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5"/>
  </p:notesMasterIdLst>
  <p:sldIdLst>
    <p:sldId id="256" r:id="rId2"/>
    <p:sldId id="264" r:id="rId3"/>
    <p:sldId id="294" r:id="rId4"/>
    <p:sldId id="310" r:id="rId5"/>
    <p:sldId id="315" r:id="rId6"/>
    <p:sldId id="316" r:id="rId7"/>
    <p:sldId id="319" r:id="rId8"/>
    <p:sldId id="311" r:id="rId9"/>
    <p:sldId id="312" r:id="rId10"/>
    <p:sldId id="313" r:id="rId11"/>
    <p:sldId id="314" r:id="rId12"/>
    <p:sldId id="318" r:id="rId13"/>
    <p:sldId id="302" r:id="rId14"/>
    <p:sldId id="303" r:id="rId15"/>
    <p:sldId id="304" r:id="rId16"/>
    <p:sldId id="307" r:id="rId17"/>
    <p:sldId id="305" r:id="rId18"/>
    <p:sldId id="306" r:id="rId19"/>
    <p:sldId id="308" r:id="rId20"/>
    <p:sldId id="309" r:id="rId21"/>
    <p:sldId id="257" r:id="rId22"/>
    <p:sldId id="279" r:id="rId23"/>
    <p:sldId id="260" r:id="rId24"/>
    <p:sldId id="265" r:id="rId25"/>
    <p:sldId id="266" r:id="rId26"/>
    <p:sldId id="271" r:id="rId27"/>
    <p:sldId id="269" r:id="rId28"/>
    <p:sldId id="275" r:id="rId29"/>
    <p:sldId id="276" r:id="rId30"/>
    <p:sldId id="277" r:id="rId31"/>
    <p:sldId id="280" r:id="rId32"/>
    <p:sldId id="283" r:id="rId33"/>
    <p:sldId id="286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2540" autoAdjust="0"/>
  </p:normalViewPr>
  <p:slideViewPr>
    <p:cSldViewPr>
      <p:cViewPr>
        <p:scale>
          <a:sx n="60" d="100"/>
          <a:sy n="60" d="100"/>
        </p:scale>
        <p:origin x="-225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5336E5-19DF-49FA-9317-41B09D014EEB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C47DA5-076D-44BB-9585-6FDFBCBCF7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76A6-9F54-47BF-86EF-C9179E5FB489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2EB8-8E82-4A21-8B23-274100F0A4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037C-6C8C-4616-9B98-BA1761C32A84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C827-5B4D-469F-953C-701142D8F7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1B73-D4FA-49B0-8400-248FC12B7098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AB38-E000-4B23-B676-0E18DB0D54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2CB3-A22F-46FE-AA66-870EB5BA9396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4C68-1769-4957-B488-7B14A1AE9E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B30B-AE47-4FC5-BB62-6D0A2FC0A16E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E687-2EBF-48DC-BB2A-86876D1A60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84D8-B3E2-4BEA-B8F0-67B488BF7EEC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0D41-8304-4211-90A3-9D074C3C35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9313-71E8-4855-A02C-F36A50D0999A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0889-BB6D-4504-8DA7-19E36BE139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D476-B8E0-46AF-9524-AA5B1E64178C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8858A-6233-4642-AEF3-2E37E85AC0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39D4-AA1B-43C5-B479-362680C0F296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1BC8-143D-4567-9D52-5E12D296C8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C587-44B4-43C0-BDCF-EF5D42393215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8AA8-D9A9-4BC0-9528-D18A0548DC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DF82-A8E0-4223-84E6-288BCF91BA85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AE46-D65F-4F8E-BA58-030074E965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EB73E8-7926-4A17-8365-703CBC52A062}" type="datetimeFigureOut">
              <a:rPr lang="tr-TR"/>
              <a:pPr>
                <a:defRPr/>
              </a:pPr>
              <a:t>23.02.2017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08E16-0DB5-4E3F-8BBF-349DA3711D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5" r:id="rId2"/>
    <p:sldLayoutId id="2147483841" r:id="rId3"/>
    <p:sldLayoutId id="2147483836" r:id="rId4"/>
    <p:sldLayoutId id="2147483837" r:id="rId5"/>
    <p:sldLayoutId id="2147483838" r:id="rId6"/>
    <p:sldLayoutId id="2147483842" r:id="rId7"/>
    <p:sldLayoutId id="2147483843" r:id="rId8"/>
    <p:sldLayoutId id="2147483844" r:id="rId9"/>
    <p:sldLayoutId id="2147483839" r:id="rId10"/>
    <p:sldLayoutId id="2147483845" r:id="rId11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ctrTitle"/>
          </p:nvPr>
        </p:nvSpPr>
        <p:spPr>
          <a:xfrm>
            <a:off x="677863" y="765175"/>
            <a:ext cx="7772400" cy="1439863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dirty="0" smtClean="0">
                <a:latin typeface="Arial" charset="0"/>
              </a:rPr>
              <a:t>GEÇMİŞDEN </a:t>
            </a:r>
            <a:r>
              <a:rPr lang="tr-TR" sz="3600" smtClean="0">
                <a:latin typeface="Arial" charset="0"/>
              </a:rPr>
              <a:t>GÜNÜMÜZE ECMO</a:t>
            </a:r>
            <a:r>
              <a:rPr lang="tr-TR" sz="3600" smtClean="0">
                <a:latin typeface="Arial" charset="0"/>
              </a:rPr>
              <a:t> VE V-V ECMO</a:t>
            </a:r>
            <a:endParaRPr lang="tr-TR" sz="3600" dirty="0" smtClean="0">
              <a:latin typeface="Arial" charset="0"/>
            </a:endParaRPr>
          </a:p>
        </p:txBody>
      </p:sp>
      <p:sp>
        <p:nvSpPr>
          <p:cNvPr id="14338" name="Alt Başlık 2"/>
          <p:cNvSpPr>
            <a:spLocks noGrp="1"/>
          </p:cNvSpPr>
          <p:nvPr>
            <p:ph type="subTitle" idx="1"/>
          </p:nvPr>
        </p:nvSpPr>
        <p:spPr>
          <a:xfrm>
            <a:off x="1476375" y="2320925"/>
            <a:ext cx="6400800" cy="1473200"/>
          </a:xfrm>
        </p:spPr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r>
              <a:rPr lang="tr-TR" sz="2800" smtClean="0"/>
              <a:t>Bio.Perf. Sabır ALKAN UKAN</a:t>
            </a:r>
          </a:p>
        </p:txBody>
      </p:sp>
      <p:pic>
        <p:nvPicPr>
          <p:cNvPr id="14339" name="Picture 2" descr="C:\Users\casper\Picture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25" y="3429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1629"/>
            <a:ext cx="7848872" cy="55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4396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1"/>
            <a:ext cx="7781478" cy="40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9628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485"/>
            <a:ext cx="896448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7928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MEKONYUM  ASPİRASYONU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DOĞUMSAL DİAFRAGMA  HERNİSİ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YENİ DOĞANIN PERSİSTAN PULMONER HİPERTANSİYONU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ARDS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PNÖMONİ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TOKSİK MADDE ASPİRASYONU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AKCİĞER TX KÖPRÜLEME,TX SONRASI GREFT YETMEZLİĞİ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24578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YENİ DOĞAN VE PEDİATRİ</a:t>
            </a:r>
          </a:p>
        </p:txBody>
      </p:sp>
    </p:spTree>
    <p:extLst>
      <p:ext uri="{BB962C8B-B14F-4D97-AF65-F5344CB8AC3E}">
        <p14:creationId xmlns:p14="http://schemas.microsoft.com/office/powerpoint/2010/main" val="191322016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1538" y="260350"/>
            <a:ext cx="7408862" cy="5865813"/>
          </a:xfrm>
        </p:spPr>
        <p:txBody>
          <a:bodyPr>
            <a:norm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tr-TR" sz="4400" dirty="0" smtClean="0">
                <a:solidFill>
                  <a:srgbClr val="F2F2F2"/>
                </a:solidFill>
              </a:rPr>
              <a:t>ERİŞKİN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lang="tr-TR" sz="1600" dirty="0" smtClean="0"/>
          </a:p>
          <a:p>
            <a:pPr marL="0" indent="0" algn="ctr" eaLnBrk="1" hangingPunct="1">
              <a:buFont typeface="Symbol" pitchFamily="18" charset="2"/>
              <a:buNone/>
            </a:pPr>
            <a:endParaRPr lang="tr-TR" sz="1600" dirty="0"/>
          </a:p>
          <a:p>
            <a:pPr marL="0" indent="0" algn="ctr" eaLnBrk="1" hangingPunct="1">
              <a:buFont typeface="Symbol" pitchFamily="18" charset="2"/>
              <a:buNone/>
            </a:pPr>
            <a:endParaRPr lang="tr-TR" sz="1600" dirty="0" smtClean="0"/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CİDDİ PNÖMONİ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ARDS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AKCİĞER TRANSPLANTASYONUNA KÖPRÜLEME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AKCİĞER TRANSPLANTASYONU SONRSI AKUT GREFT YETMEZLİĞİ</a:t>
            </a:r>
            <a:endParaRPr lang="tr-TR" sz="3200" dirty="0" smtClean="0">
              <a:latin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lang="tr-TR" sz="3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4756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25" y="1509648"/>
            <a:ext cx="56292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49000"/>
          </a:xfrm>
        </p:spPr>
        <p:txBody>
          <a:bodyPr>
            <a:normAutofit/>
          </a:bodyPr>
          <a:lstStyle/>
          <a:p>
            <a:r>
              <a:rPr lang="tr-TR" dirty="0" smtClean="0"/>
              <a:t>SANTRAL  KANÜLASYON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03962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7704856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14648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43461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5584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1755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54512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KLASİK TEDAVİYE CEVAP VERMEYEN SOLUNUM VE KALP YETMEZLİĞİ NİN  TEDAVİSİNDE  KULLANILAN BİR TEDAVİ YÖNTEMİDİR.</a:t>
            </a:r>
          </a:p>
          <a:p>
            <a:pPr eaLnBrk="1" hangingPunct="1"/>
            <a:r>
              <a:rPr lang="tr-TR" smtClean="0"/>
              <a:t>KANIN VÜCUTTAN  ALINARAK BİR POMPA  YARDIMIYLA  OKSİJENATÖR DEN GEÇİRİLEREK HASTAYA  VERİLMESİ  PRENSİBİNE  DAYANIR.</a:t>
            </a:r>
          </a:p>
        </p:txBody>
      </p:sp>
      <p:sp>
        <p:nvSpPr>
          <p:cNvPr id="15362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ECMO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casper\Pictures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772816"/>
            <a:ext cx="8712200" cy="466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36104"/>
          </a:xfrm>
        </p:spPr>
        <p:txBody>
          <a:bodyPr/>
          <a:lstStyle/>
          <a:p>
            <a:r>
              <a:rPr lang="tr-TR" dirty="0" smtClean="0"/>
              <a:t>ÇİFT LÜMENLİ KATETER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76208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dirty="0" smtClean="0"/>
              <a:t>OKSİJENLENMİŞ KANIN DOLAŞIMA DÖNÜŞ NOKTASINA GÖRE 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dirty="0" smtClean="0"/>
              <a:t>VENO - ARTERİYEL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dirty="0" smtClean="0"/>
              <a:t> VENO - VENÖZ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İçerik Yer Tutucusu 1"/>
          <p:cNvSpPr>
            <a:spLocks noGrp="1"/>
          </p:cNvSpPr>
          <p:nvPr>
            <p:ph idx="1"/>
          </p:nvPr>
        </p:nvSpPr>
        <p:spPr>
          <a:xfrm>
            <a:off x="971550" y="1844675"/>
            <a:ext cx="7308850" cy="4281488"/>
          </a:xfrm>
        </p:spPr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PULMONER SİSTEMİ DESTEKLEMEK AMACI İLE KULLANILIR. BİR VENDEN ALINAN  KANIN OKSİJENİZE EDİLDİKTEN SONRA BAŞKA BİR VENE POMPALANMASI  ESASINA DAYANIR.</a:t>
            </a:r>
          </a:p>
          <a:p>
            <a:pPr eaLnBrk="1" hangingPunct="1"/>
            <a:r>
              <a:rPr lang="tr-TR" smtClean="0"/>
              <a:t>HİPOKSİYİ GİDERİR</a:t>
            </a:r>
          </a:p>
          <a:p>
            <a:pPr eaLnBrk="1" hangingPunct="1"/>
            <a:r>
              <a:rPr lang="tr-TR" smtClean="0"/>
              <a:t>CO2’ Yİ DÜŞÜRÜR</a:t>
            </a:r>
          </a:p>
          <a:p>
            <a:pPr eaLnBrk="1" hangingPunct="1"/>
            <a:r>
              <a:rPr lang="tr-TR" smtClean="0"/>
              <a:t>RESPİRATUVAR ASİDOZU DÜZELTİR</a:t>
            </a:r>
          </a:p>
          <a:p>
            <a:pPr eaLnBrk="1" hangingPunct="1"/>
            <a:endParaRPr lang="tr-TR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4900" dirty="0" smtClean="0"/>
              <a:t>V-V ECMO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FEMORAL VEN –JUGULAR VEN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JUGULAR  VEN-FEMORAL VEN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FEMORAL VEN-SUBCLAVIEN VEN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FEMORAL VEN-PULMONER ARTER (KARDYAK DESTEK)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DOUBLE-LUMEN CANUL (JUGULAR VEN)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V-V  ECMO</a:t>
            </a:r>
            <a:br>
              <a:rPr lang="tr-TR" dirty="0" smtClean="0"/>
            </a:br>
            <a:r>
              <a:rPr lang="tr-TR" dirty="0" smtClean="0"/>
              <a:t> KANÜLASYON ŞEKLİNE GÖRE </a:t>
            </a: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İçerik Yer Tutucusu 1"/>
          <p:cNvSpPr>
            <a:spLocks noGrp="1"/>
          </p:cNvSpPr>
          <p:nvPr>
            <p:ph idx="1"/>
          </p:nvPr>
        </p:nvSpPr>
        <p:spPr>
          <a:xfrm>
            <a:off x="827584" y="1412776"/>
            <a:ext cx="7381875" cy="4752527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endParaRPr lang="tr-TR" dirty="0" smtClean="0"/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ARTER KANÜLASYONU YOK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PULSATİL AKIM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KOLAY KANÜLASYON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KORONER OKSİJENASYONDA  ARTIŞ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SİSTEMİK EMBOLİ RİSKİ YOK</a:t>
            </a:r>
            <a:endParaRPr lang="tr-TR" sz="3200" dirty="0" smtClean="0">
              <a:latin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lang="tr-TR" sz="3200" dirty="0" smtClean="0">
              <a:latin typeface="Arial" charset="0"/>
            </a:endParaRPr>
          </a:p>
        </p:txBody>
      </p:sp>
      <p:sp>
        <p:nvSpPr>
          <p:cNvPr id="22530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V-V ECMO AVANTAJLARI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İçerik Yer Tutucusu 1"/>
          <p:cNvSpPr>
            <a:spLocks noGrp="1"/>
          </p:cNvSpPr>
          <p:nvPr>
            <p:ph idx="1"/>
          </p:nvPr>
        </p:nvSpPr>
        <p:spPr>
          <a:xfrm>
            <a:off x="971600" y="1700808"/>
            <a:ext cx="7408862" cy="4752975"/>
          </a:xfrm>
        </p:spPr>
        <p:txBody>
          <a:bodyPr/>
          <a:lstStyle/>
          <a:p>
            <a:pPr algn="ctr" eaLnBrk="1" hangingPunct="1"/>
            <a:r>
              <a:rPr lang="tr-TR" sz="3200" dirty="0" smtClean="0"/>
              <a:t>SINIRLI OKSİJENASYON KAPASİTESİ</a:t>
            </a:r>
          </a:p>
          <a:p>
            <a:pPr algn="ctr" eaLnBrk="1" hangingPunct="1"/>
            <a:r>
              <a:rPr lang="tr-TR" sz="3200" dirty="0" smtClean="0"/>
              <a:t>YÜKSEK  ECMO FLOW</a:t>
            </a:r>
          </a:p>
          <a:p>
            <a:pPr algn="ctr" eaLnBrk="1" hangingPunct="1"/>
            <a:r>
              <a:rPr lang="tr-TR" sz="3200" dirty="0" smtClean="0"/>
              <a:t>YÜKSEK HEMOGLOBİN – </a:t>
            </a:r>
            <a:r>
              <a:rPr lang="tr-TR" sz="3200" dirty="0" err="1" smtClean="0"/>
              <a:t>Htc</a:t>
            </a:r>
            <a:r>
              <a:rPr lang="tr-TR" sz="3200" dirty="0" smtClean="0"/>
              <a:t> </a:t>
            </a:r>
          </a:p>
          <a:p>
            <a:pPr algn="ctr" eaLnBrk="1" hangingPunct="1"/>
            <a:r>
              <a:rPr lang="tr-TR" sz="3200" dirty="0" smtClean="0"/>
              <a:t>OKSİJEN DAĞILIMI MONİTORİZASYONU GEREKİR</a:t>
            </a:r>
          </a:p>
          <a:p>
            <a:pPr algn="ctr" eaLnBrk="1" hangingPunct="1"/>
            <a:r>
              <a:rPr lang="tr-TR" sz="3200" dirty="0" smtClean="0"/>
              <a:t>GENİŞ  KANÜL  İHTİYACI</a:t>
            </a:r>
          </a:p>
          <a:p>
            <a:pPr eaLnBrk="1" hangingPunct="1">
              <a:buFont typeface="Symbol" pitchFamily="18" charset="2"/>
              <a:buNone/>
            </a:pPr>
            <a:endParaRPr lang="tr-TR" sz="1600" dirty="0" smtClean="0">
              <a:latin typeface="Arial" charset="0"/>
            </a:endParaRPr>
          </a:p>
          <a:p>
            <a:pPr eaLnBrk="1" hangingPunct="1"/>
            <a:endParaRPr lang="tr-TR" dirty="0" smtClean="0"/>
          </a:p>
        </p:txBody>
      </p:sp>
      <p:sp>
        <p:nvSpPr>
          <p:cNvPr id="23554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V-V ECMO DEZAVANTAJLARI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İçerik Yer Tutucusu 1"/>
          <p:cNvSpPr>
            <a:spLocks noGrp="1"/>
          </p:cNvSpPr>
          <p:nvPr>
            <p:ph idx="1"/>
          </p:nvPr>
        </p:nvSpPr>
        <p:spPr>
          <a:xfrm>
            <a:off x="871538" y="1412875"/>
            <a:ext cx="7408862" cy="4713288"/>
          </a:xfrm>
        </p:spPr>
        <p:txBody>
          <a:bodyPr/>
          <a:lstStyle/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/>
          </a:p>
          <a:p>
            <a:pPr eaLnBrk="1" hangingPunct="1"/>
            <a:r>
              <a:rPr lang="tr-TR" sz="3200" dirty="0" smtClean="0"/>
              <a:t>UYGUN VENTİLATÖR DESTEĞİNE RAĞMEN</a:t>
            </a:r>
          </a:p>
          <a:p>
            <a:pPr eaLnBrk="1" hangingPunct="1"/>
            <a:r>
              <a:rPr lang="tr-TR" sz="3200" dirty="0" smtClean="0"/>
              <a:t>PaO2/FIO2&lt;100 (</a:t>
            </a:r>
            <a:r>
              <a:rPr lang="tr-TR" sz="3200" dirty="0" err="1" smtClean="0"/>
              <a:t>Harowitz</a:t>
            </a:r>
            <a:r>
              <a:rPr lang="tr-TR" sz="3200" dirty="0" smtClean="0"/>
              <a:t> değeri)</a:t>
            </a:r>
          </a:p>
          <a:p>
            <a:pPr eaLnBrk="1" hangingPunct="1"/>
            <a:r>
              <a:rPr lang="tr-TR" sz="3200" dirty="0" smtClean="0"/>
              <a:t>PCO2&gt;60 </a:t>
            </a:r>
            <a:r>
              <a:rPr lang="tr-TR" sz="3200" dirty="0" err="1" smtClean="0"/>
              <a:t>mmHg</a:t>
            </a:r>
            <a:endParaRPr lang="tr-TR" sz="3200" dirty="0" smtClean="0"/>
          </a:p>
          <a:p>
            <a:pPr eaLnBrk="1" hangingPunct="1"/>
            <a:r>
              <a:rPr lang="tr-TR" sz="3200" dirty="0" smtClean="0"/>
              <a:t>PH&lt;7,20</a:t>
            </a:r>
            <a:endParaRPr lang="tr-TR" sz="32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endParaRPr lang="tr-TR" sz="16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endParaRPr lang="tr-TR" dirty="0" smtClean="0">
              <a:latin typeface="Arial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0263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V-V ECMO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1538" y="1412875"/>
            <a:ext cx="7588250" cy="4713288"/>
          </a:xfrm>
        </p:spPr>
        <p:txBody>
          <a:bodyPr>
            <a:normAutofit/>
          </a:bodyPr>
          <a:lstStyle/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/>
          </a:p>
          <a:p>
            <a:pPr eaLnBrk="1" hangingPunct="1"/>
            <a:r>
              <a:rPr lang="tr-TR" sz="3200" dirty="0" smtClean="0"/>
              <a:t>KARDİYAK  EKO</a:t>
            </a:r>
          </a:p>
          <a:p>
            <a:pPr eaLnBrk="1" hangingPunct="1"/>
            <a:r>
              <a:rPr lang="tr-TR" sz="3200" dirty="0" smtClean="0"/>
              <a:t>BEYİN TOMOGRAFİSİ</a:t>
            </a:r>
          </a:p>
          <a:p>
            <a:pPr eaLnBrk="1" hangingPunct="1"/>
            <a:r>
              <a:rPr lang="tr-TR" sz="3200" dirty="0" smtClean="0"/>
              <a:t>KOAGULASYON PARAMETRELERİ </a:t>
            </a:r>
          </a:p>
          <a:p>
            <a:pPr eaLnBrk="1" hangingPunct="1">
              <a:buFont typeface="Symbol" pitchFamily="18" charset="2"/>
              <a:buNone/>
            </a:pPr>
            <a:r>
              <a:rPr lang="tr-TR" sz="3200" dirty="0" smtClean="0"/>
              <a:t>	(PTZ INR ,</a:t>
            </a:r>
            <a:r>
              <a:rPr lang="tr-TR" sz="3200" dirty="0" err="1" smtClean="0"/>
              <a:t>aPTT,TT,Fibrinojen,Trombosit</a:t>
            </a:r>
            <a:r>
              <a:rPr lang="tr-TR" sz="3200" dirty="0" smtClean="0"/>
              <a:t>)</a:t>
            </a:r>
          </a:p>
          <a:p>
            <a:pPr eaLnBrk="1" hangingPunct="1"/>
            <a:r>
              <a:rPr lang="tr-TR" sz="3200" dirty="0" smtClean="0"/>
              <a:t>PA AC GRAFİSİ</a:t>
            </a:r>
          </a:p>
          <a:p>
            <a:pPr eaLnBrk="1" hangingPunct="1"/>
            <a:r>
              <a:rPr lang="tr-TR" sz="3200" dirty="0" smtClean="0"/>
              <a:t>KAN GAZI ANALİZİ</a:t>
            </a:r>
          </a:p>
          <a:p>
            <a:pPr eaLnBrk="1" hangingPunct="1">
              <a:buFont typeface="Symbol" pitchFamily="18" charset="2"/>
              <a:buNone/>
            </a:pPr>
            <a:endParaRPr lang="tr-TR" sz="1600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74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ECMO  HAZIRLIK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İçerik Yer Tutucusu 1"/>
          <p:cNvSpPr>
            <a:spLocks noGrp="1"/>
          </p:cNvSpPr>
          <p:nvPr>
            <p:ph idx="1"/>
          </p:nvPr>
        </p:nvSpPr>
        <p:spPr>
          <a:xfrm>
            <a:off x="900113" y="908050"/>
            <a:ext cx="7408862" cy="5251450"/>
          </a:xfrm>
        </p:spPr>
        <p:txBody>
          <a:bodyPr/>
          <a:lstStyle/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/>
          </a:p>
          <a:p>
            <a:pPr eaLnBrk="1" hangingPunct="1"/>
            <a:endParaRPr lang="tr-TR" sz="1600" dirty="0" smtClean="0"/>
          </a:p>
          <a:p>
            <a:pPr eaLnBrk="1" hangingPunct="1"/>
            <a:r>
              <a:rPr lang="tr-TR" sz="3200" dirty="0" smtClean="0"/>
              <a:t>TROMBOSİT&gt;100.000/ mm3</a:t>
            </a:r>
          </a:p>
          <a:p>
            <a:pPr eaLnBrk="1" hangingPunct="1"/>
            <a:r>
              <a:rPr lang="tr-TR" sz="3200" dirty="0" smtClean="0"/>
              <a:t>FİBRİNOJEN&gt;100 mg/dl</a:t>
            </a:r>
          </a:p>
          <a:p>
            <a:pPr eaLnBrk="1" hangingPunct="1"/>
            <a:r>
              <a:rPr lang="tr-TR" sz="3200" dirty="0" smtClean="0"/>
              <a:t>ACT:180-200 saniye</a:t>
            </a:r>
          </a:p>
          <a:p>
            <a:pPr eaLnBrk="1" hangingPunct="1"/>
            <a:r>
              <a:rPr lang="tr-TR" sz="3200" dirty="0" smtClean="0"/>
              <a:t>HEPARİN:100 U/kg (</a:t>
            </a:r>
            <a:r>
              <a:rPr lang="tr-TR" sz="3200" dirty="0" err="1" smtClean="0"/>
              <a:t>Bolus</a:t>
            </a:r>
            <a:r>
              <a:rPr lang="tr-TR" sz="3200" dirty="0" smtClean="0"/>
              <a:t>)</a:t>
            </a:r>
          </a:p>
          <a:p>
            <a:pPr eaLnBrk="1" hangingPunct="1"/>
            <a:r>
              <a:rPr lang="tr-TR" sz="3200" dirty="0" smtClean="0"/>
              <a:t>20-50 U/kg/h</a:t>
            </a:r>
            <a:endParaRPr lang="tr-TR" sz="3200" dirty="0" smtClean="0">
              <a:latin typeface="Arial" charset="0"/>
            </a:endParaRPr>
          </a:p>
          <a:p>
            <a:pPr eaLnBrk="1" hangingPunct="1"/>
            <a:endParaRPr lang="tr-TR" sz="1600" dirty="0" smtClean="0">
              <a:latin typeface="Arial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4265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4900" dirty="0" smtClean="0"/>
              <a:t>ECMO PRİME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İçerik Yer Tutucusu 1"/>
          <p:cNvSpPr>
            <a:spLocks noGrp="1"/>
          </p:cNvSpPr>
          <p:nvPr>
            <p:ph idx="1"/>
          </p:nvPr>
        </p:nvSpPr>
        <p:spPr>
          <a:xfrm>
            <a:off x="683568" y="1052736"/>
            <a:ext cx="7408862" cy="5033962"/>
          </a:xfrm>
        </p:spPr>
        <p:txBody>
          <a:bodyPr/>
          <a:lstStyle/>
          <a:p>
            <a:pPr eaLnBrk="1" hangingPunct="1"/>
            <a:r>
              <a:rPr lang="tr-TR" sz="1600" dirty="0" smtClean="0"/>
              <a:t>Na:135mEq/L</a:t>
            </a:r>
          </a:p>
          <a:p>
            <a:pPr eaLnBrk="1" hangingPunct="1"/>
            <a:r>
              <a:rPr lang="tr-TR" sz="1600" dirty="0" smtClean="0"/>
              <a:t>K:3,5_5,5mEq/L</a:t>
            </a:r>
          </a:p>
          <a:p>
            <a:pPr eaLnBrk="1" hangingPunct="1"/>
            <a:r>
              <a:rPr lang="tr-TR" sz="1600" dirty="0" smtClean="0"/>
              <a:t>Total protein: 4,0 g/dl</a:t>
            </a:r>
          </a:p>
          <a:p>
            <a:pPr eaLnBrk="1" hangingPunct="1"/>
            <a:r>
              <a:rPr lang="tr-TR" sz="1600" dirty="0" err="1" smtClean="0"/>
              <a:t>Htc</a:t>
            </a:r>
            <a:r>
              <a:rPr lang="tr-TR" sz="1600" dirty="0" smtClean="0"/>
              <a:t>: %45 - %55  </a:t>
            </a:r>
          </a:p>
          <a:p>
            <a:pPr eaLnBrk="1" hangingPunct="1"/>
            <a:r>
              <a:rPr lang="tr-TR" sz="1600" dirty="0" err="1" smtClean="0"/>
              <a:t>Osmolorite</a:t>
            </a:r>
            <a:r>
              <a:rPr lang="tr-TR" sz="1600" dirty="0" smtClean="0"/>
              <a:t>: 280 </a:t>
            </a:r>
            <a:r>
              <a:rPr lang="tr-TR" sz="1600" dirty="0" err="1" smtClean="0"/>
              <a:t>mOsm</a:t>
            </a:r>
            <a:r>
              <a:rPr lang="tr-TR" sz="1600" dirty="0" smtClean="0"/>
              <a:t>/L</a:t>
            </a:r>
          </a:p>
          <a:p>
            <a:pPr eaLnBrk="1" hangingPunct="1"/>
            <a:r>
              <a:rPr lang="tr-TR" sz="1600" dirty="0" smtClean="0"/>
              <a:t>Albümin:3 g/dl</a:t>
            </a:r>
            <a:endParaRPr lang="tr-TR" sz="16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endParaRPr lang="tr-TR" sz="16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tr-TR" sz="2000" dirty="0" smtClean="0">
                <a:latin typeface="Arial" charset="0"/>
              </a:rPr>
              <a:t>	ELEKTİF ECMO UYGULAMALARINDA SAĞLANMASI GEREKLİDİR ANCAK ACİL ECMO UYGULAMALARINDA BU ŞARTLARI HER ZAMAN SAĞLAMAK MÜMKÜN OLMADI, AMA SORUN YAŞAMADIK</a:t>
            </a:r>
          </a:p>
          <a:p>
            <a:pPr eaLnBrk="1" hangingPunct="1">
              <a:buFont typeface="Symbol" pitchFamily="18" charset="2"/>
              <a:buNone/>
            </a:pPr>
            <a:r>
              <a:rPr lang="tr-TR" sz="2000" dirty="0" smtClean="0">
                <a:latin typeface="Arial" charset="0"/>
              </a:rPr>
              <a:t>	ANCAK ÖZELLİKLE DÜŞÜK KİLOLU PEDİATRİK HASTALARDA BU KOŞULLARIN SAĞLANMASI GEREKLİDİR, BU NEDENLE ECMO RİSKİ OLAN HASTALARA OPERASYON ÖNCESİ ECMO HAZIRLIĞI YAPILMALIDIR.</a:t>
            </a:r>
          </a:p>
          <a:p>
            <a:pPr eaLnBrk="1" hangingPunct="1"/>
            <a:endParaRPr lang="tr-TR" sz="2000" dirty="0" smtClean="0"/>
          </a:p>
        </p:txBody>
      </p:sp>
      <p:sp>
        <p:nvSpPr>
          <p:cNvPr id="29698" name="Başlık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pPr eaLnBrk="1" hangingPunct="1"/>
            <a:r>
              <a:rPr lang="tr-TR" sz="4000" smtClean="0"/>
              <a:t>ECMO PRİME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1963 YILINDA VSD KAPATILMASINA TAKİBEN GELİŞEN PULMONER HİPERTANSİYON VE SAĞ VENTRİKÜL YETMEZLİĞİNDE OLAN 6 YAŞINDAKİ PEDİATRİK HASTADA  TARİFLENDİ.</a:t>
            </a:r>
          </a:p>
          <a:p>
            <a:pPr algn="just"/>
            <a:r>
              <a:rPr lang="tr-TR" dirty="0"/>
              <a:t>1972 YILINDA HİLL VE ARK. TARAFINDAN MOTORSİKLET KAZASINDA AORT RÜPTÜRÜNE BAĞLI  ARDS GELİŞEN HASTADA V_A ECMO İLE DESTEK SAĞLAMIŞTIR.</a:t>
            </a:r>
          </a:p>
          <a:p>
            <a:pPr algn="just"/>
            <a:r>
              <a:rPr lang="tr-TR" dirty="0"/>
              <a:t>1976 YILINDA BARTLETT VE ARK.MEKONYUM ASPİRASYONA BAĞLI İLERİ SOLUNUM YETMEZLİĞİNDE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TARİHÇE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61719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İçerik Yer Tutucusu 1"/>
          <p:cNvSpPr>
            <a:spLocks noGrp="1"/>
          </p:cNvSpPr>
          <p:nvPr>
            <p:ph idx="1"/>
          </p:nvPr>
        </p:nvSpPr>
        <p:spPr>
          <a:xfrm>
            <a:off x="900113" y="1268413"/>
            <a:ext cx="7408862" cy="4891087"/>
          </a:xfrm>
        </p:spPr>
        <p:txBody>
          <a:bodyPr/>
          <a:lstStyle/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/>
          </a:p>
          <a:p>
            <a:pPr eaLnBrk="1" hangingPunct="1"/>
            <a:endParaRPr lang="tr-TR" sz="1600" dirty="0" smtClean="0"/>
          </a:p>
          <a:p>
            <a:pPr eaLnBrk="1" hangingPunct="1"/>
            <a:r>
              <a:rPr lang="tr-TR" sz="3200" dirty="0" err="1" smtClean="0"/>
              <a:t>Peak</a:t>
            </a:r>
            <a:r>
              <a:rPr lang="tr-TR" sz="3200" dirty="0" smtClean="0"/>
              <a:t> P:20-24 cm H2O</a:t>
            </a:r>
          </a:p>
          <a:p>
            <a:pPr eaLnBrk="1" hangingPunct="1"/>
            <a:r>
              <a:rPr lang="tr-TR" sz="3200" dirty="0" smtClean="0"/>
              <a:t>PEEP:10-15 cm H2O</a:t>
            </a:r>
          </a:p>
          <a:p>
            <a:pPr eaLnBrk="1" hangingPunct="1"/>
            <a:r>
              <a:rPr lang="tr-TR" sz="3200" dirty="0" smtClean="0"/>
              <a:t>SOLUNUM SAYISI: 30-35</a:t>
            </a:r>
          </a:p>
          <a:p>
            <a:pPr eaLnBrk="1" hangingPunct="1"/>
            <a:r>
              <a:rPr lang="tr-TR" sz="3200" dirty="0" smtClean="0"/>
              <a:t>FiO2: %30</a:t>
            </a:r>
            <a:endParaRPr lang="tr-TR" sz="32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endParaRPr lang="tr-TR" sz="32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tr-TR" dirty="0" smtClean="0">
                <a:latin typeface="Arial" charset="0"/>
              </a:rPr>
              <a:t>	</a:t>
            </a:r>
            <a:endParaRPr lang="tr-TR" sz="1600" dirty="0" smtClean="0"/>
          </a:p>
        </p:txBody>
      </p:sp>
      <p:sp>
        <p:nvSpPr>
          <p:cNvPr id="30722" name="Başlık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eaLnBrk="1" hangingPunct="1"/>
            <a:r>
              <a:rPr lang="tr-TR" smtClean="0"/>
              <a:t>VENTİLATÖR AYARLARI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/>
          </a:p>
          <a:p>
            <a:pPr eaLnBrk="1" hangingPunct="1"/>
            <a:r>
              <a:rPr lang="tr-TR" sz="3200" dirty="0" smtClean="0"/>
              <a:t>BAŞLANGIÇ FLOW :10-15ml/kg/</a:t>
            </a:r>
            <a:r>
              <a:rPr lang="tr-TR" sz="3200" dirty="0" err="1" smtClean="0"/>
              <a:t>dak</a:t>
            </a:r>
            <a:endParaRPr lang="tr-TR" sz="3200" dirty="0" smtClean="0"/>
          </a:p>
          <a:p>
            <a:pPr eaLnBrk="1" hangingPunct="1"/>
            <a:r>
              <a:rPr lang="tr-TR" sz="3200" dirty="0" smtClean="0"/>
              <a:t>MAKSİMUM FLOW :140-150ml/kg/</a:t>
            </a:r>
            <a:r>
              <a:rPr lang="tr-TR" sz="3200" dirty="0" err="1" smtClean="0"/>
              <a:t>dak</a:t>
            </a:r>
            <a:r>
              <a:rPr lang="tr-TR" sz="3200" dirty="0" smtClean="0"/>
              <a:t>.</a:t>
            </a:r>
          </a:p>
          <a:p>
            <a:pPr eaLnBrk="1" hangingPunct="1"/>
            <a:r>
              <a:rPr lang="tr-TR" sz="3200" dirty="0" smtClean="0"/>
              <a:t>YETERLİ VOLÜM REPLASMANI YAPILIR.</a:t>
            </a:r>
          </a:p>
          <a:p>
            <a:pPr eaLnBrk="1" hangingPunct="1"/>
            <a:r>
              <a:rPr lang="tr-TR" sz="3200" dirty="0" smtClean="0"/>
              <a:t>GAZ AKIMI:CO2 SEVİYESİNE GÖRE AYARLANIR</a:t>
            </a:r>
          </a:p>
          <a:p>
            <a:pPr eaLnBrk="1" hangingPunct="1"/>
            <a:r>
              <a:rPr lang="tr-TR" sz="3200" dirty="0" smtClean="0"/>
              <a:t>KAN GAZLARI DEĞERLENDİRİLİR.</a:t>
            </a:r>
          </a:p>
          <a:p>
            <a:pPr eaLnBrk="1" hangingPunct="1"/>
            <a:r>
              <a:rPr lang="tr-TR" sz="3200" dirty="0" smtClean="0"/>
              <a:t>OX.SAT.&gt;88-90</a:t>
            </a:r>
          </a:p>
          <a:p>
            <a:pPr eaLnBrk="1" hangingPunct="1"/>
            <a:r>
              <a:rPr lang="tr-TR" sz="3200" dirty="0" smtClean="0"/>
              <a:t>FLOW YAVAŞ DÜŞÜRÜLÜR.</a:t>
            </a:r>
          </a:p>
          <a:p>
            <a:pPr eaLnBrk="1" hangingPunct="1">
              <a:buFont typeface="Symbol" pitchFamily="18" charset="2"/>
              <a:buNone/>
            </a:pPr>
            <a:endParaRPr lang="tr-TR" sz="1600" dirty="0" smtClean="0">
              <a:latin typeface="Arial" charset="0"/>
            </a:endParaRPr>
          </a:p>
          <a:p>
            <a:pPr eaLnBrk="1" hangingPunct="1"/>
            <a:endParaRPr lang="tr-TR" dirty="0" smtClean="0"/>
          </a:p>
          <a:p>
            <a:pPr eaLnBrk="1" hangingPunct="1">
              <a:buFont typeface="Symbol" pitchFamily="18" charset="2"/>
              <a:buNone/>
            </a:pPr>
            <a:endParaRPr lang="tr-TR" dirty="0" smtClean="0"/>
          </a:p>
          <a:p>
            <a:pPr eaLnBrk="1" hangingPunct="1">
              <a:buFont typeface="Symbol" pitchFamily="18" charset="2"/>
              <a:buNone/>
            </a:pPr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smtClean="0"/>
              <a:t/>
            </a:r>
            <a:br>
              <a:rPr lang="tr-TR" sz="3600" smtClean="0"/>
            </a:br>
            <a:r>
              <a:rPr lang="tr-TR" sz="3600" smtClean="0"/>
              <a:t>GAZ DEĞİŞİMİNE DESTEK VERMEK İÇİN</a:t>
            </a:r>
            <a:br>
              <a:rPr lang="tr-TR" sz="3600" smtClean="0"/>
            </a:br>
            <a:endParaRPr lang="tr-TR" sz="3600" smtClean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İçerik Yer Tutucusu 1"/>
          <p:cNvSpPr>
            <a:spLocks noGrp="1"/>
          </p:cNvSpPr>
          <p:nvPr>
            <p:ph idx="1"/>
          </p:nvPr>
        </p:nvSpPr>
        <p:spPr>
          <a:xfrm>
            <a:off x="871538" y="1196975"/>
            <a:ext cx="7408862" cy="4929188"/>
          </a:xfrm>
        </p:spPr>
        <p:txBody>
          <a:bodyPr/>
          <a:lstStyle/>
          <a:p>
            <a:pPr eaLnBrk="1" hangingPunct="1"/>
            <a:endParaRPr lang="tr-TR" sz="1600" dirty="0" smtClean="0"/>
          </a:p>
          <a:p>
            <a:pPr eaLnBrk="1" hangingPunct="1"/>
            <a:r>
              <a:rPr lang="tr-TR" sz="1600" dirty="0" smtClean="0"/>
              <a:t>SON İKİ SAATTE</a:t>
            </a:r>
          </a:p>
          <a:p>
            <a:pPr eaLnBrk="1" hangingPunct="1"/>
            <a:r>
              <a:rPr lang="tr-TR" sz="1600" dirty="0" smtClean="0"/>
              <a:t>PaO2&gt;60 </a:t>
            </a:r>
            <a:r>
              <a:rPr lang="tr-TR" sz="1600" dirty="0" err="1" smtClean="0"/>
              <a:t>mmHg</a:t>
            </a:r>
            <a:endParaRPr lang="tr-TR" sz="1600" dirty="0" smtClean="0"/>
          </a:p>
          <a:p>
            <a:pPr eaLnBrk="1" hangingPunct="1"/>
            <a:r>
              <a:rPr lang="tr-TR" sz="1600" dirty="0" smtClean="0"/>
              <a:t>SaO2&gt;%90</a:t>
            </a:r>
          </a:p>
          <a:p>
            <a:pPr eaLnBrk="1" hangingPunct="1"/>
            <a:r>
              <a:rPr lang="tr-TR" sz="1600" dirty="0" smtClean="0"/>
              <a:t>RESPIRATOR FiO2&lt;60 İSE</a:t>
            </a:r>
          </a:p>
          <a:p>
            <a:pPr eaLnBrk="1" hangingPunct="1"/>
            <a:r>
              <a:rPr lang="tr-TR" sz="1600" dirty="0" smtClean="0"/>
              <a:t>ECMO  SONLANDIRILIR.</a:t>
            </a:r>
            <a:endParaRPr lang="tr-TR" sz="1600" dirty="0" smtClean="0">
              <a:latin typeface="Arial" charset="0"/>
            </a:endParaRPr>
          </a:p>
          <a:p>
            <a:pPr eaLnBrk="1" hangingPunct="1"/>
            <a:endParaRPr lang="tr-TR" sz="16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tr-TR" dirty="0" smtClean="0">
                <a:latin typeface="Arial" charset="0"/>
              </a:rPr>
              <a:t>	BU ŞARTLAR SAĞLANSA BİLE MUTLAKA GAZ AKIŞI KAPATILARAK ECMO SONLANDIRILMADAN ÖNCE 15 DAKİKA TEST EDİLMELİDİR</a:t>
            </a:r>
          </a:p>
        </p:txBody>
      </p:sp>
      <p:sp>
        <p:nvSpPr>
          <p:cNvPr id="32770" name="Başlık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14375"/>
          </a:xfrm>
        </p:spPr>
        <p:txBody>
          <a:bodyPr/>
          <a:lstStyle/>
          <a:p>
            <a:pPr eaLnBrk="1" hangingPunct="1"/>
            <a:r>
              <a:rPr lang="tr-TR" sz="4000" smtClean="0"/>
              <a:t>ECMO SONLANDIRMA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549275"/>
            <a:ext cx="3200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492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8" y="4079875"/>
            <a:ext cx="31956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3687763"/>
            <a:ext cx="345598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Başlık 1"/>
          <p:cNvSpPr>
            <a:spLocks noGrp="1"/>
          </p:cNvSpPr>
          <p:nvPr>
            <p:ph type="title"/>
          </p:nvPr>
        </p:nvSpPr>
        <p:spPr>
          <a:xfrm>
            <a:off x="468313" y="2457450"/>
            <a:ext cx="8229600" cy="1252538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chemeClr val="tx1"/>
                </a:solidFill>
              </a:rPr>
              <a:t>SABRINIZ İÇİN TEŞEKKÜRLER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58448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1438"/>
            <a:ext cx="864095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02595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885698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899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69" y="2636912"/>
            <a:ext cx="17621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184785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58" y="2587166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82" y="4473116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21" y="3212976"/>
            <a:ext cx="1524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13136"/>
      </p:ext>
    </p:extLst>
  </p:cSld>
  <p:clrMapOvr>
    <a:masterClrMapping/>
  </p:clrMapOvr>
  <p:transition spd="slow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2224"/>
            <a:ext cx="7344816" cy="360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399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1340768"/>
            <a:ext cx="7408862" cy="34512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92087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0173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901</TotalTime>
  <Words>362</Words>
  <Application>Microsoft Office PowerPoint</Application>
  <PresentationFormat>Ekran Gösterisi (4:3)</PresentationFormat>
  <Paragraphs>132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Dalga Biçimi</vt:lpstr>
      <vt:lpstr>GEÇMİŞDEN GÜNÜMÜZE ECMO VE V-V ECMO</vt:lpstr>
      <vt:lpstr>ECMO</vt:lpstr>
      <vt:lpstr>TARİHÇE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YENİ DOĞAN VE PEDİATRİ</vt:lpstr>
      <vt:lpstr>PowerPoint Sunusu</vt:lpstr>
      <vt:lpstr>SANTRAL  KANÜLASYON</vt:lpstr>
      <vt:lpstr>PowerPoint Sunusu</vt:lpstr>
      <vt:lpstr>PowerPoint Sunusu</vt:lpstr>
      <vt:lpstr>PowerPoint Sunusu</vt:lpstr>
      <vt:lpstr>PowerPoint Sunusu</vt:lpstr>
      <vt:lpstr>ÇİFT LÜMENLİ KATETER</vt:lpstr>
      <vt:lpstr>PowerPoint Sunusu</vt:lpstr>
      <vt:lpstr> V-V ECMO </vt:lpstr>
      <vt:lpstr>V-V  ECMO  KANÜLASYON ŞEKLİNE GÖRE </vt:lpstr>
      <vt:lpstr>V-V ECMO AVANTAJLARI</vt:lpstr>
      <vt:lpstr>V-V ECMO DEZAVANTAJLARI</vt:lpstr>
      <vt:lpstr> V-V ECMO </vt:lpstr>
      <vt:lpstr>  ECMO  HAZIRLIK  </vt:lpstr>
      <vt:lpstr> ECMO PRİME </vt:lpstr>
      <vt:lpstr>ECMO PRİME</vt:lpstr>
      <vt:lpstr>VENTİLATÖR AYARLARI</vt:lpstr>
      <vt:lpstr> GAZ DEĞİŞİMİNE DESTEK VERMEK İÇİN </vt:lpstr>
      <vt:lpstr>ECMO SONLANDIRMA</vt:lpstr>
      <vt:lpstr>SABRINIZ İÇİN 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V.V ECMO TEKNİK TAKİP</dc:title>
  <dc:creator>casper</dc:creator>
  <cp:lastModifiedBy>win7</cp:lastModifiedBy>
  <cp:revision>113</cp:revision>
  <dcterms:created xsi:type="dcterms:W3CDTF">2014-10-04T02:09:11Z</dcterms:created>
  <dcterms:modified xsi:type="dcterms:W3CDTF">2017-02-23T18:33:49Z</dcterms:modified>
</cp:coreProperties>
</file>