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87" r:id="rId4"/>
    <p:sldId id="284" r:id="rId5"/>
    <p:sldId id="28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6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9" autoAdjust="0"/>
    <p:restoredTop sz="98391" autoAdjust="0"/>
  </p:normalViewPr>
  <p:slideViewPr>
    <p:cSldViewPr>
      <p:cViewPr varScale="1">
        <p:scale>
          <a:sx n="115" d="100"/>
          <a:sy n="11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A54EF-9125-467D-99C4-680B455590FD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282AD-71E7-4437-8E26-7969AE72A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82AD-71E7-4437-8E26-7969AE72AB88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3DC-A1B2-499F-843D-AFEE48C706D3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1F5A-5418-430C-9841-39C2CB7A7F2C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7BC1-AE21-47A5-9228-67277CB5C3D4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AE2-403B-439A-9558-C6FB243DF7B5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DA51-3489-4B82-AB6E-CC9AC4C7CFC1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3706-C4F2-4A50-BA58-39E6FEF20174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3FEE-FEE9-42EA-B547-B22924FD1E74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16B3-F619-4D2C-A3E8-54202650B29D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0943-E84D-4D60-9468-1823ED1A40EF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FD4F-315A-4E64-B211-56AA09DA5D87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CC04-B407-473F-9795-269F49A6B290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AB835-F129-4B99-B1B1-07F29915F35C}" type="datetime1">
              <a:rPr lang="tr-TR" smtClean="0"/>
              <a:pPr/>
              <a:t>21.02.2018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2852"/>
            <a:ext cx="8572528" cy="3000396"/>
          </a:xfrm>
        </p:spPr>
        <p:txBody>
          <a:bodyPr>
            <a:noAutofit/>
          </a:bodyPr>
          <a:lstStyle/>
          <a:p>
            <a:pPr algn="ctr"/>
            <a:r>
              <a:rPr lang="tr-TR" sz="6000" dirty="0" smtClean="0"/>
              <a:t>İYİ BİR SEREBRAL PERFÜZYON NASIL OLMALIDIR?</a:t>
            </a:r>
            <a:endParaRPr lang="tr-TR" sz="6000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1026" name="Picture 2" descr="C:\Users\demirbas\Desktop\mustafa alagöz\megapark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7210517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0" y="6000744"/>
            <a:ext cx="8358214" cy="8572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KARDİYOVASKÜLER CERRAHİ</a:t>
            </a:r>
            <a:endParaRPr kumimoji="0" lang="tr-TR" sz="5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389120"/>
          </a:xfrm>
        </p:spPr>
        <p:txBody>
          <a:bodyPr/>
          <a:lstStyle/>
          <a:p>
            <a:r>
              <a:rPr lang="tr-TR" dirty="0" smtClean="0"/>
              <a:t>Yeterli </a:t>
            </a:r>
            <a:r>
              <a:rPr lang="tr-TR" dirty="0" err="1" smtClean="0"/>
              <a:t>serebral</a:t>
            </a:r>
            <a:r>
              <a:rPr lang="tr-TR" dirty="0" smtClean="0"/>
              <a:t> koruma ve </a:t>
            </a:r>
            <a:r>
              <a:rPr lang="tr-TR" dirty="0" err="1" smtClean="0"/>
              <a:t>perfüzyon</a:t>
            </a:r>
            <a:r>
              <a:rPr lang="tr-TR" dirty="0" smtClean="0"/>
              <a:t> sağlanmaması durumunda nörolojik hasar kaçınılmazdır. 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Ergin ve arkadaşları DHSA sonrası gelişen nörolojik bozukluğu, kalıcı ve geçici nörolojik hasar olarak ikiye ayırmıştır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Geçici nörolojik hasar, yetersiz akım yada koruma sonucu global </a:t>
            </a:r>
            <a:r>
              <a:rPr lang="tr-TR" dirty="0" err="1" smtClean="0"/>
              <a:t>iskeminin</a:t>
            </a:r>
            <a:r>
              <a:rPr lang="tr-TR" dirty="0" smtClean="0"/>
              <a:t> neden olduğu bariz olmayan beyin hasarına neden olmaktadır. Klinik olarak </a:t>
            </a:r>
            <a:r>
              <a:rPr lang="tr-TR" dirty="0" err="1" smtClean="0"/>
              <a:t>konfüzyon</a:t>
            </a:r>
            <a:r>
              <a:rPr lang="tr-TR" dirty="0" smtClean="0"/>
              <a:t>, ajitasyon, uzamış </a:t>
            </a:r>
            <a:r>
              <a:rPr lang="tr-TR" dirty="0" err="1" smtClean="0"/>
              <a:t>küntlük</a:t>
            </a:r>
            <a:r>
              <a:rPr lang="tr-TR" dirty="0" smtClean="0"/>
              <a:t>, geçici algı bozuklukları gibi belirtilerle karakterizedir.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Kalıcı nörolojik hasar ise, genellikle </a:t>
            </a:r>
            <a:r>
              <a:rPr lang="tr-TR" dirty="0" err="1" smtClean="0"/>
              <a:t>emboli</a:t>
            </a:r>
            <a:r>
              <a:rPr lang="tr-TR" dirty="0" smtClean="0"/>
              <a:t> veya yaygın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hipoperfüzyon</a:t>
            </a:r>
            <a:r>
              <a:rPr lang="tr-TR" dirty="0" smtClean="0"/>
              <a:t> sonucu gelişen lokalize </a:t>
            </a:r>
            <a:r>
              <a:rPr lang="tr-TR" dirty="0" err="1" smtClean="0"/>
              <a:t>iskemik</a:t>
            </a:r>
            <a:r>
              <a:rPr lang="tr-TR" dirty="0" smtClean="0"/>
              <a:t> </a:t>
            </a:r>
            <a:r>
              <a:rPr lang="tr-TR" dirty="0" err="1" smtClean="0"/>
              <a:t>enfarktlar</a:t>
            </a:r>
            <a:r>
              <a:rPr lang="tr-TR" dirty="0" smtClean="0"/>
              <a:t> sonucu oluşmaktadır.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Derin </a:t>
            </a:r>
            <a:r>
              <a:rPr lang="tr-TR" dirty="0" err="1" smtClean="0"/>
              <a:t>Hipotermide</a:t>
            </a:r>
            <a:r>
              <a:rPr lang="tr-TR" dirty="0" smtClean="0"/>
              <a:t> </a:t>
            </a:r>
            <a:r>
              <a:rPr lang="tr-TR" dirty="0" err="1" smtClean="0"/>
              <a:t>vucut</a:t>
            </a:r>
            <a:r>
              <a:rPr lang="tr-TR" dirty="0" smtClean="0"/>
              <a:t> ısı takibi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Özagafus</a:t>
            </a:r>
            <a:r>
              <a:rPr lang="tr-TR" dirty="0" smtClean="0"/>
              <a:t> ısısı kalbe yakınlığı nedeni ile çabuk ısınıp soğumaktadır. Bu nedenle sadece </a:t>
            </a:r>
            <a:r>
              <a:rPr lang="tr-TR" dirty="0" err="1" smtClean="0"/>
              <a:t>özafagus</a:t>
            </a:r>
            <a:r>
              <a:rPr lang="tr-TR" dirty="0" smtClean="0"/>
              <a:t> ısısının </a:t>
            </a:r>
            <a:r>
              <a:rPr lang="tr-TR" dirty="0" err="1" smtClean="0"/>
              <a:t>monitörizasyonu</a:t>
            </a:r>
            <a:r>
              <a:rPr lang="tr-TR" dirty="0" smtClean="0"/>
              <a:t> ile yetinmek beyin korumasında yetersiz kalabilmektedir. </a:t>
            </a:r>
            <a:r>
              <a:rPr lang="tr-TR" dirty="0" err="1" smtClean="0"/>
              <a:t>KPB’da</a:t>
            </a:r>
            <a:r>
              <a:rPr lang="tr-TR" dirty="0" smtClean="0"/>
              <a:t> vücut ısısı mutlaka </a:t>
            </a:r>
            <a:r>
              <a:rPr lang="tr-TR" dirty="0" err="1" smtClean="0"/>
              <a:t>rektal</a:t>
            </a:r>
            <a:r>
              <a:rPr lang="tr-TR" dirty="0" smtClean="0"/>
              <a:t>, </a:t>
            </a:r>
            <a:r>
              <a:rPr lang="tr-TR" dirty="0" err="1" smtClean="0"/>
              <a:t>nazofarangial</a:t>
            </a:r>
            <a:r>
              <a:rPr lang="tr-TR" dirty="0" smtClean="0"/>
              <a:t> veya  </a:t>
            </a:r>
            <a:r>
              <a:rPr lang="tr-TR" dirty="0" err="1" smtClean="0"/>
              <a:t>timpanik</a:t>
            </a:r>
            <a:r>
              <a:rPr lang="tr-TR" dirty="0" smtClean="0"/>
              <a:t> bölgeden en az biriyle </a:t>
            </a:r>
            <a:r>
              <a:rPr lang="tr-TR" dirty="0" err="1" smtClean="0"/>
              <a:t>monitörize</a:t>
            </a:r>
            <a:r>
              <a:rPr lang="tr-TR" dirty="0" smtClean="0"/>
              <a:t> edilmelidir.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Yöntemin avantajı</a:t>
            </a:r>
            <a:r>
              <a:rPr lang="tr-TR" dirty="0" smtClean="0"/>
              <a:t>;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Arteriyal</a:t>
            </a:r>
            <a:r>
              <a:rPr lang="tr-TR" dirty="0" smtClean="0"/>
              <a:t> hasar ve buna bağlı </a:t>
            </a:r>
            <a:r>
              <a:rPr lang="tr-TR" dirty="0" err="1" smtClean="0"/>
              <a:t>ateroemboli</a:t>
            </a:r>
            <a:r>
              <a:rPr lang="tr-TR" dirty="0" smtClean="0"/>
              <a:t> komplikasyon riski yoktur.</a:t>
            </a:r>
          </a:p>
          <a:p>
            <a:endParaRPr lang="tr-TR" dirty="0" smtClean="0"/>
          </a:p>
          <a:p>
            <a:r>
              <a:rPr lang="tr-TR" dirty="0" smtClean="0"/>
              <a:t> Operasyon alanında ek </a:t>
            </a:r>
            <a:r>
              <a:rPr lang="tr-TR" dirty="0" err="1" smtClean="0"/>
              <a:t>kanül</a:t>
            </a:r>
            <a:r>
              <a:rPr lang="tr-TR" dirty="0" smtClean="0"/>
              <a:t> ve </a:t>
            </a:r>
            <a:r>
              <a:rPr lang="tr-TR" dirty="0" err="1" smtClean="0"/>
              <a:t>klemplere</a:t>
            </a:r>
            <a:r>
              <a:rPr lang="tr-TR" dirty="0" smtClean="0"/>
              <a:t> ihtiyaç yoktur.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Dezavantajı;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Hastanın soğutulması ve ısıtılmasının KPB süresini uzatması nedeni ile </a:t>
            </a:r>
            <a:r>
              <a:rPr lang="tr-TR" dirty="0" err="1" smtClean="0"/>
              <a:t>pulmoner</a:t>
            </a:r>
            <a:r>
              <a:rPr lang="tr-TR" dirty="0" smtClean="0"/>
              <a:t>, </a:t>
            </a:r>
            <a:r>
              <a:rPr lang="tr-TR" dirty="0" err="1" smtClean="0"/>
              <a:t>renal</a:t>
            </a:r>
            <a:r>
              <a:rPr lang="tr-TR" dirty="0" smtClean="0"/>
              <a:t> ve kardiyak </a:t>
            </a:r>
            <a:r>
              <a:rPr lang="tr-TR" dirty="0" err="1" smtClean="0"/>
              <a:t>endotelyal</a:t>
            </a:r>
            <a:r>
              <a:rPr lang="tr-TR" dirty="0" smtClean="0"/>
              <a:t> </a:t>
            </a:r>
            <a:r>
              <a:rPr lang="tr-TR" dirty="0" err="1" smtClean="0"/>
              <a:t>disfonksiyona</a:t>
            </a:r>
            <a:r>
              <a:rPr lang="tr-TR" dirty="0" smtClean="0"/>
              <a:t> neden olabilmektedir.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Güvenli dolaşım </a:t>
            </a:r>
            <a:r>
              <a:rPr lang="tr-TR" dirty="0" err="1" smtClean="0"/>
              <a:t>arrest</a:t>
            </a:r>
            <a:r>
              <a:rPr lang="tr-TR" dirty="0" smtClean="0"/>
              <a:t> süresinin sınırlı olması (&gt;30 </a:t>
            </a:r>
            <a:r>
              <a:rPr lang="tr-TR" dirty="0" err="1" smtClean="0"/>
              <a:t>dk</a:t>
            </a:r>
            <a:r>
              <a:rPr lang="tr-TR" dirty="0" smtClean="0"/>
              <a:t>)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err="1" smtClean="0"/>
              <a:t>Koagülasyon</a:t>
            </a:r>
            <a:r>
              <a:rPr lang="tr-TR" dirty="0" smtClean="0"/>
              <a:t> problemleri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DHSA </a:t>
            </a:r>
            <a:r>
              <a:rPr lang="tr-TR" b="1" dirty="0" err="1" smtClean="0"/>
              <a:t>nın</a:t>
            </a:r>
            <a:r>
              <a:rPr lang="tr-TR" b="1" dirty="0" smtClean="0"/>
              <a:t> bazı organlar üzerine etkisi; 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Endokrin sisteminde </a:t>
            </a:r>
            <a:r>
              <a:rPr lang="tr-TR" dirty="0" err="1" smtClean="0"/>
              <a:t>hipotermi</a:t>
            </a:r>
            <a:r>
              <a:rPr lang="tr-TR" dirty="0" smtClean="0"/>
              <a:t> sırasında bütün hormonlarda azalma olmaktadır. (Epinefrin ve </a:t>
            </a:r>
            <a:r>
              <a:rPr lang="tr-TR" dirty="0" err="1" smtClean="0"/>
              <a:t>nor</a:t>
            </a:r>
            <a:r>
              <a:rPr lang="tr-TR" dirty="0" smtClean="0"/>
              <a:t>-epinefrin)  Isıtma ile bu hormonların fonksiyonları normale dönmektedir. </a:t>
            </a:r>
          </a:p>
          <a:p>
            <a:r>
              <a:rPr lang="tr-TR" dirty="0" smtClean="0"/>
              <a:t>Karaciğer hücrelerine zararı yoktur.</a:t>
            </a:r>
          </a:p>
          <a:p>
            <a:r>
              <a:rPr lang="tr-TR" dirty="0" smtClean="0"/>
              <a:t>Böbrek </a:t>
            </a:r>
            <a:r>
              <a:rPr lang="tr-TR" dirty="0" err="1" smtClean="0"/>
              <a:t>tübüllerini</a:t>
            </a:r>
            <a:r>
              <a:rPr lang="tr-TR" dirty="0" smtClean="0"/>
              <a:t> direkt etkiler ve </a:t>
            </a:r>
            <a:r>
              <a:rPr lang="tr-TR" dirty="0" err="1" smtClean="0"/>
              <a:t>inhibe</a:t>
            </a:r>
            <a:r>
              <a:rPr lang="tr-TR" dirty="0" smtClean="0"/>
              <a:t> eder.</a:t>
            </a:r>
          </a:p>
          <a:p>
            <a:r>
              <a:rPr lang="tr-TR" dirty="0" smtClean="0"/>
              <a:t>DHSA yönteminin uzun zaman gerektiren total </a:t>
            </a:r>
            <a:r>
              <a:rPr lang="tr-TR" dirty="0" err="1" smtClean="0"/>
              <a:t>arkus</a:t>
            </a:r>
            <a:r>
              <a:rPr lang="tr-TR" dirty="0" smtClean="0"/>
              <a:t>  </a:t>
            </a:r>
            <a:r>
              <a:rPr lang="tr-TR" dirty="0" err="1" smtClean="0"/>
              <a:t>replasmanı</a:t>
            </a:r>
            <a:r>
              <a:rPr lang="tr-TR" dirty="0" smtClean="0"/>
              <a:t> gibi ameliyatlarda tek başına koruma sağlamadığı bilinmektedir. DHSA süresini uzatmak amacıyla daha güvenli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yöntemleri kullanılmaya başlanmıştır.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Retrograd</a:t>
            </a:r>
            <a:r>
              <a:rPr lang="tr-TR" b="1" dirty="0" smtClean="0"/>
              <a:t> </a:t>
            </a:r>
            <a:r>
              <a:rPr lang="tr-TR" b="1" dirty="0" err="1" smtClean="0"/>
              <a:t>Serebral</a:t>
            </a:r>
            <a:r>
              <a:rPr lang="tr-TR" b="1" dirty="0" smtClean="0"/>
              <a:t> </a:t>
            </a:r>
            <a:r>
              <a:rPr lang="tr-TR" b="1" dirty="0" err="1" smtClean="0"/>
              <a:t>Perfüzyon</a:t>
            </a:r>
            <a:r>
              <a:rPr lang="tr-TR" b="1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1990 yılında </a:t>
            </a:r>
            <a:r>
              <a:rPr lang="tr-TR" dirty="0" err="1" smtClean="0"/>
              <a:t>Ueda</a:t>
            </a:r>
            <a:r>
              <a:rPr lang="tr-TR" dirty="0" smtClean="0"/>
              <a:t> ve arkadaşları beynin daha etkili korunabilmesi amacıyla </a:t>
            </a:r>
            <a:r>
              <a:rPr lang="tr-TR" dirty="0" err="1" smtClean="0"/>
              <a:t>Retrograd</a:t>
            </a:r>
            <a:r>
              <a:rPr lang="tr-TR" dirty="0" smtClean="0"/>
              <a:t>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tekniğini kullanmışlardır.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8912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Retrograd</a:t>
            </a:r>
            <a:r>
              <a:rPr lang="tr-TR" b="1" dirty="0" smtClean="0"/>
              <a:t> </a:t>
            </a:r>
            <a:r>
              <a:rPr lang="tr-TR" b="1" dirty="0" err="1" smtClean="0"/>
              <a:t>serebral</a:t>
            </a:r>
            <a:r>
              <a:rPr lang="tr-TR" b="1" dirty="0" smtClean="0"/>
              <a:t> </a:t>
            </a:r>
            <a:r>
              <a:rPr lang="tr-TR" b="1" dirty="0" err="1" smtClean="0"/>
              <a:t>perfüzyon</a:t>
            </a:r>
            <a:r>
              <a:rPr lang="tr-TR" b="1" dirty="0" smtClean="0"/>
              <a:t> tekniği</a:t>
            </a:r>
            <a:r>
              <a:rPr lang="tr-TR" dirty="0" smtClean="0"/>
              <a:t>; </a:t>
            </a:r>
            <a:r>
              <a:rPr lang="tr-TR" dirty="0" err="1" smtClean="0"/>
              <a:t>arkus</a:t>
            </a:r>
            <a:r>
              <a:rPr lang="tr-TR" dirty="0" smtClean="0"/>
              <a:t> aorta cerrahisinde güvenli dolaşım ve </a:t>
            </a:r>
            <a:r>
              <a:rPr lang="tr-TR" dirty="0" err="1" smtClean="0"/>
              <a:t>arrest</a:t>
            </a:r>
            <a:r>
              <a:rPr lang="tr-TR" dirty="0" smtClean="0"/>
              <a:t> süresini arttırmak amacıyla klinik uygulamaya girmiştir. Yaklaşımın geniş kullanım alanı bulması sadece beyin beslenmesinin uzamış DHSA sırasında </a:t>
            </a:r>
            <a:r>
              <a:rPr lang="tr-TR" dirty="0" err="1" smtClean="0"/>
              <a:t>süperior</a:t>
            </a:r>
            <a:r>
              <a:rPr lang="tr-TR" dirty="0" smtClean="0"/>
              <a:t> vena kava yolu ile </a:t>
            </a:r>
            <a:r>
              <a:rPr lang="tr-TR" dirty="0" err="1" smtClean="0"/>
              <a:t>retrograd</a:t>
            </a:r>
            <a:r>
              <a:rPr lang="tr-TR" dirty="0" smtClean="0"/>
              <a:t> olarak beslenmesi değil aynı zamanda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embolilerin</a:t>
            </a:r>
            <a:r>
              <a:rPr lang="tr-TR" dirty="0" smtClean="0"/>
              <a:t> geriye doğru akım ile temizlenmesidir.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Süperior</a:t>
            </a:r>
            <a:r>
              <a:rPr lang="tr-TR" dirty="0" smtClean="0"/>
              <a:t> vena kava yoluyla 400-500 ml/</a:t>
            </a:r>
            <a:r>
              <a:rPr lang="tr-TR" dirty="0" err="1" smtClean="0"/>
              <a:t>dk</a:t>
            </a:r>
            <a:r>
              <a:rPr lang="tr-TR" dirty="0" smtClean="0"/>
              <a:t> akım ile santral </a:t>
            </a:r>
            <a:r>
              <a:rPr lang="tr-TR" dirty="0" err="1" smtClean="0"/>
              <a:t>ven</a:t>
            </a:r>
            <a:r>
              <a:rPr lang="tr-TR" dirty="0" smtClean="0"/>
              <a:t> basıncı (CVP) 15-25 </a:t>
            </a:r>
            <a:r>
              <a:rPr lang="tr-TR" dirty="0" err="1" smtClean="0"/>
              <a:t>mmHg</a:t>
            </a:r>
            <a:r>
              <a:rPr lang="tr-TR" dirty="0" smtClean="0"/>
              <a:t> olacak şekilde soğuk kan </a:t>
            </a:r>
            <a:r>
              <a:rPr lang="tr-TR" dirty="0" err="1" smtClean="0"/>
              <a:t>perfüzyonunu</a:t>
            </a:r>
            <a:r>
              <a:rPr lang="tr-TR" dirty="0" smtClean="0"/>
              <a:t> sağlamaktadır.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714620"/>
            <a:ext cx="8258204" cy="2895600"/>
          </a:xfrm>
        </p:spPr>
        <p:txBody>
          <a:bodyPr/>
          <a:lstStyle/>
          <a:p>
            <a:pPr algn="ctr"/>
            <a:r>
              <a:rPr lang="tr-TR" sz="3000" dirty="0" err="1" smtClean="0"/>
              <a:t>Aortik</a:t>
            </a:r>
            <a:r>
              <a:rPr lang="tr-TR" sz="3000" dirty="0" smtClean="0"/>
              <a:t> ark cerrahisinin en önemli konularından biri en uygun beyin koruma yönteminin belirlenmesidir.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RSP’nin</a:t>
            </a:r>
            <a:r>
              <a:rPr lang="tr-TR" b="1" dirty="0" smtClean="0"/>
              <a:t> avantajları: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RSP beyinin </a:t>
            </a:r>
            <a:r>
              <a:rPr lang="tr-TR" dirty="0" err="1" smtClean="0"/>
              <a:t>sirkülatuar</a:t>
            </a:r>
            <a:r>
              <a:rPr lang="tr-TR" dirty="0" smtClean="0"/>
              <a:t> </a:t>
            </a:r>
            <a:r>
              <a:rPr lang="tr-TR" dirty="0" err="1" smtClean="0"/>
              <a:t>arrest</a:t>
            </a:r>
            <a:r>
              <a:rPr lang="tr-TR" dirty="0" smtClean="0"/>
              <a:t> sırasında ısınmasını önlemekte, </a:t>
            </a:r>
            <a:r>
              <a:rPr lang="tr-TR" dirty="0" err="1" smtClean="0"/>
              <a:t>arrest</a:t>
            </a:r>
            <a:r>
              <a:rPr lang="tr-TR" dirty="0" smtClean="0"/>
              <a:t> sırasında biriken </a:t>
            </a:r>
            <a:r>
              <a:rPr lang="tr-TR" dirty="0" err="1" smtClean="0"/>
              <a:t>toksik</a:t>
            </a:r>
            <a:r>
              <a:rPr lang="tr-TR" dirty="0" smtClean="0"/>
              <a:t> maddeleri ortamdan uzaklaştırmaktadır. </a:t>
            </a:r>
            <a:r>
              <a:rPr lang="tr-TR" dirty="0" err="1" smtClean="0"/>
              <a:t>Arkus</a:t>
            </a:r>
            <a:r>
              <a:rPr lang="tr-TR" dirty="0" smtClean="0"/>
              <a:t> aorta açıldığında </a:t>
            </a:r>
            <a:r>
              <a:rPr lang="tr-TR" dirty="0" err="1" smtClean="0"/>
              <a:t>karotis</a:t>
            </a:r>
            <a:r>
              <a:rPr lang="tr-TR" dirty="0" smtClean="0"/>
              <a:t> yolu ile </a:t>
            </a:r>
            <a:r>
              <a:rPr lang="tr-TR" dirty="0" err="1" smtClean="0"/>
              <a:t>serebral</a:t>
            </a:r>
            <a:r>
              <a:rPr lang="tr-TR" dirty="0" smtClean="0"/>
              <a:t> damarları ters yönde yıkayarak oluşacak hava ve partikül </a:t>
            </a:r>
            <a:r>
              <a:rPr lang="tr-TR" dirty="0" err="1" smtClean="0"/>
              <a:t>embolilerini</a:t>
            </a:r>
            <a:r>
              <a:rPr lang="tr-TR" dirty="0" smtClean="0"/>
              <a:t> önlemektedir. Fakat yapılan son deneysel çalışmalarda </a:t>
            </a:r>
            <a:r>
              <a:rPr lang="tr-TR" dirty="0" err="1" smtClean="0"/>
              <a:t>retrograd</a:t>
            </a:r>
            <a:r>
              <a:rPr lang="tr-TR" dirty="0" smtClean="0"/>
              <a:t>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ile beyin kan akımında anlamlı bir artış sağlamadığı, özellikle </a:t>
            </a:r>
            <a:r>
              <a:rPr lang="tr-TR" dirty="0" err="1" smtClean="0"/>
              <a:t>inferior</a:t>
            </a:r>
            <a:r>
              <a:rPr lang="tr-TR" dirty="0" smtClean="0"/>
              <a:t> vena kava yolu </a:t>
            </a:r>
            <a:r>
              <a:rPr lang="tr-TR" dirty="0" err="1" smtClean="0"/>
              <a:t>oklüzyonu</a:t>
            </a:r>
            <a:r>
              <a:rPr lang="tr-TR" dirty="0" smtClean="0"/>
              <a:t> kullanıldığında yüksek </a:t>
            </a:r>
            <a:r>
              <a:rPr lang="tr-TR" dirty="0" err="1" smtClean="0"/>
              <a:t>retrograd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basınçlarında beyinde sıvı </a:t>
            </a:r>
            <a:r>
              <a:rPr lang="tr-TR" dirty="0" err="1" smtClean="0"/>
              <a:t>sekestrasyonuna</a:t>
            </a:r>
            <a:r>
              <a:rPr lang="tr-TR" dirty="0" smtClean="0"/>
              <a:t> ve </a:t>
            </a:r>
            <a:r>
              <a:rPr lang="tr-TR" dirty="0" err="1" smtClean="0"/>
              <a:t>serebral</a:t>
            </a:r>
            <a:r>
              <a:rPr lang="tr-TR" dirty="0" smtClean="0"/>
              <a:t> ödeme neden olduğu gösterilmiştir.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Başka bir çalışmada ise RSP ile verilen kan miktarının ancak %5’nin </a:t>
            </a:r>
            <a:r>
              <a:rPr lang="tr-TR" dirty="0" err="1" smtClean="0"/>
              <a:t>arkusa</a:t>
            </a:r>
            <a:r>
              <a:rPr lang="tr-TR" dirty="0" smtClean="0"/>
              <a:t> geri döndüğü belirtilmiştir.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Antegrat</a:t>
            </a:r>
            <a:r>
              <a:rPr lang="tr-TR" b="1" dirty="0" smtClean="0"/>
              <a:t> </a:t>
            </a:r>
            <a:r>
              <a:rPr lang="tr-TR" b="1" dirty="0" err="1" smtClean="0"/>
              <a:t>Serebral</a:t>
            </a:r>
            <a:r>
              <a:rPr lang="tr-TR" b="1" dirty="0" smtClean="0"/>
              <a:t> </a:t>
            </a:r>
            <a:r>
              <a:rPr lang="tr-TR" b="1" dirty="0" err="1" smtClean="0"/>
              <a:t>Perfüzyon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Derin </a:t>
            </a:r>
            <a:r>
              <a:rPr lang="tr-TR" dirty="0" err="1" smtClean="0"/>
              <a:t>hipotermik</a:t>
            </a:r>
            <a:r>
              <a:rPr lang="tr-TR" dirty="0" smtClean="0"/>
              <a:t> </a:t>
            </a:r>
            <a:r>
              <a:rPr lang="tr-TR" dirty="0" err="1" smtClean="0"/>
              <a:t>sirkülatuvar</a:t>
            </a:r>
            <a:r>
              <a:rPr lang="tr-TR" dirty="0" smtClean="0"/>
              <a:t> </a:t>
            </a:r>
            <a:r>
              <a:rPr lang="tr-TR" dirty="0" err="1" smtClean="0"/>
              <a:t>arrestin</a:t>
            </a:r>
            <a:r>
              <a:rPr lang="tr-TR" dirty="0" smtClean="0"/>
              <a:t> özellikle uzun işlem süresi gerektiren durumlarda sınırlamalarının bulunması yeni bir teknik gereksinimini ortaya koymuştur. İşte bu durumda, </a:t>
            </a:r>
            <a:r>
              <a:rPr lang="tr-TR" dirty="0" err="1" smtClean="0"/>
              <a:t>hipoterminin</a:t>
            </a:r>
            <a:r>
              <a:rPr lang="tr-TR" dirty="0" smtClean="0"/>
              <a:t> </a:t>
            </a:r>
            <a:r>
              <a:rPr lang="tr-TR" dirty="0" err="1" smtClean="0"/>
              <a:t>sirkülatuvar</a:t>
            </a:r>
            <a:r>
              <a:rPr lang="tr-TR" dirty="0" smtClean="0"/>
              <a:t> </a:t>
            </a:r>
            <a:r>
              <a:rPr lang="tr-TR" dirty="0" err="1" smtClean="0"/>
              <a:t>arrest</a:t>
            </a:r>
            <a:r>
              <a:rPr lang="tr-TR" dirty="0" smtClean="0"/>
              <a:t> ile kullanımına bir de </a:t>
            </a:r>
            <a:r>
              <a:rPr lang="tr-TR" dirty="0" err="1" smtClean="0"/>
              <a:t>selektif</a:t>
            </a:r>
            <a:r>
              <a:rPr lang="tr-TR" dirty="0" smtClean="0"/>
              <a:t> ASP eklenmiş; böylece, tüm bu tekniklerin faydalarından yararlanmak mümkün olmuştur. Bu kombinasyon ile, tek başına DHSA veya DHSA/RSP kombinasyonlarına oranla çok daha düşük akımlarla daha iyi bir </a:t>
            </a:r>
            <a:r>
              <a:rPr lang="tr-TR" dirty="0" err="1" smtClean="0"/>
              <a:t>serebral</a:t>
            </a:r>
            <a:r>
              <a:rPr lang="tr-TR" dirty="0" smtClean="0"/>
              <a:t> koruma sağlanmıştır.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Aksiller</a:t>
            </a:r>
            <a:r>
              <a:rPr lang="tr-TR" dirty="0" smtClean="0"/>
              <a:t> arter </a:t>
            </a:r>
            <a:r>
              <a:rPr lang="tr-TR" dirty="0" err="1" smtClean="0"/>
              <a:t>kanülasyonunu</a:t>
            </a:r>
            <a:r>
              <a:rPr lang="tr-TR" dirty="0" smtClean="0"/>
              <a:t> ilk olarak 1976 yılında </a:t>
            </a:r>
            <a:r>
              <a:rPr lang="tr-TR" dirty="0" err="1" smtClean="0"/>
              <a:t>Villard</a:t>
            </a:r>
            <a:r>
              <a:rPr lang="tr-TR" dirty="0" smtClean="0"/>
              <a:t> ve Arkadaşları tanımlamıştır. Fakat kullanımı 1990'larda </a:t>
            </a:r>
            <a:r>
              <a:rPr lang="tr-TR" dirty="0" err="1" smtClean="0"/>
              <a:t>Sabik</a:t>
            </a:r>
            <a:r>
              <a:rPr lang="tr-TR" dirty="0" smtClean="0"/>
              <a:t> ve Arkadaşlarının çalışmalarıyla yaygınlaşmıştır.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Sabik</a:t>
            </a:r>
            <a:r>
              <a:rPr lang="tr-TR" dirty="0" smtClean="0"/>
              <a:t> ve arkadaşları  1995 yılında kompleks kalp ameliyatlarında sağ </a:t>
            </a:r>
            <a:r>
              <a:rPr lang="tr-TR" dirty="0" err="1" smtClean="0"/>
              <a:t>subklavyan</a:t>
            </a:r>
            <a:r>
              <a:rPr lang="tr-TR" dirty="0" smtClean="0"/>
              <a:t>/</a:t>
            </a:r>
            <a:r>
              <a:rPr lang="tr-TR" dirty="0" err="1" smtClean="0"/>
              <a:t>aksiller</a:t>
            </a:r>
            <a:r>
              <a:rPr lang="tr-TR" dirty="0" smtClean="0"/>
              <a:t> arteri </a:t>
            </a:r>
            <a:r>
              <a:rPr lang="tr-TR" dirty="0" err="1" smtClean="0"/>
              <a:t>inflow</a:t>
            </a:r>
            <a:r>
              <a:rPr lang="tr-TR" dirty="0" smtClean="0"/>
              <a:t> arteri olarak kullanma tekniğini geliştirerek beyin korumasında önemli bir gelişme sağlamışlardır. Sağ </a:t>
            </a:r>
            <a:r>
              <a:rPr lang="tr-TR" dirty="0" err="1" smtClean="0"/>
              <a:t>aksiller</a:t>
            </a:r>
            <a:r>
              <a:rPr lang="tr-TR" dirty="0" smtClean="0"/>
              <a:t> arterden yapılan ASP hem güvenilir hem de oldukça etkili beyin koruması sağlamıştır. Bunu izleyen dönemde </a:t>
            </a:r>
            <a:r>
              <a:rPr lang="tr-TR" dirty="0" err="1" smtClean="0"/>
              <a:t>aksiller</a:t>
            </a:r>
            <a:r>
              <a:rPr lang="tr-TR" dirty="0" smtClean="0"/>
              <a:t> arter daha geniş alanlarda kullanılmış ve en çok tercih edilen </a:t>
            </a:r>
            <a:r>
              <a:rPr lang="tr-TR" dirty="0" err="1" smtClean="0"/>
              <a:t>kanülasyon</a:t>
            </a:r>
            <a:r>
              <a:rPr lang="tr-TR" dirty="0" smtClean="0"/>
              <a:t> yeri olmuştur. </a:t>
            </a:r>
            <a:r>
              <a:rPr lang="tr-TR" dirty="0" err="1" smtClean="0"/>
              <a:t>Antegrad</a:t>
            </a:r>
            <a:r>
              <a:rPr lang="tr-TR" dirty="0" smtClean="0"/>
              <a:t>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total </a:t>
            </a:r>
            <a:r>
              <a:rPr lang="tr-TR" dirty="0" err="1" smtClean="0"/>
              <a:t>aortik</a:t>
            </a:r>
            <a:r>
              <a:rPr lang="tr-TR" dirty="0" smtClean="0"/>
              <a:t> ark </a:t>
            </a:r>
            <a:r>
              <a:rPr lang="tr-TR" dirty="0" err="1" smtClean="0"/>
              <a:t>replasmanında</a:t>
            </a:r>
            <a:r>
              <a:rPr lang="tr-TR" dirty="0" smtClean="0"/>
              <a:t> cerrahiyi oldukça kolaylaştırmış ve işlem sonrasındaki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morbiditeyi</a:t>
            </a:r>
            <a:r>
              <a:rPr lang="tr-TR" dirty="0" smtClean="0"/>
              <a:t> belirgin derecede azaltmıştır.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Kazui</a:t>
            </a:r>
            <a:r>
              <a:rPr lang="tr-TR" dirty="0" smtClean="0"/>
              <a:t> ve arkadaşları hem </a:t>
            </a:r>
            <a:r>
              <a:rPr lang="tr-TR" dirty="0" err="1" smtClean="0"/>
              <a:t>brakiyosefalik</a:t>
            </a:r>
            <a:r>
              <a:rPr lang="tr-TR" dirty="0" smtClean="0"/>
              <a:t> arter hem de sağ ana </a:t>
            </a:r>
            <a:r>
              <a:rPr lang="tr-TR" dirty="0" err="1" smtClean="0"/>
              <a:t>karotis</a:t>
            </a:r>
            <a:r>
              <a:rPr lang="tr-TR" dirty="0" smtClean="0"/>
              <a:t> arteri 22 º</a:t>
            </a:r>
            <a:r>
              <a:rPr lang="tr-TR" dirty="0" err="1" smtClean="0"/>
              <a:t>C’de</a:t>
            </a:r>
            <a:r>
              <a:rPr lang="tr-TR" dirty="0" smtClean="0"/>
              <a:t> 10 ml/kg/</a:t>
            </a:r>
            <a:r>
              <a:rPr lang="tr-TR" dirty="0" err="1" smtClean="0"/>
              <a:t>dak</a:t>
            </a:r>
            <a:r>
              <a:rPr lang="tr-TR" dirty="0" smtClean="0"/>
              <a:t> akım ile </a:t>
            </a:r>
            <a:r>
              <a:rPr lang="tr-TR" dirty="0" err="1" smtClean="0"/>
              <a:t>perfüze</a:t>
            </a:r>
            <a:r>
              <a:rPr lang="tr-TR" dirty="0" smtClean="0"/>
              <a:t> etmişler ve bunun fizyolojik değerlerin %50’sine denk geldiğini; aynı zamanda,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perfüzyonun</a:t>
            </a:r>
            <a:r>
              <a:rPr lang="tr-TR" dirty="0" smtClean="0"/>
              <a:t> sonuçları olumsuz yönde etkilemediğini bildirmişlerdir.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Ergin ve arkadaşları </a:t>
            </a:r>
            <a:r>
              <a:rPr lang="tr-TR" dirty="0" err="1" smtClean="0"/>
              <a:t>ASP’yi</a:t>
            </a:r>
            <a:r>
              <a:rPr lang="tr-TR" dirty="0" smtClean="0"/>
              <a:t> derin </a:t>
            </a:r>
            <a:r>
              <a:rPr lang="tr-TR" dirty="0" err="1" smtClean="0"/>
              <a:t>hipotermi</a:t>
            </a:r>
            <a:r>
              <a:rPr lang="tr-TR" dirty="0" smtClean="0"/>
              <a:t> altında uygularken, </a:t>
            </a:r>
            <a:r>
              <a:rPr lang="tr-TR" dirty="0" err="1" smtClean="0"/>
              <a:t>Taşdemir</a:t>
            </a:r>
            <a:r>
              <a:rPr lang="tr-TR" dirty="0" smtClean="0"/>
              <a:t> ve ark. bu tekniği orta derecede (26 ºC) </a:t>
            </a:r>
            <a:r>
              <a:rPr lang="tr-TR" dirty="0" err="1" smtClean="0"/>
              <a:t>hipotermi</a:t>
            </a:r>
            <a:r>
              <a:rPr lang="tr-TR" dirty="0" smtClean="0"/>
              <a:t> altında gerçekleştirmişlerdir. </a:t>
            </a:r>
            <a:r>
              <a:rPr lang="tr-TR" dirty="0" err="1" smtClean="0"/>
              <a:t>Jacobs</a:t>
            </a:r>
            <a:r>
              <a:rPr lang="tr-TR" dirty="0" smtClean="0"/>
              <a:t> ve ark.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ASP’yi</a:t>
            </a:r>
            <a:r>
              <a:rPr lang="tr-TR" dirty="0" smtClean="0"/>
              <a:t> orta dereceli </a:t>
            </a:r>
            <a:r>
              <a:rPr lang="tr-TR" dirty="0" err="1" smtClean="0"/>
              <a:t>hipotermi</a:t>
            </a:r>
            <a:r>
              <a:rPr lang="tr-TR" dirty="0" smtClean="0"/>
              <a:t> (28-30 ºC) altında uygulamışlar ve geçici nörolojik </a:t>
            </a:r>
            <a:r>
              <a:rPr lang="tr-TR" dirty="0" err="1" smtClean="0"/>
              <a:t>disfonksiyon</a:t>
            </a:r>
            <a:r>
              <a:rPr lang="tr-TR" dirty="0" smtClean="0"/>
              <a:t> sıklığını %4 olarak bulmuşlardır. Aynı çalışmada uzun ASP süresi ile nörolojik hasar arasında ilişki bulunmadığı bildirilmiştir.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Ancak, bu durumda orta derecede </a:t>
            </a:r>
            <a:r>
              <a:rPr lang="tr-TR" dirty="0" err="1" smtClean="0"/>
              <a:t>hipoterminin</a:t>
            </a:r>
            <a:r>
              <a:rPr lang="tr-TR" dirty="0" smtClean="0"/>
              <a:t> </a:t>
            </a:r>
            <a:r>
              <a:rPr lang="tr-TR" dirty="0" err="1" smtClean="0"/>
              <a:t>viseral</a:t>
            </a:r>
            <a:r>
              <a:rPr lang="tr-TR" dirty="0" smtClean="0"/>
              <a:t> organlara olan etkisi sorun olarak karşımıza çıkabilmektedir. Özellikle uzun sürebilecek </a:t>
            </a:r>
            <a:r>
              <a:rPr lang="tr-TR" dirty="0" err="1" smtClean="0"/>
              <a:t>aortik</a:t>
            </a:r>
            <a:r>
              <a:rPr lang="tr-TR" dirty="0" smtClean="0"/>
              <a:t> ark tamirlerinde </a:t>
            </a:r>
            <a:r>
              <a:rPr lang="tr-TR" dirty="0" err="1" smtClean="0"/>
              <a:t>viseral</a:t>
            </a:r>
            <a:r>
              <a:rPr lang="tr-TR" dirty="0" smtClean="0"/>
              <a:t> ve alt </a:t>
            </a:r>
            <a:r>
              <a:rPr lang="tr-TR" dirty="0" err="1" smtClean="0"/>
              <a:t>ekstremite</a:t>
            </a:r>
            <a:r>
              <a:rPr lang="tr-TR" dirty="0" smtClean="0"/>
              <a:t> </a:t>
            </a:r>
            <a:r>
              <a:rPr lang="tr-TR" dirty="0" err="1" smtClean="0"/>
              <a:t>malperfüzyonunu</a:t>
            </a:r>
            <a:r>
              <a:rPr lang="tr-TR" dirty="0" smtClean="0"/>
              <a:t> önlemek açısından ilave bir </a:t>
            </a:r>
            <a:r>
              <a:rPr lang="tr-TR" dirty="0" err="1" smtClean="0"/>
              <a:t>femoral</a:t>
            </a:r>
            <a:r>
              <a:rPr lang="tr-TR" dirty="0" smtClean="0"/>
              <a:t> arter </a:t>
            </a:r>
            <a:r>
              <a:rPr lang="tr-TR" dirty="0" err="1" smtClean="0"/>
              <a:t>kanülasyonu</a:t>
            </a:r>
            <a:r>
              <a:rPr lang="tr-TR" dirty="0" smtClean="0"/>
              <a:t> önerilmiştir.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Selektif</a:t>
            </a:r>
            <a:r>
              <a:rPr lang="tr-TR" dirty="0" smtClean="0"/>
              <a:t> ASP süresince daha ileri bir </a:t>
            </a:r>
            <a:r>
              <a:rPr lang="tr-TR" dirty="0" err="1" smtClean="0"/>
              <a:t>iskemiyi</a:t>
            </a:r>
            <a:r>
              <a:rPr lang="tr-TR" dirty="0" smtClean="0"/>
              <a:t> önlemek açısından, </a:t>
            </a:r>
            <a:r>
              <a:rPr lang="tr-TR" dirty="0" err="1" smtClean="0"/>
              <a:t>femoral</a:t>
            </a:r>
            <a:r>
              <a:rPr lang="tr-TR" dirty="0" smtClean="0"/>
              <a:t> arter </a:t>
            </a:r>
            <a:r>
              <a:rPr lang="tr-TR" dirty="0" err="1" smtClean="0"/>
              <a:t>kanülasyonu</a:t>
            </a:r>
            <a:r>
              <a:rPr lang="tr-TR" dirty="0" smtClean="0"/>
              <a:t> yoluyla inen aort </a:t>
            </a:r>
            <a:r>
              <a:rPr lang="tr-TR" dirty="0" err="1" smtClean="0"/>
              <a:t>proksimal</a:t>
            </a:r>
            <a:r>
              <a:rPr lang="tr-TR" dirty="0" smtClean="0"/>
              <a:t> kısmının da </a:t>
            </a:r>
            <a:r>
              <a:rPr lang="tr-TR" dirty="0" err="1" smtClean="0"/>
              <a:t>oklüzyonuyla</a:t>
            </a:r>
            <a:r>
              <a:rPr lang="tr-TR" dirty="0" smtClean="0"/>
              <a:t> inen aortun </a:t>
            </a:r>
            <a:r>
              <a:rPr lang="tr-TR" dirty="0" err="1" smtClean="0"/>
              <a:t>perfüzyonu</a:t>
            </a:r>
            <a:r>
              <a:rPr lang="tr-TR" dirty="0" smtClean="0"/>
              <a:t> mümkün olabilmektedir. </a:t>
            </a:r>
            <a:r>
              <a:rPr lang="tr-TR" dirty="0" err="1" smtClean="0"/>
              <a:t>Novitzky</a:t>
            </a:r>
            <a:r>
              <a:rPr lang="tr-TR" dirty="0" smtClean="0"/>
              <a:t> ve ark. tip A </a:t>
            </a:r>
            <a:r>
              <a:rPr lang="tr-TR" dirty="0" err="1" smtClean="0"/>
              <a:t>diseksiyonlu</a:t>
            </a:r>
            <a:r>
              <a:rPr lang="tr-TR" dirty="0" smtClean="0"/>
              <a:t> bir olguda bu tekniği uygulamışlardır.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Diğer beyin koruma yöntemlerinin tatmin edici oranda beyin koruması sağlamadığı ve derin </a:t>
            </a:r>
            <a:r>
              <a:rPr lang="tr-TR" dirty="0" err="1" smtClean="0"/>
              <a:t>hipoterminin</a:t>
            </a:r>
            <a:r>
              <a:rPr lang="tr-TR" dirty="0" smtClean="0"/>
              <a:t> olumsuz etkilerinin iyi bilinmesinden dolayı,  ASP son yıllarda beyin korumasında en çok tercih edilen teknik olmuştur.</a:t>
            </a:r>
            <a:r>
              <a:rPr lang="tr-TR" b="1" dirty="0" smtClean="0"/>
              <a:t>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5" name="Picture 2" descr="C:\Users\demirbas\Desktop\mustafa alagöz\IMG_1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6000792" cy="584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4099" name="Picture 3" descr="C:\Users\demirbas\Desktop\mustafa alagöz\y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21497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5123" name="Picture 3" descr="C:\Users\demirbas\Desktop\mustafa alagöz\y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94406" y="-174018"/>
            <a:ext cx="5966232" cy="795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6146" name="Picture 2" descr="C:\Users\demirbas\Desktop\mustafa alagöz\y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42334"/>
            <a:ext cx="8341068" cy="6044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7170" name="Picture 2" descr="C:\Users\demirbas\Desktop\mustafa alagöz\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8001056" cy="600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  <p:pic>
        <p:nvPicPr>
          <p:cNvPr id="8195" name="Picture 3" descr="C:\Users\demirbas\Desktop\mustafa alagöz\y22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1643042" y="571480"/>
            <a:ext cx="5214974" cy="631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/>
          </a:p>
        </p:txBody>
      </p:sp>
      <p:pic>
        <p:nvPicPr>
          <p:cNvPr id="9218" name="Picture 2" descr="C:\Users\demirbas\Desktop\mustafa alagöz\ha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5"/>
            <a:ext cx="6357982" cy="616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2050" name="Picture 2" descr="C:\Users\demirbas\Desktop\mustafa alagöz\aort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25577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3074" name="Picture 2" descr="C:\Users\demirbas\Desktop\mustafa alagöz\aort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39998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Beyin korunması amacıyla kullanılan yöntemler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/>
          </a:bodyPr>
          <a:lstStyle/>
          <a:p>
            <a:r>
              <a:rPr lang="tr-TR" dirty="0" smtClean="0"/>
              <a:t>1. Derin </a:t>
            </a:r>
            <a:r>
              <a:rPr lang="tr-TR" dirty="0" err="1" smtClean="0"/>
              <a:t>Hipotermik</a:t>
            </a:r>
            <a:r>
              <a:rPr lang="tr-TR" dirty="0" smtClean="0"/>
              <a:t> </a:t>
            </a:r>
            <a:r>
              <a:rPr lang="tr-TR" dirty="0" err="1" smtClean="0"/>
              <a:t>Sirkulatuar</a:t>
            </a:r>
            <a:r>
              <a:rPr lang="tr-TR" dirty="0" smtClean="0"/>
              <a:t> </a:t>
            </a:r>
            <a:r>
              <a:rPr lang="tr-TR" dirty="0" err="1" smtClean="0"/>
              <a:t>Arrest</a:t>
            </a:r>
            <a:r>
              <a:rPr lang="tr-TR" dirty="0" smtClean="0"/>
              <a:t> (DHSA) </a:t>
            </a:r>
          </a:p>
          <a:p>
            <a:endParaRPr lang="tr-TR" dirty="0" smtClean="0"/>
          </a:p>
          <a:p>
            <a:r>
              <a:rPr lang="tr-TR" dirty="0" smtClean="0"/>
              <a:t>2. </a:t>
            </a:r>
            <a:r>
              <a:rPr lang="tr-TR" dirty="0" err="1" smtClean="0"/>
              <a:t>Retrograd</a:t>
            </a:r>
            <a:r>
              <a:rPr lang="tr-TR" dirty="0" smtClean="0"/>
              <a:t>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(RSP) </a:t>
            </a:r>
          </a:p>
          <a:p>
            <a:endParaRPr lang="tr-TR" dirty="0" smtClean="0"/>
          </a:p>
          <a:p>
            <a:r>
              <a:rPr lang="tr-TR" dirty="0" smtClean="0"/>
              <a:t>3.</a:t>
            </a:r>
            <a:r>
              <a:rPr lang="tr-TR" dirty="0" err="1" smtClean="0"/>
              <a:t>Antegrad</a:t>
            </a:r>
            <a:r>
              <a:rPr lang="tr-TR" dirty="0" smtClean="0"/>
              <a:t>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(ASP)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Bu teknikler gerektiğinde birlikte kullanılabilir.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TARİHÇE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1957 </a:t>
            </a:r>
            <a:r>
              <a:rPr lang="tr-TR" dirty="0" err="1" smtClean="0"/>
              <a:t>Debakey</a:t>
            </a:r>
            <a:r>
              <a:rPr lang="tr-TR" dirty="0" smtClean="0"/>
              <a:t>: CPB ve </a:t>
            </a:r>
            <a:r>
              <a:rPr lang="tr-TR" dirty="0" err="1" smtClean="0"/>
              <a:t>brakiosefalik</a:t>
            </a:r>
            <a:r>
              <a:rPr lang="tr-TR" dirty="0" smtClean="0"/>
              <a:t> arter </a:t>
            </a:r>
            <a:r>
              <a:rPr lang="tr-TR" dirty="0" err="1" smtClean="0"/>
              <a:t>perfüzyonu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1963 </a:t>
            </a:r>
            <a:r>
              <a:rPr lang="tr-TR" dirty="0" err="1" smtClean="0"/>
              <a:t>bernard</a:t>
            </a:r>
            <a:r>
              <a:rPr lang="tr-TR" dirty="0" smtClean="0"/>
              <a:t> ve </a:t>
            </a:r>
            <a:r>
              <a:rPr lang="tr-TR" dirty="0" err="1" smtClean="0"/>
              <a:t>shire</a:t>
            </a:r>
            <a:r>
              <a:rPr lang="tr-TR" dirty="0" smtClean="0"/>
              <a:t> DHSA (ilk seri)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1975 </a:t>
            </a:r>
            <a:r>
              <a:rPr lang="tr-TR" dirty="0" err="1" smtClean="0"/>
              <a:t>Griepp</a:t>
            </a:r>
            <a:r>
              <a:rPr lang="tr-TR" dirty="0" smtClean="0"/>
              <a:t>: CPB </a:t>
            </a:r>
            <a:r>
              <a:rPr lang="tr-TR" dirty="0" err="1" smtClean="0"/>
              <a:t>and</a:t>
            </a:r>
            <a:r>
              <a:rPr lang="tr-TR" dirty="0" smtClean="0"/>
              <a:t> DHSA (yaygınlaştıran)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1990 </a:t>
            </a:r>
            <a:r>
              <a:rPr lang="tr-TR" dirty="0" err="1" smtClean="0"/>
              <a:t>Ueda</a:t>
            </a:r>
            <a:r>
              <a:rPr lang="tr-TR" dirty="0" smtClean="0"/>
              <a:t>: </a:t>
            </a:r>
            <a:r>
              <a:rPr lang="tr-TR" dirty="0" err="1" smtClean="0"/>
              <a:t>Retrograde</a:t>
            </a:r>
            <a:r>
              <a:rPr lang="tr-TR" dirty="0" smtClean="0"/>
              <a:t>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2000 </a:t>
            </a:r>
            <a:r>
              <a:rPr lang="tr-TR" dirty="0" err="1" smtClean="0"/>
              <a:t>Kazui</a:t>
            </a:r>
            <a:r>
              <a:rPr lang="tr-TR" dirty="0" smtClean="0"/>
              <a:t>, </a:t>
            </a:r>
            <a:r>
              <a:rPr lang="tr-TR" dirty="0" err="1" smtClean="0"/>
              <a:t>Bachet</a:t>
            </a:r>
            <a:r>
              <a:rPr lang="tr-TR" dirty="0" smtClean="0"/>
              <a:t>: </a:t>
            </a:r>
            <a:r>
              <a:rPr lang="tr-TR" dirty="0" err="1" smtClean="0"/>
              <a:t>Moderate</a:t>
            </a:r>
            <a:r>
              <a:rPr lang="tr-TR" dirty="0" smtClean="0"/>
              <a:t> </a:t>
            </a:r>
            <a:r>
              <a:rPr lang="tr-TR" dirty="0" err="1" smtClean="0"/>
              <a:t>hipotermi</a:t>
            </a:r>
            <a:r>
              <a:rPr lang="tr-TR" dirty="0" smtClean="0"/>
              <a:t>+ </a:t>
            </a:r>
            <a:r>
              <a:rPr lang="tr-TR" dirty="0" err="1" smtClean="0"/>
              <a:t>antegrad</a:t>
            </a:r>
            <a:r>
              <a:rPr lang="tr-TR" dirty="0" smtClean="0"/>
              <a:t>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serebral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389120"/>
          </a:xfrm>
        </p:spPr>
        <p:txBody>
          <a:bodyPr/>
          <a:lstStyle/>
          <a:p>
            <a:r>
              <a:rPr lang="tr-TR" dirty="0" smtClean="0"/>
              <a:t>Derin </a:t>
            </a:r>
            <a:r>
              <a:rPr lang="tr-TR" dirty="0" err="1" smtClean="0"/>
              <a:t>Hipotermik</a:t>
            </a:r>
            <a:r>
              <a:rPr lang="tr-TR" dirty="0" smtClean="0"/>
              <a:t> </a:t>
            </a:r>
            <a:r>
              <a:rPr lang="tr-TR" dirty="0" err="1" smtClean="0"/>
              <a:t>Sirkulatuar</a:t>
            </a:r>
            <a:r>
              <a:rPr lang="tr-TR" dirty="0" smtClean="0"/>
              <a:t> </a:t>
            </a:r>
            <a:r>
              <a:rPr lang="tr-TR" dirty="0" err="1" smtClean="0"/>
              <a:t>Arrest</a:t>
            </a:r>
            <a:r>
              <a:rPr lang="tr-TR" dirty="0" smtClean="0"/>
              <a:t> (DHSA) Vücut ısısının 20 </a:t>
            </a:r>
            <a:r>
              <a:rPr lang="tr-TR" dirty="0" err="1" smtClean="0"/>
              <a:t>C’nin</a:t>
            </a:r>
            <a:r>
              <a:rPr lang="tr-TR" dirty="0" smtClean="0"/>
              <a:t> altına indirildiği ve dolaşımın geçici olarak durdurulduğu tekniktir. </a:t>
            </a:r>
            <a:r>
              <a:rPr lang="tr-TR" dirty="0" err="1" smtClean="0"/>
              <a:t>Arkus</a:t>
            </a:r>
            <a:r>
              <a:rPr lang="tr-TR" dirty="0" smtClean="0"/>
              <a:t> </a:t>
            </a:r>
            <a:r>
              <a:rPr lang="tr-TR" dirty="0" err="1" smtClean="0"/>
              <a:t>aortayı</a:t>
            </a:r>
            <a:r>
              <a:rPr lang="tr-TR" dirty="0" smtClean="0"/>
              <a:t> kapsayan </a:t>
            </a:r>
            <a:r>
              <a:rPr lang="tr-TR" dirty="0" err="1" smtClean="0"/>
              <a:t>torasik</a:t>
            </a:r>
            <a:r>
              <a:rPr lang="tr-TR" dirty="0" smtClean="0"/>
              <a:t> aort lezyonları, kompleks </a:t>
            </a:r>
            <a:r>
              <a:rPr lang="tr-TR" dirty="0" err="1" smtClean="0"/>
              <a:t>konjenital</a:t>
            </a:r>
            <a:r>
              <a:rPr lang="tr-TR" dirty="0" smtClean="0"/>
              <a:t> patolojiler,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tromboendarteraktomi</a:t>
            </a:r>
            <a:r>
              <a:rPr lang="tr-TR" dirty="0" smtClean="0"/>
              <a:t> ve </a:t>
            </a:r>
            <a:r>
              <a:rPr lang="tr-TR" dirty="0" err="1" smtClean="0"/>
              <a:t>intraserebral</a:t>
            </a:r>
            <a:r>
              <a:rPr lang="tr-TR" dirty="0" smtClean="0"/>
              <a:t> anevrizma operasyonlarında kullanılmaktadır.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Derin </a:t>
            </a:r>
            <a:r>
              <a:rPr lang="tr-TR" dirty="0" err="1" smtClean="0"/>
              <a:t>hipotermik</a:t>
            </a:r>
            <a:r>
              <a:rPr lang="tr-TR" dirty="0" smtClean="0"/>
              <a:t> </a:t>
            </a:r>
            <a:r>
              <a:rPr lang="tr-TR" dirty="0" err="1" smtClean="0"/>
              <a:t>sirkulatuar</a:t>
            </a:r>
            <a:r>
              <a:rPr lang="tr-TR" dirty="0" smtClean="0"/>
              <a:t> </a:t>
            </a:r>
            <a:r>
              <a:rPr lang="tr-TR" dirty="0" err="1" smtClean="0"/>
              <a:t>arrestte</a:t>
            </a:r>
            <a:r>
              <a:rPr lang="tr-TR" dirty="0" smtClean="0"/>
              <a:t> amaç;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895732"/>
          </a:xfrm>
        </p:spPr>
        <p:txBody>
          <a:bodyPr/>
          <a:lstStyle/>
          <a:p>
            <a:r>
              <a:rPr lang="tr-TR" dirty="0" smtClean="0"/>
              <a:t>1) </a:t>
            </a:r>
            <a:r>
              <a:rPr lang="tr-TR" dirty="0" err="1" smtClean="0"/>
              <a:t>Hipotermi</a:t>
            </a:r>
            <a:r>
              <a:rPr lang="tr-TR" dirty="0" smtClean="0"/>
              <a:t> ile amaçlanan şey; beyin hücrelerinin  </a:t>
            </a:r>
            <a:r>
              <a:rPr lang="tr-TR" dirty="0" err="1" smtClean="0"/>
              <a:t>metabolik</a:t>
            </a:r>
            <a:r>
              <a:rPr lang="tr-TR" dirty="0" smtClean="0"/>
              <a:t> faaliyetlerinin ve dolayısıyla hücresel enerji ihtiyacının azaltılması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2) </a:t>
            </a:r>
            <a:r>
              <a:rPr lang="tr-TR" dirty="0" err="1" smtClean="0"/>
              <a:t>Sitotoksik</a:t>
            </a:r>
            <a:r>
              <a:rPr lang="tr-TR" dirty="0" smtClean="0"/>
              <a:t> aminoasitler ile oksijen radikallerinin </a:t>
            </a:r>
            <a:r>
              <a:rPr lang="tr-TR" dirty="0" err="1" smtClean="0"/>
              <a:t>salınımının</a:t>
            </a:r>
            <a:r>
              <a:rPr lang="tr-TR" dirty="0" smtClean="0"/>
              <a:t> önlenmesi ve </a:t>
            </a:r>
            <a:r>
              <a:rPr lang="tr-TR" dirty="0" err="1" smtClean="0"/>
              <a:t>juguler</a:t>
            </a:r>
            <a:r>
              <a:rPr lang="tr-TR" dirty="0" smtClean="0"/>
              <a:t> </a:t>
            </a:r>
            <a:r>
              <a:rPr lang="tr-TR" dirty="0" err="1" smtClean="0"/>
              <a:t>bulbus</a:t>
            </a:r>
            <a:r>
              <a:rPr lang="tr-TR" dirty="0" smtClean="0"/>
              <a:t> oksijen konsantrasyonunun %95’in üzerinde tutulmasıdır.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1035</Words>
  <PresentationFormat>Ekran Gösterisi (4:3)</PresentationFormat>
  <Paragraphs>122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Akış</vt:lpstr>
      <vt:lpstr>İYİ BİR SEREBRAL PERFÜZYON NASIL OLMALIDIR?</vt:lpstr>
      <vt:lpstr>Slayt 2</vt:lpstr>
      <vt:lpstr>Slayt 3</vt:lpstr>
      <vt:lpstr>Slayt 4</vt:lpstr>
      <vt:lpstr>Slayt 5</vt:lpstr>
      <vt:lpstr>Beyin korunması amacıyla kullanılan yöntemler </vt:lpstr>
      <vt:lpstr>TARİHÇE</vt:lpstr>
      <vt:lpstr>Slayt 8</vt:lpstr>
      <vt:lpstr>Derin hipotermik sirkulatuar arrestte amaç; </vt:lpstr>
      <vt:lpstr>Slayt 10</vt:lpstr>
      <vt:lpstr>Slayt 11</vt:lpstr>
      <vt:lpstr>Slayt 12</vt:lpstr>
      <vt:lpstr>Derin Hipotermide vucut ısı takibi</vt:lpstr>
      <vt:lpstr>Yöntemin avantajı; </vt:lpstr>
      <vt:lpstr>Dezavantajı;</vt:lpstr>
      <vt:lpstr>DHSA nın bazı organlar üzerine etkisi;   </vt:lpstr>
      <vt:lpstr>Retrograd Serebral Perfüzyon  </vt:lpstr>
      <vt:lpstr>Slayt 18</vt:lpstr>
      <vt:lpstr>Slayt 19</vt:lpstr>
      <vt:lpstr>RSP’nin avantajları:</vt:lpstr>
      <vt:lpstr>Slayt 21</vt:lpstr>
      <vt:lpstr>Antegrat Serebral Perfüzyon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İYİ BİR SEREBRAL PERFÜZYON NASIL OLMALIDIR?</dc:title>
  <dc:creator>Megapark Demirbaş</dc:creator>
  <cp:lastModifiedBy>demirbas</cp:lastModifiedBy>
  <cp:revision>23</cp:revision>
  <dcterms:created xsi:type="dcterms:W3CDTF">2018-02-19T06:38:17Z</dcterms:created>
  <dcterms:modified xsi:type="dcterms:W3CDTF">2018-02-21T13:37:56Z</dcterms:modified>
</cp:coreProperties>
</file>