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4" r:id="rId1"/>
  </p:sldMasterIdLst>
  <p:sldIdLst>
    <p:sldId id="256" r:id="rId2"/>
    <p:sldId id="258" r:id="rId3"/>
    <p:sldId id="259" r:id="rId4"/>
    <p:sldId id="257" r:id="rId5"/>
    <p:sldId id="265" r:id="rId6"/>
    <p:sldId id="267" r:id="rId7"/>
    <p:sldId id="260" r:id="rId8"/>
    <p:sldId id="261" r:id="rId9"/>
    <p:sldId id="264" r:id="rId10"/>
    <p:sldId id="262" r:id="rId11"/>
    <p:sldId id="270" r:id="rId12"/>
    <p:sldId id="269" r:id="rId13"/>
    <p:sldId id="274" r:id="rId14"/>
    <p:sldId id="280" r:id="rId15"/>
    <p:sldId id="281" r:id="rId16"/>
    <p:sldId id="272" r:id="rId17"/>
    <p:sldId id="273" r:id="rId18"/>
    <p:sldId id="268" r:id="rId19"/>
    <p:sldId id="263" r:id="rId20"/>
    <p:sldId id="282" r:id="rId21"/>
    <p:sldId id="271" r:id="rId22"/>
    <p:sldId id="275" r:id="rId23"/>
    <p:sldId id="276" r:id="rId24"/>
    <p:sldId id="277" r:id="rId25"/>
    <p:sldId id="278" r:id="rId26"/>
    <p:sldId id="279" r:id="rId27"/>
    <p:sldId id="283" r:id="rId28"/>
    <p:sldId id="284" r:id="rId29"/>
    <p:sldId id="285" r:id="rId30"/>
    <p:sldId id="286" r:id="rId31"/>
    <p:sldId id="287"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5"/>
  </p:normalViewPr>
  <p:slideViewPr>
    <p:cSldViewPr snapToGrid="0" snapToObjects="1">
      <p:cViewPr>
        <p:scale>
          <a:sx n="83" d="100"/>
          <a:sy n="83" d="100"/>
        </p:scale>
        <p:origin x="1696" y="728"/>
      </p:cViewPr>
      <p:guideLst/>
    </p:cSldViewPr>
  </p:slideViewPr>
  <p:notesTextViewPr>
    <p:cViewPr>
      <p:scale>
        <a:sx n="1" d="1"/>
        <a:sy n="1" d="1"/>
      </p:scale>
      <p:origin x="0" y="0"/>
    </p:cViewPr>
  </p:notesTextViewPr>
  <p:sorterViewPr>
    <p:cViewPr>
      <p:scale>
        <a:sx n="112" d="100"/>
        <a:sy n="112"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tr-TR" smtClean="0"/>
              <a:t>Asıl başlık stilini düzenlemek için tıklayın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AEAA6FF-744E-FA4A-92DB-65A9169FC40A}" type="datetimeFigureOut">
              <a:rPr lang="tr-TR" smtClean="0"/>
              <a:t>29.03.2018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rIns="45720"/>
          <a:lstStyle/>
          <a:p>
            <a:fld id="{3AA9C18E-C7BC-6E43-88FD-8BC3380DE716}" type="slidenum">
              <a:rPr lang="tr-TR" smtClean="0"/>
              <a:t>‹#›</a:t>
            </a:fld>
            <a:endParaRPr lang="tr-TR"/>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tr-TR" smtClean="0"/>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EAA6FF-744E-FA4A-92DB-65A9169FC40A}" type="datetimeFigureOut">
              <a:rPr lang="tr-TR" smtClean="0"/>
              <a:t>29.03.2018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A9C18E-C7BC-6E43-88FD-8BC3380DE71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tr-TR" smtClean="0"/>
              <a:t>Asıl başlık stilini düzenlemek için tıklayın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EAA6FF-744E-FA4A-92DB-65A9169FC40A}" type="datetimeFigureOut">
              <a:rPr lang="tr-TR" smtClean="0"/>
              <a:t>29.03.2018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A9C18E-C7BC-6E43-88FD-8BC3380DE71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EAA6FF-744E-FA4A-92DB-65A9169FC40A}" type="datetimeFigureOut">
              <a:rPr lang="tr-TR" smtClean="0"/>
              <a:t>29.03.2018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A9C18E-C7BC-6E43-88FD-8BC3380DE716}" type="slidenum">
              <a:rPr lang="tr-TR" smtClean="0"/>
              <a:t>‹#›</a:t>
            </a:fld>
            <a:endParaRPr lang="tr-TR"/>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tr-TR" smtClean="0"/>
              <a:t>Asıl başlık stilini düzenlemek için tıklayın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Date Placeholder 3"/>
          <p:cNvSpPr>
            <a:spLocks noGrp="1"/>
          </p:cNvSpPr>
          <p:nvPr>
            <p:ph type="dt" sz="half" idx="10"/>
          </p:nvPr>
        </p:nvSpPr>
        <p:spPr/>
        <p:txBody>
          <a:bodyPr/>
          <a:lstStyle/>
          <a:p>
            <a:fld id="{DAEAA6FF-744E-FA4A-92DB-65A9169FC40A}" type="datetimeFigureOut">
              <a:rPr lang="tr-TR" smtClean="0"/>
              <a:t>29.03.2018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A9C18E-C7BC-6E43-88FD-8BC3380DE71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tr-TR" smtClean="0"/>
              <a:t>Asıl başlık stilini düzenlemek için tıklayın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AEAA6FF-744E-FA4A-92DB-65A9169FC40A}" type="datetimeFigureOut">
              <a:rPr lang="tr-TR" smtClean="0"/>
              <a:t>29.03.2018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A9C18E-C7BC-6E43-88FD-8BC3380DE716}" type="slidenum">
              <a:rPr lang="tr-TR" smtClean="0"/>
              <a:t>‹#›</a:t>
            </a:fld>
            <a:endParaRPr lang="tr-TR"/>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tr-TR" smtClean="0"/>
              <a:t>Asıl başlık stilini düzenlemek için tıklayın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Content Placeholder 3"/>
          <p:cNvSpPr>
            <a:spLocks noGrp="1"/>
          </p:cNvSpPr>
          <p:nvPr>
            <p:ph sz="half" idx="2"/>
          </p:nvPr>
        </p:nvSpPr>
        <p:spPr>
          <a:xfrm>
            <a:off x="2609285" y="2851331"/>
            <a:ext cx="3893623" cy="3071434"/>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Content Placeholder 5"/>
          <p:cNvSpPr>
            <a:spLocks noGrp="1"/>
          </p:cNvSpPr>
          <p:nvPr>
            <p:ph sz="quarter" idx="4"/>
          </p:nvPr>
        </p:nvSpPr>
        <p:spPr>
          <a:xfrm>
            <a:off x="6666635" y="2851331"/>
            <a:ext cx="3899798" cy="3071434"/>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AEAA6FF-744E-FA4A-92DB-65A9169FC40A}" type="datetimeFigureOut">
              <a:rPr lang="tr-TR" smtClean="0"/>
              <a:t>29.03.2018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AA9C18E-C7BC-6E43-88FD-8BC3380DE71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stilini düzenlemek için tıklayın</a:t>
            </a:r>
            <a:endParaRPr lang="en-US" dirty="0"/>
          </a:p>
        </p:txBody>
      </p:sp>
      <p:sp>
        <p:nvSpPr>
          <p:cNvPr id="3" name="Date Placeholder 2"/>
          <p:cNvSpPr>
            <a:spLocks noGrp="1"/>
          </p:cNvSpPr>
          <p:nvPr>
            <p:ph type="dt" sz="half" idx="10"/>
          </p:nvPr>
        </p:nvSpPr>
        <p:spPr/>
        <p:txBody>
          <a:bodyPr/>
          <a:lstStyle/>
          <a:p>
            <a:fld id="{DAEAA6FF-744E-FA4A-92DB-65A9169FC40A}" type="datetimeFigureOut">
              <a:rPr lang="tr-TR" smtClean="0"/>
              <a:t>29.03.2018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AA9C18E-C7BC-6E43-88FD-8BC3380DE716}" type="slidenum">
              <a:rPr lang="tr-TR" smtClean="0"/>
              <a:t>‹#›</a:t>
            </a:fld>
            <a:endParaRPr lang="tr-TR"/>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AEAA6FF-744E-FA4A-92DB-65A9169FC40A}" type="datetimeFigureOut">
              <a:rPr lang="tr-TR" smtClean="0"/>
              <a:t>29.03.2018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AA9C18E-C7BC-6E43-88FD-8BC3380DE71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tr-TR" smtClean="0"/>
              <a:t>Asıl başlık stilini düzenlemek için tıklayın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Date Placeholder 4"/>
          <p:cNvSpPr>
            <a:spLocks noGrp="1"/>
          </p:cNvSpPr>
          <p:nvPr>
            <p:ph type="dt" sz="half" idx="10"/>
          </p:nvPr>
        </p:nvSpPr>
        <p:spPr/>
        <p:txBody>
          <a:bodyPr/>
          <a:lstStyle/>
          <a:p>
            <a:fld id="{DAEAA6FF-744E-FA4A-92DB-65A9169FC40A}" type="datetimeFigureOut">
              <a:rPr lang="tr-TR" smtClean="0"/>
              <a:t>29.03.2018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A9C18E-C7BC-6E43-88FD-8BC3380DE71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Resmi yer tutucuya sürükleyin veya eklemek için simgeye tıklayın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tr-TR" smtClean="0"/>
              <a:t>Asıl başlık stilini düzenlemek için tıklayın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Date Placeholder 4"/>
          <p:cNvSpPr>
            <a:spLocks noGrp="1"/>
          </p:cNvSpPr>
          <p:nvPr>
            <p:ph type="dt" sz="half" idx="10"/>
          </p:nvPr>
        </p:nvSpPr>
        <p:spPr/>
        <p:txBody>
          <a:bodyPr/>
          <a:lstStyle/>
          <a:p>
            <a:fld id="{DAEAA6FF-744E-FA4A-92DB-65A9169FC40A}" type="datetimeFigureOut">
              <a:rPr lang="tr-TR" smtClean="0"/>
              <a:t>29.03.2018</a:t>
            </a:fld>
            <a:endParaRPr lang="tr-TR"/>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3AA9C18E-C7BC-6E43-88FD-8BC3380DE71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tr-TR" smtClean="0"/>
              <a:t>Asıl başlık stilini düzenlemek için tıklayın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DAEAA6FF-744E-FA4A-92DB-65A9169FC40A}" type="datetimeFigureOut">
              <a:rPr lang="tr-TR" smtClean="0"/>
              <a:t>29.03.2018</a:t>
            </a:fld>
            <a:endParaRPr lang="tr-TR"/>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3AA9C18E-C7BC-6E43-88FD-8BC3380DE716}" type="slidenum">
              <a:rPr lang="tr-TR" smtClean="0"/>
              <a:t>‹#›</a:t>
            </a:fld>
            <a:endParaRPr lang="tr-TR"/>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0685105"/>
      </p:ext>
    </p:extLst>
  </p:cSld>
  <p:clrMap bg1="dk1" tx1="lt1" bg2="dk2" tx2="lt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İş, stres ve nasıl </a:t>
            </a:r>
            <a:r>
              <a:rPr lang="tr-TR" dirty="0" err="1" smtClean="0"/>
              <a:t>başedebiliriz</a:t>
            </a:r>
            <a:r>
              <a:rPr lang="tr-TR" dirty="0" smtClean="0"/>
              <a:t>?</a:t>
            </a:r>
            <a:endParaRPr lang="tr-TR" dirty="0"/>
          </a:p>
        </p:txBody>
      </p:sp>
      <p:sp>
        <p:nvSpPr>
          <p:cNvPr id="3" name="Alt Konu Başlığı 2"/>
          <p:cNvSpPr>
            <a:spLocks noGrp="1"/>
          </p:cNvSpPr>
          <p:nvPr>
            <p:ph type="subTitle" idx="1"/>
          </p:nvPr>
        </p:nvSpPr>
        <p:spPr/>
        <p:txBody>
          <a:bodyPr/>
          <a:lstStyle/>
          <a:p>
            <a:r>
              <a:rPr lang="tr-TR" dirty="0" smtClean="0"/>
              <a:t>Prof. Dr. Yıldız </a:t>
            </a:r>
            <a:r>
              <a:rPr lang="tr-TR" dirty="0" err="1" smtClean="0"/>
              <a:t>Akvardar</a:t>
            </a:r>
            <a:endParaRPr lang="tr-TR" dirty="0" smtClean="0"/>
          </a:p>
          <a:p>
            <a:r>
              <a:rPr lang="tr-TR" dirty="0" smtClean="0"/>
              <a:t>Marmara Üniversitesi Tıp Fakültesi Psikiyatri AD</a:t>
            </a:r>
            <a:endParaRPr lang="tr-TR" dirty="0"/>
          </a:p>
        </p:txBody>
      </p:sp>
    </p:spTree>
    <p:extLst>
      <p:ext uri="{BB962C8B-B14F-4D97-AF65-F5344CB8AC3E}">
        <p14:creationId xmlns:p14="http://schemas.microsoft.com/office/powerpoint/2010/main" val="286293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Genel toplum için bildirilen %15 kadar olan depresyon sıklığı hekimlerde %38’e kadar çıkmakta</a:t>
            </a:r>
          </a:p>
          <a:p>
            <a:r>
              <a:rPr lang="tr-TR" dirty="0" smtClean="0"/>
              <a:t>Hekimlerde özellikle mezuniyet sonrası ilk yıl depresyon riskinin en yüksek olduğu bildirilmekte</a:t>
            </a:r>
          </a:p>
          <a:p>
            <a:r>
              <a:rPr lang="tr-TR" dirty="0" smtClean="0"/>
              <a:t>Asistanlık uzun çalışma saatleri, zaman baskısı, aşırı iş yüküyle hekimin gelişiminde stresli bir dönem, asistanların ruhsal sağlıklarına negatif etkisi olabilir. </a:t>
            </a:r>
          </a:p>
          <a:p>
            <a:r>
              <a:rPr lang="tr-TR" dirty="0" err="1" smtClean="0"/>
              <a:t>Firth-Cozen</a:t>
            </a:r>
            <a:r>
              <a:rPr lang="tr-TR" dirty="0" smtClean="0"/>
              <a:t> ve ark. ileriye yönelik izlem çalışmalarında mezuniyetin birinci yılında depresyon sıklığını %28, sekizinci yılda %18 olarak saptamışlar </a:t>
            </a:r>
          </a:p>
          <a:p>
            <a:r>
              <a:rPr lang="tr-TR" dirty="0" smtClean="0"/>
              <a:t>Kariyer gelişimi ile birlikte depresyon sıklığındaki azalmanın iş stresi düzeyinde azalma ile birlikte olduğu bildirilmekte</a:t>
            </a:r>
          </a:p>
          <a:p>
            <a:endParaRPr lang="tr-TR" dirty="0" smtClean="0"/>
          </a:p>
        </p:txBody>
      </p:sp>
    </p:spTree>
    <p:extLst>
      <p:ext uri="{BB962C8B-B14F-4D97-AF65-F5344CB8AC3E}">
        <p14:creationId xmlns:p14="http://schemas.microsoft.com/office/powerpoint/2010/main" val="1675852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b="1" dirty="0" smtClean="0"/>
              <a:t>Yüksek düzeyde iş talebi ve düşük düzeyde kontrol ve ödül </a:t>
            </a:r>
            <a:r>
              <a:rPr lang="tr-TR" dirty="0" err="1" smtClean="0"/>
              <a:t>biraraya</a:t>
            </a:r>
            <a:r>
              <a:rPr lang="tr-TR" dirty="0" smtClean="0"/>
              <a:t> geldiğinde çalışanların </a:t>
            </a:r>
            <a:r>
              <a:rPr lang="tr-TR" b="1" dirty="0" err="1" smtClean="0"/>
              <a:t>anksiyete</a:t>
            </a:r>
            <a:r>
              <a:rPr lang="tr-TR" b="1" dirty="0" smtClean="0"/>
              <a:t> ve depresyon düzeyleri artmakta</a:t>
            </a:r>
          </a:p>
          <a:p>
            <a:r>
              <a:rPr lang="tr-TR" b="1" dirty="0" smtClean="0"/>
              <a:t>Yüksek düzeyde iş talebi stres, yorgunluk ve depresif belirtilerle ilişkili</a:t>
            </a:r>
          </a:p>
          <a:p>
            <a:r>
              <a:rPr lang="tr-TR" b="1" dirty="0" smtClean="0"/>
              <a:t>Güç eksikliği, iş üzerinde az etki ve kontrolün olması </a:t>
            </a:r>
            <a:r>
              <a:rPr lang="tr-TR" b="1" dirty="0" err="1" smtClean="0"/>
              <a:t>frustrasyon</a:t>
            </a:r>
            <a:r>
              <a:rPr lang="tr-TR" b="1" dirty="0" smtClean="0"/>
              <a:t>, öfke ve çaresizlik duygularıyla ilişkili</a:t>
            </a:r>
            <a:endParaRPr lang="tr-TR" b="1" dirty="0" smtClean="0"/>
          </a:p>
          <a:p>
            <a:r>
              <a:rPr lang="tr-TR" b="1" dirty="0" smtClean="0"/>
              <a:t>İş doyumu iş stresinin olumsuz etkilerinden koruyucu</a:t>
            </a:r>
            <a:r>
              <a:rPr lang="tr-TR" dirty="0" smtClean="0"/>
              <a:t> </a:t>
            </a:r>
          </a:p>
          <a:p>
            <a:r>
              <a:rPr lang="tr-TR" dirty="0" smtClean="0"/>
              <a:t>İş </a:t>
            </a:r>
            <a:r>
              <a:rPr lang="tr-TR" dirty="0" err="1" smtClean="0"/>
              <a:t>kontrolu</a:t>
            </a:r>
            <a:r>
              <a:rPr lang="tr-TR" dirty="0" smtClean="0"/>
              <a:t>, işyerinde sosyal destek, ödül, geribildirim, </a:t>
            </a:r>
            <a:r>
              <a:rPr lang="tr-TR" dirty="0" err="1" smtClean="0"/>
              <a:t>süpervizyonu</a:t>
            </a:r>
            <a:r>
              <a:rPr lang="tr-TR" dirty="0" smtClean="0"/>
              <a:t> içeren </a:t>
            </a:r>
            <a:r>
              <a:rPr lang="tr-TR" b="1" dirty="0" smtClean="0"/>
              <a:t>iş kaynakları depresyon ve iş stresini azaltmakta </a:t>
            </a:r>
          </a:p>
          <a:p>
            <a:r>
              <a:rPr lang="tr-TR" b="1" dirty="0" smtClean="0"/>
              <a:t>İş otonomisinin iyileştirilmesi ve destek sisteminin oluşturulması iş performansı ve iş doyumunun artırılması </a:t>
            </a:r>
            <a:r>
              <a:rPr lang="tr-TR" dirty="0" smtClean="0"/>
              <a:t>için</a:t>
            </a:r>
            <a:r>
              <a:rPr lang="tr-TR" b="1" dirty="0" smtClean="0"/>
              <a:t> </a:t>
            </a:r>
            <a:r>
              <a:rPr lang="tr-TR" dirty="0" smtClean="0"/>
              <a:t>yararlı olabilir</a:t>
            </a:r>
            <a:endParaRPr lang="tr-TR" dirty="0" smtClean="0"/>
          </a:p>
          <a:p>
            <a:r>
              <a:rPr lang="tr-TR" dirty="0" smtClean="0"/>
              <a:t>Hastanelerde çalışma koşulları hekimlerin sağlığını ve iş performanslarını etkilemekte, sorumluluk, kaynaklar ve iş talebinin organize edilmesi önemli</a:t>
            </a:r>
          </a:p>
          <a:p>
            <a:endParaRPr lang="tr-TR" dirty="0"/>
          </a:p>
        </p:txBody>
      </p:sp>
    </p:spTree>
    <p:extLst>
      <p:ext uri="{BB962C8B-B14F-4D97-AF65-F5344CB8AC3E}">
        <p14:creationId xmlns:p14="http://schemas.microsoft.com/office/powerpoint/2010/main" val="760588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20000"/>
          </a:bodyPr>
          <a:lstStyle/>
          <a:p>
            <a:endParaRPr lang="tr-TR" dirty="0" smtClean="0"/>
          </a:p>
          <a:p>
            <a:r>
              <a:rPr lang="tr-TR" dirty="0" smtClean="0"/>
              <a:t>Zorluklar kişiyi yeni becerilerin öğrenilmesine ve kendine güvenin inşa edilmesine motive eder</a:t>
            </a:r>
          </a:p>
          <a:p>
            <a:r>
              <a:rPr lang="tr-TR" dirty="0" smtClean="0"/>
              <a:t>Stres “talepler kişisel, sosyal beceri ve kaynakları aştığında” yaşanır</a:t>
            </a:r>
          </a:p>
          <a:p>
            <a:r>
              <a:rPr lang="tr-TR" dirty="0" smtClean="0"/>
              <a:t>Aşırı zorlanma sağlığı bozabilir, yaralanmalara yol açabilir</a:t>
            </a:r>
          </a:p>
          <a:p>
            <a:r>
              <a:rPr lang="tr-TR" dirty="0" smtClean="0"/>
              <a:t>Tükenmişlik (</a:t>
            </a:r>
            <a:r>
              <a:rPr lang="tr-TR" dirty="0" err="1" smtClean="0"/>
              <a:t>burnout</a:t>
            </a:r>
            <a:r>
              <a:rPr lang="tr-TR" dirty="0" smtClean="0"/>
              <a:t>) </a:t>
            </a:r>
            <a:r>
              <a:rPr lang="tr-TR" dirty="0" err="1" smtClean="0"/>
              <a:t>Maslach</a:t>
            </a:r>
            <a:r>
              <a:rPr lang="tr-TR" dirty="0" smtClean="0"/>
              <a:t> tarafından 1970’lerde tanımlanmıştır</a:t>
            </a:r>
          </a:p>
          <a:p>
            <a:r>
              <a:rPr lang="tr-TR" dirty="0" smtClean="0"/>
              <a:t>Tükenmişlik; sürekli yüksek stres düzeylerine fiziksel, ruhsal ve duygusal yanıtlarla patolojik bir sendromdur</a:t>
            </a:r>
          </a:p>
          <a:p>
            <a:endParaRPr lang="tr-TR" dirty="0" smtClean="0"/>
          </a:p>
          <a:p>
            <a:endParaRPr lang="tr-TR" dirty="0" smtClean="0"/>
          </a:p>
          <a:p>
            <a:endParaRPr lang="tr-TR" dirty="0"/>
          </a:p>
        </p:txBody>
      </p:sp>
    </p:spTree>
    <p:extLst>
      <p:ext uri="{BB962C8B-B14F-4D97-AF65-F5344CB8AC3E}">
        <p14:creationId xmlns:p14="http://schemas.microsoft.com/office/powerpoint/2010/main" val="457448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Tükenmişlik 3 </a:t>
            </a:r>
            <a:r>
              <a:rPr lang="tr-TR" dirty="0" err="1" smtClean="0"/>
              <a:t>komponent</a:t>
            </a:r>
            <a:r>
              <a:rPr lang="tr-TR" dirty="0" smtClean="0"/>
              <a:t> içermekte; </a:t>
            </a:r>
          </a:p>
          <a:p>
            <a:pPr lvl="1"/>
            <a:r>
              <a:rPr lang="tr-TR" dirty="0" smtClean="0"/>
              <a:t>Duygusal yorgunluk, </a:t>
            </a:r>
          </a:p>
          <a:p>
            <a:pPr lvl="1"/>
            <a:r>
              <a:rPr lang="tr-TR" dirty="0"/>
              <a:t>D</a:t>
            </a:r>
            <a:r>
              <a:rPr lang="tr-TR" dirty="0" smtClean="0"/>
              <a:t>uyarsızlaşma </a:t>
            </a:r>
          </a:p>
          <a:p>
            <a:pPr lvl="1"/>
            <a:r>
              <a:rPr lang="tr-TR" dirty="0"/>
              <a:t>Y</a:t>
            </a:r>
            <a:r>
              <a:rPr lang="tr-TR" dirty="0" smtClean="0"/>
              <a:t>etersizlik duyguları, başarının azalması</a:t>
            </a:r>
          </a:p>
          <a:p>
            <a:r>
              <a:rPr lang="tr-TR" dirty="0" smtClean="0"/>
              <a:t>Çatışma, kötü performans, tıbbi yanlışlar, iş doyumsuzluğu, kötümserlik, işe devamsızlık, kognitif </a:t>
            </a:r>
            <a:r>
              <a:rPr lang="tr-TR" dirty="0" err="1" smtClean="0"/>
              <a:t>disfonksiyon</a:t>
            </a:r>
            <a:r>
              <a:rPr lang="tr-TR" dirty="0" smtClean="0"/>
              <a:t>, alkol/madde kullanım bozukluğu, intihar düşüncelerine neden olmakta</a:t>
            </a:r>
          </a:p>
          <a:p>
            <a:r>
              <a:rPr lang="tr-TR" dirty="0" err="1" smtClean="0"/>
              <a:t>Mükemmelliyetçilik</a:t>
            </a:r>
            <a:r>
              <a:rPr lang="tr-TR" dirty="0" smtClean="0"/>
              <a:t>, sağlığına yeterince özen göstermeme, aşırı çalışma, kişisel ve profesyonel yaşamı dengeleme güçlüğü, genetik faktörler kişinin tükenmişlik yatkınlığını artırır</a:t>
            </a:r>
          </a:p>
          <a:p>
            <a:endParaRPr lang="tr-TR" dirty="0"/>
          </a:p>
        </p:txBody>
      </p:sp>
    </p:spTree>
    <p:extLst>
      <p:ext uri="{BB962C8B-B14F-4D97-AF65-F5344CB8AC3E}">
        <p14:creationId xmlns:p14="http://schemas.microsoft.com/office/powerpoint/2010/main" val="1274879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Çalışanların çalıştıkları kurum ve meslekleri ile ilgili beklentileri tükenmişliği artırıcı veya azaltıcı bir role sahip</a:t>
            </a:r>
          </a:p>
          <a:p>
            <a:r>
              <a:rPr lang="tr-TR" dirty="0" smtClean="0"/>
              <a:t>Çalıştıkları kurum ve meslekleri açısından kişisel yeterlilikleri ile ilgili gerçekçi olmayan, karşılanması güç beklentiler geliştirenlerde daha fazla tükenmişlik görülmekte</a:t>
            </a:r>
          </a:p>
          <a:p>
            <a:pPr>
              <a:defRPr/>
            </a:pPr>
            <a:r>
              <a:rPr lang="tr-TR" dirty="0"/>
              <a:t>Tükenmişliğin boyutları açısından değerlendirildiğinde iş yükünün fazla olması duygusal tükenmişlikte önemli bir </a:t>
            </a:r>
            <a:r>
              <a:rPr lang="tr-TR" dirty="0" smtClean="0"/>
              <a:t>neden</a:t>
            </a:r>
            <a:endParaRPr lang="tr-TR" dirty="0"/>
          </a:p>
          <a:p>
            <a:pPr>
              <a:defRPr/>
            </a:pPr>
            <a:r>
              <a:rPr lang="tr-TR" dirty="0"/>
              <a:t>İş-yetenek uyuşmazlığı, iş-aile çatışması, meslekten ve iş ortamından duyulan memnuniyet bireylerin tükenmişlik düzeylerini etkileyebilen faktörler arasında yer </a:t>
            </a:r>
            <a:r>
              <a:rPr lang="tr-TR" dirty="0" smtClean="0"/>
              <a:t>almakta</a:t>
            </a:r>
            <a:endParaRPr lang="tr-TR" dirty="0"/>
          </a:p>
          <a:p>
            <a:endParaRPr lang="tr-TR" dirty="0" smtClean="0"/>
          </a:p>
          <a:p>
            <a:endParaRPr lang="tr-TR" dirty="0"/>
          </a:p>
        </p:txBody>
      </p:sp>
    </p:spTree>
    <p:extLst>
      <p:ext uri="{BB962C8B-B14F-4D97-AF65-F5344CB8AC3E}">
        <p14:creationId xmlns:p14="http://schemas.microsoft.com/office/powerpoint/2010/main" val="2118152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t>Tükenmişliğin belirtileri</a:t>
            </a:r>
            <a:endParaRPr lang="tr-TR" sz="2800" dirty="0"/>
          </a:p>
        </p:txBody>
      </p:sp>
      <p:sp>
        <p:nvSpPr>
          <p:cNvPr id="3" name="İçerik Yer Tutucusu 2"/>
          <p:cNvSpPr>
            <a:spLocks noGrp="1"/>
          </p:cNvSpPr>
          <p:nvPr>
            <p:ph idx="1"/>
          </p:nvPr>
        </p:nvSpPr>
        <p:spPr/>
        <p:txBody>
          <a:bodyPr>
            <a:normAutofit fontScale="77500" lnSpcReduction="20000"/>
          </a:bodyPr>
          <a:lstStyle/>
          <a:p>
            <a:pPr marL="420624" indent="-384048" fontAlgn="auto">
              <a:spcAft>
                <a:spcPts val="0"/>
              </a:spcAft>
              <a:buFont typeface="Wingdings 2"/>
              <a:buChar char=""/>
              <a:defRPr/>
            </a:pPr>
            <a:r>
              <a:rPr lang="tr-TR" dirty="0"/>
              <a:t>Duygusal Belirtiler</a:t>
            </a:r>
          </a:p>
          <a:p>
            <a:pPr marL="0" indent="0" fontAlgn="auto">
              <a:spcAft>
                <a:spcPts val="0"/>
              </a:spcAft>
              <a:buFont typeface="Wingdings 2"/>
              <a:buNone/>
              <a:defRPr/>
            </a:pPr>
            <a:r>
              <a:rPr lang="tr-TR" dirty="0"/>
              <a:t>Motivasyon eksikliği, kişisel güvende azalma, değersizlik hissi, kaygı, huzursuzluk, kendini soyutlanmış hissetme, çabuk öfkelenme, tatminsizlik, konsantrasyon bozuklukları, çaresizlik, zihin karışıklığı ve düzensizlik, bilişsel becerilerde güçlükler </a:t>
            </a:r>
            <a:r>
              <a:rPr lang="tr-TR" dirty="0" smtClean="0"/>
              <a:t>yaşama</a:t>
            </a:r>
          </a:p>
          <a:p>
            <a:pPr marL="420624" indent="-384048" fontAlgn="auto">
              <a:spcAft>
                <a:spcPts val="0"/>
              </a:spcAft>
              <a:buFont typeface="Wingdings 2"/>
              <a:buChar char=""/>
              <a:defRPr/>
            </a:pPr>
            <a:r>
              <a:rPr lang="tr-TR" dirty="0"/>
              <a:t>Davranışsal Belirtiler</a:t>
            </a:r>
          </a:p>
          <a:p>
            <a:pPr marL="0" indent="0" fontAlgn="auto">
              <a:spcAft>
                <a:spcPts val="0"/>
              </a:spcAft>
              <a:buFont typeface="Wingdings 2"/>
              <a:buNone/>
              <a:defRPr/>
            </a:pPr>
            <a:r>
              <a:rPr lang="tr-TR" dirty="0"/>
              <a:t>Ani tepkisellik ve eleştiriye aşırı duyarlılık, sinirlilik, sabırsızlık, kurallar konusunda katılık, alınganlık, işle ilgilenmek yerine başka şeylerle vakit geçirme, sürekli bir savunma ve suçlama hali, inkâr etme, rasyonelleştirme, çevre ile ilişkilerde </a:t>
            </a:r>
            <a:r>
              <a:rPr lang="tr-TR" dirty="0" smtClean="0"/>
              <a:t>bozulmalar</a:t>
            </a:r>
          </a:p>
          <a:p>
            <a:pPr marL="420624" indent="-384048" fontAlgn="auto">
              <a:spcAft>
                <a:spcPts val="0"/>
              </a:spcAft>
              <a:buFont typeface="Wingdings 2"/>
              <a:buChar char=""/>
              <a:defRPr/>
            </a:pPr>
            <a:r>
              <a:rPr lang="tr-TR" dirty="0"/>
              <a:t>Bedensel Belirtiler</a:t>
            </a:r>
          </a:p>
          <a:p>
            <a:pPr marL="0" indent="0" fontAlgn="auto">
              <a:spcAft>
                <a:spcPts val="0"/>
              </a:spcAft>
              <a:buFont typeface="Wingdings 2"/>
              <a:buNone/>
              <a:defRPr/>
            </a:pPr>
            <a:r>
              <a:rPr lang="tr-TR" dirty="0"/>
              <a:t>Kronik yorgunluk, enerji kaybı, uyku bozuklukları, nefes darlığı, mide problemleri</a:t>
            </a:r>
          </a:p>
          <a:p>
            <a:pPr marL="0" indent="0" fontAlgn="auto">
              <a:spcAft>
                <a:spcPts val="0"/>
              </a:spcAft>
              <a:buFont typeface="Wingdings 2"/>
              <a:buNone/>
              <a:defRPr/>
            </a:pPr>
            <a:endParaRPr lang="tr-TR" dirty="0"/>
          </a:p>
          <a:p>
            <a:pPr marL="0" indent="0" fontAlgn="auto">
              <a:spcAft>
                <a:spcPts val="0"/>
              </a:spcAft>
              <a:buFont typeface="Wingdings 2"/>
              <a:buNone/>
              <a:defRPr/>
            </a:pPr>
            <a:endParaRPr lang="tr-TR" dirty="0"/>
          </a:p>
          <a:p>
            <a:endParaRPr lang="tr-TR" dirty="0"/>
          </a:p>
        </p:txBody>
      </p:sp>
    </p:spTree>
    <p:extLst>
      <p:ext uri="{BB962C8B-B14F-4D97-AF65-F5344CB8AC3E}">
        <p14:creationId xmlns:p14="http://schemas.microsoft.com/office/powerpoint/2010/main" val="577693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Akut psikolojik ya da fizyolojik strese </a:t>
            </a:r>
            <a:r>
              <a:rPr lang="tr-TR" dirty="0" err="1" smtClean="0"/>
              <a:t>maruziyet</a:t>
            </a:r>
            <a:r>
              <a:rPr lang="tr-TR" dirty="0" smtClean="0"/>
              <a:t> anatomik, endokrin, immünolojik, davranışsal yanıtları aktive eder</a:t>
            </a:r>
          </a:p>
          <a:p>
            <a:r>
              <a:rPr lang="tr-TR" dirty="0" smtClean="0"/>
              <a:t>Sempatik-adrenal-</a:t>
            </a:r>
            <a:r>
              <a:rPr lang="tr-TR" dirty="0" err="1" smtClean="0"/>
              <a:t>meduller</a:t>
            </a:r>
            <a:r>
              <a:rPr lang="tr-TR" dirty="0" smtClean="0"/>
              <a:t> (SAM) ve </a:t>
            </a:r>
            <a:r>
              <a:rPr lang="tr-TR" dirty="0" err="1" smtClean="0"/>
              <a:t>hipotalamik</a:t>
            </a:r>
            <a:r>
              <a:rPr lang="tr-TR" dirty="0"/>
              <a:t>-</a:t>
            </a:r>
            <a:r>
              <a:rPr lang="tr-TR" dirty="0" smtClean="0"/>
              <a:t> </a:t>
            </a:r>
            <a:r>
              <a:rPr lang="tr-TR" dirty="0" err="1" smtClean="0"/>
              <a:t>pituiter</a:t>
            </a:r>
            <a:r>
              <a:rPr lang="tr-TR" dirty="0" smtClean="0"/>
              <a:t>-adrenal (HPA) sistemleri aktive olur. </a:t>
            </a:r>
          </a:p>
          <a:p>
            <a:r>
              <a:rPr lang="tr-TR" dirty="0" smtClean="0"/>
              <a:t>Adrenal </a:t>
            </a:r>
            <a:r>
              <a:rPr lang="tr-TR" dirty="0" err="1" smtClean="0"/>
              <a:t>streoidler</a:t>
            </a:r>
            <a:r>
              <a:rPr lang="tr-TR" dirty="0" smtClean="0"/>
              <a:t> ve </a:t>
            </a:r>
            <a:r>
              <a:rPr lang="tr-TR" dirty="0" err="1" smtClean="0"/>
              <a:t>katekolaminler</a:t>
            </a:r>
            <a:r>
              <a:rPr lang="tr-TR" dirty="0" smtClean="0"/>
              <a:t> </a:t>
            </a:r>
            <a:r>
              <a:rPr lang="tr-TR" dirty="0" err="1" smtClean="0"/>
              <a:t>immün</a:t>
            </a:r>
            <a:r>
              <a:rPr lang="tr-TR" dirty="0" smtClean="0"/>
              <a:t> hücrelerin dokulara hareketini başlatır, </a:t>
            </a:r>
            <a:r>
              <a:rPr lang="tr-TR" dirty="0" err="1" smtClean="0"/>
              <a:t>sitokinleri</a:t>
            </a:r>
            <a:r>
              <a:rPr lang="tr-TR" dirty="0" smtClean="0"/>
              <a:t> </a:t>
            </a:r>
            <a:r>
              <a:rPr lang="tr-TR" dirty="0" err="1" smtClean="0"/>
              <a:t>module</a:t>
            </a:r>
            <a:r>
              <a:rPr lang="tr-TR" dirty="0" smtClean="0"/>
              <a:t> eder. </a:t>
            </a:r>
          </a:p>
          <a:p>
            <a:r>
              <a:rPr lang="tr-TR" dirty="0" smtClean="0"/>
              <a:t>Bu </a:t>
            </a:r>
            <a:r>
              <a:rPr lang="tr-TR" dirty="0" err="1" smtClean="0"/>
              <a:t>mediatörlerin</a:t>
            </a:r>
            <a:r>
              <a:rPr lang="tr-TR" dirty="0" smtClean="0"/>
              <a:t> kronik </a:t>
            </a:r>
            <a:r>
              <a:rPr lang="tr-TR" dirty="0" err="1" smtClean="0"/>
              <a:t>hiperaktivitesi</a:t>
            </a:r>
            <a:r>
              <a:rPr lang="tr-TR" dirty="0" smtClean="0"/>
              <a:t> </a:t>
            </a:r>
            <a:r>
              <a:rPr lang="tr-TR" dirty="0" err="1" smtClean="0"/>
              <a:t>immünsupresyona</a:t>
            </a:r>
            <a:r>
              <a:rPr lang="tr-TR" dirty="0" smtClean="0"/>
              <a:t> neden olabilir, </a:t>
            </a:r>
            <a:r>
              <a:rPr lang="tr-TR" dirty="0" err="1" smtClean="0"/>
              <a:t>glukokortikoidlerin</a:t>
            </a:r>
            <a:r>
              <a:rPr lang="tr-TR" dirty="0" smtClean="0"/>
              <a:t> yeterli düzeyde olmaması </a:t>
            </a:r>
            <a:r>
              <a:rPr lang="tr-TR" dirty="0" err="1" smtClean="0"/>
              <a:t>otoimmün</a:t>
            </a:r>
            <a:r>
              <a:rPr lang="tr-TR" dirty="0" smtClean="0"/>
              <a:t> ve </a:t>
            </a:r>
            <a:r>
              <a:rPr lang="tr-TR" dirty="0" err="1" smtClean="0"/>
              <a:t>inflamatuar</a:t>
            </a:r>
            <a:r>
              <a:rPr lang="tr-TR" dirty="0" smtClean="0"/>
              <a:t> hastalık riskini artırır. </a:t>
            </a:r>
          </a:p>
          <a:p>
            <a:r>
              <a:rPr lang="tr-TR" dirty="0" smtClean="0"/>
              <a:t>Strese yanıt olarak SAM eksen aktivasyonu vücudu savaş ya da kaç yanıtına hazırlamak üzere hızlı gelişir, HPA aktivasyonu daha yavaş gelişir</a:t>
            </a:r>
            <a:endParaRPr lang="tr-TR" dirty="0"/>
          </a:p>
        </p:txBody>
      </p:sp>
    </p:spTree>
    <p:extLst>
      <p:ext uri="{BB962C8B-B14F-4D97-AF65-F5344CB8AC3E}">
        <p14:creationId xmlns:p14="http://schemas.microsoft.com/office/powerpoint/2010/main" val="1583436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smtClean="0"/>
              <a:t>Kortikotropin</a:t>
            </a:r>
            <a:r>
              <a:rPr lang="tr-TR" dirty="0" smtClean="0"/>
              <a:t> </a:t>
            </a:r>
            <a:r>
              <a:rPr lang="tr-TR" dirty="0" err="1" smtClean="0"/>
              <a:t>releasing</a:t>
            </a:r>
            <a:r>
              <a:rPr lang="tr-TR" dirty="0" smtClean="0"/>
              <a:t> hormon (CRH) strese yanıtta en önemli </a:t>
            </a:r>
            <a:r>
              <a:rPr lang="tr-TR" dirty="0" err="1" smtClean="0"/>
              <a:t>mediatörlerden</a:t>
            </a:r>
            <a:r>
              <a:rPr lang="tr-TR" dirty="0" smtClean="0"/>
              <a:t> biridir</a:t>
            </a:r>
          </a:p>
          <a:p>
            <a:r>
              <a:rPr lang="tr-TR" dirty="0" smtClean="0"/>
              <a:t>Aşırı ve sürekli </a:t>
            </a:r>
            <a:r>
              <a:rPr lang="tr-TR" dirty="0" err="1" smtClean="0"/>
              <a:t>kortizol</a:t>
            </a:r>
            <a:r>
              <a:rPr lang="tr-TR" dirty="0" smtClean="0"/>
              <a:t> salgılanması; hipertansiyon, osteoporoz, </a:t>
            </a:r>
            <a:r>
              <a:rPr lang="tr-TR" dirty="0" err="1" smtClean="0"/>
              <a:t>immunsupresyon</a:t>
            </a:r>
            <a:r>
              <a:rPr lang="tr-TR" dirty="0" smtClean="0"/>
              <a:t>, insülin direnci, </a:t>
            </a:r>
            <a:r>
              <a:rPr lang="tr-TR" dirty="0" err="1" smtClean="0"/>
              <a:t>dislipidemiye</a:t>
            </a:r>
            <a:r>
              <a:rPr lang="tr-TR" dirty="0" smtClean="0"/>
              <a:t> ve sonuçta  </a:t>
            </a:r>
            <a:r>
              <a:rPr lang="tr-TR" dirty="0" err="1" smtClean="0"/>
              <a:t>ateroskleroz</a:t>
            </a:r>
            <a:r>
              <a:rPr lang="tr-TR" dirty="0" smtClean="0"/>
              <a:t> ve </a:t>
            </a:r>
            <a:r>
              <a:rPr lang="tr-TR" dirty="0" err="1" smtClean="0"/>
              <a:t>kardiyovasküler</a:t>
            </a:r>
            <a:r>
              <a:rPr lang="tr-TR" dirty="0" smtClean="0"/>
              <a:t> hastalığa yol açabilir. </a:t>
            </a:r>
          </a:p>
          <a:p>
            <a:r>
              <a:rPr lang="tr-TR" dirty="0" smtClean="0"/>
              <a:t>Akut strese CRH yanıtını frenleme yeteneği </a:t>
            </a:r>
            <a:r>
              <a:rPr lang="tr-TR" dirty="0" err="1" smtClean="0"/>
              <a:t>psikobiyolojik</a:t>
            </a:r>
            <a:r>
              <a:rPr lang="tr-TR" dirty="0" smtClean="0"/>
              <a:t> dayanıklılıkla ilişkili olabilir. </a:t>
            </a:r>
          </a:p>
          <a:p>
            <a:r>
              <a:rPr lang="tr-TR" dirty="0" smtClean="0"/>
              <a:t>Değişen </a:t>
            </a:r>
            <a:r>
              <a:rPr lang="tr-TR" dirty="0" err="1" smtClean="0"/>
              <a:t>adrenokortikotropik</a:t>
            </a:r>
            <a:r>
              <a:rPr lang="tr-TR" dirty="0" smtClean="0"/>
              <a:t> hormon (ACTH) düzeyine yanıt olarak </a:t>
            </a:r>
            <a:r>
              <a:rPr lang="tr-TR" dirty="0" err="1" smtClean="0"/>
              <a:t>kortizolle</a:t>
            </a:r>
            <a:r>
              <a:rPr lang="tr-TR" dirty="0" smtClean="0"/>
              <a:t> </a:t>
            </a:r>
            <a:r>
              <a:rPr lang="tr-TR" dirty="0" err="1" smtClean="0"/>
              <a:t>dehidroepiandrosteron</a:t>
            </a:r>
            <a:r>
              <a:rPr lang="tr-TR" dirty="0" smtClean="0"/>
              <a:t> (DHEA) da salgılanır</a:t>
            </a:r>
          </a:p>
          <a:p>
            <a:r>
              <a:rPr lang="tr-TR" dirty="0" smtClean="0"/>
              <a:t>Plazma DHEA düzeyi ve depresif belirtiler arasındaki negatif ilişki </a:t>
            </a:r>
            <a:r>
              <a:rPr lang="tr-TR" dirty="0" err="1" smtClean="0"/>
              <a:t>DHEA’nun</a:t>
            </a:r>
            <a:r>
              <a:rPr lang="tr-TR" dirty="0" smtClean="0"/>
              <a:t> psikolojik dayanıklılığın gelişmesine katkısı olduğunu göstermektedir. </a:t>
            </a:r>
          </a:p>
          <a:p>
            <a:r>
              <a:rPr lang="tr-TR" dirty="0" smtClean="0"/>
              <a:t>Kronik stres HPA, SAM eksenlerinin işlevini bozabilir. İki sistemin uzun süreli aktivasyonuyla fiziksel ve psikiyatrik hastalık riski artmakta. </a:t>
            </a:r>
            <a:endParaRPr lang="tr-TR" dirty="0"/>
          </a:p>
        </p:txBody>
      </p:sp>
    </p:spTree>
    <p:extLst>
      <p:ext uri="{BB962C8B-B14F-4D97-AF65-F5344CB8AC3E}">
        <p14:creationId xmlns:p14="http://schemas.microsoft.com/office/powerpoint/2010/main" val="1245943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Çalışmalarda; hekimler</a:t>
            </a:r>
          </a:p>
          <a:p>
            <a:r>
              <a:rPr lang="tr-TR" dirty="0" smtClean="0"/>
              <a:t>Liderlik kalitesinin düşük olması</a:t>
            </a:r>
          </a:p>
          <a:p>
            <a:r>
              <a:rPr lang="tr-TR" dirty="0" smtClean="0"/>
              <a:t>Düşük  ödül</a:t>
            </a:r>
          </a:p>
          <a:p>
            <a:r>
              <a:rPr lang="tr-TR" dirty="0" smtClean="0"/>
              <a:t>Düşük iş desteği</a:t>
            </a:r>
          </a:p>
          <a:p>
            <a:r>
              <a:rPr lang="tr-TR" dirty="0" smtClean="0"/>
              <a:t>Geribildirim eksikliği bildirmekteler</a:t>
            </a:r>
          </a:p>
          <a:p>
            <a:r>
              <a:rPr lang="tr-TR" dirty="0" smtClean="0"/>
              <a:t>Geribildirim almak; etkin değişim, performansın geliştirilmesi için önemli</a:t>
            </a:r>
          </a:p>
          <a:p>
            <a:r>
              <a:rPr lang="tr-TR" dirty="0" smtClean="0"/>
              <a:t>Klinik ortamlarda süpervizörler ve meslektaşlar tarafından geribildirim ve destek verilmesi geliştirilmeli</a:t>
            </a:r>
          </a:p>
          <a:p>
            <a:endParaRPr lang="tr-TR" dirty="0"/>
          </a:p>
        </p:txBody>
      </p:sp>
    </p:spTree>
    <p:extLst>
      <p:ext uri="{BB962C8B-B14F-4D97-AF65-F5344CB8AC3E}">
        <p14:creationId xmlns:p14="http://schemas.microsoft.com/office/powerpoint/2010/main" val="1341025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Stres çevrenin ve bireyin tepkilerine dayalı dinamik bir durum. Bu nedenle stresin etkilerini silmek ya da azaltmak için hem kurumsal, hem bireysel düzeyde stratejiler geliştirilmeli</a:t>
            </a:r>
          </a:p>
          <a:p>
            <a:r>
              <a:rPr lang="tr-TR" dirty="0" smtClean="0"/>
              <a:t>İş doyumu ve iş stresi gibi etmenler sadece bireysel sorunlar olarak değil, kurumsal girişimde gerektiren sorunlar </a:t>
            </a:r>
            <a:r>
              <a:rPr lang="tr-TR" dirty="0" err="1" smtClean="0"/>
              <a:t>olarakta</a:t>
            </a:r>
            <a:r>
              <a:rPr lang="tr-TR" dirty="0" smtClean="0"/>
              <a:t> algılanmalı ve kurumsal önlemlerde geliştirilmeli</a:t>
            </a:r>
          </a:p>
          <a:p>
            <a:r>
              <a:rPr lang="tr-TR" dirty="0" smtClean="0"/>
              <a:t>Doktorların işte sağlıklı olmaları önemli, bu nedenle hastane hekimlerinin ruhsal sağlıklarına hastane yönetimleri tarafından daha fazla önem verilmeli</a:t>
            </a:r>
          </a:p>
          <a:p>
            <a:endParaRPr lang="tr-TR" dirty="0" smtClean="0"/>
          </a:p>
          <a:p>
            <a:endParaRPr lang="tr-TR" dirty="0"/>
          </a:p>
        </p:txBody>
      </p:sp>
    </p:spTree>
    <p:extLst>
      <p:ext uri="{BB962C8B-B14F-4D97-AF65-F5344CB8AC3E}">
        <p14:creationId xmlns:p14="http://schemas.microsoft.com/office/powerpoint/2010/main" val="1805290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err="1" smtClean="0"/>
              <a:t>There</a:t>
            </a:r>
            <a:r>
              <a:rPr lang="tr-TR" sz="2800" b="1" dirty="0" smtClean="0"/>
              <a:t> is </a:t>
            </a:r>
            <a:r>
              <a:rPr lang="tr-TR" sz="2800" b="1" dirty="0" err="1" smtClean="0"/>
              <a:t>no</a:t>
            </a:r>
            <a:r>
              <a:rPr lang="tr-TR" sz="2800" b="1" dirty="0" smtClean="0"/>
              <a:t> </a:t>
            </a:r>
            <a:r>
              <a:rPr lang="tr-TR" sz="2800" b="1" dirty="0" err="1" smtClean="0"/>
              <a:t>health</a:t>
            </a:r>
            <a:r>
              <a:rPr lang="tr-TR" sz="2800" b="1" dirty="0" smtClean="0"/>
              <a:t> </a:t>
            </a:r>
            <a:r>
              <a:rPr lang="tr-TR" sz="2800" b="1" dirty="0" err="1" smtClean="0"/>
              <a:t>without</a:t>
            </a:r>
            <a:r>
              <a:rPr lang="tr-TR" sz="2800" b="1" dirty="0" smtClean="0"/>
              <a:t> </a:t>
            </a:r>
            <a:r>
              <a:rPr lang="tr-TR" sz="2800" b="1" dirty="0" err="1" smtClean="0"/>
              <a:t>mental</a:t>
            </a:r>
            <a:r>
              <a:rPr lang="tr-TR" sz="2800" b="1" dirty="0" smtClean="0"/>
              <a:t> </a:t>
            </a:r>
            <a:r>
              <a:rPr lang="tr-TR" sz="2800" b="1" dirty="0" err="1" smtClean="0"/>
              <a:t>health</a:t>
            </a:r>
            <a:r>
              <a:rPr lang="tr-TR" sz="2800" b="1" dirty="0" smtClean="0"/>
              <a:t> </a:t>
            </a:r>
            <a:br>
              <a:rPr lang="tr-TR" sz="2800" b="1" dirty="0" smtClean="0"/>
            </a:br>
            <a:endParaRPr lang="tr-TR" sz="2800" b="1" dirty="0"/>
          </a:p>
        </p:txBody>
      </p:sp>
      <p:sp>
        <p:nvSpPr>
          <p:cNvPr id="3" name="İçerik Yer Tutucusu 2"/>
          <p:cNvSpPr>
            <a:spLocks noGrp="1"/>
          </p:cNvSpPr>
          <p:nvPr>
            <p:ph idx="1"/>
          </p:nvPr>
        </p:nvSpPr>
        <p:spPr/>
        <p:txBody>
          <a:bodyPr>
            <a:normAutofit/>
          </a:bodyPr>
          <a:lstStyle/>
          <a:p>
            <a:r>
              <a:rPr lang="tr-TR" dirty="0" smtClean="0"/>
              <a:t>DSÖ ‘ne göre sağlık; sadece hastalığın olmaması değil, tam bir fiziksel, ruhsal ve sosyal iyilik hali</a:t>
            </a:r>
          </a:p>
          <a:p>
            <a:endParaRPr lang="tr-TR" dirty="0"/>
          </a:p>
        </p:txBody>
      </p:sp>
    </p:spTree>
    <p:extLst>
      <p:ext uri="{BB962C8B-B14F-4D97-AF65-F5344CB8AC3E}">
        <p14:creationId xmlns:p14="http://schemas.microsoft.com/office/powerpoint/2010/main" val="260453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Tükenmişlikle mücadele </a:t>
            </a:r>
            <a:endParaRPr lang="tr-TR" dirty="0"/>
          </a:p>
        </p:txBody>
      </p:sp>
      <p:sp>
        <p:nvSpPr>
          <p:cNvPr id="3" name="İçerik Yer Tutucusu 2"/>
          <p:cNvSpPr>
            <a:spLocks noGrp="1"/>
          </p:cNvSpPr>
          <p:nvPr>
            <p:ph idx="1"/>
          </p:nvPr>
        </p:nvSpPr>
        <p:spPr/>
        <p:txBody>
          <a:bodyPr/>
          <a:lstStyle/>
          <a:p>
            <a:pPr marL="0" indent="0" fontAlgn="auto">
              <a:spcAft>
                <a:spcPts val="0"/>
              </a:spcAft>
              <a:buFont typeface="Wingdings 2"/>
              <a:buNone/>
              <a:defRPr/>
            </a:pPr>
            <a:r>
              <a:rPr lang="tr-TR" u="sng" dirty="0"/>
              <a:t>Devlet yönetimi düzeyinde yapılması gerekenler</a:t>
            </a:r>
          </a:p>
          <a:p>
            <a:pPr marL="0" indent="0" fontAlgn="auto">
              <a:spcAft>
                <a:spcPts val="0"/>
              </a:spcAft>
              <a:buFont typeface="Wingdings 2"/>
              <a:buNone/>
              <a:defRPr/>
            </a:pPr>
            <a:r>
              <a:rPr lang="tr-TR" dirty="0"/>
              <a:t>Demokratik, yatay sorumluluk ve yetkileri paylaştıran yönetim yaklaşımının benimsenmesi, sistemdeki ödül kaynaklarının arttırılması, uzun çalışma saatlerinin azaltılması, düşük ücret sorunun giderilmesi, tatil ve sosyal aktivite olanaklarının arttırılması, personel yetersizliği sorununun giderilmesi</a:t>
            </a:r>
          </a:p>
          <a:p>
            <a:endParaRPr lang="tr-TR" dirty="0"/>
          </a:p>
        </p:txBody>
      </p:sp>
    </p:spTree>
    <p:extLst>
      <p:ext uri="{BB962C8B-B14F-4D97-AF65-F5344CB8AC3E}">
        <p14:creationId xmlns:p14="http://schemas.microsoft.com/office/powerpoint/2010/main" val="1118610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a:t>H</a:t>
            </a:r>
            <a:r>
              <a:rPr lang="tr-TR" sz="2400" dirty="0" smtClean="0"/>
              <a:t>ekim mutluluğu için kurumsal stratejiler</a:t>
            </a:r>
            <a:endParaRPr lang="tr-TR" sz="2400" dirty="0"/>
          </a:p>
        </p:txBody>
      </p:sp>
      <p:sp>
        <p:nvSpPr>
          <p:cNvPr id="3" name="İçerik Yer Tutucusu 2"/>
          <p:cNvSpPr>
            <a:spLocks noGrp="1"/>
          </p:cNvSpPr>
          <p:nvPr>
            <p:ph idx="1"/>
          </p:nvPr>
        </p:nvSpPr>
        <p:spPr>
          <a:xfrm>
            <a:off x="838200" y="1841123"/>
            <a:ext cx="10515600" cy="4351338"/>
          </a:xfrm>
        </p:spPr>
        <p:txBody>
          <a:bodyPr>
            <a:normAutofit fontScale="77500" lnSpcReduction="20000"/>
          </a:bodyPr>
          <a:lstStyle/>
          <a:p>
            <a:pPr marL="0" indent="0">
              <a:buNone/>
            </a:pPr>
            <a:r>
              <a:rPr lang="tr-TR" b="1" dirty="0" smtClean="0"/>
              <a:t>1. </a:t>
            </a:r>
            <a:r>
              <a:rPr lang="tr-TR" dirty="0" smtClean="0"/>
              <a:t>ilk adım, hekimin mutluluğunun kendisi, hasta bakımı ve tümüyle sağlık sistemi üzerine etkisi konusunda farkındalığı arttırmak</a:t>
            </a:r>
          </a:p>
          <a:p>
            <a:pPr lvl="1"/>
            <a:r>
              <a:rPr lang="tr-TR" dirty="0" smtClean="0"/>
              <a:t>Hekimin sağlığı, kurumun sağlığı ve varlığını sürdürebilirliği için vazgeçilmez; bu nedenle hekimin mutluluğu sistematik aralıklarla ölçülmeli</a:t>
            </a:r>
          </a:p>
          <a:p>
            <a:pPr lvl="1"/>
            <a:r>
              <a:rPr lang="tr-TR" dirty="0" err="1" smtClean="0"/>
              <a:t>Linzer</a:t>
            </a:r>
            <a:r>
              <a:rPr lang="tr-TR" dirty="0" smtClean="0"/>
              <a:t> metodu; iş doyumu, tükenmişlik, bağlılık, profesyonel yorgunluk, duygusal sağlık/stres ve yaşam kalitesi</a:t>
            </a:r>
          </a:p>
          <a:p>
            <a:pPr lvl="1"/>
            <a:r>
              <a:rPr lang="tr-TR" dirty="0" err="1" smtClean="0"/>
              <a:t>Linzer</a:t>
            </a:r>
            <a:r>
              <a:rPr lang="tr-TR" dirty="0" smtClean="0"/>
              <a:t> metodunda tükenmişliği önlemek üzere 7 adım önerilmekte</a:t>
            </a:r>
          </a:p>
          <a:p>
            <a:pPr lvl="2"/>
            <a:r>
              <a:rPr lang="tr-TR" dirty="0" smtClean="0"/>
              <a:t>Sağlık komitesi kurulması ve/veya </a:t>
            </a:r>
            <a:r>
              <a:rPr lang="tr-TR" dirty="0" err="1" smtClean="0"/>
              <a:t>isağlık</a:t>
            </a:r>
            <a:r>
              <a:rPr lang="tr-TR" dirty="0" smtClean="0"/>
              <a:t> şampiyonu seçimi</a:t>
            </a:r>
          </a:p>
          <a:p>
            <a:pPr lvl="2"/>
            <a:r>
              <a:rPr lang="tr-TR" dirty="0" smtClean="0"/>
              <a:t>Yıllık sağlık araştırması yapılması </a:t>
            </a:r>
          </a:p>
          <a:p>
            <a:pPr lvl="2"/>
            <a:r>
              <a:rPr lang="tr-TR" dirty="0"/>
              <a:t>V</a:t>
            </a:r>
            <a:r>
              <a:rPr lang="tr-TR" dirty="0" smtClean="0"/>
              <a:t>eriyi ve sağlığı geliştirecek müdahaleleri tartışmak üzere l</a:t>
            </a:r>
            <a:r>
              <a:rPr lang="tr-TR" dirty="0" smtClean="0"/>
              <a:t>iderle düzenli toplantılar</a:t>
            </a:r>
          </a:p>
          <a:p>
            <a:pPr lvl="2"/>
            <a:r>
              <a:rPr lang="tr-TR" dirty="0" smtClean="0"/>
              <a:t>Seçilmiş müdahaleleri uygulamak</a:t>
            </a:r>
          </a:p>
          <a:p>
            <a:pPr lvl="2"/>
            <a:r>
              <a:rPr lang="tr-TR" dirty="0" smtClean="0"/>
              <a:t>1 yılda tekrar değerlendirmek</a:t>
            </a:r>
          </a:p>
          <a:p>
            <a:pPr lvl="2"/>
            <a:r>
              <a:rPr lang="tr-TR" dirty="0" smtClean="0"/>
              <a:t>Yanıtları aramak</a:t>
            </a:r>
          </a:p>
          <a:p>
            <a:pPr lvl="2"/>
            <a:r>
              <a:rPr lang="tr-TR" dirty="0" smtClean="0"/>
              <a:t>Gelişimi sürdürmek</a:t>
            </a:r>
          </a:p>
          <a:p>
            <a:pPr lvl="2"/>
            <a:endParaRPr lang="tr-TR" dirty="0"/>
          </a:p>
        </p:txBody>
      </p:sp>
    </p:spTree>
    <p:extLst>
      <p:ext uri="{BB962C8B-B14F-4D97-AF65-F5344CB8AC3E}">
        <p14:creationId xmlns:p14="http://schemas.microsoft.com/office/powerpoint/2010/main" val="1596722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2. </a:t>
            </a:r>
            <a:r>
              <a:rPr lang="tr-TR" dirty="0" smtClean="0"/>
              <a:t>Bölüm başkanı/şefinin liderlik davranışının o bölümde çalışan hekimlerin mutluluğu üzerindeki kritik rolünü tanıma, etkin liderlik</a:t>
            </a:r>
          </a:p>
          <a:p>
            <a:pPr marL="800100" lvl="2" indent="-342900">
              <a:spcBef>
                <a:spcPts val="1000"/>
              </a:spcBef>
            </a:pPr>
            <a:r>
              <a:rPr lang="tr-TR" dirty="0" smtClean="0"/>
              <a:t>2013 yılı çalışması liderlik skorunda 1 puanlık artış tükenmişlikte %3.3 azalma, doyumda %9.0 artışla ilişkili</a:t>
            </a:r>
            <a:endParaRPr lang="tr-TR" dirty="0"/>
          </a:p>
          <a:p>
            <a:pPr marL="0" indent="0">
              <a:buNone/>
            </a:pPr>
            <a:r>
              <a:rPr lang="tr-TR" dirty="0" smtClean="0"/>
              <a:t>3. Doyumsuzluk yaratan faktörleri tanımlayıp, müdahaleler geliştirmek ve uygulamak, hekimin tükenmişlik ve doyumunu iyileştirecek işbirliğiyle bir eylem planı oluşturmak </a:t>
            </a:r>
          </a:p>
          <a:p>
            <a:pPr marL="0" indent="0">
              <a:buNone/>
            </a:pPr>
            <a:r>
              <a:rPr lang="tr-TR" dirty="0" smtClean="0"/>
              <a:t>4. </a:t>
            </a:r>
            <a:r>
              <a:rPr lang="tr-TR" dirty="0" smtClean="0"/>
              <a:t>İşyeri çatışmaları, </a:t>
            </a:r>
            <a:r>
              <a:rPr lang="tr-TR" dirty="0" err="1" smtClean="0"/>
              <a:t>malpraktis</a:t>
            </a:r>
            <a:r>
              <a:rPr lang="tr-TR" dirty="0" smtClean="0"/>
              <a:t> davaları medikal yanlışlar gibi zorluklarda güvenli bir ortam ve akran desteği geliştirmek</a:t>
            </a:r>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15334869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5. </a:t>
            </a:r>
            <a:r>
              <a:rPr lang="tr-TR" dirty="0" smtClean="0"/>
              <a:t>İş-yaşam dengesini kolaylaştıracak ödüller ve teşvik ediciler ya da profesyonelliği yaşaması için zaman (araştırma, halkla ilişkiler, </a:t>
            </a:r>
            <a:r>
              <a:rPr lang="tr-TR" dirty="0" err="1" smtClean="0"/>
              <a:t>mentorluk</a:t>
            </a:r>
            <a:r>
              <a:rPr lang="tr-TR" dirty="0" smtClean="0"/>
              <a:t>) verilmesi</a:t>
            </a:r>
          </a:p>
          <a:p>
            <a:r>
              <a:rPr lang="tr-TR" dirty="0" smtClean="0"/>
              <a:t>Stanford Ün. Acil </a:t>
            </a:r>
            <a:r>
              <a:rPr lang="tr-TR" dirty="0"/>
              <a:t>H</a:t>
            </a:r>
            <a:r>
              <a:rPr lang="tr-TR" dirty="0" smtClean="0"/>
              <a:t>ekimliği Departmanı: “Time Bank”</a:t>
            </a:r>
          </a:p>
          <a:p>
            <a:pPr lvl="1"/>
            <a:r>
              <a:rPr lang="tr-TR" dirty="0" smtClean="0"/>
              <a:t>Yemek, ev temizliği, çocuk bakımı, yaşlı bakımı, sinema bileti, </a:t>
            </a:r>
            <a:r>
              <a:rPr lang="tr-TR" dirty="0" err="1" smtClean="0"/>
              <a:t>grant</a:t>
            </a:r>
            <a:r>
              <a:rPr lang="tr-TR" dirty="0" smtClean="0"/>
              <a:t> yazma yardımı, kuru temizleme servisi, konuşma yapma eğitimi, web desteği</a:t>
            </a:r>
            <a:r>
              <a:rPr lang="is-IS" dirty="0" smtClean="0"/>
              <a:t>…</a:t>
            </a:r>
            <a:endParaRPr lang="tr-TR" dirty="0"/>
          </a:p>
        </p:txBody>
      </p:sp>
    </p:spTree>
    <p:extLst>
      <p:ext uri="{BB962C8B-B14F-4D97-AF65-F5344CB8AC3E}">
        <p14:creationId xmlns:p14="http://schemas.microsoft.com/office/powerpoint/2010/main" val="1947840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b="1" dirty="0" smtClean="0"/>
              <a:t>6. </a:t>
            </a:r>
            <a:r>
              <a:rPr lang="tr-TR" dirty="0" smtClean="0"/>
              <a:t>Geribildirimlerle açık bir diyalog için güvenli bir ortam yaratmak, kurum ve hekim arasında bağlılık oluşturmak</a:t>
            </a:r>
            <a:endParaRPr lang="tr-TR" dirty="0"/>
          </a:p>
          <a:p>
            <a:pPr marL="0" indent="0">
              <a:buNone/>
            </a:pPr>
            <a:r>
              <a:rPr lang="tr-TR" b="1" dirty="0" smtClean="0"/>
              <a:t>7. </a:t>
            </a:r>
            <a:r>
              <a:rPr lang="tr-TR" dirty="0" smtClean="0"/>
              <a:t>Esnekliği geliştirmek, kişisel-mesleki denge için hekimlerin çalışma saatlerini kendilerinin oluşturmasına izin vermek</a:t>
            </a:r>
            <a:endParaRPr lang="tr-TR" dirty="0"/>
          </a:p>
          <a:p>
            <a:pPr marL="0" indent="0">
              <a:buNone/>
            </a:pPr>
            <a:r>
              <a:rPr lang="tr-TR" b="1" dirty="0" smtClean="0"/>
              <a:t>8. </a:t>
            </a:r>
            <a:r>
              <a:rPr lang="tr-TR" dirty="0" smtClean="0"/>
              <a:t>Tükenmişliğe neden olan konuları samimi olarak ele almak, dayanıklılık ve kişinin kendine bakım kaynaklarını geliştirmek </a:t>
            </a:r>
            <a:endParaRPr lang="tr-TR" dirty="0"/>
          </a:p>
          <a:p>
            <a:pPr marL="0" indent="0">
              <a:buNone/>
            </a:pPr>
            <a:r>
              <a:rPr lang="tr-TR" b="1" dirty="0" smtClean="0"/>
              <a:t>9. </a:t>
            </a:r>
            <a:r>
              <a:rPr lang="tr-TR" dirty="0" smtClean="0"/>
              <a:t>Kanıta dayalı stratejileri geliştirmek, müdahale çalışmaları yapmak, yeni kriterler, ölçüm sistemleri oluşturmak için bilimsel çabaları teşvik etmek</a:t>
            </a:r>
            <a:endParaRPr lang="tr-TR" dirty="0"/>
          </a:p>
          <a:p>
            <a:endParaRPr lang="tr-TR" dirty="0"/>
          </a:p>
        </p:txBody>
      </p:sp>
    </p:spTree>
    <p:extLst>
      <p:ext uri="{BB962C8B-B14F-4D97-AF65-F5344CB8AC3E}">
        <p14:creationId xmlns:p14="http://schemas.microsoft.com/office/powerpoint/2010/main" val="1376524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smtClean="0"/>
              <a:t>Bireysel düzeyde müdahaleler</a:t>
            </a:r>
            <a:endParaRPr lang="tr-TR" sz="2800" b="1" dirty="0"/>
          </a:p>
        </p:txBody>
      </p:sp>
      <p:sp>
        <p:nvSpPr>
          <p:cNvPr id="3" name="İçerik Yer Tutucusu 2"/>
          <p:cNvSpPr>
            <a:spLocks noGrp="1"/>
          </p:cNvSpPr>
          <p:nvPr>
            <p:ph idx="1"/>
          </p:nvPr>
        </p:nvSpPr>
        <p:spPr/>
        <p:txBody>
          <a:bodyPr>
            <a:normAutofit fontScale="62500" lnSpcReduction="20000"/>
          </a:bodyPr>
          <a:lstStyle/>
          <a:p>
            <a:r>
              <a:rPr lang="tr-TR" dirty="0" smtClean="0"/>
              <a:t>Bireyler dayanıklılığı artıracak, tükenmişliğe yatkınlığı azaltacak aktif </a:t>
            </a:r>
            <a:r>
              <a:rPr lang="tr-TR" dirty="0" err="1" smtClean="0"/>
              <a:t>başetme</a:t>
            </a:r>
            <a:r>
              <a:rPr lang="tr-TR" dirty="0" smtClean="0"/>
              <a:t> mekanizmaları kullanabilirler</a:t>
            </a:r>
          </a:p>
          <a:p>
            <a:r>
              <a:rPr lang="tr-TR" dirty="0" smtClean="0"/>
              <a:t>Dayanıklılık; kişinin çevresini kontrol edebilme hissini koruma, denge sağlama, zıtlıklara uyum sağlama, pozitif tutumla devam edebilme becerisidir. </a:t>
            </a:r>
          </a:p>
          <a:p>
            <a:r>
              <a:rPr lang="tr-TR" dirty="0" smtClean="0"/>
              <a:t>Dayanıklılık aktif bir süreçtir ve </a:t>
            </a:r>
            <a:r>
              <a:rPr lang="tr-TR" dirty="0" err="1" smtClean="0"/>
              <a:t>içgözlem</a:t>
            </a:r>
            <a:r>
              <a:rPr lang="tr-TR" dirty="0" smtClean="0"/>
              <a:t>, yeterlik, kendine güven, iyimserlik, sosyal destekle ilişkilidir</a:t>
            </a:r>
          </a:p>
          <a:p>
            <a:r>
              <a:rPr lang="tr-TR" dirty="0" smtClean="0"/>
              <a:t>Dayanıklılığı arttıracak, herkese uyan tek bir müdahale yoktur</a:t>
            </a:r>
          </a:p>
          <a:p>
            <a:r>
              <a:rPr lang="tr-TR" dirty="0" smtClean="0"/>
              <a:t>Çalışmalar stres yönetimi tekniklerinin </a:t>
            </a:r>
            <a:r>
              <a:rPr lang="tr-TR" dirty="0" smtClean="0"/>
              <a:t>ve pozitif </a:t>
            </a:r>
            <a:r>
              <a:rPr lang="tr-TR" dirty="0" err="1" smtClean="0"/>
              <a:t>başetme</a:t>
            </a:r>
            <a:r>
              <a:rPr lang="tr-TR" dirty="0" smtClean="0"/>
              <a:t> mekanizmalarının </a:t>
            </a:r>
            <a:r>
              <a:rPr lang="tr-TR" dirty="0" smtClean="0"/>
              <a:t>öğrenilmesinin tükenmişlik yatkınlığını azalttığını, dayanıklılığı arttırdığını göstermektedir. </a:t>
            </a:r>
          </a:p>
          <a:p>
            <a:r>
              <a:rPr lang="tr-TR" dirty="0" smtClean="0"/>
              <a:t>Etkin iletişim ve kişilerarası beceriler sosyal desteği arttırmak, kişinin </a:t>
            </a:r>
            <a:r>
              <a:rPr lang="tr-TR" dirty="0" err="1" smtClean="0"/>
              <a:t>başetme</a:t>
            </a:r>
            <a:r>
              <a:rPr lang="tr-TR" dirty="0" smtClean="0"/>
              <a:t> kapasitesini arttırmak, ve uygunsuz davranışları önlemek için kullanılır</a:t>
            </a:r>
          </a:p>
          <a:p>
            <a:r>
              <a:rPr lang="tr-TR" dirty="0" smtClean="0"/>
              <a:t>Kendine bakım, sağlıklı beslenme, meditasyon, </a:t>
            </a:r>
            <a:r>
              <a:rPr lang="tr-TR" dirty="0" err="1" smtClean="0"/>
              <a:t>assertivite</a:t>
            </a:r>
            <a:r>
              <a:rPr lang="tr-TR" dirty="0" smtClean="0"/>
              <a:t>, destek arayışı, durum hakimiyeti, kaosun önlenmesi, esneklik, zaman yönetimi, mizah duygusu mutluluğu arttırabilir</a:t>
            </a:r>
            <a:endParaRPr lang="tr-TR" dirty="0"/>
          </a:p>
        </p:txBody>
      </p:sp>
    </p:spTree>
    <p:extLst>
      <p:ext uri="{BB962C8B-B14F-4D97-AF65-F5344CB8AC3E}">
        <p14:creationId xmlns:p14="http://schemas.microsoft.com/office/powerpoint/2010/main" val="1261487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Farkındalığın geliştirilmesi (</a:t>
            </a:r>
            <a:r>
              <a:rPr lang="tr-TR" dirty="0" err="1" smtClean="0"/>
              <a:t>Mindfulness</a:t>
            </a:r>
            <a:r>
              <a:rPr lang="tr-TR" dirty="0" smtClean="0"/>
              <a:t>): yaşanılan anı </a:t>
            </a:r>
            <a:r>
              <a:rPr lang="tr-TR" dirty="0" err="1" smtClean="0"/>
              <a:t>farketmeyi</a:t>
            </a:r>
            <a:r>
              <a:rPr lang="tr-TR" dirty="0" smtClean="0"/>
              <a:t> geliştiren meditasyon uygulaması; düşünceler -duygular oluşur oluşmaz dikkatini verebilme ve yaşanan ana tümüyle bilinçli olma yetisinin geliştirilmesi</a:t>
            </a:r>
          </a:p>
          <a:p>
            <a:r>
              <a:rPr lang="tr-TR" dirty="0" smtClean="0"/>
              <a:t>Küçük grup tartışmaları</a:t>
            </a:r>
          </a:p>
          <a:p>
            <a:r>
              <a:rPr lang="tr-TR" dirty="0" smtClean="0"/>
              <a:t>Gevşeme egzersizleri, derin nefes alma, egzersiz </a:t>
            </a:r>
          </a:p>
          <a:p>
            <a:r>
              <a:rPr lang="tr-TR" dirty="0" smtClean="0"/>
              <a:t>Sanat, müzik ve diğer çok bileşenli müdahaleler</a:t>
            </a:r>
          </a:p>
          <a:p>
            <a:r>
              <a:rPr lang="tr-TR" dirty="0" smtClean="0"/>
              <a:t>Doyumlu bir aile yaşamına sahip olmak, iş arkadaşları ve dostları ile sorunları paylaşarak çözüme yönelik iletişimde bulunmak stresi ve tükenmişliği azaltmada etkili olmaktadır.</a:t>
            </a:r>
          </a:p>
          <a:p>
            <a:endParaRPr lang="tr-TR" dirty="0" smtClean="0"/>
          </a:p>
        </p:txBody>
      </p:sp>
    </p:spTree>
    <p:extLst>
      <p:ext uri="{BB962C8B-B14F-4D97-AF65-F5344CB8AC3E}">
        <p14:creationId xmlns:p14="http://schemas.microsoft.com/office/powerpoint/2010/main" val="814932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Gerçekçi Beklentiler: Kişinin insan olarak sınırlılıkları olduğunu ve sorumluluklarının sınırlarını bilmesi, gereksiz ve kaldıramayacağı yüklerin altına girmesini önleyebilir</a:t>
            </a:r>
          </a:p>
          <a:p>
            <a:r>
              <a:rPr lang="tr-TR" dirty="0" smtClean="0"/>
              <a:t>Kişi yaşamının iş dışındaki alanlarını geliştirmesi için teşvik edilmelidir.</a:t>
            </a:r>
          </a:p>
          <a:p>
            <a:r>
              <a:rPr lang="tr-TR" dirty="0" smtClean="0"/>
              <a:t>Sadece hekim kimliği ile yaşamama; Hobileri olan, sosyal ilişkileri zengin kişiler tükenmeye karşı daha dayanıklıdırlar.</a:t>
            </a:r>
          </a:p>
          <a:p>
            <a:r>
              <a:rPr lang="tr-TR" dirty="0"/>
              <a:t>T</a:t>
            </a:r>
            <a:r>
              <a:rPr lang="tr-TR" dirty="0" smtClean="0"/>
              <a:t>atil ve dinlenme olanakları mutlaka kullanılmalı</a:t>
            </a:r>
          </a:p>
          <a:p>
            <a:endParaRPr lang="tr-TR" dirty="0"/>
          </a:p>
        </p:txBody>
      </p:sp>
    </p:spTree>
    <p:extLst>
      <p:ext uri="{BB962C8B-B14F-4D97-AF65-F5344CB8AC3E}">
        <p14:creationId xmlns:p14="http://schemas.microsoft.com/office/powerpoint/2010/main" val="20368852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Meslektaşlarla durumları/vakaları tartışmak,</a:t>
            </a:r>
          </a:p>
          <a:p>
            <a:r>
              <a:rPr lang="tr-TR" dirty="0" err="1" smtClean="0"/>
              <a:t>Süpervizyon</a:t>
            </a:r>
            <a:r>
              <a:rPr lang="tr-TR" dirty="0" smtClean="0"/>
              <a:t> almak,</a:t>
            </a:r>
          </a:p>
          <a:p>
            <a:r>
              <a:rPr lang="tr-TR" dirty="0" smtClean="0"/>
              <a:t>Hasta sayısını sınırlamak,</a:t>
            </a:r>
          </a:p>
          <a:p>
            <a:r>
              <a:rPr lang="tr-TR" dirty="0" smtClean="0"/>
              <a:t>Aile ya da arkadaşlarla vakit geçirmek, </a:t>
            </a:r>
          </a:p>
          <a:p>
            <a:r>
              <a:rPr lang="tr-TR" dirty="0" smtClean="0"/>
              <a:t>Egzersiz yapmak, </a:t>
            </a:r>
          </a:p>
          <a:p>
            <a:r>
              <a:rPr lang="tr-TR" dirty="0" smtClean="0"/>
              <a:t>Yeterli uyumak ve dengeli beslenmek</a:t>
            </a:r>
          </a:p>
          <a:p>
            <a:r>
              <a:rPr lang="tr-TR" dirty="0" smtClean="0"/>
              <a:t>Gerektiğinde profesyonel yardım alınması</a:t>
            </a:r>
          </a:p>
        </p:txBody>
      </p:sp>
    </p:spTree>
    <p:extLst>
      <p:ext uri="{BB962C8B-B14F-4D97-AF65-F5344CB8AC3E}">
        <p14:creationId xmlns:p14="http://schemas.microsoft.com/office/powerpoint/2010/main" val="9092524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fontAlgn="auto">
              <a:spcAft>
                <a:spcPts val="0"/>
              </a:spcAft>
              <a:buFont typeface="Wingdings 2"/>
              <a:buNone/>
              <a:defRPr/>
            </a:pPr>
            <a:r>
              <a:rPr lang="tr-TR" u="sng" dirty="0"/>
              <a:t>İş arkadaşları düzeyinde yapılması gerekenler:</a:t>
            </a:r>
          </a:p>
          <a:p>
            <a:pPr>
              <a:defRPr/>
            </a:pPr>
            <a:r>
              <a:rPr lang="tr-TR" dirty="0"/>
              <a:t>Birlikte çalışanların uyumlu bir ekip çalışması içinde olmaları, aralarında adil bir görev paylaşımının olması, hem hizmetin kalitesini arttırır, hem de ilişki sorunlarını önler.</a:t>
            </a:r>
          </a:p>
          <a:p>
            <a:pPr>
              <a:defRPr/>
            </a:pPr>
            <a:r>
              <a:rPr lang="tr-TR" dirty="0"/>
              <a:t>Birlikte çalışmadan doğan sorunların zamanında, sorun kronikleşmeden çözülmesi gereklidir</a:t>
            </a:r>
          </a:p>
        </p:txBody>
      </p:sp>
    </p:spTree>
    <p:extLst>
      <p:ext uri="{BB962C8B-B14F-4D97-AF65-F5344CB8AC3E}">
        <p14:creationId xmlns:p14="http://schemas.microsoft.com/office/powerpoint/2010/main" val="1644280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Ruh sağlığı sadece ruhsal hastalığın olmamasından daha fazlası: bireyler, aileler ve toplumlar için yaşamsal</a:t>
            </a:r>
          </a:p>
          <a:p>
            <a:r>
              <a:rPr lang="tr-TR" dirty="0" smtClean="0"/>
              <a:t>Ruhsal sağlık</a:t>
            </a:r>
          </a:p>
          <a:p>
            <a:pPr lvl="1"/>
            <a:r>
              <a:rPr lang="tr-TR" dirty="0" smtClean="0"/>
              <a:t>Kişinin kendi beceri-yeteneklerinin farkında olduğu</a:t>
            </a:r>
          </a:p>
          <a:p>
            <a:pPr lvl="1"/>
            <a:r>
              <a:rPr lang="tr-TR" dirty="0" smtClean="0"/>
              <a:t>Yaşamın normal stresleriyle baş edebildiği</a:t>
            </a:r>
          </a:p>
          <a:p>
            <a:pPr lvl="1"/>
            <a:r>
              <a:rPr lang="tr-TR" dirty="0" smtClean="0"/>
              <a:t>Üretken ve verimli olarak çalışabildiği</a:t>
            </a:r>
          </a:p>
          <a:p>
            <a:pPr lvl="1"/>
            <a:r>
              <a:rPr lang="tr-TR" dirty="0" smtClean="0"/>
              <a:t>Topluma katkıda bulunduğu iyilik hali (DSÖ)</a:t>
            </a:r>
            <a:endParaRPr lang="tr-TR" dirty="0" smtClean="0"/>
          </a:p>
        </p:txBody>
      </p:sp>
    </p:spTree>
    <p:extLst>
      <p:ext uri="{BB962C8B-B14F-4D97-AF65-F5344CB8AC3E}">
        <p14:creationId xmlns:p14="http://schemas.microsoft.com/office/powerpoint/2010/main" val="11305773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İşte karşılaşılan sorunların ve duygusal zorlukların paylaşılabileceği destekleyici grupların oluşturulması da yararlıdır.</a:t>
            </a:r>
          </a:p>
          <a:p>
            <a:r>
              <a:rPr lang="tr-TR" dirty="0" smtClean="0"/>
              <a:t>Daha kıdemli iş arkadaşları, işe yeni başlayan kişilere gerçekçi rol modelleri olabilmelidirler.</a:t>
            </a:r>
          </a:p>
          <a:p>
            <a:r>
              <a:rPr lang="tr-TR" dirty="0"/>
              <a:t>K</a:t>
            </a:r>
            <a:r>
              <a:rPr lang="tr-TR" dirty="0" smtClean="0"/>
              <a:t>linikte destekleyici bir ortam içinde olmak kritik bir öneme sahiptir.</a:t>
            </a:r>
          </a:p>
        </p:txBody>
      </p:sp>
    </p:spTree>
    <p:extLst>
      <p:ext uri="{BB962C8B-B14F-4D97-AF65-F5344CB8AC3E}">
        <p14:creationId xmlns:p14="http://schemas.microsoft.com/office/powerpoint/2010/main" val="7820121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5261" y="935311"/>
            <a:ext cx="8059119" cy="4844526"/>
          </a:xfrm>
          <a:prstGeom prst="rect">
            <a:avLst/>
          </a:prstGeom>
        </p:spPr>
      </p:pic>
    </p:spTree>
    <p:extLst>
      <p:ext uri="{BB962C8B-B14F-4D97-AF65-F5344CB8AC3E}">
        <p14:creationId xmlns:p14="http://schemas.microsoft.com/office/powerpoint/2010/main" val="1648135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Ne kadar severseniz sevin, her işin stresli yönleri olabilir</a:t>
            </a:r>
          </a:p>
          <a:p>
            <a:r>
              <a:rPr lang="tr-TR" dirty="0" smtClean="0"/>
              <a:t>Kısa dönemli olarak bir iş yetiştirme baskısı, bir zorunluluğu yerine getirme</a:t>
            </a:r>
            <a:r>
              <a:rPr lang="is-IS" dirty="0" smtClean="0"/>
              <a:t>…</a:t>
            </a:r>
            <a:endParaRPr lang="tr-TR" dirty="0" smtClean="0"/>
          </a:p>
          <a:p>
            <a:r>
              <a:rPr lang="tr-TR" dirty="0"/>
              <a:t>İ</a:t>
            </a:r>
            <a:r>
              <a:rPr lang="tr-TR" dirty="0" smtClean="0"/>
              <a:t>ş stresi kronikleştiğinde, baş edilemez hale gelebilir, hem fiziksel, hem ruhsal sağlığa zarar verebilir </a:t>
            </a:r>
          </a:p>
          <a:p>
            <a:endParaRPr lang="tr-TR" dirty="0"/>
          </a:p>
        </p:txBody>
      </p:sp>
    </p:spTree>
    <p:extLst>
      <p:ext uri="{BB962C8B-B14F-4D97-AF65-F5344CB8AC3E}">
        <p14:creationId xmlns:p14="http://schemas.microsoft.com/office/powerpoint/2010/main" val="2120049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smtClean="0"/>
              <a:t>Çalışma yaşamından kaynaklanan riskler </a:t>
            </a:r>
            <a:r>
              <a:rPr lang="tr-TR" sz="2800" dirty="0" smtClean="0"/>
              <a:t/>
            </a:r>
            <a:br>
              <a:rPr lang="tr-TR" sz="2800" dirty="0" smtClean="0"/>
            </a:br>
            <a:endParaRPr lang="tr-TR" sz="2800" dirty="0"/>
          </a:p>
        </p:txBody>
      </p:sp>
      <p:sp>
        <p:nvSpPr>
          <p:cNvPr id="3" name="İçerik Yer Tutucusu 2"/>
          <p:cNvSpPr>
            <a:spLocks noGrp="1"/>
          </p:cNvSpPr>
          <p:nvPr>
            <p:ph idx="1"/>
          </p:nvPr>
        </p:nvSpPr>
        <p:spPr/>
        <p:txBody>
          <a:bodyPr>
            <a:normAutofit fontScale="85000" lnSpcReduction="10000"/>
          </a:bodyPr>
          <a:lstStyle/>
          <a:p>
            <a:r>
              <a:rPr lang="tr-TR" dirty="0" smtClean="0"/>
              <a:t>çalışma ortamı, </a:t>
            </a:r>
          </a:p>
          <a:p>
            <a:r>
              <a:rPr lang="tr-TR" dirty="0" smtClean="0"/>
              <a:t>çalışma koşulları ve </a:t>
            </a:r>
          </a:p>
          <a:p>
            <a:r>
              <a:rPr lang="tr-TR" dirty="0" smtClean="0"/>
              <a:t>çalışma ilişkileri başlıkları altında değerlendirilebilir. </a:t>
            </a:r>
          </a:p>
          <a:p>
            <a:r>
              <a:rPr lang="tr-TR" b="1" dirty="0" smtClean="0"/>
              <a:t>Çalışma ortamı </a:t>
            </a:r>
            <a:r>
              <a:rPr lang="tr-TR" dirty="0" smtClean="0"/>
              <a:t>kapsamında fiziksel, kimyasal, biyolojik, ergonomik riskler </a:t>
            </a:r>
          </a:p>
          <a:p>
            <a:r>
              <a:rPr lang="tr-TR" b="1" dirty="0" smtClean="0"/>
              <a:t>çalışma koşulları </a:t>
            </a:r>
            <a:r>
              <a:rPr lang="tr-TR" dirty="0" smtClean="0"/>
              <a:t>başlığı altında istihdam biçimi, iş güvencesi, gece çalışması, vardiya çalışması, fazla çalışma, ücret gibi etmenler </a:t>
            </a:r>
          </a:p>
          <a:p>
            <a:r>
              <a:rPr lang="tr-TR" b="1" dirty="0" smtClean="0"/>
              <a:t>çalışma ilişkileri </a:t>
            </a:r>
            <a:r>
              <a:rPr lang="tr-TR" dirty="0" smtClean="0"/>
              <a:t>başlığı altında çalışanların örgütlenme durumları ve üretim biçimi incelenir. </a:t>
            </a:r>
            <a:endParaRPr lang="tr-TR" dirty="0"/>
          </a:p>
        </p:txBody>
      </p:sp>
    </p:spTree>
    <p:extLst>
      <p:ext uri="{BB962C8B-B14F-4D97-AF65-F5344CB8AC3E}">
        <p14:creationId xmlns:p14="http://schemas.microsoft.com/office/powerpoint/2010/main" val="1489725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Sağlık işkolunda sözleşmeli çalışmanın, çalışanların sağlıklarını olumsuz etkilediği bildirilmekte</a:t>
            </a:r>
          </a:p>
          <a:p>
            <a:r>
              <a:rPr lang="tr-TR" dirty="0" smtClean="0"/>
              <a:t>Birinci basamakta çalışan sağlık personelinde yapılan bir çalışmada </a:t>
            </a:r>
            <a:r>
              <a:rPr lang="tr-TR" b="1" dirty="0" smtClean="0"/>
              <a:t>iş arkadaşları ile ilişkiler ve iş güvencesinin iş doyumunun önemli bileşenleri </a:t>
            </a:r>
            <a:r>
              <a:rPr lang="tr-TR" dirty="0" smtClean="0"/>
              <a:t>olduğu bildirilmiştir  </a:t>
            </a:r>
          </a:p>
          <a:p>
            <a:r>
              <a:rPr lang="tr-TR" dirty="0" smtClean="0"/>
              <a:t>Ankara Üniversitesi Tıp Fakültesi Hastanesi çalışanlarında yapılan bir çalışmada </a:t>
            </a:r>
            <a:r>
              <a:rPr lang="tr-TR" b="1" dirty="0" smtClean="0"/>
              <a:t>uzun çalışma süresi, kadın cinsiyet, kuruma bağlılığın düşük olması ve işin kendisi iş doyumunu olumsuz yönde etkileyen etmenler </a:t>
            </a:r>
            <a:r>
              <a:rPr lang="tr-TR" dirty="0" smtClean="0"/>
              <a:t>olarak belirlenmiştir</a:t>
            </a:r>
          </a:p>
          <a:p>
            <a:r>
              <a:rPr lang="tr-TR" dirty="0" smtClean="0"/>
              <a:t>Otonomi, iş ortamının kontrolü, profesyonel ilişkiler, liderlik ve kurumsal adalet iş doyumunda önemli faktörler</a:t>
            </a:r>
            <a:endParaRPr lang="tr-TR" dirty="0"/>
          </a:p>
        </p:txBody>
      </p:sp>
    </p:spTree>
    <p:extLst>
      <p:ext uri="{BB962C8B-B14F-4D97-AF65-F5344CB8AC3E}">
        <p14:creationId xmlns:p14="http://schemas.microsoft.com/office/powerpoint/2010/main" val="1848240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İş doyumu ve iş stresinin fiziksel ve ruhsal sağlık üzerine etkileri olduğu bilinmekte</a:t>
            </a:r>
          </a:p>
          <a:p>
            <a:r>
              <a:rPr lang="tr-TR" dirty="0" smtClean="0"/>
              <a:t>Ruhsal sorunlar en fazla işe devamsızlık nedenleri arasında </a:t>
            </a:r>
          </a:p>
          <a:p>
            <a:r>
              <a:rPr lang="tr-TR" dirty="0" smtClean="0"/>
              <a:t>İş doyumunun gerek </a:t>
            </a:r>
            <a:r>
              <a:rPr lang="tr-TR" dirty="0" err="1" smtClean="0"/>
              <a:t>mental</a:t>
            </a:r>
            <a:r>
              <a:rPr lang="tr-TR" dirty="0" smtClean="0"/>
              <a:t> gerekse fiziksel sağlık üzerine etkisinde </a:t>
            </a:r>
            <a:r>
              <a:rPr lang="tr-TR" b="1" dirty="0" smtClean="0"/>
              <a:t>çalışmanın kişinin yaşamındaki belirleyici rolü </a:t>
            </a:r>
            <a:r>
              <a:rPr lang="tr-TR" dirty="0" smtClean="0"/>
              <a:t>önemli</a:t>
            </a:r>
          </a:p>
          <a:p>
            <a:endParaRPr lang="tr-TR" dirty="0" smtClean="0"/>
          </a:p>
        </p:txBody>
      </p:sp>
    </p:spTree>
    <p:extLst>
      <p:ext uri="{BB962C8B-B14F-4D97-AF65-F5344CB8AC3E}">
        <p14:creationId xmlns:p14="http://schemas.microsoft.com/office/powerpoint/2010/main" val="127031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Kişinin işi üzerindeki kontrolü ve karar verme süreçlerine katılımı iş doyumunu etkilemekte</a:t>
            </a:r>
          </a:p>
          <a:p>
            <a:r>
              <a:rPr lang="tr-TR" b="1" dirty="0" smtClean="0"/>
              <a:t>İş kontrolü; çalışanın çalışma saatleri, yaptığı iş, karar süreçlerine katılımı </a:t>
            </a:r>
            <a:r>
              <a:rPr lang="tr-TR" dirty="0" smtClean="0"/>
              <a:t>kapsamakta</a:t>
            </a:r>
          </a:p>
          <a:p>
            <a:r>
              <a:rPr lang="tr-TR" dirty="0" smtClean="0"/>
              <a:t>Kişiler</a:t>
            </a:r>
            <a:r>
              <a:rPr lang="tr-TR" dirty="0" smtClean="0"/>
              <a:t> içinde bulundukları süreci kontrol edebildikleri ölçüde </a:t>
            </a:r>
            <a:r>
              <a:rPr lang="tr-TR" b="1" dirty="0" smtClean="0"/>
              <a:t>(maksimum kontrol) </a:t>
            </a:r>
            <a:r>
              <a:rPr lang="tr-TR" dirty="0" smtClean="0"/>
              <a:t>çalışma yaşamından kaynaklanan olumsuzluklardan zarar görme olasılıkları en aza </a:t>
            </a:r>
            <a:r>
              <a:rPr lang="tr-TR" b="1" dirty="0" smtClean="0"/>
              <a:t>(minimum zarar) </a:t>
            </a:r>
            <a:r>
              <a:rPr lang="tr-TR" dirty="0" smtClean="0"/>
              <a:t>inmekte</a:t>
            </a:r>
          </a:p>
        </p:txBody>
      </p:sp>
    </p:spTree>
    <p:extLst>
      <p:ext uri="{BB962C8B-B14F-4D97-AF65-F5344CB8AC3E}">
        <p14:creationId xmlns:p14="http://schemas.microsoft.com/office/powerpoint/2010/main" val="426734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8050" y="5854700"/>
            <a:ext cx="4889500" cy="25400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3518" y="164278"/>
            <a:ext cx="7049632" cy="5690422"/>
          </a:xfrm>
          <a:prstGeom prst="rect">
            <a:avLst/>
          </a:prstGeom>
        </p:spPr>
      </p:pic>
      <p:sp>
        <p:nvSpPr>
          <p:cNvPr id="7" name="Metin kutusu 6"/>
          <p:cNvSpPr txBox="1"/>
          <p:nvPr/>
        </p:nvSpPr>
        <p:spPr>
          <a:xfrm>
            <a:off x="8693150" y="2181225"/>
            <a:ext cx="2003425" cy="2585323"/>
          </a:xfrm>
          <a:prstGeom prst="rect">
            <a:avLst/>
          </a:prstGeom>
          <a:noFill/>
        </p:spPr>
        <p:txBody>
          <a:bodyPr wrap="square" rtlCol="0">
            <a:spAutoFit/>
          </a:bodyPr>
          <a:lstStyle/>
          <a:p>
            <a:r>
              <a:rPr lang="tr-TR" dirty="0" smtClean="0"/>
              <a:t>*</a:t>
            </a:r>
            <a:r>
              <a:rPr lang="tr-TR" dirty="0" err="1" smtClean="0"/>
              <a:t>Anksiyete</a:t>
            </a:r>
            <a:r>
              <a:rPr lang="tr-TR" dirty="0" smtClean="0"/>
              <a:t> %18.9</a:t>
            </a:r>
          </a:p>
          <a:p>
            <a:r>
              <a:rPr lang="tr-TR" dirty="0"/>
              <a:t>*</a:t>
            </a:r>
            <a:r>
              <a:rPr lang="tr-TR" dirty="0" smtClean="0"/>
              <a:t>Depresyon %27.4</a:t>
            </a:r>
          </a:p>
          <a:p>
            <a:endParaRPr lang="tr-TR" dirty="0" smtClean="0"/>
          </a:p>
          <a:p>
            <a:r>
              <a:rPr lang="tr-TR" dirty="0" smtClean="0"/>
              <a:t>*Depresif belirtiler</a:t>
            </a:r>
          </a:p>
          <a:p>
            <a:r>
              <a:rPr lang="tr-TR" dirty="0" smtClean="0"/>
              <a:t>İş doyumu düşük</a:t>
            </a:r>
          </a:p>
          <a:p>
            <a:r>
              <a:rPr lang="tr-TR" dirty="0" smtClean="0"/>
              <a:t>Cerrahlarda</a:t>
            </a:r>
          </a:p>
          <a:p>
            <a:r>
              <a:rPr lang="tr-TR" dirty="0" smtClean="0"/>
              <a:t>Asistanlarda yüksek düzeyde </a:t>
            </a:r>
          </a:p>
          <a:p>
            <a:endParaRPr lang="tr-TR" dirty="0"/>
          </a:p>
        </p:txBody>
      </p:sp>
    </p:spTree>
    <p:extLst>
      <p:ext uri="{BB962C8B-B14F-4D97-AF65-F5344CB8AC3E}">
        <p14:creationId xmlns:p14="http://schemas.microsoft.com/office/powerpoint/2010/main" val="18600419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1900</TotalTime>
  <Words>1869</Words>
  <Application>Microsoft Macintosh PowerPoint</Application>
  <PresentationFormat>Geniş Ekran</PresentationFormat>
  <Paragraphs>152</Paragraphs>
  <Slides>31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31</vt:i4>
      </vt:variant>
    </vt:vector>
  </HeadingPairs>
  <TitlesOfParts>
    <vt:vector size="37" baseType="lpstr">
      <vt:lpstr>MS Shell Dlg 2</vt:lpstr>
      <vt:lpstr>Wingdings 2</vt:lpstr>
      <vt:lpstr>Wingdings 3</vt:lpstr>
      <vt:lpstr>Arial</vt:lpstr>
      <vt:lpstr>Wingdings</vt:lpstr>
      <vt:lpstr>Madison</vt:lpstr>
      <vt:lpstr>İş, stres ve nasıl başedebiliriz?</vt:lpstr>
      <vt:lpstr>There is no health without mental health  </vt:lpstr>
      <vt:lpstr>PowerPoint Sunusu</vt:lpstr>
      <vt:lpstr>PowerPoint Sunusu</vt:lpstr>
      <vt:lpstr>Çalışma yaşamından kaynaklanan riskler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Tükenmişliğin belirtileri</vt:lpstr>
      <vt:lpstr>PowerPoint Sunusu</vt:lpstr>
      <vt:lpstr>PowerPoint Sunusu</vt:lpstr>
      <vt:lpstr>PowerPoint Sunusu</vt:lpstr>
      <vt:lpstr>PowerPoint Sunusu</vt:lpstr>
      <vt:lpstr>Tükenmişlikle mücadele </vt:lpstr>
      <vt:lpstr>Hekim mutluluğu için kurumsal stratejiler</vt:lpstr>
      <vt:lpstr>PowerPoint Sunusu</vt:lpstr>
      <vt:lpstr>PowerPoint Sunusu</vt:lpstr>
      <vt:lpstr>PowerPoint Sunusu</vt:lpstr>
      <vt:lpstr>Bireysel düzeyde müdahaleler</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stresiyle nasıl başedebiliriz?</dc:title>
  <dc:creator>Microsoft Office Kullanıcısı</dc:creator>
  <cp:lastModifiedBy>Microsoft Office Kullanıcısı</cp:lastModifiedBy>
  <cp:revision>74</cp:revision>
  <dcterms:created xsi:type="dcterms:W3CDTF">2018-03-29T15:46:01Z</dcterms:created>
  <dcterms:modified xsi:type="dcterms:W3CDTF">2018-03-30T23:26:24Z</dcterms:modified>
</cp:coreProperties>
</file>