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70" r:id="rId2"/>
    <p:sldId id="257" r:id="rId3"/>
    <p:sldId id="258" r:id="rId4"/>
    <p:sldId id="259" r:id="rId5"/>
    <p:sldId id="264" r:id="rId6"/>
    <p:sldId id="272" r:id="rId7"/>
    <p:sldId id="269" r:id="rId8"/>
    <p:sldId id="271" r:id="rId9"/>
    <p:sldId id="265" r:id="rId10"/>
    <p:sldId id="260" r:id="rId11"/>
    <p:sldId id="266" r:id="rId12"/>
    <p:sldId id="263" r:id="rId13"/>
    <p:sldId id="267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1898-BC2C-4BD3-AAE9-66FC7E62BCB1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58FC-EE99-4F63-87B7-F2D500456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86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58FC-EE99-4F63-87B7-F2D500456C7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01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58FC-EE99-4F63-87B7-F2D500456C7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50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82B0-D9FC-4070-A16C-0F160E91FAAC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ACC0-5AE5-46FB-9FDE-3E1CF0225F18}" type="slidenum">
              <a:rPr lang="tr-TR" smtClean="0"/>
              <a:t>‹#›</a:t>
            </a:fld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Dikdörtgen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Dikdörtgen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Dikdörtgen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Dikdörtgen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56" name="Dikdörtgen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Dikdörtgen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Dikdörtgen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Dikdörtgen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82B0-D9FC-4070-A16C-0F160E91FAAC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ACC0-5AE5-46FB-9FDE-3E1CF0225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82B0-D9FC-4070-A16C-0F160E91FAAC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ACC0-5AE5-46FB-9FDE-3E1CF0225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82B0-D9FC-4070-A16C-0F160E91FAAC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ACC0-5AE5-46FB-9FDE-3E1CF0225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rbest 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erbest 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Serbest 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erbest 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erbest 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erbest 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erbest 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erbest 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Serbest 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erbest 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erbest 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Serbest 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Serbest 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Serbest 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erbest 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82B0-D9FC-4070-A16C-0F160E91FAAC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ACC0-5AE5-46FB-9FDE-3E1CF0225F18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Dikdörtgen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Dikdörtgen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ikdörtgen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82B0-D9FC-4070-A16C-0F160E91FAAC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ACC0-5AE5-46FB-9FDE-3E1CF0225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kdörtgen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82B0-D9FC-4070-A16C-0F160E91FAAC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ACC0-5AE5-46FB-9FDE-3E1CF0225F18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Dikdörtgen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Dikdörtgen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Dikdörtgen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Dikdörtgen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Dikdörtgen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kdörtgen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Dikdörtgen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82B0-D9FC-4070-A16C-0F160E91FAAC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ACC0-5AE5-46FB-9FDE-3E1CF0225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82B0-D9FC-4070-A16C-0F160E91FAAC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ACC0-5AE5-46FB-9FDE-3E1CF0225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82B0-D9FC-4070-A16C-0F160E91FAAC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ACC0-5AE5-46FB-9FDE-3E1CF0225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Düz Bağlayıcı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grpSp>
        <p:nvGrpSpPr>
          <p:cNvPr id="14" name="Gr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Düz Bağlayıcı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Düz Bağlayıcı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89482B0-D9FC-4070-A16C-0F160E91FAAC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E96ACC0-5AE5-46FB-9FDE-3E1CF0225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ikdörtgen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ikdörtgen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Dikdörtgen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Dikdörtgen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9482B0-D9FC-4070-A16C-0F160E91FAAC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E96ACC0-5AE5-46FB-9FDE-3E1CF0225F18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7772400" cy="10218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PERFÜZYONİSTLER DERNEĞİ VAN BÖLGE TOPLANTISI</a:t>
            </a:r>
          </a:p>
        </p:txBody>
      </p:sp>
      <p:pic>
        <p:nvPicPr>
          <p:cNvPr id="4" name="Picture 3" descr="C:\Users\nurullah.cetin\Desktop\indi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7" t="19443" r="27471" b="23778"/>
          <a:stretch/>
        </p:blipFill>
        <p:spPr bwMode="auto">
          <a:xfrm>
            <a:off x="1043608" y="2346546"/>
            <a:ext cx="3096344" cy="1919199"/>
          </a:xfrm>
          <a:prstGeom prst="rect">
            <a:avLst/>
          </a:prstGeom>
          <a:noFill/>
          <a:effectLst>
            <a:outerShdw blurRad="889000" dir="11580000" sx="115000" sy="115000" algn="ctr" rotWithShape="0">
              <a:schemeClr val="tx2">
                <a:lumMod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urullah.cetin\Desktop\index_01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6"/>
          <a:stretch/>
        </p:blipFill>
        <p:spPr bwMode="auto">
          <a:xfrm>
            <a:off x="5004048" y="2346546"/>
            <a:ext cx="3024336" cy="1946550"/>
          </a:xfrm>
          <a:prstGeom prst="rect">
            <a:avLst/>
          </a:prstGeom>
          <a:noFill/>
          <a:effectLst>
            <a:outerShdw blurRad="762000" dir="9300000" sx="112000" sy="112000" algn="ctr" rotWithShape="0">
              <a:schemeClr val="tx2">
                <a:lumMod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824028" y="465023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HAZIRLAYAN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004048" y="543594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PERFÜZYONİST</a:t>
            </a:r>
          </a:p>
          <a:p>
            <a:pPr algn="ctr"/>
            <a:r>
              <a:rPr lang="tr-T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NURULLAH ÇETİN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782D6AA9-415E-49C0-9653-74D2C891C797}"/>
              </a:ext>
            </a:extLst>
          </p:cNvPr>
          <p:cNvSpPr txBox="1"/>
          <p:nvPr/>
        </p:nvSpPr>
        <p:spPr>
          <a:xfrm>
            <a:off x="5747663" y="17651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29 Eylül 2018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899592" y="4835781"/>
            <a:ext cx="3256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NİDO </a:t>
            </a:r>
          </a:p>
          <a:p>
            <a:pPr algn="ctr"/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KARDİYOPLEJİ</a:t>
            </a:r>
            <a:endParaRPr lang="tr-TR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20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  <a:effectLst>
            <a:reflection stA="47000" endPos="80000" dist="50800" dir="5400000" sy="-100000" algn="bl" rotWithShape="0"/>
          </a:effectLst>
        </p:spPr>
        <p:txBody>
          <a:bodyPr/>
          <a:lstStyle/>
          <a:p>
            <a:r>
              <a:rPr lang="tr-TR" sz="4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FAYDALARI</a:t>
            </a:r>
            <a:endParaRPr lang="tr-TR" sz="4400" dirty="0">
              <a:solidFill>
                <a:srgbClr val="FFC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925144"/>
          </a:xfrm>
        </p:spPr>
        <p:txBody>
          <a:bodyPr>
            <a:normAutofit/>
          </a:bodyPr>
          <a:lstStyle/>
          <a:p>
            <a:r>
              <a:rPr lang="tr-TR" sz="2800" dirty="0"/>
              <a:t>KALP ATP TÜKETİMİNİ </a:t>
            </a:r>
            <a:r>
              <a:rPr lang="tr-TR" sz="2800" dirty="0" smtClean="0"/>
              <a:t>AZALTMAK</a:t>
            </a:r>
          </a:p>
          <a:p>
            <a:endParaRPr lang="tr-TR" sz="2800" dirty="0"/>
          </a:p>
          <a:p>
            <a:r>
              <a:rPr lang="tr-TR" sz="2800" dirty="0"/>
              <a:t>UZUN SÜRELİ GÜVENLİ </a:t>
            </a:r>
            <a:r>
              <a:rPr lang="tr-TR" sz="2800" dirty="0" smtClean="0"/>
              <a:t>ARREST</a:t>
            </a:r>
          </a:p>
          <a:p>
            <a:endParaRPr lang="tr-TR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tr-TR" sz="2800" dirty="0"/>
              <a:t>PEDİATRİK VAKALARDA DÜŞÜK TROPONİN T SALINIMI</a:t>
            </a:r>
          </a:p>
          <a:p>
            <a:pPr marL="0" indent="0">
              <a:buNone/>
            </a:pPr>
            <a:endParaRPr lang="tr-TR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tr-TR" sz="2800" dirty="0"/>
              <a:t>ANAEOROBİK GLİKOLİZİ TETİKLEMEKTEDİR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80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245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971600" y="1628800"/>
            <a:ext cx="7314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tr-TR" sz="2800" dirty="0" smtClean="0"/>
              <a:t>İNTRASELÜLER </a:t>
            </a:r>
            <a:r>
              <a:rPr lang="tr-TR" sz="2800" dirty="0"/>
              <a:t>ALANA CA</a:t>
            </a:r>
            <a:r>
              <a:rPr lang="tr-TR" sz="2800" baseline="30000" dirty="0"/>
              <a:t>+</a:t>
            </a:r>
            <a:r>
              <a:rPr lang="tr-TR" sz="2800" dirty="0"/>
              <a:t> GİRİŞİNİ ENGELLEMEKTE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tr-TR" sz="2800" dirty="0"/>
              <a:t> HİDROJEN İYONLARINI UZAKLAŞTIRMAKTA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tr-TR" sz="2800" dirty="0"/>
              <a:t> YÜKSEK ENERJİLİ FOSFAT </a:t>
            </a:r>
            <a:r>
              <a:rPr lang="tr-TR" sz="2800" dirty="0" smtClean="0"/>
              <a:t>KAZANIMI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tr-TR" sz="2800" dirty="0" smtClean="0"/>
              <a:t>CERRAHİ </a:t>
            </a:r>
            <a:r>
              <a:rPr lang="tr-TR" sz="2800" dirty="0"/>
              <a:t>KONFOR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tr-TR" sz="2800" dirty="0"/>
              <a:t>HASTANE ECZANESİNDE KOLAYLIKLA </a:t>
            </a:r>
            <a:r>
              <a:rPr lang="tr-TR" sz="2800" dirty="0" smtClean="0"/>
              <a:t>HAZIRLANABİLME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tr-TR" sz="2800" dirty="0"/>
              <a:t>TEMİNİ KOLAY UCUZ, SAKLAMA KOLAYLIĞI</a:t>
            </a:r>
          </a:p>
          <a:p>
            <a:pPr marL="457200" indent="-457200">
              <a:buFont typeface="Wingdings" pitchFamily="2" charset="2"/>
              <a:buChar char="§"/>
            </a:pPr>
            <a:endParaRPr lang="tr-TR" sz="2800" dirty="0"/>
          </a:p>
          <a:p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1115616" y="332656"/>
            <a:ext cx="4248472" cy="769441"/>
          </a:xfrm>
          <a:prstGeom prst="rect">
            <a:avLst/>
          </a:prstGeom>
          <a:noFill/>
          <a:effectLst>
            <a:reflection stA="67000" endPos="81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FAYDALARI</a:t>
            </a:r>
            <a:endParaRPr lang="tr-T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84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432048"/>
          </a:xfrm>
          <a:effectLst>
            <a:reflection endPos="83000" dist="50800" dir="5400000" sy="-100000" algn="bl" rotWithShape="0"/>
          </a:effectLst>
        </p:spPr>
        <p:txBody>
          <a:bodyPr/>
          <a:lstStyle/>
          <a:p>
            <a:r>
              <a:rPr lang="tr-TR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SONUÇ</a:t>
            </a:r>
            <a:endParaRPr lang="tr-TR" dirty="0">
              <a:solidFill>
                <a:srgbClr val="FFC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988840"/>
            <a:ext cx="7772400" cy="50040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3200" dirty="0"/>
              <a:t>SONUÇ OLARAK YAPILAN ÇALIŞMALAR NETİCESİNDE </a:t>
            </a:r>
            <a:r>
              <a:rPr lang="tr-TR" sz="3200" dirty="0" smtClean="0"/>
              <a:t>DEL NİDO KARDİYOPLEJİ SOLÜSYONUN MULTİ DOZ KARDİYOPLEJİ STRATEJİLERİNE KIYASLA POSTOPERATİF KOMPLİKASYONLAR AÇISINDAN ANLAMLI BİR FARKLILIK GÖSTERMEDİĞİ KANITLANMIŞTIR.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011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026" name="Picture 2" descr="C:\Users\nurullah.cetin\Desktop\NURULLAH ÇETİN SLAYT\IMG-20180929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588968" cy="2264818"/>
          </a:xfrm>
          <a:prstGeom prst="rect">
            <a:avLst/>
          </a:prstGeom>
          <a:noFill/>
          <a:effectLst>
            <a:outerShdw blurRad="1270000" dist="50800" dir="18060000" sx="106000" sy="106000" algn="ctr" rotWithShape="0">
              <a:schemeClr val="tx2">
                <a:lumMod val="90000"/>
                <a:alpha val="8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urullah.cetin\Desktop\NURULLAH ÇETİN SLAYT\IMG-20180929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528392" cy="2264818"/>
          </a:xfrm>
          <a:prstGeom prst="rect">
            <a:avLst/>
          </a:prstGeom>
          <a:noFill/>
          <a:effectLst>
            <a:outerShdw blurRad="1270000" dist="50800" dir="16500000" sx="110000" sy="110000" algn="ctr" rotWithShape="0">
              <a:schemeClr val="tx2">
                <a:lumMod val="90000"/>
                <a:alpha val="8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urullah.cetin\Desktop\NURULLAH ÇETİN SLAYT\IMG-20180929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789040"/>
            <a:ext cx="3528393" cy="2551635"/>
          </a:xfrm>
          <a:prstGeom prst="rect">
            <a:avLst/>
          </a:prstGeom>
          <a:noFill/>
          <a:effectLst>
            <a:outerShdw blurRad="1092200" dist="50800" dir="12780000" sx="93000" sy="93000" algn="ctr" rotWithShape="0">
              <a:schemeClr val="tx2">
                <a:lumMod val="90000"/>
                <a:alpha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urullah.cetin\Desktop\NURULLAH ÇETİN SLAYT\IMG-2018092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13126"/>
            <a:ext cx="3437684" cy="2527549"/>
          </a:xfrm>
          <a:prstGeom prst="rect">
            <a:avLst/>
          </a:prstGeom>
          <a:noFill/>
          <a:effectLst>
            <a:outerShdw blurRad="863600" dist="50800" dir="15960000" sx="95000" sy="95000" algn="ctr" rotWithShape="0">
              <a:schemeClr val="tx2">
                <a:lumMod val="90000"/>
                <a:alpha val="8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838203" y="3028519"/>
            <a:ext cx="4248472" cy="707886"/>
          </a:xfrm>
          <a:prstGeom prst="rect">
            <a:avLst/>
          </a:prstGeom>
          <a:noFill/>
          <a:effectLst>
            <a:glow rad="1854200">
              <a:schemeClr val="tx2">
                <a:lumMod val="90000"/>
                <a:alpha val="51000"/>
              </a:schemeClr>
            </a:glow>
            <a:outerShdw blurRad="762000" dir="17340000" sx="139000" sy="139000" algn="ctr" rotWithShape="0">
              <a:schemeClr val="tx2">
                <a:lumMod val="90000"/>
                <a:alpha val="39000"/>
              </a:schemeClr>
            </a:outerShdw>
            <a:reflection stA="290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TEŞEKKÜRLER</a:t>
            </a:r>
            <a:endParaRPr lang="tr-TR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  <a:effectLst>
            <a:reflection stA="68000" endPos="86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SUNU AKIŞI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TARİHÇE</a:t>
            </a:r>
          </a:p>
          <a:p>
            <a:r>
              <a:rPr lang="tr-TR" dirty="0"/>
              <a:t>TANIMLAR</a:t>
            </a:r>
          </a:p>
          <a:p>
            <a:r>
              <a:rPr lang="tr-TR" dirty="0"/>
              <a:t>HAZIRLANIŞ ve UYGULAMA</a:t>
            </a:r>
          </a:p>
          <a:p>
            <a:r>
              <a:rPr lang="tr-TR" dirty="0" smtClean="0"/>
              <a:t>FAYDALARI</a:t>
            </a:r>
            <a:endParaRPr lang="tr-TR" dirty="0"/>
          </a:p>
          <a:p>
            <a:r>
              <a:rPr lang="tr-TR" dirty="0"/>
              <a:t>SONUÇLAR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23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  <a:effectLst>
            <a:reflection endPos="65000" dist="50800" dir="5400000" sy="-100000" algn="bl" rotWithShape="0"/>
          </a:effectLst>
        </p:spPr>
        <p:txBody>
          <a:bodyPr/>
          <a:lstStyle/>
          <a:p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TARİHÇE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1800" dirty="0"/>
          </a:p>
          <a:p>
            <a:pPr algn="just"/>
            <a:r>
              <a:rPr lang="tr-TR" sz="1800" dirty="0" smtClean="0"/>
              <a:t>PEDİATRİK </a:t>
            </a:r>
            <a:r>
              <a:rPr lang="tr-TR" sz="1800" dirty="0"/>
              <a:t>HASTALAR İÇİN KARDİPLEJİ YETİŞKİNLER İLE  AYNIYDI.</a:t>
            </a:r>
          </a:p>
          <a:p>
            <a:pPr algn="just"/>
            <a:r>
              <a:rPr lang="tr-TR" sz="1800" dirty="0"/>
              <a:t>1980 VE 1990’LI YILLARDA ST. THOMAS HASTANESİNİN KARDİYOPLEJİ ÇÖZÜMÜ OLAN PLEGİSOL  İLE  BU AYRIM SAĞLANMAYA ÇALIŞILDI.</a:t>
            </a:r>
          </a:p>
          <a:p>
            <a:pPr algn="just"/>
            <a:r>
              <a:rPr lang="tr-TR" sz="1800" dirty="0"/>
              <a:t>ARAŞTIRMACILAR, </a:t>
            </a:r>
            <a:r>
              <a:rPr lang="tr-TR" sz="1800" dirty="0" smtClean="0"/>
              <a:t>DAHA SPESİFİK OLARAK </a:t>
            </a:r>
            <a:r>
              <a:rPr lang="tr-TR" sz="1800" dirty="0" smtClean="0">
                <a:solidFill>
                  <a:srgbClr val="FFC000"/>
                </a:solidFill>
              </a:rPr>
              <a:t>OLGUNLAŞMAMIŞ </a:t>
            </a:r>
            <a:r>
              <a:rPr lang="tr-TR" sz="1800" dirty="0">
                <a:solidFill>
                  <a:srgbClr val="FFC000"/>
                </a:solidFill>
              </a:rPr>
              <a:t>KALBİN </a:t>
            </a:r>
            <a:r>
              <a:rPr lang="tr-TR" sz="1800" dirty="0" smtClean="0"/>
              <a:t>FARKLILIKLARI OLDUĞUNU KABUL EDEREK </a:t>
            </a:r>
            <a:r>
              <a:rPr lang="tr-TR" sz="1800" dirty="0"/>
              <a:t>YENİ BİR KARDİYOPLEJİK ÇÖZÜME  İHTİYAÇ </a:t>
            </a:r>
            <a:r>
              <a:rPr lang="tr-TR" sz="1800" dirty="0" smtClean="0"/>
              <a:t> </a:t>
            </a:r>
            <a:r>
              <a:rPr lang="tr-TR" sz="1800" dirty="0" smtClean="0"/>
              <a:t>DUYDULAR.</a:t>
            </a:r>
            <a:endParaRPr lang="tr-TR" sz="1800" dirty="0"/>
          </a:p>
          <a:p>
            <a:pPr algn="just"/>
            <a:r>
              <a:rPr lang="tr-TR" sz="1800" dirty="0"/>
              <a:t>1990’LARIN BAŞLARINDA PİTTSBURG UNİVERSTESİNDEKİ ARAŞTIRMACILAR </a:t>
            </a:r>
            <a:r>
              <a:rPr lang="tr-TR" sz="1800" dirty="0">
                <a:solidFill>
                  <a:srgbClr val="FFC000"/>
                </a:solidFill>
              </a:rPr>
              <a:t>PEDRO DEL NİDO, </a:t>
            </a:r>
            <a:r>
              <a:rPr lang="tr-TR" sz="1800" dirty="0"/>
              <a:t>HUNG CAO-DANH, K.ERİC SOMMERS, AKİHİKO OHKADO </a:t>
            </a:r>
            <a:r>
              <a:rPr lang="tr-TR" sz="1800" dirty="0" smtClean="0"/>
              <a:t> ÇALIŞMALAR VE DENEYLER NETİCESİNDE YENİ </a:t>
            </a:r>
            <a:r>
              <a:rPr lang="tr-TR" sz="1800" dirty="0"/>
              <a:t>BİR FORMÜLASYON UYGULAMAYA KOYDULAR.</a:t>
            </a:r>
          </a:p>
          <a:p>
            <a:pPr algn="just"/>
            <a:r>
              <a:rPr lang="tr-TR" sz="1800" dirty="0"/>
              <a:t>BUNA LİTERATÜRDE VE KLİNİK PRATİKTE DEL NİDO KARDİYOPLEJİSİ ADI VERİLDİ.</a:t>
            </a:r>
          </a:p>
          <a:p>
            <a:pPr algn="just"/>
            <a:r>
              <a:rPr lang="tr-TR" sz="1800" dirty="0"/>
              <a:t>1993 YILINDA PATENTİ ( USS 407793A) ALINMIŞ OLUP PATENT SÜRESİ 1995 YILINDA DOLMUŞTUR.</a:t>
            </a:r>
          </a:p>
          <a:p>
            <a:pPr algn="just"/>
            <a:endParaRPr lang="tr-TR" sz="1800" dirty="0"/>
          </a:p>
          <a:p>
            <a:endParaRPr lang="tr-TR" sz="1800" dirty="0"/>
          </a:p>
        </p:txBody>
      </p:sp>
      <p:pic>
        <p:nvPicPr>
          <p:cNvPr id="2050" name="Picture 2" descr="C:\Users\nurullah.cetin\Desktop\nido-pedro-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816846" cy="1584176"/>
          </a:xfrm>
          <a:prstGeom prst="rect">
            <a:avLst/>
          </a:prstGeom>
          <a:noFill/>
          <a:effectLst>
            <a:outerShdw blurRad="647700" dist="50800" dir="5400000" sx="110000" sy="110000" algn="ctr" rotWithShape="0">
              <a:schemeClr val="tx2">
                <a:lumMod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68664"/>
          </a:xfrm>
          <a:effectLst>
            <a:reflection endPos="76000" dist="127000" dir="5400000" sy="-100000" algn="bl" rotWithShape="0"/>
          </a:effectLst>
        </p:spPr>
        <p:txBody>
          <a:bodyPr/>
          <a:lstStyle/>
          <a:p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TANIMLAR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b="1" dirty="0"/>
              <a:t>MİYOKARDİYAL KORUMA </a:t>
            </a:r>
            <a:r>
              <a:rPr lang="tr-TR" sz="1600" dirty="0"/>
              <a:t>: KALP CERRAHİSİ SIRASINDA VE SONRASINDA OLUŞAN POST-İSKEMİK </a:t>
            </a:r>
            <a:r>
              <a:rPr lang="tr-TR" sz="1600" i="1" dirty="0">
                <a:solidFill>
                  <a:srgbClr val="FFC000"/>
                </a:solidFill>
              </a:rPr>
              <a:t>MİYOKARDİYAL DİSFONKSİYONU </a:t>
            </a:r>
            <a:r>
              <a:rPr lang="tr-TR" sz="1600" dirty="0"/>
              <a:t>ÖNLEMEK YADA AZALTMAK İÇİN KULLANILAN METODLARI VE STRATEJİLERİ İFADE EDER.</a:t>
            </a:r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sz="1600" b="1" dirty="0"/>
              <a:t>İSKEMİ</a:t>
            </a:r>
            <a:r>
              <a:rPr lang="tr-TR" sz="1600" dirty="0"/>
              <a:t>:HÜCRELER, YAŞAMLARINI VE FONKSİYONLARINI DEVAM ETTİRMEK İÇİN KAN AKIŞANA İHTİYAÇ DUYARLAR. BU KAN AKIŞI, DOKULARA OKSİJEN VE BESİN TAŞIRKEN, ATIK MADDELERİ DE UZAKLAŞTIRIR. HÜCRENİN FONKSİYONLARINI DEVAM ETTİRMESİNE YETECEK KADAR </a:t>
            </a:r>
            <a:r>
              <a:rPr lang="tr-TR" sz="1600" dirty="0">
                <a:solidFill>
                  <a:srgbClr val="FFC000"/>
                </a:solidFill>
              </a:rPr>
              <a:t>KAN AKIMININ OLMAMASINA DENİR.</a:t>
            </a:r>
          </a:p>
        </p:txBody>
      </p:sp>
      <p:pic>
        <p:nvPicPr>
          <p:cNvPr id="1026" name="Picture 2" descr="C:\Users\nurullah.cetin\Desktop\iskemi-810x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23" y="3933056"/>
            <a:ext cx="4896544" cy="2655303"/>
          </a:xfrm>
          <a:prstGeom prst="rect">
            <a:avLst/>
          </a:prstGeom>
          <a:noFill/>
          <a:effectLst>
            <a:outerShdw blurRad="1079500" dir="15720000" sx="105000" sy="105000" algn="ctr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96656"/>
          </a:xfrm>
          <a:effectLst>
            <a:reflection stA="77000" endPos="86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TANIMLAR</a:t>
            </a:r>
            <a:r>
              <a:rPr lang="tr-TR" dirty="0">
                <a:latin typeface="Andalus" pitchFamily="18" charset="-78"/>
                <a:cs typeface="Andalus" pitchFamily="18" charset="-78"/>
              </a:rPr>
              <a:t/>
            </a:r>
            <a:br>
              <a:rPr lang="tr-TR" dirty="0">
                <a:latin typeface="Andalus" pitchFamily="18" charset="-78"/>
                <a:cs typeface="Andalus" pitchFamily="18" charset="-78"/>
              </a:rPr>
            </a:b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449289"/>
            <a:ext cx="7690048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000" b="1" dirty="0"/>
              <a:t>KARDİYOPLEJİ</a:t>
            </a:r>
            <a:r>
              <a:rPr lang="tr-TR" sz="2000" dirty="0"/>
              <a:t> : KARDİYOPLEJİ  KALBİN DURDURULMASININ GEREKTİĞİ KALP CERRAHİSİ VAKALARINDA HER </a:t>
            </a:r>
            <a:r>
              <a:rPr lang="tr-TR" sz="2000" dirty="0" smtClean="0"/>
              <a:t>YAŞTAN </a:t>
            </a:r>
            <a:r>
              <a:rPr lang="tr-TR" sz="2000" dirty="0"/>
              <a:t>HASTAYA YÖNELİK YEGANE VE TEMEL MİYOKARDİYAL KORUMA YÖNTEMİDİR.GÜNÜMÜZDE </a:t>
            </a:r>
            <a:r>
              <a:rPr lang="tr-TR" sz="2000" dirty="0" smtClean="0"/>
              <a:t>KARDİYOPLEJİLER  </a:t>
            </a:r>
            <a:r>
              <a:rPr lang="tr-TR" sz="2000" dirty="0">
                <a:solidFill>
                  <a:srgbClr val="FFC000"/>
                </a:solidFill>
              </a:rPr>
              <a:t>MULTİ DOZ </a:t>
            </a:r>
            <a:r>
              <a:rPr lang="tr-TR" sz="2000" dirty="0"/>
              <a:t>VE </a:t>
            </a:r>
            <a:r>
              <a:rPr lang="tr-TR" sz="2000" dirty="0">
                <a:solidFill>
                  <a:srgbClr val="FFC000"/>
                </a:solidFill>
              </a:rPr>
              <a:t>SİNGLE DOZ </a:t>
            </a:r>
            <a:r>
              <a:rPr lang="tr-TR" sz="2000" dirty="0"/>
              <a:t>OLMAZ ÜZERE 2 YE AYRILIR.</a:t>
            </a:r>
          </a:p>
          <a:p>
            <a:pPr algn="just">
              <a:buFont typeface="Wingdings" pitchFamily="2" charset="2"/>
              <a:buChar char="v"/>
            </a:pPr>
            <a:endParaRPr lang="tr-TR" sz="2000" dirty="0"/>
          </a:p>
          <a:p>
            <a:pPr algn="just">
              <a:buFont typeface="Wingdings" pitchFamily="2" charset="2"/>
              <a:buChar char="v"/>
            </a:pPr>
            <a:endParaRPr lang="tr-TR" sz="2000" dirty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1"/>
            <a:ext cx="7920880" cy="2232248"/>
          </a:xfrm>
          <a:prstGeom prst="rect">
            <a:avLst/>
          </a:prstGeom>
          <a:noFill/>
          <a:ln>
            <a:noFill/>
          </a:ln>
          <a:effectLst>
            <a:outerShdw blurRad="457200" dist="35921" dir="4500000" sx="104000" sy="104000" algn="ctr" rotWithShape="0">
              <a:schemeClr val="tx2">
                <a:lumMod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0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68664"/>
          </a:xfrm>
          <a:effectLst>
            <a:reflection endPos="67000" dist="50800" dir="5400000" sy="-100000" algn="bl" rotWithShape="0"/>
          </a:effectLst>
        </p:spPr>
        <p:txBody>
          <a:bodyPr/>
          <a:lstStyle/>
          <a:p>
            <a:pPr algn="ctr"/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HAZIRLANIŞ VE 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tr-T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NİDO KARDİYOPLEJİSİ ÇÖZELTİSİNİN KRİSTALLOİD BİLEŞEN</a:t>
            </a:r>
            <a:r>
              <a:rPr lang="tr-TR" sz="3200" b="1" dirty="0">
                <a:solidFill>
                  <a:srgbClr val="FFC000"/>
                </a:solidFill>
              </a:rPr>
              <a:t>İ</a:t>
            </a:r>
            <a:endParaRPr lang="tr-TR" sz="32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tr-TR" sz="3200" b="1" dirty="0"/>
              <a:t> </a:t>
            </a:r>
            <a:endParaRPr lang="tr-TR" sz="3200" dirty="0"/>
          </a:p>
          <a:p>
            <a:pPr>
              <a:buFont typeface="Wingdings" pitchFamily="2" charset="2"/>
              <a:buChar char="v"/>
            </a:pPr>
            <a:r>
              <a:rPr lang="tr-TR" sz="3200" dirty="0"/>
              <a:t>1000 CC  PLASMA – LYTE AŞAĞIDAKİLERİN EKLENDİĞİ BİR BAZ ÇÖZÜMÜ</a:t>
            </a:r>
          </a:p>
          <a:p>
            <a:pPr>
              <a:buFont typeface="Wingdings" pitchFamily="2" charset="2"/>
              <a:buChar char="v"/>
            </a:pPr>
            <a:endParaRPr lang="tr-TR" sz="3200" dirty="0"/>
          </a:p>
          <a:p>
            <a:pPr>
              <a:buFont typeface="Wingdings" pitchFamily="2" charset="2"/>
              <a:buChar char="v"/>
            </a:pPr>
            <a:r>
              <a:rPr lang="tr-TR" sz="3200" dirty="0"/>
              <a:t>MANNİTOL %20 16.3</a:t>
            </a:r>
          </a:p>
          <a:p>
            <a:pPr>
              <a:buFont typeface="Wingdings" pitchFamily="2" charset="2"/>
              <a:buChar char="v"/>
            </a:pPr>
            <a:endParaRPr lang="tr-TR" sz="3200" dirty="0"/>
          </a:p>
          <a:p>
            <a:pPr>
              <a:buFont typeface="Wingdings" pitchFamily="2" charset="2"/>
              <a:buChar char="v"/>
            </a:pPr>
            <a:r>
              <a:rPr lang="tr-TR" sz="3200" dirty="0"/>
              <a:t>MAGNEZYUM SÜLFAT % 50  4 ML</a:t>
            </a:r>
          </a:p>
          <a:p>
            <a:pPr>
              <a:buFont typeface="Wingdings" pitchFamily="2" charset="2"/>
              <a:buChar char="v"/>
            </a:pPr>
            <a:endParaRPr lang="tr-TR" sz="3200" dirty="0"/>
          </a:p>
          <a:p>
            <a:pPr>
              <a:buFont typeface="Wingdings" pitchFamily="2" charset="2"/>
              <a:buChar char="v"/>
            </a:pPr>
            <a:r>
              <a:rPr lang="tr-TR" sz="3200" dirty="0"/>
              <a:t>SODYUM BİKARBONAT % 8.5 13 ML</a:t>
            </a:r>
          </a:p>
          <a:p>
            <a:pPr>
              <a:buFont typeface="Wingdings" pitchFamily="2" charset="2"/>
              <a:buChar char="v"/>
            </a:pPr>
            <a:endParaRPr lang="tr-TR" sz="3200" dirty="0"/>
          </a:p>
          <a:p>
            <a:pPr>
              <a:buFont typeface="Wingdings" pitchFamily="2" charset="2"/>
              <a:buChar char="v"/>
            </a:pPr>
            <a:r>
              <a:rPr lang="tr-TR" sz="3200" dirty="0"/>
              <a:t>POTASYUM KLORÜR (2mEq/ml) 13 ml</a:t>
            </a:r>
          </a:p>
          <a:p>
            <a:pPr>
              <a:buFont typeface="Wingdings" pitchFamily="2" charset="2"/>
              <a:buChar char="v"/>
            </a:pPr>
            <a:endParaRPr lang="tr-TR" sz="3200" dirty="0"/>
          </a:p>
          <a:p>
            <a:pPr>
              <a:buFont typeface="Wingdings" pitchFamily="2" charset="2"/>
              <a:buChar char="v"/>
            </a:pPr>
            <a:r>
              <a:rPr lang="tr-TR" sz="3200" dirty="0"/>
              <a:t>LİDOKAİN %1 13 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05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>
            <a:normAutofit/>
          </a:bodyPr>
          <a:lstStyle/>
          <a:p>
            <a:pPr algn="just"/>
            <a:r>
              <a:rPr lang="tr-TR" sz="3200" b="1" dirty="0">
                <a:latin typeface="Andalus" pitchFamily="18" charset="-78"/>
                <a:cs typeface="Andalus" pitchFamily="18" charset="-78"/>
              </a:rPr>
              <a:t> </a:t>
            </a:r>
            <a:endParaRPr lang="tr-T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517" y="530932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>
                <a:solidFill>
                  <a:schemeClr val="tx2">
                    <a:lumMod val="90000"/>
                  </a:schemeClr>
                </a:solidFill>
              </a:rPr>
              <a:t> </a:t>
            </a:r>
            <a:endParaRPr lang="tr-TR" sz="1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761932" y="602104"/>
            <a:ext cx="2880319" cy="877888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851939" y="671716"/>
            <a:ext cx="2700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MANNİTOL</a:t>
            </a:r>
          </a:p>
          <a:p>
            <a:pPr algn="ctr"/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%20 16.3 ml</a:t>
            </a:r>
          </a:p>
        </p:txBody>
      </p:sp>
      <p:sp>
        <p:nvSpPr>
          <p:cNvPr id="19" name="Aynı Yanın Köşesi Yuvarlatılmış Dikdörtgen 18"/>
          <p:cNvSpPr/>
          <p:nvPr/>
        </p:nvSpPr>
        <p:spPr>
          <a:xfrm>
            <a:off x="3962958" y="592094"/>
            <a:ext cx="4703678" cy="877888"/>
          </a:xfrm>
          <a:prstGeom prst="round2Same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Aynı Yanın Köşesi Yuvarlatılmış Dikdörtgen 19"/>
          <p:cNvSpPr/>
          <p:nvPr/>
        </p:nvSpPr>
        <p:spPr>
          <a:xfrm>
            <a:off x="3938534" y="1697675"/>
            <a:ext cx="4703678" cy="792088"/>
          </a:xfrm>
          <a:prstGeom prst="round2Same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ynı Yanın Köşesi Yuvarlatılmış Dikdörtgen 20"/>
          <p:cNvSpPr/>
          <p:nvPr/>
        </p:nvSpPr>
        <p:spPr>
          <a:xfrm>
            <a:off x="3946749" y="2790810"/>
            <a:ext cx="4703678" cy="703820"/>
          </a:xfrm>
          <a:prstGeom prst="round2Same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Aynı Yanın Köşesi Yuvarlatılmış Dikdörtgen 21"/>
          <p:cNvSpPr/>
          <p:nvPr/>
        </p:nvSpPr>
        <p:spPr>
          <a:xfrm>
            <a:off x="3927379" y="3736633"/>
            <a:ext cx="4724840" cy="806810"/>
          </a:xfrm>
          <a:prstGeom prst="round2Same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Aynı Yanın Köşesi Yuvarlatılmış Dikdörtgen 22"/>
          <p:cNvSpPr/>
          <p:nvPr/>
        </p:nvSpPr>
        <p:spPr>
          <a:xfrm>
            <a:off x="3897899" y="4827436"/>
            <a:ext cx="4752528" cy="1077218"/>
          </a:xfrm>
          <a:prstGeom prst="round2Same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uvarlatılmış Dikdörtgen 23"/>
          <p:cNvSpPr/>
          <p:nvPr/>
        </p:nvSpPr>
        <p:spPr>
          <a:xfrm>
            <a:off x="761929" y="1724387"/>
            <a:ext cx="2880319" cy="792088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5" name="Yuvarlatılmış Dikdörtgen 24"/>
          <p:cNvSpPr/>
          <p:nvPr/>
        </p:nvSpPr>
        <p:spPr>
          <a:xfrm>
            <a:off x="795102" y="3736632"/>
            <a:ext cx="2880319" cy="806811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761929" y="2790809"/>
            <a:ext cx="2880320" cy="70382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822865" y="4813850"/>
            <a:ext cx="2880319" cy="943276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LİDOKAİN</a:t>
            </a:r>
          </a:p>
          <a:p>
            <a:pPr algn="ctr"/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%1 13ml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3949453" y="592094"/>
            <a:ext cx="4713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Osmotik</a:t>
            </a: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basınç</a:t>
            </a:r>
          </a:p>
          <a:p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-Serbest </a:t>
            </a:r>
            <a:r>
              <a:rPr lang="tr-T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oksijen radikalleri </a:t>
            </a: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uzaklaştırmak</a:t>
            </a:r>
          </a:p>
          <a:p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-Böbrekler üzerine koruyucu etki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951654" y="1751099"/>
            <a:ext cx="2567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MAGNEZYUM</a:t>
            </a:r>
          </a:p>
          <a:p>
            <a:pPr algn="ctr"/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%50 4ml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4003257" y="176460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-Doğal Kalsiyum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kanal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blokeri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-Erken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kontraksiyonları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önlemek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1108412" y="2757998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BİKARBONAT</a:t>
            </a:r>
          </a:p>
          <a:p>
            <a:pPr algn="ctr"/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%8 5.13ml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4078663" y="284829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-Hücre içi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değerini korumak</a:t>
            </a:r>
          </a:p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-Tampon çözeltisi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986888" y="3736632"/>
            <a:ext cx="2430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POTASYUM</a:t>
            </a:r>
          </a:p>
          <a:p>
            <a:pPr algn="ctr"/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(2mEq/ml) 13 ml</a:t>
            </a:r>
          </a:p>
          <a:p>
            <a:pPr algn="ctr"/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4200805" y="395537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-Hücre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membranı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depolarizasyonu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4078663" y="4827435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-Sodyum kanal </a:t>
            </a:r>
            <a:r>
              <a:rPr lang="tr-T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blokeri</a:t>
            </a:r>
            <a:r>
              <a:rPr lang="tr-T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antiaritmik</a:t>
            </a:r>
            <a:endParaRPr lang="tr-T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Hiperpollarize</a:t>
            </a: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arrestin</a:t>
            </a: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devamı</a:t>
            </a:r>
          </a:p>
          <a:p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-Potasyum </a:t>
            </a:r>
            <a:r>
              <a:rPr lang="tr-T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depolarizasyonunun</a:t>
            </a: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negatif etkisini </a:t>
            </a:r>
            <a:r>
              <a:rPr lang="tr-T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önlemektedir.</a:t>
            </a:r>
            <a:endParaRPr lang="tr-T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9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68664"/>
          </a:xfrm>
          <a:effectLst>
            <a:reflection stA="45000" endPos="78000" dist="50800" dir="5400000" sy="-100000" algn="bl" rotWithShape="0"/>
          </a:effectLst>
        </p:spPr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UYGULANIŞI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980728"/>
            <a:ext cx="7772400" cy="45365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tr-TR" sz="2800" dirty="0"/>
          </a:p>
          <a:p>
            <a:r>
              <a:rPr lang="tr-TR" sz="2800" dirty="0"/>
              <a:t>DEL NİDO K.S. GENELLİKLE </a:t>
            </a:r>
            <a:r>
              <a:rPr lang="tr-TR" sz="2800" dirty="0" err="1"/>
              <a:t>RESiRKüLE</a:t>
            </a:r>
            <a:r>
              <a:rPr lang="tr-TR" sz="2800" dirty="0"/>
              <a:t> SİSTEM ÜZERİNDEN </a:t>
            </a:r>
            <a:r>
              <a:rPr lang="tr-TR" sz="2800" dirty="0" smtClean="0"/>
              <a:t>+8-12   c</a:t>
            </a:r>
          </a:p>
          <a:p>
            <a:r>
              <a:rPr lang="tr-TR" sz="2800" dirty="0" smtClean="0"/>
              <a:t>4:1 </a:t>
            </a:r>
            <a:r>
              <a:rPr lang="tr-TR" sz="2800" dirty="0"/>
              <a:t>ORANINDA </a:t>
            </a:r>
            <a:r>
              <a:rPr lang="tr-TR" sz="2800" dirty="0" smtClean="0"/>
              <a:t>VERİLİR.(1 BİRİM KAN 4BİRİM DEL NİDO)</a:t>
            </a:r>
          </a:p>
          <a:p>
            <a:r>
              <a:rPr lang="tr-TR" sz="2800" dirty="0"/>
              <a:t>20 ML/KG DOZDA ANTEGRAD TEK DOZ OLARAK VERİLMEKTEDİR</a:t>
            </a:r>
            <a:r>
              <a:rPr lang="tr-TR" sz="2800" dirty="0" smtClean="0"/>
              <a:t>.</a:t>
            </a:r>
          </a:p>
          <a:p>
            <a:r>
              <a:rPr lang="tr-TR" sz="2800" dirty="0" smtClean="0"/>
              <a:t>1-2 DK’DA 100-200 </a:t>
            </a:r>
            <a:r>
              <a:rPr lang="tr-TR" sz="2800" dirty="0" err="1" smtClean="0"/>
              <a:t>mmHg</a:t>
            </a:r>
            <a:r>
              <a:rPr lang="tr-TR" sz="2800" dirty="0" smtClean="0"/>
              <a:t> BASINÇLA </a:t>
            </a:r>
          </a:p>
          <a:p>
            <a:r>
              <a:rPr lang="tr-TR" sz="2800" dirty="0" smtClean="0"/>
              <a:t>EK DOZ  GEREKİRSE 10ml/kg</a:t>
            </a:r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pPr marL="68580" indent="0">
              <a:buNone/>
            </a:pPr>
            <a:endParaRPr lang="tr-TR" sz="2800" dirty="0"/>
          </a:p>
        </p:txBody>
      </p:sp>
      <p:sp>
        <p:nvSpPr>
          <p:cNvPr id="4" name="Akış Çizelgesi: Bağlayıcı 3"/>
          <p:cNvSpPr/>
          <p:nvPr/>
        </p:nvSpPr>
        <p:spPr>
          <a:xfrm>
            <a:off x="4257679" y="2060848"/>
            <a:ext cx="45719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074" name="Picture 2" descr="C:\Users\nurullah.cetin\Desktop\ject-44-98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3384376" cy="3960440"/>
          </a:xfrm>
          <a:prstGeom prst="rect">
            <a:avLst/>
          </a:prstGeom>
          <a:noFill/>
          <a:effectLst>
            <a:outerShdw blurRad="774700" dist="50800" dir="5400000" sx="103000" sy="103000" algn="ctr" rotWithShape="0">
              <a:schemeClr val="tx2">
                <a:lumMod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urullah.cetin\Desktop\ject-44-98-g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37170" cy="3960440"/>
          </a:xfrm>
          <a:prstGeom prst="rect">
            <a:avLst/>
          </a:prstGeom>
          <a:noFill/>
          <a:effectLst>
            <a:outerShdw blurRad="774700" dist="50800" dir="5400000" algn="ctr" rotWithShape="0">
              <a:schemeClr val="tx2">
                <a:lumMod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151620" y="4509120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C000"/>
                </a:solidFill>
              </a:rPr>
              <a:t>A-</a:t>
            </a:r>
            <a:r>
              <a:rPr lang="tr-TR" sz="1400" b="1" dirty="0" err="1" smtClean="0">
                <a:solidFill>
                  <a:srgbClr val="FFC000"/>
                </a:solidFill>
              </a:rPr>
              <a:t>kardiyopleji</a:t>
            </a:r>
            <a:r>
              <a:rPr lang="tr-TR" sz="1400" b="1" dirty="0" smtClean="0">
                <a:solidFill>
                  <a:srgbClr val="FFC000"/>
                </a:solidFill>
              </a:rPr>
              <a:t> torbası bağlantı hattı</a:t>
            </a:r>
          </a:p>
          <a:p>
            <a:r>
              <a:rPr lang="tr-TR" sz="1400" b="1" dirty="0" smtClean="0">
                <a:solidFill>
                  <a:srgbClr val="FFC000"/>
                </a:solidFill>
              </a:rPr>
              <a:t>B-</a:t>
            </a:r>
            <a:r>
              <a:rPr lang="tr-TR" sz="1400" b="1" dirty="0" err="1" smtClean="0">
                <a:solidFill>
                  <a:srgbClr val="FFC000"/>
                </a:solidFill>
              </a:rPr>
              <a:t>kardiyopleji</a:t>
            </a:r>
            <a:r>
              <a:rPr lang="tr-TR" sz="1400" b="1" dirty="0" smtClean="0">
                <a:solidFill>
                  <a:srgbClr val="FFC000"/>
                </a:solidFill>
              </a:rPr>
              <a:t> rezervuarı</a:t>
            </a:r>
          </a:p>
          <a:p>
            <a:r>
              <a:rPr lang="tr-TR" sz="1400" b="1" dirty="0" smtClean="0">
                <a:solidFill>
                  <a:srgbClr val="FFC000"/>
                </a:solidFill>
              </a:rPr>
              <a:t>C-pompa çevrimi</a:t>
            </a:r>
          </a:p>
          <a:p>
            <a:r>
              <a:rPr lang="tr-TR" sz="1400" b="1" dirty="0" smtClean="0">
                <a:solidFill>
                  <a:srgbClr val="FFC000"/>
                </a:solidFill>
              </a:rPr>
              <a:t>D-soğutma bobini</a:t>
            </a:r>
          </a:p>
          <a:p>
            <a:r>
              <a:rPr lang="tr-TR" sz="1400" b="1" dirty="0" smtClean="0">
                <a:solidFill>
                  <a:srgbClr val="FFC000"/>
                </a:solidFill>
              </a:rPr>
              <a:t>E-ısı takip bağlantısı</a:t>
            </a:r>
          </a:p>
          <a:p>
            <a:r>
              <a:rPr lang="tr-TR" sz="1400" b="1" dirty="0" smtClean="0">
                <a:solidFill>
                  <a:srgbClr val="FFC000"/>
                </a:solidFill>
              </a:rPr>
              <a:t>F-basınç izleme ünitesi</a:t>
            </a:r>
          </a:p>
          <a:p>
            <a:r>
              <a:rPr lang="tr-TR" sz="1400" b="1" dirty="0" smtClean="0">
                <a:solidFill>
                  <a:srgbClr val="FFC000"/>
                </a:solidFill>
              </a:rPr>
              <a:t>G-entegre filtreli kabarcık kapanı</a:t>
            </a:r>
          </a:p>
          <a:p>
            <a:r>
              <a:rPr lang="tr-TR" sz="1400" b="1" dirty="0" smtClean="0">
                <a:solidFill>
                  <a:srgbClr val="FFC000"/>
                </a:solidFill>
              </a:rPr>
              <a:t>H-devreye bağlı gösterilen steril alan bağlantısı</a:t>
            </a:r>
          </a:p>
          <a:p>
            <a:endParaRPr lang="tr-TR" sz="1400" b="1" dirty="0" smtClean="0">
              <a:solidFill>
                <a:srgbClr val="FFC000"/>
              </a:solidFill>
            </a:endParaRPr>
          </a:p>
          <a:p>
            <a:endParaRPr lang="tr-TR" sz="1400" b="1" dirty="0">
              <a:solidFill>
                <a:srgbClr val="FFC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83568" y="3862209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BOSTON HASTANESİ DEL NİDO KARDİYOPLEJİ SETİ</a:t>
            </a:r>
            <a:endParaRPr lang="tr-TR" sz="11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5148064" y="4653136"/>
            <a:ext cx="3421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C000"/>
                </a:solidFill>
              </a:rPr>
              <a:t>A-</a:t>
            </a:r>
            <a:r>
              <a:rPr lang="tr-TR" sz="1600" b="1" dirty="0" err="1" smtClean="0">
                <a:solidFill>
                  <a:srgbClr val="FFC000"/>
                </a:solidFill>
              </a:rPr>
              <a:t>kristalloid</a:t>
            </a:r>
            <a:r>
              <a:rPr lang="tr-TR" sz="1600" b="1" dirty="0" smtClean="0">
                <a:solidFill>
                  <a:srgbClr val="FFC000"/>
                </a:solidFill>
              </a:rPr>
              <a:t> bileşenli </a:t>
            </a:r>
            <a:r>
              <a:rPr lang="tr-TR" sz="1600" b="1" dirty="0" err="1" smtClean="0">
                <a:solidFill>
                  <a:srgbClr val="FFC000"/>
                </a:solidFill>
              </a:rPr>
              <a:t>kardiyopleji</a:t>
            </a:r>
            <a:r>
              <a:rPr lang="tr-TR" sz="1600" b="1" dirty="0" smtClean="0">
                <a:solidFill>
                  <a:srgbClr val="FFC000"/>
                </a:solidFill>
              </a:rPr>
              <a:t> torbası</a:t>
            </a:r>
          </a:p>
          <a:p>
            <a:r>
              <a:rPr lang="tr-TR" sz="1600" b="1" dirty="0" smtClean="0">
                <a:solidFill>
                  <a:srgbClr val="FFC000"/>
                </a:solidFill>
              </a:rPr>
              <a:t>B-bileşenlerin karıştırdığı rezervuar torbası</a:t>
            </a:r>
          </a:p>
          <a:p>
            <a:r>
              <a:rPr lang="tr-TR" sz="1600" b="1" dirty="0" smtClean="0">
                <a:solidFill>
                  <a:srgbClr val="FFC000"/>
                </a:solidFill>
              </a:rPr>
              <a:t>C-rezervuar torbasına kan ilave edilen enjektör </a:t>
            </a:r>
          </a:p>
          <a:p>
            <a:r>
              <a:rPr lang="tr-TR" sz="1600" b="1" dirty="0" smtClean="0">
                <a:solidFill>
                  <a:srgbClr val="FFC000"/>
                </a:solidFill>
              </a:rPr>
              <a:t>D-</a:t>
            </a:r>
            <a:r>
              <a:rPr lang="tr-TR" sz="1600" b="1" dirty="0" err="1" smtClean="0">
                <a:solidFill>
                  <a:srgbClr val="FFC000"/>
                </a:solidFill>
              </a:rPr>
              <a:t>kardiyopleji</a:t>
            </a:r>
            <a:r>
              <a:rPr lang="tr-TR" sz="1600" b="1" dirty="0" smtClean="0">
                <a:solidFill>
                  <a:srgbClr val="FFC000"/>
                </a:solidFill>
              </a:rPr>
              <a:t> silindir kafası</a:t>
            </a:r>
            <a:endParaRPr lang="tr-TR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573</TotalTime>
  <Words>466</Words>
  <Application>Microsoft Office PowerPoint</Application>
  <PresentationFormat>Ekran Gösterisi (4:3)</PresentationFormat>
  <Paragraphs>112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Metro</vt:lpstr>
      <vt:lpstr>PERFÜZYONİSTLER DERNEĞİ VAN BÖLGE TOPLANTISI</vt:lpstr>
      <vt:lpstr>SUNU AKIŞI </vt:lpstr>
      <vt:lpstr>TARİHÇE</vt:lpstr>
      <vt:lpstr>TANIMLAR</vt:lpstr>
      <vt:lpstr>TANIMLAR </vt:lpstr>
      <vt:lpstr>HAZIRLANIŞ VE UYGULAMA</vt:lpstr>
      <vt:lpstr> </vt:lpstr>
      <vt:lpstr>UYGULANIŞI</vt:lpstr>
      <vt:lpstr> </vt:lpstr>
      <vt:lpstr>FAYDALARI</vt:lpstr>
      <vt:lpstr> </vt:lpstr>
      <vt:lpstr>SONUÇ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N. Çetin</dc:creator>
  <cp:lastModifiedBy>Nurullah N. Çetin</cp:lastModifiedBy>
  <cp:revision>65</cp:revision>
  <dcterms:created xsi:type="dcterms:W3CDTF">2018-09-13T07:49:33Z</dcterms:created>
  <dcterms:modified xsi:type="dcterms:W3CDTF">2018-09-29T08:28:09Z</dcterms:modified>
</cp:coreProperties>
</file>