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84" r:id="rId14"/>
    <p:sldId id="286" r:id="rId15"/>
    <p:sldId id="270" r:id="rId16"/>
    <p:sldId id="271" r:id="rId17"/>
    <p:sldId id="285" r:id="rId18"/>
    <p:sldId id="289" r:id="rId19"/>
    <p:sldId id="288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7" r:id="rId30"/>
    <p:sldId id="281" r:id="rId3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5"/>
    <p:restoredTop sz="93153"/>
  </p:normalViewPr>
  <p:slideViewPr>
    <p:cSldViewPr snapToGrid="0" snapToObjects="1">
      <p:cViewPr varScale="1">
        <p:scale>
          <a:sx n="212" d="100"/>
          <a:sy n="212" d="100"/>
        </p:scale>
        <p:origin x="15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3E0733-E922-4D36-A769-42FEE4A38438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85914FA-7524-4E1D-80FA-27217B939233}">
      <dgm:prSet/>
      <dgm:spPr/>
      <dgm:t>
        <a:bodyPr/>
        <a:lstStyle/>
        <a:p>
          <a:r>
            <a:rPr lang="tr-TR"/>
            <a:t>%5-28 hastada benign trombositopeni gelişir.</a:t>
          </a:r>
          <a:endParaRPr lang="en-US"/>
        </a:p>
      </dgm:t>
    </dgm:pt>
    <dgm:pt modelId="{2F4E4DEF-3B17-4B85-811C-015EC3D80836}" type="parTrans" cxnId="{062A12BE-9EAD-494F-A914-6AD3660D1E10}">
      <dgm:prSet/>
      <dgm:spPr/>
      <dgm:t>
        <a:bodyPr/>
        <a:lstStyle/>
        <a:p>
          <a:endParaRPr lang="en-US"/>
        </a:p>
      </dgm:t>
    </dgm:pt>
    <dgm:pt modelId="{3078540D-A641-438C-B5D7-177B414FC1B6}" type="sibTrans" cxnId="{062A12BE-9EAD-494F-A914-6AD3660D1E10}">
      <dgm:prSet/>
      <dgm:spPr/>
      <dgm:t>
        <a:bodyPr/>
        <a:lstStyle/>
        <a:p>
          <a:endParaRPr lang="en-US"/>
        </a:p>
      </dgm:t>
    </dgm:pt>
    <dgm:pt modelId="{316815E1-8370-46BD-869F-B2B43C3B6D02}">
      <dgm:prSet/>
      <dgm:spPr/>
      <dgm:t>
        <a:bodyPr/>
        <a:lstStyle/>
        <a:p>
          <a:r>
            <a:rPr lang="tr-TR"/>
            <a:t>Trombosit sayısındaki bu azalma tromboz veya immün yanıt olmadan, heparin uygulamasından 1-2 gün sonra olmakta ve tip 1 HIT denilmekte ve patolojik kabul edilmemekte idi. Ancak hastanın plazması daha önceden heparin antikorları barındırıyorsa takip eden 2 gün içinde trombositopeni immün-aracılı HIT gelişebilir.</a:t>
          </a:r>
          <a:endParaRPr lang="en-US"/>
        </a:p>
      </dgm:t>
    </dgm:pt>
    <dgm:pt modelId="{8D063B41-EF39-4ED2-A570-E9AFE787D720}" type="parTrans" cxnId="{4D25C11F-77AE-4185-8DAA-955A6319C20F}">
      <dgm:prSet/>
      <dgm:spPr/>
      <dgm:t>
        <a:bodyPr/>
        <a:lstStyle/>
        <a:p>
          <a:endParaRPr lang="en-US"/>
        </a:p>
      </dgm:t>
    </dgm:pt>
    <dgm:pt modelId="{EE0866C6-41AC-49AA-9DB3-B37414F20C6A}" type="sibTrans" cxnId="{4D25C11F-77AE-4185-8DAA-955A6319C20F}">
      <dgm:prSet/>
      <dgm:spPr/>
      <dgm:t>
        <a:bodyPr/>
        <a:lstStyle/>
        <a:p>
          <a:endParaRPr lang="en-US"/>
        </a:p>
      </dgm:t>
    </dgm:pt>
    <dgm:pt modelId="{4A694359-7265-4394-BF04-4D0001C6954E}">
      <dgm:prSet/>
      <dgm:spPr/>
      <dgm:t>
        <a:bodyPr/>
        <a:lstStyle/>
        <a:p>
          <a:r>
            <a:rPr lang="tr-TR"/>
            <a:t>HIT çoğunlukla heparin uygulamasını takip eden 5 gün içinde oluşur, önemli bir durumdur ve immün aracılıdır. Oluşan trombosit pıhtıları ‘’beyaz pıhtılar’’ olarak adlandırılır.</a:t>
          </a:r>
          <a:endParaRPr lang="en-US"/>
        </a:p>
      </dgm:t>
    </dgm:pt>
    <dgm:pt modelId="{F6ABDFC8-94D7-4E1F-A42D-1CCAA236EF03}" type="parTrans" cxnId="{E57B39A5-1CA6-4F52-84FA-979D120A0D7F}">
      <dgm:prSet/>
      <dgm:spPr/>
      <dgm:t>
        <a:bodyPr/>
        <a:lstStyle/>
        <a:p>
          <a:endParaRPr lang="en-US"/>
        </a:p>
      </dgm:t>
    </dgm:pt>
    <dgm:pt modelId="{807BF42F-7B2D-48C7-A365-27F7C9F39CD6}" type="sibTrans" cxnId="{E57B39A5-1CA6-4F52-84FA-979D120A0D7F}">
      <dgm:prSet/>
      <dgm:spPr/>
      <dgm:t>
        <a:bodyPr/>
        <a:lstStyle/>
        <a:p>
          <a:endParaRPr lang="en-US"/>
        </a:p>
      </dgm:t>
    </dgm:pt>
    <dgm:pt modelId="{11553B62-C908-1D43-968D-BE1A4D044EB0}" type="pres">
      <dgm:prSet presAssocID="{273E0733-E922-4D36-A769-42FEE4A38438}" presName="linear" presStyleCnt="0">
        <dgm:presLayoutVars>
          <dgm:animLvl val="lvl"/>
          <dgm:resizeHandles val="exact"/>
        </dgm:presLayoutVars>
      </dgm:prSet>
      <dgm:spPr/>
    </dgm:pt>
    <dgm:pt modelId="{F3751A7B-9879-5F40-9915-DB87BA72FEC8}" type="pres">
      <dgm:prSet presAssocID="{185914FA-7524-4E1D-80FA-27217B93923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1E6BF91-096E-6C46-B042-1A48A4C1B0DB}" type="pres">
      <dgm:prSet presAssocID="{3078540D-A641-438C-B5D7-177B414FC1B6}" presName="spacer" presStyleCnt="0"/>
      <dgm:spPr/>
    </dgm:pt>
    <dgm:pt modelId="{950237C8-1900-9C48-B0C2-177BE91A4798}" type="pres">
      <dgm:prSet presAssocID="{316815E1-8370-46BD-869F-B2B43C3B6D0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D61FDF1-0996-284B-B69D-8FB69201A979}" type="pres">
      <dgm:prSet presAssocID="{EE0866C6-41AC-49AA-9DB3-B37414F20C6A}" presName="spacer" presStyleCnt="0"/>
      <dgm:spPr/>
    </dgm:pt>
    <dgm:pt modelId="{D43D479A-27DD-3F45-9E70-D6BA92D5BE96}" type="pres">
      <dgm:prSet presAssocID="{4A694359-7265-4394-BF04-4D0001C6954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D25C11F-77AE-4185-8DAA-955A6319C20F}" srcId="{273E0733-E922-4D36-A769-42FEE4A38438}" destId="{316815E1-8370-46BD-869F-B2B43C3B6D02}" srcOrd="1" destOrd="0" parTransId="{8D063B41-EF39-4ED2-A570-E9AFE787D720}" sibTransId="{EE0866C6-41AC-49AA-9DB3-B37414F20C6A}"/>
    <dgm:cxn modelId="{A415C13B-DC24-F642-93A0-4945015FD801}" type="presOf" srcId="{316815E1-8370-46BD-869F-B2B43C3B6D02}" destId="{950237C8-1900-9C48-B0C2-177BE91A4798}" srcOrd="0" destOrd="0" presId="urn:microsoft.com/office/officeart/2005/8/layout/vList2"/>
    <dgm:cxn modelId="{5B02C843-9296-5E48-B2EE-31C9E345F34A}" type="presOf" srcId="{4A694359-7265-4394-BF04-4D0001C6954E}" destId="{D43D479A-27DD-3F45-9E70-D6BA92D5BE96}" srcOrd="0" destOrd="0" presId="urn:microsoft.com/office/officeart/2005/8/layout/vList2"/>
    <dgm:cxn modelId="{726ECA5F-F3BC-6241-8D92-8FEC55D1003A}" type="presOf" srcId="{273E0733-E922-4D36-A769-42FEE4A38438}" destId="{11553B62-C908-1D43-968D-BE1A4D044EB0}" srcOrd="0" destOrd="0" presId="urn:microsoft.com/office/officeart/2005/8/layout/vList2"/>
    <dgm:cxn modelId="{E57B39A5-1CA6-4F52-84FA-979D120A0D7F}" srcId="{273E0733-E922-4D36-A769-42FEE4A38438}" destId="{4A694359-7265-4394-BF04-4D0001C6954E}" srcOrd="2" destOrd="0" parTransId="{F6ABDFC8-94D7-4E1F-A42D-1CCAA236EF03}" sibTransId="{807BF42F-7B2D-48C7-A365-27F7C9F39CD6}"/>
    <dgm:cxn modelId="{062A12BE-9EAD-494F-A914-6AD3660D1E10}" srcId="{273E0733-E922-4D36-A769-42FEE4A38438}" destId="{185914FA-7524-4E1D-80FA-27217B939233}" srcOrd="0" destOrd="0" parTransId="{2F4E4DEF-3B17-4B85-811C-015EC3D80836}" sibTransId="{3078540D-A641-438C-B5D7-177B414FC1B6}"/>
    <dgm:cxn modelId="{8650AFF8-DB9C-D24E-B2B6-65C6A67B9386}" type="presOf" srcId="{185914FA-7524-4E1D-80FA-27217B939233}" destId="{F3751A7B-9879-5F40-9915-DB87BA72FEC8}" srcOrd="0" destOrd="0" presId="urn:microsoft.com/office/officeart/2005/8/layout/vList2"/>
    <dgm:cxn modelId="{139C937A-65E6-7442-919E-0330BDBBB902}" type="presParOf" srcId="{11553B62-C908-1D43-968D-BE1A4D044EB0}" destId="{F3751A7B-9879-5F40-9915-DB87BA72FEC8}" srcOrd="0" destOrd="0" presId="urn:microsoft.com/office/officeart/2005/8/layout/vList2"/>
    <dgm:cxn modelId="{22943A05-A03F-F04A-B247-6D8CA6EC779B}" type="presParOf" srcId="{11553B62-C908-1D43-968D-BE1A4D044EB0}" destId="{01E6BF91-096E-6C46-B042-1A48A4C1B0DB}" srcOrd="1" destOrd="0" presId="urn:microsoft.com/office/officeart/2005/8/layout/vList2"/>
    <dgm:cxn modelId="{3CF1A5C9-3E1D-374B-83BE-C3986511BCE5}" type="presParOf" srcId="{11553B62-C908-1D43-968D-BE1A4D044EB0}" destId="{950237C8-1900-9C48-B0C2-177BE91A4798}" srcOrd="2" destOrd="0" presId="urn:microsoft.com/office/officeart/2005/8/layout/vList2"/>
    <dgm:cxn modelId="{02D338AD-D01E-CD45-9CD9-55D19E58FB29}" type="presParOf" srcId="{11553B62-C908-1D43-968D-BE1A4D044EB0}" destId="{9D61FDF1-0996-284B-B69D-8FB69201A979}" srcOrd="3" destOrd="0" presId="urn:microsoft.com/office/officeart/2005/8/layout/vList2"/>
    <dgm:cxn modelId="{E367A073-45AA-6C49-88DE-F1B1C7C12873}" type="presParOf" srcId="{11553B62-C908-1D43-968D-BE1A4D044EB0}" destId="{D43D479A-27DD-3F45-9E70-D6BA92D5BE9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751A7B-9879-5F40-9915-DB87BA72FEC8}">
      <dsp:nvSpPr>
        <dsp:cNvPr id="0" name=""/>
        <dsp:cNvSpPr/>
      </dsp:nvSpPr>
      <dsp:spPr>
        <a:xfrm>
          <a:off x="0" y="543341"/>
          <a:ext cx="6513603" cy="156502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%5-28 hastada benign trombositopeni gelişir.</a:t>
          </a:r>
          <a:endParaRPr lang="en-US" sz="1800" kern="1200"/>
        </a:p>
      </dsp:txBody>
      <dsp:txXfrm>
        <a:off x="76398" y="619739"/>
        <a:ext cx="6360807" cy="1412225"/>
      </dsp:txXfrm>
    </dsp:sp>
    <dsp:sp modelId="{950237C8-1900-9C48-B0C2-177BE91A4798}">
      <dsp:nvSpPr>
        <dsp:cNvPr id="0" name=""/>
        <dsp:cNvSpPr/>
      </dsp:nvSpPr>
      <dsp:spPr>
        <a:xfrm>
          <a:off x="0" y="2160202"/>
          <a:ext cx="6513603" cy="1565021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Trombosit sayısındaki bu azalma tromboz veya immün yanıt olmadan, heparin uygulamasından 1-2 gün sonra olmakta ve tip 1 HIT denilmekte ve patolojik kabul edilmemekte idi. Ancak hastanın plazması daha önceden heparin antikorları barındırıyorsa takip eden 2 gün içinde trombositopeni immün-aracılı HIT gelişebilir.</a:t>
          </a:r>
          <a:endParaRPr lang="en-US" sz="1800" kern="1200"/>
        </a:p>
      </dsp:txBody>
      <dsp:txXfrm>
        <a:off x="76398" y="2236600"/>
        <a:ext cx="6360807" cy="1412225"/>
      </dsp:txXfrm>
    </dsp:sp>
    <dsp:sp modelId="{D43D479A-27DD-3F45-9E70-D6BA92D5BE96}">
      <dsp:nvSpPr>
        <dsp:cNvPr id="0" name=""/>
        <dsp:cNvSpPr/>
      </dsp:nvSpPr>
      <dsp:spPr>
        <a:xfrm>
          <a:off x="0" y="3777063"/>
          <a:ext cx="6513603" cy="1565021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HIT çoğunlukla heparin uygulamasını takip eden 5 gün içinde oluşur, önemli bir durumdur ve immün aracılıdır. Oluşan trombosit pıhtıları ‘’beyaz pıhtılar’’ olarak adlandırılır.</a:t>
          </a:r>
          <a:endParaRPr lang="en-US" sz="1800" kern="1200"/>
        </a:p>
      </dsp:txBody>
      <dsp:txXfrm>
        <a:off x="76398" y="3853461"/>
        <a:ext cx="6360807" cy="1412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5F113-A2BC-5A43-872D-DCE271F3DB03}" type="datetimeFigureOut">
              <a:rPr lang="tr-TR" smtClean="0"/>
              <a:t>24.11.2018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A8FAA-16BA-7F4C-8247-9713E84F34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5629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3A8FAA-16BA-7F4C-8247-9713E84F34C9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5396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3A8FAA-16BA-7F4C-8247-9713E84F34C9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1502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F15876D-6073-B749-A424-E3898C14B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DBE2AA1-1226-AC41-8581-83EB83325B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8CD45B5-744B-EA4F-A3C4-3C6749C10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5BAF-5F2E-6D4F-B0A2-EE00E842B9CF}" type="datetime1">
              <a:rPr lang="tr-TR" smtClean="0"/>
              <a:t>24.11.2018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8D5DB94-101C-4A46-9901-75180A7D4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Dr.Ayhan Şahin   drayhan.sahin@hotmail.com  NKÜ anesteziyoloji ABD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2C18F26-EFDC-0E40-B909-21B179B24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C068-E5ED-D047-ADED-B8C862ECDB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36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BDC3DDC-BA8F-7B41-BC5D-FA47B5783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6729CDC-B738-764E-A3C4-11D97C103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0B57EC4-4D6A-354F-9154-B3A76DE1D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6853-27CE-B947-8264-68E2BF6E6690}" type="datetime1">
              <a:rPr lang="tr-TR" smtClean="0"/>
              <a:t>24.11.2018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06B3A47-3051-8B4A-9B11-8DEB95000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Dr.Ayhan Şahin   drayhan.sahin@hotmail.com  NKÜ anesteziyoloji ABD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FCEF8CA-CFDB-E54E-8CE3-DD6384B46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C068-E5ED-D047-ADED-B8C862ECDB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744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3673C230-D378-874A-9818-E891155EF4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976FD41-BC3F-0245-AD68-9143976104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EB1F2BB-AF8D-3041-BDDE-4F57A7A84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F2DD-CEE6-AD44-AF8F-1D291AA9FA4F}" type="datetime1">
              <a:rPr lang="tr-TR" smtClean="0"/>
              <a:t>24.11.2018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AF47A5B-2187-F646-BBBE-F38420EDF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Dr.Ayhan Şahin   drayhan.sahin@hotmail.com  NKÜ anesteziyoloji ABD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0DD708D-9D44-1646-A263-3508F204B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C068-E5ED-D047-ADED-B8C862ECDB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029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C2C216D-2080-B543-8F01-C85390CA4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31FC6EF-A9E7-D842-8ECA-2B4E4A810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DA2A5DF-70A3-AA4F-B450-BECFC51EC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997B-332C-6149-B8B2-384ABCE90FA0}" type="datetime1">
              <a:rPr lang="tr-TR" smtClean="0"/>
              <a:t>24.11.2018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F15B182-FA9E-C943-89DD-534141B50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Dr.Ayhan Şahin   drayhan.sahin@hotmail.com  NKÜ anesteziyoloji ABD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D84B13A-2844-BB44-88A0-D4B6C07FC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C068-E5ED-D047-ADED-B8C862ECDB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8260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8DEB368-D5AB-0D4C-B6C7-E7D81303C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5379378-24B9-424C-BD6F-42514CD53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7BFDE50-E379-B047-8453-F9103EB45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17F4-3F9C-8C45-A680-497D941C3FDF}" type="datetime1">
              <a:rPr lang="tr-TR" smtClean="0"/>
              <a:t>24.11.2018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5DAEA92-B1E6-2F48-970B-4101A159B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Dr.Ayhan Şahin   drayhan.sahin@hotmail.com  NKÜ anesteziyoloji ABD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DA988B3-6A13-B349-A17E-1D10E690A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C068-E5ED-D047-ADED-B8C862ECDB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8852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B68D701-0193-7C41-A831-68F3541DA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E86DF74-4070-034F-A880-2168BD981A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DC1A601-A014-DC46-938F-68AF91A7E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319681E-9ECB-D84B-AAF3-8AB35C1AD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47C3-255E-DD4C-8B4D-F52541B39DEE}" type="datetime1">
              <a:rPr lang="tr-TR" smtClean="0"/>
              <a:t>24.11.2018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6122F8F-9C13-F748-A642-BD0E24ACD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Dr.Ayhan Şahin   drayhan.sahin@hotmail.com  NKÜ anesteziyoloji ABD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38AF5DE-695D-7A4A-912D-AF1B891B9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C068-E5ED-D047-ADED-B8C862ECDB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3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A9F5E8D-55DC-E140-9598-BA3E1EB2A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9C006B6-D472-1147-83C5-953D04AF4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E59845F-61C9-4A4A-8743-4C24A137FE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39C50DF-FAFF-9C46-97CC-328B35701A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6748380-1CAB-0549-A4DA-732951C6FA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79DA340-8821-8048-8AE4-5B833B56D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5EC1-77D5-5649-AD97-E82D430948FB}" type="datetime1">
              <a:rPr lang="tr-TR" smtClean="0"/>
              <a:t>24.11.2018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067089C-C15F-7145-A98B-35E04BAC6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Dr.Ayhan Şahin   drayhan.sahin@hotmail.com  NKÜ anesteziyoloji ABD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FE8403DE-4EF1-634C-9C43-40E506791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C068-E5ED-D047-ADED-B8C862ECDB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9162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02B9CC7-81E5-5641-A1C3-7A830D007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B1C281DC-F13A-0A41-BBBF-49BBC9DF5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A153-4A60-5F44-89A1-3DF0E6594BB8}" type="datetime1">
              <a:rPr lang="tr-TR" smtClean="0"/>
              <a:t>24.11.2018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C8B78F8-1C83-3642-8D7C-465DC3BCC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Dr.Ayhan Şahin   drayhan.sahin@hotmail.com  NKÜ anesteziyoloji ABD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358D09F-3F02-6D4B-BCFF-C14072358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C068-E5ED-D047-ADED-B8C862ECDB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541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AA6FCF46-35B0-5849-BCB4-82BFA8271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001B-4A7C-3641-8E7C-42034F9B69E3}" type="datetime1">
              <a:rPr lang="tr-TR" smtClean="0"/>
              <a:t>24.11.2018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444BDE30-6D08-8443-98B4-A9F4ED5E5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Dr.Ayhan Şahin   drayhan.sahin@hotmail.com  NKÜ anesteziyoloji ABD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0A45E9A-54B1-5842-B24F-9F3D2B712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C068-E5ED-D047-ADED-B8C862ECDB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51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FF39FB2-A6D5-F743-8F27-9D9A1D8FE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FF67585-F025-8543-95C9-077638711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525C44A-553E-DE45-9806-0D2F639B1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5447B01-7A97-2747-A96D-A64D5075A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37EC-6762-2C4D-87A6-2AF5F38D43F2}" type="datetime1">
              <a:rPr lang="tr-TR" smtClean="0"/>
              <a:t>24.11.2018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51D13A4-780C-7247-9661-70EBAF48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Dr.Ayhan Şahin   drayhan.sahin@hotmail.com  NKÜ anesteziyoloji ABD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73079A5-5937-8E45-B1A9-C4A14370F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C068-E5ED-D047-ADED-B8C862ECDB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338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6E0F6EA-A857-5742-8420-F7E6E3891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D69501A-4BFE-3543-B193-9BBF1AC6B8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1DF1710-2A1B-B246-BF2C-0D2B8823A1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A4B6F9D-C72C-BA4A-A9EE-476AC196B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ABF2-0A7D-1C49-850E-B0FBEACD056A}" type="datetime1">
              <a:rPr lang="tr-TR" smtClean="0"/>
              <a:t>24.11.2018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EC0C42B-100E-5348-96CD-89FEE8E74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Dr.Ayhan Şahin   drayhan.sahin@hotmail.com  NKÜ anesteziyoloji ABD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663B630-8F27-B442-A543-F6D79E035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C068-E5ED-D047-ADED-B8C862ECDB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25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5579919-6BF3-0E4D-B3E9-25B1CFD8D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9CD4058-AD8A-E840-A3CC-BA728BA31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7FBDF3F-D586-AA44-B803-97DA1D59B4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99867-BFDC-3D4A-BE10-92834FFF4342}" type="datetime1">
              <a:rPr lang="tr-TR" smtClean="0"/>
              <a:t>24.11.2018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B805F67-EBA9-DD4E-8424-D74E3DCFA6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Dr.Ayhan Şahin   drayhan.sahin@hotmail.com  NKÜ anesteziyoloji ABD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F469539-904F-9D49-82B8-6C5C88CBB4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7C068-E5ED-D047-ADED-B8C862ECDB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5042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rayhan.sahin@hot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drayhan.sahin@hotmail.co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D5212AE-4A36-1C48-ABCE-094AFD43CF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KARDİYOPULMONER BYPASS SIRASINDA VE SONRASINDA KOAGÜLASYON YÖNETİMİ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563F5CA-EFA7-2248-BAA1-B4D1233D1A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Dr.Öğ.Üyesi</a:t>
            </a:r>
            <a:r>
              <a:rPr lang="tr-TR" dirty="0"/>
              <a:t> Ayhan ŞAHİN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A1ACA9A-F5B7-9146-9D0B-957BE73C3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err="1"/>
              <a:t>Dr.Ayhan</a:t>
            </a:r>
            <a:r>
              <a:rPr lang="tr-TR" dirty="0"/>
              <a:t> Şahin   </a:t>
            </a:r>
            <a:r>
              <a:rPr lang="tr-TR" dirty="0">
                <a:hlinkClick r:id="rId2"/>
              </a:rPr>
              <a:t>drayhan.sahin@hotmail.com</a:t>
            </a:r>
            <a:endParaRPr lang="tr-TR" dirty="0"/>
          </a:p>
          <a:p>
            <a:r>
              <a:rPr lang="tr-TR" dirty="0"/>
              <a:t> NKÜ anesteziyoloji ABD</a:t>
            </a:r>
          </a:p>
        </p:txBody>
      </p:sp>
    </p:spTree>
    <p:extLst>
      <p:ext uri="{BB962C8B-B14F-4D97-AF65-F5344CB8AC3E}">
        <p14:creationId xmlns:p14="http://schemas.microsoft.com/office/powerpoint/2010/main" val="3941667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0D9189B-312C-7B49-B226-227AF748A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HEPARİN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20AC05E-FCB4-8F45-8ADB-7EBF06038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 err="1"/>
              <a:t>CVP’den</a:t>
            </a:r>
            <a:r>
              <a:rPr lang="tr-TR" dirty="0"/>
              <a:t> uygulanması sonrası, </a:t>
            </a:r>
            <a:r>
              <a:rPr lang="tr-TR" dirty="0" err="1"/>
              <a:t>heparin</a:t>
            </a:r>
            <a:r>
              <a:rPr lang="tr-TR" dirty="0"/>
              <a:t> etkisi 1 </a:t>
            </a:r>
            <a:r>
              <a:rPr lang="tr-TR" dirty="0" err="1"/>
              <a:t>dk</a:t>
            </a:r>
            <a:r>
              <a:rPr lang="tr-TR" dirty="0"/>
              <a:t> da pik yapar 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KPB başlangıcı dolaşımdaki kan hacmini yaklaşık 1000-1500 ml arttırır, bu yüzden </a:t>
            </a:r>
            <a:r>
              <a:rPr lang="tr-TR" dirty="0" err="1"/>
              <a:t>pazma</a:t>
            </a:r>
            <a:r>
              <a:rPr lang="tr-TR" dirty="0"/>
              <a:t> </a:t>
            </a:r>
            <a:r>
              <a:rPr lang="tr-TR" dirty="0" err="1"/>
              <a:t>heparin</a:t>
            </a:r>
            <a:r>
              <a:rPr lang="tr-TR" dirty="0"/>
              <a:t> </a:t>
            </a:r>
            <a:r>
              <a:rPr lang="tr-TR" dirty="0" err="1"/>
              <a:t>konsantrasyonu,KPB</a:t>
            </a:r>
            <a:r>
              <a:rPr lang="tr-TR" dirty="0"/>
              <a:t> </a:t>
            </a:r>
            <a:r>
              <a:rPr lang="tr-TR" dirty="0" err="1"/>
              <a:t>priming</a:t>
            </a:r>
            <a:r>
              <a:rPr lang="tr-TR" dirty="0"/>
              <a:t> solüsyonuna eklenmez ise, oransal olarak düşer.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Böbrek yoluyla veya </a:t>
            </a:r>
            <a:r>
              <a:rPr lang="tr-TR" dirty="0" err="1"/>
              <a:t>RES’de</a:t>
            </a:r>
            <a:r>
              <a:rPr lang="tr-TR" dirty="0"/>
              <a:t> </a:t>
            </a:r>
            <a:r>
              <a:rPr lang="tr-TR" dirty="0" err="1"/>
              <a:t>metabolize</a:t>
            </a:r>
            <a:r>
              <a:rPr lang="tr-TR" dirty="0"/>
              <a:t> edilerek elimine edilir.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Eliminasyon tamamen doz bağımlıdır. 100-150 Ü/kg yarı ömrü 1 saat iken 300-350 Ü/Kg dozlarda 2 saattir. Bu yüzden mutlaka </a:t>
            </a:r>
            <a:r>
              <a:rPr lang="tr-TR" dirty="0" err="1"/>
              <a:t>protamin</a:t>
            </a:r>
            <a:r>
              <a:rPr lang="tr-TR" dirty="0"/>
              <a:t> ile nötralize edilmelidir. </a:t>
            </a:r>
            <a:r>
              <a:rPr lang="tr-TR" b="1" dirty="0"/>
              <a:t>HİPOTERMİ ve </a:t>
            </a:r>
            <a:r>
              <a:rPr lang="tr-TR" b="1" dirty="0" err="1"/>
              <a:t>KPB’ın</a:t>
            </a:r>
            <a:r>
              <a:rPr lang="tr-TR" b="1" dirty="0"/>
              <a:t> kendisi eliminasyon yarı ömrünü uzatır</a:t>
            </a:r>
            <a:r>
              <a:rPr lang="tr-TR" dirty="0"/>
              <a:t>.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982983A-0604-054A-9362-2519EA724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i="1" dirty="0" err="1"/>
              <a:t>Dr.Ayhan</a:t>
            </a:r>
            <a:r>
              <a:rPr lang="tr-TR" i="1" dirty="0"/>
              <a:t> Şahin   </a:t>
            </a:r>
            <a:r>
              <a:rPr lang="tr-TR" i="1" dirty="0" err="1"/>
              <a:t>drayhan.sahin@hotmail.com</a:t>
            </a:r>
            <a:r>
              <a:rPr lang="tr-TR" i="1" dirty="0"/>
              <a:t>  </a:t>
            </a:r>
          </a:p>
          <a:p>
            <a:r>
              <a:rPr lang="tr-TR" i="1" dirty="0"/>
              <a:t>NKÜ anesteziyoloji ABD</a:t>
            </a:r>
          </a:p>
        </p:txBody>
      </p:sp>
    </p:spTree>
    <p:extLst>
      <p:ext uri="{BB962C8B-B14F-4D97-AF65-F5344CB8AC3E}">
        <p14:creationId xmlns:p14="http://schemas.microsoft.com/office/powerpoint/2010/main" val="2808599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9B16E56-79FC-9849-98C8-B07753956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HEPARİN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892C9F2-A31E-4E4D-B337-D29B1BD0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3274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err="1"/>
              <a:t>Bolus</a:t>
            </a:r>
            <a:r>
              <a:rPr lang="tr-TR" dirty="0"/>
              <a:t> dozlar SİSTEMİK VASKÜLER REZİSTANSI azaltır(%10-20), bu etki nadiren </a:t>
            </a:r>
            <a:r>
              <a:rPr lang="tr-TR" dirty="0" err="1"/>
              <a:t>vazopressör</a:t>
            </a:r>
            <a:r>
              <a:rPr lang="tr-TR" dirty="0"/>
              <a:t> gerektirir.</a:t>
            </a:r>
          </a:p>
          <a:p>
            <a:pPr algn="just"/>
            <a:endParaRPr lang="tr-TR" dirty="0"/>
          </a:p>
          <a:p>
            <a:pPr algn="just"/>
            <a:r>
              <a:rPr lang="tr-TR" dirty="0" err="1"/>
              <a:t>Anaflaksi</a:t>
            </a:r>
            <a:r>
              <a:rPr lang="tr-TR" dirty="0"/>
              <a:t> nadir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KPB için en sık kullanılan başlangıç dozu 300-350 Ü/kg ancak plazma hacmi vücut ağırlığı ile doğru orantılı olmadığından yağsız vücut kütlesi kullanılmalıdır.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KPB kullanılmaksızın yapılan </a:t>
            </a:r>
            <a:r>
              <a:rPr lang="tr-TR" dirty="0" err="1"/>
              <a:t>revaskülarizasyon</a:t>
            </a:r>
            <a:r>
              <a:rPr lang="tr-TR" dirty="0"/>
              <a:t> girişimlerinde önerilen 100Ü/kg ACT değeri 200-300sn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89C4870-4065-3B4D-B3B8-3DBCC41D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i="1" dirty="0" err="1"/>
              <a:t>Dr.Ayhan</a:t>
            </a:r>
            <a:r>
              <a:rPr lang="tr-TR" i="1" dirty="0"/>
              <a:t> Şahin   </a:t>
            </a:r>
            <a:r>
              <a:rPr lang="tr-TR" i="1" dirty="0" err="1"/>
              <a:t>drayhan.sahin@hotmail.com</a:t>
            </a:r>
            <a:r>
              <a:rPr lang="tr-TR" i="1" dirty="0"/>
              <a:t>  </a:t>
            </a:r>
          </a:p>
          <a:p>
            <a:r>
              <a:rPr lang="tr-TR" i="1" dirty="0"/>
              <a:t>NKÜ anesteziyoloji ABD</a:t>
            </a:r>
          </a:p>
        </p:txBody>
      </p:sp>
    </p:spTree>
    <p:extLst>
      <p:ext uri="{BB962C8B-B14F-4D97-AF65-F5344CB8AC3E}">
        <p14:creationId xmlns:p14="http://schemas.microsoft.com/office/powerpoint/2010/main" val="1622324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3B63EC8-EB0D-1A46-84B7-C01F3FED4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HEPARİN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BC2BCA0-033B-7043-AEAA-E552261E0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/>
              <a:t>KPB, prime solüsyonları 2-4Ü/ </a:t>
            </a:r>
            <a:r>
              <a:rPr lang="tr-TR" dirty="0" err="1"/>
              <a:t>mL</a:t>
            </a:r>
            <a:r>
              <a:rPr lang="tr-TR" dirty="0"/>
              <a:t> olmalı (yaklaşık 5000-10000Ü)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ACT </a:t>
            </a:r>
            <a:r>
              <a:rPr lang="tr-TR" dirty="0" err="1"/>
              <a:t>hipotermi</a:t>
            </a:r>
            <a:r>
              <a:rPr lang="tr-TR" dirty="0"/>
              <a:t> ve </a:t>
            </a:r>
            <a:r>
              <a:rPr lang="tr-TR" dirty="0" err="1"/>
              <a:t>hemodilüsyonla</a:t>
            </a:r>
            <a:r>
              <a:rPr lang="tr-TR" dirty="0"/>
              <a:t> uzar. Ancak </a:t>
            </a:r>
            <a:r>
              <a:rPr lang="tr-TR" dirty="0" err="1"/>
              <a:t>hipotermiye</a:t>
            </a:r>
            <a:r>
              <a:rPr lang="tr-TR" dirty="0"/>
              <a:t> bağlı olarak ACT uzamasına güvenmek, yeniden ısınma ile </a:t>
            </a:r>
            <a:r>
              <a:rPr lang="tr-TR" dirty="0" err="1"/>
              <a:t>antikoagülasyon</a:t>
            </a:r>
            <a:r>
              <a:rPr lang="tr-TR" dirty="0"/>
              <a:t> riski yaratır.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KPB için hedef ACT değeri çelişkilidir.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Bir pıhtılaşma testi olarak ACT oldukça basit bir testtir </a:t>
            </a:r>
            <a:r>
              <a:rPr lang="tr-TR" dirty="0" err="1"/>
              <a:t>KPB’da</a:t>
            </a:r>
            <a:r>
              <a:rPr lang="tr-TR" dirty="0"/>
              <a:t> kullanılan </a:t>
            </a:r>
            <a:r>
              <a:rPr lang="tr-TR" dirty="0" err="1"/>
              <a:t>heparin</a:t>
            </a:r>
            <a:r>
              <a:rPr lang="tr-TR" dirty="0"/>
              <a:t> dozlarında tekrarlayan testlerde %10 kadar değişkenlik gösterebilir </a:t>
            </a:r>
            <a:r>
              <a:rPr lang="tr-TR" b="1" dirty="0"/>
              <a:t>o nedenle güvenilir eşiğin 400 </a:t>
            </a:r>
            <a:r>
              <a:rPr lang="tr-TR" b="1" dirty="0" err="1"/>
              <a:t>sn</a:t>
            </a:r>
            <a:r>
              <a:rPr lang="tr-TR" b="1" dirty="0"/>
              <a:t> olarak kabul edilmesi akılcı olarak görünmektedir.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89F1890-6F77-4549-9DCF-B73E527D7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i="1" dirty="0" err="1"/>
              <a:t>Dr.Ayhan</a:t>
            </a:r>
            <a:r>
              <a:rPr lang="tr-TR" i="1" dirty="0"/>
              <a:t> Şahin   </a:t>
            </a:r>
            <a:r>
              <a:rPr lang="tr-TR" i="1" dirty="0" err="1"/>
              <a:t>drayhan.sahin@hotmail.com</a:t>
            </a:r>
            <a:r>
              <a:rPr lang="tr-TR" i="1" dirty="0"/>
              <a:t>  </a:t>
            </a:r>
          </a:p>
          <a:p>
            <a:r>
              <a:rPr lang="tr-TR" i="1" dirty="0"/>
              <a:t>NKÜ anesteziyoloji ABD</a:t>
            </a:r>
          </a:p>
        </p:txBody>
      </p:sp>
    </p:spTree>
    <p:extLst>
      <p:ext uri="{BB962C8B-B14F-4D97-AF65-F5344CB8AC3E}">
        <p14:creationId xmlns:p14="http://schemas.microsoft.com/office/powerpoint/2010/main" val="1589457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BDD03326-543F-FD4C-B223-7B69D9F7F3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197" y="0"/>
            <a:ext cx="11022904" cy="6438378"/>
          </a:xfrm>
          <a:prstGeom prst="rect">
            <a:avLst/>
          </a:prstGeom>
        </p:spPr>
      </p:pic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FEDEB7F1-84AE-7345-A026-D0B6B7425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52315"/>
            <a:ext cx="4114800" cy="347730"/>
          </a:xfrm>
        </p:spPr>
        <p:txBody>
          <a:bodyPr/>
          <a:lstStyle/>
          <a:p>
            <a:r>
              <a:rPr lang="tr-TR" i="1" dirty="0" err="1"/>
              <a:t>Dr.Ayhan</a:t>
            </a:r>
            <a:r>
              <a:rPr lang="tr-TR" i="1" dirty="0"/>
              <a:t> Şahin   </a:t>
            </a:r>
            <a:r>
              <a:rPr lang="tr-TR" i="1" dirty="0" err="1"/>
              <a:t>drayhan.sahin@hotmail.com</a:t>
            </a:r>
            <a:r>
              <a:rPr lang="tr-TR" i="1" dirty="0"/>
              <a:t> </a:t>
            </a:r>
          </a:p>
          <a:p>
            <a:r>
              <a:rPr lang="tr-TR" i="1" dirty="0"/>
              <a:t> NKÜ anesteziyoloji ABD</a:t>
            </a:r>
          </a:p>
        </p:txBody>
      </p:sp>
    </p:spTree>
    <p:extLst>
      <p:ext uri="{BB962C8B-B14F-4D97-AF65-F5344CB8AC3E}">
        <p14:creationId xmlns:p14="http://schemas.microsoft.com/office/powerpoint/2010/main" val="3537345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A83C333-127D-764F-818F-C71AEB4E2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KPB VAKALARINDA ANTİKOAGÜLAN OLARAK HEPARİN İLE İLGİLİ PROBLEMLER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DAC95F9-93BF-1B48-AC1A-552E468C1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HEPARİN DİRENCİ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HEPARİN İLİŞKİLİ TROMBOSİTOPENİ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HEPARİN REBOUNDU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ATIII AZALMASI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3C63885-A150-FA42-8C94-5119A84E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i="1" dirty="0" err="1"/>
              <a:t>Dr.Ayhan</a:t>
            </a:r>
            <a:r>
              <a:rPr lang="tr-TR" i="1" dirty="0"/>
              <a:t> Şahin   </a:t>
            </a:r>
            <a:r>
              <a:rPr lang="tr-TR" i="1" dirty="0" err="1"/>
              <a:t>drayhan.sahin@hotmail.com</a:t>
            </a:r>
            <a:r>
              <a:rPr lang="tr-TR" i="1" dirty="0"/>
              <a:t> </a:t>
            </a:r>
          </a:p>
          <a:p>
            <a:r>
              <a:rPr lang="tr-TR" i="1" dirty="0"/>
              <a:t> NKÜ anesteziyoloji ABD</a:t>
            </a:r>
          </a:p>
        </p:txBody>
      </p:sp>
    </p:spTree>
    <p:extLst>
      <p:ext uri="{BB962C8B-B14F-4D97-AF65-F5344CB8AC3E}">
        <p14:creationId xmlns:p14="http://schemas.microsoft.com/office/powerpoint/2010/main" val="2748538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F5301F6-6451-184E-BE21-69AA66F08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HEPARİN DİRENCİ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D615EE-08DE-334F-A820-D8759D579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/>
              <a:t>KPB’da</a:t>
            </a:r>
            <a:r>
              <a:rPr lang="tr-TR" dirty="0"/>
              <a:t> hedeflenen ACT için beklenenden daha fazla </a:t>
            </a:r>
            <a:r>
              <a:rPr lang="tr-TR" dirty="0" err="1"/>
              <a:t>heparin</a:t>
            </a:r>
            <a:r>
              <a:rPr lang="tr-TR" dirty="0"/>
              <a:t> dozuna gerek duyulması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err="1"/>
              <a:t>Heparin</a:t>
            </a:r>
            <a:r>
              <a:rPr lang="tr-TR" dirty="0"/>
              <a:t> direnci için en fazla konu edilen ATIII eksikliğidir/ çok faktörlü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Daha fazla </a:t>
            </a:r>
            <a:r>
              <a:rPr lang="tr-TR" dirty="0" err="1"/>
              <a:t>heparin</a:t>
            </a:r>
            <a:r>
              <a:rPr lang="tr-TR" dirty="0"/>
              <a:t> verilerek yönetilebilir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b="1" dirty="0"/>
              <a:t>Hedef ACT düzeyi için 600Ü/kg’dan daha fazla gerektiğinde ATIII uygulaması düşünülmelidir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0E4DC2A-0441-2E46-B2CE-63326BEF1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i="1" dirty="0" err="1"/>
              <a:t>Dr.Ayhan</a:t>
            </a:r>
            <a:r>
              <a:rPr lang="tr-TR" i="1" dirty="0"/>
              <a:t> Şahin   </a:t>
            </a:r>
            <a:r>
              <a:rPr lang="tr-TR" i="1" dirty="0">
                <a:hlinkClick r:id="rId2"/>
              </a:rPr>
              <a:t>drayhan.sahin@hotmail.com</a:t>
            </a:r>
            <a:endParaRPr lang="tr-TR" i="1" dirty="0"/>
          </a:p>
          <a:p>
            <a:r>
              <a:rPr lang="tr-TR" i="1" dirty="0"/>
              <a:t>  NKÜ anesteziyoloji ABD</a:t>
            </a:r>
          </a:p>
        </p:txBody>
      </p:sp>
    </p:spTree>
    <p:extLst>
      <p:ext uri="{BB962C8B-B14F-4D97-AF65-F5344CB8AC3E}">
        <p14:creationId xmlns:p14="http://schemas.microsoft.com/office/powerpoint/2010/main" val="1291122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A281930-F197-E54D-911F-766C67556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HEPARİN DİRENCİ OLASI NEDENLERİ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E27469B-445F-8542-9261-37B9E01AE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/>
              <a:t>Antitrombin</a:t>
            </a:r>
            <a:r>
              <a:rPr lang="tr-TR" dirty="0"/>
              <a:t> III eksikliği (ailesel veya edinilmiş)</a:t>
            </a:r>
          </a:p>
          <a:p>
            <a:pPr algn="just"/>
            <a:r>
              <a:rPr lang="tr-TR" dirty="0" err="1"/>
              <a:t>Aterosklerotik</a:t>
            </a:r>
            <a:r>
              <a:rPr lang="tr-TR" dirty="0"/>
              <a:t> hastalık (</a:t>
            </a:r>
            <a:r>
              <a:rPr lang="tr-TR" dirty="0" err="1"/>
              <a:t>anstabil</a:t>
            </a:r>
            <a:r>
              <a:rPr lang="tr-TR" dirty="0"/>
              <a:t> </a:t>
            </a:r>
            <a:r>
              <a:rPr lang="tr-TR" dirty="0" err="1"/>
              <a:t>angina</a:t>
            </a:r>
            <a:r>
              <a:rPr lang="tr-TR" dirty="0"/>
              <a:t> </a:t>
            </a:r>
            <a:r>
              <a:rPr lang="tr-TR" dirty="0" err="1"/>
              <a:t>pektoris</a:t>
            </a:r>
            <a:r>
              <a:rPr lang="tr-TR" dirty="0"/>
              <a:t>)</a:t>
            </a:r>
          </a:p>
          <a:p>
            <a:pPr algn="just"/>
            <a:r>
              <a:rPr lang="tr-TR" dirty="0"/>
              <a:t>Septisemi (bakteriyel </a:t>
            </a:r>
            <a:r>
              <a:rPr lang="tr-TR" dirty="0" err="1"/>
              <a:t>endokardit</a:t>
            </a:r>
            <a:r>
              <a:rPr lang="tr-TR" dirty="0"/>
              <a:t>)</a:t>
            </a:r>
          </a:p>
          <a:p>
            <a:pPr algn="just"/>
            <a:r>
              <a:rPr lang="tr-TR" dirty="0"/>
              <a:t>Gebelik</a:t>
            </a:r>
          </a:p>
          <a:p>
            <a:pPr algn="just"/>
            <a:r>
              <a:rPr lang="tr-TR" dirty="0"/>
              <a:t>HIT</a:t>
            </a:r>
          </a:p>
          <a:p>
            <a:pPr algn="just"/>
            <a:r>
              <a:rPr lang="tr-TR" dirty="0" err="1"/>
              <a:t>Trombositoz</a:t>
            </a:r>
            <a:endParaRPr lang="tr-TR" dirty="0"/>
          </a:p>
          <a:p>
            <a:pPr algn="just"/>
            <a:r>
              <a:rPr lang="tr-TR" dirty="0" err="1"/>
              <a:t>Neonatlar</a:t>
            </a:r>
            <a:endParaRPr lang="tr-TR" dirty="0"/>
          </a:p>
          <a:p>
            <a:pPr algn="just"/>
            <a:r>
              <a:rPr lang="tr-TR" dirty="0"/>
              <a:t>Yaşlı hastalar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354528F-315C-C645-AB0C-F03F435E9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i="1" dirty="0" err="1"/>
              <a:t>Dr.Ayhan</a:t>
            </a:r>
            <a:r>
              <a:rPr lang="tr-TR" i="1" dirty="0"/>
              <a:t> Şahin   </a:t>
            </a:r>
            <a:r>
              <a:rPr lang="tr-TR" i="1" dirty="0" err="1"/>
              <a:t>drayhan.sahin@hotmail.com</a:t>
            </a:r>
            <a:r>
              <a:rPr lang="tr-TR" i="1" dirty="0"/>
              <a:t> </a:t>
            </a:r>
          </a:p>
          <a:p>
            <a:r>
              <a:rPr lang="tr-TR" i="1" dirty="0"/>
              <a:t> NKÜ anesteziyoloji ABD</a:t>
            </a:r>
          </a:p>
        </p:txBody>
      </p:sp>
    </p:spTree>
    <p:extLst>
      <p:ext uri="{BB962C8B-B14F-4D97-AF65-F5344CB8AC3E}">
        <p14:creationId xmlns:p14="http://schemas.microsoft.com/office/powerpoint/2010/main" val="3741744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4B82319-577B-C545-92F4-70B5D27D7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HEPARİN DİRENCİ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9EB491F-BAA2-CF43-B169-FE971EA11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Pediatrik vakalarda birincil olarak </a:t>
            </a:r>
            <a:r>
              <a:rPr lang="tr-TR" dirty="0" err="1"/>
              <a:t>antitrombin</a:t>
            </a:r>
            <a:r>
              <a:rPr lang="tr-TR" dirty="0"/>
              <a:t> </a:t>
            </a:r>
            <a:r>
              <a:rPr lang="tr-TR" dirty="0" err="1"/>
              <a:t>ııı</a:t>
            </a:r>
            <a:r>
              <a:rPr lang="tr-TR" dirty="0"/>
              <a:t> eksikliğine bağlı meydana gelir</a:t>
            </a:r>
          </a:p>
          <a:p>
            <a:endParaRPr lang="tr-TR" dirty="0"/>
          </a:p>
          <a:p>
            <a:r>
              <a:rPr lang="tr-TR" dirty="0" err="1"/>
              <a:t>Kardiak</a:t>
            </a:r>
            <a:r>
              <a:rPr lang="tr-TR" dirty="0"/>
              <a:t> cerrahi geçiren erişkinlerde </a:t>
            </a:r>
            <a:r>
              <a:rPr lang="tr-TR" dirty="0" err="1"/>
              <a:t>multifaktoriyeldir</a:t>
            </a:r>
            <a:endParaRPr lang="tr-TR" dirty="0"/>
          </a:p>
          <a:p>
            <a:endParaRPr lang="tr-TR" dirty="0"/>
          </a:p>
          <a:p>
            <a:r>
              <a:rPr lang="tr-TR" b="1" dirty="0" err="1"/>
              <a:t>Heparin</a:t>
            </a:r>
            <a:r>
              <a:rPr lang="tr-TR" b="1" dirty="0"/>
              <a:t> direnci </a:t>
            </a:r>
            <a:r>
              <a:rPr lang="tr-TR" b="1" dirty="0" err="1"/>
              <a:t>heparin</a:t>
            </a:r>
            <a:r>
              <a:rPr lang="tr-TR" b="1" dirty="0"/>
              <a:t> ilişkili </a:t>
            </a:r>
            <a:r>
              <a:rPr lang="tr-TR" b="1" dirty="0" err="1"/>
              <a:t>trombositopeninin</a:t>
            </a:r>
            <a:r>
              <a:rPr lang="tr-TR" b="1" dirty="0"/>
              <a:t> de belirtisi olabilir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FBF2E55-75C1-1546-A222-6C7F17FDD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i="1" dirty="0" err="1"/>
              <a:t>Dr.Ayhan</a:t>
            </a:r>
            <a:r>
              <a:rPr lang="tr-TR" i="1" dirty="0"/>
              <a:t> Şahin   </a:t>
            </a:r>
            <a:r>
              <a:rPr lang="tr-TR" i="1" dirty="0" err="1"/>
              <a:t>drayhan.sahin@hotmail.com</a:t>
            </a:r>
            <a:r>
              <a:rPr lang="tr-TR" i="1" dirty="0"/>
              <a:t> </a:t>
            </a:r>
          </a:p>
          <a:p>
            <a:r>
              <a:rPr lang="tr-TR" i="1" dirty="0"/>
              <a:t> NKÜ anesteziyoloji ABD</a:t>
            </a:r>
          </a:p>
        </p:txBody>
      </p:sp>
    </p:spTree>
    <p:extLst>
      <p:ext uri="{BB962C8B-B14F-4D97-AF65-F5344CB8AC3E}">
        <p14:creationId xmlns:p14="http://schemas.microsoft.com/office/powerpoint/2010/main" val="1603298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55C8D22-7A52-5241-8BBC-981AED5AD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HEPARİN İLİŞKİLİ TROMBOSİTOPENİ</a:t>
            </a:r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F9202B91-E8A1-DA49-B2CF-F602F9D96B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5234" y="1528176"/>
            <a:ext cx="9457150" cy="4872624"/>
          </a:xfrm>
        </p:spPr>
      </p:pic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E770817-1FE4-364D-B871-A6A073B16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5876"/>
            <a:ext cx="4114800" cy="341290"/>
          </a:xfrm>
        </p:spPr>
        <p:txBody>
          <a:bodyPr/>
          <a:lstStyle/>
          <a:p>
            <a:r>
              <a:rPr lang="tr-TR" i="1" dirty="0" err="1"/>
              <a:t>Dr.Ayhan</a:t>
            </a:r>
            <a:r>
              <a:rPr lang="tr-TR" i="1" dirty="0"/>
              <a:t> Şahin   </a:t>
            </a:r>
            <a:r>
              <a:rPr lang="tr-TR" i="1" dirty="0" err="1"/>
              <a:t>drayhan.sahin@hotmail.com</a:t>
            </a:r>
            <a:r>
              <a:rPr lang="tr-TR" i="1" dirty="0"/>
              <a:t> </a:t>
            </a:r>
          </a:p>
          <a:p>
            <a:r>
              <a:rPr lang="tr-TR" i="1" dirty="0"/>
              <a:t> NKÜ anesteziyoloji ABD</a:t>
            </a:r>
          </a:p>
        </p:txBody>
      </p:sp>
    </p:spTree>
    <p:extLst>
      <p:ext uri="{BB962C8B-B14F-4D97-AF65-F5344CB8AC3E}">
        <p14:creationId xmlns:p14="http://schemas.microsoft.com/office/powerpoint/2010/main" val="3988522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nvan 1">
            <a:extLst>
              <a:ext uri="{FF2B5EF4-FFF2-40B4-BE49-F238E27FC236}">
                <a16:creationId xmlns:a16="http://schemas.microsoft.com/office/drawing/2014/main" id="{31BB5F82-B57E-D348-A76E-5410E94D7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Heparin-ilişkili trombositopeni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4C0B69E5-62B8-8B4D-A62C-B11AF931E5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27272" y="492573"/>
            <a:ext cx="6206645" cy="5880796"/>
          </a:xfrm>
          <a:prstGeom prst="rect">
            <a:avLst/>
          </a:prstGeom>
        </p:spPr>
      </p:pic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DE93A2C-03FD-1749-9E1C-CED18A1EA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34507" y="6389585"/>
            <a:ext cx="4713668" cy="365125"/>
          </a:xfrm>
        </p:spPr>
        <p:txBody>
          <a:bodyPr/>
          <a:lstStyle/>
          <a:p>
            <a:r>
              <a:rPr lang="tr-TR" dirty="0" err="1"/>
              <a:t>Dr.Ayhan</a:t>
            </a:r>
            <a:r>
              <a:rPr lang="tr-TR" dirty="0"/>
              <a:t> Şahin   </a:t>
            </a:r>
            <a:r>
              <a:rPr lang="tr-TR" dirty="0" err="1"/>
              <a:t>drayhan.sahin@hotmail.com</a:t>
            </a:r>
            <a:r>
              <a:rPr lang="tr-TR" dirty="0"/>
              <a:t>  NKÜ anesteziyoloji ABD</a:t>
            </a:r>
          </a:p>
        </p:txBody>
      </p:sp>
    </p:spTree>
    <p:extLst>
      <p:ext uri="{BB962C8B-B14F-4D97-AF65-F5344CB8AC3E}">
        <p14:creationId xmlns:p14="http://schemas.microsoft.com/office/powerpoint/2010/main" val="393430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05B962A-34D5-F64B-8A2A-D12837282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HEDEFLER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6AE0CFC-0902-2643-AA6D-9D1B7AACB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HEPARİN ANTİKOAGÜLASYONU</a:t>
            </a:r>
          </a:p>
          <a:p>
            <a:endParaRPr lang="tr-TR" dirty="0"/>
          </a:p>
          <a:p>
            <a:r>
              <a:rPr lang="tr-TR" dirty="0"/>
              <a:t>HEPARİN NÖTRALİZASYONU</a:t>
            </a:r>
          </a:p>
          <a:p>
            <a:endParaRPr lang="tr-TR" dirty="0"/>
          </a:p>
          <a:p>
            <a:r>
              <a:rPr lang="tr-TR" dirty="0"/>
              <a:t>KARDİYAK CERRAHİ HASTADA HEMOSTATİK ANORMALLİKLER</a:t>
            </a:r>
          </a:p>
          <a:p>
            <a:endParaRPr lang="tr-TR" dirty="0"/>
          </a:p>
          <a:p>
            <a:r>
              <a:rPr lang="tr-TR" dirty="0"/>
              <a:t>BYPASS SONRASI KANAMANIN YÖNETİMİ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35CF2D4-6AB7-0A48-8503-D095572E4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i="1" dirty="0" err="1"/>
              <a:t>Dr.Ayhan</a:t>
            </a:r>
            <a:r>
              <a:rPr lang="tr-TR" i="1" dirty="0"/>
              <a:t> Şahin   </a:t>
            </a:r>
            <a:r>
              <a:rPr lang="tr-TR" i="1" dirty="0" err="1"/>
              <a:t>drayhan.sahin@hotmail.com</a:t>
            </a:r>
            <a:r>
              <a:rPr lang="tr-TR" i="1" dirty="0"/>
              <a:t> </a:t>
            </a:r>
          </a:p>
          <a:p>
            <a:r>
              <a:rPr lang="tr-TR" i="1" dirty="0"/>
              <a:t>NKÜ anesteziyoloji ABD</a:t>
            </a:r>
          </a:p>
        </p:txBody>
      </p:sp>
    </p:spTree>
    <p:extLst>
      <p:ext uri="{BB962C8B-B14F-4D97-AF65-F5344CB8AC3E}">
        <p14:creationId xmlns:p14="http://schemas.microsoft.com/office/powerpoint/2010/main" val="403964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Unvan 1">
            <a:extLst>
              <a:ext uri="{FF2B5EF4-FFF2-40B4-BE49-F238E27FC236}">
                <a16:creationId xmlns:a16="http://schemas.microsoft.com/office/drawing/2014/main" id="{E7F8BF85-2440-CE41-93B7-48D4D6110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tr-TR" sz="4100">
                <a:solidFill>
                  <a:srgbClr val="FFFFFF"/>
                </a:solidFill>
              </a:rPr>
              <a:t>Heparin-ilişkili trombositopeni</a:t>
            </a:r>
          </a:p>
        </p:txBody>
      </p:sp>
      <p:graphicFrame>
        <p:nvGraphicFramePr>
          <p:cNvPr id="21" name="İçerik Yer Tutucusu 2">
            <a:extLst>
              <a:ext uri="{FF2B5EF4-FFF2-40B4-BE49-F238E27FC236}">
                <a16:creationId xmlns:a16="http://schemas.microsoft.com/office/drawing/2014/main" id="{D03698FC-2EF1-44EF-AC54-C2686B24A2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340987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51D628F0-647D-CA4E-9B3B-76648CCA3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94300" y="6427184"/>
            <a:ext cx="4114800" cy="365125"/>
          </a:xfrm>
        </p:spPr>
        <p:txBody>
          <a:bodyPr/>
          <a:lstStyle/>
          <a:p>
            <a:r>
              <a:rPr lang="tr-TR" i="1" dirty="0" err="1"/>
              <a:t>Dr.Ayhan</a:t>
            </a:r>
            <a:r>
              <a:rPr lang="tr-TR" i="1" dirty="0"/>
              <a:t> Şahin   </a:t>
            </a:r>
            <a:r>
              <a:rPr lang="tr-TR" i="1" dirty="0" err="1"/>
              <a:t>drayhan.sahin@hotmail.com</a:t>
            </a:r>
            <a:r>
              <a:rPr lang="tr-TR" i="1" dirty="0"/>
              <a:t> </a:t>
            </a:r>
          </a:p>
          <a:p>
            <a:r>
              <a:rPr lang="tr-TR" i="1" dirty="0"/>
              <a:t> NKÜ anesteziyoloji ABD</a:t>
            </a:r>
          </a:p>
        </p:txBody>
      </p:sp>
    </p:spTree>
    <p:extLst>
      <p:ext uri="{BB962C8B-B14F-4D97-AF65-F5344CB8AC3E}">
        <p14:creationId xmlns:p14="http://schemas.microsoft.com/office/powerpoint/2010/main" val="40309654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DA9844B-D5AF-6A4E-B8BC-23F8B818A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HEPARİN-İLİŞKİLİ TROMBOSİTOPENİ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448A7B6-AE93-1F42-A578-E71D10D8A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HIT II gelişen hastalarda %20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tromboz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%40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mortaldir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TANI: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trombositopeni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PLT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100.000 olması olarak tanımlanır.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 en ideali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heparin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/PF4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komplexi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İmmunosorbant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(ELİZA) testi ile tanı konur.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TEDAVİ: antikorları uzaklaştırmak için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plazmaferez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kullanılabilir ancak yeterli olmayabilir.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Trombosit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agregasyonunu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azaltmak için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trombin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inhibitörleri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Hirudin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bivaluridin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argotroba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kullanılabilir.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DB458CF-4590-C044-95BD-663D21CFA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i="1" dirty="0" err="1"/>
              <a:t>Dr.Ayhan</a:t>
            </a:r>
            <a:r>
              <a:rPr lang="tr-TR" i="1" dirty="0"/>
              <a:t> Şahin   </a:t>
            </a:r>
            <a:r>
              <a:rPr lang="tr-TR" i="1" dirty="0" err="1"/>
              <a:t>drayhan.sahin@hotmail.com</a:t>
            </a:r>
            <a:r>
              <a:rPr lang="tr-TR" i="1" dirty="0"/>
              <a:t> </a:t>
            </a:r>
          </a:p>
          <a:p>
            <a:r>
              <a:rPr lang="tr-TR" i="1" dirty="0"/>
              <a:t> NKÜ anesteziyoloji ABD</a:t>
            </a:r>
          </a:p>
        </p:txBody>
      </p:sp>
    </p:spTree>
    <p:extLst>
      <p:ext uri="{BB962C8B-B14F-4D97-AF65-F5344CB8AC3E}">
        <p14:creationId xmlns:p14="http://schemas.microsoft.com/office/powerpoint/2010/main" val="42781608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60427B6-11AF-1D4D-91EE-3B79A0E94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HEPARİN ALTERNATİFLERİ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AE3AED4-E5CB-CC4D-871E-6E70F009D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/>
              <a:t>LMWH (FONDAPARİNUKS DAHİL, KISA ZİNZİRLİ HEPARİN MOLEKÜLLERİ)</a:t>
            </a:r>
          </a:p>
          <a:p>
            <a:pPr marL="514350" indent="-514350">
              <a:buFont typeface="+mj-lt"/>
              <a:buAutoNum type="arabicPeriod"/>
            </a:pP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HEPARİNOİDLER (DERMATAN SÜLFAT,DANAPAROİD)</a:t>
            </a:r>
          </a:p>
          <a:p>
            <a:pPr marL="514350" indent="-514350">
              <a:buFont typeface="+mj-lt"/>
              <a:buAutoNum type="arabicPeriod"/>
            </a:pP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HİRUDİN(HİRUDA MEDİCİNALİS)(protein c </a:t>
            </a:r>
            <a:r>
              <a:rPr lang="tr-TR" dirty="0" err="1"/>
              <a:t>ak.inhibisyonu</a:t>
            </a:r>
            <a:r>
              <a:rPr lang="tr-TR" dirty="0"/>
              <a:t>, ATIII bağımsız)</a:t>
            </a:r>
          </a:p>
          <a:p>
            <a:pPr marL="514350" indent="-514350">
              <a:buFont typeface="+mj-lt"/>
              <a:buAutoNum type="arabicPeriod"/>
            </a:pP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BİVALİRUDİN (1MG/KG BOLUS, 2.5MG/KG/SAAT İNFÜZYON)yarı ömrü 24 </a:t>
            </a:r>
            <a:r>
              <a:rPr lang="tr-TR" dirty="0" err="1"/>
              <a:t>dk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ARGOTROBAN (FDA ONAYI VAR ANCAK KPB İÇİN ONAYI YOK)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6DBEB02-77D5-9743-866E-EC5D55D15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i="1" dirty="0" err="1"/>
              <a:t>Dr.Ayhan</a:t>
            </a:r>
            <a:r>
              <a:rPr lang="tr-TR" i="1" dirty="0"/>
              <a:t> Şahin   </a:t>
            </a:r>
            <a:r>
              <a:rPr lang="tr-TR" i="1" dirty="0" err="1"/>
              <a:t>drayhan.sahin@hotmail.com</a:t>
            </a:r>
            <a:r>
              <a:rPr lang="tr-TR" i="1" dirty="0"/>
              <a:t>  </a:t>
            </a:r>
          </a:p>
          <a:p>
            <a:r>
              <a:rPr lang="tr-TR" i="1" dirty="0"/>
              <a:t>NKÜ anesteziyoloji ABD</a:t>
            </a:r>
          </a:p>
        </p:txBody>
      </p:sp>
    </p:spTree>
    <p:extLst>
      <p:ext uri="{BB962C8B-B14F-4D97-AF65-F5344CB8AC3E}">
        <p14:creationId xmlns:p14="http://schemas.microsoft.com/office/powerpoint/2010/main" val="14184381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09DA487-425C-614E-BF5E-C0A0F608C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HEPARİN NÖTRALİZASYONU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6BBBF5-B7E5-BD44-B52B-C10731205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Ticari </a:t>
            </a:r>
            <a:r>
              <a:rPr lang="tr-TR" dirty="0" err="1"/>
              <a:t>olarka</a:t>
            </a:r>
            <a:r>
              <a:rPr lang="tr-TR" dirty="0"/>
              <a:t> balık sperminden hazırlanan </a:t>
            </a:r>
            <a:r>
              <a:rPr lang="tr-TR" dirty="0" err="1"/>
              <a:t>protaminin</a:t>
            </a:r>
            <a:r>
              <a:rPr lang="tr-TR" dirty="0"/>
              <a:t> ilk kullanımı, insülin </a:t>
            </a:r>
            <a:r>
              <a:rPr lang="tr-TR" dirty="0" err="1"/>
              <a:t>absorbsiyonunu</a:t>
            </a:r>
            <a:r>
              <a:rPr lang="tr-TR" dirty="0"/>
              <a:t> geciktirmek ve etkisini uzatmak için insülinle kombinasyonudur. </a:t>
            </a:r>
            <a:r>
              <a:rPr lang="tr-TR" dirty="0" err="1"/>
              <a:t>Protaminin</a:t>
            </a:r>
            <a:r>
              <a:rPr lang="tr-TR" dirty="0"/>
              <a:t> ilk </a:t>
            </a:r>
            <a:r>
              <a:rPr lang="tr-TR" dirty="0" err="1"/>
              <a:t>heparin</a:t>
            </a:r>
            <a:r>
              <a:rPr lang="tr-TR" dirty="0"/>
              <a:t> ile kombinasyonun amacı </a:t>
            </a:r>
            <a:r>
              <a:rPr lang="tr-TR" dirty="0" err="1"/>
              <a:t>heparinin</a:t>
            </a:r>
            <a:r>
              <a:rPr lang="tr-TR" dirty="0"/>
              <a:t> etkisini uzatmak amacıyla yapılmış ancak </a:t>
            </a:r>
            <a:r>
              <a:rPr lang="tr-TR" dirty="0" err="1"/>
              <a:t>heparinin</a:t>
            </a:r>
            <a:r>
              <a:rPr lang="tr-TR" dirty="0"/>
              <a:t> </a:t>
            </a:r>
            <a:r>
              <a:rPr lang="tr-TR" dirty="0" err="1"/>
              <a:t>inaktivasyonu</a:t>
            </a:r>
            <a:r>
              <a:rPr lang="tr-TR" dirty="0"/>
              <a:t> ile sonuçlanmış.</a:t>
            </a:r>
          </a:p>
          <a:p>
            <a:pPr algn="just"/>
            <a:endParaRPr lang="tr-TR" dirty="0"/>
          </a:p>
          <a:p>
            <a:pPr algn="just"/>
            <a:r>
              <a:rPr lang="tr-TR" b="1" dirty="0" err="1"/>
              <a:t>Heparin</a:t>
            </a:r>
            <a:r>
              <a:rPr lang="tr-TR" b="1" dirty="0"/>
              <a:t> ve </a:t>
            </a:r>
            <a:r>
              <a:rPr lang="tr-TR" b="1" dirty="0" err="1"/>
              <a:t>protamin</a:t>
            </a:r>
            <a:r>
              <a:rPr lang="tr-TR" b="1" dirty="0"/>
              <a:t> ağırlığa oranlı olarak birleşir 1mg </a:t>
            </a:r>
            <a:r>
              <a:rPr lang="tr-TR" b="1" dirty="0" err="1"/>
              <a:t>protamin</a:t>
            </a:r>
            <a:r>
              <a:rPr lang="tr-TR" b="1" dirty="0"/>
              <a:t> 100ü </a:t>
            </a:r>
            <a:r>
              <a:rPr lang="tr-TR" b="1" dirty="0" err="1"/>
              <a:t>heparini</a:t>
            </a:r>
            <a:r>
              <a:rPr lang="tr-TR" b="1" dirty="0"/>
              <a:t> nötralize eder.</a:t>
            </a:r>
          </a:p>
          <a:p>
            <a:pPr algn="just"/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2E6BC57-CA98-D24A-B71D-6E933B27F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i="1" dirty="0" err="1"/>
              <a:t>Dr.Ayhan</a:t>
            </a:r>
            <a:r>
              <a:rPr lang="tr-TR" i="1" dirty="0"/>
              <a:t> Şahin   </a:t>
            </a:r>
            <a:r>
              <a:rPr lang="tr-TR" i="1" dirty="0" err="1"/>
              <a:t>drayhan.sahin@hotmail.com</a:t>
            </a:r>
            <a:r>
              <a:rPr lang="tr-TR" i="1" dirty="0"/>
              <a:t>  </a:t>
            </a:r>
          </a:p>
          <a:p>
            <a:r>
              <a:rPr lang="tr-TR" i="1" dirty="0"/>
              <a:t>NKÜ anesteziyoloji ABD</a:t>
            </a:r>
          </a:p>
        </p:txBody>
      </p:sp>
    </p:spTree>
    <p:extLst>
      <p:ext uri="{BB962C8B-B14F-4D97-AF65-F5344CB8AC3E}">
        <p14:creationId xmlns:p14="http://schemas.microsoft.com/office/powerpoint/2010/main" val="17673119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305A48E-E564-7846-9C6D-18B81983B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HEPARİN NÖTRALİZASYONU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6DEA2E3-5BC3-3C47-9042-E48434E50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/>
              <a:t>Protamin</a:t>
            </a:r>
            <a:r>
              <a:rPr lang="tr-TR" dirty="0"/>
              <a:t> dozu: </a:t>
            </a:r>
            <a:r>
              <a:rPr lang="tr-TR" dirty="0" err="1"/>
              <a:t>protamin</a:t>
            </a:r>
            <a:r>
              <a:rPr lang="tr-TR" dirty="0"/>
              <a:t> dolaşım sisteminde </a:t>
            </a:r>
            <a:r>
              <a:rPr lang="tr-TR" dirty="0" err="1"/>
              <a:t>heparin</a:t>
            </a:r>
            <a:r>
              <a:rPr lang="tr-TR" dirty="0"/>
              <a:t> gibi dağılım gösterdiğinden </a:t>
            </a:r>
            <a:r>
              <a:rPr lang="tr-TR" dirty="0" err="1"/>
              <a:t>heparini</a:t>
            </a:r>
            <a:r>
              <a:rPr lang="tr-TR" dirty="0"/>
              <a:t> nötralize etmek için gereken doz, </a:t>
            </a:r>
            <a:r>
              <a:rPr lang="tr-TR" dirty="0" err="1"/>
              <a:t>nötralizsyon</a:t>
            </a:r>
            <a:r>
              <a:rPr lang="tr-TR" dirty="0"/>
              <a:t> zamanı geldiğinde kalan miligram olarak </a:t>
            </a:r>
            <a:r>
              <a:rPr lang="tr-TR" dirty="0" err="1"/>
              <a:t>heparin</a:t>
            </a:r>
            <a:r>
              <a:rPr lang="tr-TR" dirty="0"/>
              <a:t> miktarına eşittir.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Ancak </a:t>
            </a:r>
            <a:r>
              <a:rPr lang="tr-TR" dirty="0" err="1"/>
              <a:t>heparin</a:t>
            </a:r>
            <a:r>
              <a:rPr lang="tr-TR" dirty="0"/>
              <a:t> </a:t>
            </a:r>
            <a:r>
              <a:rPr lang="tr-TR" dirty="0" err="1"/>
              <a:t>knsantrasyonunun</a:t>
            </a:r>
            <a:r>
              <a:rPr lang="tr-TR" dirty="0"/>
              <a:t> direkt analizi zor ve gereksizidir.</a:t>
            </a:r>
          </a:p>
          <a:p>
            <a:pPr algn="just"/>
            <a:r>
              <a:rPr lang="tr-TR" dirty="0"/>
              <a:t>3 farklı yöntem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dirty="0"/>
              <a:t>Ampirik oran(0.6 mg </a:t>
            </a:r>
            <a:r>
              <a:rPr lang="tr-TR" dirty="0" err="1"/>
              <a:t>protamin</a:t>
            </a:r>
            <a:r>
              <a:rPr lang="tr-TR" dirty="0"/>
              <a:t> 100ü </a:t>
            </a:r>
            <a:r>
              <a:rPr lang="tr-TR" dirty="0" err="1"/>
              <a:t>heparin</a:t>
            </a:r>
            <a:r>
              <a:rPr lang="tr-TR" dirty="0"/>
              <a:t> için ETKİN!!)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dirty="0" err="1"/>
              <a:t>Heparin</a:t>
            </a:r>
            <a:r>
              <a:rPr lang="tr-TR" dirty="0"/>
              <a:t> doz-yanıt eğrisinden hesaplamak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dirty="0"/>
              <a:t>ACT ölçerek in </a:t>
            </a:r>
            <a:r>
              <a:rPr lang="tr-TR" dirty="0" err="1"/>
              <a:t>vitro</a:t>
            </a:r>
            <a:r>
              <a:rPr lang="tr-TR" dirty="0"/>
              <a:t> </a:t>
            </a:r>
            <a:r>
              <a:rPr lang="tr-TR" dirty="0" err="1"/>
              <a:t>protamin</a:t>
            </a:r>
            <a:r>
              <a:rPr lang="tr-TR" dirty="0"/>
              <a:t> etkisinden hesaplamak 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AC274E7-2034-234E-A67A-DC9ABC1BC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i="1" dirty="0" err="1"/>
              <a:t>Dr.Ayhan</a:t>
            </a:r>
            <a:r>
              <a:rPr lang="tr-TR" i="1" dirty="0"/>
              <a:t> Şahin   </a:t>
            </a:r>
            <a:r>
              <a:rPr lang="tr-TR" i="1" dirty="0" err="1"/>
              <a:t>drayhan.sahin@hotmail.com</a:t>
            </a:r>
            <a:r>
              <a:rPr lang="tr-TR" i="1" dirty="0"/>
              <a:t>  </a:t>
            </a:r>
          </a:p>
          <a:p>
            <a:r>
              <a:rPr lang="tr-TR" i="1" dirty="0"/>
              <a:t>NKÜ anesteziyoloji ABD</a:t>
            </a:r>
          </a:p>
        </p:txBody>
      </p:sp>
    </p:spTree>
    <p:extLst>
      <p:ext uri="{BB962C8B-B14F-4D97-AF65-F5344CB8AC3E}">
        <p14:creationId xmlns:p14="http://schemas.microsoft.com/office/powerpoint/2010/main" val="41498284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2CC9635-8447-264E-A110-AE8F038D3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PROTAMİN UYGULAMASI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DD02A16-7CF3-B94C-BFBC-BB321D9FA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/>
              <a:t>Protamin</a:t>
            </a:r>
            <a:r>
              <a:rPr lang="tr-TR" dirty="0"/>
              <a:t> daima yavaş uygulanmalıdır. </a:t>
            </a:r>
            <a:r>
              <a:rPr lang="tr-TR" b="1" dirty="0"/>
              <a:t>Uygulama hızı uygulama yönteminden daha önemlidir.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dirty="0"/>
              <a:t>Verilen ilk </a:t>
            </a:r>
            <a:r>
              <a:rPr lang="tr-TR" dirty="0" err="1"/>
              <a:t>protamin</a:t>
            </a:r>
            <a:r>
              <a:rPr lang="tr-TR" dirty="0"/>
              <a:t> plazma proteinlerine bağlı olan veya RES hücrelerinin içindeki </a:t>
            </a:r>
            <a:r>
              <a:rPr lang="tr-TR" dirty="0" err="1"/>
              <a:t>heparini</a:t>
            </a:r>
            <a:r>
              <a:rPr lang="tr-TR" dirty="0"/>
              <a:t> nötralize edemez. İlk </a:t>
            </a:r>
            <a:r>
              <a:rPr lang="tr-TR" dirty="0" err="1"/>
              <a:t>protamnin</a:t>
            </a:r>
            <a:r>
              <a:rPr lang="tr-TR" dirty="0"/>
              <a:t> dozundan sonra depolanan alanlardan </a:t>
            </a:r>
            <a:r>
              <a:rPr lang="tr-TR" dirty="0" err="1"/>
              <a:t>heparin</a:t>
            </a:r>
            <a:r>
              <a:rPr lang="tr-TR" dirty="0"/>
              <a:t> salınması </a:t>
            </a:r>
            <a:r>
              <a:rPr lang="tr-TR" b="1" dirty="0"/>
              <a:t>HEPARİN RİBAUNDU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dirty="0" err="1"/>
              <a:t>Protamin</a:t>
            </a:r>
            <a:r>
              <a:rPr lang="tr-TR" dirty="0"/>
              <a:t> uygulandıktan sonra uzun süre </a:t>
            </a:r>
            <a:r>
              <a:rPr lang="tr-TR" dirty="0" err="1"/>
              <a:t>vasküler</a:t>
            </a:r>
            <a:r>
              <a:rPr lang="tr-TR" dirty="0"/>
              <a:t> sistemde kalmaz, bu nedenle nötralizasyon tamamlandıktan sonra KPB makinesinden hastaya kan verildiğinde 20ml kan için 1mg  </a:t>
            </a:r>
            <a:r>
              <a:rPr lang="tr-TR" dirty="0" err="1"/>
              <a:t>protamin</a:t>
            </a:r>
            <a:r>
              <a:rPr lang="tr-TR" dirty="0"/>
              <a:t> yeterlidir.!!!!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974D9B7-8584-4E47-BFDA-B246636DD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i="1" dirty="0" err="1"/>
              <a:t>Dr.Ayhan</a:t>
            </a:r>
            <a:r>
              <a:rPr lang="tr-TR" i="1" dirty="0"/>
              <a:t> Şahin   </a:t>
            </a:r>
            <a:r>
              <a:rPr lang="tr-TR" i="1" dirty="0" err="1"/>
              <a:t>drayhan.sahin@hotmail.com</a:t>
            </a:r>
            <a:r>
              <a:rPr lang="tr-TR" i="1" dirty="0"/>
              <a:t>  </a:t>
            </a:r>
          </a:p>
          <a:p>
            <a:r>
              <a:rPr lang="tr-TR" i="1" dirty="0"/>
              <a:t>NKÜ anesteziyoloji ABD</a:t>
            </a:r>
          </a:p>
        </p:txBody>
      </p:sp>
    </p:spTree>
    <p:extLst>
      <p:ext uri="{BB962C8B-B14F-4D97-AF65-F5344CB8AC3E}">
        <p14:creationId xmlns:p14="http://schemas.microsoft.com/office/powerpoint/2010/main" val="28566151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BCDDBCF-42EC-B349-9524-70BE6E196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HEPARİN NÖTRALİZASYONUN MONİTORİZASYONU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161AE91-D29B-D047-8D8E-1ACBA6652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b="1" dirty="0"/>
              <a:t>ACT testi, giriş ACT değerinin %10’undan daha üzerinde olmayan değere dönmelidir</a:t>
            </a:r>
            <a:r>
              <a:rPr lang="tr-TR" dirty="0"/>
              <a:t>. Daha uzun ise </a:t>
            </a:r>
            <a:r>
              <a:rPr lang="tr-TR" dirty="0" err="1"/>
              <a:t>rezidüel</a:t>
            </a:r>
            <a:r>
              <a:rPr lang="tr-TR" dirty="0"/>
              <a:t> </a:t>
            </a:r>
            <a:r>
              <a:rPr lang="tr-TR" dirty="0" err="1"/>
              <a:t>heparin</a:t>
            </a:r>
            <a:r>
              <a:rPr lang="tr-TR" dirty="0"/>
              <a:t> söz konusudur. İlave </a:t>
            </a:r>
            <a:r>
              <a:rPr lang="tr-TR" dirty="0" err="1"/>
              <a:t>proatamine</a:t>
            </a:r>
            <a:r>
              <a:rPr lang="tr-TR" dirty="0"/>
              <a:t> rağmen ACT uzun kalırsa teknik bir sorun veya nadiren </a:t>
            </a:r>
            <a:r>
              <a:rPr lang="tr-TR" dirty="0" err="1"/>
              <a:t>hemostatik</a:t>
            </a:r>
            <a:r>
              <a:rPr lang="tr-TR" dirty="0"/>
              <a:t> sorun var demektir.</a:t>
            </a:r>
          </a:p>
          <a:p>
            <a:pPr marL="514350" indent="-514350">
              <a:buFont typeface="+mj-lt"/>
              <a:buAutoNum type="arabicPeriod"/>
            </a:pPr>
            <a:endParaRPr lang="tr-TR" dirty="0"/>
          </a:p>
          <a:p>
            <a:pPr marL="514350" indent="-514350">
              <a:buFont typeface="+mj-lt"/>
              <a:buAutoNum type="arabicPeriod"/>
            </a:pP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 err="1"/>
              <a:t>Protamin</a:t>
            </a:r>
            <a:r>
              <a:rPr lang="tr-TR" dirty="0"/>
              <a:t> </a:t>
            </a:r>
            <a:r>
              <a:rPr lang="tr-TR" dirty="0" err="1"/>
              <a:t>titrasyonu</a:t>
            </a:r>
            <a:r>
              <a:rPr lang="tr-TR" dirty="0"/>
              <a:t> (</a:t>
            </a:r>
            <a:r>
              <a:rPr lang="tr-TR" dirty="0" err="1"/>
              <a:t>Medtronic</a:t>
            </a:r>
            <a:r>
              <a:rPr lang="tr-TR" dirty="0"/>
              <a:t> </a:t>
            </a:r>
            <a:r>
              <a:rPr lang="tr-TR" dirty="0" err="1"/>
              <a:t>HemoTec</a:t>
            </a:r>
            <a:r>
              <a:rPr lang="tr-TR" dirty="0"/>
              <a:t>)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4F0AE42-F222-A043-B636-A4FFA2435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i="1" dirty="0" err="1"/>
              <a:t>Dr.Ayhan</a:t>
            </a:r>
            <a:r>
              <a:rPr lang="tr-TR" i="1" dirty="0"/>
              <a:t> Şahin   </a:t>
            </a:r>
            <a:r>
              <a:rPr lang="tr-TR" i="1" dirty="0" err="1"/>
              <a:t>drayhan.sahin@hotmail.com</a:t>
            </a:r>
            <a:r>
              <a:rPr lang="tr-TR" i="1" dirty="0"/>
              <a:t> </a:t>
            </a:r>
          </a:p>
          <a:p>
            <a:r>
              <a:rPr lang="tr-TR" i="1" dirty="0"/>
              <a:t> NKÜ anesteziyoloji ABD</a:t>
            </a:r>
          </a:p>
        </p:txBody>
      </p:sp>
    </p:spTree>
    <p:extLst>
      <p:ext uri="{BB962C8B-B14F-4D97-AF65-F5344CB8AC3E}">
        <p14:creationId xmlns:p14="http://schemas.microsoft.com/office/powerpoint/2010/main" val="6579923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9B7D443-6901-C74B-A46A-71D2552F8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OLUMSUZ ETKİLER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0ADDB29-53BB-9A47-9F49-9A57AD78D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/>
              <a:t>Hızlı uygulama ile hipotansiyon </a:t>
            </a:r>
          </a:p>
          <a:p>
            <a:pPr marL="0" indent="0">
              <a:buNone/>
            </a:pPr>
            <a:r>
              <a:rPr lang="tr-TR" b="1" dirty="0"/>
              <a:t>Hem sistemik </a:t>
            </a:r>
            <a:r>
              <a:rPr lang="tr-TR" b="1" dirty="0" err="1"/>
              <a:t>hemde</a:t>
            </a:r>
            <a:r>
              <a:rPr lang="tr-TR" b="1" dirty="0"/>
              <a:t> </a:t>
            </a:r>
            <a:r>
              <a:rPr lang="tr-TR" b="1" dirty="0" err="1"/>
              <a:t>pulmoner</a:t>
            </a:r>
            <a:r>
              <a:rPr lang="tr-TR" b="1" dirty="0"/>
              <a:t> </a:t>
            </a:r>
            <a:r>
              <a:rPr lang="tr-TR" b="1" dirty="0" err="1"/>
              <a:t>arteriyel</a:t>
            </a:r>
            <a:r>
              <a:rPr lang="tr-TR" b="1" dirty="0"/>
              <a:t> basınçları ve de </a:t>
            </a:r>
            <a:r>
              <a:rPr lang="tr-TR" b="1" dirty="0" err="1"/>
              <a:t>venöz</a:t>
            </a:r>
            <a:r>
              <a:rPr lang="tr-TR" b="1" dirty="0"/>
              <a:t> dönüşü azaltır.</a:t>
            </a:r>
          </a:p>
          <a:p>
            <a:pPr marL="0" indent="0">
              <a:buNone/>
            </a:pPr>
            <a:r>
              <a:rPr lang="tr-TR" dirty="0"/>
              <a:t>2. </a:t>
            </a:r>
            <a:r>
              <a:rPr lang="tr-TR" dirty="0" err="1"/>
              <a:t>Anaflaktoid</a:t>
            </a:r>
            <a:r>
              <a:rPr lang="tr-TR" dirty="0"/>
              <a:t> reaksiyonlar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3.Pulmoner </a:t>
            </a:r>
            <a:r>
              <a:rPr lang="tr-TR" dirty="0" err="1"/>
              <a:t>vazokonstriksiyon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4.Antihemostatik etkiler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D468B75-21FF-3E49-8229-4F4CA2F6C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i="1" dirty="0" err="1"/>
              <a:t>Dr.Ayhan</a:t>
            </a:r>
            <a:r>
              <a:rPr lang="tr-TR" i="1" dirty="0"/>
              <a:t> Şahin   </a:t>
            </a:r>
            <a:r>
              <a:rPr lang="tr-TR" i="1" dirty="0" err="1"/>
              <a:t>drayhan.sahin@hotmail.com</a:t>
            </a:r>
            <a:r>
              <a:rPr lang="tr-TR" i="1" dirty="0"/>
              <a:t> </a:t>
            </a:r>
          </a:p>
          <a:p>
            <a:r>
              <a:rPr lang="tr-TR" i="1" dirty="0"/>
              <a:t> NKÜ anesteziyoloji ABD</a:t>
            </a:r>
          </a:p>
        </p:txBody>
      </p:sp>
    </p:spTree>
    <p:extLst>
      <p:ext uri="{BB962C8B-B14F-4D97-AF65-F5344CB8AC3E}">
        <p14:creationId xmlns:p14="http://schemas.microsoft.com/office/powerpoint/2010/main" val="10896516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846CA32-E061-BC4B-8EAE-C6EFA6F60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PROTAMİN UYGULAMASININ ALTERNATİFLERİ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F242562-7E8F-374B-A88B-A4EEAF6E8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err="1"/>
              <a:t>Heparin</a:t>
            </a:r>
            <a:r>
              <a:rPr lang="tr-TR" dirty="0"/>
              <a:t> etkisinin yok olmasına izin vermek</a:t>
            </a:r>
          </a:p>
          <a:p>
            <a:pPr marL="514350" indent="-514350">
              <a:buFont typeface="+mj-lt"/>
              <a:buAutoNum type="arabicPeriod"/>
            </a:pP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 err="1"/>
              <a:t>Trombosit</a:t>
            </a:r>
            <a:r>
              <a:rPr lang="tr-TR" dirty="0"/>
              <a:t> konsantreleri</a:t>
            </a:r>
          </a:p>
          <a:p>
            <a:pPr marL="514350" indent="-514350">
              <a:buFont typeface="+mj-lt"/>
              <a:buAutoNum type="arabicPeriod"/>
            </a:pP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 err="1"/>
              <a:t>Heksadimetrin</a:t>
            </a:r>
            <a:r>
              <a:rPr lang="tr-TR" dirty="0"/>
              <a:t> (</a:t>
            </a:r>
            <a:r>
              <a:rPr lang="tr-TR" dirty="0" err="1"/>
              <a:t>renal</a:t>
            </a:r>
            <a:r>
              <a:rPr lang="tr-TR" dirty="0"/>
              <a:t> </a:t>
            </a:r>
            <a:r>
              <a:rPr lang="tr-TR" dirty="0" err="1"/>
              <a:t>toksisite</a:t>
            </a:r>
            <a:r>
              <a:rPr lang="tr-TR" dirty="0"/>
              <a:t>/</a:t>
            </a:r>
            <a:r>
              <a:rPr lang="tr-TR" dirty="0" err="1"/>
              <a:t>pulmoner</a:t>
            </a:r>
            <a:r>
              <a:rPr lang="tr-TR" dirty="0"/>
              <a:t> </a:t>
            </a:r>
            <a:r>
              <a:rPr lang="tr-TR" dirty="0" err="1"/>
              <a:t>vazokontriksiyon</a:t>
            </a:r>
            <a:r>
              <a:rPr lang="tr-TR" dirty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Metilen mavisi</a:t>
            </a:r>
          </a:p>
          <a:p>
            <a:pPr marL="514350" indent="-514350">
              <a:buFont typeface="+mj-lt"/>
              <a:buAutoNum type="arabicPeriod"/>
            </a:pP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Araştırma safhasındaki maddeler 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CA216F9-EF2E-2F43-ADE5-70DA95872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i="1" dirty="0" err="1"/>
              <a:t>Dr.Ayhan</a:t>
            </a:r>
            <a:r>
              <a:rPr lang="tr-TR" i="1" dirty="0"/>
              <a:t> Şahin   </a:t>
            </a:r>
            <a:r>
              <a:rPr lang="tr-TR" i="1" dirty="0" err="1"/>
              <a:t>drayhan.sahin@hotmail.com</a:t>
            </a:r>
            <a:r>
              <a:rPr lang="tr-TR" i="1" dirty="0"/>
              <a:t>  </a:t>
            </a:r>
          </a:p>
          <a:p>
            <a:r>
              <a:rPr lang="tr-TR" i="1" dirty="0"/>
              <a:t>NKÜ anesteziyoloji ABD</a:t>
            </a:r>
          </a:p>
        </p:txBody>
      </p:sp>
    </p:spTree>
    <p:extLst>
      <p:ext uri="{BB962C8B-B14F-4D97-AF65-F5344CB8AC3E}">
        <p14:creationId xmlns:p14="http://schemas.microsoft.com/office/powerpoint/2010/main" val="7618177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163F015-1D14-6449-AE17-395960279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HEPARİNİ NÖTRALİZE ETMEK İÇİN UYGUN DOZDA PROTAMİN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9F8BCEB-3D23-5242-93D1-95F1869BB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Doğru dozu tam olarak tahmin etmek zordur.</a:t>
            </a:r>
          </a:p>
          <a:p>
            <a:endParaRPr lang="tr-TR" dirty="0"/>
          </a:p>
          <a:p>
            <a:r>
              <a:rPr lang="tr-TR" dirty="0"/>
              <a:t>Doğru doz </a:t>
            </a:r>
            <a:r>
              <a:rPr lang="tr-TR" dirty="0" err="1"/>
              <a:t>koagülasyonun</a:t>
            </a:r>
            <a:r>
              <a:rPr lang="tr-TR" dirty="0"/>
              <a:t> ölçümü ile yapılabilir</a:t>
            </a:r>
          </a:p>
          <a:p>
            <a:endParaRPr lang="tr-TR" dirty="0"/>
          </a:p>
          <a:p>
            <a:r>
              <a:rPr lang="tr-TR" dirty="0" err="1"/>
              <a:t>Protamin</a:t>
            </a:r>
            <a:r>
              <a:rPr lang="tr-TR" dirty="0"/>
              <a:t> 10 </a:t>
            </a:r>
            <a:r>
              <a:rPr lang="tr-TR" dirty="0" err="1"/>
              <a:t>dk</a:t>
            </a:r>
            <a:r>
              <a:rPr lang="tr-TR" dirty="0"/>
              <a:t> süresince yavaş </a:t>
            </a:r>
            <a:r>
              <a:rPr lang="tr-TR" dirty="0" err="1"/>
              <a:t>infüzyonla</a:t>
            </a:r>
            <a:r>
              <a:rPr lang="tr-TR" dirty="0"/>
              <a:t> verilmelidir</a:t>
            </a:r>
          </a:p>
          <a:p>
            <a:endParaRPr lang="tr-TR" dirty="0"/>
          </a:p>
          <a:p>
            <a:r>
              <a:rPr lang="tr-TR" b="1" dirty="0"/>
              <a:t>Fazla </a:t>
            </a:r>
            <a:r>
              <a:rPr lang="tr-TR" b="1" dirty="0" err="1"/>
              <a:t>protamin</a:t>
            </a:r>
            <a:r>
              <a:rPr lang="tr-TR" dirty="0"/>
              <a:t>, </a:t>
            </a:r>
            <a:r>
              <a:rPr lang="tr-TR" b="1" dirty="0"/>
              <a:t>ılımlı bir </a:t>
            </a:r>
            <a:r>
              <a:rPr lang="tr-TR" b="1" dirty="0" err="1"/>
              <a:t>antitrombin</a:t>
            </a:r>
            <a:r>
              <a:rPr lang="tr-TR" b="1" dirty="0"/>
              <a:t> ajandır ve kendisi kanamaya neden olabilir.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AA5AA59-434E-E745-92A9-2BF6621F7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i="1" dirty="0" err="1"/>
              <a:t>Dr.Ayhan</a:t>
            </a:r>
            <a:r>
              <a:rPr lang="tr-TR" i="1" dirty="0"/>
              <a:t> Şahin   </a:t>
            </a:r>
            <a:r>
              <a:rPr lang="tr-TR" i="1" dirty="0" err="1"/>
              <a:t>drayhan.sahin@hotmail.com</a:t>
            </a:r>
            <a:r>
              <a:rPr lang="tr-TR" i="1" dirty="0"/>
              <a:t> </a:t>
            </a:r>
          </a:p>
          <a:p>
            <a:r>
              <a:rPr lang="tr-TR" i="1" dirty="0"/>
              <a:t> NKÜ anesteziyoloji ABD</a:t>
            </a:r>
          </a:p>
        </p:txBody>
      </p:sp>
    </p:spTree>
    <p:extLst>
      <p:ext uri="{BB962C8B-B14F-4D97-AF65-F5344CB8AC3E}">
        <p14:creationId xmlns:p14="http://schemas.microsoft.com/office/powerpoint/2010/main" val="1615150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526D659-E03F-BB46-95B7-CE0E2EC85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KOAGÜLASYONUN MONİTORİZE EDİLMESİ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EE51F4-0748-6E43-8248-CDCA3F3C8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ANAHTAR NOKTALAR</a:t>
            </a:r>
          </a:p>
          <a:p>
            <a:pPr algn="just">
              <a:buFont typeface="Wingdings" pitchFamily="2" charset="2"/>
              <a:buChar char="q"/>
            </a:pPr>
            <a:r>
              <a:rPr lang="tr-TR" dirty="0" err="1"/>
              <a:t>Heparin</a:t>
            </a:r>
            <a:r>
              <a:rPr lang="tr-TR" dirty="0"/>
              <a:t> etkisinin </a:t>
            </a:r>
            <a:r>
              <a:rPr lang="tr-TR" dirty="0" err="1"/>
              <a:t>monitorize</a:t>
            </a:r>
            <a:r>
              <a:rPr lang="tr-TR" dirty="0"/>
              <a:t> edilmesi fonksiyonel bir test olan ACT (aktive </a:t>
            </a:r>
            <a:r>
              <a:rPr lang="tr-TR" dirty="0" err="1"/>
              <a:t>koagülasyon</a:t>
            </a:r>
            <a:r>
              <a:rPr lang="tr-TR" dirty="0"/>
              <a:t> zamanı) ile yapılır. ACT </a:t>
            </a:r>
            <a:r>
              <a:rPr lang="tr-TR" dirty="0" err="1"/>
              <a:t>hipoterminin</a:t>
            </a:r>
            <a:r>
              <a:rPr lang="tr-TR" dirty="0"/>
              <a:t> uzamasına ve </a:t>
            </a:r>
            <a:r>
              <a:rPr lang="tr-TR" dirty="0" err="1"/>
              <a:t>hemodilüsyona</a:t>
            </a:r>
            <a:r>
              <a:rPr lang="tr-TR" dirty="0"/>
              <a:t> hassasiyeti yetersizdir ve uzar. </a:t>
            </a:r>
            <a:r>
              <a:rPr lang="tr-TR" dirty="0" err="1"/>
              <a:t>Trombosit</a:t>
            </a:r>
            <a:r>
              <a:rPr lang="tr-TR" dirty="0"/>
              <a:t> aktivasyonu veya </a:t>
            </a:r>
            <a:r>
              <a:rPr lang="tr-TR" dirty="0" err="1"/>
              <a:t>trombositopatilerde</a:t>
            </a:r>
            <a:r>
              <a:rPr lang="tr-TR" dirty="0"/>
              <a:t> kısalır</a:t>
            </a:r>
          </a:p>
          <a:p>
            <a:pPr algn="just">
              <a:buFont typeface="Wingdings" pitchFamily="2" charset="2"/>
              <a:buChar char="q"/>
            </a:pPr>
            <a:r>
              <a:rPr lang="tr-TR" dirty="0"/>
              <a:t> </a:t>
            </a:r>
            <a:r>
              <a:rPr lang="tr-TR" dirty="0" err="1"/>
              <a:t>Heparin</a:t>
            </a:r>
            <a:r>
              <a:rPr lang="tr-TR" dirty="0"/>
              <a:t> direnci kazanılmış veya </a:t>
            </a:r>
            <a:r>
              <a:rPr lang="tr-TR" dirty="0" err="1"/>
              <a:t>konjenital</a:t>
            </a:r>
            <a:r>
              <a:rPr lang="tr-TR" dirty="0"/>
              <a:t> olabilir. Bozulmuş </a:t>
            </a:r>
            <a:r>
              <a:rPr lang="tr-TR" dirty="0" err="1"/>
              <a:t>heparin</a:t>
            </a:r>
            <a:r>
              <a:rPr lang="tr-TR" dirty="0"/>
              <a:t> cevabı </a:t>
            </a:r>
            <a:r>
              <a:rPr lang="tr-TR" dirty="0" err="1"/>
              <a:t>Antitrombin</a:t>
            </a:r>
            <a:r>
              <a:rPr lang="tr-TR" dirty="0"/>
              <a:t> III düşüklüğü, </a:t>
            </a:r>
            <a:r>
              <a:rPr lang="tr-TR" dirty="0" err="1"/>
              <a:t>trombosit</a:t>
            </a:r>
            <a:r>
              <a:rPr lang="tr-TR" dirty="0"/>
              <a:t> aktivasyonu veya </a:t>
            </a:r>
            <a:r>
              <a:rPr lang="tr-TR" dirty="0" err="1"/>
              <a:t>ekstrinsik</a:t>
            </a:r>
            <a:r>
              <a:rPr lang="tr-TR" dirty="0"/>
              <a:t> </a:t>
            </a:r>
            <a:r>
              <a:rPr lang="tr-TR" dirty="0" err="1"/>
              <a:t>koagülasyon</a:t>
            </a:r>
            <a:r>
              <a:rPr lang="tr-TR" dirty="0"/>
              <a:t> sonucu meydana gelir.</a:t>
            </a:r>
          </a:p>
          <a:p>
            <a:pPr algn="just">
              <a:buFont typeface="Wingdings" pitchFamily="2" charset="2"/>
              <a:buChar char="q"/>
            </a:pPr>
            <a:r>
              <a:rPr lang="tr-TR" dirty="0" err="1"/>
              <a:t>Plasma</a:t>
            </a:r>
            <a:r>
              <a:rPr lang="tr-TR" dirty="0"/>
              <a:t> vermeden önce, </a:t>
            </a:r>
            <a:r>
              <a:rPr lang="tr-TR" dirty="0" err="1"/>
              <a:t>heparinin</a:t>
            </a:r>
            <a:r>
              <a:rPr lang="tr-TR" dirty="0"/>
              <a:t> etkisinin nötralize edilmiş olmasını görmek önemlidir. </a:t>
            </a:r>
          </a:p>
          <a:p>
            <a:pPr algn="just">
              <a:buFont typeface="Wingdings" pitchFamily="2" charset="2"/>
              <a:buChar char="q"/>
            </a:pP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CA857B2A-CB9B-4642-8138-3C25DB7720CD}"/>
              </a:ext>
            </a:extLst>
          </p:cNvPr>
          <p:cNvSpPr txBox="1"/>
          <p:nvPr/>
        </p:nvSpPr>
        <p:spPr>
          <a:xfrm>
            <a:off x="4133589" y="219205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BB5B7D4-B8D7-0D4E-B927-365EB5856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i="1" dirty="0" err="1"/>
              <a:t>Dr.Ayhan</a:t>
            </a:r>
            <a:r>
              <a:rPr lang="tr-TR" i="1" dirty="0"/>
              <a:t> Şahin   </a:t>
            </a:r>
            <a:r>
              <a:rPr lang="tr-TR" i="1" dirty="0" err="1"/>
              <a:t>drayhan.sahin@hotmail.com</a:t>
            </a:r>
            <a:r>
              <a:rPr lang="tr-TR" i="1" dirty="0"/>
              <a:t>  </a:t>
            </a:r>
          </a:p>
          <a:p>
            <a:r>
              <a:rPr lang="tr-TR" i="1" dirty="0"/>
              <a:t>NKÜ anesteziyoloji ABD</a:t>
            </a:r>
          </a:p>
        </p:txBody>
      </p:sp>
    </p:spTree>
    <p:extLst>
      <p:ext uri="{BB962C8B-B14F-4D97-AF65-F5344CB8AC3E}">
        <p14:creationId xmlns:p14="http://schemas.microsoft.com/office/powerpoint/2010/main" val="10723926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DC68702-AEB1-E34D-B213-CC5020F63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KARDİYAK CERRAHİ SIRASINDA EDİNİLEN BOZUKLUKLAR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68DB88E-7907-254A-91F8-CE411DD27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err="1"/>
              <a:t>Endotelyal</a:t>
            </a:r>
            <a:r>
              <a:rPr lang="tr-TR" dirty="0"/>
              <a:t> </a:t>
            </a:r>
            <a:r>
              <a:rPr lang="tr-TR" dirty="0" err="1"/>
              <a:t>disfonksiyon</a:t>
            </a:r>
            <a:r>
              <a:rPr lang="tr-TR" dirty="0"/>
              <a:t> (</a:t>
            </a:r>
            <a:r>
              <a:rPr lang="tr-TR" dirty="0" err="1"/>
              <a:t>ekstrakorporeal</a:t>
            </a:r>
            <a:r>
              <a:rPr lang="tr-TR" dirty="0"/>
              <a:t> yüzeyler)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Dirençli </a:t>
            </a:r>
            <a:r>
              <a:rPr lang="tr-TR" dirty="0" err="1"/>
              <a:t>heparin</a:t>
            </a:r>
            <a:r>
              <a:rPr lang="tr-TR" dirty="0"/>
              <a:t> etkisi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/>
              <a:t>Trombosit</a:t>
            </a:r>
            <a:r>
              <a:rPr lang="tr-TR" dirty="0"/>
              <a:t> bozuklukları</a:t>
            </a:r>
          </a:p>
          <a:p>
            <a:pPr marL="0" indent="0">
              <a:buNone/>
            </a:pPr>
            <a:r>
              <a:rPr lang="tr-TR" dirty="0"/>
              <a:t>_______KPB-ilişkili nedenler_________</a:t>
            </a:r>
          </a:p>
          <a:p>
            <a:pPr marL="0" indent="0">
              <a:buNone/>
            </a:pPr>
            <a:r>
              <a:rPr lang="tr-TR" dirty="0" err="1"/>
              <a:t>Hipotermi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Materyalin tetiklediği aktivasyon</a:t>
            </a:r>
          </a:p>
          <a:p>
            <a:pPr marL="0" indent="0">
              <a:buNone/>
            </a:pPr>
            <a:r>
              <a:rPr lang="tr-TR" dirty="0"/>
              <a:t>Travmanın tetiklediği aktivasyon(</a:t>
            </a:r>
            <a:r>
              <a:rPr lang="tr-TR" dirty="0" err="1"/>
              <a:t>kardiyotomi</a:t>
            </a:r>
            <a:r>
              <a:rPr lang="tr-TR" dirty="0"/>
              <a:t> aspiratörü)</a:t>
            </a:r>
          </a:p>
          <a:p>
            <a:pPr marL="0" indent="0">
              <a:buNone/>
            </a:pPr>
            <a:r>
              <a:rPr lang="tr-TR" dirty="0" err="1"/>
              <a:t>Fibrinoliz</a:t>
            </a:r>
            <a:endParaRPr lang="tr-TR" dirty="0"/>
          </a:p>
          <a:p>
            <a:pPr marL="0" indent="0">
              <a:buNone/>
            </a:pPr>
            <a:r>
              <a:rPr lang="tr-TR" dirty="0" err="1"/>
              <a:t>Glikoprotein</a:t>
            </a:r>
            <a:r>
              <a:rPr lang="tr-TR" dirty="0"/>
              <a:t> </a:t>
            </a:r>
            <a:r>
              <a:rPr lang="tr-TR" dirty="0" err="1"/>
              <a:t>IIb</a:t>
            </a:r>
            <a:r>
              <a:rPr lang="tr-TR" dirty="0"/>
              <a:t>/</a:t>
            </a:r>
            <a:r>
              <a:rPr lang="tr-TR" dirty="0" err="1"/>
              <a:t>IIIa</a:t>
            </a:r>
            <a:r>
              <a:rPr lang="tr-TR" dirty="0"/>
              <a:t> yıkılması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A025A1F-9B14-2A44-89E1-F1BC7D0F4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i="1" dirty="0" err="1"/>
              <a:t>Dr.Ayhan</a:t>
            </a:r>
            <a:r>
              <a:rPr lang="tr-TR" i="1" dirty="0"/>
              <a:t> Şahin   </a:t>
            </a:r>
            <a:r>
              <a:rPr lang="tr-TR" i="1" dirty="0" err="1"/>
              <a:t>drayhan.sahin@hotmail.com</a:t>
            </a:r>
            <a:r>
              <a:rPr lang="tr-TR" i="1" dirty="0"/>
              <a:t>  </a:t>
            </a:r>
          </a:p>
          <a:p>
            <a:r>
              <a:rPr lang="tr-TR" i="1" dirty="0"/>
              <a:t>NKÜ anesteziyoloji ABD</a:t>
            </a:r>
          </a:p>
        </p:txBody>
      </p:sp>
    </p:spTree>
    <p:extLst>
      <p:ext uri="{BB962C8B-B14F-4D97-AF65-F5344CB8AC3E}">
        <p14:creationId xmlns:p14="http://schemas.microsoft.com/office/powerpoint/2010/main" val="4237118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D54F826-DF1F-C743-A8BC-F3AC7EC14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KOAGÜLASYONUN MONİTORİZE EDİLMESİ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92BEE21-36FA-8C47-86C8-D19BCCEF6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Transfüzyon algoritmalarında </a:t>
            </a:r>
            <a:r>
              <a:rPr lang="tr-TR" dirty="0" err="1"/>
              <a:t>koagülasyon</a:t>
            </a:r>
            <a:r>
              <a:rPr lang="tr-TR" dirty="0"/>
              <a:t> faktör aktivitesini ve </a:t>
            </a:r>
            <a:r>
              <a:rPr lang="tr-TR" dirty="0" err="1"/>
              <a:t>trombosit</a:t>
            </a:r>
            <a:r>
              <a:rPr lang="tr-TR" dirty="0"/>
              <a:t> fonksiyonlarını ölçen testler mevcuttur.</a:t>
            </a:r>
          </a:p>
          <a:p>
            <a:pPr algn="just"/>
            <a:r>
              <a:rPr lang="tr-TR" dirty="0" err="1"/>
              <a:t>Preoperatif</a:t>
            </a:r>
            <a:r>
              <a:rPr lang="tr-TR" dirty="0"/>
              <a:t> kanama bozukluğu hikayesi (</a:t>
            </a:r>
            <a:r>
              <a:rPr lang="tr-TR" dirty="0" err="1"/>
              <a:t>ör:von</a:t>
            </a:r>
            <a:r>
              <a:rPr lang="tr-TR" dirty="0"/>
              <a:t> </a:t>
            </a:r>
            <a:r>
              <a:rPr lang="tr-TR" dirty="0" err="1"/>
              <a:t>Willwbrand</a:t>
            </a:r>
            <a:r>
              <a:rPr lang="tr-TR" dirty="0"/>
              <a:t> hastalığı veya </a:t>
            </a:r>
            <a:r>
              <a:rPr lang="tr-TR" dirty="0" err="1"/>
              <a:t>warfarin</a:t>
            </a:r>
            <a:r>
              <a:rPr lang="tr-TR" dirty="0"/>
              <a:t> tedavisi) olmayan , kardiyak cerrahi geçirecek hastalarda rutin </a:t>
            </a:r>
            <a:r>
              <a:rPr lang="tr-TR" dirty="0" err="1"/>
              <a:t>hemostatik</a:t>
            </a:r>
            <a:r>
              <a:rPr lang="tr-TR" dirty="0"/>
              <a:t> taramanın </a:t>
            </a:r>
            <a:r>
              <a:rPr lang="tr-TR" dirty="0" err="1"/>
              <a:t>perioperatif</a:t>
            </a:r>
            <a:r>
              <a:rPr lang="tr-TR" dirty="0"/>
              <a:t> aşırı kanamayı öngörmede etkinliği yoktur.</a:t>
            </a:r>
          </a:p>
          <a:p>
            <a:pPr algn="just"/>
            <a:r>
              <a:rPr lang="tr-TR" dirty="0" err="1"/>
              <a:t>Anfraksiyone</a:t>
            </a:r>
            <a:r>
              <a:rPr lang="tr-TR" dirty="0"/>
              <a:t> </a:t>
            </a:r>
            <a:r>
              <a:rPr lang="tr-TR" dirty="0" err="1"/>
              <a:t>heparin</a:t>
            </a:r>
            <a:r>
              <a:rPr lang="tr-TR" dirty="0"/>
              <a:t> (UFH), faktör </a:t>
            </a:r>
            <a:r>
              <a:rPr lang="tr-TR" dirty="0" err="1"/>
              <a:t>IIa</a:t>
            </a:r>
            <a:r>
              <a:rPr lang="tr-TR" dirty="0"/>
              <a:t>(</a:t>
            </a:r>
            <a:r>
              <a:rPr lang="tr-TR" dirty="0" err="1"/>
              <a:t>trombin</a:t>
            </a:r>
            <a:r>
              <a:rPr lang="tr-TR" dirty="0"/>
              <a:t>) ve </a:t>
            </a:r>
            <a:r>
              <a:rPr lang="tr-TR" dirty="0" err="1"/>
              <a:t>Xa’nın</a:t>
            </a:r>
            <a:r>
              <a:rPr lang="tr-TR" dirty="0"/>
              <a:t> </a:t>
            </a:r>
            <a:r>
              <a:rPr lang="tr-TR" dirty="0" err="1"/>
              <a:t>antitrombin</a:t>
            </a:r>
            <a:r>
              <a:rPr lang="tr-TR" dirty="0"/>
              <a:t> III(ATIII) ilişkili </a:t>
            </a:r>
            <a:r>
              <a:rPr lang="tr-TR" dirty="0" err="1"/>
              <a:t>inaktivasyonunu</a:t>
            </a:r>
            <a:r>
              <a:rPr lang="tr-TR" dirty="0"/>
              <a:t> arttırarak </a:t>
            </a:r>
            <a:r>
              <a:rPr lang="tr-TR" dirty="0" err="1"/>
              <a:t>antikoagülasyon</a:t>
            </a:r>
            <a:r>
              <a:rPr lang="tr-TR" dirty="0"/>
              <a:t> sağlayan, değişken zincir uzunluğunda bir </a:t>
            </a:r>
            <a:r>
              <a:rPr lang="tr-TR" dirty="0" err="1"/>
              <a:t>hidrofilik</a:t>
            </a:r>
            <a:r>
              <a:rPr lang="tr-TR" dirty="0"/>
              <a:t> </a:t>
            </a:r>
            <a:r>
              <a:rPr lang="tr-TR" dirty="0" err="1"/>
              <a:t>makromoleküler</a:t>
            </a:r>
            <a:r>
              <a:rPr lang="tr-TR" dirty="0"/>
              <a:t> </a:t>
            </a:r>
            <a:r>
              <a:rPr lang="tr-TR" dirty="0" err="1"/>
              <a:t>glikozaminglikandır</a:t>
            </a:r>
            <a:r>
              <a:rPr lang="tr-TR" dirty="0"/>
              <a:t>.</a:t>
            </a:r>
          </a:p>
          <a:p>
            <a:pPr algn="just"/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F38F8CB-E7D4-3840-BAC4-32096CF3B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i="1" dirty="0" err="1"/>
              <a:t>Dr.Ayhan</a:t>
            </a:r>
            <a:r>
              <a:rPr lang="tr-TR" i="1" dirty="0"/>
              <a:t> Şahin   </a:t>
            </a:r>
            <a:r>
              <a:rPr lang="tr-TR" i="1" dirty="0" err="1"/>
              <a:t>drayhan.sahin@hotmail.com</a:t>
            </a:r>
            <a:r>
              <a:rPr lang="tr-TR" i="1" dirty="0"/>
              <a:t> </a:t>
            </a:r>
          </a:p>
          <a:p>
            <a:r>
              <a:rPr lang="tr-TR" i="1" dirty="0"/>
              <a:t> NKÜ anesteziyoloji ABD</a:t>
            </a:r>
          </a:p>
        </p:txBody>
      </p:sp>
    </p:spTree>
    <p:extLst>
      <p:ext uri="{BB962C8B-B14F-4D97-AF65-F5344CB8AC3E}">
        <p14:creationId xmlns:p14="http://schemas.microsoft.com/office/powerpoint/2010/main" val="115990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3874146-6909-DA49-8EA1-04D2F3AC3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KOAGÜLASYONUN MONİTORİZE EDİLMESİ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FA3174-C873-7C4A-AD87-5C0F42705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/>
              <a:t>i.v</a:t>
            </a:r>
            <a:r>
              <a:rPr lang="tr-TR" dirty="0"/>
              <a:t> uygulanan </a:t>
            </a:r>
            <a:r>
              <a:rPr lang="tr-TR" dirty="0" err="1"/>
              <a:t>heparin</a:t>
            </a:r>
            <a:r>
              <a:rPr lang="tr-TR" dirty="0"/>
              <a:t> genellikle 1 dakika içinde pik yapar, az oranda </a:t>
            </a:r>
            <a:r>
              <a:rPr lang="tr-TR" dirty="0" err="1"/>
              <a:t>redistribisyona</a:t>
            </a:r>
            <a:r>
              <a:rPr lang="tr-TR" dirty="0"/>
              <a:t> uğrar KPB için kullanılan yüksek dozlarda yaklaşık olarak 2 saatte erişilen doz bağımlı bir yarı ömre sahiptir. </a:t>
            </a:r>
          </a:p>
          <a:p>
            <a:pPr algn="just"/>
            <a:r>
              <a:rPr lang="tr-TR" dirty="0" err="1"/>
              <a:t>Heparin</a:t>
            </a:r>
            <a:r>
              <a:rPr lang="tr-TR" dirty="0"/>
              <a:t> </a:t>
            </a:r>
            <a:r>
              <a:rPr lang="tr-TR" dirty="0" err="1"/>
              <a:t>bolus</a:t>
            </a:r>
            <a:r>
              <a:rPr lang="tr-TR" dirty="0"/>
              <a:t> uygulamalarda sistemik </a:t>
            </a:r>
            <a:r>
              <a:rPr lang="tr-TR" dirty="0" err="1"/>
              <a:t>vasküler</a:t>
            </a:r>
            <a:r>
              <a:rPr lang="tr-TR" dirty="0"/>
              <a:t> rezistansı %10-20 azaltır.</a:t>
            </a:r>
          </a:p>
          <a:p>
            <a:pPr algn="just"/>
            <a:r>
              <a:rPr lang="tr-TR" dirty="0"/>
              <a:t>Sık kullanılan </a:t>
            </a:r>
            <a:r>
              <a:rPr lang="tr-TR" dirty="0" err="1"/>
              <a:t>heparin</a:t>
            </a:r>
            <a:r>
              <a:rPr lang="tr-TR" dirty="0"/>
              <a:t> dozu, </a:t>
            </a:r>
            <a:r>
              <a:rPr lang="tr-TR" dirty="0" err="1"/>
              <a:t>ACT’yi</a:t>
            </a:r>
            <a:r>
              <a:rPr lang="tr-TR" dirty="0"/>
              <a:t> 400 s üzerine çıkaracak , 300-350 Ü/Kg’dır. 5000-10.000 Ü KPB </a:t>
            </a:r>
            <a:r>
              <a:rPr lang="tr-TR" dirty="0" err="1"/>
              <a:t>priming</a:t>
            </a:r>
            <a:r>
              <a:rPr lang="tr-TR" dirty="0"/>
              <a:t> solüsyonuna eklenmelidir.</a:t>
            </a:r>
          </a:p>
          <a:p>
            <a:pPr algn="just"/>
            <a:r>
              <a:rPr lang="tr-TR" dirty="0" err="1"/>
              <a:t>Heparin</a:t>
            </a:r>
            <a:r>
              <a:rPr lang="tr-TR" dirty="0"/>
              <a:t> ilişkili </a:t>
            </a:r>
            <a:r>
              <a:rPr lang="tr-TR" dirty="0" err="1"/>
              <a:t>antikoagülasyon</a:t>
            </a:r>
            <a:r>
              <a:rPr lang="tr-TR" dirty="0"/>
              <a:t> direnci birçok nedene bağlıdır, ancak ATIII konsantreleri veya TDP tedavisi sorunu çözer.</a:t>
            </a:r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24A3D99-D845-6548-BF5F-4C988F225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i="1" dirty="0" err="1"/>
              <a:t>Dr.Ayhan</a:t>
            </a:r>
            <a:r>
              <a:rPr lang="tr-TR" i="1" dirty="0"/>
              <a:t> Şahin   </a:t>
            </a:r>
            <a:r>
              <a:rPr lang="tr-TR" i="1" dirty="0" err="1"/>
              <a:t>drayhan.sahin@hotmail.com</a:t>
            </a:r>
            <a:r>
              <a:rPr lang="tr-TR" i="1" dirty="0"/>
              <a:t>  </a:t>
            </a:r>
          </a:p>
          <a:p>
            <a:r>
              <a:rPr lang="tr-TR" i="1" dirty="0"/>
              <a:t>NKÜ anesteziyoloji ABD</a:t>
            </a:r>
          </a:p>
        </p:txBody>
      </p:sp>
    </p:spTree>
    <p:extLst>
      <p:ext uri="{BB962C8B-B14F-4D97-AF65-F5344CB8AC3E}">
        <p14:creationId xmlns:p14="http://schemas.microsoft.com/office/powerpoint/2010/main" val="2622225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B221C61-BF7A-4643-85A7-21B7867BF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KOAGÜLASYONUN MONİTORİZE EDİLMESİ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8A22321-8CB4-F946-A776-5FAE8EE81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/>
              <a:t>Heparin</a:t>
            </a:r>
            <a:r>
              <a:rPr lang="tr-TR" dirty="0"/>
              <a:t> ilişkili </a:t>
            </a:r>
            <a:r>
              <a:rPr lang="tr-TR" dirty="0" err="1"/>
              <a:t>trombositopeni</a:t>
            </a:r>
            <a:r>
              <a:rPr lang="tr-TR" dirty="0"/>
              <a:t> (HIT) 5 gün veya daha fazla, sürekli </a:t>
            </a:r>
            <a:r>
              <a:rPr lang="tr-TR" dirty="0" err="1"/>
              <a:t>heparin</a:t>
            </a:r>
            <a:r>
              <a:rPr lang="tr-TR" dirty="0"/>
              <a:t> uygulaması sonrasında ciddi bir </a:t>
            </a:r>
            <a:r>
              <a:rPr lang="tr-TR" dirty="0" err="1"/>
              <a:t>prokoagülan</a:t>
            </a:r>
            <a:r>
              <a:rPr lang="tr-TR" dirty="0"/>
              <a:t> durum oluşturur. Tanı, uygun klinik durum ve kompleks </a:t>
            </a:r>
            <a:r>
              <a:rPr lang="tr-TR" dirty="0" err="1"/>
              <a:t>labroratuar</a:t>
            </a:r>
            <a:r>
              <a:rPr lang="tr-TR" dirty="0"/>
              <a:t> testlerinin kombinasyonuna dayanır.</a:t>
            </a:r>
          </a:p>
          <a:p>
            <a:pPr algn="just"/>
            <a:r>
              <a:rPr lang="tr-TR" dirty="0"/>
              <a:t>HIT varlığında KPB gerektiren kardiyak cerrahi geçirecek hastada </a:t>
            </a:r>
            <a:r>
              <a:rPr lang="tr-TR" dirty="0" err="1"/>
              <a:t>antikoagülasyon</a:t>
            </a:r>
            <a:r>
              <a:rPr lang="tr-TR" dirty="0"/>
              <a:t> yönetimini en iyi </a:t>
            </a:r>
            <a:r>
              <a:rPr lang="tr-TR" b="1" dirty="0" err="1"/>
              <a:t>bivalirudin</a:t>
            </a:r>
            <a:r>
              <a:rPr lang="tr-TR" dirty="0"/>
              <a:t> kullanarak sağlanabilir.</a:t>
            </a:r>
          </a:p>
          <a:p>
            <a:pPr algn="just"/>
            <a:r>
              <a:rPr lang="tr-TR" dirty="0" err="1"/>
              <a:t>Protamin</a:t>
            </a:r>
            <a:r>
              <a:rPr lang="tr-TR" dirty="0"/>
              <a:t> </a:t>
            </a:r>
            <a:r>
              <a:rPr lang="tr-TR" dirty="0" err="1"/>
              <a:t>heparini</a:t>
            </a:r>
            <a:r>
              <a:rPr lang="tr-TR" dirty="0"/>
              <a:t>, güçlü bir katyon (</a:t>
            </a:r>
            <a:r>
              <a:rPr lang="tr-TR" dirty="0" err="1"/>
              <a:t>Protamin</a:t>
            </a:r>
            <a:r>
              <a:rPr lang="tr-TR" dirty="0"/>
              <a:t>) -anyon (</a:t>
            </a:r>
            <a:r>
              <a:rPr lang="tr-TR" dirty="0" err="1"/>
              <a:t>heparin</a:t>
            </a:r>
            <a:r>
              <a:rPr lang="tr-TR" dirty="0"/>
              <a:t>) etkileşimi ile tam oranlı olarak nötralize eder.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D2671A3-CF2E-D741-A518-FFA341A52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i="1" dirty="0" err="1"/>
              <a:t>Dr.Ayhan</a:t>
            </a:r>
            <a:r>
              <a:rPr lang="tr-TR" i="1" dirty="0"/>
              <a:t> Şahin   </a:t>
            </a:r>
            <a:r>
              <a:rPr lang="tr-TR" i="1" dirty="0" err="1"/>
              <a:t>drayhan.sahin@hotmail.com</a:t>
            </a:r>
            <a:r>
              <a:rPr lang="tr-TR" i="1" dirty="0"/>
              <a:t> </a:t>
            </a:r>
          </a:p>
          <a:p>
            <a:r>
              <a:rPr lang="tr-TR" i="1" dirty="0"/>
              <a:t> NKÜ anesteziyoloji ABD</a:t>
            </a:r>
          </a:p>
        </p:txBody>
      </p:sp>
    </p:spTree>
    <p:extLst>
      <p:ext uri="{BB962C8B-B14F-4D97-AF65-F5344CB8AC3E}">
        <p14:creationId xmlns:p14="http://schemas.microsoft.com/office/powerpoint/2010/main" val="3491525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905A5A9-CF0A-1541-8D4F-6D124EE9A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KOAGÜLASYONUN MONİTORİZE EDİLMESİ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FB68E40-0555-4646-B714-1617F786D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Klinikte çeşitli </a:t>
            </a:r>
            <a:r>
              <a:rPr lang="tr-TR" dirty="0" err="1"/>
              <a:t>protamin</a:t>
            </a:r>
            <a:r>
              <a:rPr lang="tr-TR" dirty="0"/>
              <a:t> dozları kullanılmaktadır, her 100 ünite </a:t>
            </a:r>
            <a:r>
              <a:rPr lang="tr-TR" dirty="0" err="1"/>
              <a:t>heparin</a:t>
            </a:r>
            <a:r>
              <a:rPr lang="tr-TR" dirty="0"/>
              <a:t> için 60-80 mg </a:t>
            </a:r>
            <a:r>
              <a:rPr lang="tr-TR" dirty="0" err="1"/>
              <a:t>protamin</a:t>
            </a:r>
            <a:r>
              <a:rPr lang="tr-TR" dirty="0"/>
              <a:t> nötralizasyon için yeterlidir. </a:t>
            </a:r>
            <a:r>
              <a:rPr lang="tr-TR" b="1" dirty="0"/>
              <a:t>Aşırı </a:t>
            </a:r>
            <a:r>
              <a:rPr lang="tr-TR" b="1" dirty="0" err="1"/>
              <a:t>protamin</a:t>
            </a:r>
            <a:r>
              <a:rPr lang="tr-TR" b="1" dirty="0"/>
              <a:t> uygulanması pıhtılaşmayı bozar.</a:t>
            </a:r>
          </a:p>
          <a:p>
            <a:pPr algn="just"/>
            <a:r>
              <a:rPr lang="tr-TR" dirty="0"/>
              <a:t>Hipotansiyonu engellemek için </a:t>
            </a:r>
            <a:r>
              <a:rPr lang="tr-TR" dirty="0" err="1"/>
              <a:t>protamin</a:t>
            </a:r>
            <a:r>
              <a:rPr lang="tr-TR" dirty="0"/>
              <a:t> yavaş uygulanmalı, ideal olarak 5-10 </a:t>
            </a:r>
            <a:r>
              <a:rPr lang="tr-TR" dirty="0" err="1"/>
              <a:t>dk</a:t>
            </a:r>
            <a:r>
              <a:rPr lang="tr-TR" dirty="0"/>
              <a:t> içinde devamlı </a:t>
            </a:r>
            <a:r>
              <a:rPr lang="tr-TR" dirty="0" err="1"/>
              <a:t>infüzyon</a:t>
            </a:r>
            <a:r>
              <a:rPr lang="tr-TR" dirty="0"/>
              <a:t> şeklinde verilmelidir.</a:t>
            </a:r>
          </a:p>
          <a:p>
            <a:pPr algn="just"/>
            <a:r>
              <a:rPr lang="tr-TR" dirty="0" err="1"/>
              <a:t>Protamin</a:t>
            </a:r>
            <a:r>
              <a:rPr lang="tr-TR" dirty="0"/>
              <a:t> ciddi </a:t>
            </a:r>
            <a:r>
              <a:rPr lang="tr-TR" dirty="0" err="1"/>
              <a:t>anaflaktik</a:t>
            </a:r>
            <a:r>
              <a:rPr lang="tr-TR" dirty="0"/>
              <a:t> veya </a:t>
            </a:r>
            <a:r>
              <a:rPr lang="tr-TR" dirty="0" err="1"/>
              <a:t>anaflaktoid</a:t>
            </a:r>
            <a:r>
              <a:rPr lang="tr-TR" dirty="0"/>
              <a:t> reaksiyonlar oluşturabilir.</a:t>
            </a:r>
          </a:p>
          <a:p>
            <a:pPr algn="just"/>
            <a:r>
              <a:rPr lang="tr-TR" dirty="0"/>
              <a:t>KPB sonrası pıhtılaşma bozuklukları en iyi sistematik yaklaşımla yönetilir. KPB sonrası kanama algoritmaları kanama ve transfüzyonu azaltır.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4B5389F-EF80-054F-BB94-632CAFEB9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i="1" dirty="0" err="1"/>
              <a:t>Dr.Ayhan</a:t>
            </a:r>
            <a:r>
              <a:rPr lang="tr-TR" i="1" dirty="0"/>
              <a:t> Şahin   </a:t>
            </a:r>
            <a:r>
              <a:rPr lang="tr-TR" i="1" dirty="0" err="1"/>
              <a:t>drayhan.sahin@hotmail.com</a:t>
            </a:r>
            <a:r>
              <a:rPr lang="tr-TR" i="1" dirty="0"/>
              <a:t> </a:t>
            </a:r>
          </a:p>
          <a:p>
            <a:r>
              <a:rPr lang="tr-TR" i="1" dirty="0"/>
              <a:t> NKÜ anesteziyoloji ABD</a:t>
            </a:r>
          </a:p>
        </p:txBody>
      </p:sp>
    </p:spTree>
    <p:extLst>
      <p:ext uri="{BB962C8B-B14F-4D97-AF65-F5344CB8AC3E}">
        <p14:creationId xmlns:p14="http://schemas.microsoft.com/office/powerpoint/2010/main" val="3670982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2F3828F-D23B-A345-998B-2FD91D1C3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HEPARİN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DEE8F99-731E-214A-A894-8765894DC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7759"/>
            <a:ext cx="10515600" cy="4849204"/>
          </a:xfrm>
        </p:spPr>
        <p:txBody>
          <a:bodyPr>
            <a:normAutofit/>
          </a:bodyPr>
          <a:lstStyle/>
          <a:p>
            <a:pPr algn="just"/>
            <a:r>
              <a:rPr lang="tr-TR" dirty="0" err="1"/>
              <a:t>Ufh</a:t>
            </a:r>
            <a:r>
              <a:rPr lang="tr-TR" dirty="0"/>
              <a:t>, farmakolojik olarak saf olmayan olarak tarif edilebilir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Fizyolojik olarak </a:t>
            </a:r>
            <a:r>
              <a:rPr lang="tr-TR" dirty="0" err="1"/>
              <a:t>mast</a:t>
            </a:r>
            <a:r>
              <a:rPr lang="tr-TR" dirty="0"/>
              <a:t> hücrelerinde bulunur. 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Ticari olarak sığır akciğerlerinden veya domuz bağırsaklarından elde edilir. Ticari olarak 3.000-40.000 da ağırlığındadır. Ortalama molekül ağırlığı 15.000 olanlar </a:t>
            </a:r>
            <a:r>
              <a:rPr lang="tr-TR" dirty="0" err="1"/>
              <a:t>kpb</a:t>
            </a:r>
            <a:r>
              <a:rPr lang="tr-TR" dirty="0"/>
              <a:t> için kullanılır.</a:t>
            </a:r>
          </a:p>
          <a:p>
            <a:pPr algn="just"/>
            <a:endParaRPr lang="tr-TR" dirty="0"/>
          </a:p>
          <a:p>
            <a:pPr algn="just"/>
            <a:r>
              <a:rPr lang="tr-TR" dirty="0" err="1"/>
              <a:t>Heparin</a:t>
            </a:r>
            <a:r>
              <a:rPr lang="tr-TR" dirty="0"/>
              <a:t> fizyolojik </a:t>
            </a:r>
            <a:r>
              <a:rPr lang="tr-TR" dirty="0" err="1"/>
              <a:t>ph’da</a:t>
            </a:r>
            <a:r>
              <a:rPr lang="tr-TR" dirty="0"/>
              <a:t> güçlü bir asittir.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E45FA06-7376-2041-888D-067E0A2CA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i="1" dirty="0" err="1"/>
              <a:t>Dr.Ayhan</a:t>
            </a:r>
            <a:r>
              <a:rPr lang="tr-TR" i="1" dirty="0"/>
              <a:t> Şahin   </a:t>
            </a:r>
            <a:r>
              <a:rPr lang="tr-TR" i="1" dirty="0" err="1"/>
              <a:t>drayhan.sahin@hotmail.com</a:t>
            </a:r>
            <a:r>
              <a:rPr lang="tr-TR" i="1" dirty="0"/>
              <a:t> </a:t>
            </a:r>
          </a:p>
          <a:p>
            <a:r>
              <a:rPr lang="tr-TR" i="1" dirty="0"/>
              <a:t> NKÜ anesteziyoloji ABD</a:t>
            </a:r>
          </a:p>
        </p:txBody>
      </p:sp>
    </p:spTree>
    <p:extLst>
      <p:ext uri="{BB962C8B-B14F-4D97-AF65-F5344CB8AC3E}">
        <p14:creationId xmlns:p14="http://schemas.microsoft.com/office/powerpoint/2010/main" val="3058332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F24F929-07BE-3444-9D1D-2FAE5D138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HEPARİN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18D019-F7E1-F545-8F65-A7AF63F76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 err="1"/>
              <a:t>Heparin</a:t>
            </a:r>
            <a:r>
              <a:rPr lang="tr-TR" dirty="0"/>
              <a:t> moleküllerinin %30’unda </a:t>
            </a:r>
            <a:r>
              <a:rPr lang="tr-TR" dirty="0" err="1"/>
              <a:t>ATIII’e</a:t>
            </a:r>
            <a:r>
              <a:rPr lang="tr-TR" dirty="0"/>
              <a:t> bağlanmayı sağlayan spesifik bir </a:t>
            </a:r>
            <a:r>
              <a:rPr lang="tr-TR" dirty="0" err="1"/>
              <a:t>pentasakkarid</a:t>
            </a:r>
            <a:r>
              <a:rPr lang="tr-TR" dirty="0"/>
              <a:t> dizilişi mevcut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Bu bağlanma ATIII etkisini 1000 kattan fazla arttırarak aynı zamanda </a:t>
            </a:r>
            <a:r>
              <a:rPr lang="tr-TR" dirty="0" err="1"/>
              <a:t>heparinin</a:t>
            </a:r>
            <a:r>
              <a:rPr lang="tr-TR" dirty="0"/>
              <a:t> </a:t>
            </a:r>
            <a:r>
              <a:rPr lang="tr-TR" dirty="0" err="1"/>
              <a:t>trombin,faktör</a:t>
            </a:r>
            <a:r>
              <a:rPr lang="tr-TR" dirty="0"/>
              <a:t> </a:t>
            </a:r>
            <a:r>
              <a:rPr lang="tr-TR" dirty="0" err="1"/>
              <a:t>Xa,IXa,XIa</a:t>
            </a:r>
            <a:r>
              <a:rPr lang="tr-TR" dirty="0"/>
              <a:t> ve </a:t>
            </a:r>
            <a:r>
              <a:rPr lang="tr-TR" dirty="0" err="1"/>
              <a:t>XIIa’yı</a:t>
            </a:r>
            <a:r>
              <a:rPr lang="tr-TR" dirty="0"/>
              <a:t> </a:t>
            </a:r>
            <a:r>
              <a:rPr lang="tr-TR" dirty="0" err="1"/>
              <a:t>inhibe</a:t>
            </a:r>
            <a:r>
              <a:rPr lang="tr-TR" dirty="0"/>
              <a:t> etmesine olanak sağlar.</a:t>
            </a:r>
          </a:p>
          <a:p>
            <a:pPr algn="just"/>
            <a:endParaRPr lang="tr-TR" dirty="0"/>
          </a:p>
          <a:p>
            <a:pPr algn="just"/>
            <a:r>
              <a:rPr lang="tr-TR" dirty="0" err="1"/>
              <a:t>Trombin</a:t>
            </a:r>
            <a:r>
              <a:rPr lang="tr-TR" dirty="0"/>
              <a:t> </a:t>
            </a:r>
            <a:r>
              <a:rPr lang="tr-TR" dirty="0" err="1"/>
              <a:t>inhibisyonu</a:t>
            </a:r>
            <a:r>
              <a:rPr lang="tr-TR" dirty="0"/>
              <a:t> KPB </a:t>
            </a:r>
            <a:r>
              <a:rPr lang="tr-TR" dirty="0" err="1"/>
              <a:t>antikoagülasyonu</a:t>
            </a:r>
            <a:r>
              <a:rPr lang="tr-TR" dirty="0"/>
              <a:t> için önemlidir.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Belirgin ATIII eksikliğinde </a:t>
            </a:r>
            <a:r>
              <a:rPr lang="tr-TR" dirty="0" err="1"/>
              <a:t>heparin</a:t>
            </a:r>
            <a:r>
              <a:rPr lang="tr-TR" dirty="0"/>
              <a:t> </a:t>
            </a:r>
            <a:r>
              <a:rPr lang="tr-TR" dirty="0" err="1"/>
              <a:t>antikoagülasyonun</a:t>
            </a:r>
            <a:r>
              <a:rPr lang="tr-TR" dirty="0"/>
              <a:t> efektiftir çünkü </a:t>
            </a:r>
            <a:r>
              <a:rPr lang="tr-TR" dirty="0" err="1"/>
              <a:t>faktörII’ye</a:t>
            </a:r>
            <a:r>
              <a:rPr lang="tr-TR" dirty="0"/>
              <a:t> </a:t>
            </a:r>
            <a:r>
              <a:rPr lang="tr-TR"/>
              <a:t>de bağlanıp </a:t>
            </a:r>
            <a:r>
              <a:rPr lang="tr-TR" dirty="0" err="1"/>
              <a:t>trombini</a:t>
            </a:r>
            <a:r>
              <a:rPr lang="tr-TR" dirty="0"/>
              <a:t> </a:t>
            </a:r>
            <a:r>
              <a:rPr lang="tr-TR" dirty="0" err="1"/>
              <a:t>inhive</a:t>
            </a:r>
            <a:r>
              <a:rPr lang="tr-TR" dirty="0"/>
              <a:t> eder.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0FFFCF3-880F-7742-BACB-1AB5B1051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i="1" dirty="0" err="1"/>
              <a:t>Dr.Ayhan</a:t>
            </a:r>
            <a:r>
              <a:rPr lang="tr-TR" i="1" dirty="0"/>
              <a:t> Şahin   </a:t>
            </a:r>
            <a:r>
              <a:rPr lang="tr-TR" i="1" dirty="0" err="1"/>
              <a:t>drayhan.sahin@hotmail.com</a:t>
            </a:r>
            <a:r>
              <a:rPr lang="tr-TR" i="1" dirty="0"/>
              <a:t>  </a:t>
            </a:r>
          </a:p>
          <a:p>
            <a:r>
              <a:rPr lang="tr-TR" i="1" dirty="0"/>
              <a:t>NKÜ anesteziyoloji ABD</a:t>
            </a:r>
          </a:p>
        </p:txBody>
      </p:sp>
    </p:spTree>
    <p:extLst>
      <p:ext uri="{BB962C8B-B14F-4D97-AF65-F5344CB8AC3E}">
        <p14:creationId xmlns:p14="http://schemas.microsoft.com/office/powerpoint/2010/main" val="2106510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4795</TotalTime>
  <Words>1859</Words>
  <Application>Microsoft Macintosh PowerPoint</Application>
  <PresentationFormat>Geniş ekran</PresentationFormat>
  <Paragraphs>246</Paragraphs>
  <Slides>30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Wingdings</vt:lpstr>
      <vt:lpstr>Office Teması</vt:lpstr>
      <vt:lpstr>KARDİYOPULMONER BYPASS SIRASINDA VE SONRASINDA KOAGÜLASYON YÖNETİMİ</vt:lpstr>
      <vt:lpstr>HEDEFLER</vt:lpstr>
      <vt:lpstr>KOAGÜLASYONUN MONİTORİZE EDİLMESİ</vt:lpstr>
      <vt:lpstr>KOAGÜLASYONUN MONİTORİZE EDİLMESİ</vt:lpstr>
      <vt:lpstr>KOAGÜLASYONUN MONİTORİZE EDİLMESİ</vt:lpstr>
      <vt:lpstr>KOAGÜLASYONUN MONİTORİZE EDİLMESİ</vt:lpstr>
      <vt:lpstr>KOAGÜLASYONUN MONİTORİZE EDİLMESİ</vt:lpstr>
      <vt:lpstr>HEPARİN</vt:lpstr>
      <vt:lpstr>HEPARİN</vt:lpstr>
      <vt:lpstr>HEPARİN</vt:lpstr>
      <vt:lpstr>HEPARİN</vt:lpstr>
      <vt:lpstr>HEPARİN</vt:lpstr>
      <vt:lpstr>PowerPoint Sunusu</vt:lpstr>
      <vt:lpstr>KPB VAKALARINDA ANTİKOAGÜLAN OLARAK HEPARİN İLE İLGİLİ PROBLEMLER</vt:lpstr>
      <vt:lpstr>HEPARİN DİRENCİ</vt:lpstr>
      <vt:lpstr>HEPARİN DİRENCİ OLASI NEDENLERİ</vt:lpstr>
      <vt:lpstr>HEPARİN DİRENCİ</vt:lpstr>
      <vt:lpstr>HEPARİN İLİŞKİLİ TROMBOSİTOPENİ</vt:lpstr>
      <vt:lpstr>Heparin-ilişkili trombositopeni</vt:lpstr>
      <vt:lpstr>Heparin-ilişkili trombositopeni</vt:lpstr>
      <vt:lpstr>HEPARİN-İLİŞKİLİ TROMBOSİTOPENİ</vt:lpstr>
      <vt:lpstr>HEPARİN ALTERNATİFLERİ</vt:lpstr>
      <vt:lpstr>HEPARİN NÖTRALİZASYONU</vt:lpstr>
      <vt:lpstr>HEPARİN NÖTRALİZASYONU</vt:lpstr>
      <vt:lpstr>PROTAMİN UYGULAMASI</vt:lpstr>
      <vt:lpstr>HEPARİN NÖTRALİZASYONUN MONİTORİZASYONU</vt:lpstr>
      <vt:lpstr>OLUMSUZ ETKİLER</vt:lpstr>
      <vt:lpstr>PROTAMİN UYGULAMASININ ALTERNATİFLERİ</vt:lpstr>
      <vt:lpstr>HEPARİNİ NÖTRALİZE ETMEK İÇİN UYGUN DOZDA PROTAMİN</vt:lpstr>
      <vt:lpstr>KARDİYAK CERRAHİ SIRASINDA EDİNİLEN BOZUKLUKLAR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KARDİYOPULMONER BYPASS SIRASINDA VE SONRASINDA KOAGÜLASYON YÖNETİMİ</dc:title>
  <dc:creator>Microsoft Office Kullanıcısı</dc:creator>
  <cp:lastModifiedBy>Microsoft Office Kullanıcısı</cp:lastModifiedBy>
  <cp:revision>53</cp:revision>
  <dcterms:created xsi:type="dcterms:W3CDTF">2018-11-19T07:59:41Z</dcterms:created>
  <dcterms:modified xsi:type="dcterms:W3CDTF">2018-11-24T09:04:53Z</dcterms:modified>
</cp:coreProperties>
</file>