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7"/>
  </p:notesMasterIdLst>
  <p:handoutMasterIdLst>
    <p:handoutMasterId r:id="rId68"/>
  </p:handoutMasterIdLst>
  <p:sldIdLst>
    <p:sldId id="275" r:id="rId2"/>
    <p:sldId id="348" r:id="rId3"/>
    <p:sldId id="256" r:id="rId4"/>
    <p:sldId id="262" r:id="rId5"/>
    <p:sldId id="259" r:id="rId6"/>
    <p:sldId id="263" r:id="rId7"/>
    <p:sldId id="260" r:id="rId8"/>
    <p:sldId id="264" r:id="rId9"/>
    <p:sldId id="265" r:id="rId10"/>
    <p:sldId id="266" r:id="rId11"/>
    <p:sldId id="267" r:id="rId12"/>
    <p:sldId id="268" r:id="rId13"/>
    <p:sldId id="270" r:id="rId14"/>
    <p:sldId id="271" r:id="rId15"/>
    <p:sldId id="272" r:id="rId16"/>
    <p:sldId id="273" r:id="rId17"/>
    <p:sldId id="284"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8" r:id="rId49"/>
    <p:sldId id="329" r:id="rId50"/>
    <p:sldId id="330" r:id="rId51"/>
    <p:sldId id="331" r:id="rId52"/>
    <p:sldId id="332" r:id="rId53"/>
    <p:sldId id="333" r:id="rId54"/>
    <p:sldId id="334" r:id="rId55"/>
    <p:sldId id="335" r:id="rId56"/>
    <p:sldId id="336" r:id="rId57"/>
    <p:sldId id="337" r:id="rId58"/>
    <p:sldId id="339" r:id="rId59"/>
    <p:sldId id="340" r:id="rId60"/>
    <p:sldId id="341" r:id="rId61"/>
    <p:sldId id="342" r:id="rId62"/>
    <p:sldId id="345" r:id="rId63"/>
    <p:sldId id="343" r:id="rId64"/>
    <p:sldId id="344" r:id="rId65"/>
    <p:sldId id="346"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913" autoAdjust="0"/>
  </p:normalViewPr>
  <p:slideViewPr>
    <p:cSldViewPr>
      <p:cViewPr>
        <p:scale>
          <a:sx n="100" d="100"/>
          <a:sy n="100" d="100"/>
        </p:scale>
        <p:origin x="-702"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AC34D5-1155-4BC1-A07C-BBAE416457E2}" type="datetimeFigureOut">
              <a:rPr lang="tr-TR" smtClean="0"/>
              <a:pPr/>
              <a:t>25.10.2018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NAMIK KEMAL ÜNİVERSİTESİ KALP DAMAR CERRAHİ ANABİLİM DALI 2018</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6468CC-8135-4C26-95BB-6A285A5C29E6}" type="slidenum">
              <a:rPr lang="tr-TR" smtClean="0"/>
              <a:pPr/>
              <a:t>‹#›</a:t>
            </a:fld>
            <a:endParaRPr lang="tr-TR"/>
          </a:p>
        </p:txBody>
      </p:sp>
    </p:spTree>
    <p:extLst>
      <p:ext uri="{BB962C8B-B14F-4D97-AF65-F5344CB8AC3E}">
        <p14:creationId xmlns="" xmlns:p14="http://schemas.microsoft.com/office/powerpoint/2010/main" val="38375841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AD4F2-EC71-40D0-8453-1AA4F22BB4EC}" type="datetimeFigureOut">
              <a:rPr lang="tr-TR" smtClean="0"/>
              <a:pPr/>
              <a:t>25.10.2018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NAMIK KEMAL ÜNİVERSİTESİ KALP DAMAR CERRAHİ ANABİLİM DALI 2018</a:t>
            </a: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1290B-9B3C-40E3-BD3E-1FBF768F42C7}" type="slidenum">
              <a:rPr lang="tr-TR" smtClean="0"/>
              <a:pPr/>
              <a:t>‹#›</a:t>
            </a:fld>
            <a:endParaRPr lang="tr-TR"/>
          </a:p>
        </p:txBody>
      </p:sp>
    </p:spTree>
    <p:extLst>
      <p:ext uri="{BB962C8B-B14F-4D97-AF65-F5344CB8AC3E}">
        <p14:creationId xmlns="" xmlns:p14="http://schemas.microsoft.com/office/powerpoint/2010/main" val="29611249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E21290B-9B3C-40E3-BD3E-1FBF768F42C7}" type="slidenum">
              <a:rPr lang="tr-TR" smtClean="0"/>
              <a:pPr/>
              <a:t>1</a:t>
            </a:fld>
            <a:endParaRPr lang="tr-TR"/>
          </a:p>
        </p:txBody>
      </p:sp>
      <p:sp>
        <p:nvSpPr>
          <p:cNvPr id="5" name="Altbilgi Yer Tutucusu 4"/>
          <p:cNvSpPr>
            <a:spLocks noGrp="1"/>
          </p:cNvSpPr>
          <p:nvPr>
            <p:ph type="ftr" sz="quarter" idx="11"/>
          </p:nvPr>
        </p:nvSpPr>
        <p:spPr/>
        <p:txBody>
          <a:bodyPr/>
          <a:lstStyle/>
          <a:p>
            <a:r>
              <a:rPr lang="tr-TR" smtClean="0"/>
              <a:t>NAMIK KEMAL ÜNİVERSİTESİ KALP DAMAR CERRAHİ ANABİLİM DALI 2018</a:t>
            </a:r>
            <a:endParaRPr lang="tr-TR"/>
          </a:p>
        </p:txBody>
      </p:sp>
    </p:spTree>
    <p:extLst>
      <p:ext uri="{BB962C8B-B14F-4D97-AF65-F5344CB8AC3E}">
        <p14:creationId xmlns="" xmlns:p14="http://schemas.microsoft.com/office/powerpoint/2010/main" val="24696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Altbilgi Yer Tutucusu"/>
          <p:cNvSpPr>
            <a:spLocks noGrp="1"/>
          </p:cNvSpPr>
          <p:nvPr>
            <p:ph type="ftr" sz="quarter" idx="10"/>
          </p:nvPr>
        </p:nvSpPr>
        <p:spPr/>
        <p:txBody>
          <a:bodyPr/>
          <a:lstStyle/>
          <a:p>
            <a:r>
              <a:rPr lang="tr-TR" smtClean="0"/>
              <a:t>NAMIK KEMAL ÜNİVERSİTESİ KALP DAMAR CERRAHİ ANABİLİM DALI 2018</a:t>
            </a:r>
            <a:endParaRPr lang="tr-TR"/>
          </a:p>
        </p:txBody>
      </p:sp>
      <p:sp>
        <p:nvSpPr>
          <p:cNvPr id="5" name="4 Slayt Numarası Yer Tutucusu"/>
          <p:cNvSpPr>
            <a:spLocks noGrp="1"/>
          </p:cNvSpPr>
          <p:nvPr>
            <p:ph type="sldNum" sz="quarter" idx="11"/>
          </p:nvPr>
        </p:nvSpPr>
        <p:spPr/>
        <p:txBody>
          <a:bodyPr/>
          <a:lstStyle/>
          <a:p>
            <a:fld id="{6E21290B-9B3C-40E3-BD3E-1FBF768F42C7}"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bilgi Yer Tutucusu 3"/>
          <p:cNvSpPr>
            <a:spLocks noGrp="1"/>
          </p:cNvSpPr>
          <p:nvPr>
            <p:ph type="ftr" sz="quarter" idx="10"/>
          </p:nvPr>
        </p:nvSpPr>
        <p:spPr/>
        <p:txBody>
          <a:bodyPr/>
          <a:lstStyle/>
          <a:p>
            <a:r>
              <a:rPr lang="tr-TR" smtClean="0"/>
              <a:t>NAMIK KEMAL ÜNİVERSİTESİ KALP DAMAR CERRAHİ ANABİLİM DALI 2018</a:t>
            </a:r>
            <a:endParaRPr lang="tr-TR"/>
          </a:p>
        </p:txBody>
      </p:sp>
      <p:sp>
        <p:nvSpPr>
          <p:cNvPr id="5" name="Slayt Numarası Yer Tutucusu 4"/>
          <p:cNvSpPr>
            <a:spLocks noGrp="1"/>
          </p:cNvSpPr>
          <p:nvPr>
            <p:ph type="sldNum" sz="quarter" idx="11"/>
          </p:nvPr>
        </p:nvSpPr>
        <p:spPr/>
        <p:txBody>
          <a:bodyPr/>
          <a:lstStyle/>
          <a:p>
            <a:fld id="{6E21290B-9B3C-40E3-BD3E-1FBF768F42C7}" type="slidenum">
              <a:rPr lang="tr-TR" smtClean="0"/>
              <a:pPr/>
              <a:t>7</a:t>
            </a:fld>
            <a:endParaRPr lang="tr-TR"/>
          </a:p>
        </p:txBody>
      </p:sp>
    </p:spTree>
    <p:extLst>
      <p:ext uri="{BB962C8B-B14F-4D97-AF65-F5344CB8AC3E}">
        <p14:creationId xmlns="" xmlns:p14="http://schemas.microsoft.com/office/powerpoint/2010/main" val="267546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Altbilgi Yer Tutucusu"/>
          <p:cNvSpPr>
            <a:spLocks noGrp="1"/>
          </p:cNvSpPr>
          <p:nvPr>
            <p:ph type="ftr" sz="quarter" idx="10"/>
          </p:nvPr>
        </p:nvSpPr>
        <p:spPr/>
        <p:txBody>
          <a:bodyPr/>
          <a:lstStyle/>
          <a:p>
            <a:r>
              <a:rPr lang="tr-TR" smtClean="0"/>
              <a:t>NAMIK KEMAL ÜNİVERSİTESİ KALP DAMAR CERRAHİ ANABİLİM DALI 2018</a:t>
            </a:r>
            <a:endParaRPr lang="tr-TR"/>
          </a:p>
        </p:txBody>
      </p:sp>
      <p:sp>
        <p:nvSpPr>
          <p:cNvPr id="5" name="4 Slayt Numarası Yer Tutucusu"/>
          <p:cNvSpPr>
            <a:spLocks noGrp="1"/>
          </p:cNvSpPr>
          <p:nvPr>
            <p:ph type="sldNum" sz="quarter" idx="11"/>
          </p:nvPr>
        </p:nvSpPr>
        <p:spPr/>
        <p:txBody>
          <a:bodyPr/>
          <a:lstStyle/>
          <a:p>
            <a:fld id="{6E21290B-9B3C-40E3-BD3E-1FBF768F42C7}" type="slidenum">
              <a:rPr lang="tr-TR" smtClean="0"/>
              <a:pPr/>
              <a:t>20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17ADF9B2-23DE-4750-A1B5-0DA5A44495E1}" type="datetime1">
              <a:rPr lang="tr-TR" smtClean="0"/>
              <a:pPr/>
              <a:t>25.10.2018</a:t>
            </a:fld>
            <a:endParaRPr lang="tr-TR"/>
          </a:p>
        </p:txBody>
      </p:sp>
      <p:sp>
        <p:nvSpPr>
          <p:cNvPr id="20" name="Altbilgi Yer Tutucusu 19"/>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7EC8CD83-FB66-4DB0-9274-A37077B3E3F2}" type="datetime1">
              <a:rPr lang="tr-TR" smtClean="0"/>
              <a:pPr/>
              <a:t>25.10.2018</a:t>
            </a:fld>
            <a:endParaRPr lang="tr-TR"/>
          </a:p>
        </p:txBody>
      </p:sp>
      <p:sp>
        <p:nvSpPr>
          <p:cNvPr id="5" name="Altbilgi Yer Tutucusu 4"/>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9A9EACF-BEB0-48CC-95BB-9942495C21D7}" type="datetime1">
              <a:rPr lang="tr-TR" smtClean="0"/>
              <a:pPr/>
              <a:t>25.10.2018</a:t>
            </a:fld>
            <a:endParaRPr lang="tr-TR"/>
          </a:p>
        </p:txBody>
      </p:sp>
      <p:sp>
        <p:nvSpPr>
          <p:cNvPr id="5" name="Altbilgi Yer Tutucusu 4"/>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8A6D5315-1CD6-473D-A80C-A8BC0805286C}" type="datetime1">
              <a:rPr lang="tr-TR" smtClean="0"/>
              <a:pPr/>
              <a:t>25.10.2018</a:t>
            </a:fld>
            <a:endParaRPr lang="tr-TR"/>
          </a:p>
        </p:txBody>
      </p:sp>
      <p:sp>
        <p:nvSpPr>
          <p:cNvPr id="5" name="Altbilgi Yer Tutucusu 4"/>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53E9B46F-F26E-4839-B782-9B20A2C673F7}" type="datetime1">
              <a:rPr lang="tr-TR" smtClean="0"/>
              <a:pPr/>
              <a:t>25.10.2018</a:t>
            </a:fld>
            <a:endParaRPr lang="tr-TR"/>
          </a:p>
        </p:txBody>
      </p:sp>
      <p:sp>
        <p:nvSpPr>
          <p:cNvPr id="5" name="Altbilgi Yer Tutucusu 4"/>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590D0F60-9060-4F59-860C-DE7426290A49}" type="datetime1">
              <a:rPr lang="tr-TR" smtClean="0"/>
              <a:pPr/>
              <a:t>25.10.2018</a:t>
            </a:fld>
            <a:endParaRPr lang="tr-TR"/>
          </a:p>
        </p:txBody>
      </p:sp>
      <p:sp>
        <p:nvSpPr>
          <p:cNvPr id="6" name="Altbilgi Yer Tutucusu 5"/>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CCACF5B4-9525-41B7-BD89-18A89C3A6354}" type="datetime1">
              <a:rPr lang="tr-TR" smtClean="0"/>
              <a:pPr/>
              <a:t>25.10.2018</a:t>
            </a:fld>
            <a:endParaRPr lang="tr-TR"/>
          </a:p>
        </p:txBody>
      </p:sp>
      <p:sp>
        <p:nvSpPr>
          <p:cNvPr id="8" name="Altbilgi Yer Tutucusu 7"/>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DEFDA7E9-A881-45FD-9A16-7CDCD236994D}" type="datetime1">
              <a:rPr lang="tr-TR" smtClean="0"/>
              <a:pPr/>
              <a:t>25.10.2018</a:t>
            </a:fld>
            <a:endParaRPr lang="tr-TR"/>
          </a:p>
        </p:txBody>
      </p:sp>
      <p:sp>
        <p:nvSpPr>
          <p:cNvPr id="4" name="Altbilgi Yer Tutucusu 3"/>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72127720-5CA3-46EF-B95F-C4A0C7C30E79}" type="datetime1">
              <a:rPr lang="tr-TR" smtClean="0"/>
              <a:pPr/>
              <a:t>25.10.2018</a:t>
            </a:fld>
            <a:endParaRPr lang="tr-TR"/>
          </a:p>
        </p:txBody>
      </p:sp>
      <p:sp>
        <p:nvSpPr>
          <p:cNvPr id="3" name="Altbilgi Yer Tutucusu 2"/>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6049A52-0062-4207-8008-AABAF93EE520}" type="datetime1">
              <a:rPr lang="tr-TR" smtClean="0"/>
              <a:pPr/>
              <a:t>25.10.2018</a:t>
            </a:fld>
            <a:endParaRPr lang="tr-TR"/>
          </a:p>
        </p:txBody>
      </p:sp>
      <p:sp>
        <p:nvSpPr>
          <p:cNvPr id="6" name="Altbilgi Yer Tutucusu 5"/>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F3308917-17BC-412C-8EEE-DBBC12840BBD}" type="datetime1">
              <a:rPr lang="tr-TR" smtClean="0"/>
              <a:pPr/>
              <a:t>25.10.2018</a:t>
            </a:fld>
            <a:endParaRPr lang="tr-TR"/>
          </a:p>
        </p:txBody>
      </p:sp>
      <p:sp>
        <p:nvSpPr>
          <p:cNvPr id="6" name="Altbilgi Yer Tutucusu 5"/>
          <p:cNvSpPr>
            <a:spLocks noGrp="1"/>
          </p:cNvSpPr>
          <p:nvPr>
            <p:ph type="ftr" sz="quarter" idx="11"/>
          </p:nvPr>
        </p:nvSpPr>
        <p:spPr/>
        <p:txBody>
          <a:bodyPr/>
          <a:lstStyle>
            <a:extLst/>
          </a:lstStyle>
          <a:p>
            <a:r>
              <a:rPr lang="tr-TR" smtClean="0"/>
              <a:t>Tekirdağ Namık Kemal Üniversitesi Tıp Fakültesi Kalp Damar Cerrahi Anabilim Dalı</a:t>
            </a:r>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998393-60A3-437E-ACA6-B71ACAD47AD1}" type="datetime1">
              <a:rPr lang="tr-TR" smtClean="0"/>
              <a:pPr/>
              <a:t>25.10.2018</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Tekirdağ Namık Kemal Üniversitesi Tıp Fakültesi Kalp Damar Cerrahi Anabilim Dalı</a:t>
            </a:r>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pPr/>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o.int/patientsafety/safesurgery/ss_checklist/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0"/>
            <a:ext cx="7674056" cy="3262164"/>
          </a:xfr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tr-TR" sz="3600" dirty="0" smtClean="0">
                <a:solidFill>
                  <a:schemeClr val="bg2"/>
                </a:solidFill>
              </a:rPr>
              <a:t>KALP DAMAR CERRAHİ KLİNİKLERİNDE</a:t>
            </a:r>
            <a:br>
              <a:rPr lang="tr-TR" sz="3600" dirty="0" smtClean="0">
                <a:solidFill>
                  <a:schemeClr val="bg2"/>
                </a:solidFill>
              </a:rPr>
            </a:br>
            <a:r>
              <a:rPr lang="tr-TR" sz="3600" dirty="0" smtClean="0">
                <a:solidFill>
                  <a:schemeClr val="bg2"/>
                </a:solidFill>
              </a:rPr>
              <a:t>PERFÜZYON KALİTE STANDARTLARI</a:t>
            </a:r>
            <a:endParaRPr lang="tr-TR" sz="3600" dirty="0">
              <a:solidFill>
                <a:schemeClr val="bg2"/>
              </a:solidFill>
            </a:endParaRPr>
          </a:p>
        </p:txBody>
      </p:sp>
      <p:sp>
        <p:nvSpPr>
          <p:cNvPr id="3" name="İçerik Yer Tutucusu 2"/>
          <p:cNvSpPr>
            <a:spLocks noGrp="1"/>
          </p:cNvSpPr>
          <p:nvPr>
            <p:ph idx="1"/>
          </p:nvPr>
        </p:nvSpPr>
        <p:spPr>
          <a:xfrm>
            <a:off x="1907704" y="5733256"/>
            <a:ext cx="7056784" cy="504056"/>
          </a:xfrm>
        </p:spPr>
        <p:txBody>
          <a:bodyPr>
            <a:normAutofit fontScale="92500" lnSpcReduction="10000"/>
          </a:bodyPr>
          <a:lstStyle/>
          <a:p>
            <a:pPr marL="82296" indent="0">
              <a:buNone/>
            </a:pPr>
            <a:r>
              <a:rPr lang="tr-TR" dirty="0" smtClean="0"/>
              <a:t>                </a:t>
            </a:r>
            <a:r>
              <a:rPr lang="tr-TR" sz="2600" dirty="0" err="1" smtClean="0"/>
              <a:t>Perf</a:t>
            </a:r>
            <a:r>
              <a:rPr lang="tr-TR" sz="2600" dirty="0" smtClean="0"/>
              <a:t>. Eren ÖZCANLI</a:t>
            </a:r>
            <a:endParaRPr lang="tr-TR" dirty="0"/>
          </a:p>
        </p:txBody>
      </p:sp>
      <p:sp>
        <p:nvSpPr>
          <p:cNvPr id="4" name="Altbilgi Yer Tutucusu 3"/>
          <p:cNvSpPr>
            <a:spLocks noGrp="1"/>
          </p:cNvSpPr>
          <p:nvPr>
            <p:ph type="ftr" sz="quarter" idx="11"/>
          </p:nvPr>
        </p:nvSpPr>
        <p:spPr>
          <a:xfrm>
            <a:off x="2915816" y="6237312"/>
            <a:ext cx="3462536" cy="476250"/>
          </a:xfrm>
        </p:spPr>
        <p:txBody>
          <a:bodyPr/>
          <a:lstStyle/>
          <a:p>
            <a:pPr algn="ctr"/>
            <a:r>
              <a:rPr lang="tr-TR" b="1" dirty="0" smtClean="0">
                <a:solidFill>
                  <a:schemeClr val="bg2">
                    <a:lumMod val="25000"/>
                  </a:schemeClr>
                </a:solidFill>
              </a:rPr>
              <a:t>Tekirdağ Namık Kemal Üniversitesi Tıp Fakültesi Kalp Damar Cerrahi Anabilim Dalı</a:t>
            </a:r>
          </a:p>
          <a:p>
            <a:pPr algn="ctr"/>
            <a:r>
              <a:rPr lang="tr-TR" dirty="0" smtClean="0"/>
              <a:t>           </a:t>
            </a:r>
            <a:endParaRPr lang="tr-TR" dirty="0"/>
          </a:p>
        </p:txBody>
      </p:sp>
      <p:sp>
        <p:nvSpPr>
          <p:cNvPr id="5" name="AutoShape 2" descr="de bakey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00535" y="2420888"/>
            <a:ext cx="2448272" cy="3221411"/>
          </a:xfrm>
          <a:prstGeom prst="rect">
            <a:avLst/>
          </a:prstGeom>
        </p:spPr>
      </p:pic>
      <p:pic>
        <p:nvPicPr>
          <p:cNvPr id="6" name="Resim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187624" y="4737373"/>
            <a:ext cx="1905000" cy="2095500"/>
          </a:xfrm>
          <a:prstGeom prst="rect">
            <a:avLst/>
          </a:prstGeom>
        </p:spPr>
      </p:pic>
      <p:pic>
        <p:nvPicPr>
          <p:cNvPr id="14340"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105078" y="4567115"/>
            <a:ext cx="2150368" cy="2150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2103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447800"/>
            <a:ext cx="7818072" cy="4800600"/>
          </a:xfrm>
        </p:spPr>
        <p:txBody>
          <a:bodyPr/>
          <a:lstStyle/>
          <a:p>
            <a:pPr marL="82296" indent="0">
              <a:buNone/>
            </a:pPr>
            <a:r>
              <a:rPr lang="en-US" dirty="0" err="1"/>
              <a:t>Saha</a:t>
            </a:r>
            <a:r>
              <a:rPr lang="en-US" dirty="0"/>
              <a:t> </a:t>
            </a:r>
            <a:r>
              <a:rPr lang="en-US" dirty="0" err="1"/>
              <a:t>çalışmaları</a:t>
            </a:r>
            <a:r>
              <a:rPr lang="en-US" dirty="0"/>
              <a:t> </a:t>
            </a:r>
            <a:r>
              <a:rPr lang="en-US" dirty="0" err="1"/>
              <a:t>yapılarak</a:t>
            </a:r>
            <a:r>
              <a:rPr lang="en-US" dirty="0"/>
              <a:t>, </a:t>
            </a:r>
            <a:r>
              <a:rPr lang="en-US" dirty="0" err="1"/>
              <a:t>bu</a:t>
            </a:r>
            <a:r>
              <a:rPr lang="en-US" dirty="0"/>
              <a:t> </a:t>
            </a:r>
            <a:r>
              <a:rPr lang="en-US" dirty="0" err="1"/>
              <a:t>çalışmalar</a:t>
            </a:r>
            <a:r>
              <a:rPr lang="en-US" dirty="0"/>
              <a:t> </a:t>
            </a:r>
            <a:r>
              <a:rPr lang="en-US" dirty="0" err="1"/>
              <a:t>sonrasında</a:t>
            </a:r>
            <a:r>
              <a:rPr lang="en-US" dirty="0"/>
              <a:t> </a:t>
            </a:r>
            <a:r>
              <a:rPr lang="en-US" dirty="0" err="1"/>
              <a:t>uygulamaya</a:t>
            </a:r>
            <a:r>
              <a:rPr lang="en-US" dirty="0"/>
              <a:t> </a:t>
            </a:r>
            <a:r>
              <a:rPr lang="en-US" dirty="0" err="1"/>
              <a:t>yönelik</a:t>
            </a:r>
            <a:r>
              <a:rPr lang="en-US" dirty="0"/>
              <a:t> </a:t>
            </a:r>
            <a:r>
              <a:rPr lang="en-US" dirty="0" err="1"/>
              <a:t>elde</a:t>
            </a:r>
            <a:r>
              <a:rPr lang="en-US" dirty="0"/>
              <a:t> </a:t>
            </a:r>
            <a:r>
              <a:rPr lang="en-US" dirty="0" err="1"/>
              <a:t>edilen</a:t>
            </a:r>
            <a:r>
              <a:rPr lang="en-US" dirty="0"/>
              <a:t> </a:t>
            </a:r>
            <a:r>
              <a:rPr lang="en-US" dirty="0" err="1"/>
              <a:t>veriler</a:t>
            </a:r>
            <a:r>
              <a:rPr lang="en-US" dirty="0"/>
              <a:t> </a:t>
            </a:r>
            <a:r>
              <a:rPr lang="en-US" dirty="0" err="1"/>
              <a:t>standartlara</a:t>
            </a:r>
            <a:r>
              <a:rPr lang="en-US" dirty="0"/>
              <a:t> </a:t>
            </a:r>
            <a:r>
              <a:rPr lang="en-US" dirty="0" err="1"/>
              <a:t>yansıtılmış</a:t>
            </a:r>
            <a:r>
              <a:rPr lang="en-US" dirty="0"/>
              <a:t> </a:t>
            </a:r>
            <a:r>
              <a:rPr lang="en-US" dirty="0" err="1"/>
              <a:t>ve</a:t>
            </a:r>
            <a:r>
              <a:rPr lang="en-US" dirty="0"/>
              <a:t> </a:t>
            </a:r>
            <a:r>
              <a:rPr lang="en-US" dirty="0" err="1"/>
              <a:t>standartlara</a:t>
            </a:r>
            <a:r>
              <a:rPr lang="en-US" dirty="0"/>
              <a:t> son </a:t>
            </a:r>
            <a:r>
              <a:rPr lang="en-US" dirty="0" err="1"/>
              <a:t>şekli</a:t>
            </a:r>
            <a:r>
              <a:rPr lang="en-US" dirty="0"/>
              <a:t> </a:t>
            </a:r>
            <a:r>
              <a:rPr lang="en-US" dirty="0" err="1" smtClean="0"/>
              <a:t>veril</a:t>
            </a:r>
            <a:r>
              <a:rPr lang="tr-TR" dirty="0" err="1" smtClean="0"/>
              <a:t>ecektir</a:t>
            </a:r>
            <a:r>
              <a:rPr lang="en-US" dirty="0" smtClean="0"/>
              <a:t>.</a:t>
            </a:r>
            <a:endParaRPr lang="tr-TR" dirty="0"/>
          </a:p>
          <a:p>
            <a:pPr marL="82296" indent="0">
              <a:buNone/>
            </a:pPr>
            <a:r>
              <a:rPr lang="en-US" dirty="0"/>
              <a:t/>
            </a:r>
            <a:br>
              <a:rPr lang="en-US" dirty="0"/>
            </a:br>
            <a:endParaRPr lang="tr-TR" dirty="0"/>
          </a:p>
        </p:txBody>
      </p:sp>
      <p:sp>
        <p:nvSpPr>
          <p:cNvPr id="4" name="Başlık 1"/>
          <p:cNvSpPr>
            <a:spLocks noGrp="1"/>
          </p:cNvSpPr>
          <p:nvPr>
            <p:ph type="title"/>
          </p:nvPr>
        </p:nvSpPr>
        <p:spPr/>
        <p:txBody>
          <a:bodyPr>
            <a:normAutofit/>
          </a:bodyPr>
          <a:lstStyle/>
          <a:p>
            <a:r>
              <a:rPr lang="tr-TR" dirty="0" err="1"/>
              <a:t>Perfüzyonda</a:t>
            </a:r>
            <a:r>
              <a:rPr lang="tr-TR" dirty="0"/>
              <a:t> </a:t>
            </a:r>
            <a:r>
              <a:rPr lang="tr-TR" dirty="0" smtClean="0"/>
              <a:t>Kalite Standartları</a:t>
            </a:r>
            <a:endParaRPr lang="tr-TR" dirty="0"/>
          </a:p>
        </p:txBody>
      </p:sp>
      <p:sp>
        <p:nvSpPr>
          <p:cNvPr id="5" name="Altbilgi Yer Tutucusu 4"/>
          <p:cNvSpPr>
            <a:spLocks noGrp="1"/>
          </p:cNvSpPr>
          <p:nvPr>
            <p:ph type="ftr" sz="quarter" idx="11"/>
          </p:nvPr>
        </p:nvSpPr>
        <p:spPr>
          <a:xfrm>
            <a:off x="5643570" y="6215082"/>
            <a:ext cx="3388248" cy="476250"/>
          </a:xfrm>
        </p:spPr>
        <p:txBody>
          <a:bodyPr/>
          <a:lstStyle/>
          <a:p>
            <a:pPr algn="ctr"/>
            <a:r>
              <a:rPr lang="tr-TR" dirty="0" smtClean="0"/>
              <a:t>  </a:t>
            </a:r>
            <a:r>
              <a:rPr lang="tr-TR" b="1" dirty="0" smtClean="0">
                <a:solidFill>
                  <a:schemeClr val="bg2">
                    <a:lumMod val="25000"/>
                  </a:schemeClr>
                </a:solidFill>
              </a:rPr>
              <a:t>Tekirdağ </a:t>
            </a:r>
            <a:r>
              <a:rPr lang="tr-TR" b="1" dirty="0" smtClean="0">
                <a:solidFill>
                  <a:schemeClr val="bg2">
                    <a:lumMod val="25000"/>
                  </a:schemeClr>
                </a:solidFill>
              </a:rPr>
              <a:t>Namık Kemal Üniversitesi </a:t>
            </a:r>
            <a:endParaRPr lang="tr-TR" b="1" dirty="0" smtClean="0">
              <a:solidFill>
                <a:schemeClr val="bg2">
                  <a:lumMod val="25000"/>
                </a:schemeClr>
              </a:solidFill>
            </a:endParaRPr>
          </a:p>
          <a:p>
            <a:pPr algn="ctr"/>
            <a:r>
              <a:rPr lang="tr-TR" b="1" dirty="0" smtClean="0">
                <a:solidFill>
                  <a:schemeClr val="bg2">
                    <a:lumMod val="25000"/>
                  </a:schemeClr>
                </a:solidFill>
              </a:rPr>
              <a:t>Tıp </a:t>
            </a:r>
            <a:r>
              <a:rPr lang="tr-TR" b="1" dirty="0" smtClean="0">
                <a:solidFill>
                  <a:schemeClr val="bg2">
                    <a:lumMod val="25000"/>
                  </a:schemeClr>
                </a:solidFill>
              </a:rPr>
              <a:t>Fakültesi Kalp Damar Cerrahi Anabilim Dalı</a:t>
            </a:r>
          </a:p>
          <a:p>
            <a:endParaRPr lang="tr-TR" dirty="0"/>
          </a:p>
        </p:txBody>
      </p:sp>
    </p:spTree>
    <p:extLst>
      <p:ext uri="{BB962C8B-B14F-4D97-AF65-F5344CB8AC3E}">
        <p14:creationId xmlns="" xmlns:p14="http://schemas.microsoft.com/office/powerpoint/2010/main" val="204773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normAutofit/>
          </a:bodyPr>
          <a:lstStyle/>
          <a:p>
            <a:r>
              <a:rPr lang="tr-TR" dirty="0" err="1"/>
              <a:t>Perfüzyonda</a:t>
            </a:r>
            <a:r>
              <a:rPr lang="tr-TR" dirty="0"/>
              <a:t> </a:t>
            </a:r>
            <a:r>
              <a:rPr lang="tr-TR" dirty="0" smtClean="0"/>
              <a:t>Kalite Standartları</a:t>
            </a:r>
            <a:endParaRPr lang="tr-TR" dirty="0"/>
          </a:p>
        </p:txBody>
      </p:sp>
      <p:pic>
        <p:nvPicPr>
          <p:cNvPr id="8" name="İçerik Yer Tutucusu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1538" y="928670"/>
            <a:ext cx="7072362" cy="5201613"/>
          </a:xfrm>
        </p:spPr>
      </p:pic>
      <p:sp>
        <p:nvSpPr>
          <p:cNvPr id="9" name="Altbilgi Yer Tutucusu 8"/>
          <p:cNvSpPr>
            <a:spLocks noGrp="1"/>
          </p:cNvSpPr>
          <p:nvPr>
            <p:ph type="ftr" sz="quarter" idx="11"/>
          </p:nvPr>
        </p:nvSpPr>
        <p:spPr>
          <a:xfrm>
            <a:off x="5748366" y="6238898"/>
            <a:ext cx="3324228" cy="476250"/>
          </a:xfrm>
        </p:spPr>
        <p:txBody>
          <a:bodyPr/>
          <a:lstStyle/>
          <a:p>
            <a:r>
              <a:rPr lang="tr-TR" b="1" dirty="0" smtClean="0">
                <a:solidFill>
                  <a:schemeClr val="bg2">
                    <a:lumMod val="25000"/>
                  </a:schemeClr>
                </a:solidFill>
              </a:rPr>
              <a:t>           Tekirdağ </a:t>
            </a:r>
            <a:r>
              <a:rPr lang="tr-TR" b="1" dirty="0" smtClean="0">
                <a:solidFill>
                  <a:schemeClr val="bg2">
                    <a:lumMod val="25000"/>
                  </a:schemeClr>
                </a:solidFill>
              </a:rPr>
              <a:t>Namık Kemal Üniversitesi </a:t>
            </a:r>
            <a:endParaRPr lang="tr-TR" b="1" dirty="0" smtClean="0">
              <a:solidFill>
                <a:schemeClr val="bg2">
                  <a:lumMod val="25000"/>
                </a:schemeClr>
              </a:solidFill>
            </a:endParaRPr>
          </a:p>
          <a:p>
            <a:r>
              <a:rPr lang="tr-TR" b="1" dirty="0" smtClean="0">
                <a:solidFill>
                  <a:schemeClr val="bg2">
                    <a:lumMod val="25000"/>
                  </a:schemeClr>
                </a:solidFill>
              </a:rPr>
              <a:t>Tıp </a:t>
            </a:r>
            <a:r>
              <a:rPr lang="tr-TR" b="1" dirty="0" smtClean="0">
                <a:solidFill>
                  <a:schemeClr val="bg2">
                    <a:lumMod val="25000"/>
                  </a:schemeClr>
                </a:solidFill>
              </a:rPr>
              <a:t>Fakültesi Kalp Damar Cerrahi Anabilim Dalı</a:t>
            </a:r>
          </a:p>
          <a:p>
            <a:endParaRPr lang="tr-TR" dirty="0"/>
          </a:p>
        </p:txBody>
      </p:sp>
    </p:spTree>
    <p:extLst>
      <p:ext uri="{BB962C8B-B14F-4D97-AF65-F5344CB8AC3E}">
        <p14:creationId xmlns="" xmlns:p14="http://schemas.microsoft.com/office/powerpoint/2010/main" val="346063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2.png"/>
          <p:cNvPicPr>
            <a:picLocks noGrp="1"/>
          </p:cNvPicPr>
          <p:nvPr>
            <p:ph idx="1"/>
          </p:nvPr>
        </p:nvPicPr>
        <p:blipFill>
          <a:blip r:embed="rId2" cstate="print"/>
          <a:stretch>
            <a:fillRect/>
          </a:stretch>
        </p:blipFill>
        <p:spPr>
          <a:xfrm>
            <a:off x="1357290" y="1643050"/>
            <a:ext cx="7128792" cy="3662718"/>
          </a:xfrm>
          <a:prstGeom prst="rect">
            <a:avLst/>
          </a:prstGeom>
        </p:spPr>
      </p:pic>
      <p:sp>
        <p:nvSpPr>
          <p:cNvPr id="5" name="Başlık 1"/>
          <p:cNvSpPr>
            <a:spLocks noGrp="1"/>
          </p:cNvSpPr>
          <p:nvPr>
            <p:ph type="title"/>
          </p:nvPr>
        </p:nvSpPr>
        <p:spPr>
          <a:xfrm>
            <a:off x="1331640" y="476672"/>
            <a:ext cx="7096832" cy="1066130"/>
          </a:xfrm>
        </p:spPr>
        <p:txBody>
          <a:bodyPr>
            <a:normAutofit fontScale="90000"/>
          </a:bodyPr>
          <a:lstStyle/>
          <a:p>
            <a:pPr algn="ctr"/>
            <a:r>
              <a:rPr lang="tr-TR" dirty="0" err="1" smtClean="0"/>
              <a:t>Perfüzyonda</a:t>
            </a:r>
            <a:r>
              <a:rPr lang="tr-TR" dirty="0" smtClean="0"/>
              <a:t> Kalite Standartları </a:t>
            </a:r>
            <a:r>
              <a:rPr lang="en-US" sz="4400" dirty="0" err="1" smtClean="0">
                <a:solidFill>
                  <a:srgbClr val="FF0000"/>
                </a:solidFill>
              </a:rPr>
              <a:t>Hedefler</a:t>
            </a:r>
            <a:r>
              <a:rPr lang="tr-TR" dirty="0" smtClean="0"/>
              <a:t/>
            </a:r>
            <a:br>
              <a:rPr lang="tr-TR" dirty="0" smtClean="0"/>
            </a:br>
            <a:endParaRPr lang="tr-TR" dirty="0"/>
          </a:p>
        </p:txBody>
      </p:sp>
      <p:sp>
        <p:nvSpPr>
          <p:cNvPr id="7" name="Dikdörtgen 6"/>
          <p:cNvSpPr/>
          <p:nvPr/>
        </p:nvSpPr>
        <p:spPr>
          <a:xfrm>
            <a:off x="3059832" y="5877272"/>
            <a:ext cx="1992853" cy="261610"/>
          </a:xfrm>
          <a:prstGeom prst="rect">
            <a:avLst/>
          </a:prstGeom>
        </p:spPr>
        <p:txBody>
          <a:bodyPr wrap="none">
            <a:spAutoFit/>
          </a:bodyPr>
          <a:lstStyle/>
          <a:p>
            <a:r>
              <a:rPr lang="en-US" sz="1100" dirty="0" err="1">
                <a:solidFill>
                  <a:schemeClr val="tx1">
                    <a:lumMod val="50000"/>
                    <a:lumOff val="50000"/>
                  </a:schemeClr>
                </a:solidFill>
              </a:rPr>
              <a:t>Şekil</a:t>
            </a:r>
            <a:r>
              <a:rPr lang="en-US" sz="1100" dirty="0">
                <a:solidFill>
                  <a:schemeClr val="tx1">
                    <a:lumMod val="50000"/>
                    <a:lumOff val="50000"/>
                  </a:schemeClr>
                </a:solidFill>
              </a:rPr>
              <a:t> 2. SKS </a:t>
            </a:r>
            <a:r>
              <a:rPr lang="tr-TR" sz="1100" dirty="0" err="1" smtClean="0">
                <a:solidFill>
                  <a:schemeClr val="tx1">
                    <a:lumMod val="50000"/>
                    <a:lumOff val="50000"/>
                  </a:schemeClr>
                </a:solidFill>
              </a:rPr>
              <a:t>Perfüzyon</a:t>
            </a:r>
            <a:r>
              <a:rPr lang="en-US" sz="1100" dirty="0" smtClean="0">
                <a:solidFill>
                  <a:schemeClr val="tx1">
                    <a:lumMod val="50000"/>
                    <a:lumOff val="50000"/>
                  </a:schemeClr>
                </a:solidFill>
              </a:rPr>
              <a:t> </a:t>
            </a:r>
            <a:r>
              <a:rPr lang="en-US" sz="1100" dirty="0" err="1">
                <a:solidFill>
                  <a:schemeClr val="tx1">
                    <a:lumMod val="50000"/>
                    <a:lumOff val="50000"/>
                  </a:schemeClr>
                </a:solidFill>
              </a:rPr>
              <a:t>Hedefleri</a:t>
            </a:r>
            <a:endParaRPr lang="tr-TR" sz="1100" dirty="0">
              <a:solidFill>
                <a:schemeClr val="tx1">
                  <a:lumMod val="50000"/>
                  <a:lumOff val="50000"/>
                </a:schemeClr>
              </a:solidFill>
            </a:endParaRPr>
          </a:p>
        </p:txBody>
      </p:sp>
      <p:sp>
        <p:nvSpPr>
          <p:cNvPr id="8" name="Altbilgi Yer Tutucusu 7"/>
          <p:cNvSpPr>
            <a:spLocks noGrp="1"/>
          </p:cNvSpPr>
          <p:nvPr>
            <p:ph type="ftr" sz="quarter" idx="11"/>
          </p:nvPr>
        </p:nvSpPr>
        <p:spPr>
          <a:xfrm>
            <a:off x="5786446" y="6286520"/>
            <a:ext cx="3181344" cy="476250"/>
          </a:xfrm>
        </p:spPr>
        <p:txBody>
          <a:bodyPr/>
          <a:lstStyle/>
          <a:p>
            <a:r>
              <a:rPr lang="tr-TR" b="1" dirty="0" smtClean="0">
                <a:solidFill>
                  <a:schemeClr val="bg2">
                    <a:lumMod val="25000"/>
                  </a:schemeClr>
                </a:solidFill>
              </a:rPr>
              <a:t>            Tekirdağ </a:t>
            </a:r>
            <a:r>
              <a:rPr lang="tr-TR" b="1" dirty="0" smtClean="0">
                <a:solidFill>
                  <a:schemeClr val="bg2">
                    <a:lumMod val="25000"/>
                  </a:schemeClr>
                </a:solidFill>
              </a:rPr>
              <a:t>Namık Kemal Üniversitesi </a:t>
            </a:r>
            <a:endParaRPr lang="tr-TR" b="1" dirty="0" smtClean="0">
              <a:solidFill>
                <a:schemeClr val="bg2">
                  <a:lumMod val="25000"/>
                </a:schemeClr>
              </a:solidFill>
            </a:endParaRPr>
          </a:p>
          <a:p>
            <a:r>
              <a:rPr lang="tr-TR" b="1" dirty="0" smtClean="0">
                <a:solidFill>
                  <a:schemeClr val="bg2">
                    <a:lumMod val="25000"/>
                  </a:schemeClr>
                </a:solidFill>
              </a:rPr>
              <a:t>Tıp </a:t>
            </a:r>
            <a:r>
              <a:rPr lang="tr-TR" b="1" dirty="0" smtClean="0">
                <a:solidFill>
                  <a:schemeClr val="bg2">
                    <a:lumMod val="25000"/>
                  </a:schemeClr>
                </a:solidFill>
              </a:rPr>
              <a:t>Fakültesi Kalp Damar Cerrahi Anabilim Dalı</a:t>
            </a:r>
          </a:p>
          <a:p>
            <a:endParaRPr lang="tr-TR" dirty="0"/>
          </a:p>
        </p:txBody>
      </p:sp>
    </p:spTree>
    <p:extLst>
      <p:ext uri="{BB962C8B-B14F-4D97-AF65-F5344CB8AC3E}">
        <p14:creationId xmlns="" xmlns:p14="http://schemas.microsoft.com/office/powerpoint/2010/main" val="1546015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1538" y="1500174"/>
            <a:ext cx="7890080" cy="4979640"/>
          </a:xfrm>
        </p:spPr>
        <p:txBody>
          <a:bodyPr>
            <a:normAutofit lnSpcReduction="10000"/>
          </a:bodyPr>
          <a:lstStyle/>
          <a:p>
            <a:pPr marL="658368" lvl="2" indent="0">
              <a:buNone/>
            </a:pPr>
            <a:r>
              <a:rPr lang="en-US" b="1" dirty="0" err="1" smtClean="0">
                <a:solidFill>
                  <a:schemeClr val="accent2">
                    <a:lumMod val="75000"/>
                  </a:schemeClr>
                </a:solidFill>
              </a:rPr>
              <a:t>Etkililik</a:t>
            </a:r>
            <a:r>
              <a:rPr lang="en-US" b="1" dirty="0">
                <a:solidFill>
                  <a:schemeClr val="accent2">
                    <a:lumMod val="75000"/>
                  </a:schemeClr>
                </a:solidFill>
              </a:rPr>
              <a:t>: </a:t>
            </a:r>
            <a:r>
              <a:rPr lang="en-US" dirty="0" err="1"/>
              <a:t>Planlanan</a:t>
            </a:r>
            <a:r>
              <a:rPr lang="en-US" dirty="0"/>
              <a:t> </a:t>
            </a:r>
            <a:r>
              <a:rPr lang="en-US" dirty="0" err="1"/>
              <a:t>hedeflere</a:t>
            </a:r>
            <a:r>
              <a:rPr lang="en-US" dirty="0"/>
              <a:t> </a:t>
            </a:r>
            <a:r>
              <a:rPr lang="en-US" dirty="0" err="1"/>
              <a:t>ulaşmanın</a:t>
            </a:r>
            <a:r>
              <a:rPr lang="en-US" dirty="0"/>
              <a:t> </a:t>
            </a:r>
            <a:r>
              <a:rPr lang="en-US" dirty="0" err="1"/>
              <a:t>ölçüsüdür</a:t>
            </a:r>
            <a:r>
              <a:rPr lang="en-US" dirty="0"/>
              <a:t>.</a:t>
            </a:r>
            <a:endParaRPr lang="tr-TR" dirty="0"/>
          </a:p>
          <a:p>
            <a:pPr marL="658368" lvl="2" indent="0">
              <a:buNone/>
            </a:pPr>
            <a:r>
              <a:rPr lang="en-US" b="1" dirty="0" err="1">
                <a:solidFill>
                  <a:schemeClr val="accent2">
                    <a:lumMod val="75000"/>
                  </a:schemeClr>
                </a:solidFill>
              </a:rPr>
              <a:t>Etkinlik</a:t>
            </a:r>
            <a:r>
              <a:rPr lang="en-US" b="1" dirty="0">
                <a:solidFill>
                  <a:schemeClr val="accent2">
                    <a:lumMod val="75000"/>
                  </a:schemeClr>
                </a:solidFill>
              </a:rPr>
              <a:t>: </a:t>
            </a:r>
            <a:r>
              <a:rPr lang="en-US" dirty="0" err="1"/>
              <a:t>İşleri</a:t>
            </a:r>
            <a:r>
              <a:rPr lang="en-US" dirty="0"/>
              <a:t> </a:t>
            </a:r>
            <a:r>
              <a:rPr lang="en-US" dirty="0" err="1"/>
              <a:t>doğru</a:t>
            </a:r>
            <a:r>
              <a:rPr lang="en-US" dirty="0"/>
              <a:t> </a:t>
            </a:r>
            <a:r>
              <a:rPr lang="en-US" dirty="0" err="1"/>
              <a:t>yapabilme</a:t>
            </a:r>
            <a:r>
              <a:rPr lang="en-US" dirty="0"/>
              <a:t> </a:t>
            </a:r>
            <a:r>
              <a:rPr lang="en-US" dirty="0" err="1"/>
              <a:t>kabiliyetidir</a:t>
            </a:r>
            <a:r>
              <a:rPr lang="en-US" dirty="0"/>
              <a:t>.</a:t>
            </a:r>
            <a:endParaRPr lang="tr-TR" dirty="0"/>
          </a:p>
          <a:p>
            <a:pPr marL="658368" lvl="2" indent="0">
              <a:buNone/>
            </a:pPr>
            <a:r>
              <a:rPr lang="en-US" b="1" dirty="0" err="1">
                <a:solidFill>
                  <a:schemeClr val="accent2">
                    <a:lumMod val="75000"/>
                  </a:schemeClr>
                </a:solidFill>
              </a:rPr>
              <a:t>Verimlilik</a:t>
            </a:r>
            <a:r>
              <a:rPr lang="en-US" b="1" dirty="0">
                <a:solidFill>
                  <a:schemeClr val="accent2">
                    <a:lumMod val="75000"/>
                  </a:schemeClr>
                </a:solidFill>
              </a:rPr>
              <a:t>: </a:t>
            </a:r>
            <a:r>
              <a:rPr lang="en-US" dirty="0" err="1"/>
              <a:t>Üretilen</a:t>
            </a:r>
            <a:r>
              <a:rPr lang="en-US" dirty="0"/>
              <a:t> </a:t>
            </a:r>
            <a:r>
              <a:rPr lang="en-US" dirty="0" err="1"/>
              <a:t>hizmet</a:t>
            </a:r>
            <a:r>
              <a:rPr lang="en-US" dirty="0"/>
              <a:t> </a:t>
            </a:r>
            <a:r>
              <a:rPr lang="en-US" dirty="0" err="1"/>
              <a:t>miktarı</a:t>
            </a:r>
            <a:r>
              <a:rPr lang="en-US" dirty="0"/>
              <a:t> </a:t>
            </a:r>
            <a:r>
              <a:rPr lang="en-US" dirty="0" err="1"/>
              <a:t>ile</a:t>
            </a:r>
            <a:r>
              <a:rPr lang="en-US" dirty="0"/>
              <a:t> </a:t>
            </a:r>
            <a:r>
              <a:rPr lang="en-US" dirty="0" err="1"/>
              <a:t>bu</a:t>
            </a:r>
            <a:r>
              <a:rPr lang="en-US" dirty="0"/>
              <a:t> </a:t>
            </a:r>
            <a:r>
              <a:rPr lang="en-US" dirty="0" err="1"/>
              <a:t>hizmetlerin</a:t>
            </a:r>
            <a:r>
              <a:rPr lang="en-US" dirty="0"/>
              <a:t> </a:t>
            </a:r>
            <a:r>
              <a:rPr lang="en-US" dirty="0" err="1"/>
              <a:t>üretilmesinde</a:t>
            </a:r>
            <a:r>
              <a:rPr lang="en-US" dirty="0"/>
              <a:t> </a:t>
            </a:r>
            <a:r>
              <a:rPr lang="en-US" dirty="0" err="1"/>
              <a:t>kullanılan</a:t>
            </a:r>
            <a:r>
              <a:rPr lang="en-US" dirty="0"/>
              <a:t> </a:t>
            </a:r>
            <a:r>
              <a:rPr lang="en-US" dirty="0" err="1"/>
              <a:t>girdiler</a:t>
            </a:r>
            <a:r>
              <a:rPr lang="en-US" dirty="0"/>
              <a:t> </a:t>
            </a:r>
            <a:r>
              <a:rPr lang="en-US" dirty="0" err="1"/>
              <a:t>arasındaki</a:t>
            </a:r>
            <a:r>
              <a:rPr lang="en-US" dirty="0"/>
              <a:t> </a:t>
            </a:r>
            <a:r>
              <a:rPr lang="en-US" dirty="0" err="1"/>
              <a:t>ilişkiyi</a:t>
            </a:r>
            <a:r>
              <a:rPr lang="en-US" dirty="0"/>
              <a:t> </a:t>
            </a:r>
            <a:r>
              <a:rPr lang="en-US" dirty="0" err="1"/>
              <a:t>ifade</a:t>
            </a:r>
            <a:r>
              <a:rPr lang="en-US" dirty="0"/>
              <a:t> </a:t>
            </a:r>
            <a:r>
              <a:rPr lang="en-US" dirty="0" err="1"/>
              <a:t>etmektedir</a:t>
            </a:r>
            <a:r>
              <a:rPr lang="en-US" dirty="0"/>
              <a:t>. </a:t>
            </a:r>
            <a:r>
              <a:rPr lang="en-US" dirty="0" err="1"/>
              <a:t>Hedeflere</a:t>
            </a:r>
            <a:r>
              <a:rPr lang="en-US" dirty="0"/>
              <a:t> en </a:t>
            </a:r>
            <a:r>
              <a:rPr lang="en-US" dirty="0" err="1"/>
              <a:t>az</a:t>
            </a:r>
            <a:r>
              <a:rPr lang="en-US" dirty="0"/>
              <a:t> </a:t>
            </a:r>
            <a:r>
              <a:rPr lang="en-US" dirty="0" err="1"/>
              <a:t>kaynak</a:t>
            </a:r>
            <a:r>
              <a:rPr lang="en-US" dirty="0"/>
              <a:t> </a:t>
            </a:r>
            <a:r>
              <a:rPr lang="en-US" dirty="0" err="1"/>
              <a:t>kullanımı</a:t>
            </a:r>
            <a:r>
              <a:rPr lang="en-US" dirty="0"/>
              <a:t> </a:t>
            </a:r>
            <a:r>
              <a:rPr lang="en-US" dirty="0" err="1"/>
              <a:t>ile</a:t>
            </a:r>
            <a:r>
              <a:rPr lang="en-US" dirty="0"/>
              <a:t> </a:t>
            </a:r>
            <a:r>
              <a:rPr lang="en-US" dirty="0" err="1"/>
              <a:t>ulaşılmasıdır</a:t>
            </a:r>
            <a:r>
              <a:rPr lang="en-US" dirty="0"/>
              <a:t>.</a:t>
            </a:r>
            <a:endParaRPr lang="tr-TR" dirty="0"/>
          </a:p>
          <a:p>
            <a:pPr marL="658368" lvl="2" indent="0">
              <a:buNone/>
            </a:pPr>
            <a:r>
              <a:rPr lang="en-US" b="1" dirty="0" err="1">
                <a:solidFill>
                  <a:schemeClr val="accent2">
                    <a:lumMod val="75000"/>
                  </a:schemeClr>
                </a:solidFill>
              </a:rPr>
              <a:t>Sağlıklı</a:t>
            </a:r>
            <a:r>
              <a:rPr lang="en-US" b="1" dirty="0">
                <a:solidFill>
                  <a:schemeClr val="accent2">
                    <a:lumMod val="75000"/>
                  </a:schemeClr>
                </a:solidFill>
              </a:rPr>
              <a:t> </a:t>
            </a:r>
            <a:r>
              <a:rPr lang="en-US" b="1" dirty="0" err="1">
                <a:solidFill>
                  <a:schemeClr val="accent2">
                    <a:lumMod val="75000"/>
                  </a:schemeClr>
                </a:solidFill>
              </a:rPr>
              <a:t>Çalışma</a:t>
            </a:r>
            <a:r>
              <a:rPr lang="en-US" b="1" dirty="0">
                <a:solidFill>
                  <a:schemeClr val="accent2">
                    <a:lumMod val="75000"/>
                  </a:schemeClr>
                </a:solidFill>
              </a:rPr>
              <a:t> </a:t>
            </a:r>
            <a:r>
              <a:rPr lang="en-US" b="1" dirty="0" err="1">
                <a:solidFill>
                  <a:schemeClr val="accent2">
                    <a:lumMod val="75000"/>
                  </a:schemeClr>
                </a:solidFill>
              </a:rPr>
              <a:t>Yaşamı</a:t>
            </a:r>
            <a:r>
              <a:rPr lang="en-US" b="1" dirty="0">
                <a:solidFill>
                  <a:schemeClr val="accent2">
                    <a:lumMod val="75000"/>
                  </a:schemeClr>
                </a:solidFill>
              </a:rPr>
              <a:t>: </a:t>
            </a:r>
            <a:r>
              <a:rPr lang="en-US" dirty="0" err="1"/>
              <a:t>Sağlık</a:t>
            </a:r>
            <a:r>
              <a:rPr lang="en-US" dirty="0"/>
              <a:t> </a:t>
            </a:r>
            <a:r>
              <a:rPr lang="en-US" dirty="0" err="1"/>
              <a:t>çalışanları</a:t>
            </a:r>
            <a:r>
              <a:rPr lang="en-US" dirty="0"/>
              <a:t> </a:t>
            </a:r>
            <a:r>
              <a:rPr lang="en-US" dirty="0" err="1"/>
              <a:t>için</a:t>
            </a:r>
            <a:r>
              <a:rPr lang="en-US" dirty="0"/>
              <a:t> ideal </a:t>
            </a:r>
            <a:r>
              <a:rPr lang="en-US" dirty="0" err="1"/>
              <a:t>ve</a:t>
            </a:r>
            <a:r>
              <a:rPr lang="en-US" dirty="0"/>
              <a:t> </a:t>
            </a:r>
            <a:r>
              <a:rPr lang="en-US" dirty="0" err="1"/>
              <a:t>güvenli</a:t>
            </a:r>
            <a:r>
              <a:rPr lang="en-US" dirty="0"/>
              <a:t> </a:t>
            </a:r>
            <a:r>
              <a:rPr lang="en-US" dirty="0" err="1"/>
              <a:t>bir</a:t>
            </a:r>
            <a:r>
              <a:rPr lang="en-US" dirty="0"/>
              <a:t> </a:t>
            </a:r>
            <a:r>
              <a:rPr lang="en-US" dirty="0" err="1"/>
              <a:t>çalışma</a:t>
            </a:r>
            <a:r>
              <a:rPr lang="en-US" dirty="0"/>
              <a:t> </a:t>
            </a:r>
            <a:r>
              <a:rPr lang="en-US" dirty="0" err="1"/>
              <a:t>ortamı</a:t>
            </a:r>
            <a:r>
              <a:rPr lang="en-US" dirty="0"/>
              <a:t> </a:t>
            </a:r>
            <a:r>
              <a:rPr lang="en-US" dirty="0" err="1"/>
              <a:t>ve</a:t>
            </a:r>
            <a:r>
              <a:rPr lang="en-US" dirty="0"/>
              <a:t> </a:t>
            </a:r>
            <a:r>
              <a:rPr lang="en-US" dirty="0" err="1"/>
              <a:t>altyapısının</a:t>
            </a:r>
            <a:r>
              <a:rPr lang="en-US" dirty="0"/>
              <a:t> </a:t>
            </a:r>
            <a:r>
              <a:rPr lang="en-US" dirty="0" err="1"/>
              <a:t>sağlanmasıdır</a:t>
            </a:r>
            <a:r>
              <a:rPr lang="en-US" dirty="0"/>
              <a:t>.</a:t>
            </a:r>
            <a:endParaRPr lang="tr-TR" dirty="0"/>
          </a:p>
          <a:p>
            <a:pPr marL="658368" lvl="2" indent="0">
              <a:buNone/>
            </a:pPr>
            <a:r>
              <a:rPr lang="en-US" b="1" dirty="0">
                <a:solidFill>
                  <a:schemeClr val="accent2">
                    <a:lumMod val="75000"/>
                  </a:schemeClr>
                </a:solidFill>
              </a:rPr>
              <a:t>Hasta </a:t>
            </a:r>
            <a:r>
              <a:rPr lang="en-US" b="1" dirty="0" err="1">
                <a:solidFill>
                  <a:schemeClr val="accent2">
                    <a:lumMod val="75000"/>
                  </a:schemeClr>
                </a:solidFill>
              </a:rPr>
              <a:t>Güvenliği</a:t>
            </a:r>
            <a:r>
              <a:rPr lang="en-US" b="1" dirty="0">
                <a:solidFill>
                  <a:schemeClr val="accent2">
                    <a:lumMod val="75000"/>
                  </a:schemeClr>
                </a:solidFill>
              </a:rPr>
              <a:t>: </a:t>
            </a:r>
            <a:r>
              <a:rPr lang="en-US" dirty="0" err="1"/>
              <a:t>Hizmet</a:t>
            </a:r>
            <a:r>
              <a:rPr lang="en-US" dirty="0"/>
              <a:t> </a:t>
            </a:r>
            <a:r>
              <a:rPr lang="en-US" dirty="0" err="1"/>
              <a:t>alan</a:t>
            </a:r>
            <a:r>
              <a:rPr lang="en-US" dirty="0"/>
              <a:t> </a:t>
            </a:r>
            <a:r>
              <a:rPr lang="en-US" dirty="0" err="1"/>
              <a:t>tüm</a:t>
            </a:r>
            <a:r>
              <a:rPr lang="en-US" dirty="0"/>
              <a:t> </a:t>
            </a:r>
            <a:r>
              <a:rPr lang="en-US" dirty="0" err="1"/>
              <a:t>paydaşların</a:t>
            </a:r>
            <a:r>
              <a:rPr lang="en-US" dirty="0"/>
              <a:t> </a:t>
            </a:r>
            <a:r>
              <a:rPr lang="en-US" dirty="0" err="1"/>
              <a:t>zarar</a:t>
            </a:r>
            <a:r>
              <a:rPr lang="en-US" dirty="0"/>
              <a:t> </a:t>
            </a:r>
            <a:r>
              <a:rPr lang="en-US" dirty="0" err="1"/>
              <a:t>görmelerine</a:t>
            </a:r>
            <a:r>
              <a:rPr lang="en-US" dirty="0"/>
              <a:t> </a:t>
            </a:r>
            <a:r>
              <a:rPr lang="en-US" dirty="0" err="1"/>
              <a:t>yol</a:t>
            </a:r>
            <a:r>
              <a:rPr lang="en-US" dirty="0"/>
              <a:t> </a:t>
            </a:r>
            <a:r>
              <a:rPr lang="en-US" dirty="0" err="1"/>
              <a:t>açabilecek</a:t>
            </a:r>
            <a:r>
              <a:rPr lang="en-US" dirty="0"/>
              <a:t> </a:t>
            </a:r>
            <a:r>
              <a:rPr lang="en-US" dirty="0" err="1"/>
              <a:t>ve</a:t>
            </a:r>
            <a:r>
              <a:rPr lang="en-US" dirty="0"/>
              <a:t> </a:t>
            </a:r>
            <a:r>
              <a:rPr lang="en-US" dirty="0" err="1"/>
              <a:t>önceden</a:t>
            </a:r>
            <a:r>
              <a:rPr lang="en-US" dirty="0"/>
              <a:t> </a:t>
            </a:r>
            <a:r>
              <a:rPr lang="en-US" dirty="0" err="1"/>
              <a:t>öngörülebilen</a:t>
            </a:r>
            <a:r>
              <a:rPr lang="en-US" dirty="0"/>
              <a:t> </a:t>
            </a:r>
            <a:r>
              <a:rPr lang="en-US" dirty="0" err="1"/>
              <a:t>tüm</a:t>
            </a:r>
            <a:r>
              <a:rPr lang="en-US" dirty="0"/>
              <a:t> </a:t>
            </a:r>
            <a:r>
              <a:rPr lang="en-US" dirty="0" err="1"/>
              <a:t>tehlikeleri</a:t>
            </a:r>
            <a:r>
              <a:rPr lang="en-US" dirty="0"/>
              <a:t>, </a:t>
            </a:r>
            <a:r>
              <a:rPr lang="en-US" dirty="0" err="1"/>
              <a:t>kabul</a:t>
            </a:r>
            <a:r>
              <a:rPr lang="en-US" dirty="0"/>
              <a:t> </a:t>
            </a:r>
            <a:r>
              <a:rPr lang="en-US" dirty="0" err="1"/>
              <a:t>edilebilir</a:t>
            </a:r>
            <a:r>
              <a:rPr lang="en-US" dirty="0"/>
              <a:t> </a:t>
            </a:r>
            <a:r>
              <a:rPr lang="en-US" dirty="0" err="1"/>
              <a:t>bir</a:t>
            </a:r>
            <a:r>
              <a:rPr lang="en-US" dirty="0"/>
              <a:t> </a:t>
            </a:r>
            <a:r>
              <a:rPr lang="en-US" dirty="0" err="1"/>
              <a:t>düzeyde</a:t>
            </a:r>
            <a:r>
              <a:rPr lang="en-US" dirty="0"/>
              <a:t> risk </a:t>
            </a:r>
            <a:r>
              <a:rPr lang="en-US" dirty="0" err="1"/>
              <a:t>seviyesinde</a:t>
            </a:r>
            <a:r>
              <a:rPr lang="en-US" dirty="0"/>
              <a:t> </a:t>
            </a:r>
            <a:r>
              <a:rPr lang="en-US" dirty="0" err="1"/>
              <a:t>tutmak</a:t>
            </a:r>
            <a:r>
              <a:rPr lang="en-US" dirty="0"/>
              <a:t> </a:t>
            </a:r>
            <a:r>
              <a:rPr lang="en-US" dirty="0" err="1"/>
              <a:t>için</a:t>
            </a:r>
            <a:r>
              <a:rPr lang="en-US" dirty="0"/>
              <a:t> </a:t>
            </a:r>
            <a:r>
              <a:rPr lang="en-US" dirty="0" err="1"/>
              <a:t>alınabilecek</a:t>
            </a:r>
            <a:r>
              <a:rPr lang="en-US" dirty="0"/>
              <a:t> </a:t>
            </a:r>
            <a:r>
              <a:rPr lang="en-US" dirty="0" err="1"/>
              <a:t>tedbir</a:t>
            </a:r>
            <a:r>
              <a:rPr lang="en-US" dirty="0"/>
              <a:t> </a:t>
            </a:r>
            <a:r>
              <a:rPr lang="en-US" dirty="0" err="1"/>
              <a:t>ve</a:t>
            </a:r>
            <a:r>
              <a:rPr lang="en-US" dirty="0"/>
              <a:t> </a:t>
            </a:r>
            <a:r>
              <a:rPr lang="en-US" dirty="0" err="1"/>
              <a:t>iyileştirme</a:t>
            </a:r>
            <a:r>
              <a:rPr lang="en-US" dirty="0"/>
              <a:t> </a:t>
            </a:r>
            <a:r>
              <a:rPr lang="en-US" dirty="0" err="1"/>
              <a:t>faaliyetleridir</a:t>
            </a:r>
            <a:r>
              <a:rPr lang="en-US" dirty="0" smtClean="0"/>
              <a:t>.</a:t>
            </a:r>
            <a:endParaRPr lang="tr-TR" dirty="0"/>
          </a:p>
        </p:txBody>
      </p:sp>
      <p:sp>
        <p:nvSpPr>
          <p:cNvPr id="4" name="Başlık 1"/>
          <p:cNvSpPr>
            <a:spLocks noGrp="1"/>
          </p:cNvSpPr>
          <p:nvPr>
            <p:ph type="title"/>
          </p:nvPr>
        </p:nvSpPr>
        <p:spPr>
          <a:xfrm>
            <a:off x="1547664" y="476672"/>
            <a:ext cx="7498080" cy="1143000"/>
          </a:xfrm>
        </p:spPr>
        <p:txBody>
          <a:bodyPr>
            <a:normAutofit fontScale="90000"/>
          </a:bodyPr>
          <a:lstStyle/>
          <a:p>
            <a:pPr algn="ctr"/>
            <a:r>
              <a:rPr lang="tr-TR" dirty="0" err="1"/>
              <a:t>Perfüzyonda</a:t>
            </a:r>
            <a:r>
              <a:rPr lang="tr-TR" dirty="0"/>
              <a:t> </a:t>
            </a:r>
            <a:r>
              <a:rPr lang="tr-TR" dirty="0" smtClean="0"/>
              <a:t>Kalite Standartları</a:t>
            </a:r>
            <a:r>
              <a:rPr lang="tr-TR" b="1" dirty="0" smtClean="0"/>
              <a:t/>
            </a:r>
            <a:br>
              <a:rPr lang="tr-TR" b="1" dirty="0" smtClean="0"/>
            </a:br>
            <a:r>
              <a:rPr lang="en-US" dirty="0" smtClean="0">
                <a:solidFill>
                  <a:srgbClr val="FF0000"/>
                </a:solidFill>
              </a:rPr>
              <a:t>SKS </a:t>
            </a:r>
            <a:r>
              <a:rPr lang="tr-TR" dirty="0" err="1">
                <a:solidFill>
                  <a:srgbClr val="FF0000"/>
                </a:solidFill>
              </a:rPr>
              <a:t>Perfüzyon</a:t>
            </a:r>
            <a:r>
              <a:rPr lang="en-US" dirty="0">
                <a:solidFill>
                  <a:srgbClr val="FF0000"/>
                </a:solidFill>
              </a:rPr>
              <a:t> </a:t>
            </a:r>
            <a:r>
              <a:rPr lang="tr-TR" dirty="0">
                <a:solidFill>
                  <a:srgbClr val="FF0000"/>
                </a:solidFill>
              </a:rPr>
              <a:t>Setinin Hedefleri</a:t>
            </a:r>
            <a:r>
              <a:rPr lang="tr-TR" b="1" dirty="0">
                <a:solidFill>
                  <a:schemeClr val="accent2">
                    <a:lumMod val="75000"/>
                  </a:schemeClr>
                </a:solidFill>
              </a:rPr>
              <a:t/>
            </a:r>
            <a:br>
              <a:rPr lang="tr-TR" b="1" dirty="0">
                <a:solidFill>
                  <a:schemeClr val="accent2">
                    <a:lumMod val="75000"/>
                  </a:schemeClr>
                </a:solidFill>
              </a:rPr>
            </a:br>
            <a:endParaRPr lang="tr-TR" dirty="0"/>
          </a:p>
        </p:txBody>
      </p:sp>
      <p:sp>
        <p:nvSpPr>
          <p:cNvPr id="5" name="Altbilgi Yer Tutucusu 4"/>
          <p:cNvSpPr>
            <a:spLocks noGrp="1"/>
          </p:cNvSpPr>
          <p:nvPr>
            <p:ph type="ftr" sz="quarter" idx="11"/>
          </p:nvPr>
        </p:nvSpPr>
        <p:spPr>
          <a:xfrm>
            <a:off x="5214942" y="6305550"/>
            <a:ext cx="3714776" cy="476250"/>
          </a:xfrm>
        </p:spPr>
        <p:txBody>
          <a:bodyPr/>
          <a:lstStyle/>
          <a:p>
            <a:pPr algn="ctr"/>
            <a:r>
              <a:rPr lang="tr-TR" b="1" dirty="0" smtClean="0">
                <a:solidFill>
                  <a:schemeClr val="bg2">
                    <a:lumMod val="25000"/>
                  </a:schemeClr>
                </a:solidFill>
              </a:rPr>
              <a:t>          Tekirdağ </a:t>
            </a:r>
            <a:r>
              <a:rPr lang="tr-TR" b="1" dirty="0" smtClean="0">
                <a:solidFill>
                  <a:schemeClr val="bg2">
                    <a:lumMod val="25000"/>
                  </a:schemeClr>
                </a:solidFill>
              </a:rPr>
              <a:t>Namık Kemal Üniversitesi </a:t>
            </a:r>
            <a:r>
              <a:rPr lang="tr-TR" b="1" dirty="0" smtClean="0">
                <a:solidFill>
                  <a:schemeClr val="bg2">
                    <a:lumMod val="25000"/>
                  </a:schemeClr>
                </a:solidFill>
              </a:rPr>
              <a:t>                         Tıp </a:t>
            </a:r>
            <a:r>
              <a:rPr lang="tr-TR" b="1" dirty="0" smtClean="0">
                <a:solidFill>
                  <a:schemeClr val="bg2">
                    <a:lumMod val="25000"/>
                  </a:schemeClr>
                </a:solidFill>
              </a:rPr>
              <a:t>Fakültesi Kalp Damar Cerrahi Anabilim Dalı</a:t>
            </a:r>
          </a:p>
          <a:p>
            <a:r>
              <a:rPr lang="tr-TR" dirty="0" smtClean="0"/>
              <a:t> </a:t>
            </a:r>
            <a:endParaRPr lang="tr-TR" dirty="0"/>
          </a:p>
        </p:txBody>
      </p:sp>
    </p:spTree>
    <p:extLst>
      <p:ext uri="{BB962C8B-B14F-4D97-AF65-F5344CB8AC3E}">
        <p14:creationId xmlns="" xmlns:p14="http://schemas.microsoft.com/office/powerpoint/2010/main" val="2336150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1538" y="1357298"/>
            <a:ext cx="7886110" cy="5184576"/>
          </a:xfrm>
        </p:spPr>
        <p:txBody>
          <a:bodyPr>
            <a:normAutofit fontScale="92500"/>
          </a:bodyPr>
          <a:lstStyle/>
          <a:p>
            <a:pPr marL="658368" lvl="2" indent="0">
              <a:buNone/>
            </a:pPr>
            <a:r>
              <a:rPr lang="en-US" b="1" dirty="0" err="1">
                <a:solidFill>
                  <a:schemeClr val="accent2">
                    <a:lumMod val="75000"/>
                  </a:schemeClr>
                </a:solidFill>
              </a:rPr>
              <a:t>Hakkaniyet</a:t>
            </a:r>
            <a:r>
              <a:rPr lang="en-US" b="1" dirty="0">
                <a:solidFill>
                  <a:schemeClr val="accent2">
                    <a:lumMod val="75000"/>
                  </a:schemeClr>
                </a:solidFill>
              </a:rPr>
              <a:t>: </a:t>
            </a:r>
            <a:r>
              <a:rPr lang="en-US" dirty="0" err="1"/>
              <a:t>Hizmet</a:t>
            </a:r>
            <a:r>
              <a:rPr lang="en-US" dirty="0"/>
              <a:t> </a:t>
            </a:r>
            <a:r>
              <a:rPr lang="en-US" dirty="0" err="1"/>
              <a:t>alanların</a:t>
            </a:r>
            <a:r>
              <a:rPr lang="en-US" dirty="0"/>
              <a:t> </a:t>
            </a:r>
            <a:r>
              <a:rPr lang="en-US" dirty="0" err="1"/>
              <a:t>başka</a:t>
            </a:r>
            <a:r>
              <a:rPr lang="en-US" dirty="0"/>
              <a:t> </a:t>
            </a:r>
            <a:r>
              <a:rPr lang="en-US" dirty="0" err="1"/>
              <a:t>hiçbir</a:t>
            </a:r>
            <a:r>
              <a:rPr lang="en-US" dirty="0"/>
              <a:t> </a:t>
            </a:r>
            <a:r>
              <a:rPr lang="en-US" dirty="0" err="1"/>
              <a:t>fark</a:t>
            </a:r>
            <a:r>
              <a:rPr lang="en-US" dirty="0"/>
              <a:t> </a:t>
            </a:r>
            <a:r>
              <a:rPr lang="en-US" dirty="0" err="1"/>
              <a:t>gözetilmeksizin</a:t>
            </a:r>
            <a:r>
              <a:rPr lang="en-US" dirty="0"/>
              <a:t> </a:t>
            </a:r>
            <a:r>
              <a:rPr lang="en-US" dirty="0" err="1"/>
              <a:t>sadece</a:t>
            </a:r>
            <a:r>
              <a:rPr lang="en-US" dirty="0"/>
              <a:t> </a:t>
            </a:r>
            <a:r>
              <a:rPr lang="en-US" dirty="0" err="1"/>
              <a:t>tedavi</a:t>
            </a:r>
            <a:r>
              <a:rPr lang="en-US" dirty="0"/>
              <a:t> </a:t>
            </a:r>
            <a:r>
              <a:rPr lang="en-US" dirty="0" err="1"/>
              <a:t>ve</a:t>
            </a:r>
            <a:r>
              <a:rPr lang="en-US" dirty="0"/>
              <a:t> </a:t>
            </a:r>
            <a:r>
              <a:rPr lang="en-US" dirty="0" err="1"/>
              <a:t>bakım</a:t>
            </a:r>
            <a:r>
              <a:rPr lang="en-US" dirty="0"/>
              <a:t> </a:t>
            </a:r>
            <a:r>
              <a:rPr lang="en-US" dirty="0" err="1"/>
              <a:t>ihtiyaçlarına</a:t>
            </a:r>
            <a:r>
              <a:rPr lang="en-US" dirty="0"/>
              <a:t> </a:t>
            </a:r>
            <a:r>
              <a:rPr lang="en-US" dirty="0" err="1"/>
              <a:t>göre</a:t>
            </a:r>
            <a:r>
              <a:rPr lang="en-US" dirty="0"/>
              <a:t> </a:t>
            </a:r>
            <a:r>
              <a:rPr lang="en-US" dirty="0" err="1"/>
              <a:t>eşit</a:t>
            </a:r>
            <a:r>
              <a:rPr lang="en-US" dirty="0"/>
              <a:t> </a:t>
            </a:r>
            <a:r>
              <a:rPr lang="en-US" dirty="0" err="1"/>
              <a:t>haklardan</a:t>
            </a:r>
            <a:r>
              <a:rPr lang="en-US" dirty="0"/>
              <a:t> </a:t>
            </a:r>
            <a:r>
              <a:rPr lang="en-US" dirty="0" err="1"/>
              <a:t>yararlanması</a:t>
            </a:r>
            <a:r>
              <a:rPr lang="en-US" dirty="0"/>
              <a:t> </a:t>
            </a:r>
            <a:r>
              <a:rPr lang="en-US" dirty="0" err="1"/>
              <a:t>ve</a:t>
            </a:r>
            <a:r>
              <a:rPr lang="en-US" dirty="0"/>
              <a:t> </a:t>
            </a:r>
            <a:r>
              <a:rPr lang="en-US" dirty="0" err="1"/>
              <a:t>kuruluşun</a:t>
            </a:r>
            <a:r>
              <a:rPr lang="en-US" dirty="0"/>
              <a:t> </a:t>
            </a:r>
            <a:r>
              <a:rPr lang="en-US" b="1" dirty="0" err="1"/>
              <a:t>verdiği</a:t>
            </a:r>
            <a:r>
              <a:rPr lang="en-US" b="1" dirty="0"/>
              <a:t> </a:t>
            </a:r>
            <a:r>
              <a:rPr lang="en-US" b="1" dirty="0" err="1"/>
              <a:t>tüm</a:t>
            </a:r>
            <a:r>
              <a:rPr lang="en-US" b="1" dirty="0"/>
              <a:t> </a:t>
            </a:r>
            <a:r>
              <a:rPr lang="en-US" b="1" dirty="0" err="1"/>
              <a:t>hizmet</a:t>
            </a:r>
            <a:r>
              <a:rPr lang="en-US" b="1" dirty="0"/>
              <a:t> </a:t>
            </a:r>
            <a:r>
              <a:rPr lang="en-US" b="1" dirty="0" err="1"/>
              <a:t>süreçlerinin</a:t>
            </a:r>
            <a:r>
              <a:rPr lang="en-US" b="1" dirty="0"/>
              <a:t> </a:t>
            </a:r>
            <a:r>
              <a:rPr lang="en-US" dirty="0" err="1"/>
              <a:t>güvence</a:t>
            </a:r>
            <a:r>
              <a:rPr lang="en-US" dirty="0"/>
              <a:t> </a:t>
            </a:r>
            <a:r>
              <a:rPr lang="en-US" dirty="0" err="1"/>
              <a:t>altına</a:t>
            </a:r>
            <a:r>
              <a:rPr lang="en-US" dirty="0"/>
              <a:t> </a:t>
            </a:r>
            <a:r>
              <a:rPr lang="en-US" dirty="0" err="1"/>
              <a:t>alınmasıdır</a:t>
            </a:r>
            <a:r>
              <a:rPr lang="en-US" dirty="0"/>
              <a:t>.</a:t>
            </a:r>
            <a:endParaRPr lang="tr-TR" dirty="0"/>
          </a:p>
          <a:p>
            <a:pPr marL="658368" lvl="2" indent="0">
              <a:buNone/>
            </a:pPr>
            <a:r>
              <a:rPr lang="en-US" b="1" dirty="0">
                <a:solidFill>
                  <a:schemeClr val="accent2">
                    <a:lumMod val="75000"/>
                  </a:schemeClr>
                </a:solidFill>
              </a:rPr>
              <a:t>Hasta </a:t>
            </a:r>
            <a:r>
              <a:rPr lang="en-US" b="1" dirty="0" err="1">
                <a:solidFill>
                  <a:schemeClr val="accent2">
                    <a:lumMod val="75000"/>
                  </a:schemeClr>
                </a:solidFill>
              </a:rPr>
              <a:t>Odaklılık</a:t>
            </a:r>
            <a:r>
              <a:rPr lang="en-US" dirty="0">
                <a:solidFill>
                  <a:schemeClr val="accent2">
                    <a:lumMod val="75000"/>
                  </a:schemeClr>
                </a:solidFill>
              </a:rPr>
              <a:t>: </a:t>
            </a:r>
            <a:r>
              <a:rPr lang="en-US" dirty="0" err="1"/>
              <a:t>Sunulan</a:t>
            </a:r>
            <a:r>
              <a:rPr lang="en-US" dirty="0"/>
              <a:t> </a:t>
            </a:r>
            <a:r>
              <a:rPr lang="en-US" dirty="0" err="1"/>
              <a:t>tüm</a:t>
            </a:r>
            <a:r>
              <a:rPr lang="en-US" dirty="0"/>
              <a:t> </a:t>
            </a:r>
            <a:r>
              <a:rPr lang="en-US" dirty="0" err="1"/>
              <a:t>hizmetlerde</a:t>
            </a:r>
            <a:r>
              <a:rPr lang="en-US" dirty="0"/>
              <a:t>, </a:t>
            </a:r>
            <a:r>
              <a:rPr lang="en-US" dirty="0" err="1"/>
              <a:t>istek</a:t>
            </a:r>
            <a:r>
              <a:rPr lang="en-US" dirty="0"/>
              <a:t>, </a:t>
            </a:r>
            <a:r>
              <a:rPr lang="en-US" dirty="0" err="1"/>
              <a:t>ihtiyaç</a:t>
            </a:r>
            <a:r>
              <a:rPr lang="en-US" dirty="0"/>
              <a:t>, </a:t>
            </a:r>
            <a:r>
              <a:rPr lang="en-US" dirty="0" err="1"/>
              <a:t>beklenti</a:t>
            </a:r>
            <a:r>
              <a:rPr lang="en-US" dirty="0"/>
              <a:t> </a:t>
            </a:r>
            <a:r>
              <a:rPr lang="en-US" dirty="0" err="1"/>
              <a:t>ve</a:t>
            </a:r>
            <a:r>
              <a:rPr lang="en-US" dirty="0"/>
              <a:t> </a:t>
            </a:r>
            <a:r>
              <a:rPr lang="en-US" dirty="0" err="1"/>
              <a:t>değerleri</a:t>
            </a:r>
            <a:r>
              <a:rPr lang="en-US" dirty="0"/>
              <a:t> </a:t>
            </a:r>
            <a:r>
              <a:rPr lang="en-US" dirty="0" err="1"/>
              <a:t>dikkate</a:t>
            </a:r>
            <a:r>
              <a:rPr lang="en-US" dirty="0"/>
              <a:t> </a:t>
            </a:r>
            <a:r>
              <a:rPr lang="en-US" dirty="0" err="1"/>
              <a:t>alınarak</a:t>
            </a:r>
            <a:r>
              <a:rPr lang="en-US" dirty="0"/>
              <a:t> </a:t>
            </a:r>
            <a:r>
              <a:rPr lang="en-US" dirty="0" err="1"/>
              <a:t>hastanın</a:t>
            </a:r>
            <a:r>
              <a:rPr lang="en-US" dirty="0"/>
              <a:t> </a:t>
            </a:r>
            <a:r>
              <a:rPr lang="en-US" dirty="0" err="1"/>
              <a:t>tedavi</a:t>
            </a:r>
            <a:r>
              <a:rPr lang="en-US" dirty="0"/>
              <a:t> </a:t>
            </a:r>
            <a:r>
              <a:rPr lang="en-US" dirty="0" err="1"/>
              <a:t>ve</a:t>
            </a:r>
            <a:r>
              <a:rPr lang="en-US" dirty="0"/>
              <a:t> </a:t>
            </a:r>
            <a:r>
              <a:rPr lang="en-US" dirty="0" err="1"/>
              <a:t>bakım</a:t>
            </a:r>
            <a:r>
              <a:rPr lang="en-US" dirty="0"/>
              <a:t> </a:t>
            </a:r>
            <a:r>
              <a:rPr lang="en-US" dirty="0" err="1"/>
              <a:t>hizmetlerinde</a:t>
            </a:r>
            <a:r>
              <a:rPr lang="en-US" dirty="0"/>
              <a:t> </a:t>
            </a:r>
            <a:r>
              <a:rPr lang="en-US" dirty="0" err="1"/>
              <a:t>aktif</a:t>
            </a:r>
            <a:r>
              <a:rPr lang="en-US" dirty="0"/>
              <a:t> </a:t>
            </a:r>
            <a:r>
              <a:rPr lang="en-US" dirty="0" err="1"/>
              <a:t>katılımının</a:t>
            </a:r>
            <a:r>
              <a:rPr lang="en-US" dirty="0"/>
              <a:t> </a:t>
            </a:r>
            <a:r>
              <a:rPr lang="en-US" dirty="0" err="1"/>
              <a:t>sağlanmasıdır</a:t>
            </a:r>
            <a:r>
              <a:rPr lang="en-US" dirty="0"/>
              <a:t>.</a:t>
            </a:r>
            <a:endParaRPr lang="tr-TR" dirty="0"/>
          </a:p>
          <a:p>
            <a:pPr marL="658368" lvl="2" indent="0">
              <a:buNone/>
            </a:pPr>
            <a:r>
              <a:rPr lang="en-US" b="1" dirty="0" err="1">
                <a:solidFill>
                  <a:schemeClr val="accent2">
                    <a:lumMod val="75000"/>
                  </a:schemeClr>
                </a:solidFill>
              </a:rPr>
              <a:t>Uygunluk</a:t>
            </a:r>
            <a:r>
              <a:rPr lang="en-US" b="1" dirty="0">
                <a:solidFill>
                  <a:schemeClr val="accent2">
                    <a:lumMod val="75000"/>
                  </a:schemeClr>
                </a:solidFill>
              </a:rPr>
              <a:t>: </a:t>
            </a:r>
            <a:r>
              <a:rPr lang="en-US" dirty="0" err="1"/>
              <a:t>Yapılmasına</a:t>
            </a:r>
            <a:r>
              <a:rPr lang="en-US" dirty="0"/>
              <a:t> </a:t>
            </a:r>
            <a:r>
              <a:rPr lang="en-US" dirty="0" err="1"/>
              <a:t>karar</a:t>
            </a:r>
            <a:r>
              <a:rPr lang="en-US" dirty="0"/>
              <a:t> </a:t>
            </a:r>
            <a:r>
              <a:rPr lang="en-US" dirty="0" err="1"/>
              <a:t>verilen</a:t>
            </a:r>
            <a:r>
              <a:rPr lang="en-US" dirty="0"/>
              <a:t> </a:t>
            </a:r>
            <a:r>
              <a:rPr lang="en-US" dirty="0" err="1"/>
              <a:t>tıbbi</a:t>
            </a:r>
            <a:r>
              <a:rPr lang="en-US" dirty="0"/>
              <a:t> </a:t>
            </a:r>
            <a:r>
              <a:rPr lang="en-US" dirty="0" err="1"/>
              <a:t>işlem</a:t>
            </a:r>
            <a:r>
              <a:rPr lang="en-US" dirty="0"/>
              <a:t> </a:t>
            </a:r>
            <a:r>
              <a:rPr lang="en-US" dirty="0" err="1"/>
              <a:t>ve</a:t>
            </a:r>
            <a:r>
              <a:rPr lang="en-US" dirty="0"/>
              <a:t> </a:t>
            </a:r>
            <a:r>
              <a:rPr lang="en-US" dirty="0" err="1"/>
              <a:t>süreçlerde</a:t>
            </a:r>
            <a:r>
              <a:rPr lang="en-US" dirty="0"/>
              <a:t> </a:t>
            </a:r>
            <a:r>
              <a:rPr lang="en-US" dirty="0" err="1"/>
              <a:t>kişinin</a:t>
            </a:r>
            <a:r>
              <a:rPr lang="en-US" dirty="0"/>
              <a:t> </a:t>
            </a:r>
            <a:r>
              <a:rPr lang="en-US" dirty="0" err="1"/>
              <a:t>sağlığına</a:t>
            </a:r>
            <a:r>
              <a:rPr lang="en-US" dirty="0"/>
              <a:t> </a:t>
            </a:r>
            <a:r>
              <a:rPr lang="en-US" dirty="0" err="1"/>
              <a:t>zarardan</a:t>
            </a:r>
            <a:r>
              <a:rPr lang="en-US" dirty="0"/>
              <a:t> </a:t>
            </a:r>
            <a:r>
              <a:rPr lang="en-US" dirty="0" err="1"/>
              <a:t>çok</a:t>
            </a:r>
            <a:r>
              <a:rPr lang="en-US" dirty="0"/>
              <a:t> </a:t>
            </a:r>
            <a:r>
              <a:rPr lang="en-US" dirty="0" err="1"/>
              <a:t>fayda</a:t>
            </a:r>
            <a:r>
              <a:rPr lang="en-US" dirty="0"/>
              <a:t> </a:t>
            </a:r>
            <a:r>
              <a:rPr lang="en-US" dirty="0" err="1"/>
              <a:t>sağlanmasıdır</a:t>
            </a:r>
            <a:r>
              <a:rPr lang="en-US" dirty="0"/>
              <a:t>.</a:t>
            </a:r>
            <a:endParaRPr lang="tr-TR" dirty="0"/>
          </a:p>
          <a:p>
            <a:pPr marL="658368" lvl="2" indent="0">
              <a:buNone/>
            </a:pPr>
            <a:r>
              <a:rPr lang="en-US" b="1" dirty="0" err="1">
                <a:solidFill>
                  <a:schemeClr val="accent2">
                    <a:lumMod val="75000"/>
                  </a:schemeClr>
                </a:solidFill>
              </a:rPr>
              <a:t>Zamanlılık</a:t>
            </a:r>
            <a:r>
              <a:rPr lang="en-US" b="1" dirty="0">
                <a:solidFill>
                  <a:schemeClr val="accent2">
                    <a:lumMod val="75000"/>
                  </a:schemeClr>
                </a:solidFill>
              </a:rPr>
              <a:t>: </a:t>
            </a:r>
            <a:r>
              <a:rPr lang="tr-TR" dirty="0" smtClean="0"/>
              <a:t>T</a:t>
            </a:r>
            <a:r>
              <a:rPr lang="en-US" dirty="0" err="1" smtClean="0"/>
              <a:t>edavi</a:t>
            </a:r>
            <a:r>
              <a:rPr lang="en-US" dirty="0" smtClean="0"/>
              <a:t> </a:t>
            </a:r>
            <a:r>
              <a:rPr lang="en-US" dirty="0" err="1"/>
              <a:t>ve</a:t>
            </a:r>
            <a:r>
              <a:rPr lang="en-US" dirty="0"/>
              <a:t> </a:t>
            </a:r>
            <a:r>
              <a:rPr lang="en-US" dirty="0" err="1"/>
              <a:t>bakım</a:t>
            </a:r>
            <a:r>
              <a:rPr lang="en-US" dirty="0"/>
              <a:t> </a:t>
            </a:r>
            <a:r>
              <a:rPr lang="en-US" dirty="0" err="1"/>
              <a:t>hizmetlerinin</a:t>
            </a:r>
            <a:r>
              <a:rPr lang="en-US" dirty="0"/>
              <a:t> </a:t>
            </a:r>
            <a:r>
              <a:rPr lang="en-US" dirty="0" err="1"/>
              <a:t>hastanın</a:t>
            </a:r>
            <a:r>
              <a:rPr lang="en-US" dirty="0"/>
              <a:t> </a:t>
            </a:r>
            <a:r>
              <a:rPr lang="en-US" dirty="0" err="1"/>
              <a:t>ihtiyaçlarına</a:t>
            </a:r>
            <a:r>
              <a:rPr lang="en-US" dirty="0"/>
              <a:t> </a:t>
            </a:r>
            <a:r>
              <a:rPr lang="en-US" dirty="0" err="1"/>
              <a:t>göre</a:t>
            </a:r>
            <a:r>
              <a:rPr lang="en-US" dirty="0"/>
              <a:t> en </a:t>
            </a:r>
            <a:r>
              <a:rPr lang="en-US" dirty="0" err="1"/>
              <a:t>uygun</a:t>
            </a:r>
            <a:r>
              <a:rPr lang="en-US" dirty="0"/>
              <a:t> </a:t>
            </a:r>
            <a:r>
              <a:rPr lang="en-US" dirty="0" err="1"/>
              <a:t>ve</a:t>
            </a:r>
            <a:r>
              <a:rPr lang="en-US" dirty="0"/>
              <a:t> </a:t>
            </a:r>
            <a:r>
              <a:rPr lang="en-US" dirty="0" err="1"/>
              <a:t>kabul</a:t>
            </a:r>
            <a:r>
              <a:rPr lang="en-US" dirty="0"/>
              <a:t> </a:t>
            </a:r>
            <a:r>
              <a:rPr lang="en-US" dirty="0" err="1"/>
              <a:t>edilebilir</a:t>
            </a:r>
            <a:r>
              <a:rPr lang="en-US" dirty="0"/>
              <a:t> </a:t>
            </a:r>
            <a:r>
              <a:rPr lang="en-US" dirty="0" err="1"/>
              <a:t>bir</a:t>
            </a:r>
            <a:r>
              <a:rPr lang="en-US" dirty="0"/>
              <a:t> </a:t>
            </a:r>
            <a:r>
              <a:rPr lang="en-US" dirty="0" err="1"/>
              <a:t>zaman</a:t>
            </a:r>
            <a:r>
              <a:rPr lang="en-US" dirty="0"/>
              <a:t> </a:t>
            </a:r>
            <a:r>
              <a:rPr lang="en-US" dirty="0" err="1"/>
              <a:t>aralığı</a:t>
            </a:r>
            <a:r>
              <a:rPr lang="en-US" dirty="0"/>
              <a:t> </a:t>
            </a:r>
            <a:r>
              <a:rPr lang="en-US" dirty="0" err="1"/>
              <a:t>içerisinde</a:t>
            </a:r>
            <a:r>
              <a:rPr lang="en-US" dirty="0"/>
              <a:t> </a:t>
            </a:r>
            <a:r>
              <a:rPr lang="en-US" dirty="0" err="1"/>
              <a:t>sunulmasıdır</a:t>
            </a:r>
            <a:r>
              <a:rPr lang="en-US" dirty="0"/>
              <a:t>.</a:t>
            </a:r>
            <a:endParaRPr lang="tr-TR" dirty="0"/>
          </a:p>
          <a:p>
            <a:pPr marL="658368" lvl="2" indent="0">
              <a:buNone/>
            </a:pPr>
            <a:r>
              <a:rPr lang="en-US" b="1" dirty="0" err="1">
                <a:solidFill>
                  <a:schemeClr val="accent2">
                    <a:lumMod val="75000"/>
                  </a:schemeClr>
                </a:solidFill>
              </a:rPr>
              <a:t>Süreklilik</a:t>
            </a:r>
            <a:r>
              <a:rPr lang="en-US" b="1" dirty="0">
                <a:solidFill>
                  <a:schemeClr val="accent2">
                    <a:lumMod val="75000"/>
                  </a:schemeClr>
                </a:solidFill>
              </a:rPr>
              <a:t>: </a:t>
            </a:r>
            <a:r>
              <a:rPr lang="en-US" dirty="0" err="1"/>
              <a:t>Tıbbi</a:t>
            </a:r>
            <a:r>
              <a:rPr lang="en-US" dirty="0"/>
              <a:t> </a:t>
            </a:r>
            <a:r>
              <a:rPr lang="en-US" dirty="0" err="1"/>
              <a:t>hizmetlerin</a:t>
            </a:r>
            <a:r>
              <a:rPr lang="en-US" dirty="0"/>
              <a:t> </a:t>
            </a:r>
            <a:r>
              <a:rPr lang="en-US" dirty="0" err="1"/>
              <a:t>kronolojik</a:t>
            </a:r>
            <a:r>
              <a:rPr lang="en-US" dirty="0"/>
              <a:t>, </a:t>
            </a:r>
            <a:r>
              <a:rPr lang="en-US" dirty="0" err="1"/>
              <a:t>disiplinler</a:t>
            </a:r>
            <a:r>
              <a:rPr lang="en-US" dirty="0"/>
              <a:t> </a:t>
            </a:r>
            <a:r>
              <a:rPr lang="en-US" dirty="0" err="1"/>
              <a:t>arası</a:t>
            </a:r>
            <a:r>
              <a:rPr lang="en-US" dirty="0"/>
              <a:t> </a:t>
            </a:r>
            <a:r>
              <a:rPr lang="en-US" dirty="0" err="1"/>
              <a:t>ve</a:t>
            </a:r>
            <a:r>
              <a:rPr lang="en-US" dirty="0"/>
              <a:t> </a:t>
            </a:r>
            <a:r>
              <a:rPr lang="en-US" dirty="0" err="1"/>
              <a:t>tedavinin</a:t>
            </a:r>
            <a:r>
              <a:rPr lang="en-US" dirty="0"/>
              <a:t> </a:t>
            </a:r>
            <a:r>
              <a:rPr lang="en-US" dirty="0" err="1"/>
              <a:t>tamamlanması</a:t>
            </a:r>
            <a:r>
              <a:rPr lang="en-US" dirty="0"/>
              <a:t> </a:t>
            </a:r>
            <a:r>
              <a:rPr lang="en-US" dirty="0" err="1"/>
              <a:t>sonrası</a:t>
            </a:r>
            <a:r>
              <a:rPr lang="en-US" dirty="0"/>
              <a:t> </a:t>
            </a:r>
            <a:r>
              <a:rPr lang="en-US" dirty="0" err="1"/>
              <a:t>devamlılığının</a:t>
            </a:r>
            <a:r>
              <a:rPr lang="en-US" dirty="0"/>
              <a:t> </a:t>
            </a:r>
            <a:r>
              <a:rPr lang="en-US" dirty="0" err="1"/>
              <a:t>sağlanmasıdır</a:t>
            </a:r>
            <a:r>
              <a:rPr lang="en-US" dirty="0"/>
              <a:t>.</a:t>
            </a:r>
            <a:endParaRPr lang="tr-TR" dirty="0"/>
          </a:p>
          <a:p>
            <a:endParaRPr lang="tr-TR" dirty="0"/>
          </a:p>
        </p:txBody>
      </p:sp>
      <p:sp>
        <p:nvSpPr>
          <p:cNvPr id="4" name="Başlık 1"/>
          <p:cNvSpPr>
            <a:spLocks noGrp="1"/>
          </p:cNvSpPr>
          <p:nvPr>
            <p:ph type="title"/>
          </p:nvPr>
        </p:nvSpPr>
        <p:spPr>
          <a:xfrm>
            <a:off x="1403648" y="188640"/>
            <a:ext cx="7498080" cy="1143000"/>
          </a:xfrm>
        </p:spPr>
        <p:txBody>
          <a:bodyPr>
            <a:normAutofit fontScale="90000"/>
          </a:bodyPr>
          <a:lstStyle/>
          <a:p>
            <a:pPr algn="ctr"/>
            <a:r>
              <a:rPr lang="tr-TR" dirty="0" err="1" smtClean="0"/>
              <a:t>Perfüzyon</a:t>
            </a:r>
            <a:r>
              <a:rPr lang="tr-TR" dirty="0" smtClean="0"/>
              <a:t> </a:t>
            </a:r>
            <a:r>
              <a:rPr lang="tr-TR" dirty="0" smtClean="0"/>
              <a:t>Kalite Standartları</a:t>
            </a:r>
            <a:r>
              <a:rPr lang="en-US" b="1" dirty="0">
                <a:solidFill>
                  <a:srgbClr val="FF0000"/>
                </a:solidFill>
              </a:rPr>
              <a:t> </a:t>
            </a:r>
            <a:r>
              <a:rPr lang="tr-TR" b="1" dirty="0" smtClean="0">
                <a:solidFill>
                  <a:srgbClr val="FF0000"/>
                </a:solidFill>
              </a:rPr>
              <a:t/>
            </a:r>
            <a:br>
              <a:rPr lang="tr-TR" b="1" dirty="0" smtClean="0">
                <a:solidFill>
                  <a:srgbClr val="FF0000"/>
                </a:solidFill>
              </a:rPr>
            </a:br>
            <a:r>
              <a:rPr lang="en-US" dirty="0" smtClean="0">
                <a:solidFill>
                  <a:srgbClr val="FF0000"/>
                </a:solidFill>
              </a:rPr>
              <a:t>SKS </a:t>
            </a:r>
            <a:r>
              <a:rPr lang="tr-TR" dirty="0" err="1">
                <a:solidFill>
                  <a:srgbClr val="FF0000"/>
                </a:solidFill>
              </a:rPr>
              <a:t>Perfüzyon</a:t>
            </a:r>
            <a:r>
              <a:rPr lang="en-US" dirty="0">
                <a:solidFill>
                  <a:srgbClr val="FF0000"/>
                </a:solidFill>
              </a:rPr>
              <a:t> </a:t>
            </a:r>
            <a:r>
              <a:rPr lang="tr-TR" dirty="0">
                <a:solidFill>
                  <a:srgbClr val="FF0000"/>
                </a:solidFill>
              </a:rPr>
              <a:t>Setinin Hedefleri</a:t>
            </a:r>
            <a:endParaRPr lang="tr-TR" dirty="0"/>
          </a:p>
        </p:txBody>
      </p:sp>
      <p:sp>
        <p:nvSpPr>
          <p:cNvPr id="5" name="Altbilgi Yer Tutucusu 4"/>
          <p:cNvSpPr>
            <a:spLocks noGrp="1"/>
          </p:cNvSpPr>
          <p:nvPr>
            <p:ph type="ftr" sz="quarter" idx="11"/>
          </p:nvPr>
        </p:nvSpPr>
        <p:spPr/>
        <p:txBody>
          <a:bodyPr/>
          <a:lstStyle/>
          <a:p>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414407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357298"/>
            <a:ext cx="8028384" cy="4928086"/>
          </a:xfrm>
        </p:spPr>
        <p:txBody>
          <a:bodyPr>
            <a:normAutofit fontScale="92500"/>
          </a:bodyPr>
          <a:lstStyle/>
          <a:p>
            <a:r>
              <a:rPr lang="tr-TR" dirty="0" err="1" smtClean="0"/>
              <a:t>Perfüzyon</a:t>
            </a:r>
            <a:r>
              <a:rPr lang="tr-TR" dirty="0" smtClean="0"/>
              <a:t> Standartları Seti;</a:t>
            </a:r>
            <a:r>
              <a:rPr lang="en-US" dirty="0" smtClean="0"/>
              <a:t> </a:t>
            </a:r>
            <a:r>
              <a:rPr lang="en-US" dirty="0" err="1"/>
              <a:t>yapısal</a:t>
            </a:r>
            <a:r>
              <a:rPr lang="en-US" dirty="0"/>
              <a:t>, </a:t>
            </a:r>
            <a:r>
              <a:rPr lang="en-US" dirty="0" err="1"/>
              <a:t>süreç</a:t>
            </a:r>
            <a:r>
              <a:rPr lang="en-US" dirty="0"/>
              <a:t> </a:t>
            </a:r>
            <a:r>
              <a:rPr lang="en-US" dirty="0" err="1"/>
              <a:t>bazlı</a:t>
            </a:r>
            <a:r>
              <a:rPr lang="en-US" dirty="0"/>
              <a:t> </a:t>
            </a:r>
            <a:r>
              <a:rPr lang="en-US" dirty="0" err="1"/>
              <a:t>ve</a:t>
            </a:r>
            <a:r>
              <a:rPr lang="en-US" dirty="0"/>
              <a:t> </a:t>
            </a:r>
            <a:r>
              <a:rPr lang="en-US" dirty="0" err="1"/>
              <a:t>sonuç</a:t>
            </a:r>
            <a:r>
              <a:rPr lang="en-US" dirty="0"/>
              <a:t> </a:t>
            </a:r>
            <a:r>
              <a:rPr lang="en-US" dirty="0" err="1"/>
              <a:t>odaklı</a:t>
            </a:r>
            <a:r>
              <a:rPr lang="en-US" dirty="0"/>
              <a:t> </a:t>
            </a:r>
            <a:r>
              <a:rPr lang="en-US" dirty="0" err="1"/>
              <a:t>olarak</a:t>
            </a:r>
            <a:r>
              <a:rPr lang="en-US" dirty="0"/>
              <a:t>, </a:t>
            </a:r>
            <a:r>
              <a:rPr lang="en-US" dirty="0" err="1"/>
              <a:t>kuruluşun</a:t>
            </a:r>
            <a:r>
              <a:rPr lang="en-US" dirty="0"/>
              <a:t> </a:t>
            </a:r>
            <a:r>
              <a:rPr lang="en-US" dirty="0" err="1"/>
              <a:t>tüm</a:t>
            </a:r>
            <a:r>
              <a:rPr lang="en-US" dirty="0"/>
              <a:t> </a:t>
            </a:r>
            <a:r>
              <a:rPr lang="en-US" dirty="0" err="1"/>
              <a:t>hizmet</a:t>
            </a:r>
            <a:r>
              <a:rPr lang="en-US" dirty="0"/>
              <a:t> </a:t>
            </a:r>
            <a:r>
              <a:rPr lang="en-US" dirty="0" err="1"/>
              <a:t>süreçlerini</a:t>
            </a:r>
            <a:r>
              <a:rPr lang="en-US" dirty="0"/>
              <a:t> </a:t>
            </a:r>
            <a:r>
              <a:rPr lang="en-US" dirty="0" err="1"/>
              <a:t>kapsayacak</a:t>
            </a:r>
            <a:r>
              <a:rPr lang="en-US" dirty="0"/>
              <a:t> </a:t>
            </a:r>
            <a:r>
              <a:rPr lang="en-US" dirty="0" err="1"/>
              <a:t>tasarımda</a:t>
            </a:r>
            <a:r>
              <a:rPr lang="en-US" dirty="0"/>
              <a:t> </a:t>
            </a:r>
            <a:r>
              <a:rPr lang="tr-TR" dirty="0" smtClean="0"/>
              <a:t>h</a:t>
            </a:r>
            <a:r>
              <a:rPr lang="en-US" dirty="0" err="1" smtClean="0"/>
              <a:t>azırlan</a:t>
            </a:r>
            <a:r>
              <a:rPr lang="tr-TR" dirty="0" err="1" smtClean="0"/>
              <a:t>acaktır</a:t>
            </a:r>
            <a:r>
              <a:rPr lang="tr-TR" dirty="0" smtClean="0"/>
              <a:t>.</a:t>
            </a:r>
            <a:endParaRPr lang="tr-TR" dirty="0"/>
          </a:p>
          <a:p>
            <a:r>
              <a:rPr lang="en-US" dirty="0"/>
              <a:t>Bu </a:t>
            </a:r>
            <a:r>
              <a:rPr lang="en-US" dirty="0" err="1"/>
              <a:t>çerçevede</a:t>
            </a:r>
            <a:r>
              <a:rPr lang="en-US" dirty="0"/>
              <a:t> </a:t>
            </a:r>
            <a:r>
              <a:rPr lang="tr-TR" dirty="0" err="1" smtClean="0"/>
              <a:t>Perfüzyon</a:t>
            </a:r>
            <a:r>
              <a:rPr lang="tr-TR" dirty="0" smtClean="0"/>
              <a:t> Standartları Seti</a:t>
            </a:r>
            <a:r>
              <a:rPr lang="tr-TR" dirty="0"/>
              <a:t>;</a:t>
            </a:r>
            <a:r>
              <a:rPr lang="en-US" dirty="0" smtClean="0"/>
              <a:t> </a:t>
            </a:r>
            <a:r>
              <a:rPr lang="en-US" dirty="0"/>
              <a:t>“</a:t>
            </a:r>
            <a:r>
              <a:rPr lang="en-US" dirty="0" err="1"/>
              <a:t>Boyut</a:t>
            </a:r>
            <a:r>
              <a:rPr lang="en-US" dirty="0"/>
              <a:t>, </a:t>
            </a:r>
            <a:r>
              <a:rPr lang="en-US" dirty="0" err="1"/>
              <a:t>Bölüm</a:t>
            </a:r>
            <a:r>
              <a:rPr lang="en-US" dirty="0"/>
              <a:t>, </a:t>
            </a:r>
            <a:r>
              <a:rPr lang="en-US" dirty="0" err="1"/>
              <a:t>Standart</a:t>
            </a:r>
            <a:r>
              <a:rPr lang="en-US" dirty="0"/>
              <a:t> </a:t>
            </a:r>
            <a:r>
              <a:rPr lang="en-US" dirty="0" err="1"/>
              <a:t>ve</a:t>
            </a:r>
            <a:r>
              <a:rPr lang="en-US" dirty="0"/>
              <a:t> </a:t>
            </a:r>
            <a:r>
              <a:rPr lang="en-US" dirty="0" err="1"/>
              <a:t>Değerlendirme</a:t>
            </a:r>
            <a:r>
              <a:rPr lang="en-US" dirty="0"/>
              <a:t> </a:t>
            </a:r>
            <a:r>
              <a:rPr lang="en-US" dirty="0" err="1"/>
              <a:t>Ölçütleri</a:t>
            </a:r>
            <a:r>
              <a:rPr lang="en-US" dirty="0"/>
              <a:t> </a:t>
            </a:r>
            <a:r>
              <a:rPr lang="en-US" dirty="0" err="1"/>
              <a:t>ile</a:t>
            </a:r>
            <a:r>
              <a:rPr lang="en-US" dirty="0"/>
              <a:t> </a:t>
            </a:r>
            <a:r>
              <a:rPr lang="en-US" dirty="0" err="1"/>
              <a:t>Rehberlikler”den</a:t>
            </a:r>
            <a:r>
              <a:rPr lang="en-US" dirty="0"/>
              <a:t> </a:t>
            </a:r>
            <a:r>
              <a:rPr lang="en-US" dirty="0" err="1" smtClean="0"/>
              <a:t>oluş</a:t>
            </a:r>
            <a:r>
              <a:rPr lang="tr-TR" dirty="0" err="1" smtClean="0"/>
              <a:t>acakt</a:t>
            </a:r>
            <a:r>
              <a:rPr lang="en-US" dirty="0" err="1" smtClean="0"/>
              <a:t>ır</a:t>
            </a:r>
            <a:r>
              <a:rPr lang="en-US" dirty="0" err="1"/>
              <a:t>.</a:t>
            </a:r>
            <a:endParaRPr lang="tr-TR" dirty="0"/>
          </a:p>
          <a:p>
            <a:r>
              <a:rPr lang="en-US" dirty="0" err="1"/>
              <a:t>Standartlar</a:t>
            </a:r>
            <a:r>
              <a:rPr lang="en-US" dirty="0"/>
              <a:t> </a:t>
            </a:r>
            <a:r>
              <a:rPr lang="en-US" dirty="0" err="1"/>
              <a:t>bölüm</a:t>
            </a:r>
            <a:r>
              <a:rPr lang="en-US" dirty="0"/>
              <a:t> </a:t>
            </a:r>
            <a:r>
              <a:rPr lang="en-US" dirty="0" err="1"/>
              <a:t>bazlı</a:t>
            </a:r>
            <a:r>
              <a:rPr lang="en-US" dirty="0"/>
              <a:t> </a:t>
            </a:r>
            <a:r>
              <a:rPr lang="en-US" dirty="0" err="1"/>
              <a:t>olarak</a:t>
            </a:r>
            <a:r>
              <a:rPr lang="en-US" dirty="0"/>
              <a:t> </a:t>
            </a:r>
            <a:r>
              <a:rPr lang="en-US" dirty="0" err="1"/>
              <a:t>hazırlanmış</a:t>
            </a:r>
            <a:r>
              <a:rPr lang="en-US" dirty="0"/>
              <a:t>, </a:t>
            </a:r>
            <a:r>
              <a:rPr lang="en-US" dirty="0" err="1"/>
              <a:t>daha</a:t>
            </a:r>
            <a:r>
              <a:rPr lang="en-US" dirty="0"/>
              <a:t> </a:t>
            </a:r>
            <a:r>
              <a:rPr lang="en-US" dirty="0" err="1"/>
              <a:t>sonra</a:t>
            </a:r>
            <a:r>
              <a:rPr lang="en-US" dirty="0"/>
              <a:t> </a:t>
            </a:r>
            <a:r>
              <a:rPr lang="en-US" dirty="0" err="1"/>
              <a:t>hizmet</a:t>
            </a:r>
            <a:r>
              <a:rPr lang="en-US" dirty="0"/>
              <a:t> </a:t>
            </a:r>
            <a:r>
              <a:rPr lang="en-US" dirty="0" err="1"/>
              <a:t>sunum</a:t>
            </a:r>
            <a:r>
              <a:rPr lang="en-US" dirty="0"/>
              <a:t> </a:t>
            </a:r>
            <a:r>
              <a:rPr lang="en-US" dirty="0" err="1"/>
              <a:t>süreçleri</a:t>
            </a:r>
            <a:r>
              <a:rPr lang="en-US" dirty="0"/>
              <a:t> </a:t>
            </a:r>
            <a:r>
              <a:rPr lang="en-US" dirty="0" err="1"/>
              <a:t>gözetilerek</a:t>
            </a:r>
            <a:r>
              <a:rPr lang="en-US" dirty="0"/>
              <a:t> </a:t>
            </a:r>
            <a:r>
              <a:rPr lang="en-US" dirty="0" err="1"/>
              <a:t>boyutlandırılmak</a:t>
            </a:r>
            <a:r>
              <a:rPr lang="en-US" dirty="0"/>
              <a:t> </a:t>
            </a:r>
            <a:r>
              <a:rPr lang="en-US" dirty="0" err="1"/>
              <a:t>suretiyle</a:t>
            </a:r>
            <a:r>
              <a:rPr lang="en-US" dirty="0"/>
              <a:t> </a:t>
            </a:r>
            <a:r>
              <a:rPr lang="en-US" dirty="0" err="1"/>
              <a:t>kategorize</a:t>
            </a:r>
            <a:r>
              <a:rPr lang="en-US" dirty="0"/>
              <a:t> </a:t>
            </a:r>
            <a:r>
              <a:rPr lang="en-US" dirty="0" err="1" smtClean="0"/>
              <a:t>edil</a:t>
            </a:r>
            <a:r>
              <a:rPr lang="tr-TR" dirty="0" err="1" smtClean="0"/>
              <a:t>ecek</a:t>
            </a:r>
            <a:r>
              <a:rPr lang="en-US" dirty="0" err="1" smtClean="0"/>
              <a:t>tir</a:t>
            </a:r>
            <a:r>
              <a:rPr lang="en-US" dirty="0"/>
              <a:t>.</a:t>
            </a:r>
            <a:endParaRPr lang="tr-TR" dirty="0"/>
          </a:p>
          <a:p>
            <a:r>
              <a:rPr lang="en-US" dirty="0"/>
              <a:t>SKS </a:t>
            </a:r>
            <a:r>
              <a:rPr lang="tr-TR" dirty="0" err="1" smtClean="0"/>
              <a:t>Perfüzyon</a:t>
            </a:r>
            <a:r>
              <a:rPr lang="en-US" dirty="0" smtClean="0"/>
              <a:t>, </a:t>
            </a:r>
            <a:r>
              <a:rPr lang="en-US" dirty="0"/>
              <a:t>5 </a:t>
            </a:r>
            <a:r>
              <a:rPr lang="en-US" dirty="0" err="1" smtClean="0"/>
              <a:t>Boyut</a:t>
            </a:r>
            <a:r>
              <a:rPr lang="tr-TR" dirty="0" smtClean="0"/>
              <a:t>tan </a:t>
            </a:r>
            <a:r>
              <a:rPr lang="en-US" dirty="0" err="1" smtClean="0"/>
              <a:t>oluş</a:t>
            </a:r>
            <a:r>
              <a:rPr lang="tr-TR" dirty="0" err="1" smtClean="0"/>
              <a:t>acaktır</a:t>
            </a:r>
            <a:r>
              <a:rPr lang="tr-TR" dirty="0" smtClean="0"/>
              <a:t>.</a:t>
            </a:r>
            <a:endParaRPr lang="tr-TR" dirty="0"/>
          </a:p>
          <a:p>
            <a:endParaRPr lang="tr-TR" dirty="0"/>
          </a:p>
        </p:txBody>
      </p:sp>
      <p:sp>
        <p:nvSpPr>
          <p:cNvPr id="4" name="Başlık 1"/>
          <p:cNvSpPr>
            <a:spLocks noGrp="1"/>
          </p:cNvSpPr>
          <p:nvPr>
            <p:ph type="title"/>
          </p:nvPr>
        </p:nvSpPr>
        <p:spPr>
          <a:xfrm>
            <a:off x="1259632" y="476672"/>
            <a:ext cx="7498080" cy="1008112"/>
          </a:xfrm>
        </p:spPr>
        <p:txBody>
          <a:bodyPr>
            <a:normAutofit fontScale="90000"/>
          </a:bodyPr>
          <a:lstStyle/>
          <a:p>
            <a:pPr algn="ctr"/>
            <a:r>
              <a:rPr lang="tr-TR" dirty="0" err="1" smtClean="0"/>
              <a:t>Perfüzyon</a:t>
            </a:r>
            <a:r>
              <a:rPr lang="tr-TR" dirty="0" smtClean="0"/>
              <a:t> </a:t>
            </a:r>
            <a:r>
              <a:rPr lang="tr-TR" dirty="0" smtClean="0"/>
              <a:t>Kalite Standartları</a:t>
            </a:r>
            <a:br>
              <a:rPr lang="tr-TR" dirty="0" smtClean="0"/>
            </a:br>
            <a:r>
              <a:rPr lang="en-US" dirty="0" err="1" smtClean="0">
                <a:solidFill>
                  <a:srgbClr val="FF0000"/>
                </a:solidFill>
              </a:rPr>
              <a:t>Yapısal</a:t>
            </a:r>
            <a:r>
              <a:rPr lang="en-US" dirty="0" smtClean="0">
                <a:solidFill>
                  <a:srgbClr val="FF0000"/>
                </a:solidFill>
              </a:rPr>
              <a:t> </a:t>
            </a:r>
            <a:r>
              <a:rPr lang="en-US" dirty="0" err="1">
                <a:solidFill>
                  <a:srgbClr val="FF0000"/>
                </a:solidFill>
              </a:rPr>
              <a:t>Çerçeve</a:t>
            </a:r>
            <a:r>
              <a:rPr lang="tr-TR" b="1" dirty="0">
                <a:solidFill>
                  <a:schemeClr val="accent2">
                    <a:lumMod val="75000"/>
                  </a:schemeClr>
                </a:solidFill>
              </a:rPr>
              <a:t/>
            </a:r>
            <a:br>
              <a:rPr lang="tr-TR" b="1" dirty="0">
                <a:solidFill>
                  <a:schemeClr val="accent2">
                    <a:lumMod val="75000"/>
                  </a:schemeClr>
                </a:solidFill>
              </a:rPr>
            </a:br>
            <a:endParaRPr lang="tr-TR" dirty="0"/>
          </a:p>
        </p:txBody>
      </p:sp>
      <p:sp>
        <p:nvSpPr>
          <p:cNvPr id="5" name="Altbilgi Yer Tutucusu 4"/>
          <p:cNvSpPr>
            <a:spLocks noGrp="1"/>
          </p:cNvSpPr>
          <p:nvPr>
            <p:ph type="ftr" sz="quarter" idx="11"/>
          </p:nvPr>
        </p:nvSpPr>
        <p:spPr/>
        <p:txBody>
          <a:bodyPr/>
          <a:lstStyle/>
          <a:p>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3990344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340768"/>
            <a:ext cx="7498080" cy="4800600"/>
          </a:xfrm>
        </p:spPr>
        <p:txBody>
          <a:bodyPr>
            <a:normAutofit fontScale="92500" lnSpcReduction="20000"/>
          </a:bodyPr>
          <a:lstStyle/>
          <a:p>
            <a:pPr marL="82296" indent="0">
              <a:buNone/>
            </a:pPr>
            <a:r>
              <a:rPr lang="tr-TR" dirty="0" smtClean="0">
                <a:solidFill>
                  <a:schemeClr val="accent2">
                    <a:lumMod val="75000"/>
                  </a:schemeClr>
                </a:solidFill>
              </a:rPr>
              <a:t>                </a:t>
            </a:r>
            <a:r>
              <a:rPr lang="en-US" dirty="0" smtClean="0">
                <a:solidFill>
                  <a:schemeClr val="accent2">
                    <a:lumMod val="75000"/>
                  </a:schemeClr>
                </a:solidFill>
              </a:rPr>
              <a:t>SKS</a:t>
            </a:r>
            <a:r>
              <a:rPr lang="tr-TR" dirty="0" smtClean="0">
                <a:solidFill>
                  <a:schemeClr val="accent2">
                    <a:lumMod val="75000"/>
                  </a:schemeClr>
                </a:solidFill>
              </a:rPr>
              <a:t> PERFÜZYON</a:t>
            </a:r>
          </a:p>
          <a:p>
            <a:pPr marL="82296" indent="0">
              <a:buNone/>
            </a:pPr>
            <a:r>
              <a:rPr lang="en-US" dirty="0"/>
              <a:t>5 </a:t>
            </a:r>
            <a:r>
              <a:rPr lang="en-US" dirty="0" err="1"/>
              <a:t>boyutta</a:t>
            </a:r>
            <a:r>
              <a:rPr lang="en-US" dirty="0"/>
              <a:t> </a:t>
            </a:r>
            <a:r>
              <a:rPr lang="en-US" dirty="0" err="1"/>
              <a:t>ele</a:t>
            </a:r>
            <a:r>
              <a:rPr lang="en-US" dirty="0"/>
              <a:t> </a:t>
            </a:r>
            <a:r>
              <a:rPr lang="en-US" dirty="0" err="1" smtClean="0"/>
              <a:t>alın</a:t>
            </a:r>
            <a:r>
              <a:rPr lang="tr-TR" dirty="0" err="1" smtClean="0"/>
              <a:t>ac</a:t>
            </a:r>
            <a:r>
              <a:rPr lang="en-US" dirty="0" err="1" smtClean="0"/>
              <a:t>aktır</a:t>
            </a:r>
            <a:r>
              <a:rPr lang="en-US" dirty="0"/>
              <a:t>.</a:t>
            </a:r>
            <a:endParaRPr lang="tr-TR" dirty="0"/>
          </a:p>
          <a:p>
            <a:pPr marL="82296" indent="0">
              <a:buNone/>
            </a:pPr>
            <a:endParaRPr lang="tr-TR" dirty="0"/>
          </a:p>
          <a:p>
            <a:pPr lvl="0"/>
            <a:r>
              <a:rPr lang="en-US" dirty="0" err="1"/>
              <a:t>Kurumsal</a:t>
            </a:r>
            <a:r>
              <a:rPr lang="en-US" dirty="0"/>
              <a:t> </a:t>
            </a:r>
            <a:r>
              <a:rPr lang="en-US" dirty="0" err="1"/>
              <a:t>Hizmetler</a:t>
            </a:r>
            <a:endParaRPr lang="tr-TR" dirty="0"/>
          </a:p>
          <a:p>
            <a:pPr lvl="0"/>
            <a:r>
              <a:rPr lang="en-US" dirty="0"/>
              <a:t>Hasta </a:t>
            </a:r>
            <a:r>
              <a:rPr lang="en-US" dirty="0" err="1"/>
              <a:t>ve</a:t>
            </a:r>
            <a:r>
              <a:rPr lang="en-US" dirty="0"/>
              <a:t> </a:t>
            </a:r>
            <a:r>
              <a:rPr lang="en-US" dirty="0" err="1"/>
              <a:t>Çalışan</a:t>
            </a:r>
            <a:r>
              <a:rPr lang="en-US" dirty="0"/>
              <a:t> </a:t>
            </a:r>
            <a:r>
              <a:rPr lang="en-US" dirty="0" err="1"/>
              <a:t>Odaklı</a:t>
            </a:r>
            <a:r>
              <a:rPr lang="en-US" dirty="0"/>
              <a:t> </a:t>
            </a:r>
            <a:r>
              <a:rPr lang="en-US" dirty="0" err="1"/>
              <a:t>Hizmetler</a:t>
            </a:r>
            <a:endParaRPr lang="tr-TR" dirty="0"/>
          </a:p>
          <a:p>
            <a:pPr lvl="0"/>
            <a:r>
              <a:rPr lang="en-US" dirty="0" err="1" smtClean="0"/>
              <a:t>Sağlık</a:t>
            </a:r>
            <a:r>
              <a:rPr lang="tr-TR" dirty="0" smtClean="0"/>
              <a:t> </a:t>
            </a:r>
            <a:r>
              <a:rPr lang="en-US" dirty="0" err="1" smtClean="0"/>
              <a:t>Hizmetleri</a:t>
            </a:r>
            <a:endParaRPr lang="tr-TR" dirty="0"/>
          </a:p>
          <a:p>
            <a:pPr lvl="0"/>
            <a:r>
              <a:rPr lang="en-US" dirty="0" err="1"/>
              <a:t>Destek</a:t>
            </a:r>
            <a:r>
              <a:rPr lang="en-US" dirty="0"/>
              <a:t> </a:t>
            </a:r>
            <a:r>
              <a:rPr lang="en-US" dirty="0" err="1"/>
              <a:t>Hizmetler</a:t>
            </a:r>
            <a:endParaRPr lang="tr-TR" dirty="0"/>
          </a:p>
          <a:p>
            <a:pPr lvl="0"/>
            <a:r>
              <a:rPr lang="en-US" dirty="0" err="1"/>
              <a:t>Gösterge</a:t>
            </a:r>
            <a:r>
              <a:rPr lang="en-US" dirty="0"/>
              <a:t> </a:t>
            </a:r>
            <a:r>
              <a:rPr lang="en-US" dirty="0" err="1"/>
              <a:t>Yönetimi</a:t>
            </a:r>
            <a:r>
              <a:rPr lang="en-US" dirty="0"/>
              <a:t> </a:t>
            </a:r>
            <a:r>
              <a:rPr lang="en-US" dirty="0" err="1"/>
              <a:t>olarak</a:t>
            </a:r>
            <a:endParaRPr lang="tr-TR" dirty="0"/>
          </a:p>
          <a:p>
            <a:pPr marL="82296" indent="0">
              <a:buNone/>
            </a:pPr>
            <a:r>
              <a:rPr lang="en-US" dirty="0"/>
              <a:t/>
            </a:r>
            <a:br>
              <a:rPr lang="en-US" dirty="0"/>
            </a:br>
            <a:endParaRPr lang="tr-TR" dirty="0"/>
          </a:p>
        </p:txBody>
      </p:sp>
      <p:sp>
        <p:nvSpPr>
          <p:cNvPr id="4" name="Başlık 1"/>
          <p:cNvSpPr>
            <a:spLocks noGrp="1"/>
          </p:cNvSpPr>
          <p:nvPr>
            <p:ph type="title"/>
          </p:nvPr>
        </p:nvSpPr>
        <p:spPr/>
        <p:txBody>
          <a:bodyPr>
            <a:normAutofit/>
          </a:bodyPr>
          <a:lstStyle/>
          <a:p>
            <a:r>
              <a:rPr lang="tr-TR" dirty="0" err="1" smtClean="0"/>
              <a:t>Perfüzyon</a:t>
            </a:r>
            <a:r>
              <a:rPr lang="tr-TR" dirty="0" smtClean="0"/>
              <a:t> </a:t>
            </a:r>
            <a:r>
              <a:rPr lang="tr-TR" dirty="0" smtClean="0"/>
              <a:t>Kalite Standartları</a:t>
            </a:r>
            <a:endParaRPr lang="tr-TR" dirty="0"/>
          </a:p>
        </p:txBody>
      </p:sp>
      <p:sp>
        <p:nvSpPr>
          <p:cNvPr id="5" name="Altbilgi Yer Tutucusu 4"/>
          <p:cNvSpPr>
            <a:spLocks noGrp="1"/>
          </p:cNvSpPr>
          <p:nvPr>
            <p:ph type="ftr" sz="quarter" idx="11"/>
          </p:nvPr>
        </p:nvSpPr>
        <p:spPr>
          <a:xfrm>
            <a:off x="5500694" y="6305550"/>
            <a:ext cx="3109906" cy="476250"/>
          </a:xfrm>
        </p:spPr>
        <p:txBody>
          <a:bodyPr/>
          <a:lstStyle/>
          <a:p>
            <a:r>
              <a:rPr lang="tr-TR" dirty="0" smtClean="0"/>
              <a:t>            Tekirdağ </a:t>
            </a:r>
            <a:r>
              <a:rPr lang="tr-TR" dirty="0" smtClean="0"/>
              <a:t>Namık Kemal Üniversitesi </a:t>
            </a:r>
            <a:endParaRPr lang="tr-TR" dirty="0" smtClean="0"/>
          </a:p>
          <a:p>
            <a:r>
              <a:rPr lang="tr-TR" dirty="0" smtClean="0"/>
              <a:t>Tıp </a:t>
            </a:r>
            <a:r>
              <a:rPr lang="tr-TR" dirty="0" smtClean="0"/>
              <a:t>Fakültesi Kalp Damar Cerrahi Anabilim </a:t>
            </a:r>
            <a:r>
              <a:rPr lang="tr-TR" dirty="0" smtClean="0"/>
              <a:t>Dalı  </a:t>
            </a:r>
            <a:endParaRPr lang="tr-TR" dirty="0"/>
          </a:p>
        </p:txBody>
      </p:sp>
    </p:spTree>
    <p:extLst>
      <p:ext uri="{BB962C8B-B14F-4D97-AF65-F5344CB8AC3E}">
        <p14:creationId xmlns="" xmlns:p14="http://schemas.microsoft.com/office/powerpoint/2010/main" val="3974912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5857884" y="6381750"/>
            <a:ext cx="3109906" cy="476250"/>
          </a:xfrm>
        </p:spPr>
        <p:txBody>
          <a:bodyPr/>
          <a:lstStyle/>
          <a:p>
            <a:r>
              <a:rPr lang="tr-TR" dirty="0" smtClean="0"/>
              <a:t>Tekirdağ Namık Kemal Üniversitesi </a:t>
            </a:r>
            <a:endParaRPr lang="tr-TR" dirty="0" smtClean="0"/>
          </a:p>
          <a:p>
            <a:r>
              <a:rPr lang="tr-TR" dirty="0" smtClean="0"/>
              <a:t>Tıp </a:t>
            </a:r>
            <a:r>
              <a:rPr lang="tr-TR" dirty="0" smtClean="0"/>
              <a:t>Fakültesi Kalp Damar Cerrahi Anabilim Dalı</a:t>
            </a:r>
            <a:endParaRPr lang="tr-TR" dirty="0"/>
          </a:p>
        </p:txBody>
      </p:sp>
      <p:graphicFrame>
        <p:nvGraphicFramePr>
          <p:cNvPr id="7" name="Nesne 6"/>
          <p:cNvGraphicFramePr>
            <a:graphicFrameLocks noChangeAspect="1"/>
          </p:cNvGraphicFramePr>
          <p:nvPr>
            <p:extLst>
              <p:ext uri="{D42A27DB-BD31-4B8C-83A1-F6EECF244321}">
                <p14:modId xmlns="" xmlns:p14="http://schemas.microsoft.com/office/powerpoint/2010/main" val="702185639"/>
              </p:ext>
            </p:extLst>
          </p:nvPr>
        </p:nvGraphicFramePr>
        <p:xfrm>
          <a:off x="1475656" y="404664"/>
          <a:ext cx="6358458" cy="6084888"/>
        </p:xfrm>
        <a:graphic>
          <a:graphicData uri="http://schemas.openxmlformats.org/presentationml/2006/ole">
            <p:oleObj spid="_x0000_s13322" name="Belge" r:id="rId3" imgW="5371729" imgH="6085369" progId="Word.Document.12">
              <p:embed/>
            </p:oleObj>
          </a:graphicData>
        </a:graphic>
      </p:graphicFrame>
    </p:spTree>
    <p:extLst>
      <p:ext uri="{BB962C8B-B14F-4D97-AF65-F5344CB8AC3E}">
        <p14:creationId xmlns="" xmlns:p14="http://schemas.microsoft.com/office/powerpoint/2010/main" val="3395872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76672"/>
            <a:ext cx="7498080" cy="1143000"/>
          </a:xfrm>
        </p:spPr>
        <p:txBody>
          <a:bodyPr>
            <a:normAutofit fontScale="90000"/>
          </a:bodyPr>
          <a:lstStyle/>
          <a:p>
            <a:pPr algn="ctr"/>
            <a:r>
              <a:rPr lang="tr-TR" b="1" dirty="0" err="1"/>
              <a:t>Perfüzyon</a:t>
            </a:r>
            <a:r>
              <a:rPr lang="tr-TR" b="1" dirty="0"/>
              <a:t> Uygulaması için </a:t>
            </a:r>
            <a:r>
              <a:rPr lang="tr-TR" b="1" dirty="0" smtClean="0"/>
              <a:t>Taslak Standartlar </a:t>
            </a:r>
            <a:r>
              <a:rPr lang="tr-TR" b="1" dirty="0"/>
              <a:t>ve Yönergeler</a:t>
            </a:r>
            <a:r>
              <a:rPr lang="tr-TR" dirty="0"/>
              <a:t/>
            </a:r>
            <a:br>
              <a:rPr lang="tr-TR" dirty="0"/>
            </a:br>
            <a:endParaRPr lang="tr-TR" dirty="0"/>
          </a:p>
        </p:txBody>
      </p:sp>
      <p:sp>
        <p:nvSpPr>
          <p:cNvPr id="3" name="İçerik Yer Tutucusu 2"/>
          <p:cNvSpPr>
            <a:spLocks noGrp="1"/>
          </p:cNvSpPr>
          <p:nvPr>
            <p:ph idx="1"/>
          </p:nvPr>
        </p:nvSpPr>
        <p:spPr>
          <a:xfrm>
            <a:off x="1043608" y="1447800"/>
            <a:ext cx="7992888" cy="4800600"/>
          </a:xfrm>
        </p:spPr>
        <p:txBody>
          <a:bodyPr>
            <a:normAutofit fontScale="85000" lnSpcReduction="20000"/>
          </a:bodyPr>
          <a:lstStyle/>
          <a:p>
            <a:pPr>
              <a:buNone/>
            </a:pPr>
            <a:r>
              <a:rPr lang="tr-TR" dirty="0" smtClean="0"/>
              <a:t>   </a:t>
            </a:r>
            <a:r>
              <a:rPr lang="tr-TR" sz="3000" dirty="0" err="1" smtClean="0"/>
              <a:t>Perfüzyonistler</a:t>
            </a:r>
            <a:r>
              <a:rPr lang="tr-TR" sz="3000" dirty="0" smtClean="0"/>
              <a:t> Derneği; </a:t>
            </a:r>
            <a:r>
              <a:rPr lang="tr-TR" sz="3000" dirty="0"/>
              <a:t>klinik kanıtlara ve şu anda kabul gören </a:t>
            </a:r>
            <a:r>
              <a:rPr lang="tr-TR" sz="3000" dirty="0" err="1"/>
              <a:t>perfüzyon</a:t>
            </a:r>
            <a:r>
              <a:rPr lang="tr-TR" sz="3000" dirty="0"/>
              <a:t> uygulamalarına dayanan </a:t>
            </a:r>
            <a:r>
              <a:rPr lang="tr-TR" sz="3000" dirty="0" smtClean="0"/>
              <a:t>standartları üzerinde çalışmaktadır.Derneğimiz tarafından </a:t>
            </a:r>
            <a:r>
              <a:rPr lang="tr-TR" sz="3000" dirty="0" err="1" smtClean="0"/>
              <a:t>klavuz</a:t>
            </a:r>
            <a:r>
              <a:rPr lang="tr-TR" sz="3000" dirty="0" smtClean="0"/>
              <a:t> hazırlama komisyonu kurularak çalışmalar başlatılması planlanmaktadır.</a:t>
            </a:r>
          </a:p>
          <a:p>
            <a:pPr>
              <a:buNone/>
            </a:pPr>
            <a:r>
              <a:rPr lang="tr-TR" sz="3000" dirty="0" smtClean="0"/>
              <a:t>   </a:t>
            </a:r>
            <a:r>
              <a:rPr lang="tr-TR" sz="3000" dirty="0" err="1" smtClean="0"/>
              <a:t>Perfüzyonistler</a:t>
            </a:r>
            <a:r>
              <a:rPr lang="tr-TR" sz="3000" dirty="0" smtClean="0"/>
              <a:t>; </a:t>
            </a:r>
            <a:r>
              <a:rPr lang="tr-TR" sz="3000" dirty="0" err="1"/>
              <a:t>ekstrakorporeal</a:t>
            </a:r>
            <a:r>
              <a:rPr lang="tr-TR" sz="3000" dirty="0"/>
              <a:t> bilim alanında resmi olarak eğitilmiş ve </a:t>
            </a:r>
            <a:r>
              <a:rPr lang="tr-TR" sz="3000" dirty="0" err="1"/>
              <a:t>ekstrakorporeal</a:t>
            </a:r>
            <a:r>
              <a:rPr lang="tr-TR" sz="3000" dirty="0"/>
              <a:t> cihazların kullanımını açık bir şekilde içeren tek müttefik sağlık profesyonelleridir</a:t>
            </a:r>
            <a:r>
              <a:rPr lang="tr-TR" sz="3000" dirty="0" smtClean="0"/>
              <a:t>. </a:t>
            </a:r>
          </a:p>
          <a:p>
            <a:pPr>
              <a:buNone/>
            </a:pPr>
            <a:r>
              <a:rPr lang="tr-TR" sz="3000" dirty="0" smtClean="0"/>
              <a:t>    Standartlar ve taslak yönergeler ile; </a:t>
            </a:r>
            <a:r>
              <a:rPr lang="tr-TR" sz="3000" dirty="0" err="1"/>
              <a:t>ekstrakorporeal</a:t>
            </a:r>
            <a:r>
              <a:rPr lang="tr-TR" sz="3000" dirty="0"/>
              <a:t> destek hizmetlerinin güvenilirliğini, güvenliğini ve etkililiğini iyileştirmek için kuruma özel protokoller geliştiren ekipler için yararlı bir kılavuz görevi görmesi amaçlanmıştır.</a:t>
            </a:r>
          </a:p>
          <a:p>
            <a:endParaRPr lang="tr-TR" sz="3000" dirty="0"/>
          </a:p>
        </p:txBody>
      </p:sp>
      <p:sp>
        <p:nvSpPr>
          <p:cNvPr id="4" name="Altbilgi Yer Tutucusu 3"/>
          <p:cNvSpPr>
            <a:spLocks noGrp="1"/>
          </p:cNvSpPr>
          <p:nvPr>
            <p:ph type="ftr" sz="quarter" idx="11"/>
          </p:nvPr>
        </p:nvSpPr>
        <p:spPr>
          <a:xfrm>
            <a:off x="5715008" y="6143644"/>
            <a:ext cx="2895600" cy="476250"/>
          </a:xfrm>
        </p:spPr>
        <p:txBody>
          <a:bodyPr/>
          <a:lstStyle/>
          <a:p>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159091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746064" cy="1143000"/>
          </a:xfrm>
        </p:spPr>
        <p:txBody>
          <a:bodyPr>
            <a:normAutofit fontScale="90000"/>
          </a:bodyPr>
          <a:lstStyle/>
          <a:p>
            <a:pPr algn="ctr"/>
            <a:r>
              <a:rPr lang="tr-TR" dirty="0" err="1">
                <a:effectLst/>
              </a:rPr>
              <a:t>Perfüzyon</a:t>
            </a:r>
            <a:r>
              <a:rPr lang="tr-TR" dirty="0">
                <a:effectLst/>
              </a:rPr>
              <a:t> Uygulaması için Standartlar ve Yönergeler</a:t>
            </a:r>
            <a:endParaRPr lang="tr-TR" dirty="0"/>
          </a:p>
        </p:txBody>
      </p:sp>
      <p:sp>
        <p:nvSpPr>
          <p:cNvPr id="3" name="İçerik Yer Tutucusu 2"/>
          <p:cNvSpPr>
            <a:spLocks noGrp="1"/>
          </p:cNvSpPr>
          <p:nvPr>
            <p:ph idx="1"/>
          </p:nvPr>
        </p:nvSpPr>
        <p:spPr/>
        <p:txBody>
          <a:bodyPr>
            <a:normAutofit fontScale="47500" lnSpcReduction="20000"/>
          </a:bodyPr>
          <a:lstStyle/>
          <a:p>
            <a:r>
              <a:rPr lang="tr-TR" dirty="0">
                <a:solidFill>
                  <a:srgbClr val="FF0000"/>
                </a:solidFill>
              </a:rPr>
              <a:t>Standart 1: </a:t>
            </a:r>
            <a:r>
              <a:rPr lang="tr-TR" dirty="0"/>
              <a:t>Kurumsal Temel Protokollerin Geliştirilmesi </a:t>
            </a:r>
            <a:endParaRPr lang="tr-TR" dirty="0" smtClean="0"/>
          </a:p>
          <a:p>
            <a:r>
              <a:rPr lang="tr-TR" dirty="0" smtClean="0">
                <a:solidFill>
                  <a:srgbClr val="FF0000"/>
                </a:solidFill>
              </a:rPr>
              <a:t>Standart </a:t>
            </a:r>
            <a:r>
              <a:rPr lang="tr-TR" dirty="0">
                <a:solidFill>
                  <a:srgbClr val="FF0000"/>
                </a:solidFill>
              </a:rPr>
              <a:t>2: </a:t>
            </a:r>
            <a:r>
              <a:rPr lang="tr-TR" dirty="0"/>
              <a:t>Nitelik, Yetkinlik ve Destek Personeli </a:t>
            </a:r>
            <a:endParaRPr lang="tr-TR" dirty="0" smtClean="0"/>
          </a:p>
          <a:p>
            <a:r>
              <a:rPr lang="tr-TR" dirty="0" smtClean="0">
                <a:solidFill>
                  <a:srgbClr val="FF0000"/>
                </a:solidFill>
              </a:rPr>
              <a:t>Standart 3</a:t>
            </a:r>
            <a:r>
              <a:rPr lang="tr-TR" dirty="0">
                <a:solidFill>
                  <a:srgbClr val="FF0000"/>
                </a:solidFill>
              </a:rPr>
              <a:t>: </a:t>
            </a:r>
            <a:r>
              <a:rPr lang="tr-TR" dirty="0"/>
              <a:t>İletişim</a:t>
            </a:r>
          </a:p>
          <a:p>
            <a:r>
              <a:rPr lang="tr-TR" dirty="0">
                <a:solidFill>
                  <a:srgbClr val="FF0000"/>
                </a:solidFill>
              </a:rPr>
              <a:t>Standart 4: </a:t>
            </a:r>
            <a:r>
              <a:rPr lang="tr-TR" dirty="0" err="1"/>
              <a:t>Perfüzyon</a:t>
            </a:r>
            <a:r>
              <a:rPr lang="tr-TR" dirty="0"/>
              <a:t> </a:t>
            </a:r>
            <a:r>
              <a:rPr lang="tr-TR" dirty="0" smtClean="0"/>
              <a:t>Kaydı</a:t>
            </a:r>
          </a:p>
          <a:p>
            <a:r>
              <a:rPr lang="tr-TR" dirty="0" smtClean="0">
                <a:solidFill>
                  <a:srgbClr val="FF0000"/>
                </a:solidFill>
              </a:rPr>
              <a:t>Standart </a:t>
            </a:r>
            <a:r>
              <a:rPr lang="tr-TR" dirty="0">
                <a:solidFill>
                  <a:srgbClr val="FF0000"/>
                </a:solidFill>
              </a:rPr>
              <a:t>5:</a:t>
            </a:r>
            <a:r>
              <a:rPr lang="tr-TR" dirty="0"/>
              <a:t> Kontrol Listesi </a:t>
            </a:r>
            <a:endParaRPr lang="tr-TR" dirty="0" smtClean="0"/>
          </a:p>
          <a:p>
            <a:r>
              <a:rPr lang="tr-TR" dirty="0" smtClean="0">
                <a:solidFill>
                  <a:srgbClr val="FF0000"/>
                </a:solidFill>
              </a:rPr>
              <a:t>Standart </a:t>
            </a:r>
            <a:r>
              <a:rPr lang="tr-TR" dirty="0">
                <a:solidFill>
                  <a:srgbClr val="FF0000"/>
                </a:solidFill>
              </a:rPr>
              <a:t>6: </a:t>
            </a:r>
            <a:r>
              <a:rPr lang="tr-TR" dirty="0"/>
              <a:t>Güvenlik Cihazları </a:t>
            </a:r>
            <a:endParaRPr lang="tr-TR" dirty="0" smtClean="0"/>
          </a:p>
          <a:p>
            <a:r>
              <a:rPr lang="tr-TR" dirty="0" smtClean="0">
                <a:solidFill>
                  <a:srgbClr val="FF0000"/>
                </a:solidFill>
              </a:rPr>
              <a:t>Standart </a:t>
            </a:r>
            <a:r>
              <a:rPr lang="tr-TR" dirty="0">
                <a:solidFill>
                  <a:srgbClr val="FF0000"/>
                </a:solidFill>
              </a:rPr>
              <a:t>7: </a:t>
            </a:r>
            <a:r>
              <a:rPr lang="tr-TR" dirty="0"/>
              <a:t>İzleme</a:t>
            </a:r>
          </a:p>
          <a:p>
            <a:r>
              <a:rPr lang="tr-TR" dirty="0">
                <a:solidFill>
                  <a:srgbClr val="FF0000"/>
                </a:solidFill>
              </a:rPr>
              <a:t>Standart 8: </a:t>
            </a:r>
            <a:r>
              <a:rPr lang="tr-TR" dirty="0" err="1"/>
              <a:t>Antikoagülasyon</a:t>
            </a:r>
            <a:r>
              <a:rPr lang="tr-TR" dirty="0"/>
              <a:t> </a:t>
            </a:r>
            <a:endParaRPr lang="tr-TR" dirty="0" smtClean="0"/>
          </a:p>
          <a:p>
            <a:r>
              <a:rPr lang="tr-TR" dirty="0" smtClean="0">
                <a:solidFill>
                  <a:srgbClr val="FF0000"/>
                </a:solidFill>
              </a:rPr>
              <a:t>Standart </a:t>
            </a:r>
            <a:r>
              <a:rPr lang="tr-TR" dirty="0">
                <a:solidFill>
                  <a:srgbClr val="FF0000"/>
                </a:solidFill>
              </a:rPr>
              <a:t>9: </a:t>
            </a:r>
            <a:r>
              <a:rPr lang="tr-TR" dirty="0"/>
              <a:t>Gaz Değişimi </a:t>
            </a:r>
            <a:endParaRPr lang="tr-TR" dirty="0" smtClean="0"/>
          </a:p>
          <a:p>
            <a:r>
              <a:rPr lang="tr-TR" dirty="0" smtClean="0">
                <a:solidFill>
                  <a:srgbClr val="FF0000"/>
                </a:solidFill>
              </a:rPr>
              <a:t>Standart </a:t>
            </a:r>
            <a:r>
              <a:rPr lang="tr-TR" dirty="0">
                <a:solidFill>
                  <a:srgbClr val="FF0000"/>
                </a:solidFill>
              </a:rPr>
              <a:t>10: </a:t>
            </a:r>
            <a:r>
              <a:rPr lang="tr-TR" dirty="0"/>
              <a:t>Kan Akışı </a:t>
            </a:r>
            <a:endParaRPr lang="tr-TR" dirty="0" smtClean="0"/>
          </a:p>
          <a:p>
            <a:r>
              <a:rPr lang="tr-TR" dirty="0" smtClean="0">
                <a:solidFill>
                  <a:srgbClr val="FF0000"/>
                </a:solidFill>
              </a:rPr>
              <a:t>Standart </a:t>
            </a:r>
            <a:r>
              <a:rPr lang="tr-TR" dirty="0">
                <a:solidFill>
                  <a:srgbClr val="FF0000"/>
                </a:solidFill>
              </a:rPr>
              <a:t>11: </a:t>
            </a:r>
            <a:r>
              <a:rPr lang="tr-TR" dirty="0"/>
              <a:t>Kan Basıncı</a:t>
            </a:r>
          </a:p>
          <a:p>
            <a:r>
              <a:rPr lang="tr-TR" dirty="0">
                <a:solidFill>
                  <a:srgbClr val="FF0000"/>
                </a:solidFill>
              </a:rPr>
              <a:t>Standart 12: </a:t>
            </a:r>
            <a:r>
              <a:rPr lang="tr-TR" dirty="0" err="1"/>
              <a:t>Protamin</a:t>
            </a:r>
            <a:r>
              <a:rPr lang="tr-TR" dirty="0"/>
              <a:t> ve </a:t>
            </a:r>
            <a:r>
              <a:rPr lang="tr-TR" dirty="0" err="1"/>
              <a:t>Kardiyotomi</a:t>
            </a:r>
            <a:r>
              <a:rPr lang="tr-TR" dirty="0"/>
              <a:t> </a:t>
            </a:r>
            <a:r>
              <a:rPr lang="tr-TR" dirty="0" smtClean="0"/>
              <a:t>Emme</a:t>
            </a:r>
            <a:endParaRPr lang="tr-TR" dirty="0" smtClean="0"/>
          </a:p>
          <a:p>
            <a:r>
              <a:rPr lang="tr-TR" dirty="0" smtClean="0">
                <a:solidFill>
                  <a:srgbClr val="FF0000"/>
                </a:solidFill>
              </a:rPr>
              <a:t>Standart </a:t>
            </a:r>
            <a:r>
              <a:rPr lang="tr-TR" dirty="0">
                <a:solidFill>
                  <a:srgbClr val="FF0000"/>
                </a:solidFill>
              </a:rPr>
              <a:t>13: </a:t>
            </a:r>
            <a:r>
              <a:rPr lang="tr-TR" dirty="0"/>
              <a:t>Kan Yönetimi</a:t>
            </a:r>
          </a:p>
          <a:p>
            <a:r>
              <a:rPr lang="tr-TR" dirty="0">
                <a:solidFill>
                  <a:srgbClr val="FF0000"/>
                </a:solidFill>
              </a:rPr>
              <a:t>Standart 14: </a:t>
            </a:r>
            <a:r>
              <a:rPr lang="tr-TR" dirty="0"/>
              <a:t>Hazırlık </a:t>
            </a:r>
            <a:r>
              <a:rPr lang="tr-TR" dirty="0" smtClean="0"/>
              <a:t>Seviyesi</a:t>
            </a:r>
          </a:p>
          <a:p>
            <a:r>
              <a:rPr lang="tr-TR" dirty="0" smtClean="0">
                <a:solidFill>
                  <a:srgbClr val="FF0000"/>
                </a:solidFill>
              </a:rPr>
              <a:t>Standart </a:t>
            </a:r>
            <a:r>
              <a:rPr lang="tr-TR" dirty="0">
                <a:solidFill>
                  <a:srgbClr val="FF0000"/>
                </a:solidFill>
              </a:rPr>
              <a:t>15: </a:t>
            </a:r>
            <a:r>
              <a:rPr lang="tr-TR" dirty="0"/>
              <a:t>Personel </a:t>
            </a:r>
            <a:endParaRPr lang="tr-TR" dirty="0" smtClean="0"/>
          </a:p>
          <a:p>
            <a:r>
              <a:rPr lang="tr-TR" dirty="0" smtClean="0">
                <a:solidFill>
                  <a:srgbClr val="FF0000"/>
                </a:solidFill>
              </a:rPr>
              <a:t>Standart </a:t>
            </a:r>
            <a:r>
              <a:rPr lang="tr-TR" dirty="0">
                <a:solidFill>
                  <a:srgbClr val="FF0000"/>
                </a:solidFill>
              </a:rPr>
              <a:t>16: </a:t>
            </a:r>
            <a:r>
              <a:rPr lang="tr-TR" dirty="0"/>
              <a:t>Görev Saatleri</a:t>
            </a:r>
          </a:p>
          <a:p>
            <a:r>
              <a:rPr lang="tr-TR" dirty="0">
                <a:solidFill>
                  <a:srgbClr val="FF0000"/>
                </a:solidFill>
              </a:rPr>
              <a:t>Standart 17: </a:t>
            </a:r>
            <a:r>
              <a:rPr lang="tr-TR" dirty="0"/>
              <a:t>Kalite Güvence ve İyileştirme </a:t>
            </a:r>
            <a:endParaRPr lang="tr-TR" dirty="0" smtClean="0"/>
          </a:p>
          <a:p>
            <a:r>
              <a:rPr lang="tr-TR" dirty="0" smtClean="0">
                <a:solidFill>
                  <a:srgbClr val="FF0000"/>
                </a:solidFill>
              </a:rPr>
              <a:t>Standart </a:t>
            </a:r>
            <a:r>
              <a:rPr lang="tr-TR" dirty="0">
                <a:solidFill>
                  <a:srgbClr val="FF0000"/>
                </a:solidFill>
              </a:rPr>
              <a:t>18: </a:t>
            </a:r>
            <a:r>
              <a:rPr lang="tr-TR" dirty="0"/>
              <a:t>Bakım</a:t>
            </a:r>
          </a:p>
          <a:p>
            <a:endParaRPr lang="tr-TR" dirty="0"/>
          </a:p>
        </p:txBody>
      </p:sp>
      <p:sp>
        <p:nvSpPr>
          <p:cNvPr id="4" name="Altbilgi Yer Tutucusu 3"/>
          <p:cNvSpPr>
            <a:spLocks noGrp="1"/>
          </p:cNvSpPr>
          <p:nvPr>
            <p:ph type="ftr" sz="quarter" idx="11"/>
          </p:nvPr>
        </p:nvSpPr>
        <p:spPr/>
        <p:txBody>
          <a:bodyPr/>
          <a:lstStyle/>
          <a:p>
            <a:r>
              <a:rPr lang="tr-TR" smtClean="0"/>
              <a:t>Tekirdağ Namık Kemal Üniversitesi Tıp Fakültesi Kalp Damar Cerrahi Anabilim Dalı</a:t>
            </a:r>
            <a:endParaRPr lang="tr-TR"/>
          </a:p>
        </p:txBody>
      </p:sp>
    </p:spTree>
    <p:extLst>
      <p:ext uri="{BB962C8B-B14F-4D97-AF65-F5344CB8AC3E}">
        <p14:creationId xmlns="" xmlns:p14="http://schemas.microsoft.com/office/powerpoint/2010/main" val="962362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5929322" y="6143644"/>
            <a:ext cx="3214678" cy="714356"/>
          </a:xfrm>
        </p:spPr>
        <p:txBody>
          <a:bodyPr/>
          <a:lstStyle/>
          <a:p>
            <a:pPr algn="ctr"/>
            <a:r>
              <a:rPr lang="tr-TR" b="1" dirty="0" smtClean="0">
                <a:solidFill>
                  <a:schemeClr val="bg2">
                    <a:lumMod val="25000"/>
                  </a:schemeClr>
                </a:solidFill>
              </a:rPr>
              <a:t>Tekirdağ Namık Kemal Üniversitesi Tıp Fakültesi Kalp Damar Cerrahi Anabilim Dalı</a:t>
            </a:r>
          </a:p>
          <a:p>
            <a:endParaRPr lang="tr-TR" dirty="0"/>
          </a:p>
        </p:txBody>
      </p:sp>
      <p:pic>
        <p:nvPicPr>
          <p:cNvPr id="1433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92701" y="620688"/>
            <a:ext cx="6563675" cy="2052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92701" y="2964160"/>
            <a:ext cx="6804801" cy="2553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1409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476672"/>
            <a:ext cx="7498080" cy="1143000"/>
          </a:xfrm>
        </p:spPr>
        <p:txBody>
          <a:bodyPr>
            <a:normAutofit fontScale="90000"/>
          </a:bodyPr>
          <a:lstStyle/>
          <a:p>
            <a:r>
              <a:rPr lang="tr-TR" b="1" dirty="0">
                <a:effectLst/>
              </a:rPr>
              <a:t>Standart 1: Kurumsal Temel Protokollerin Geliştirilmesi</a:t>
            </a:r>
            <a:r>
              <a:rPr lang="tr-TR" dirty="0">
                <a:effectLst/>
              </a:rPr>
              <a:t/>
            </a:r>
            <a:br>
              <a:rPr lang="tr-TR" dirty="0">
                <a:effectLst/>
              </a:rPr>
            </a:br>
            <a:endParaRPr lang="tr-TR" dirty="0"/>
          </a:p>
        </p:txBody>
      </p:sp>
      <p:sp>
        <p:nvSpPr>
          <p:cNvPr id="3" name="İçerik Yer Tutucusu 2"/>
          <p:cNvSpPr>
            <a:spLocks noGrp="1"/>
          </p:cNvSpPr>
          <p:nvPr>
            <p:ph idx="1"/>
          </p:nvPr>
        </p:nvSpPr>
        <p:spPr>
          <a:xfrm>
            <a:off x="1115616" y="1447800"/>
            <a:ext cx="7920880" cy="4789512"/>
          </a:xfrm>
        </p:spPr>
        <p:txBody>
          <a:bodyPr>
            <a:normAutofit fontScale="77500" lnSpcReduction="20000"/>
          </a:bodyPr>
          <a:lstStyle/>
          <a:p>
            <a:r>
              <a:rPr lang="tr-TR" dirty="0">
                <a:solidFill>
                  <a:srgbClr val="FF0000"/>
                </a:solidFill>
              </a:rPr>
              <a:t>Standart 1.1: </a:t>
            </a:r>
            <a:r>
              <a:rPr lang="tr-TR" dirty="0"/>
              <a:t>Her standardın klinik uygulamaya uygulanmasına yönelik bir mekanizma olarak, bir kurum veya hizmet sağlayıcısı, her bir standart için bir işlem prosedürü (protokolü</a:t>
            </a:r>
            <a:r>
              <a:rPr lang="tr-TR" dirty="0" smtClean="0"/>
              <a:t>) geliştirmeli </a:t>
            </a:r>
            <a:r>
              <a:rPr lang="tr-TR" dirty="0"/>
              <a:t>ve uygulamalıdır. </a:t>
            </a:r>
            <a:endParaRPr lang="tr-TR" dirty="0" smtClean="0"/>
          </a:p>
          <a:p>
            <a:r>
              <a:rPr lang="tr-TR" dirty="0" smtClean="0">
                <a:solidFill>
                  <a:srgbClr val="FF0000"/>
                </a:solidFill>
              </a:rPr>
              <a:t>Standart </a:t>
            </a:r>
            <a:r>
              <a:rPr lang="tr-TR" dirty="0">
                <a:solidFill>
                  <a:srgbClr val="FF0000"/>
                </a:solidFill>
              </a:rPr>
              <a:t>1.2: </a:t>
            </a:r>
            <a:r>
              <a:rPr lang="tr-TR" dirty="0"/>
              <a:t>Protokol şöyle olmalıdır:</a:t>
            </a:r>
          </a:p>
          <a:p>
            <a:pPr>
              <a:buNone/>
            </a:pPr>
            <a:r>
              <a:rPr lang="tr-TR" dirty="0" smtClean="0"/>
              <a:t>    Kalp </a:t>
            </a:r>
            <a:r>
              <a:rPr lang="tr-TR" dirty="0"/>
              <a:t>Cerrahisi Başkanı veya görevlisi, </a:t>
            </a:r>
            <a:r>
              <a:rPr lang="tr-TR" dirty="0" err="1"/>
              <a:t>Perfüzyon</a:t>
            </a:r>
            <a:r>
              <a:rPr lang="tr-TR" dirty="0"/>
              <a:t> Direktörü veya eşdeğeri ve varsa diğer ilgili klinik yönetim komiteleri tarafından onaylanır. Gerekli görüldüğünde yıllık olarak veya daha sık gözden geçirilir ve revize edilir.</a:t>
            </a:r>
          </a:p>
          <a:p>
            <a:r>
              <a:rPr lang="tr-TR" i="1" dirty="0">
                <a:solidFill>
                  <a:srgbClr val="FF0000"/>
                </a:solidFill>
              </a:rPr>
              <a:t>Kılavuz 1.1: </a:t>
            </a:r>
            <a:r>
              <a:rPr lang="tr-TR" i="1" dirty="0"/>
              <a:t>Protokolden sapma, Cerrahi Bakım Ekibinin takdirine bağlı olabilir ve </a:t>
            </a:r>
            <a:r>
              <a:rPr lang="tr-TR" i="1" dirty="0" err="1"/>
              <a:t>perfüzyon</a:t>
            </a:r>
            <a:r>
              <a:rPr lang="tr-TR" i="1" dirty="0"/>
              <a:t> kaydında belgelenmelidir.</a:t>
            </a:r>
            <a:endParaRPr lang="tr-TR" dirty="0"/>
          </a:p>
        </p:txBody>
      </p:sp>
      <p:sp>
        <p:nvSpPr>
          <p:cNvPr id="4" name="Altbilgi Yer Tutucusu 3"/>
          <p:cNvSpPr>
            <a:spLocks noGrp="1"/>
          </p:cNvSpPr>
          <p:nvPr>
            <p:ph type="ftr" sz="quarter" idx="11"/>
          </p:nvPr>
        </p:nvSpPr>
        <p:spPr>
          <a:xfrm>
            <a:off x="5572132" y="5929330"/>
            <a:ext cx="3395666" cy="476250"/>
          </a:xfrm>
        </p:spPr>
        <p:txBody>
          <a:bodyPr/>
          <a:lstStyle/>
          <a:p>
            <a:pPr algn="ctr"/>
            <a:r>
              <a:rPr lang="tr-TR" b="1" dirty="0" smtClean="0">
                <a:solidFill>
                  <a:schemeClr val="bg2">
                    <a:lumMod val="25000"/>
                  </a:schemeClr>
                </a:solidFill>
              </a:rPr>
              <a:t>Tekirdağ Namık Kemal Üniversitesi</a:t>
            </a:r>
          </a:p>
          <a:p>
            <a:pPr algn="ctr"/>
            <a:r>
              <a:rPr lang="tr-TR" b="1" dirty="0" smtClean="0">
                <a:solidFill>
                  <a:schemeClr val="bg2">
                    <a:lumMod val="25000"/>
                  </a:schemeClr>
                </a:solidFill>
              </a:rPr>
              <a:t> Tıp Fakültesi Kalp Damar Cerrahi Anabilim Dalı</a:t>
            </a:r>
          </a:p>
        </p:txBody>
      </p:sp>
    </p:spTree>
    <p:extLst>
      <p:ext uri="{BB962C8B-B14F-4D97-AF65-F5344CB8AC3E}">
        <p14:creationId xmlns="" xmlns:p14="http://schemas.microsoft.com/office/powerpoint/2010/main" val="2490185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Standart 2: Nitelik, Yetkinlik ve Destek Personeli</a:t>
            </a:r>
            <a:br>
              <a:rPr lang="tr-TR" b="1" dirty="0"/>
            </a:br>
            <a:endParaRPr lang="tr-TR" dirty="0"/>
          </a:p>
        </p:txBody>
      </p:sp>
      <p:sp>
        <p:nvSpPr>
          <p:cNvPr id="3" name="İçerik Yer Tutucusu 2"/>
          <p:cNvSpPr>
            <a:spLocks noGrp="1"/>
          </p:cNvSpPr>
          <p:nvPr>
            <p:ph idx="1"/>
          </p:nvPr>
        </p:nvSpPr>
        <p:spPr>
          <a:xfrm>
            <a:off x="1076805" y="1268760"/>
            <a:ext cx="8073280" cy="4800600"/>
          </a:xfrm>
        </p:spPr>
        <p:txBody>
          <a:bodyPr>
            <a:normAutofit fontScale="92500" lnSpcReduction="20000"/>
          </a:bodyPr>
          <a:lstStyle/>
          <a:p>
            <a:r>
              <a:rPr lang="tr-TR" dirty="0" smtClean="0">
                <a:solidFill>
                  <a:srgbClr val="FF0000"/>
                </a:solidFill>
              </a:rPr>
              <a:t>Standart </a:t>
            </a:r>
            <a:r>
              <a:rPr lang="tr-TR" dirty="0">
                <a:solidFill>
                  <a:srgbClr val="FF0000"/>
                </a:solidFill>
              </a:rPr>
              <a:t>2.1: </a:t>
            </a:r>
            <a:r>
              <a:rPr lang="tr-TR" dirty="0" smtClean="0"/>
              <a:t>Sağlık Bakanlığı tarafından  </a:t>
            </a:r>
            <a:r>
              <a:rPr lang="tr-TR" dirty="0"/>
              <a:t>sertifikalandırılmış veya eşdeğer nitelik ve yeterlilik gösteren bir </a:t>
            </a:r>
            <a:r>
              <a:rPr lang="tr-TR" dirty="0" smtClean="0"/>
              <a:t> lisans </a:t>
            </a:r>
            <a:r>
              <a:rPr lang="tr-TR" dirty="0" err="1" smtClean="0"/>
              <a:t>Perfüzyon</a:t>
            </a:r>
            <a:r>
              <a:rPr lang="tr-TR" dirty="0" smtClean="0"/>
              <a:t> bölümünü bitirmiş kişiler </a:t>
            </a:r>
            <a:r>
              <a:rPr lang="tr-TR" dirty="0" err="1" smtClean="0"/>
              <a:t>Perfüzyonist</a:t>
            </a:r>
            <a:r>
              <a:rPr lang="tr-TR" dirty="0" smtClean="0"/>
              <a:t> </a:t>
            </a:r>
            <a:r>
              <a:rPr lang="tr-TR" dirty="0" err="1"/>
              <a:t>kardiyopulmoner</a:t>
            </a:r>
            <a:r>
              <a:rPr lang="tr-TR" dirty="0"/>
              <a:t> baypas (CPB)</a:t>
            </a:r>
          </a:p>
          <a:p>
            <a:pPr marL="82296" indent="0">
              <a:buNone/>
            </a:pPr>
            <a:r>
              <a:rPr lang="tr-TR" dirty="0" smtClean="0"/>
              <a:t>  </a:t>
            </a:r>
            <a:r>
              <a:rPr lang="tr-TR" dirty="0" smtClean="0"/>
              <a:t> gerçekleştirecektir</a:t>
            </a:r>
            <a:r>
              <a:rPr lang="tr-TR" dirty="0" smtClean="0"/>
              <a:t>.</a:t>
            </a:r>
          </a:p>
          <a:p>
            <a:r>
              <a:rPr lang="tr-TR" dirty="0" smtClean="0">
                <a:solidFill>
                  <a:srgbClr val="FF0000"/>
                </a:solidFill>
              </a:rPr>
              <a:t>Standart </a:t>
            </a:r>
            <a:r>
              <a:rPr lang="tr-TR" dirty="0">
                <a:solidFill>
                  <a:srgbClr val="FF0000"/>
                </a:solidFill>
              </a:rPr>
              <a:t>2.2: </a:t>
            </a:r>
            <a:r>
              <a:rPr lang="tr-TR" dirty="0" err="1"/>
              <a:t>Perfüzyon</a:t>
            </a:r>
            <a:r>
              <a:rPr lang="tr-TR" dirty="0"/>
              <a:t> uzmanlığı, departman protokollerine uyumu değerlendirmek için yıllık olarak değerlendirilmelidir.</a:t>
            </a:r>
          </a:p>
          <a:p>
            <a:r>
              <a:rPr lang="tr-TR" dirty="0">
                <a:solidFill>
                  <a:srgbClr val="FF0000"/>
                </a:solidFill>
              </a:rPr>
              <a:t>Standart </a:t>
            </a:r>
            <a:r>
              <a:rPr lang="tr-TR" dirty="0" smtClean="0">
                <a:solidFill>
                  <a:srgbClr val="FF0000"/>
                </a:solidFill>
              </a:rPr>
              <a:t>2.3</a:t>
            </a:r>
            <a:r>
              <a:rPr lang="tr-TR" dirty="0">
                <a:solidFill>
                  <a:srgbClr val="FF0000"/>
                </a:solidFill>
              </a:rPr>
              <a:t>: </a:t>
            </a:r>
            <a:r>
              <a:rPr lang="tr-TR" dirty="0" err="1"/>
              <a:t>Perfüzyonist</a:t>
            </a:r>
            <a:r>
              <a:rPr lang="tr-TR" dirty="0"/>
              <a:t>, yıllık bazda </a:t>
            </a:r>
            <a:r>
              <a:rPr lang="tr-TR" dirty="0" err="1"/>
              <a:t>perfüzyonla</a:t>
            </a:r>
            <a:r>
              <a:rPr lang="tr-TR" dirty="0"/>
              <a:t> ilgili sürekli eğitim kurslarına katılır ve bununla meşgul olur.</a:t>
            </a:r>
          </a:p>
        </p:txBody>
      </p:sp>
      <p:sp>
        <p:nvSpPr>
          <p:cNvPr id="4" name="Altbilgi Yer Tutucusu 3"/>
          <p:cNvSpPr>
            <a:spLocks noGrp="1"/>
          </p:cNvSpPr>
          <p:nvPr>
            <p:ph type="ftr" sz="quarter" idx="11"/>
          </p:nvPr>
        </p:nvSpPr>
        <p:spPr>
          <a:xfrm>
            <a:off x="5929322" y="6215082"/>
            <a:ext cx="3109914" cy="476250"/>
          </a:xfrm>
        </p:spPr>
        <p:txBody>
          <a:bodyPr/>
          <a:lstStyle/>
          <a:p>
            <a:pPr algn="ctr"/>
            <a:r>
              <a:rPr lang="tr-TR" dirty="0" smtClean="0"/>
              <a:t>Tekirdağ Namık Kemal Üniversitesi </a:t>
            </a:r>
            <a:endParaRPr lang="tr-TR" dirty="0" smtClean="0"/>
          </a:p>
          <a:p>
            <a:pPr algn="ctr"/>
            <a:r>
              <a:rPr lang="tr-TR" dirty="0" smtClean="0"/>
              <a:t>Tıp </a:t>
            </a:r>
            <a:r>
              <a:rPr lang="tr-TR" dirty="0" smtClean="0"/>
              <a:t>Fakültesi Kalp Damar Cerrahi Anabilim Dalı</a:t>
            </a:r>
            <a:endParaRPr lang="tr-TR" dirty="0"/>
          </a:p>
        </p:txBody>
      </p:sp>
    </p:spTree>
    <p:extLst>
      <p:ext uri="{BB962C8B-B14F-4D97-AF65-F5344CB8AC3E}">
        <p14:creationId xmlns="" xmlns:p14="http://schemas.microsoft.com/office/powerpoint/2010/main" val="255973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447800"/>
            <a:ext cx="7992888" cy="5077544"/>
          </a:xfrm>
        </p:spPr>
        <p:txBody>
          <a:bodyPr>
            <a:normAutofit fontScale="70000" lnSpcReduction="20000"/>
          </a:bodyPr>
          <a:lstStyle/>
          <a:p>
            <a:r>
              <a:rPr lang="tr-TR" dirty="0">
                <a:solidFill>
                  <a:srgbClr val="FF0000"/>
                </a:solidFill>
              </a:rPr>
              <a:t>Standart 2.4: </a:t>
            </a:r>
            <a:r>
              <a:rPr lang="tr-TR" dirty="0"/>
              <a:t>CPB prosedürleri sırasında birincil </a:t>
            </a:r>
            <a:r>
              <a:rPr lang="tr-TR" dirty="0" err="1"/>
              <a:t>perfüzyoniste</a:t>
            </a:r>
            <a:r>
              <a:rPr lang="tr-TR" dirty="0"/>
              <a:t> yardımcı olmak için sahada destek personeli bulunacaktır.</a:t>
            </a:r>
          </a:p>
          <a:p>
            <a:r>
              <a:rPr lang="tr-TR" dirty="0">
                <a:solidFill>
                  <a:srgbClr val="FF0000"/>
                </a:solidFill>
              </a:rPr>
              <a:t>Standart 2.5: </a:t>
            </a:r>
            <a:r>
              <a:rPr lang="tr-TR" dirty="0" err="1"/>
              <a:t>Perfüzyon</a:t>
            </a:r>
            <a:r>
              <a:rPr lang="tr-TR" dirty="0"/>
              <a:t> personelini eğitmek, eğitmek ve yıllık olarak değerlendirmek için bir süreç geliştirilmeli ve uygulanmalıdır.</a:t>
            </a:r>
          </a:p>
          <a:p>
            <a:r>
              <a:rPr lang="tr-TR" i="1" dirty="0">
                <a:solidFill>
                  <a:srgbClr val="FF0000"/>
                </a:solidFill>
              </a:rPr>
              <a:t>Kılavuz 2.1: </a:t>
            </a:r>
            <a:r>
              <a:rPr lang="tr-TR" i="1" dirty="0"/>
              <a:t>Akredite </a:t>
            </a:r>
            <a:r>
              <a:rPr lang="tr-TR" i="1" dirty="0" err="1"/>
              <a:t>perfüzyon</a:t>
            </a:r>
            <a:r>
              <a:rPr lang="tr-TR" i="1" dirty="0"/>
              <a:t> eğitim programından mezun olan bir kişi, mezuniyet sonrası 3 yıl içinde </a:t>
            </a:r>
            <a:r>
              <a:rPr lang="tr-TR" i="1" dirty="0" err="1" smtClean="0"/>
              <a:t>Europen</a:t>
            </a:r>
            <a:r>
              <a:rPr lang="tr-TR" i="1" dirty="0" smtClean="0"/>
              <a:t> Board </a:t>
            </a:r>
            <a:r>
              <a:rPr lang="tr-TR" i="1" dirty="0"/>
              <a:t>of </a:t>
            </a:r>
            <a:r>
              <a:rPr lang="tr-TR" i="1" dirty="0" err="1"/>
              <a:t>Cardiovascular</a:t>
            </a:r>
            <a:r>
              <a:rPr lang="tr-TR" i="1" dirty="0"/>
              <a:t> </a:t>
            </a:r>
            <a:r>
              <a:rPr lang="tr-TR" i="1" dirty="0" err="1"/>
              <a:t>Perfusion</a:t>
            </a:r>
            <a:r>
              <a:rPr lang="tr-TR" i="1" dirty="0"/>
              <a:t> sertifikasyonunu tamamlamalıdır.</a:t>
            </a:r>
            <a:endParaRPr lang="tr-TR" dirty="0"/>
          </a:p>
          <a:p>
            <a:r>
              <a:rPr lang="tr-TR" i="1" dirty="0">
                <a:solidFill>
                  <a:srgbClr val="FF0000"/>
                </a:solidFill>
              </a:rPr>
              <a:t>Kılavuz 2.2: </a:t>
            </a:r>
            <a:r>
              <a:rPr lang="tr-TR" i="1" dirty="0" err="1"/>
              <a:t>Perfüzyonist</a:t>
            </a:r>
            <a:r>
              <a:rPr lang="tr-TR" i="1" dirty="0"/>
              <a:t> tarafından gerçekleştirilen görevler hakkında genel bilgi sahibi olmalarını sağlamak için destek personelini belirlemek, yönlendirmek ve eğitmek, </a:t>
            </a:r>
            <a:r>
              <a:rPr lang="tr-TR" i="1" dirty="0" smtClean="0"/>
              <a:t>CPB sırasında </a:t>
            </a:r>
            <a:r>
              <a:rPr lang="tr-TR" i="1" dirty="0"/>
              <a:t>gereken birincil ve yardımcı öğelerin işleyişi ve konumunu belirlemek için standart bir süreç geliştirilmeli ve takip edilmelidir. Destek personeli bir </a:t>
            </a:r>
            <a:r>
              <a:rPr lang="tr-TR" i="1" dirty="0" err="1"/>
              <a:t>perfüzyonist</a:t>
            </a:r>
            <a:r>
              <a:rPr lang="tr-TR" i="1" dirty="0"/>
              <a:t>, hemşire, teknik veya teknik olmayan personel içerebilir.</a:t>
            </a:r>
            <a:endParaRPr lang="tr-TR" dirty="0"/>
          </a:p>
          <a:p>
            <a:pPr>
              <a:buNone/>
            </a:pPr>
            <a:r>
              <a:rPr lang="tr-TR" dirty="0"/>
              <a:t/>
            </a:r>
            <a:br>
              <a:rPr lang="tr-TR" dirty="0"/>
            </a:br>
            <a:endParaRPr lang="tr-TR" dirty="0"/>
          </a:p>
        </p:txBody>
      </p:sp>
      <p:sp>
        <p:nvSpPr>
          <p:cNvPr id="4" name="Altbilgi Yer Tutucusu 3"/>
          <p:cNvSpPr>
            <a:spLocks noGrp="1"/>
          </p:cNvSpPr>
          <p:nvPr>
            <p:ph type="ftr" sz="quarter" idx="11"/>
          </p:nvPr>
        </p:nvSpPr>
        <p:spPr>
          <a:xfrm>
            <a:off x="5715000" y="6305550"/>
            <a:ext cx="3214718" cy="476250"/>
          </a:xfrm>
        </p:spPr>
        <p:txBody>
          <a:bodyPr/>
          <a:lstStyle/>
          <a:p>
            <a:pPr algn="ctr"/>
            <a:r>
              <a:rPr lang="tr-TR" dirty="0" smtClean="0"/>
              <a:t>Tekirdağ Namık Kemal </a:t>
            </a:r>
            <a:r>
              <a:rPr lang="tr-TR" dirty="0" smtClean="0"/>
              <a:t>Üniversitesi</a:t>
            </a:r>
          </a:p>
          <a:p>
            <a:pPr algn="ctr"/>
            <a:r>
              <a:rPr lang="tr-TR" dirty="0" smtClean="0"/>
              <a:t> </a:t>
            </a:r>
            <a:r>
              <a:rPr lang="tr-TR" dirty="0" smtClean="0"/>
              <a:t>Tıp Fakültesi Kalp Damar Cerrahi Anabilim Dalı</a:t>
            </a:r>
            <a:endParaRPr lang="tr-TR" dirty="0"/>
          </a:p>
        </p:txBody>
      </p:sp>
      <p:sp>
        <p:nvSpPr>
          <p:cNvPr id="5" name="Başlık 1"/>
          <p:cNvSpPr>
            <a:spLocks noGrp="1"/>
          </p:cNvSpPr>
          <p:nvPr>
            <p:ph type="title"/>
          </p:nvPr>
        </p:nvSpPr>
        <p:spPr>
          <a:xfrm>
            <a:off x="1403648" y="404664"/>
            <a:ext cx="7498080" cy="1143000"/>
          </a:xfrm>
        </p:spPr>
        <p:txBody>
          <a:bodyPr>
            <a:normAutofit fontScale="90000"/>
          </a:bodyPr>
          <a:lstStyle/>
          <a:p>
            <a:pPr algn="ctr"/>
            <a:r>
              <a:rPr lang="tr-TR" b="1" dirty="0"/>
              <a:t>Standart 2: Nitelik, Yetkinlik ve Destek Personeli</a:t>
            </a:r>
            <a:br>
              <a:rPr lang="tr-TR" b="1" dirty="0"/>
            </a:br>
            <a:endParaRPr lang="tr-TR" dirty="0"/>
          </a:p>
        </p:txBody>
      </p:sp>
    </p:spTree>
    <p:extLst>
      <p:ext uri="{BB962C8B-B14F-4D97-AF65-F5344CB8AC3E}">
        <p14:creationId xmlns="" xmlns:p14="http://schemas.microsoft.com/office/powerpoint/2010/main" val="4097591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3: İletişim</a:t>
            </a:r>
            <a:r>
              <a:rPr lang="tr-TR" dirty="0">
                <a:effectLst/>
              </a:rPr>
              <a:t/>
            </a:r>
            <a:br>
              <a:rPr lang="tr-TR" dirty="0">
                <a:effectLst/>
              </a:rPr>
            </a:br>
            <a:endParaRPr lang="tr-TR" dirty="0"/>
          </a:p>
        </p:txBody>
      </p:sp>
      <p:sp>
        <p:nvSpPr>
          <p:cNvPr id="3" name="İçerik Yer Tutucusu 2"/>
          <p:cNvSpPr>
            <a:spLocks noGrp="1"/>
          </p:cNvSpPr>
          <p:nvPr>
            <p:ph idx="1"/>
          </p:nvPr>
        </p:nvSpPr>
        <p:spPr>
          <a:xfrm>
            <a:off x="1115616" y="1268760"/>
            <a:ext cx="7920880" cy="4968552"/>
          </a:xfrm>
        </p:spPr>
        <p:txBody>
          <a:bodyPr>
            <a:normAutofit fontScale="85000" lnSpcReduction="10000"/>
          </a:bodyPr>
          <a:lstStyle/>
          <a:p>
            <a:r>
              <a:rPr lang="tr-TR" dirty="0">
                <a:solidFill>
                  <a:srgbClr val="FF0000"/>
                </a:solidFill>
              </a:rPr>
              <a:t>Standart 3.1: </a:t>
            </a:r>
            <a:r>
              <a:rPr lang="tr-TR" dirty="0" err="1"/>
              <a:t>Kardiyopulmoner</a:t>
            </a:r>
            <a:r>
              <a:rPr lang="tr-TR" dirty="0"/>
              <a:t> baypas (KPB) prosedürü için hastaya özel bir yönetim planı hazırlanmalı ve ameliyat öncesi brifing sırasında veya prosedür başlamadan önce cerrahi ekibine iletilmelidir.( Dünya Sağlık Örgütü cerrahi güvenlik kontrol listesi ve uygulama kılavuzu.</a:t>
            </a:r>
          </a:p>
          <a:p>
            <a:pPr>
              <a:buNone/>
            </a:pPr>
            <a:r>
              <a:rPr lang="tr-TR" dirty="0" smtClean="0"/>
              <a:t>    Dünya </a:t>
            </a:r>
            <a:r>
              <a:rPr lang="tr-TR" dirty="0"/>
              <a:t>Sağlık Örgütü, </a:t>
            </a:r>
            <a:r>
              <a:rPr lang="tr-TR" sz="3300" u="sng" dirty="0">
                <a:solidFill>
                  <a:srgbClr val="C00000"/>
                </a:solidFill>
                <a:hlinkClick r:id="rId2"/>
              </a:rPr>
              <a:t>http://www.who.int/patientsafety/safesurgery/ss_checklist/en/</a:t>
            </a:r>
            <a:r>
              <a:rPr lang="tr-TR" sz="3300" dirty="0">
                <a:solidFill>
                  <a:srgbClr val="C00000"/>
                </a:solidFill>
              </a:rPr>
              <a:t> </a:t>
            </a:r>
            <a:r>
              <a:rPr lang="tr-TR" dirty="0"/>
              <a:t>(30 Kasım 2016 tarihinde erişilmiştir</a:t>
            </a:r>
            <a:r>
              <a:rPr lang="tr-TR" dirty="0" smtClean="0"/>
              <a:t>)</a:t>
            </a:r>
            <a:endParaRPr lang="tr-TR" dirty="0"/>
          </a:p>
          <a:p>
            <a:r>
              <a:rPr lang="tr-TR" dirty="0">
                <a:solidFill>
                  <a:srgbClr val="FF0000"/>
                </a:solidFill>
              </a:rPr>
              <a:t>Standart 3.2: </a:t>
            </a:r>
            <a:r>
              <a:rPr lang="tr-TR" dirty="0"/>
              <a:t>Birincil </a:t>
            </a:r>
            <a:r>
              <a:rPr lang="tr-TR" dirty="0" err="1"/>
              <a:t>perfüzyonist</a:t>
            </a:r>
            <a:r>
              <a:rPr lang="tr-TR" dirty="0"/>
              <a:t>, yönetimini ikinci bir </a:t>
            </a:r>
            <a:r>
              <a:rPr lang="tr-TR" dirty="0" err="1"/>
              <a:t>perfüzyoniste</a:t>
            </a:r>
            <a:r>
              <a:rPr lang="tr-TR" dirty="0"/>
              <a:t> aktarırken </a:t>
            </a:r>
            <a:r>
              <a:rPr lang="tr-TR" dirty="0" smtClean="0"/>
              <a:t> bir aktarma </a:t>
            </a:r>
            <a:r>
              <a:rPr lang="tr-TR" dirty="0"/>
              <a:t>protokolünü kullanmalıdır. </a:t>
            </a:r>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3942875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447800"/>
            <a:ext cx="7674056" cy="4800600"/>
          </a:xfrm>
        </p:spPr>
        <p:txBody>
          <a:bodyPr>
            <a:normAutofit/>
          </a:bodyPr>
          <a:lstStyle/>
          <a:p>
            <a:r>
              <a:rPr lang="tr-TR" i="1" dirty="0">
                <a:solidFill>
                  <a:srgbClr val="FF0000"/>
                </a:solidFill>
              </a:rPr>
              <a:t>Kılavuz 3.1: </a:t>
            </a:r>
            <a:r>
              <a:rPr lang="tr-TR" i="1" dirty="0"/>
              <a:t>Ameliyathanede hücresel telefon teknolojisinin kullanımı, </a:t>
            </a:r>
            <a:r>
              <a:rPr lang="tr-TR" i="1" dirty="0" smtClean="0"/>
              <a:t>Sağlık Bakanlığı ilkelerine </a:t>
            </a:r>
            <a:r>
              <a:rPr lang="tr-TR" i="1" dirty="0"/>
              <a:t>göre </a:t>
            </a:r>
            <a:r>
              <a:rPr lang="tr-TR" i="1" dirty="0" smtClean="0"/>
              <a:t>yönlendirilmelidir</a:t>
            </a:r>
            <a:r>
              <a:rPr lang="tr-TR" i="1" dirty="0"/>
              <a:t>. </a:t>
            </a:r>
            <a:endParaRPr lang="tr-TR" dirty="0"/>
          </a:p>
          <a:p>
            <a:r>
              <a:rPr lang="tr-TR" i="1" dirty="0" smtClean="0">
                <a:solidFill>
                  <a:srgbClr val="FF0000"/>
                </a:solidFill>
              </a:rPr>
              <a:t>Kılavuz </a:t>
            </a:r>
            <a:r>
              <a:rPr lang="tr-TR" i="1" dirty="0">
                <a:solidFill>
                  <a:srgbClr val="FF0000"/>
                </a:solidFill>
              </a:rPr>
              <a:t>3.2: </a:t>
            </a:r>
            <a:r>
              <a:rPr lang="tr-TR" i="1" dirty="0"/>
              <a:t>Sözel komutları kabul etmek, içeriği doğrulamak ve belirsizliği azaltmak için </a:t>
            </a:r>
            <a:r>
              <a:rPr lang="tr-TR" i="1" dirty="0" err="1"/>
              <a:t>protokolu</a:t>
            </a:r>
            <a:r>
              <a:rPr lang="tr-TR" i="1" dirty="0"/>
              <a:t> odaklı iletişim (ör. Kapalı döngü) kullanılmalıdır.</a:t>
            </a:r>
            <a:endParaRPr lang="tr-TR" dirty="0"/>
          </a:p>
        </p:txBody>
      </p:sp>
      <p:sp>
        <p:nvSpPr>
          <p:cNvPr id="4" name="Altbilgi Yer Tutucusu 3"/>
          <p:cNvSpPr>
            <a:spLocks noGrp="1"/>
          </p:cNvSpPr>
          <p:nvPr>
            <p:ph type="ftr" sz="quarter" idx="11"/>
          </p:nvPr>
        </p:nvSpPr>
        <p:spPr>
          <a:xfrm>
            <a:off x="5929322" y="5715016"/>
            <a:ext cx="2895600" cy="476250"/>
          </a:xfrm>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effectLst/>
              </a:rPr>
              <a:t>Standart 3: İletişim</a:t>
            </a:r>
            <a:r>
              <a:rPr lang="tr-TR" dirty="0">
                <a:effectLst/>
              </a:rPr>
              <a:t/>
            </a:r>
            <a:br>
              <a:rPr lang="tr-TR" dirty="0">
                <a:effectLst/>
              </a:rPr>
            </a:br>
            <a:endParaRPr lang="tr-TR" dirty="0"/>
          </a:p>
        </p:txBody>
      </p:sp>
    </p:spTree>
    <p:extLst>
      <p:ext uri="{BB962C8B-B14F-4D97-AF65-F5344CB8AC3E}">
        <p14:creationId xmlns="" xmlns:p14="http://schemas.microsoft.com/office/powerpoint/2010/main" val="4093143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4: </a:t>
            </a:r>
            <a:r>
              <a:rPr lang="tr-TR" b="1" dirty="0" err="1">
                <a:effectLst/>
              </a:rPr>
              <a:t>Perfüzyon</a:t>
            </a:r>
            <a:r>
              <a:rPr lang="tr-TR" b="1" dirty="0">
                <a:effectLst/>
              </a:rPr>
              <a:t> Kaydı</a:t>
            </a:r>
            <a:r>
              <a:rPr lang="tr-TR" dirty="0">
                <a:effectLst/>
              </a:rPr>
              <a:t/>
            </a:r>
            <a:br>
              <a:rPr lang="tr-TR" dirty="0">
                <a:effectLst/>
              </a:rPr>
            </a:br>
            <a:endParaRPr lang="tr-TR" dirty="0"/>
          </a:p>
        </p:txBody>
      </p:sp>
      <p:sp>
        <p:nvSpPr>
          <p:cNvPr id="3" name="İçerik Yer Tutucusu 2"/>
          <p:cNvSpPr>
            <a:spLocks noGrp="1"/>
          </p:cNvSpPr>
          <p:nvPr>
            <p:ph idx="1"/>
          </p:nvPr>
        </p:nvSpPr>
        <p:spPr>
          <a:xfrm>
            <a:off x="1115616" y="980728"/>
            <a:ext cx="7818072" cy="5267672"/>
          </a:xfrm>
        </p:spPr>
        <p:txBody>
          <a:bodyPr>
            <a:normAutofit fontScale="70000" lnSpcReduction="20000"/>
          </a:bodyPr>
          <a:lstStyle/>
          <a:p>
            <a:r>
              <a:rPr lang="tr-TR" dirty="0">
                <a:solidFill>
                  <a:srgbClr val="FF0000"/>
                </a:solidFill>
              </a:rPr>
              <a:t>Standart </a:t>
            </a:r>
            <a:r>
              <a:rPr lang="tr-TR" dirty="0" smtClean="0">
                <a:solidFill>
                  <a:srgbClr val="FF0000"/>
                </a:solidFill>
              </a:rPr>
              <a:t>4.1</a:t>
            </a:r>
            <a:r>
              <a:rPr lang="tr-TR" dirty="0">
                <a:solidFill>
                  <a:srgbClr val="FF0000"/>
                </a:solidFill>
              </a:rPr>
              <a:t>: </a:t>
            </a:r>
            <a:r>
              <a:rPr lang="tr-TR" dirty="0"/>
              <a:t>Her </a:t>
            </a:r>
            <a:r>
              <a:rPr lang="tr-TR" dirty="0" err="1"/>
              <a:t>kardiyopulmoner</a:t>
            </a:r>
            <a:r>
              <a:rPr lang="tr-TR" dirty="0"/>
              <a:t> baypas (CPB) prosedürü için </a:t>
            </a:r>
            <a:r>
              <a:rPr lang="tr-TR" dirty="0" err="1"/>
              <a:t>perfüzyon</a:t>
            </a:r>
            <a:r>
              <a:rPr lang="tr-TR" dirty="0"/>
              <a:t> kaydı (yazılı ve / veya elektronik) hastanın kalıcı tıbbi kaydının bir parçası olarak dahil edilmelidir. </a:t>
            </a:r>
            <a:r>
              <a:rPr lang="tr-TR" dirty="0" err="1"/>
              <a:t>Perfüzyon</a:t>
            </a:r>
            <a:r>
              <a:rPr lang="tr-TR" dirty="0"/>
              <a:t> kayıtları, hastanın tıbbi kayıtlarını tutmak için kurum politikasına göre muhafaza edilmeli ve saklanmalıdır.</a:t>
            </a:r>
          </a:p>
          <a:p>
            <a:r>
              <a:rPr lang="tr-TR" dirty="0">
                <a:solidFill>
                  <a:srgbClr val="FF0000"/>
                </a:solidFill>
              </a:rPr>
              <a:t>Standart 4.2: </a:t>
            </a:r>
            <a:r>
              <a:rPr lang="tr-TR" dirty="0"/>
              <a:t>Kayıt aşağıdakileri içermelidir:</a:t>
            </a:r>
          </a:p>
          <a:p>
            <a:pPr lvl="1"/>
            <a:r>
              <a:rPr lang="tr-TR" dirty="0"/>
              <a:t>Demografik bilgileri ve ameliyat öncesi risk faktörlerini içeren hasta bilgileri </a:t>
            </a:r>
            <a:r>
              <a:rPr lang="tr-TR" dirty="0" smtClean="0"/>
              <a:t>(Ek A).</a:t>
            </a:r>
            <a:endParaRPr lang="tr-TR" sz="2400" dirty="0" smtClean="0"/>
          </a:p>
          <a:p>
            <a:pPr lvl="1"/>
            <a:r>
              <a:rPr lang="tr-TR" dirty="0" smtClean="0"/>
              <a:t>Prosedürü, personeli ve ekipmanı doğru şekilde tanımlamak için yeterli bilgi (Ek B).</a:t>
            </a:r>
            <a:endParaRPr lang="tr-TR" sz="2400" dirty="0" smtClean="0"/>
          </a:p>
          <a:p>
            <a:pPr lvl="1"/>
            <a:r>
              <a:rPr lang="tr-TR" dirty="0" smtClean="0"/>
              <a:t>Kurumsal fizyolojik parametreler, kurumsal protokol tarafından belirlenen bir sıklıkta belgelenmiştir (Ek C).</a:t>
            </a:r>
            <a:endParaRPr lang="tr-TR" sz="2400" dirty="0" smtClean="0"/>
          </a:p>
          <a:p>
            <a:pPr lvl="1"/>
            <a:r>
              <a:rPr lang="tr-TR" dirty="0" smtClean="0"/>
              <a:t>Kan </a:t>
            </a:r>
            <a:r>
              <a:rPr lang="tr-TR" dirty="0"/>
              <a:t>gazı ve </a:t>
            </a:r>
            <a:r>
              <a:rPr lang="tr-TR" dirty="0" err="1"/>
              <a:t>antikoagülasyon</a:t>
            </a:r>
            <a:r>
              <a:rPr lang="tr-TR" dirty="0"/>
              <a:t> izleme sonuçları </a:t>
            </a:r>
            <a:r>
              <a:rPr lang="tr-TR" dirty="0" smtClean="0"/>
              <a:t>(Ek D).</a:t>
            </a:r>
            <a:endParaRPr lang="tr-TR" sz="2400" dirty="0" smtClean="0"/>
          </a:p>
          <a:p>
            <a:pPr lvl="1"/>
            <a:r>
              <a:rPr lang="tr-TR" dirty="0" smtClean="0"/>
              <a:t>İşlemi gerçekleştiren </a:t>
            </a:r>
            <a:r>
              <a:rPr lang="tr-TR" dirty="0" err="1" smtClean="0"/>
              <a:t>perfüzyonistin</a:t>
            </a:r>
            <a:r>
              <a:rPr lang="tr-TR" dirty="0" smtClean="0"/>
              <a:t> (ve tüm yedek </a:t>
            </a:r>
            <a:r>
              <a:rPr lang="tr-TR" dirty="0" err="1" smtClean="0"/>
              <a:t>perfüzyonistlerinin</a:t>
            </a:r>
            <a:r>
              <a:rPr lang="tr-TR" dirty="0" smtClean="0"/>
              <a:t>) imzası.</a:t>
            </a:r>
            <a:endParaRPr lang="tr-TR" sz="2400" dirty="0" smtClean="0"/>
          </a:p>
          <a:p>
            <a:pPr marL="82296" indent="0">
              <a:buNone/>
            </a:pPr>
            <a:r>
              <a:rPr lang="tr-TR" dirty="0"/>
              <a:t> </a:t>
            </a:r>
            <a:endParaRPr lang="tr-TR" sz="2400" dirty="0"/>
          </a:p>
          <a:p>
            <a:pPr marL="82296" indent="0">
              <a:buNone/>
            </a:pPr>
            <a:r>
              <a:rPr lang="tr-TR" dirty="0"/>
              <a:t> </a:t>
            </a:r>
            <a:endParaRPr lang="tr-TR" sz="2800" dirty="0"/>
          </a:p>
          <a:p>
            <a:endParaRPr lang="tr-TR" dirty="0"/>
          </a:p>
        </p:txBody>
      </p:sp>
      <p:sp>
        <p:nvSpPr>
          <p:cNvPr id="4" name="Altbilgi Yer Tutucusu 3"/>
          <p:cNvSpPr>
            <a:spLocks noGrp="1"/>
          </p:cNvSpPr>
          <p:nvPr>
            <p:ph type="ftr" sz="quarter" idx="11"/>
          </p:nvPr>
        </p:nvSpPr>
        <p:spPr>
          <a:xfrm>
            <a:off x="6072198" y="6072206"/>
            <a:ext cx="2895600" cy="476250"/>
          </a:xfrm>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640510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2976" y="1142984"/>
            <a:ext cx="7818072" cy="4835624"/>
          </a:xfrm>
        </p:spPr>
        <p:txBody>
          <a:bodyPr>
            <a:normAutofit fontScale="85000" lnSpcReduction="10000"/>
          </a:bodyPr>
          <a:lstStyle/>
          <a:p>
            <a:r>
              <a:rPr lang="tr-TR" i="1" dirty="0">
                <a:solidFill>
                  <a:srgbClr val="FF0000"/>
                </a:solidFill>
              </a:rPr>
              <a:t>Kılavuz 4.1: </a:t>
            </a:r>
            <a:r>
              <a:rPr lang="tr-TR" i="1" dirty="0" err="1"/>
              <a:t>Perfüzyon</a:t>
            </a:r>
            <a:r>
              <a:rPr lang="tr-TR" i="1" dirty="0"/>
              <a:t> kaydı, CPB prosedürüne uygun hekimin sözel emirlerini denetlemek de dahil olmak üzere açık metin (harfi harfine/fiili) yorumu içermelidir.</a:t>
            </a:r>
            <a:endParaRPr lang="tr-TR" dirty="0"/>
          </a:p>
          <a:p>
            <a:r>
              <a:rPr lang="tr-TR" i="1" dirty="0">
                <a:solidFill>
                  <a:srgbClr val="FF0000"/>
                </a:solidFill>
              </a:rPr>
              <a:t>Kılavuz 4.2: </a:t>
            </a:r>
            <a:r>
              <a:rPr lang="tr-TR" i="1" dirty="0" err="1"/>
              <a:t>Perfüzyon</a:t>
            </a:r>
            <a:r>
              <a:rPr lang="tr-TR" i="1" dirty="0"/>
              <a:t> kaydının, CPB prosedürü için gözetim sağlayan hekimin / belgelerin imzalarını içermesi gerekir.</a:t>
            </a:r>
            <a:endParaRPr lang="tr-TR" dirty="0"/>
          </a:p>
          <a:p>
            <a:r>
              <a:rPr lang="tr-TR" i="1" dirty="0">
                <a:solidFill>
                  <a:srgbClr val="FF0000"/>
                </a:solidFill>
              </a:rPr>
              <a:t>Kılavuz 4.3: </a:t>
            </a:r>
            <a:r>
              <a:rPr lang="tr-TR" i="1" dirty="0"/>
              <a:t>Elektronik </a:t>
            </a:r>
            <a:r>
              <a:rPr lang="tr-TR" i="1" dirty="0" err="1"/>
              <a:t>perfüzyon</a:t>
            </a:r>
            <a:r>
              <a:rPr lang="tr-TR" i="1" dirty="0"/>
              <a:t> </a:t>
            </a:r>
            <a:r>
              <a:rPr lang="tr-TR" i="1" dirty="0" err="1"/>
              <a:t>veritabanlarında</a:t>
            </a:r>
            <a:r>
              <a:rPr lang="tr-TR" i="1" dirty="0"/>
              <a:t> yer alan ham veriler (</a:t>
            </a:r>
            <a:r>
              <a:rPr lang="tr-TR" i="1" dirty="0" err="1"/>
              <a:t>örn</a:t>
            </a:r>
            <a:r>
              <a:rPr lang="tr-TR" i="1" dirty="0"/>
              <a:t>. Kan akışı, basınç ve sıcaklık değerleri), kurumunuzun elektronik hasta tıbbi kayıtlarını tutma politikasına uygun olarak bir süre için saklanmalıdır.</a:t>
            </a:r>
            <a:endParaRPr lang="tr-TR" dirty="0"/>
          </a:p>
          <a:p>
            <a:endParaRPr lang="tr-TR" dirty="0"/>
          </a:p>
        </p:txBody>
      </p:sp>
      <p:sp>
        <p:nvSpPr>
          <p:cNvPr id="4" name="Altbilgi Yer Tutucusu 3"/>
          <p:cNvSpPr>
            <a:spLocks noGrp="1"/>
          </p:cNvSpPr>
          <p:nvPr>
            <p:ph type="ftr" sz="quarter" idx="11"/>
          </p:nvPr>
        </p:nvSpPr>
        <p:spPr>
          <a:xfrm>
            <a:off x="5715000" y="6305550"/>
            <a:ext cx="3143280" cy="476250"/>
          </a:xfrm>
        </p:spPr>
        <p:txBody>
          <a:bodyPr/>
          <a:lstStyle/>
          <a:p>
            <a:pPr algn="ctr"/>
            <a:r>
              <a:rPr lang="tr-TR" dirty="0" smtClean="0"/>
              <a:t>Tekirdağ Namık Kemal </a:t>
            </a:r>
            <a:r>
              <a:rPr lang="tr-TR" dirty="0" smtClean="0"/>
              <a:t>Üniversitesi</a:t>
            </a:r>
          </a:p>
          <a:p>
            <a:pPr algn="ctr"/>
            <a:r>
              <a:rPr lang="tr-TR" dirty="0" smtClean="0"/>
              <a:t> </a:t>
            </a:r>
            <a:r>
              <a:rPr lang="tr-TR" dirty="0" smtClean="0"/>
              <a:t>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effectLst/>
              </a:rPr>
              <a:t>Standart 4: </a:t>
            </a:r>
            <a:r>
              <a:rPr lang="tr-TR" b="1" dirty="0" err="1">
                <a:effectLst/>
              </a:rPr>
              <a:t>Perfüzyon</a:t>
            </a:r>
            <a:r>
              <a:rPr lang="tr-TR" b="1" dirty="0">
                <a:effectLst/>
              </a:rPr>
              <a:t> Kaydı</a:t>
            </a:r>
            <a:r>
              <a:rPr lang="tr-TR" dirty="0">
                <a:effectLst/>
              </a:rPr>
              <a:t/>
            </a:r>
            <a:br>
              <a:rPr lang="tr-TR" dirty="0">
                <a:effectLst/>
              </a:rPr>
            </a:br>
            <a:endParaRPr lang="tr-TR" dirty="0"/>
          </a:p>
        </p:txBody>
      </p:sp>
    </p:spTree>
    <p:extLst>
      <p:ext uri="{BB962C8B-B14F-4D97-AF65-F5344CB8AC3E}">
        <p14:creationId xmlns="" xmlns:p14="http://schemas.microsoft.com/office/powerpoint/2010/main" val="3363457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5: Kontrol Listesi</a:t>
            </a:r>
            <a:r>
              <a:rPr lang="tr-TR" dirty="0">
                <a:effectLst/>
              </a:rPr>
              <a:t/>
            </a:r>
            <a:br>
              <a:rPr lang="tr-TR" dirty="0">
                <a:effectLst/>
              </a:rPr>
            </a:br>
            <a:endParaRPr lang="tr-TR" dirty="0"/>
          </a:p>
        </p:txBody>
      </p:sp>
      <p:sp>
        <p:nvSpPr>
          <p:cNvPr id="3" name="İçerik Yer Tutucusu 2"/>
          <p:cNvSpPr>
            <a:spLocks noGrp="1"/>
          </p:cNvSpPr>
          <p:nvPr>
            <p:ph idx="1"/>
          </p:nvPr>
        </p:nvSpPr>
        <p:spPr>
          <a:xfrm>
            <a:off x="1115616" y="1447800"/>
            <a:ext cx="7818072" cy="4800600"/>
          </a:xfrm>
        </p:spPr>
        <p:txBody>
          <a:bodyPr>
            <a:normAutofit fontScale="85000" lnSpcReduction="10000"/>
          </a:bodyPr>
          <a:lstStyle/>
          <a:p>
            <a:r>
              <a:rPr lang="tr-TR" dirty="0">
                <a:solidFill>
                  <a:srgbClr val="FF0000"/>
                </a:solidFill>
              </a:rPr>
              <a:t>Standart 5.1: </a:t>
            </a:r>
            <a:r>
              <a:rPr lang="tr-TR" dirty="0" err="1"/>
              <a:t>Perfüzyonist</a:t>
            </a:r>
            <a:r>
              <a:rPr lang="tr-TR" dirty="0"/>
              <a:t>, her </a:t>
            </a:r>
            <a:r>
              <a:rPr lang="tr-TR" dirty="0" err="1"/>
              <a:t>kardiyopulmoner</a:t>
            </a:r>
            <a:r>
              <a:rPr lang="tr-TR" dirty="0"/>
              <a:t> baypas (CPB) prosedürü için bir kontrol</a:t>
            </a:r>
          </a:p>
          <a:p>
            <a:pPr>
              <a:buNone/>
            </a:pPr>
            <a:r>
              <a:rPr lang="tr-TR" dirty="0" smtClean="0"/>
              <a:t>    listesi kullanmalıdır</a:t>
            </a:r>
          </a:p>
          <a:p>
            <a:pPr>
              <a:buNone/>
            </a:pPr>
            <a:r>
              <a:rPr lang="tr-TR" dirty="0" smtClean="0"/>
              <a:t> </a:t>
            </a:r>
            <a:r>
              <a:rPr lang="tr-TR" dirty="0" smtClean="0"/>
              <a:t>   </a:t>
            </a:r>
            <a:r>
              <a:rPr lang="tr-TR" dirty="0" smtClean="0">
                <a:solidFill>
                  <a:srgbClr val="FF0000"/>
                </a:solidFill>
              </a:rPr>
              <a:t>Standart </a:t>
            </a:r>
            <a:r>
              <a:rPr lang="tr-TR" dirty="0">
                <a:solidFill>
                  <a:srgbClr val="FF0000"/>
                </a:solidFill>
              </a:rPr>
              <a:t>5.2:</a:t>
            </a:r>
            <a:r>
              <a:rPr lang="tr-TR" dirty="0"/>
              <a:t> Kontrol listeleri hastanın kalıcı tıbbi kaydının bir parçası olarak dahil edilmelidir.</a:t>
            </a:r>
          </a:p>
          <a:p>
            <a:r>
              <a:rPr lang="tr-TR" dirty="0">
                <a:solidFill>
                  <a:srgbClr val="FF0000"/>
                </a:solidFill>
              </a:rPr>
              <a:t>Standart </a:t>
            </a:r>
            <a:r>
              <a:rPr lang="tr-TR" dirty="0" smtClean="0">
                <a:solidFill>
                  <a:srgbClr val="FF0000"/>
                </a:solidFill>
              </a:rPr>
              <a:t>5.3 : </a:t>
            </a:r>
            <a:r>
              <a:rPr lang="tr-TR" dirty="0" err="1"/>
              <a:t>Perfüzyonist</a:t>
            </a:r>
            <a:r>
              <a:rPr lang="tr-TR" dirty="0"/>
              <a:t>, kontrol listelerini, gerçekleştirilmesi gereken kritik adımların onaylandığı bir okuma-doğrulama şeklinde </a:t>
            </a:r>
            <a:r>
              <a:rPr lang="tr-TR" dirty="0" smtClean="0"/>
              <a:t>kullanmalıdır.Kontrol </a:t>
            </a:r>
            <a:r>
              <a:rPr lang="tr-TR" dirty="0"/>
              <a:t>listesinin tamamlanması iki kişi tarafından yapılmalıdır, bir kişi </a:t>
            </a:r>
            <a:r>
              <a:rPr lang="tr-TR" dirty="0" err="1"/>
              <a:t>intraoperatif</a:t>
            </a:r>
            <a:r>
              <a:rPr lang="tr-TR" dirty="0"/>
              <a:t> dönemde kalp akciğer </a:t>
            </a:r>
            <a:r>
              <a:rPr lang="tr-TR" dirty="0" smtClean="0"/>
              <a:t>makinesinin ameliyatından </a:t>
            </a:r>
            <a:r>
              <a:rPr lang="tr-TR" dirty="0"/>
              <a:t>sorumlu birincil </a:t>
            </a:r>
            <a:r>
              <a:rPr lang="tr-TR" dirty="0" err="1"/>
              <a:t>perfüzyonisttir</a:t>
            </a:r>
            <a:r>
              <a:rPr lang="tr-TR" dirty="0"/>
              <a:t>.</a:t>
            </a:r>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2130558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1112" y="1214422"/>
            <a:ext cx="7992888" cy="4789512"/>
          </a:xfrm>
        </p:spPr>
        <p:txBody>
          <a:bodyPr>
            <a:normAutofit fontScale="92500" lnSpcReduction="10000"/>
          </a:bodyPr>
          <a:lstStyle/>
          <a:p>
            <a:r>
              <a:rPr lang="tr-TR" i="1" dirty="0">
                <a:solidFill>
                  <a:srgbClr val="FF0000"/>
                </a:solidFill>
              </a:rPr>
              <a:t>Kılavuz 5.2: </a:t>
            </a:r>
            <a:r>
              <a:rPr lang="tr-TR" i="1" dirty="0" err="1"/>
              <a:t>Perfüzyonist</a:t>
            </a:r>
            <a:r>
              <a:rPr lang="tr-TR" i="1" dirty="0"/>
              <a:t>, tüm peri-</a:t>
            </a:r>
            <a:r>
              <a:rPr lang="tr-TR" i="1" dirty="0" err="1"/>
              <a:t>operatif</a:t>
            </a:r>
            <a:r>
              <a:rPr lang="tr-TR" i="1" dirty="0"/>
              <a:t> periyot boyunca bir kontrol listesi kullanmalıdır (örneğin, bypass öncesi, bypass, bypass başlangıcı, bypass kesilmesinden önce, baypas sonrası ve / veya </a:t>
            </a:r>
            <a:r>
              <a:rPr lang="tr-TR" i="1" dirty="0" err="1"/>
              <a:t>bypass'a</a:t>
            </a:r>
            <a:r>
              <a:rPr lang="tr-TR" i="1" dirty="0"/>
              <a:t> geri dönüş).</a:t>
            </a:r>
            <a:endParaRPr lang="tr-TR" dirty="0"/>
          </a:p>
          <a:p>
            <a:r>
              <a:rPr lang="tr-TR" i="1" dirty="0">
                <a:solidFill>
                  <a:srgbClr val="FF0000"/>
                </a:solidFill>
              </a:rPr>
              <a:t>Kılavuz 5.3: </a:t>
            </a:r>
            <a:r>
              <a:rPr lang="tr-TR" i="1" dirty="0" err="1"/>
              <a:t>Perfüzyonist</a:t>
            </a:r>
            <a:r>
              <a:rPr lang="tr-TR" i="1" dirty="0"/>
              <a:t> diğer yardımcı </a:t>
            </a:r>
            <a:r>
              <a:rPr lang="tr-TR" i="1" dirty="0" err="1"/>
              <a:t>perfüzyon</a:t>
            </a:r>
            <a:r>
              <a:rPr lang="tr-TR" i="1" dirty="0"/>
              <a:t> hizmetleri için bir kontrol listesi</a:t>
            </a:r>
            <a:endParaRPr lang="tr-TR" dirty="0"/>
          </a:p>
          <a:p>
            <a:r>
              <a:rPr lang="tr-TR" i="1" dirty="0"/>
              <a:t>kullanmalıdır (</a:t>
            </a:r>
            <a:r>
              <a:rPr lang="tr-TR" i="1" dirty="0" err="1"/>
              <a:t>örn</a:t>
            </a:r>
            <a:r>
              <a:rPr lang="tr-TR" i="1" dirty="0"/>
              <a:t>. Hücre kurtarma, </a:t>
            </a:r>
            <a:r>
              <a:rPr lang="tr-TR" i="1" dirty="0" err="1"/>
              <a:t>intra-aortik</a:t>
            </a:r>
            <a:r>
              <a:rPr lang="tr-TR" i="1" dirty="0"/>
              <a:t> balon pompası, </a:t>
            </a:r>
            <a:r>
              <a:rPr lang="tr-TR" i="1" dirty="0" err="1"/>
              <a:t>ekstrakorporeal</a:t>
            </a:r>
            <a:r>
              <a:rPr lang="tr-TR" i="1" dirty="0"/>
              <a:t> </a:t>
            </a:r>
            <a:r>
              <a:rPr lang="tr-TR" i="1" dirty="0" err="1"/>
              <a:t>membran</a:t>
            </a:r>
            <a:r>
              <a:rPr lang="tr-TR" i="1" dirty="0"/>
              <a:t> </a:t>
            </a:r>
            <a:r>
              <a:rPr lang="tr-TR" i="1" dirty="0" err="1"/>
              <a:t>oksijenasyonu</a:t>
            </a:r>
            <a:r>
              <a:rPr lang="tr-TR" i="1" dirty="0"/>
              <a:t>).</a:t>
            </a:r>
            <a:endParaRPr lang="tr-TR" dirty="0"/>
          </a:p>
          <a:p>
            <a:endParaRPr lang="tr-TR" dirty="0"/>
          </a:p>
        </p:txBody>
      </p:sp>
      <p:sp>
        <p:nvSpPr>
          <p:cNvPr id="4" name="Altbilgi Yer Tutucusu 3"/>
          <p:cNvSpPr>
            <a:spLocks noGrp="1"/>
          </p:cNvSpPr>
          <p:nvPr>
            <p:ph type="ftr" sz="quarter" idx="11"/>
          </p:nvPr>
        </p:nvSpPr>
        <p:spPr/>
        <p:txBody>
          <a:bodyPr/>
          <a:lstStyle/>
          <a:p>
            <a:r>
              <a:rPr lang="tr-TR" smtClean="0"/>
              <a:t>Tekirdağ Namık Kemal Üniversitesi Tıp Fakültesi Kalp Damar Cerrahi Anabilim Dalı</a:t>
            </a:r>
            <a:endParaRPr lang="tr-TR"/>
          </a:p>
        </p:txBody>
      </p:sp>
      <p:sp>
        <p:nvSpPr>
          <p:cNvPr id="5" name="Başlık 1"/>
          <p:cNvSpPr>
            <a:spLocks noGrp="1"/>
          </p:cNvSpPr>
          <p:nvPr>
            <p:ph type="title"/>
          </p:nvPr>
        </p:nvSpPr>
        <p:spPr/>
        <p:txBody>
          <a:bodyPr>
            <a:normAutofit fontScale="90000"/>
          </a:bodyPr>
          <a:lstStyle/>
          <a:p>
            <a:r>
              <a:rPr lang="tr-TR" b="1" dirty="0">
                <a:effectLst/>
              </a:rPr>
              <a:t>Standart 5: Kontrol Listesi</a:t>
            </a:r>
            <a:r>
              <a:rPr lang="tr-TR" dirty="0">
                <a:effectLst/>
              </a:rPr>
              <a:t/>
            </a:r>
            <a:br>
              <a:rPr lang="tr-TR" dirty="0">
                <a:effectLst/>
              </a:rPr>
            </a:br>
            <a:endParaRPr lang="tr-TR" dirty="0"/>
          </a:p>
        </p:txBody>
      </p:sp>
    </p:spTree>
    <p:extLst>
      <p:ext uri="{BB962C8B-B14F-4D97-AF65-F5344CB8AC3E}">
        <p14:creationId xmlns="" xmlns:p14="http://schemas.microsoft.com/office/powerpoint/2010/main" val="1914155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6: Güvenlik Cihazları</a:t>
            </a:r>
            <a:r>
              <a:rPr lang="tr-TR" dirty="0">
                <a:effectLst/>
              </a:rPr>
              <a:t/>
            </a:r>
            <a:br>
              <a:rPr lang="tr-TR" dirty="0">
                <a:effectLst/>
              </a:rPr>
            </a:br>
            <a:endParaRPr lang="tr-TR" dirty="0"/>
          </a:p>
        </p:txBody>
      </p:sp>
      <p:sp>
        <p:nvSpPr>
          <p:cNvPr id="3" name="İçerik Yer Tutucusu 2"/>
          <p:cNvSpPr>
            <a:spLocks noGrp="1"/>
          </p:cNvSpPr>
          <p:nvPr>
            <p:ph idx="1"/>
          </p:nvPr>
        </p:nvSpPr>
        <p:spPr>
          <a:xfrm>
            <a:off x="1115616" y="1124744"/>
            <a:ext cx="7890080" cy="4800600"/>
          </a:xfrm>
        </p:spPr>
        <p:txBody>
          <a:bodyPr>
            <a:normAutofit fontScale="70000" lnSpcReduction="20000"/>
          </a:bodyPr>
          <a:lstStyle/>
          <a:p>
            <a:r>
              <a:rPr lang="tr-TR" dirty="0">
                <a:solidFill>
                  <a:srgbClr val="FF0000"/>
                </a:solidFill>
              </a:rPr>
              <a:t>Standart 6.1: </a:t>
            </a:r>
            <a:r>
              <a:rPr lang="tr-TR" dirty="0"/>
              <a:t>Arter hattının basınç takibi, </a:t>
            </a:r>
            <a:r>
              <a:rPr lang="tr-TR" dirty="0" err="1"/>
              <a:t>kardiyoplejiye</a:t>
            </a:r>
            <a:r>
              <a:rPr lang="tr-TR" dirty="0"/>
              <a:t> uygulama sistemleri ve </a:t>
            </a:r>
            <a:r>
              <a:rPr lang="tr-TR" dirty="0" err="1"/>
              <a:t>venöz</a:t>
            </a:r>
            <a:r>
              <a:rPr lang="tr-TR" dirty="0"/>
              <a:t> rezervuar (artırılmış </a:t>
            </a:r>
            <a:r>
              <a:rPr lang="tr-TR" dirty="0" err="1"/>
              <a:t>venöz</a:t>
            </a:r>
            <a:r>
              <a:rPr lang="tr-TR" dirty="0"/>
              <a:t> drenaj kullanıldığında), </a:t>
            </a:r>
            <a:r>
              <a:rPr lang="tr-TR" dirty="0" err="1"/>
              <a:t>kardiyopulmoner</a:t>
            </a:r>
            <a:r>
              <a:rPr lang="tr-TR" dirty="0"/>
              <a:t> baypas (CPB)</a:t>
            </a:r>
          </a:p>
          <a:p>
            <a:r>
              <a:rPr lang="tr-TR" dirty="0"/>
              <a:t>prosedürleri sırasında kullanılacaktır.</a:t>
            </a:r>
          </a:p>
          <a:p>
            <a:pPr lvl="2"/>
            <a:r>
              <a:rPr lang="tr-TR" dirty="0"/>
              <a:t>Basınç monitörü, </a:t>
            </a:r>
            <a:r>
              <a:rPr lang="tr-TR" dirty="0" err="1"/>
              <a:t>arteriyel</a:t>
            </a:r>
            <a:r>
              <a:rPr lang="tr-TR" dirty="0"/>
              <a:t> / </a:t>
            </a:r>
            <a:r>
              <a:rPr lang="tr-TR" dirty="0" err="1"/>
              <a:t>kardiyopleji</a:t>
            </a:r>
            <a:r>
              <a:rPr lang="tr-TR" dirty="0"/>
              <a:t> pompasını kontrol etmeli veya </a:t>
            </a:r>
            <a:r>
              <a:rPr lang="tr-TR" dirty="0" err="1"/>
              <a:t>arteriyel</a:t>
            </a:r>
            <a:r>
              <a:rPr lang="tr-TR" dirty="0"/>
              <a:t> / </a:t>
            </a:r>
            <a:r>
              <a:rPr lang="tr-TR" dirty="0" err="1"/>
              <a:t>kardiyopleji</a:t>
            </a:r>
            <a:r>
              <a:rPr lang="tr-TR" dirty="0"/>
              <a:t> akımına müdahale etmek için </a:t>
            </a:r>
            <a:r>
              <a:rPr lang="tr-TR" dirty="0" err="1"/>
              <a:t>servo</a:t>
            </a:r>
            <a:r>
              <a:rPr lang="tr-TR" dirty="0"/>
              <a:t> </a:t>
            </a:r>
            <a:r>
              <a:rPr lang="tr-TR" dirty="0" err="1"/>
              <a:t>regüle</a:t>
            </a:r>
            <a:r>
              <a:rPr lang="tr-TR" dirty="0"/>
              <a:t>/otomatik </a:t>
            </a:r>
            <a:r>
              <a:rPr lang="tr-TR" dirty="0" err="1"/>
              <a:t>regüle</a:t>
            </a:r>
            <a:r>
              <a:rPr lang="tr-TR" dirty="0"/>
              <a:t> edilmelidir.</a:t>
            </a:r>
            <a:endParaRPr lang="tr-TR" sz="2000" dirty="0"/>
          </a:p>
          <a:p>
            <a:pPr lvl="2"/>
            <a:r>
              <a:rPr lang="tr-TR" dirty="0"/>
              <a:t>Basınç monitörü sesli ve görsel bir alarmı içermelidir.</a:t>
            </a:r>
            <a:endParaRPr lang="tr-TR" sz="2000" dirty="0"/>
          </a:p>
          <a:p>
            <a:endParaRPr lang="tr-TR" sz="2400" dirty="0"/>
          </a:p>
          <a:p>
            <a:endParaRPr lang="tr-TR" sz="2800" dirty="0"/>
          </a:p>
          <a:p>
            <a:r>
              <a:rPr lang="tr-TR" dirty="0">
                <a:solidFill>
                  <a:srgbClr val="FF0000"/>
                </a:solidFill>
              </a:rPr>
              <a:t>Standart 6.2: </a:t>
            </a:r>
            <a:r>
              <a:rPr lang="tr-TR" dirty="0"/>
              <a:t>CPB prosedürleri sırasında bir kabarcık </a:t>
            </a:r>
            <a:r>
              <a:rPr lang="tr-TR" dirty="0" err="1"/>
              <a:t>dedektörü</a:t>
            </a:r>
            <a:r>
              <a:rPr lang="tr-TR" dirty="0"/>
              <a:t> kullanılacaktır.</a:t>
            </a:r>
          </a:p>
          <a:p>
            <a:pPr lvl="2"/>
            <a:r>
              <a:rPr lang="tr-TR" dirty="0"/>
              <a:t>Arter pompasını kontrol etmek veya </a:t>
            </a:r>
            <a:r>
              <a:rPr lang="tr-TR" dirty="0" err="1"/>
              <a:t>arteryel</a:t>
            </a:r>
            <a:r>
              <a:rPr lang="tr-TR" dirty="0"/>
              <a:t> kan akışının kesilmesine izin vermek için brüt / makro kabarcık detektörü kullanılmalıdır.</a:t>
            </a:r>
            <a:endParaRPr lang="tr-TR" sz="2000" dirty="0"/>
          </a:p>
          <a:p>
            <a:pPr lvl="2"/>
            <a:r>
              <a:rPr lang="tr-TR" dirty="0" err="1"/>
              <a:t>Dedektör</a:t>
            </a:r>
            <a:r>
              <a:rPr lang="tr-TR" dirty="0"/>
              <a:t> sistemi sesli ve görsel bir alarmı içerecek ve zamanında tanımlamayı ve eylemi mümkün kılmak için üretici talimatlarına göre konumlandırılacaktır.</a:t>
            </a:r>
            <a:endParaRPr lang="tr-TR" sz="2000" dirty="0"/>
          </a:p>
          <a:p>
            <a:endParaRPr lang="tr-TR" dirty="0"/>
          </a:p>
        </p:txBody>
      </p:sp>
      <p:sp>
        <p:nvSpPr>
          <p:cNvPr id="4" name="Altbilgi Yer Tutucusu 3"/>
          <p:cNvSpPr>
            <a:spLocks noGrp="1"/>
          </p:cNvSpPr>
          <p:nvPr>
            <p:ph type="ftr" sz="quarter" idx="11"/>
          </p:nvPr>
        </p:nvSpPr>
        <p:spPr/>
        <p:txBody>
          <a:bodyPr/>
          <a:lstStyle/>
          <a:p>
            <a:r>
              <a:rPr lang="tr-TR" smtClean="0"/>
              <a:t>Tekirdağ Namık Kemal Üniversitesi Tıp Fakültesi Kalp Damar Cerrahi Anabilim Dalı</a:t>
            </a:r>
            <a:endParaRPr lang="tr-TR"/>
          </a:p>
        </p:txBody>
      </p:sp>
    </p:spTree>
    <p:extLst>
      <p:ext uri="{BB962C8B-B14F-4D97-AF65-F5344CB8AC3E}">
        <p14:creationId xmlns="" xmlns:p14="http://schemas.microsoft.com/office/powerpoint/2010/main" val="7680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43608" y="-99392"/>
            <a:ext cx="7772400" cy="1470025"/>
          </a:xfrm>
        </p:spPr>
        <p:txBody>
          <a:bodyPr>
            <a:normAutofit/>
          </a:bodyPr>
          <a:lstStyle/>
          <a:p>
            <a:r>
              <a:rPr lang="tr-TR" sz="3600" dirty="0" smtClean="0"/>
              <a:t>Sağlıkta Kalite Standartları</a:t>
            </a:r>
            <a:endParaRPr lang="tr-TR" sz="3600" dirty="0"/>
          </a:p>
        </p:txBody>
      </p:sp>
      <p:sp>
        <p:nvSpPr>
          <p:cNvPr id="3" name="Alt Başlık 2"/>
          <p:cNvSpPr>
            <a:spLocks noGrp="1"/>
          </p:cNvSpPr>
          <p:nvPr>
            <p:ph type="subTitle" idx="1"/>
          </p:nvPr>
        </p:nvSpPr>
        <p:spPr>
          <a:xfrm>
            <a:off x="1043608" y="1628800"/>
            <a:ext cx="7920880" cy="4464496"/>
          </a:xfrm>
        </p:spPr>
        <p:txBody>
          <a:bodyPr>
            <a:normAutofit/>
          </a:bodyPr>
          <a:lstStyle/>
          <a:p>
            <a:pPr algn="l"/>
            <a:r>
              <a:rPr lang="tr-TR" dirty="0" smtClean="0">
                <a:solidFill>
                  <a:schemeClr val="tx1"/>
                </a:solidFill>
              </a:rPr>
              <a:t>Dünyada </a:t>
            </a:r>
            <a:r>
              <a:rPr lang="tr-TR" dirty="0">
                <a:solidFill>
                  <a:schemeClr val="tx1"/>
                </a:solidFill>
              </a:rPr>
              <a:t>hasta bakım kalitesinin optimal düzeyde </a:t>
            </a:r>
            <a:r>
              <a:rPr lang="tr-TR" dirty="0" smtClean="0">
                <a:solidFill>
                  <a:schemeClr val="tx1"/>
                </a:solidFill>
              </a:rPr>
              <a:t>geliştirilmesi;</a:t>
            </a:r>
          </a:p>
          <a:p>
            <a:pPr algn="l"/>
            <a:r>
              <a:rPr lang="tr-TR" dirty="0" smtClean="0">
                <a:solidFill>
                  <a:schemeClr val="tx1"/>
                </a:solidFill>
              </a:rPr>
              <a:t>1-Güvenli </a:t>
            </a:r>
            <a:r>
              <a:rPr lang="tr-TR" dirty="0">
                <a:solidFill>
                  <a:schemeClr val="tx1"/>
                </a:solidFill>
              </a:rPr>
              <a:t>bir hasta bakım çevresinin yaratılması</a:t>
            </a:r>
            <a:r>
              <a:rPr lang="tr-TR" dirty="0" smtClean="0">
                <a:solidFill>
                  <a:schemeClr val="tx1"/>
                </a:solidFill>
              </a:rPr>
              <a:t>,</a:t>
            </a:r>
          </a:p>
          <a:p>
            <a:pPr algn="l"/>
            <a:r>
              <a:rPr lang="tr-TR" dirty="0" smtClean="0">
                <a:solidFill>
                  <a:schemeClr val="tx1"/>
                </a:solidFill>
              </a:rPr>
              <a:t>2-Hasta </a:t>
            </a:r>
            <a:r>
              <a:rPr lang="tr-TR" dirty="0">
                <a:solidFill>
                  <a:schemeClr val="tx1"/>
                </a:solidFill>
              </a:rPr>
              <a:t>ve çalışanlara yönelik risklerin en aza indirilmesi, </a:t>
            </a:r>
            <a:r>
              <a:rPr lang="tr-TR" dirty="0" smtClean="0">
                <a:solidFill>
                  <a:schemeClr val="tx1"/>
                </a:solidFill>
              </a:rPr>
              <a:t>3-Kalite </a:t>
            </a:r>
            <a:r>
              <a:rPr lang="tr-TR" dirty="0">
                <a:solidFill>
                  <a:schemeClr val="tx1"/>
                </a:solidFill>
              </a:rPr>
              <a:t>iyileştirme ve hasta güvenliğinin sürekliliğinin sağlanması </a:t>
            </a:r>
            <a:endParaRPr lang="tr-TR" dirty="0" smtClean="0">
              <a:solidFill>
                <a:schemeClr val="tx1"/>
              </a:solidFill>
            </a:endParaRPr>
          </a:p>
          <a:p>
            <a:pPr algn="l"/>
            <a:r>
              <a:rPr lang="tr-TR" dirty="0" smtClean="0">
                <a:solidFill>
                  <a:schemeClr val="tx1"/>
                </a:solidFill>
              </a:rPr>
              <a:t>bu </a:t>
            </a:r>
            <a:r>
              <a:rPr lang="tr-TR" dirty="0">
                <a:solidFill>
                  <a:schemeClr val="tx1"/>
                </a:solidFill>
              </a:rPr>
              <a:t>sistemler aracılığı ile sağlık kurumlarının performansları değerlendirilmeye başlanmıştır.</a:t>
            </a:r>
          </a:p>
        </p:txBody>
      </p:sp>
      <p:sp>
        <p:nvSpPr>
          <p:cNvPr id="4" name="Altbilgi Yer Tutucusu 3"/>
          <p:cNvSpPr>
            <a:spLocks noGrp="1"/>
          </p:cNvSpPr>
          <p:nvPr>
            <p:ph type="ftr" sz="quarter" idx="11"/>
          </p:nvPr>
        </p:nvSpPr>
        <p:spPr>
          <a:xfrm>
            <a:off x="5500694" y="6143644"/>
            <a:ext cx="3462662" cy="616496"/>
          </a:xfrm>
        </p:spPr>
        <p:txBody>
          <a:bodyPr/>
          <a:lstStyle/>
          <a:p>
            <a:pPr algn="ctr"/>
            <a:r>
              <a:rPr lang="tr-TR" dirty="0" smtClean="0"/>
              <a:t>    </a:t>
            </a:r>
            <a:r>
              <a:rPr lang="tr-TR" dirty="0" smtClean="0"/>
              <a:t> </a:t>
            </a:r>
            <a:r>
              <a:rPr lang="tr-TR" b="1" dirty="0" smtClean="0">
                <a:solidFill>
                  <a:schemeClr val="bg2">
                    <a:lumMod val="25000"/>
                  </a:schemeClr>
                </a:solidFill>
              </a:rPr>
              <a:t>Tekirdağ Namık Kemal Üniversitesi </a:t>
            </a:r>
            <a:endParaRPr lang="tr-TR" b="1" dirty="0" smtClean="0">
              <a:solidFill>
                <a:schemeClr val="bg2">
                  <a:lumMod val="25000"/>
                </a:schemeClr>
              </a:solidFill>
            </a:endParaRPr>
          </a:p>
          <a:p>
            <a:pPr algn="ctr"/>
            <a:r>
              <a:rPr lang="tr-TR" b="1" dirty="0" smtClean="0">
                <a:solidFill>
                  <a:schemeClr val="bg2">
                    <a:lumMod val="25000"/>
                  </a:schemeClr>
                </a:solidFill>
              </a:rPr>
              <a:t>Tıp </a:t>
            </a:r>
            <a:r>
              <a:rPr lang="tr-TR" b="1" dirty="0" smtClean="0">
                <a:solidFill>
                  <a:schemeClr val="bg2">
                    <a:lumMod val="25000"/>
                  </a:schemeClr>
                </a:solidFill>
              </a:rPr>
              <a:t>Fakültesi Kalp Damar Cerrahi Anabilim Dalı</a:t>
            </a:r>
          </a:p>
          <a:p>
            <a:endParaRPr lang="tr-TR" dirty="0"/>
          </a:p>
        </p:txBody>
      </p:sp>
    </p:spTree>
    <p:extLst>
      <p:ext uri="{BB962C8B-B14F-4D97-AF65-F5344CB8AC3E}">
        <p14:creationId xmlns="" xmlns:p14="http://schemas.microsoft.com/office/powerpoint/2010/main" val="2894831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124744"/>
            <a:ext cx="7818072" cy="5123656"/>
          </a:xfrm>
        </p:spPr>
        <p:txBody>
          <a:bodyPr>
            <a:normAutofit fontScale="85000" lnSpcReduction="20000"/>
          </a:bodyPr>
          <a:lstStyle/>
          <a:p>
            <a:r>
              <a:rPr lang="tr-TR" dirty="0" smtClean="0">
                <a:solidFill>
                  <a:srgbClr val="FF0000"/>
                </a:solidFill>
              </a:rPr>
              <a:t>Standart 6.3</a:t>
            </a:r>
            <a:r>
              <a:rPr lang="tr-TR" dirty="0">
                <a:solidFill>
                  <a:srgbClr val="FF0000"/>
                </a:solidFill>
              </a:rPr>
              <a:t>:</a:t>
            </a:r>
            <a:r>
              <a:rPr lang="tr-TR" dirty="0"/>
              <a:t>	CPB	prosedürleri	sırasında	(sert	kaplamalı/kabuklu)	rezervuarı kullanan/rezervuar için bir seviye </a:t>
            </a:r>
            <a:r>
              <a:rPr lang="tr-TR" dirty="0" err="1"/>
              <a:t>sensörü</a:t>
            </a:r>
            <a:r>
              <a:rPr lang="tr-TR" dirty="0"/>
              <a:t> kullanılacaktır.</a:t>
            </a:r>
          </a:p>
          <a:p>
            <a:pPr lvl="2"/>
            <a:r>
              <a:rPr lang="tr-TR" dirty="0"/>
              <a:t>Seviye </a:t>
            </a:r>
            <a:r>
              <a:rPr lang="tr-TR" dirty="0" err="1"/>
              <a:t>sensörü</a:t>
            </a:r>
            <a:r>
              <a:rPr lang="tr-TR" dirty="0"/>
              <a:t>, </a:t>
            </a:r>
            <a:r>
              <a:rPr lang="tr-TR" dirty="0" err="1"/>
              <a:t>arteriyel</a:t>
            </a:r>
            <a:r>
              <a:rPr lang="tr-TR" dirty="0"/>
              <a:t> pompayı kontrol etmek veya </a:t>
            </a:r>
            <a:r>
              <a:rPr lang="tr-TR" dirty="0" err="1"/>
              <a:t>arteriyel</a:t>
            </a:r>
            <a:r>
              <a:rPr lang="tr-TR" dirty="0"/>
              <a:t> kan akışının kesilmesine izin vermek için </a:t>
            </a:r>
            <a:r>
              <a:rPr lang="tr-TR" dirty="0" err="1"/>
              <a:t>servo</a:t>
            </a:r>
            <a:r>
              <a:rPr lang="tr-TR" dirty="0"/>
              <a:t> </a:t>
            </a:r>
            <a:r>
              <a:rPr lang="tr-TR" dirty="0" err="1"/>
              <a:t>regüle</a:t>
            </a:r>
            <a:r>
              <a:rPr lang="tr-TR" dirty="0"/>
              <a:t>/ otomatik </a:t>
            </a:r>
            <a:r>
              <a:rPr lang="tr-TR" dirty="0" err="1"/>
              <a:t>regüle</a:t>
            </a:r>
            <a:r>
              <a:rPr lang="tr-TR" dirty="0"/>
              <a:t> edilmelidir.</a:t>
            </a:r>
            <a:endParaRPr lang="tr-TR" sz="2000" dirty="0"/>
          </a:p>
          <a:p>
            <a:pPr lvl="2"/>
            <a:r>
              <a:rPr lang="tr-TR" dirty="0"/>
              <a:t>Seviye </a:t>
            </a:r>
            <a:r>
              <a:rPr lang="tr-TR" dirty="0" err="1"/>
              <a:t>sensörü</a:t>
            </a:r>
            <a:r>
              <a:rPr lang="tr-TR" dirty="0"/>
              <a:t> sesli ve görsel bir alarm içermeli ve uygun bir reaksiyon süresine ve güvenli çalışma hacmine izin vermek için üreticinin talimatlarına göre konumlandırılmalıdır.</a:t>
            </a:r>
            <a:endParaRPr lang="tr-TR" sz="2000" dirty="0"/>
          </a:p>
          <a:p>
            <a:r>
              <a:rPr lang="tr-TR" dirty="0">
                <a:solidFill>
                  <a:srgbClr val="FF0000"/>
                </a:solidFill>
              </a:rPr>
              <a:t>Standart 6.4: </a:t>
            </a:r>
            <a:r>
              <a:rPr lang="tr-TR" dirty="0"/>
              <a:t>CPB prosedürleri sırasında </a:t>
            </a:r>
            <a:r>
              <a:rPr lang="tr-TR" dirty="0" err="1"/>
              <a:t>oksijeneratörün</a:t>
            </a:r>
            <a:r>
              <a:rPr lang="tr-TR" dirty="0"/>
              <a:t> </a:t>
            </a:r>
            <a:r>
              <a:rPr lang="tr-TR" dirty="0" err="1"/>
              <a:t>arteriyel</a:t>
            </a:r>
            <a:r>
              <a:rPr lang="tr-TR" dirty="0"/>
              <a:t> çıkışı sıcaklık izlemesi kullanılacaktır.</a:t>
            </a:r>
          </a:p>
          <a:p>
            <a:pPr lvl="2"/>
            <a:r>
              <a:rPr lang="tr-TR" dirty="0"/>
              <a:t>Sıcaklık </a:t>
            </a:r>
            <a:r>
              <a:rPr lang="tr-TR" dirty="0" err="1"/>
              <a:t>sensörü</a:t>
            </a:r>
            <a:r>
              <a:rPr lang="tr-TR" dirty="0"/>
              <a:t>, yüksek arter çıkış sıcaklıklarını önlemek için sesli ve görsel bir alarm içermelidir.</a:t>
            </a:r>
            <a:endParaRPr lang="tr-TR" sz="2000"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effectLst/>
              </a:rPr>
              <a:t>Standart 6: Güvenlik Cihazları</a:t>
            </a:r>
            <a:r>
              <a:rPr lang="tr-TR" dirty="0">
                <a:effectLst/>
              </a:rPr>
              <a:t/>
            </a:r>
            <a:br>
              <a:rPr lang="tr-TR" dirty="0">
                <a:effectLst/>
              </a:rPr>
            </a:br>
            <a:endParaRPr lang="tr-TR" dirty="0"/>
          </a:p>
        </p:txBody>
      </p:sp>
    </p:spTree>
    <p:extLst>
      <p:ext uri="{BB962C8B-B14F-4D97-AF65-F5344CB8AC3E}">
        <p14:creationId xmlns="" xmlns:p14="http://schemas.microsoft.com/office/powerpoint/2010/main" val="936178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268760"/>
            <a:ext cx="7746064" cy="5112568"/>
          </a:xfrm>
        </p:spPr>
        <p:txBody>
          <a:bodyPr>
            <a:normAutofit fontScale="77500" lnSpcReduction="20000"/>
          </a:bodyPr>
          <a:lstStyle/>
          <a:p>
            <a:r>
              <a:rPr lang="tr-TR" dirty="0">
                <a:solidFill>
                  <a:srgbClr val="FF0000"/>
                </a:solidFill>
              </a:rPr>
              <a:t>Standart 6.5: </a:t>
            </a:r>
            <a:r>
              <a:rPr lang="tr-TR" dirty="0"/>
              <a:t>CPB prosedürleri sırasında bir </a:t>
            </a:r>
            <a:r>
              <a:rPr lang="tr-TR" dirty="0" err="1"/>
              <a:t>arteriyel</a:t>
            </a:r>
            <a:r>
              <a:rPr lang="tr-TR" dirty="0"/>
              <a:t> filtre kullanılacaktır.</a:t>
            </a:r>
          </a:p>
          <a:p>
            <a:r>
              <a:rPr lang="tr-TR" dirty="0">
                <a:solidFill>
                  <a:srgbClr val="FF0000"/>
                </a:solidFill>
              </a:rPr>
              <a:t>Standart 6.6: </a:t>
            </a:r>
            <a:r>
              <a:rPr lang="tr-TR" dirty="0"/>
              <a:t>CPB prosedürleri sırasında havalandırma/</a:t>
            </a:r>
            <a:r>
              <a:rPr lang="tr-TR" dirty="0" err="1"/>
              <a:t>vent</a:t>
            </a:r>
            <a:r>
              <a:rPr lang="tr-TR" dirty="0"/>
              <a:t> hattında tek yönlü bir valf/vana kullanılacaktır.</a:t>
            </a:r>
          </a:p>
          <a:p>
            <a:r>
              <a:rPr lang="tr-TR" dirty="0">
                <a:solidFill>
                  <a:srgbClr val="FF0000"/>
                </a:solidFill>
              </a:rPr>
              <a:t>Standart 6.7: </a:t>
            </a:r>
            <a:r>
              <a:rPr lang="tr-TR" dirty="0"/>
              <a:t>CPB prosedürleri sırasında bir santrifüj pompası kullanıldığında geriye doğru akımdan kaçınma yöntemi uygulanacaktır.</a:t>
            </a:r>
          </a:p>
          <a:p>
            <a:r>
              <a:rPr lang="tr-TR" dirty="0" err="1"/>
              <a:t>Retrograd</a:t>
            </a:r>
            <a:r>
              <a:rPr lang="tr-TR" dirty="0"/>
              <a:t> akım kaçınma sistemlerinin örnekleri aşağıdakileri içerebilir:</a:t>
            </a:r>
          </a:p>
          <a:p>
            <a:pPr lvl="2"/>
            <a:r>
              <a:rPr lang="tr-TR" dirty="0"/>
              <a:t>Tek yönlü akış valfleri/vanaları</a:t>
            </a:r>
            <a:endParaRPr lang="tr-TR" sz="2000" dirty="0"/>
          </a:p>
          <a:p>
            <a:pPr lvl="2"/>
            <a:r>
              <a:rPr lang="tr-TR" dirty="0"/>
              <a:t>Pompa hızındaki yanlışlıkla azalmayı önlemek için sabit durdurma kilitleme kontrolleri</a:t>
            </a:r>
            <a:endParaRPr lang="tr-TR" sz="2000" dirty="0"/>
          </a:p>
          <a:p>
            <a:pPr lvl="2"/>
            <a:r>
              <a:rPr lang="tr-TR" dirty="0"/>
              <a:t>Elektronik olarak aktive edilmiş </a:t>
            </a:r>
            <a:r>
              <a:rPr lang="tr-TR" dirty="0" err="1"/>
              <a:t>arteriyel</a:t>
            </a:r>
            <a:r>
              <a:rPr lang="tr-TR" dirty="0"/>
              <a:t> hat </a:t>
            </a:r>
            <a:r>
              <a:rPr lang="tr-TR" dirty="0" err="1"/>
              <a:t>klempleri</a:t>
            </a:r>
            <a:r>
              <a:rPr lang="tr-TR" dirty="0"/>
              <a:t>/kelepçeleri</a:t>
            </a:r>
            <a:endParaRPr lang="tr-TR" sz="2000" dirty="0"/>
          </a:p>
          <a:p>
            <a:pPr lvl="2"/>
            <a:r>
              <a:rPr lang="tr-TR" dirty="0"/>
              <a:t>Düşük hızlı görsel ve sesli alarm.</a:t>
            </a:r>
            <a:endParaRPr lang="tr-TR" sz="20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effectLst/>
              </a:rPr>
              <a:t>Standart 6: Güvenlik Cihazları</a:t>
            </a:r>
            <a:r>
              <a:rPr lang="tr-TR" dirty="0">
                <a:effectLst/>
              </a:rPr>
              <a:t/>
            </a:r>
            <a:br>
              <a:rPr lang="tr-TR" dirty="0">
                <a:effectLst/>
              </a:rPr>
            </a:br>
            <a:endParaRPr lang="tr-TR" dirty="0"/>
          </a:p>
        </p:txBody>
      </p:sp>
    </p:spTree>
    <p:extLst>
      <p:ext uri="{BB962C8B-B14F-4D97-AF65-F5344CB8AC3E}">
        <p14:creationId xmlns="" xmlns:p14="http://schemas.microsoft.com/office/powerpoint/2010/main" val="3132939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2976" y="1214422"/>
            <a:ext cx="7818072" cy="4763616"/>
          </a:xfrm>
        </p:spPr>
        <p:txBody>
          <a:bodyPr>
            <a:normAutofit fontScale="92500" lnSpcReduction="20000"/>
          </a:bodyPr>
          <a:lstStyle/>
          <a:p>
            <a:r>
              <a:rPr lang="tr-TR" dirty="0">
                <a:solidFill>
                  <a:srgbClr val="FF0000"/>
                </a:solidFill>
              </a:rPr>
              <a:t>Standart 6.8: </a:t>
            </a:r>
            <a:r>
              <a:rPr lang="tr-TR" dirty="0"/>
              <a:t>CPB prosedürleri sırasında </a:t>
            </a:r>
            <a:r>
              <a:rPr lang="tr-TR" dirty="0" err="1"/>
              <a:t>inhalasyon</a:t>
            </a:r>
            <a:r>
              <a:rPr lang="tr-TR" dirty="0"/>
              <a:t> ajanları devreye sokulduğunda </a:t>
            </a:r>
            <a:r>
              <a:rPr lang="tr-TR" dirty="0" err="1"/>
              <a:t>anestezik</a:t>
            </a:r>
            <a:r>
              <a:rPr lang="tr-TR" dirty="0"/>
              <a:t> gaz tutucu hattı kullanılmalıdır.</a:t>
            </a:r>
          </a:p>
          <a:p>
            <a:r>
              <a:rPr lang="tr-TR" dirty="0">
                <a:solidFill>
                  <a:srgbClr val="FF0000"/>
                </a:solidFill>
              </a:rPr>
              <a:t>Standart 6.9: </a:t>
            </a:r>
            <a:r>
              <a:rPr lang="tr-TR" dirty="0"/>
              <a:t>El krankları CPB prosedürleri sırasında kolayca bulunacaktır. Standart 6.10: CPB prosedürleri sırasında bir yedek gaz kaynağı bulunacaktır.</a:t>
            </a:r>
          </a:p>
          <a:p>
            <a:r>
              <a:rPr lang="tr-TR" dirty="0">
                <a:solidFill>
                  <a:srgbClr val="FF0000"/>
                </a:solidFill>
              </a:rPr>
              <a:t>Standart 6.11: </a:t>
            </a:r>
            <a:r>
              <a:rPr lang="tr-TR" dirty="0"/>
              <a:t>CPB prosedürleri sırasında CPB makinesi için bir yedek akü kaynağı bulunacaktır.</a:t>
            </a:r>
          </a:p>
          <a:p>
            <a:pPr>
              <a:buNone/>
            </a:pPr>
            <a:r>
              <a:rPr lang="tr-TR" dirty="0"/>
              <a:t> </a:t>
            </a:r>
          </a:p>
          <a:p>
            <a:endParaRPr lang="tr-TR" dirty="0"/>
          </a:p>
        </p:txBody>
      </p:sp>
      <p:sp>
        <p:nvSpPr>
          <p:cNvPr id="4" name="Altbilgi Yer Tutucusu 3"/>
          <p:cNvSpPr>
            <a:spLocks noGrp="1"/>
          </p:cNvSpPr>
          <p:nvPr>
            <p:ph type="ftr" sz="quarter" idx="11"/>
          </p:nvPr>
        </p:nvSpPr>
        <p:spPr>
          <a:xfrm>
            <a:off x="5786446" y="6072206"/>
            <a:ext cx="2895600" cy="476250"/>
          </a:xfrm>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effectLst/>
              </a:rPr>
              <a:t>Standart 6: Güvenlik Cihazları</a:t>
            </a:r>
            <a:r>
              <a:rPr lang="tr-TR" dirty="0">
                <a:effectLst/>
              </a:rPr>
              <a:t/>
            </a:r>
            <a:br>
              <a:rPr lang="tr-TR" dirty="0">
                <a:effectLst/>
              </a:rPr>
            </a:br>
            <a:endParaRPr lang="tr-TR" dirty="0"/>
          </a:p>
        </p:txBody>
      </p:sp>
    </p:spTree>
    <p:extLst>
      <p:ext uri="{BB962C8B-B14F-4D97-AF65-F5344CB8AC3E}">
        <p14:creationId xmlns="" xmlns:p14="http://schemas.microsoft.com/office/powerpoint/2010/main" val="633213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268760"/>
            <a:ext cx="7818072" cy="5077544"/>
          </a:xfrm>
        </p:spPr>
        <p:txBody>
          <a:bodyPr>
            <a:normAutofit fontScale="92500" lnSpcReduction="20000"/>
          </a:bodyPr>
          <a:lstStyle/>
          <a:p>
            <a:r>
              <a:rPr lang="tr-TR" i="1" dirty="0">
                <a:solidFill>
                  <a:srgbClr val="FF0000"/>
                </a:solidFill>
              </a:rPr>
              <a:t>Kılavuz 6.1: </a:t>
            </a:r>
            <a:r>
              <a:rPr lang="tr-TR" i="1" dirty="0"/>
              <a:t>CPB prosedürleri sırasında bir havalandırma gaz oksijen analizörü kullanılmalıdır.</a:t>
            </a:r>
            <a:endParaRPr lang="tr-TR" sz="2800" dirty="0"/>
          </a:p>
          <a:p>
            <a:r>
              <a:rPr lang="tr-TR" i="1" dirty="0">
                <a:solidFill>
                  <a:srgbClr val="FF0000"/>
                </a:solidFill>
              </a:rPr>
              <a:t>Kılavuz 6.2: </a:t>
            </a:r>
            <a:r>
              <a:rPr lang="tr-TR" i="1" dirty="0"/>
              <a:t>CPB prosedürleri sırasında yumuşak kaplamalı/kabuklu rezervuar için bir seviye </a:t>
            </a:r>
            <a:r>
              <a:rPr lang="tr-TR" i="1" dirty="0" err="1"/>
              <a:t>sensörü</a:t>
            </a:r>
            <a:r>
              <a:rPr lang="tr-TR" i="1" dirty="0"/>
              <a:t> kullanılmalıdır.</a:t>
            </a:r>
            <a:endParaRPr lang="tr-TR" sz="2800" dirty="0"/>
          </a:p>
          <a:p>
            <a:pPr lvl="2"/>
            <a:r>
              <a:rPr lang="tr-TR" i="1" dirty="0"/>
              <a:t>Seviye </a:t>
            </a:r>
            <a:r>
              <a:rPr lang="tr-TR" i="1" dirty="0" err="1"/>
              <a:t>sensörü</a:t>
            </a:r>
            <a:r>
              <a:rPr lang="tr-TR" i="1" dirty="0"/>
              <a:t>, </a:t>
            </a:r>
            <a:r>
              <a:rPr lang="tr-TR" i="1" dirty="0" err="1"/>
              <a:t>arteriyel</a:t>
            </a:r>
            <a:r>
              <a:rPr lang="tr-TR" i="1" dirty="0"/>
              <a:t> pompayı kontrol etmek veya </a:t>
            </a:r>
            <a:r>
              <a:rPr lang="tr-TR" i="1" dirty="0" err="1"/>
              <a:t>arteriyel</a:t>
            </a:r>
            <a:r>
              <a:rPr lang="tr-TR" i="1" dirty="0"/>
              <a:t> kan akışının kesilmesine izin vermek için </a:t>
            </a:r>
            <a:r>
              <a:rPr lang="tr-TR" i="1" dirty="0" err="1"/>
              <a:t>servo</a:t>
            </a:r>
            <a:r>
              <a:rPr lang="tr-TR" i="1" dirty="0"/>
              <a:t> </a:t>
            </a:r>
            <a:r>
              <a:rPr lang="tr-TR" i="1" dirty="0" err="1"/>
              <a:t>regüle</a:t>
            </a:r>
            <a:r>
              <a:rPr lang="tr-TR" i="1" dirty="0"/>
              <a:t>/otomatik </a:t>
            </a:r>
            <a:r>
              <a:rPr lang="tr-TR" i="1" dirty="0" err="1"/>
              <a:t>regüle</a:t>
            </a:r>
            <a:r>
              <a:rPr lang="tr-TR" i="1" dirty="0"/>
              <a:t> edilmelidir.</a:t>
            </a:r>
            <a:endParaRPr lang="tr-TR" sz="2000" dirty="0"/>
          </a:p>
          <a:p>
            <a:pPr lvl="2"/>
            <a:r>
              <a:rPr lang="tr-TR" i="1" dirty="0"/>
              <a:t>Seviye </a:t>
            </a:r>
            <a:r>
              <a:rPr lang="tr-TR" i="1" dirty="0" err="1"/>
              <a:t>sensörü</a:t>
            </a:r>
            <a:r>
              <a:rPr lang="tr-TR" i="1" dirty="0"/>
              <a:t> sesli ve görsel bir alarm içermeli ve uygun bir reaksiyon süresine ve güvenli bir çalışma hacmine izin vermek için üreticinin talimatlarına göre konumlandırılmalıdır.</a:t>
            </a:r>
            <a:endParaRPr lang="tr-TR" sz="2000" dirty="0"/>
          </a:p>
          <a:p>
            <a:pPr lvl="2"/>
            <a:r>
              <a:rPr lang="tr-TR" i="1" dirty="0"/>
              <a:t>Çıkışa uzak bir hava kabarcığı detektörünün kullanımı seviye detektörü yerine geçecek şekilde kullanılabilir.</a:t>
            </a:r>
            <a:endParaRPr lang="tr-TR" sz="2000" dirty="0"/>
          </a:p>
          <a:p>
            <a:endParaRPr lang="tr-TR" dirty="0"/>
          </a:p>
        </p:txBody>
      </p:sp>
      <p:sp>
        <p:nvSpPr>
          <p:cNvPr id="4" name="Altbilgi Yer Tutucusu 3"/>
          <p:cNvSpPr>
            <a:spLocks noGrp="1"/>
          </p:cNvSpPr>
          <p:nvPr>
            <p:ph type="ftr" sz="quarter" idx="11"/>
          </p:nvPr>
        </p:nvSpPr>
        <p:spPr>
          <a:xfrm>
            <a:off x="5715000" y="6305550"/>
            <a:ext cx="3286156" cy="476250"/>
          </a:xfrm>
        </p:spPr>
        <p:txBody>
          <a:bodyPr/>
          <a:lstStyle/>
          <a:p>
            <a:pPr algn="ctr"/>
            <a:r>
              <a:rPr lang="tr-TR" dirty="0" smtClean="0"/>
              <a:t>Tekirdağ Namık Kemal Üniversitesi </a:t>
            </a:r>
            <a:endParaRPr lang="tr-TR" dirty="0" smtClean="0"/>
          </a:p>
          <a:p>
            <a:pPr algn="ctr"/>
            <a:r>
              <a:rPr lang="tr-TR" dirty="0" smtClean="0"/>
              <a:t>Tıp </a:t>
            </a:r>
            <a:r>
              <a:rPr lang="tr-TR" dirty="0" smtClean="0"/>
              <a:t>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effectLst/>
              </a:rPr>
              <a:t>Standart 6: Güvenlik Cihazları</a:t>
            </a:r>
            <a:r>
              <a:rPr lang="tr-TR" dirty="0">
                <a:effectLst/>
              </a:rPr>
              <a:t/>
            </a:r>
            <a:br>
              <a:rPr lang="tr-TR" dirty="0">
                <a:effectLst/>
              </a:rPr>
            </a:br>
            <a:endParaRPr lang="tr-TR" dirty="0"/>
          </a:p>
        </p:txBody>
      </p:sp>
    </p:spTree>
    <p:extLst>
      <p:ext uri="{BB962C8B-B14F-4D97-AF65-F5344CB8AC3E}">
        <p14:creationId xmlns="" xmlns:p14="http://schemas.microsoft.com/office/powerpoint/2010/main" val="710771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60648"/>
            <a:ext cx="7498080" cy="1143000"/>
          </a:xfrm>
        </p:spPr>
        <p:txBody>
          <a:bodyPr>
            <a:normAutofit fontScale="90000"/>
          </a:bodyPr>
          <a:lstStyle/>
          <a:p>
            <a:r>
              <a:rPr lang="tr-TR" b="1" dirty="0"/>
              <a:t>Standart 7: </a:t>
            </a:r>
            <a:r>
              <a:rPr lang="tr-TR" b="1" dirty="0" err="1" smtClean="0"/>
              <a:t>Monitörizasyon</a:t>
            </a:r>
            <a:r>
              <a:rPr lang="tr-TR" b="1" dirty="0" smtClean="0"/>
              <a:t>/İzleme</a:t>
            </a:r>
            <a:endParaRPr lang="tr-TR" dirty="0"/>
          </a:p>
        </p:txBody>
      </p:sp>
      <p:sp>
        <p:nvSpPr>
          <p:cNvPr id="3" name="İçerik Yer Tutucusu 2"/>
          <p:cNvSpPr>
            <a:spLocks noGrp="1"/>
          </p:cNvSpPr>
          <p:nvPr>
            <p:ph idx="1"/>
          </p:nvPr>
        </p:nvSpPr>
        <p:spPr>
          <a:xfrm>
            <a:off x="1259632" y="1268760"/>
            <a:ext cx="7674056" cy="4979640"/>
          </a:xfrm>
        </p:spPr>
        <p:txBody>
          <a:bodyPr>
            <a:normAutofit fontScale="92500" lnSpcReduction="20000"/>
          </a:bodyPr>
          <a:lstStyle/>
          <a:p>
            <a:pPr marL="82296" indent="0">
              <a:buNone/>
            </a:pPr>
            <a:endParaRPr lang="tr-TR" b="1" dirty="0"/>
          </a:p>
          <a:p>
            <a:r>
              <a:rPr lang="tr-TR" dirty="0">
                <a:solidFill>
                  <a:srgbClr val="FF0000"/>
                </a:solidFill>
              </a:rPr>
              <a:t>Standart 7.1: </a:t>
            </a:r>
            <a:r>
              <a:rPr lang="tr-TR" dirty="0" err="1"/>
              <a:t>Kardiyopulmoner</a:t>
            </a:r>
            <a:r>
              <a:rPr lang="tr-TR" dirty="0"/>
              <a:t> baypas (CPB) sırasında hasta </a:t>
            </a:r>
            <a:r>
              <a:rPr lang="tr-TR" dirty="0" err="1"/>
              <a:t>arteriyel</a:t>
            </a:r>
            <a:r>
              <a:rPr lang="tr-TR" dirty="0"/>
              <a:t> kan basıncı sürekli izlenmelidir</a:t>
            </a:r>
            <a:r>
              <a:rPr lang="tr-TR" i="1" dirty="0"/>
              <a:t>.</a:t>
            </a:r>
            <a:endParaRPr lang="tr-TR" dirty="0"/>
          </a:p>
          <a:p>
            <a:r>
              <a:rPr lang="tr-TR" dirty="0">
                <a:solidFill>
                  <a:srgbClr val="FF0000"/>
                </a:solidFill>
              </a:rPr>
              <a:t>Standart 7.2: </a:t>
            </a:r>
            <a:r>
              <a:rPr lang="tr-TR" dirty="0"/>
              <a:t>CPB sırasında </a:t>
            </a:r>
            <a:r>
              <a:rPr lang="tr-TR" dirty="0" err="1"/>
              <a:t>arteriyel</a:t>
            </a:r>
            <a:r>
              <a:rPr lang="tr-TR" dirty="0"/>
              <a:t> hat basıncı sürekli olarak izlenmelidir</a:t>
            </a:r>
            <a:r>
              <a:rPr lang="tr-TR" dirty="0" smtClean="0"/>
              <a:t>.</a:t>
            </a:r>
          </a:p>
          <a:p>
            <a:r>
              <a:rPr lang="tr-TR" dirty="0" smtClean="0">
                <a:solidFill>
                  <a:srgbClr val="FF0000"/>
                </a:solidFill>
              </a:rPr>
              <a:t>Standart </a:t>
            </a:r>
            <a:r>
              <a:rPr lang="tr-TR" dirty="0">
                <a:solidFill>
                  <a:srgbClr val="FF0000"/>
                </a:solidFill>
              </a:rPr>
              <a:t>7.3: </a:t>
            </a:r>
            <a:r>
              <a:rPr lang="tr-TR" dirty="0"/>
              <a:t>CPB sırasında </a:t>
            </a:r>
            <a:r>
              <a:rPr lang="tr-TR" dirty="0" err="1"/>
              <a:t>arteriyel</a:t>
            </a:r>
            <a:r>
              <a:rPr lang="tr-TR" dirty="0"/>
              <a:t> kan akışı sürekli olarak izlenmelidir.</a:t>
            </a:r>
          </a:p>
          <a:p>
            <a:r>
              <a:rPr lang="tr-TR" dirty="0">
                <a:solidFill>
                  <a:srgbClr val="FF0000"/>
                </a:solidFill>
              </a:rPr>
              <a:t>Standart 7.4: </a:t>
            </a:r>
            <a:r>
              <a:rPr lang="tr-TR" dirty="0"/>
              <a:t>CPB sırasında </a:t>
            </a:r>
            <a:r>
              <a:rPr lang="tr-TR" dirty="0" err="1"/>
              <a:t>kardiyoplej</a:t>
            </a:r>
            <a:r>
              <a:rPr lang="tr-TR" dirty="0"/>
              <a:t> dozu, iletim şekli, hat basıncı (</a:t>
            </a:r>
            <a:r>
              <a:rPr lang="tr-TR" dirty="0" err="1"/>
              <a:t>antegrad</a:t>
            </a:r>
            <a:r>
              <a:rPr lang="tr-TR" dirty="0"/>
              <a:t>), koroner sinüs basıncı (</a:t>
            </a:r>
            <a:r>
              <a:rPr lang="tr-TR" dirty="0" err="1"/>
              <a:t>retrograd</a:t>
            </a:r>
            <a:r>
              <a:rPr lang="tr-TR" dirty="0"/>
              <a:t>) ve </a:t>
            </a:r>
            <a:r>
              <a:rPr lang="tr-TR" dirty="0" err="1"/>
              <a:t>iskemik</a:t>
            </a:r>
            <a:r>
              <a:rPr lang="tr-TR" dirty="0"/>
              <a:t> aralıklar sürekli olarak </a:t>
            </a:r>
            <a:r>
              <a:rPr lang="tr-TR" dirty="0" smtClean="0"/>
              <a:t>izlenmelidir.</a:t>
            </a:r>
            <a:endParaRPr lang="tr-TR" dirty="0"/>
          </a:p>
        </p:txBody>
      </p:sp>
      <p:sp>
        <p:nvSpPr>
          <p:cNvPr id="4" name="Altbilgi Yer Tutucusu 3"/>
          <p:cNvSpPr>
            <a:spLocks noGrp="1"/>
          </p:cNvSpPr>
          <p:nvPr>
            <p:ph type="ftr" sz="quarter" idx="11"/>
          </p:nvPr>
        </p:nvSpPr>
        <p:spPr>
          <a:xfrm>
            <a:off x="5715000" y="6305550"/>
            <a:ext cx="3429000" cy="476250"/>
          </a:xfrm>
        </p:spPr>
        <p:txBody>
          <a:bodyPr/>
          <a:lstStyle/>
          <a:p>
            <a:pPr algn="ctr"/>
            <a:r>
              <a:rPr lang="tr-TR" dirty="0" smtClean="0"/>
              <a:t>Tekirdağ Namık Kemal </a:t>
            </a:r>
            <a:r>
              <a:rPr lang="tr-TR" dirty="0" smtClean="0"/>
              <a:t>Üniversitesi</a:t>
            </a:r>
          </a:p>
          <a:p>
            <a:pPr algn="ctr"/>
            <a:r>
              <a:rPr lang="tr-TR" dirty="0" smtClean="0"/>
              <a:t> </a:t>
            </a:r>
            <a:r>
              <a:rPr lang="tr-TR" dirty="0" smtClean="0"/>
              <a:t>Tıp Fakültesi Kalp Damar Cerrahi Anabilim Dalı</a:t>
            </a:r>
            <a:endParaRPr lang="tr-TR" dirty="0"/>
          </a:p>
        </p:txBody>
      </p:sp>
    </p:spTree>
    <p:extLst>
      <p:ext uri="{BB962C8B-B14F-4D97-AF65-F5344CB8AC3E}">
        <p14:creationId xmlns="" xmlns:p14="http://schemas.microsoft.com/office/powerpoint/2010/main" val="3639525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solidFill>
                  <a:srgbClr val="FF0000"/>
                </a:solidFill>
              </a:rPr>
              <a:t>Standart 7.5: </a:t>
            </a:r>
            <a:r>
              <a:rPr lang="tr-TR" dirty="0"/>
              <a:t>CPB sırasında hasta ve cihaz sıcaklıkları sürekli olarak izlenmelidir.</a:t>
            </a:r>
          </a:p>
          <a:p>
            <a:pPr lvl="2"/>
            <a:r>
              <a:rPr lang="tr-TR" dirty="0"/>
              <a:t>Hasta (örneğin </a:t>
            </a:r>
            <a:r>
              <a:rPr lang="tr-TR" dirty="0" err="1"/>
              <a:t>nazofaringeal</a:t>
            </a:r>
            <a:r>
              <a:rPr lang="tr-TR" dirty="0"/>
              <a:t>, </a:t>
            </a:r>
            <a:r>
              <a:rPr lang="tr-TR" dirty="0" err="1"/>
              <a:t>rektal</a:t>
            </a:r>
            <a:r>
              <a:rPr lang="tr-TR" dirty="0"/>
              <a:t>, mesane, </a:t>
            </a:r>
            <a:r>
              <a:rPr lang="tr-TR" dirty="0" err="1"/>
              <a:t>özofageal</a:t>
            </a:r>
            <a:r>
              <a:rPr lang="tr-TR" dirty="0"/>
              <a:t>)</a:t>
            </a:r>
            <a:endParaRPr lang="tr-TR" sz="2000" dirty="0"/>
          </a:p>
          <a:p>
            <a:pPr lvl="2"/>
            <a:r>
              <a:rPr lang="tr-TR" dirty="0"/>
              <a:t>Kalp akciğer makinesi (</a:t>
            </a:r>
            <a:r>
              <a:rPr lang="tr-TR" dirty="0" err="1"/>
              <a:t>arteriyel</a:t>
            </a:r>
            <a:r>
              <a:rPr lang="tr-TR" dirty="0"/>
              <a:t>, </a:t>
            </a:r>
            <a:r>
              <a:rPr lang="tr-TR" dirty="0" err="1"/>
              <a:t>venöz</a:t>
            </a:r>
            <a:r>
              <a:rPr lang="tr-TR" dirty="0"/>
              <a:t> ve </a:t>
            </a:r>
            <a:r>
              <a:rPr lang="tr-TR" dirty="0" err="1"/>
              <a:t>kardiyopleji</a:t>
            </a:r>
            <a:r>
              <a:rPr lang="tr-TR" dirty="0"/>
              <a:t>)</a:t>
            </a:r>
            <a:endParaRPr lang="tr-TR" sz="2000" dirty="0"/>
          </a:p>
          <a:p>
            <a:pPr lvl="2"/>
            <a:r>
              <a:rPr lang="tr-TR" dirty="0"/>
              <a:t>Isıtıcı soğutucu (H20 sıcaklığı</a:t>
            </a:r>
            <a:r>
              <a:rPr lang="tr-TR" dirty="0" smtClean="0"/>
              <a:t>)</a:t>
            </a:r>
            <a:endParaRPr lang="tr-TR" sz="2800" dirty="0"/>
          </a:p>
          <a:p>
            <a:r>
              <a:rPr lang="tr-TR" dirty="0">
                <a:solidFill>
                  <a:srgbClr val="FF0000"/>
                </a:solidFill>
              </a:rPr>
              <a:t>Standart 7.6: </a:t>
            </a:r>
            <a:r>
              <a:rPr lang="tr-TR" dirty="0"/>
              <a:t>Kan gazı analizleri, CPB sırasında (Ek D) sürekli veya düzenli aralıklarla izlenmelidir.</a:t>
            </a:r>
          </a:p>
          <a:p>
            <a:r>
              <a:rPr lang="tr-TR" dirty="0">
                <a:solidFill>
                  <a:srgbClr val="FF0000"/>
                </a:solidFill>
              </a:rPr>
              <a:t>Standart 7.7: </a:t>
            </a:r>
            <a:r>
              <a:rPr lang="tr-TR" dirty="0" err="1"/>
              <a:t>Hematokrit</a:t>
            </a:r>
            <a:r>
              <a:rPr lang="tr-TR" dirty="0"/>
              <a:t> (veya hemoglobin), CPB sırasında sürekli olarak izlenmelidir.</a:t>
            </a:r>
          </a:p>
          <a:p>
            <a:r>
              <a:rPr lang="tr-TR" dirty="0">
                <a:solidFill>
                  <a:srgbClr val="FF0000"/>
                </a:solidFill>
              </a:rPr>
              <a:t>Standart 7.8: </a:t>
            </a:r>
            <a:r>
              <a:rPr lang="tr-TR" dirty="0"/>
              <a:t>Oksijen fraksiyonu ve gaz akış oranları, CPB sırasında sürekli olarak izlenmelidir (Ek D).</a:t>
            </a:r>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t>Standart 7: </a:t>
            </a:r>
            <a:r>
              <a:rPr lang="tr-TR" b="1" dirty="0" err="1" smtClean="0"/>
              <a:t>Monitörizasyon</a:t>
            </a:r>
            <a:r>
              <a:rPr lang="tr-TR" b="1" dirty="0" smtClean="0"/>
              <a:t>/İzleme</a:t>
            </a:r>
            <a:endParaRPr lang="tr-TR" dirty="0"/>
          </a:p>
        </p:txBody>
      </p:sp>
    </p:spTree>
    <p:extLst>
      <p:ext uri="{BB962C8B-B14F-4D97-AF65-F5344CB8AC3E}">
        <p14:creationId xmlns="" xmlns:p14="http://schemas.microsoft.com/office/powerpoint/2010/main" val="1324908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a:solidFill>
                  <a:srgbClr val="FF0000"/>
                </a:solidFill>
              </a:rPr>
              <a:t>Standart 7.9: </a:t>
            </a:r>
            <a:r>
              <a:rPr lang="tr-TR" dirty="0" err="1"/>
              <a:t>Venöz</a:t>
            </a:r>
            <a:r>
              <a:rPr lang="tr-TR" dirty="0"/>
              <a:t> </a:t>
            </a:r>
            <a:r>
              <a:rPr lang="tr-TR" dirty="0" err="1"/>
              <a:t>oklüzörün</a:t>
            </a:r>
            <a:r>
              <a:rPr lang="tr-TR" dirty="0"/>
              <a:t>/tıkayıcının </a:t>
            </a:r>
            <a:r>
              <a:rPr lang="tr-TR" dirty="0" err="1"/>
              <a:t>venöz</a:t>
            </a:r>
            <a:r>
              <a:rPr lang="tr-TR" dirty="0"/>
              <a:t> tıkanıklığı yüzdesi, CPB sırasında sürekli olarak izlenmelidir.</a:t>
            </a:r>
          </a:p>
          <a:p>
            <a:r>
              <a:rPr lang="tr-TR" dirty="0">
                <a:solidFill>
                  <a:srgbClr val="FF0000"/>
                </a:solidFill>
              </a:rPr>
              <a:t>Standart 7.10: </a:t>
            </a:r>
            <a:r>
              <a:rPr lang="tr-TR" dirty="0"/>
              <a:t>CPB sırasında </a:t>
            </a:r>
            <a:r>
              <a:rPr lang="tr-TR" dirty="0" err="1"/>
              <a:t>venöz</a:t>
            </a:r>
            <a:r>
              <a:rPr lang="tr-TR" dirty="0"/>
              <a:t> oksijen doygunluğu sürekli olarak izlenmelidir.</a:t>
            </a:r>
          </a:p>
          <a:p>
            <a:pPr marL="82296" indent="0">
              <a:buNone/>
            </a:pPr>
            <a:endParaRPr lang="tr-TR" sz="2000" dirty="0"/>
          </a:p>
          <a:p>
            <a:r>
              <a:rPr lang="tr-TR" i="1" dirty="0">
                <a:solidFill>
                  <a:srgbClr val="FF0000"/>
                </a:solidFill>
              </a:rPr>
              <a:t>Kılavuz 7.1: </a:t>
            </a:r>
            <a:r>
              <a:rPr lang="tr-TR" i="1" dirty="0"/>
              <a:t>CPB sırasında karbon dioksitin uzaklaştırılması/çıkarılması sürekli olarak izlenmelidir.</a:t>
            </a:r>
            <a:endParaRPr lang="tr-TR" sz="2800" dirty="0"/>
          </a:p>
          <a:p>
            <a:r>
              <a:rPr lang="tr-TR" i="1" dirty="0">
                <a:solidFill>
                  <a:srgbClr val="FF0000"/>
                </a:solidFill>
              </a:rPr>
              <a:t>Kılavuz 7.2: </a:t>
            </a:r>
            <a:r>
              <a:rPr lang="tr-TR" i="1" dirty="0"/>
              <a:t>CPB sırasında </a:t>
            </a:r>
            <a:r>
              <a:rPr lang="tr-TR" i="1" dirty="0" err="1"/>
              <a:t>arteriyel</a:t>
            </a:r>
            <a:r>
              <a:rPr lang="tr-TR" i="1" dirty="0"/>
              <a:t> oksijen </a:t>
            </a:r>
            <a:r>
              <a:rPr lang="tr-TR" i="1" dirty="0" err="1"/>
              <a:t>satürasyonu</a:t>
            </a:r>
            <a:r>
              <a:rPr lang="tr-TR" i="1" dirty="0"/>
              <a:t> sürekli izlenmelidir. </a:t>
            </a:r>
            <a:endParaRPr lang="tr-TR" i="1" dirty="0" smtClean="0"/>
          </a:p>
          <a:p>
            <a:r>
              <a:rPr lang="tr-TR" i="1" dirty="0" smtClean="0">
                <a:solidFill>
                  <a:srgbClr val="FF0000"/>
                </a:solidFill>
              </a:rPr>
              <a:t>Kılavuz </a:t>
            </a:r>
            <a:r>
              <a:rPr lang="tr-TR" i="1" dirty="0">
                <a:solidFill>
                  <a:srgbClr val="FF0000"/>
                </a:solidFill>
              </a:rPr>
              <a:t>7.3: </a:t>
            </a:r>
            <a:r>
              <a:rPr lang="tr-TR" i="1" dirty="0"/>
              <a:t>CPB sırasında aşağıdaki hasta basınçları izlenmelidir.</a:t>
            </a:r>
            <a:endParaRPr lang="tr-TR" sz="2800" dirty="0"/>
          </a:p>
          <a:p>
            <a:pPr lvl="2"/>
            <a:r>
              <a:rPr lang="tr-TR" i="1" dirty="0"/>
              <a:t>Santral </a:t>
            </a:r>
            <a:r>
              <a:rPr lang="tr-TR" i="1" dirty="0" err="1"/>
              <a:t>venöz</a:t>
            </a:r>
            <a:r>
              <a:rPr lang="tr-TR" i="1" dirty="0"/>
              <a:t> basınç ve / veya</a:t>
            </a:r>
            <a:endParaRPr lang="tr-TR" sz="2000" dirty="0"/>
          </a:p>
          <a:p>
            <a:pPr lvl="2"/>
            <a:r>
              <a:rPr lang="tr-TR" i="1" dirty="0" err="1"/>
              <a:t>Pulmoner</a:t>
            </a:r>
            <a:r>
              <a:rPr lang="tr-TR" i="1" dirty="0"/>
              <a:t> arter kan basıncı</a:t>
            </a:r>
            <a:endParaRPr lang="tr-TR" sz="20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t>Standart 7: </a:t>
            </a:r>
            <a:r>
              <a:rPr lang="tr-TR" b="1" dirty="0" err="1" smtClean="0"/>
              <a:t>Monitörizasyon</a:t>
            </a:r>
            <a:r>
              <a:rPr lang="tr-TR" b="1" dirty="0" smtClean="0"/>
              <a:t>/İzleme</a:t>
            </a:r>
            <a:endParaRPr lang="tr-TR" dirty="0"/>
          </a:p>
        </p:txBody>
      </p:sp>
    </p:spTree>
    <p:extLst>
      <p:ext uri="{BB962C8B-B14F-4D97-AF65-F5344CB8AC3E}">
        <p14:creationId xmlns="" xmlns:p14="http://schemas.microsoft.com/office/powerpoint/2010/main" val="3869767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447800"/>
            <a:ext cx="7890080" cy="4800600"/>
          </a:xfrm>
        </p:spPr>
        <p:txBody>
          <a:bodyPr/>
          <a:lstStyle/>
          <a:p>
            <a:r>
              <a:rPr lang="tr-TR" i="1" dirty="0">
                <a:solidFill>
                  <a:srgbClr val="FF0000"/>
                </a:solidFill>
              </a:rPr>
              <a:t>Kılavuz 7.4: </a:t>
            </a:r>
            <a:r>
              <a:rPr lang="tr-TR" i="1" dirty="0"/>
              <a:t>CPB sırasında sürekli in-</a:t>
            </a:r>
            <a:r>
              <a:rPr lang="tr-TR" i="1" dirty="0" err="1"/>
              <a:t>line</a:t>
            </a:r>
            <a:r>
              <a:rPr lang="tr-TR" i="1" dirty="0"/>
              <a:t> kan gazı izleme kullanılmalıdır. </a:t>
            </a:r>
            <a:endParaRPr lang="tr-TR" i="1" dirty="0" smtClean="0"/>
          </a:p>
          <a:p>
            <a:r>
              <a:rPr lang="tr-TR" i="1" dirty="0" smtClean="0">
                <a:solidFill>
                  <a:srgbClr val="FF0000"/>
                </a:solidFill>
              </a:rPr>
              <a:t>Kılavuz </a:t>
            </a:r>
            <a:r>
              <a:rPr lang="tr-TR" i="1" dirty="0">
                <a:solidFill>
                  <a:srgbClr val="FF0000"/>
                </a:solidFill>
              </a:rPr>
              <a:t>7.5: </a:t>
            </a:r>
            <a:r>
              <a:rPr lang="tr-TR" i="1" dirty="0"/>
              <a:t>CPB sırasında </a:t>
            </a:r>
            <a:r>
              <a:rPr lang="tr-TR" i="1" dirty="0" err="1"/>
              <a:t>serebral</a:t>
            </a:r>
            <a:r>
              <a:rPr lang="tr-TR" i="1" dirty="0"/>
              <a:t> </a:t>
            </a:r>
            <a:r>
              <a:rPr lang="tr-TR" i="1" dirty="0" err="1"/>
              <a:t>oksimetre</a:t>
            </a:r>
            <a:r>
              <a:rPr lang="tr-TR" i="1" dirty="0"/>
              <a:t> kullanılmalıdır.</a:t>
            </a:r>
            <a:endParaRPr lang="tr-TR" dirty="0"/>
          </a:p>
          <a:p>
            <a:r>
              <a:rPr lang="tr-TR" i="1" dirty="0" smtClean="0">
                <a:solidFill>
                  <a:srgbClr val="FF0000"/>
                </a:solidFill>
              </a:rPr>
              <a:t>Kılavuz 7.6: </a:t>
            </a:r>
            <a:r>
              <a:rPr lang="tr-TR" i="1" dirty="0" err="1" smtClean="0"/>
              <a:t>Arteriyel</a:t>
            </a:r>
            <a:r>
              <a:rPr lang="tr-TR" i="1" dirty="0" smtClean="0"/>
              <a:t> </a:t>
            </a:r>
            <a:r>
              <a:rPr lang="tr-TR" i="1" dirty="0"/>
              <a:t>kan akımı, CPB devresindeki bir noktada sürekli olarak izlenmeli ve CPB sırasında hastaya iletilen akışı doğru bir şekilde yansıtmalıdır (</a:t>
            </a:r>
            <a:r>
              <a:rPr lang="tr-TR" i="1" dirty="0" err="1"/>
              <a:t>örn</a:t>
            </a:r>
            <a:r>
              <a:rPr lang="tr-TR" i="1" dirty="0"/>
              <a:t>. devre içi </a:t>
            </a:r>
            <a:r>
              <a:rPr lang="tr-TR" i="1" dirty="0" err="1"/>
              <a:t>şantların</a:t>
            </a:r>
            <a:r>
              <a:rPr lang="tr-TR" i="1" dirty="0"/>
              <a:t> </a:t>
            </a:r>
            <a:r>
              <a:rPr lang="tr-TR" i="1" dirty="0" err="1"/>
              <a:t>distalinde</a:t>
            </a:r>
            <a:r>
              <a:rPr lang="tr-TR" i="1" dirty="0"/>
              <a:t>).</a:t>
            </a:r>
            <a:endParaRPr lang="tr-TR"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t>Standart 7: </a:t>
            </a:r>
            <a:r>
              <a:rPr lang="tr-TR" b="1" dirty="0" err="1" smtClean="0"/>
              <a:t>Monitörizasyon</a:t>
            </a:r>
            <a:r>
              <a:rPr lang="tr-TR" b="1" dirty="0" smtClean="0"/>
              <a:t>/İzleme</a:t>
            </a:r>
            <a:endParaRPr lang="tr-TR" dirty="0"/>
          </a:p>
        </p:txBody>
      </p:sp>
    </p:spTree>
    <p:extLst>
      <p:ext uri="{BB962C8B-B14F-4D97-AF65-F5344CB8AC3E}">
        <p14:creationId xmlns="" xmlns:p14="http://schemas.microsoft.com/office/powerpoint/2010/main" val="1851927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effectLst/>
              </a:rPr>
              <a:t>Standart 8: </a:t>
            </a:r>
            <a:r>
              <a:rPr lang="tr-TR" b="1" dirty="0" err="1">
                <a:effectLst/>
              </a:rPr>
              <a:t>Antikoagülasyon</a:t>
            </a:r>
            <a:endParaRPr lang="tr-TR" dirty="0">
              <a:effectLst/>
            </a:endParaRPr>
          </a:p>
        </p:txBody>
      </p:sp>
      <p:sp>
        <p:nvSpPr>
          <p:cNvPr id="3" name="İçerik Yer Tutucusu 2"/>
          <p:cNvSpPr>
            <a:spLocks noGrp="1"/>
          </p:cNvSpPr>
          <p:nvPr>
            <p:ph idx="1"/>
          </p:nvPr>
        </p:nvSpPr>
        <p:spPr>
          <a:xfrm>
            <a:off x="1043608" y="1447800"/>
            <a:ext cx="7992888" cy="5005536"/>
          </a:xfrm>
        </p:spPr>
        <p:txBody>
          <a:bodyPr>
            <a:normAutofit fontScale="92500" lnSpcReduction="20000"/>
          </a:bodyPr>
          <a:lstStyle/>
          <a:p>
            <a:r>
              <a:rPr lang="tr-TR" dirty="0">
                <a:solidFill>
                  <a:srgbClr val="FF0000"/>
                </a:solidFill>
              </a:rPr>
              <a:t>Standart 8.1: </a:t>
            </a:r>
            <a:r>
              <a:rPr lang="tr-TR" dirty="0" err="1"/>
              <a:t>Perfüzyonist</a:t>
            </a:r>
            <a:r>
              <a:rPr lang="tr-TR" dirty="0"/>
              <a:t>, sorumlu doktorla işbirliği içinde, </a:t>
            </a:r>
            <a:r>
              <a:rPr lang="tr-TR" dirty="0" err="1"/>
              <a:t>antikoagülasyon</a:t>
            </a:r>
            <a:r>
              <a:rPr lang="tr-TR" dirty="0"/>
              <a:t> yönetimi (</a:t>
            </a:r>
            <a:r>
              <a:rPr lang="tr-TR" dirty="0" err="1"/>
              <a:t>heparin</a:t>
            </a:r>
            <a:r>
              <a:rPr lang="tr-TR" dirty="0"/>
              <a:t>) için amaçlanan tedavi algoritmasını ve ACT için kabul edilebilir aralıklar dahil olmak üzere </a:t>
            </a:r>
            <a:r>
              <a:rPr lang="tr-TR" dirty="0" err="1"/>
              <a:t>heparin</a:t>
            </a:r>
            <a:r>
              <a:rPr lang="tr-TR" dirty="0"/>
              <a:t> uygun olmadığı zaman için alternatif bir algoritmayı tanımlayacaktır.</a:t>
            </a:r>
          </a:p>
          <a:p>
            <a:r>
              <a:rPr lang="tr-TR" dirty="0">
                <a:solidFill>
                  <a:srgbClr val="FF0000"/>
                </a:solidFill>
              </a:rPr>
              <a:t>Standart 8.2: </a:t>
            </a:r>
            <a:r>
              <a:rPr lang="tr-TR" dirty="0" err="1"/>
              <a:t>Perfüzyonist</a:t>
            </a:r>
            <a:r>
              <a:rPr lang="tr-TR" dirty="0"/>
              <a:t>, hastanın </a:t>
            </a:r>
            <a:r>
              <a:rPr lang="tr-TR" dirty="0" err="1"/>
              <a:t>antikoagülasyon</a:t>
            </a:r>
            <a:r>
              <a:rPr lang="tr-TR" dirty="0"/>
              <a:t> durumunu </a:t>
            </a:r>
            <a:r>
              <a:rPr lang="tr-TR" dirty="0" err="1"/>
              <a:t>kardiyopulmoner</a:t>
            </a:r>
            <a:r>
              <a:rPr lang="tr-TR" dirty="0"/>
              <a:t> baypas (CPB) öncesi, sırası ve sonrasında izlemek ve tedavi etmek için cerrahi bakım ekibi ile yakın bir şekilde çalışacaktır.</a:t>
            </a:r>
          </a:p>
          <a:p>
            <a:pPr marL="82296" indent="0">
              <a:buNone/>
            </a:pPr>
            <a:r>
              <a:rPr lang="tr-TR" dirty="0"/>
              <a:t> </a:t>
            </a:r>
          </a:p>
          <a:p>
            <a:endParaRPr lang="tr-TR" dirty="0"/>
          </a:p>
        </p:txBody>
      </p:sp>
      <p:sp>
        <p:nvSpPr>
          <p:cNvPr id="4" name="Altbilgi Yer Tutucusu 3"/>
          <p:cNvSpPr>
            <a:spLocks noGrp="1"/>
          </p:cNvSpPr>
          <p:nvPr>
            <p:ph type="ftr" sz="quarter" idx="11"/>
          </p:nvPr>
        </p:nvSpPr>
        <p:spPr>
          <a:xfrm>
            <a:off x="5715000" y="6305550"/>
            <a:ext cx="3214718" cy="476250"/>
          </a:xfrm>
        </p:spPr>
        <p:txBody>
          <a:bodyPr/>
          <a:lstStyle/>
          <a:p>
            <a:r>
              <a:rPr lang="tr-TR" dirty="0" smtClean="0"/>
              <a:t>          Tekirdağ </a:t>
            </a:r>
            <a:r>
              <a:rPr lang="tr-TR" dirty="0" smtClean="0"/>
              <a:t>Namık Kemal Üniversitesi </a:t>
            </a:r>
            <a:endParaRPr lang="tr-TR" dirty="0" smtClean="0"/>
          </a:p>
          <a:p>
            <a:r>
              <a:rPr lang="tr-TR" dirty="0" smtClean="0"/>
              <a:t>Tıp </a:t>
            </a:r>
            <a:r>
              <a:rPr lang="tr-TR" dirty="0" smtClean="0"/>
              <a:t>Fakültesi Kalp Damar Cerrahi Anabilim Dalı</a:t>
            </a:r>
            <a:endParaRPr lang="tr-TR" dirty="0"/>
          </a:p>
        </p:txBody>
      </p:sp>
    </p:spTree>
    <p:extLst>
      <p:ext uri="{BB962C8B-B14F-4D97-AF65-F5344CB8AC3E}">
        <p14:creationId xmlns="" xmlns:p14="http://schemas.microsoft.com/office/powerpoint/2010/main" val="118971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447800"/>
            <a:ext cx="7920880" cy="4861520"/>
          </a:xfrm>
        </p:spPr>
        <p:txBody>
          <a:bodyPr>
            <a:normAutofit fontScale="92500" lnSpcReduction="20000"/>
          </a:bodyPr>
          <a:lstStyle/>
          <a:p>
            <a:r>
              <a:rPr lang="tr-TR" i="1" dirty="0">
                <a:solidFill>
                  <a:srgbClr val="FF0000"/>
                </a:solidFill>
              </a:rPr>
              <a:t>Kılavuz 8.1: </a:t>
            </a:r>
            <a:r>
              <a:rPr lang="tr-TR" i="1" dirty="0"/>
              <a:t>Cerrahi bakım ekibi, ilgili faktörleri göz önünde bulundurarak hedef aktif pıhtılaşma süresini belirlemelidir; cihazın performans özelliklerine atfedilen aktif pıhtılaşma süresinin (ACT) ölçümlerindeki değişkenlik dahil edilmelidir.</a:t>
            </a:r>
            <a:endParaRPr lang="tr-TR" sz="2800" dirty="0"/>
          </a:p>
          <a:p>
            <a:r>
              <a:rPr lang="tr-TR" i="1" dirty="0">
                <a:solidFill>
                  <a:srgbClr val="FF0000"/>
                </a:solidFill>
              </a:rPr>
              <a:t>Kılavuz 8.2: </a:t>
            </a:r>
            <a:r>
              <a:rPr lang="tr-TR" i="1" dirty="0"/>
              <a:t>Hastaya özgü başlangıç </a:t>
            </a:r>
            <a:r>
              <a:rPr lang="tr-TR" i="1" dirty="0" err="1"/>
              <a:t>heparin</a:t>
            </a:r>
            <a:r>
              <a:rPr lang="tr-TR" i="1" dirty="0"/>
              <a:t> dozu, aşağıdaki yöntemlerden biri ile belirlenmelidir:</a:t>
            </a:r>
            <a:endParaRPr lang="tr-TR" sz="2800" dirty="0"/>
          </a:p>
          <a:p>
            <a:pPr lvl="2"/>
            <a:r>
              <a:rPr lang="tr-TR" i="1" dirty="0"/>
              <a:t>Ağırlık</a:t>
            </a:r>
            <a:endParaRPr lang="tr-TR" sz="2000" dirty="0"/>
          </a:p>
          <a:p>
            <a:pPr lvl="2"/>
            <a:r>
              <a:rPr lang="tr-TR" i="1" dirty="0"/>
              <a:t>Doz Tepki Eğrisi (otomatik veya manuel)</a:t>
            </a:r>
            <a:endParaRPr lang="tr-TR" sz="2000" dirty="0"/>
          </a:p>
          <a:p>
            <a:pPr lvl="2"/>
            <a:r>
              <a:rPr lang="tr-TR" i="1" dirty="0"/>
              <a:t>Kan Hacmi</a:t>
            </a:r>
            <a:endParaRPr lang="tr-TR" sz="2000" dirty="0"/>
          </a:p>
          <a:p>
            <a:pPr lvl="2"/>
            <a:r>
              <a:rPr lang="tr-TR" i="1" dirty="0"/>
              <a:t>Vücut Yüzey Alanı</a:t>
            </a:r>
            <a:endParaRPr lang="tr-TR" sz="2000" dirty="0"/>
          </a:p>
          <a:p>
            <a:endParaRPr lang="tr-TR" sz="24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lstStyle/>
          <a:p>
            <a:r>
              <a:rPr lang="tr-TR" b="1" dirty="0">
                <a:effectLst/>
              </a:rPr>
              <a:t>Standart 8: </a:t>
            </a:r>
            <a:r>
              <a:rPr lang="tr-TR" b="1" dirty="0" err="1">
                <a:effectLst/>
              </a:rPr>
              <a:t>Antikoagülasyon</a:t>
            </a:r>
            <a:endParaRPr lang="tr-TR" dirty="0">
              <a:effectLst/>
            </a:endParaRPr>
          </a:p>
        </p:txBody>
      </p:sp>
    </p:spTree>
    <p:extLst>
      <p:ext uri="{BB962C8B-B14F-4D97-AF65-F5344CB8AC3E}">
        <p14:creationId xmlns="" xmlns:p14="http://schemas.microsoft.com/office/powerpoint/2010/main" val="397448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dirty="0" smtClean="0"/>
              <a:t>Sağlıkta Kalite Standartları</a:t>
            </a:r>
            <a:endParaRPr lang="tr-TR" dirty="0"/>
          </a:p>
        </p:txBody>
      </p:sp>
      <p:sp>
        <p:nvSpPr>
          <p:cNvPr id="3" name="İçerik Yer Tutucusu 2"/>
          <p:cNvSpPr>
            <a:spLocks noGrp="1"/>
          </p:cNvSpPr>
          <p:nvPr>
            <p:ph idx="1"/>
          </p:nvPr>
        </p:nvSpPr>
        <p:spPr>
          <a:xfrm>
            <a:off x="1115616" y="1484784"/>
            <a:ext cx="7818072" cy="4763616"/>
          </a:xfrm>
        </p:spPr>
        <p:txBody>
          <a:bodyPr>
            <a:normAutofit/>
          </a:bodyPr>
          <a:lstStyle/>
          <a:p>
            <a:pPr marL="82296" indent="0">
              <a:buNone/>
            </a:pPr>
            <a:r>
              <a:rPr lang="en-US" dirty="0" err="1"/>
              <a:t>Sağlıkta</a:t>
            </a:r>
            <a:r>
              <a:rPr lang="en-US" dirty="0"/>
              <a:t> </a:t>
            </a:r>
            <a:r>
              <a:rPr lang="en-US" dirty="0" err="1"/>
              <a:t>Kalite</a:t>
            </a:r>
            <a:r>
              <a:rPr lang="en-US" dirty="0"/>
              <a:t> </a:t>
            </a:r>
            <a:r>
              <a:rPr lang="en-US" dirty="0" err="1"/>
              <a:t>Sisteminin</a:t>
            </a:r>
            <a:r>
              <a:rPr lang="en-US" dirty="0"/>
              <a:t> </a:t>
            </a:r>
            <a:r>
              <a:rPr lang="en-US" dirty="0" err="1"/>
              <a:t>amacı</a:t>
            </a:r>
            <a:r>
              <a:rPr lang="en-US" dirty="0" smtClean="0"/>
              <a:t>;</a:t>
            </a:r>
            <a:endParaRPr lang="tr-TR" dirty="0" smtClean="0"/>
          </a:p>
          <a:p>
            <a:pPr marL="82296" indent="0">
              <a:buNone/>
            </a:pPr>
            <a:r>
              <a:rPr lang="en-US" dirty="0" err="1" smtClean="0"/>
              <a:t>Türkiye’de</a:t>
            </a:r>
            <a:r>
              <a:rPr lang="en-US" dirty="0" smtClean="0"/>
              <a:t> </a:t>
            </a:r>
            <a:r>
              <a:rPr lang="en-US" dirty="0" err="1"/>
              <a:t>sağlık</a:t>
            </a:r>
            <a:r>
              <a:rPr lang="en-US" dirty="0"/>
              <a:t> </a:t>
            </a:r>
            <a:r>
              <a:rPr lang="en-US" dirty="0" err="1"/>
              <a:t>hizmeti</a:t>
            </a:r>
            <a:r>
              <a:rPr lang="en-US" dirty="0"/>
              <a:t> </a:t>
            </a:r>
            <a:r>
              <a:rPr lang="en-US" dirty="0" err="1"/>
              <a:t>sunan</a:t>
            </a:r>
            <a:r>
              <a:rPr lang="en-US" dirty="0"/>
              <a:t> </a:t>
            </a:r>
            <a:r>
              <a:rPr lang="en-US" dirty="0" err="1"/>
              <a:t>tüm</a:t>
            </a:r>
            <a:r>
              <a:rPr lang="en-US" dirty="0"/>
              <a:t> </a:t>
            </a:r>
            <a:r>
              <a:rPr lang="en-US" dirty="0" err="1"/>
              <a:t>kurum</a:t>
            </a:r>
            <a:r>
              <a:rPr lang="en-US" dirty="0"/>
              <a:t> </a:t>
            </a:r>
            <a:r>
              <a:rPr lang="en-US" dirty="0" err="1"/>
              <a:t>ve</a:t>
            </a:r>
            <a:r>
              <a:rPr lang="en-US" dirty="0"/>
              <a:t> </a:t>
            </a:r>
            <a:r>
              <a:rPr lang="en-US" dirty="0" err="1" smtClean="0"/>
              <a:t>kuruluşlarda</a:t>
            </a:r>
            <a:r>
              <a:rPr lang="en-US" dirty="0" smtClean="0"/>
              <a:t>,</a:t>
            </a:r>
            <a:r>
              <a:rPr lang="tr-TR" dirty="0" smtClean="0"/>
              <a:t>;</a:t>
            </a:r>
          </a:p>
          <a:p>
            <a:pPr marL="82296" indent="0">
              <a:buNone/>
            </a:pPr>
            <a:r>
              <a:rPr lang="tr-TR" dirty="0" smtClean="0"/>
              <a:t>1-H</a:t>
            </a:r>
            <a:r>
              <a:rPr lang="en-US" dirty="0" err="1" smtClean="0"/>
              <a:t>asta</a:t>
            </a:r>
            <a:r>
              <a:rPr lang="en-US" dirty="0" smtClean="0"/>
              <a:t> </a:t>
            </a:r>
            <a:r>
              <a:rPr lang="en-US" dirty="0" err="1"/>
              <a:t>ve</a:t>
            </a:r>
            <a:r>
              <a:rPr lang="en-US" dirty="0"/>
              <a:t> </a:t>
            </a:r>
            <a:r>
              <a:rPr lang="en-US" dirty="0" err="1"/>
              <a:t>çalışan</a:t>
            </a:r>
            <a:r>
              <a:rPr lang="en-US" dirty="0"/>
              <a:t> </a:t>
            </a:r>
            <a:r>
              <a:rPr lang="en-US" dirty="0" err="1"/>
              <a:t>güvenliği</a:t>
            </a:r>
            <a:r>
              <a:rPr lang="en-US" dirty="0"/>
              <a:t> </a:t>
            </a:r>
            <a:endParaRPr lang="tr-TR" dirty="0" smtClean="0"/>
          </a:p>
          <a:p>
            <a:pPr marL="82296" indent="0">
              <a:buNone/>
            </a:pPr>
            <a:r>
              <a:rPr lang="tr-TR" dirty="0" smtClean="0"/>
              <a:t>2</a:t>
            </a:r>
            <a:r>
              <a:rPr lang="en-US" dirty="0" smtClean="0"/>
              <a:t> </a:t>
            </a:r>
            <a:r>
              <a:rPr lang="tr-TR" dirty="0" smtClean="0"/>
              <a:t>H</a:t>
            </a:r>
            <a:r>
              <a:rPr lang="en-US" dirty="0" err="1" smtClean="0"/>
              <a:t>asta</a:t>
            </a:r>
            <a:r>
              <a:rPr lang="en-US" dirty="0" smtClean="0"/>
              <a:t> </a:t>
            </a:r>
            <a:r>
              <a:rPr lang="en-US" dirty="0" err="1"/>
              <a:t>ve</a:t>
            </a:r>
            <a:r>
              <a:rPr lang="en-US" dirty="0"/>
              <a:t> </a:t>
            </a:r>
            <a:r>
              <a:rPr lang="en-US" dirty="0" err="1"/>
              <a:t>çalışan</a:t>
            </a:r>
            <a:r>
              <a:rPr lang="en-US" dirty="0"/>
              <a:t> </a:t>
            </a:r>
            <a:r>
              <a:rPr lang="en-US" dirty="0" err="1"/>
              <a:t>memnuniyetinin</a:t>
            </a:r>
            <a:r>
              <a:rPr lang="en-US" dirty="0"/>
              <a:t> </a:t>
            </a:r>
            <a:r>
              <a:rPr lang="en-US" dirty="0" err="1"/>
              <a:t>sağlanması</a:t>
            </a:r>
            <a:r>
              <a:rPr lang="en-US" dirty="0"/>
              <a:t>, </a:t>
            </a:r>
            <a:endParaRPr lang="tr-TR" dirty="0" smtClean="0"/>
          </a:p>
          <a:p>
            <a:pPr marL="82296" indent="0">
              <a:buNone/>
            </a:pPr>
            <a:r>
              <a:rPr lang="tr-TR" dirty="0" smtClean="0"/>
              <a:t>3-E</a:t>
            </a:r>
            <a:r>
              <a:rPr lang="en-US" dirty="0" err="1" smtClean="0"/>
              <a:t>tkin</a:t>
            </a:r>
            <a:r>
              <a:rPr lang="en-US" dirty="0"/>
              <a:t>, </a:t>
            </a:r>
            <a:r>
              <a:rPr lang="en-US" dirty="0" err="1"/>
              <a:t>etkili</a:t>
            </a:r>
            <a:r>
              <a:rPr lang="en-US" dirty="0"/>
              <a:t>, </a:t>
            </a:r>
            <a:r>
              <a:rPr lang="en-US" dirty="0" err="1"/>
              <a:t>zamanında</a:t>
            </a:r>
            <a:r>
              <a:rPr lang="en-US" dirty="0"/>
              <a:t> </a:t>
            </a:r>
            <a:r>
              <a:rPr lang="en-US" dirty="0" err="1"/>
              <a:t>ve</a:t>
            </a:r>
            <a:r>
              <a:rPr lang="en-US" dirty="0"/>
              <a:t> </a:t>
            </a:r>
            <a:r>
              <a:rPr lang="en-US" dirty="0" err="1"/>
              <a:t>hakkaniyet</a:t>
            </a:r>
            <a:r>
              <a:rPr lang="en-US" dirty="0"/>
              <a:t> </a:t>
            </a:r>
            <a:r>
              <a:rPr lang="en-US" dirty="0" err="1"/>
              <a:t>çerçevesinde</a:t>
            </a:r>
            <a:r>
              <a:rPr lang="en-US" dirty="0"/>
              <a:t> </a:t>
            </a:r>
            <a:r>
              <a:rPr lang="en-US" dirty="0" err="1"/>
              <a:t>hizmet</a:t>
            </a:r>
            <a:r>
              <a:rPr lang="en-US" dirty="0"/>
              <a:t> </a:t>
            </a:r>
            <a:r>
              <a:rPr lang="en-US" dirty="0" err="1"/>
              <a:t>sunulmasıdır</a:t>
            </a:r>
            <a:r>
              <a:rPr lang="en-US" dirty="0"/>
              <a:t>.</a:t>
            </a:r>
            <a:endParaRPr lang="tr-TR" dirty="0"/>
          </a:p>
          <a:p>
            <a:endParaRPr lang="tr-TR" dirty="0"/>
          </a:p>
        </p:txBody>
      </p:sp>
      <p:sp>
        <p:nvSpPr>
          <p:cNvPr id="5" name="Altbilgi Yer Tutucusu 4"/>
          <p:cNvSpPr>
            <a:spLocks noGrp="1"/>
          </p:cNvSpPr>
          <p:nvPr>
            <p:ph type="ftr" sz="quarter" idx="11"/>
          </p:nvPr>
        </p:nvSpPr>
        <p:spPr/>
        <p:txBody>
          <a:bodyPr/>
          <a:lstStyle/>
          <a:p>
            <a:pPr algn="ctr"/>
            <a:r>
              <a:rPr lang="tr-TR" b="1" dirty="0" smtClean="0">
                <a:solidFill>
                  <a:schemeClr val="bg2">
                    <a:lumMod val="25000"/>
                  </a:schemeClr>
                </a:solidFill>
              </a:rPr>
              <a:t>Tekirdağ Namık Kemal Üniversitesi Tıp Fakültesi Kalp Damar Cerrahi Anabilim Dalı</a:t>
            </a:r>
          </a:p>
          <a:p>
            <a:endParaRPr lang="tr-TR" dirty="0"/>
          </a:p>
        </p:txBody>
      </p:sp>
    </p:spTree>
    <p:extLst>
      <p:ext uri="{BB962C8B-B14F-4D97-AF65-F5344CB8AC3E}">
        <p14:creationId xmlns="" xmlns:p14="http://schemas.microsoft.com/office/powerpoint/2010/main" val="2902933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i="1" dirty="0">
                <a:solidFill>
                  <a:srgbClr val="FF0000"/>
                </a:solidFill>
              </a:rPr>
              <a:t>Kılavuz 8.3: </a:t>
            </a:r>
            <a:r>
              <a:rPr lang="tr-TR" i="1" dirty="0" err="1"/>
              <a:t>Antikoagülasyon</a:t>
            </a:r>
            <a:r>
              <a:rPr lang="tr-TR" i="1" dirty="0"/>
              <a:t> izleme, ACT testini içermelidir. Ek izleme testleri şunları içerebilir:</a:t>
            </a:r>
            <a:endParaRPr lang="tr-TR" sz="2800" dirty="0"/>
          </a:p>
          <a:p>
            <a:pPr lvl="2"/>
            <a:r>
              <a:rPr lang="tr-TR" i="1" dirty="0" err="1"/>
              <a:t>Heparin</a:t>
            </a:r>
            <a:r>
              <a:rPr lang="tr-TR" i="1" dirty="0"/>
              <a:t> seviyesi ölçümü (</a:t>
            </a:r>
            <a:r>
              <a:rPr lang="tr-TR" i="1" dirty="0" err="1"/>
              <a:t>örn</a:t>
            </a:r>
            <a:r>
              <a:rPr lang="tr-TR" i="1" dirty="0"/>
              <a:t>. </a:t>
            </a:r>
            <a:r>
              <a:rPr lang="tr-TR" i="1" dirty="0" err="1"/>
              <a:t>Heparin</a:t>
            </a:r>
            <a:r>
              <a:rPr lang="tr-TR" i="1" dirty="0"/>
              <a:t> / </a:t>
            </a:r>
            <a:r>
              <a:rPr lang="tr-TR" i="1" dirty="0" err="1"/>
              <a:t>protamin</a:t>
            </a:r>
            <a:r>
              <a:rPr lang="tr-TR" i="1" dirty="0"/>
              <a:t> </a:t>
            </a:r>
            <a:r>
              <a:rPr lang="tr-TR" i="1" dirty="0" err="1"/>
              <a:t>titrasyonu</a:t>
            </a:r>
            <a:r>
              <a:rPr lang="tr-TR" i="1" dirty="0"/>
              <a:t> veya </a:t>
            </a:r>
            <a:r>
              <a:rPr lang="tr-TR" i="1" dirty="0" err="1"/>
              <a:t>fraksiyone</a:t>
            </a:r>
            <a:r>
              <a:rPr lang="tr-TR" i="1" dirty="0"/>
              <a:t> olmayan </a:t>
            </a:r>
            <a:r>
              <a:rPr lang="tr-TR" i="1" dirty="0" err="1"/>
              <a:t>heparin</a:t>
            </a:r>
            <a:r>
              <a:rPr lang="tr-TR" i="1" dirty="0"/>
              <a:t> seviyesi)</a:t>
            </a:r>
            <a:endParaRPr lang="tr-TR" sz="2000" dirty="0"/>
          </a:p>
          <a:p>
            <a:pPr lvl="2"/>
            <a:r>
              <a:rPr lang="tr-TR" i="1" dirty="0"/>
              <a:t>Kısmi </a:t>
            </a:r>
            <a:r>
              <a:rPr lang="tr-TR" i="1" dirty="0" err="1"/>
              <a:t>tromboplastin</a:t>
            </a:r>
            <a:r>
              <a:rPr lang="tr-TR" i="1" dirty="0"/>
              <a:t> zamanı(PTT)</a:t>
            </a:r>
            <a:endParaRPr lang="tr-TR" sz="2000" dirty="0"/>
          </a:p>
          <a:p>
            <a:pPr lvl="2"/>
            <a:r>
              <a:rPr lang="tr-TR" i="1" dirty="0" err="1"/>
              <a:t>Thromboelastograph</a:t>
            </a:r>
            <a:endParaRPr lang="tr-TR" sz="2000" dirty="0"/>
          </a:p>
          <a:p>
            <a:pPr lvl="2"/>
            <a:r>
              <a:rPr lang="tr-TR" i="1" dirty="0" err="1"/>
              <a:t>Trombin</a:t>
            </a:r>
            <a:r>
              <a:rPr lang="tr-TR" i="1" dirty="0"/>
              <a:t> Zamanı</a:t>
            </a:r>
            <a:endParaRPr lang="tr-TR" sz="2000" dirty="0"/>
          </a:p>
          <a:p>
            <a:pPr lvl="2"/>
            <a:r>
              <a:rPr lang="tr-TR" i="1" dirty="0"/>
              <a:t>Anti </a:t>
            </a:r>
            <a:r>
              <a:rPr lang="tr-TR" i="1" dirty="0" err="1"/>
              <a:t>Xa</a:t>
            </a:r>
            <a:endParaRPr lang="tr-TR" sz="20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lstStyle/>
          <a:p>
            <a:r>
              <a:rPr lang="tr-TR" b="1" dirty="0">
                <a:effectLst/>
              </a:rPr>
              <a:t>Standart 8: </a:t>
            </a:r>
            <a:r>
              <a:rPr lang="tr-TR" b="1" dirty="0" err="1">
                <a:effectLst/>
              </a:rPr>
              <a:t>Antikoagülasyon</a:t>
            </a:r>
            <a:endParaRPr lang="tr-TR" dirty="0">
              <a:effectLst/>
            </a:endParaRPr>
          </a:p>
        </p:txBody>
      </p:sp>
    </p:spTree>
    <p:extLst>
      <p:ext uri="{BB962C8B-B14F-4D97-AF65-F5344CB8AC3E}">
        <p14:creationId xmlns="" xmlns:p14="http://schemas.microsoft.com/office/powerpoint/2010/main" val="572519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447800"/>
            <a:ext cx="7746064" cy="4800600"/>
          </a:xfrm>
        </p:spPr>
        <p:txBody>
          <a:bodyPr>
            <a:normAutofit fontScale="85000" lnSpcReduction="20000"/>
          </a:bodyPr>
          <a:lstStyle/>
          <a:p>
            <a:r>
              <a:rPr lang="tr-TR" i="1" dirty="0">
                <a:solidFill>
                  <a:srgbClr val="FF0000"/>
                </a:solidFill>
              </a:rPr>
              <a:t>Kılavuz 8.4: </a:t>
            </a:r>
            <a:r>
              <a:rPr lang="tr-TR" i="1" dirty="0"/>
              <a:t>CPB sırasında ek </a:t>
            </a:r>
            <a:r>
              <a:rPr lang="tr-TR" i="1" dirty="0" err="1"/>
              <a:t>heparin</a:t>
            </a:r>
            <a:r>
              <a:rPr lang="tr-TR" i="1" dirty="0"/>
              <a:t> dozları, bir ACT ve / veya </a:t>
            </a:r>
            <a:r>
              <a:rPr lang="tr-TR" i="1" dirty="0" err="1"/>
              <a:t>Heparin</a:t>
            </a:r>
            <a:r>
              <a:rPr lang="tr-TR" i="1" dirty="0"/>
              <a:t> / </a:t>
            </a:r>
            <a:r>
              <a:rPr lang="tr-TR" i="1" dirty="0" err="1"/>
              <a:t>Protamin</a:t>
            </a:r>
            <a:r>
              <a:rPr lang="tr-TR" i="1" dirty="0"/>
              <a:t> </a:t>
            </a:r>
            <a:r>
              <a:rPr lang="tr-TR" i="1" dirty="0" err="1"/>
              <a:t>titrasyonu</a:t>
            </a:r>
            <a:r>
              <a:rPr lang="tr-TR" i="1" dirty="0"/>
              <a:t> kullanılarak belirlenmelidir.( Daha uzun CPB süreleri gerektiren hastalarda (&gt; 2 ila 3 saat), CPB sırasında daha yüksek ve / veya hastaya özgü </a:t>
            </a:r>
            <a:r>
              <a:rPr lang="tr-TR" i="1" dirty="0" err="1"/>
              <a:t>heparin</a:t>
            </a:r>
            <a:r>
              <a:rPr lang="tr-TR" i="1" dirty="0"/>
              <a:t> konsantrasyonlarının korunması, </a:t>
            </a:r>
            <a:r>
              <a:rPr lang="tr-TR" i="1" dirty="0" err="1"/>
              <a:t>hemostatik</a:t>
            </a:r>
            <a:r>
              <a:rPr lang="tr-TR" i="1" dirty="0"/>
              <a:t> sistem aktivasyonunu azaltmak, </a:t>
            </a:r>
            <a:r>
              <a:rPr lang="tr-TR" i="1" dirty="0" err="1"/>
              <a:t>trombosit</a:t>
            </a:r>
            <a:r>
              <a:rPr lang="tr-TR" i="1" dirty="0"/>
              <a:t> ve pıhtılaşma proteinlerinin tüketimini azaltmak ve kan transfüzyonunu azaltmak için düşünülebilir. (Sınıf </a:t>
            </a:r>
            <a:r>
              <a:rPr lang="tr-TR" i="1" dirty="0" err="1"/>
              <a:t>IIb</a:t>
            </a:r>
            <a:r>
              <a:rPr lang="tr-TR" i="1" dirty="0"/>
              <a:t>, Kanıt düzeyi B). </a:t>
            </a:r>
            <a:r>
              <a:rPr lang="tr-TR" i="1" dirty="0" err="1"/>
              <a:t>Ferraris</a:t>
            </a:r>
            <a:r>
              <a:rPr lang="tr-TR" i="1" dirty="0"/>
              <a:t> ve arkadaşları 2011)</a:t>
            </a:r>
            <a:endParaRPr lang="tr-TR" dirty="0"/>
          </a:p>
          <a:p>
            <a:r>
              <a:rPr lang="tr-TR" i="1" dirty="0">
                <a:solidFill>
                  <a:srgbClr val="FF0000"/>
                </a:solidFill>
              </a:rPr>
              <a:t>Kılavuz 8.5 </a:t>
            </a:r>
            <a:r>
              <a:rPr lang="tr-TR" i="1" dirty="0"/>
              <a:t>: </a:t>
            </a:r>
            <a:r>
              <a:rPr lang="tr-TR" i="1" dirty="0" err="1"/>
              <a:t>Heparin</a:t>
            </a:r>
            <a:r>
              <a:rPr lang="tr-TR" i="1" dirty="0"/>
              <a:t> tersine çevirme/nötralize etme ACT tarafından ve / veya </a:t>
            </a:r>
            <a:r>
              <a:rPr lang="tr-TR" i="1" dirty="0" err="1"/>
              <a:t>heparin</a:t>
            </a:r>
            <a:r>
              <a:rPr lang="tr-TR" i="1" dirty="0"/>
              <a:t> / </a:t>
            </a:r>
            <a:r>
              <a:rPr lang="tr-TR" i="1" dirty="0" err="1"/>
              <a:t>protamin</a:t>
            </a:r>
            <a:r>
              <a:rPr lang="tr-TR" i="1" dirty="0"/>
              <a:t> </a:t>
            </a:r>
            <a:r>
              <a:rPr lang="tr-TR" i="1" dirty="0" err="1"/>
              <a:t>titrasyonu</a:t>
            </a:r>
            <a:r>
              <a:rPr lang="tr-TR" i="1" dirty="0"/>
              <a:t> doğrulanmalıdır.</a:t>
            </a:r>
            <a:endParaRPr lang="tr-TR"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lstStyle/>
          <a:p>
            <a:r>
              <a:rPr lang="tr-TR" b="1" dirty="0">
                <a:effectLst/>
              </a:rPr>
              <a:t>Standart 8: </a:t>
            </a:r>
            <a:r>
              <a:rPr lang="tr-TR" b="1" dirty="0" err="1">
                <a:effectLst/>
              </a:rPr>
              <a:t>Antikoagülasyon</a:t>
            </a:r>
            <a:endParaRPr lang="tr-TR" dirty="0">
              <a:effectLst/>
            </a:endParaRPr>
          </a:p>
        </p:txBody>
      </p:sp>
    </p:spTree>
    <p:extLst>
      <p:ext uri="{BB962C8B-B14F-4D97-AF65-F5344CB8AC3E}">
        <p14:creationId xmlns="" xmlns:p14="http://schemas.microsoft.com/office/powerpoint/2010/main" val="3842751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9: Gaz Değişimi</a:t>
            </a:r>
            <a:r>
              <a:rPr lang="tr-TR" dirty="0">
                <a:effectLst/>
              </a:rPr>
              <a:t/>
            </a:r>
            <a:br>
              <a:rPr lang="tr-TR" dirty="0">
                <a:effectLst/>
              </a:rPr>
            </a:br>
            <a:endParaRPr lang="tr-TR" dirty="0"/>
          </a:p>
        </p:txBody>
      </p:sp>
      <p:sp>
        <p:nvSpPr>
          <p:cNvPr id="3" name="İçerik Yer Tutucusu 2"/>
          <p:cNvSpPr>
            <a:spLocks noGrp="1"/>
          </p:cNvSpPr>
          <p:nvPr>
            <p:ph idx="1"/>
          </p:nvPr>
        </p:nvSpPr>
        <p:spPr>
          <a:xfrm>
            <a:off x="1187624" y="1052736"/>
            <a:ext cx="7746064" cy="5195664"/>
          </a:xfrm>
        </p:spPr>
        <p:txBody>
          <a:bodyPr>
            <a:normAutofit fontScale="92500"/>
          </a:bodyPr>
          <a:lstStyle/>
          <a:p>
            <a:r>
              <a:rPr lang="tr-TR" dirty="0">
                <a:solidFill>
                  <a:srgbClr val="FF0000"/>
                </a:solidFill>
              </a:rPr>
              <a:t>Standart 9.1: </a:t>
            </a:r>
            <a:r>
              <a:rPr lang="tr-TR" dirty="0"/>
              <a:t>Protokol uyarınca </a:t>
            </a:r>
            <a:r>
              <a:rPr lang="tr-TR" dirty="0" err="1"/>
              <a:t>kardiyopulmoner</a:t>
            </a:r>
            <a:r>
              <a:rPr lang="tr-TR" dirty="0"/>
              <a:t> baypas (CPB) sırasında gaz değişimi aşağıdakilere göre sağlanmalıdır;</a:t>
            </a:r>
          </a:p>
          <a:p>
            <a:pPr lvl="2"/>
            <a:r>
              <a:rPr lang="tr-TR" dirty="0"/>
              <a:t>Hastanın bireysel özellikleri / risk profili</a:t>
            </a:r>
            <a:endParaRPr lang="tr-TR" sz="2000" dirty="0"/>
          </a:p>
          <a:p>
            <a:pPr lvl="2"/>
            <a:r>
              <a:rPr lang="tr-TR" dirty="0" err="1"/>
              <a:t>Oksijenatör</a:t>
            </a:r>
            <a:r>
              <a:rPr lang="tr-TR" dirty="0"/>
              <a:t> tipi, tasarım ve kullanım talimatları</a:t>
            </a:r>
            <a:endParaRPr lang="tr-TR" sz="2000" dirty="0"/>
          </a:p>
          <a:p>
            <a:pPr lvl="2"/>
            <a:r>
              <a:rPr lang="tr-TR" dirty="0"/>
              <a:t>Kan akımı, sıcaklık ve </a:t>
            </a:r>
            <a:r>
              <a:rPr lang="tr-TR" dirty="0" err="1"/>
              <a:t>metabolik</a:t>
            </a:r>
            <a:r>
              <a:rPr lang="tr-TR" dirty="0"/>
              <a:t> talep</a:t>
            </a:r>
            <a:endParaRPr lang="tr-TR" sz="2000" dirty="0"/>
          </a:p>
          <a:p>
            <a:r>
              <a:rPr lang="tr-TR" dirty="0">
                <a:solidFill>
                  <a:srgbClr val="FF0000"/>
                </a:solidFill>
              </a:rPr>
              <a:t>Standart 9.2: </a:t>
            </a:r>
            <a:r>
              <a:rPr lang="tr-TR" dirty="0"/>
              <a:t>Gaz değişimini ölçmek için kullanılan cihazlar, üreticinin kullanım talimatlarına göre kalibre edilmelidir.</a:t>
            </a:r>
          </a:p>
          <a:p>
            <a:r>
              <a:rPr lang="tr-TR" dirty="0">
                <a:solidFill>
                  <a:srgbClr val="FF0000"/>
                </a:solidFill>
              </a:rPr>
              <a:t>Standart 9.3: </a:t>
            </a:r>
            <a:r>
              <a:rPr lang="tr-TR" dirty="0"/>
              <a:t>Kan gazı analizi protokollere göre yapılmalı ve kaydedilmelidir.</a:t>
            </a:r>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528262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9: Gaz Değişimi</a:t>
            </a:r>
            <a:r>
              <a:rPr lang="tr-TR" dirty="0">
                <a:effectLst/>
              </a:rPr>
              <a:t/>
            </a:r>
            <a:br>
              <a:rPr lang="tr-TR" dirty="0">
                <a:effectLst/>
              </a:rPr>
            </a:br>
            <a:endParaRPr lang="tr-TR" dirty="0"/>
          </a:p>
        </p:txBody>
      </p:sp>
      <p:sp>
        <p:nvSpPr>
          <p:cNvPr id="3" name="İçerik Yer Tutucusu 2"/>
          <p:cNvSpPr>
            <a:spLocks noGrp="1"/>
          </p:cNvSpPr>
          <p:nvPr>
            <p:ph idx="1"/>
          </p:nvPr>
        </p:nvSpPr>
        <p:spPr>
          <a:xfrm>
            <a:off x="1259632" y="1124744"/>
            <a:ext cx="7674056" cy="5123656"/>
          </a:xfrm>
        </p:spPr>
        <p:txBody>
          <a:bodyPr>
            <a:normAutofit fontScale="70000" lnSpcReduction="20000"/>
          </a:bodyPr>
          <a:lstStyle/>
          <a:p>
            <a:r>
              <a:rPr lang="tr-TR" i="1" dirty="0">
                <a:solidFill>
                  <a:srgbClr val="FF0000"/>
                </a:solidFill>
              </a:rPr>
              <a:t>Kılavuz 9.1: </a:t>
            </a:r>
            <a:r>
              <a:rPr lang="tr-TR" i="1" dirty="0"/>
              <a:t>Hasta başı testi(Point-of-</a:t>
            </a:r>
            <a:r>
              <a:rPr lang="tr-TR" i="1" dirty="0" err="1"/>
              <a:t>Care</a:t>
            </a:r>
            <a:r>
              <a:rPr lang="tr-TR" i="1" dirty="0"/>
              <a:t>), kan gazı analizi için doğru ve zamanında bilgi sağlamak amacıyla </a:t>
            </a:r>
            <a:r>
              <a:rPr lang="tr-TR" i="1" dirty="0" smtClean="0"/>
              <a:t>düşünülmelidir</a:t>
            </a:r>
          </a:p>
          <a:p>
            <a:r>
              <a:rPr lang="tr-TR" i="1" dirty="0" smtClean="0">
                <a:solidFill>
                  <a:srgbClr val="FF0000"/>
                </a:solidFill>
              </a:rPr>
              <a:t>Kılavuz </a:t>
            </a:r>
            <a:r>
              <a:rPr lang="tr-TR" i="1" dirty="0">
                <a:solidFill>
                  <a:srgbClr val="FF0000"/>
                </a:solidFill>
              </a:rPr>
              <a:t>9.2: </a:t>
            </a:r>
            <a:r>
              <a:rPr lang="tr-TR" i="1" dirty="0"/>
              <a:t>Gaz değişimini değerlendirmek ve optimize etmek için oksijen iletimi ve tüketim hesaplamaları </a:t>
            </a:r>
            <a:r>
              <a:rPr lang="tr-TR" i="1" dirty="0" smtClean="0"/>
              <a:t>kullanılmalıdır</a:t>
            </a:r>
          </a:p>
          <a:p>
            <a:r>
              <a:rPr lang="tr-TR" i="1" dirty="0" smtClean="0"/>
              <a:t>Oksijen </a:t>
            </a:r>
            <a:r>
              <a:rPr lang="tr-TR" i="1" dirty="0"/>
              <a:t>İletimi: DO2 = 10 x CI x CaO2</a:t>
            </a:r>
            <a:endParaRPr lang="tr-TR" dirty="0"/>
          </a:p>
          <a:p>
            <a:r>
              <a:rPr lang="tr-TR" i="1" dirty="0"/>
              <a:t>Oksijen Tüketimi: VO2 = 10 x CI x (CaO2 - CvO2</a:t>
            </a:r>
            <a:r>
              <a:rPr lang="tr-TR" i="1" dirty="0" smtClean="0"/>
              <a:t>)</a:t>
            </a:r>
          </a:p>
          <a:p>
            <a:r>
              <a:rPr lang="tr-TR" i="1" dirty="0" smtClean="0"/>
              <a:t> </a:t>
            </a:r>
            <a:r>
              <a:rPr lang="tr-TR" i="1" dirty="0"/>
              <a:t>Nasıl hesaplanır:</a:t>
            </a:r>
            <a:endParaRPr lang="tr-TR" dirty="0"/>
          </a:p>
          <a:p>
            <a:r>
              <a:rPr lang="tr-TR" i="1" dirty="0"/>
              <a:t>CaO2 (</a:t>
            </a:r>
            <a:r>
              <a:rPr lang="tr-TR" i="1" dirty="0" err="1"/>
              <a:t>arteriyel</a:t>
            </a:r>
            <a:r>
              <a:rPr lang="tr-TR" i="1" dirty="0"/>
              <a:t> oksijen içeriği) = (</a:t>
            </a:r>
            <a:r>
              <a:rPr lang="tr-TR" i="1" dirty="0" err="1"/>
              <a:t>Hb</a:t>
            </a:r>
            <a:r>
              <a:rPr lang="tr-TR" i="1" dirty="0"/>
              <a:t> x 1.36 x SaO2) + (0.0031 x PaO2) ve CvO2 (karışık </a:t>
            </a:r>
            <a:r>
              <a:rPr lang="tr-TR" i="1" dirty="0" err="1"/>
              <a:t>venöz</a:t>
            </a:r>
            <a:r>
              <a:rPr lang="tr-TR" i="1" dirty="0"/>
              <a:t> oksijen içeriği) = (</a:t>
            </a:r>
            <a:r>
              <a:rPr lang="tr-TR" i="1" dirty="0" err="1"/>
              <a:t>Hb</a:t>
            </a:r>
            <a:r>
              <a:rPr lang="tr-TR" i="1" dirty="0"/>
              <a:t> x 1.36 x SvO2) + (0.0031 x PvO2) CI = kardiyak endeksi</a:t>
            </a:r>
            <a:endParaRPr lang="tr-TR" dirty="0"/>
          </a:p>
          <a:p>
            <a:r>
              <a:rPr lang="tr-TR" i="1" dirty="0"/>
              <a:t>HB = hemoglobin</a:t>
            </a:r>
            <a:endParaRPr lang="tr-TR" dirty="0"/>
          </a:p>
          <a:p>
            <a:r>
              <a:rPr lang="tr-TR" i="1" dirty="0"/>
              <a:t>SaO2 = </a:t>
            </a:r>
            <a:r>
              <a:rPr lang="tr-TR" i="1" dirty="0" err="1"/>
              <a:t>arteriyel</a:t>
            </a:r>
            <a:r>
              <a:rPr lang="tr-TR" i="1" dirty="0"/>
              <a:t> oksijen doygunluğu</a:t>
            </a:r>
            <a:endParaRPr lang="tr-TR" dirty="0"/>
          </a:p>
          <a:p>
            <a:r>
              <a:rPr lang="tr-TR" i="1" dirty="0"/>
              <a:t>PaO2 = </a:t>
            </a:r>
            <a:r>
              <a:rPr lang="tr-TR" i="1" dirty="0" err="1"/>
              <a:t>arteryel</a:t>
            </a:r>
            <a:r>
              <a:rPr lang="tr-TR" i="1" dirty="0"/>
              <a:t> kanda kısmi oksijen </a:t>
            </a:r>
            <a:r>
              <a:rPr lang="tr-TR" i="1" dirty="0" smtClean="0"/>
              <a:t>basıncı</a:t>
            </a:r>
          </a:p>
          <a:p>
            <a:r>
              <a:rPr lang="tr-TR" i="1" dirty="0" smtClean="0"/>
              <a:t>SvO2 </a:t>
            </a:r>
            <a:r>
              <a:rPr lang="tr-TR" i="1" dirty="0"/>
              <a:t>= </a:t>
            </a:r>
            <a:r>
              <a:rPr lang="tr-TR" i="1" dirty="0" err="1"/>
              <a:t>venöz</a:t>
            </a:r>
            <a:r>
              <a:rPr lang="tr-TR" i="1" dirty="0"/>
              <a:t> oksijen doygunluğu</a:t>
            </a:r>
            <a:endParaRPr lang="tr-TR" dirty="0"/>
          </a:p>
          <a:p>
            <a:r>
              <a:rPr lang="tr-TR" i="1" dirty="0"/>
              <a:t>PvO2 = </a:t>
            </a:r>
            <a:r>
              <a:rPr lang="tr-TR" i="1" dirty="0" err="1"/>
              <a:t>venöz</a:t>
            </a:r>
            <a:r>
              <a:rPr lang="tr-TR" i="1" dirty="0"/>
              <a:t> kanda kısmi oksijen basıncı</a:t>
            </a:r>
            <a:endParaRPr lang="tr-TR"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2930580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404664"/>
            <a:ext cx="7498080" cy="1143000"/>
          </a:xfrm>
        </p:spPr>
        <p:txBody>
          <a:bodyPr>
            <a:normAutofit fontScale="90000"/>
          </a:bodyPr>
          <a:lstStyle/>
          <a:p>
            <a:r>
              <a:rPr lang="tr-TR" b="1" dirty="0" smtClean="0">
                <a:effectLst/>
              </a:rPr>
              <a:t>Standart </a:t>
            </a:r>
            <a:r>
              <a:rPr lang="tr-TR" b="1" dirty="0">
                <a:effectLst/>
              </a:rPr>
              <a:t>10: Kan Akışı</a:t>
            </a:r>
            <a:r>
              <a:rPr lang="tr-TR" dirty="0">
                <a:effectLst/>
              </a:rPr>
              <a:t/>
            </a:r>
            <a:br>
              <a:rPr lang="tr-TR" dirty="0">
                <a:effectLst/>
              </a:rPr>
            </a:br>
            <a:r>
              <a:rPr lang="tr-TR" dirty="0">
                <a:effectLst/>
              </a:rPr>
              <a:t/>
            </a:r>
            <a:br>
              <a:rPr lang="tr-TR" dirty="0">
                <a:effectLst/>
              </a:rPr>
            </a:br>
            <a:endParaRPr lang="tr-TR" dirty="0"/>
          </a:p>
        </p:txBody>
      </p:sp>
      <p:sp>
        <p:nvSpPr>
          <p:cNvPr id="3" name="İçerik Yer Tutucusu 2"/>
          <p:cNvSpPr>
            <a:spLocks noGrp="1"/>
          </p:cNvSpPr>
          <p:nvPr>
            <p:ph idx="1"/>
          </p:nvPr>
        </p:nvSpPr>
        <p:spPr>
          <a:xfrm>
            <a:off x="1043608" y="1124744"/>
            <a:ext cx="7992888" cy="5123656"/>
          </a:xfrm>
        </p:spPr>
        <p:txBody>
          <a:bodyPr>
            <a:normAutofit/>
          </a:bodyPr>
          <a:lstStyle/>
          <a:p>
            <a:r>
              <a:rPr lang="tr-TR" dirty="0">
                <a:solidFill>
                  <a:srgbClr val="FF0000"/>
                </a:solidFill>
              </a:rPr>
              <a:t>Standart 10.1: </a:t>
            </a:r>
            <a:r>
              <a:rPr lang="tr-TR" dirty="0"/>
              <a:t>Hedef kan akış hızları, protokole göre </a:t>
            </a:r>
            <a:r>
              <a:rPr lang="tr-TR" dirty="0" err="1"/>
              <a:t>kardiyopulmoner</a:t>
            </a:r>
            <a:r>
              <a:rPr lang="tr-TR" dirty="0"/>
              <a:t> baypastan (CPB) önce belirlenmelidir.</a:t>
            </a:r>
          </a:p>
          <a:p>
            <a:r>
              <a:rPr lang="tr-TR" dirty="0">
                <a:solidFill>
                  <a:srgbClr val="FF0000"/>
                </a:solidFill>
              </a:rPr>
              <a:t>Standart 10.2: </a:t>
            </a:r>
            <a:r>
              <a:rPr lang="tr-TR" dirty="0" err="1"/>
              <a:t>Perfüzyonist</a:t>
            </a:r>
            <a:r>
              <a:rPr lang="tr-TR" dirty="0"/>
              <a:t>, CPB sırasında hedeflenen kan akış hızını korumak için cerrahi bakım ekibi ile yakın bir şekilde çalışacaktır.</a:t>
            </a:r>
          </a:p>
          <a:p>
            <a:r>
              <a:rPr lang="tr-TR" i="1" dirty="0">
                <a:solidFill>
                  <a:srgbClr val="FF0000"/>
                </a:solidFill>
              </a:rPr>
              <a:t>Kılavuz 10.1: </a:t>
            </a:r>
            <a:r>
              <a:rPr lang="tr-TR" i="1" dirty="0"/>
              <a:t>Amaçlanan ve hedeflenen kan akışından sapma, sorumlu hekime bildirilmelidir</a:t>
            </a:r>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661301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836712"/>
            <a:ext cx="7818072" cy="5411688"/>
          </a:xfrm>
        </p:spPr>
        <p:txBody>
          <a:bodyPr>
            <a:normAutofit fontScale="77500" lnSpcReduction="20000"/>
          </a:bodyPr>
          <a:lstStyle/>
          <a:p>
            <a:r>
              <a:rPr lang="tr-TR" i="1" dirty="0">
                <a:solidFill>
                  <a:srgbClr val="FF0000"/>
                </a:solidFill>
              </a:rPr>
              <a:t>Kılavuz 10.2: </a:t>
            </a:r>
            <a:r>
              <a:rPr lang="tr-TR" i="1" dirty="0"/>
              <a:t>Uygun kan akış hızı aşağıdakilerin değerlendirilmesiyle belirlenmelidir:</a:t>
            </a:r>
            <a:endParaRPr lang="tr-TR" sz="2800" dirty="0"/>
          </a:p>
          <a:p>
            <a:pPr lvl="2"/>
            <a:r>
              <a:rPr lang="tr-TR" i="1" dirty="0"/>
              <a:t>Asit baz dengesi</a:t>
            </a:r>
            <a:endParaRPr lang="tr-TR" sz="2000" dirty="0"/>
          </a:p>
          <a:p>
            <a:r>
              <a:rPr lang="tr-TR" i="1" dirty="0"/>
              <a:t>-Baz Fazlalığı</a:t>
            </a:r>
            <a:endParaRPr lang="tr-TR" sz="2800" dirty="0"/>
          </a:p>
          <a:p>
            <a:pPr lvl="2"/>
            <a:r>
              <a:rPr lang="tr-TR" i="1" dirty="0"/>
              <a:t>Anestezi seviyesi</a:t>
            </a:r>
            <a:endParaRPr lang="tr-TR" sz="2000" dirty="0"/>
          </a:p>
          <a:p>
            <a:pPr lvl="2"/>
            <a:r>
              <a:rPr lang="tr-TR" i="1" dirty="0" err="1"/>
              <a:t>Arteriyel</a:t>
            </a:r>
            <a:r>
              <a:rPr lang="tr-TR" i="1" dirty="0"/>
              <a:t> kan basıncı</a:t>
            </a:r>
            <a:endParaRPr lang="tr-TR" sz="2000" dirty="0"/>
          </a:p>
          <a:p>
            <a:pPr lvl="2"/>
            <a:r>
              <a:rPr lang="tr-TR" i="1" dirty="0" err="1"/>
              <a:t>Serebral</a:t>
            </a:r>
            <a:r>
              <a:rPr lang="tr-TR" i="1" dirty="0"/>
              <a:t> </a:t>
            </a:r>
            <a:r>
              <a:rPr lang="tr-TR" i="1" dirty="0" err="1"/>
              <a:t>oksimetre</a:t>
            </a:r>
            <a:endParaRPr lang="tr-TR" sz="2000" dirty="0"/>
          </a:p>
          <a:p>
            <a:pPr lvl="2"/>
            <a:r>
              <a:rPr lang="tr-TR" i="1" dirty="0" err="1"/>
              <a:t>Laktat</a:t>
            </a:r>
            <a:r>
              <a:rPr lang="tr-TR" i="1" dirty="0"/>
              <a:t> yükü</a:t>
            </a:r>
            <a:endParaRPr lang="tr-TR" sz="2000" dirty="0"/>
          </a:p>
          <a:p>
            <a:pPr lvl="2"/>
            <a:r>
              <a:rPr lang="tr-TR" i="1" dirty="0"/>
              <a:t>Oksijen iletimi ve tüketimi (formül için kılavuz 10.2'ye bakın)</a:t>
            </a:r>
            <a:endParaRPr lang="tr-TR" sz="2000" dirty="0"/>
          </a:p>
          <a:p>
            <a:r>
              <a:rPr lang="tr-TR" i="1" dirty="0"/>
              <a:t>- </a:t>
            </a:r>
            <a:r>
              <a:rPr lang="tr-TR" i="1" dirty="0" err="1"/>
              <a:t>Venöz</a:t>
            </a:r>
            <a:r>
              <a:rPr lang="tr-TR" i="1" dirty="0"/>
              <a:t> pO2</a:t>
            </a:r>
            <a:endParaRPr lang="tr-TR" sz="2800" dirty="0"/>
          </a:p>
          <a:p>
            <a:r>
              <a:rPr lang="tr-TR" i="1" dirty="0"/>
              <a:t>-</a:t>
            </a:r>
            <a:r>
              <a:rPr lang="tr-TR" i="1" dirty="0" err="1"/>
              <a:t>Arterial</a:t>
            </a:r>
            <a:r>
              <a:rPr lang="tr-TR" i="1" dirty="0"/>
              <a:t> pO2</a:t>
            </a:r>
            <a:endParaRPr lang="tr-TR" sz="2800" dirty="0"/>
          </a:p>
          <a:p>
            <a:r>
              <a:rPr lang="tr-TR" i="1" dirty="0"/>
              <a:t>-Hemoglobin konsantrasyonu</a:t>
            </a:r>
            <a:endParaRPr lang="tr-TR" sz="2800" dirty="0"/>
          </a:p>
          <a:p>
            <a:r>
              <a:rPr lang="tr-TR" i="1" dirty="0"/>
              <a:t>-</a:t>
            </a:r>
            <a:r>
              <a:rPr lang="tr-TR" i="1" dirty="0" err="1"/>
              <a:t>Arteriyel</a:t>
            </a:r>
            <a:r>
              <a:rPr lang="tr-TR" i="1" dirty="0"/>
              <a:t>  oksijen doygunluğu</a:t>
            </a:r>
            <a:endParaRPr lang="tr-TR" sz="2800" dirty="0"/>
          </a:p>
          <a:p>
            <a:pPr lvl="2"/>
            <a:r>
              <a:rPr lang="tr-TR" i="1" dirty="0"/>
              <a:t>Sistemik </a:t>
            </a:r>
            <a:r>
              <a:rPr lang="tr-TR" i="1" dirty="0" err="1"/>
              <a:t>vasküler</a:t>
            </a:r>
            <a:r>
              <a:rPr lang="tr-TR" i="1" dirty="0"/>
              <a:t> direnç (SVR)</a:t>
            </a:r>
            <a:endParaRPr lang="tr-TR" sz="2000" dirty="0"/>
          </a:p>
          <a:p>
            <a:pPr lvl="2"/>
            <a:r>
              <a:rPr lang="tr-TR" i="1" dirty="0"/>
              <a:t>Sıcaklık</a:t>
            </a:r>
            <a:endParaRPr lang="tr-TR" sz="2000" dirty="0"/>
          </a:p>
          <a:p>
            <a:pPr lvl="2"/>
            <a:r>
              <a:rPr lang="tr-TR" i="1" dirty="0" err="1"/>
              <a:t>Venöz</a:t>
            </a:r>
            <a:r>
              <a:rPr lang="tr-TR" i="1" dirty="0"/>
              <a:t> oksijen doygunluğu</a:t>
            </a:r>
            <a:endParaRPr lang="tr-TR" sz="20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a:xfrm>
            <a:off x="1928794" y="500042"/>
            <a:ext cx="7498080" cy="648072"/>
          </a:xfrm>
        </p:spPr>
        <p:txBody>
          <a:bodyPr>
            <a:normAutofit fontScale="90000"/>
          </a:bodyPr>
          <a:lstStyle/>
          <a:p>
            <a:r>
              <a:rPr lang="tr-TR" b="1" dirty="0" smtClean="0">
                <a:effectLst/>
              </a:rPr>
              <a:t>Standart </a:t>
            </a:r>
            <a:r>
              <a:rPr lang="tr-TR" b="1" dirty="0">
                <a:effectLst/>
              </a:rPr>
              <a:t>10: Kan Akışı</a:t>
            </a:r>
            <a:r>
              <a:rPr lang="tr-TR" dirty="0">
                <a:effectLst/>
              </a:rPr>
              <a:t/>
            </a:r>
            <a:br>
              <a:rPr lang="tr-TR" dirty="0">
                <a:effectLst/>
              </a:rPr>
            </a:br>
            <a:r>
              <a:rPr lang="tr-TR" dirty="0">
                <a:effectLst/>
              </a:rPr>
              <a:t/>
            </a:r>
            <a:br>
              <a:rPr lang="tr-TR" dirty="0">
                <a:effectLst/>
              </a:rPr>
            </a:br>
            <a:endParaRPr lang="tr-TR" dirty="0"/>
          </a:p>
        </p:txBody>
      </p:sp>
    </p:spTree>
    <p:extLst>
      <p:ext uri="{BB962C8B-B14F-4D97-AF65-F5344CB8AC3E}">
        <p14:creationId xmlns="" xmlns:p14="http://schemas.microsoft.com/office/powerpoint/2010/main" val="2293606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260648"/>
            <a:ext cx="7498080" cy="1143000"/>
          </a:xfrm>
        </p:spPr>
        <p:txBody>
          <a:bodyPr>
            <a:normAutofit fontScale="90000"/>
          </a:bodyPr>
          <a:lstStyle/>
          <a:p>
            <a:r>
              <a:rPr lang="tr-TR" b="1" dirty="0">
                <a:effectLst/>
              </a:rPr>
              <a:t>Standart 11: Kan Basıncı</a:t>
            </a:r>
            <a:r>
              <a:rPr lang="tr-TR" dirty="0">
                <a:effectLst/>
              </a:rPr>
              <a:t/>
            </a:r>
            <a:br>
              <a:rPr lang="tr-TR" dirty="0">
                <a:effectLst/>
              </a:rPr>
            </a:br>
            <a:endParaRPr lang="tr-TR" dirty="0"/>
          </a:p>
        </p:txBody>
      </p:sp>
      <p:sp>
        <p:nvSpPr>
          <p:cNvPr id="3" name="İçerik Yer Tutucusu 2"/>
          <p:cNvSpPr>
            <a:spLocks noGrp="1"/>
          </p:cNvSpPr>
          <p:nvPr>
            <p:ph idx="1"/>
          </p:nvPr>
        </p:nvSpPr>
        <p:spPr>
          <a:xfrm>
            <a:off x="1115616" y="980728"/>
            <a:ext cx="7920880" cy="5400600"/>
          </a:xfrm>
        </p:spPr>
        <p:txBody>
          <a:bodyPr>
            <a:normAutofit fontScale="77500" lnSpcReduction="20000"/>
          </a:bodyPr>
          <a:lstStyle/>
          <a:p>
            <a:r>
              <a:rPr lang="tr-TR" dirty="0">
                <a:solidFill>
                  <a:srgbClr val="FF0000"/>
                </a:solidFill>
              </a:rPr>
              <a:t>Standart 11.1: </a:t>
            </a:r>
            <a:r>
              <a:rPr lang="tr-TR" dirty="0" err="1"/>
              <a:t>Perfüzyonist</a:t>
            </a:r>
            <a:r>
              <a:rPr lang="tr-TR" dirty="0"/>
              <a:t>, sorumlu doktorla işbirliği içinde, kan basıncı için kabul edilebilir aralıklar da dahil olmak üzere, </a:t>
            </a:r>
            <a:r>
              <a:rPr lang="tr-TR" dirty="0" err="1"/>
              <a:t>kardiyopulmoner</a:t>
            </a:r>
            <a:r>
              <a:rPr lang="tr-TR" dirty="0"/>
              <a:t> baypastan (CPB) önce kan basıncı yönetimi için amaçlanan tedavi algoritmasını tanımlamalı ve bildirmelidir.( Birçok durumda, sorumlu doktor, </a:t>
            </a:r>
            <a:r>
              <a:rPr lang="tr-TR" dirty="0" err="1"/>
              <a:t>perfüzyonistin</a:t>
            </a:r>
            <a:r>
              <a:rPr lang="tr-TR" dirty="0"/>
              <a:t> CPB prosedürü sırasında ortaya çıkan durumları ele almak için amaçlanan kan basıncı yönetimini değiştirmesine yönlendirebilir.)</a:t>
            </a:r>
          </a:p>
          <a:p>
            <a:r>
              <a:rPr lang="tr-TR" dirty="0">
                <a:solidFill>
                  <a:srgbClr val="FF0000"/>
                </a:solidFill>
              </a:rPr>
              <a:t>Standart 11.2: </a:t>
            </a:r>
            <a:r>
              <a:rPr lang="tr-TR" dirty="0" err="1"/>
              <a:t>Perfüzyonist</a:t>
            </a:r>
            <a:r>
              <a:rPr lang="tr-TR" dirty="0"/>
              <a:t>, CPB sırasında protokole göre kan basıncını korumak için cerrahi bakım ekibi ile yakın bir şekilde çalışacaktır</a:t>
            </a:r>
            <a:r>
              <a:rPr lang="tr-TR" dirty="0" smtClean="0"/>
              <a:t>.</a:t>
            </a:r>
          </a:p>
          <a:p>
            <a:r>
              <a:rPr lang="tr-TR" i="1" dirty="0">
                <a:solidFill>
                  <a:srgbClr val="FF0000"/>
                </a:solidFill>
              </a:rPr>
              <a:t>Kılavuz 11.1: </a:t>
            </a:r>
            <a:r>
              <a:rPr lang="tr-TR" i="1" dirty="0"/>
              <a:t>Amaçlanan ve hedeflenen kan basıncından sapma belgelenmeli ve kan basıncı yönetim planında değişiklik yapılmasına izin vermek için sorumlu hekime bildirilmelidir</a:t>
            </a:r>
            <a:endParaRPr lang="tr-TR" dirty="0"/>
          </a:p>
          <a:p>
            <a:pPr marL="82296" indent="0">
              <a:buNone/>
            </a:pPr>
            <a:r>
              <a:rPr lang="tr-TR" dirty="0"/>
              <a:t> </a:t>
            </a:r>
          </a:p>
          <a:p>
            <a:endParaRPr lang="tr-TR" dirty="0"/>
          </a:p>
        </p:txBody>
      </p:sp>
      <p:sp>
        <p:nvSpPr>
          <p:cNvPr id="4" name="Altbilgi Yer Tutucusu 3"/>
          <p:cNvSpPr>
            <a:spLocks noGrp="1"/>
          </p:cNvSpPr>
          <p:nvPr>
            <p:ph type="ftr" sz="quarter" idx="11"/>
          </p:nvPr>
        </p:nvSpPr>
        <p:spPr>
          <a:xfrm>
            <a:off x="5715000" y="6305550"/>
            <a:ext cx="3286156" cy="476250"/>
          </a:xfrm>
        </p:spPr>
        <p:txBody>
          <a:bodyPr/>
          <a:lstStyle/>
          <a:p>
            <a:pPr algn="ctr"/>
            <a:r>
              <a:rPr lang="tr-TR" dirty="0" smtClean="0"/>
              <a:t>Tekirdağ Namık Kemal </a:t>
            </a:r>
            <a:r>
              <a:rPr lang="tr-TR" dirty="0" smtClean="0"/>
              <a:t>Üniversitesi</a:t>
            </a:r>
          </a:p>
          <a:p>
            <a:pPr algn="ctr"/>
            <a:r>
              <a:rPr lang="tr-TR" dirty="0" smtClean="0"/>
              <a:t> </a:t>
            </a:r>
            <a:r>
              <a:rPr lang="tr-TR" dirty="0" smtClean="0"/>
              <a:t>Tıp Fakültesi Kalp Damar Cerrahi Anabilim Dalı</a:t>
            </a:r>
            <a:endParaRPr lang="tr-TR" dirty="0"/>
          </a:p>
        </p:txBody>
      </p:sp>
    </p:spTree>
    <p:extLst>
      <p:ext uri="{BB962C8B-B14F-4D97-AF65-F5344CB8AC3E}">
        <p14:creationId xmlns="" xmlns:p14="http://schemas.microsoft.com/office/powerpoint/2010/main" val="2500441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844824"/>
            <a:ext cx="7885540" cy="4512568"/>
          </a:xfrm>
        </p:spPr>
        <p:txBody>
          <a:bodyPr>
            <a:normAutofit/>
          </a:bodyPr>
          <a:lstStyle/>
          <a:p>
            <a:r>
              <a:rPr lang="tr-TR" dirty="0">
                <a:solidFill>
                  <a:srgbClr val="FF0000"/>
                </a:solidFill>
              </a:rPr>
              <a:t>Standart 12.1: </a:t>
            </a:r>
            <a:r>
              <a:rPr lang="tr-TR" sz="2800" dirty="0"/>
              <a:t>CPB devresi içinde pıhtılaşmayı önlemek için </a:t>
            </a:r>
            <a:r>
              <a:rPr lang="tr-TR" sz="2800" dirty="0" err="1"/>
              <a:t>protamin</a:t>
            </a:r>
            <a:r>
              <a:rPr lang="tr-TR" sz="2800" dirty="0"/>
              <a:t> uygulamasının başlangıcında </a:t>
            </a:r>
            <a:r>
              <a:rPr lang="tr-TR" sz="2800" dirty="0" err="1"/>
              <a:t>kardiyotomi</a:t>
            </a:r>
            <a:r>
              <a:rPr lang="tr-TR" sz="2800" dirty="0"/>
              <a:t> </a:t>
            </a:r>
            <a:r>
              <a:rPr lang="tr-TR" sz="2800" dirty="0" err="1"/>
              <a:t>aspirasyonu</a:t>
            </a:r>
            <a:r>
              <a:rPr lang="tr-TR" sz="2800" dirty="0"/>
              <a:t> kesilmelidir.</a:t>
            </a:r>
            <a:endParaRPr lang="tr-TR" dirty="0"/>
          </a:p>
          <a:p>
            <a:endParaRPr lang="tr-TR" dirty="0"/>
          </a:p>
        </p:txBody>
      </p:sp>
      <p:sp>
        <p:nvSpPr>
          <p:cNvPr id="4" name="Altbilgi Yer Tutucusu 3"/>
          <p:cNvSpPr>
            <a:spLocks noGrp="1"/>
          </p:cNvSpPr>
          <p:nvPr>
            <p:ph type="ftr" sz="quarter" idx="11"/>
          </p:nvPr>
        </p:nvSpPr>
        <p:spPr>
          <a:xfrm>
            <a:off x="5715000" y="6305550"/>
            <a:ext cx="3214718" cy="476250"/>
          </a:xfrm>
        </p:spPr>
        <p:txBody>
          <a:bodyPr/>
          <a:lstStyle/>
          <a:p>
            <a:pPr algn="ctr"/>
            <a:r>
              <a:rPr lang="tr-TR" dirty="0" smtClean="0"/>
              <a:t>Tekirdağ Namık Kemal Üniversitesi </a:t>
            </a:r>
            <a:r>
              <a:rPr lang="tr-TR" dirty="0" smtClean="0"/>
              <a:t> </a:t>
            </a:r>
          </a:p>
          <a:p>
            <a:pPr algn="ctr"/>
            <a:r>
              <a:rPr lang="tr-TR" dirty="0" smtClean="0"/>
              <a:t>Tıp </a:t>
            </a:r>
            <a:r>
              <a:rPr lang="tr-TR" dirty="0" smtClean="0"/>
              <a:t>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dirty="0">
                <a:effectLst/>
              </a:rPr>
              <a:t/>
            </a:r>
            <a:br>
              <a:rPr lang="tr-TR" dirty="0">
                <a:effectLst/>
              </a:rPr>
            </a:br>
            <a:r>
              <a:rPr lang="tr-TR" b="1" dirty="0">
                <a:effectLst/>
              </a:rPr>
              <a:t>Standart 12. </a:t>
            </a:r>
            <a:r>
              <a:rPr lang="tr-TR" b="1" dirty="0" err="1">
                <a:effectLst/>
              </a:rPr>
              <a:t>Protamin</a:t>
            </a:r>
            <a:r>
              <a:rPr lang="tr-TR" b="1" dirty="0">
                <a:effectLst/>
              </a:rPr>
              <a:t> ve </a:t>
            </a:r>
            <a:r>
              <a:rPr lang="tr-TR" b="1" dirty="0" err="1">
                <a:effectLst/>
              </a:rPr>
              <a:t>Kardiyotomi</a:t>
            </a:r>
            <a:r>
              <a:rPr lang="tr-TR" b="1" dirty="0">
                <a:effectLst/>
              </a:rPr>
              <a:t> Emme/</a:t>
            </a:r>
            <a:r>
              <a:rPr lang="tr-TR" b="1" dirty="0" err="1">
                <a:effectLst/>
              </a:rPr>
              <a:t>Suction</a:t>
            </a:r>
            <a:endParaRPr lang="tr-TR" dirty="0"/>
          </a:p>
        </p:txBody>
      </p:sp>
    </p:spTree>
    <p:extLst>
      <p:ext uri="{BB962C8B-B14F-4D97-AF65-F5344CB8AC3E}">
        <p14:creationId xmlns="" xmlns:p14="http://schemas.microsoft.com/office/powerpoint/2010/main" val="2963511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Standart 13: Kan Yönetimi</a:t>
            </a:r>
            <a:br>
              <a:rPr lang="tr-TR" b="1" dirty="0"/>
            </a:br>
            <a:endParaRPr lang="tr-TR" dirty="0"/>
          </a:p>
        </p:txBody>
      </p:sp>
      <p:sp>
        <p:nvSpPr>
          <p:cNvPr id="3" name="İçerik Yer Tutucusu 2"/>
          <p:cNvSpPr>
            <a:spLocks noGrp="1"/>
          </p:cNvSpPr>
          <p:nvPr>
            <p:ph idx="1"/>
          </p:nvPr>
        </p:nvSpPr>
        <p:spPr>
          <a:xfrm>
            <a:off x="1142976" y="1142984"/>
            <a:ext cx="7818072" cy="4800600"/>
          </a:xfrm>
        </p:spPr>
        <p:txBody>
          <a:bodyPr>
            <a:normAutofit fontScale="85000" lnSpcReduction="10000"/>
          </a:bodyPr>
          <a:lstStyle/>
          <a:p>
            <a:r>
              <a:rPr lang="tr-TR" dirty="0">
                <a:solidFill>
                  <a:srgbClr val="FF0000"/>
                </a:solidFill>
              </a:rPr>
              <a:t>Standart 13.1: </a:t>
            </a:r>
            <a:r>
              <a:rPr lang="tr-TR" dirty="0" err="1"/>
              <a:t>Perfüzyonist</a:t>
            </a:r>
            <a:r>
              <a:rPr lang="tr-TR" dirty="0"/>
              <a:t>, </a:t>
            </a:r>
            <a:r>
              <a:rPr lang="tr-TR" dirty="0" err="1"/>
              <a:t>hemodilüsyonu</a:t>
            </a:r>
            <a:r>
              <a:rPr lang="tr-TR" dirty="0"/>
              <a:t> en aza indirmeye ve gereksiz kan transfüzyonlarından kaçınmaya yönelik çabalara ortak olacak/katılacaktır.( </a:t>
            </a:r>
            <a:r>
              <a:rPr lang="tr-TR" dirty="0" err="1"/>
              <a:t>Ferraris</a:t>
            </a:r>
            <a:r>
              <a:rPr lang="tr-TR" dirty="0"/>
              <a:t> VA, et al. 2011 </a:t>
            </a:r>
            <a:r>
              <a:rPr lang="tr-TR" dirty="0" err="1"/>
              <a:t>update</a:t>
            </a:r>
            <a:r>
              <a:rPr lang="tr-TR" dirty="0"/>
              <a:t> </a:t>
            </a:r>
            <a:r>
              <a:rPr lang="tr-TR" dirty="0" err="1"/>
              <a:t>to</a:t>
            </a:r>
            <a:r>
              <a:rPr lang="tr-TR" dirty="0"/>
              <a:t> </a:t>
            </a:r>
            <a:r>
              <a:rPr lang="tr-TR" dirty="0" err="1"/>
              <a:t>the</a:t>
            </a:r>
            <a:r>
              <a:rPr lang="tr-TR" dirty="0"/>
              <a:t> </a:t>
            </a:r>
            <a:r>
              <a:rPr lang="tr-TR" dirty="0" err="1"/>
              <a:t>Society</a:t>
            </a:r>
            <a:r>
              <a:rPr lang="tr-TR" dirty="0"/>
              <a:t> of </a:t>
            </a:r>
            <a:r>
              <a:rPr lang="tr-TR" dirty="0" err="1"/>
              <a:t>Thoracic</a:t>
            </a:r>
            <a:r>
              <a:rPr lang="tr-TR" dirty="0"/>
              <a:t> </a:t>
            </a:r>
            <a:r>
              <a:rPr lang="tr-TR" dirty="0" err="1"/>
              <a:t>Surgeons</a:t>
            </a:r>
            <a:r>
              <a:rPr lang="tr-TR" dirty="0"/>
              <a:t> </a:t>
            </a:r>
            <a:r>
              <a:rPr lang="tr-TR" dirty="0" err="1"/>
              <a:t>and</a:t>
            </a:r>
            <a:r>
              <a:rPr lang="tr-TR" dirty="0"/>
              <a:t> </a:t>
            </a:r>
            <a:r>
              <a:rPr lang="tr-TR" dirty="0" err="1"/>
              <a:t>the</a:t>
            </a:r>
            <a:r>
              <a:rPr lang="tr-TR" dirty="0"/>
              <a:t> </a:t>
            </a:r>
            <a:r>
              <a:rPr lang="tr-TR" dirty="0" err="1"/>
              <a:t>Society</a:t>
            </a:r>
            <a:r>
              <a:rPr lang="tr-TR" dirty="0"/>
              <a:t> of </a:t>
            </a:r>
            <a:r>
              <a:rPr lang="tr-TR" dirty="0" err="1"/>
              <a:t>Cardiovascular</a:t>
            </a:r>
            <a:r>
              <a:rPr lang="tr-TR" dirty="0"/>
              <a:t> </a:t>
            </a:r>
            <a:r>
              <a:rPr lang="tr-TR" dirty="0" err="1"/>
              <a:t>Anesthesiologists</a:t>
            </a:r>
            <a:r>
              <a:rPr lang="tr-TR" dirty="0"/>
              <a:t> </a:t>
            </a:r>
            <a:r>
              <a:rPr lang="tr-TR" dirty="0" err="1"/>
              <a:t>blood</a:t>
            </a:r>
            <a:r>
              <a:rPr lang="tr-TR" dirty="0"/>
              <a:t> </a:t>
            </a:r>
            <a:r>
              <a:rPr lang="tr-TR" dirty="0" err="1"/>
              <a:t>conservation</a:t>
            </a:r>
            <a:r>
              <a:rPr lang="tr-TR" dirty="0"/>
              <a:t> </a:t>
            </a:r>
            <a:r>
              <a:rPr lang="tr-TR" dirty="0" err="1"/>
              <a:t>clinical</a:t>
            </a:r>
            <a:r>
              <a:rPr lang="tr-TR" dirty="0"/>
              <a:t> </a:t>
            </a:r>
            <a:r>
              <a:rPr lang="tr-TR" dirty="0" err="1"/>
              <a:t>practice</a:t>
            </a:r>
            <a:r>
              <a:rPr lang="tr-TR" dirty="0"/>
              <a:t> </a:t>
            </a:r>
            <a:r>
              <a:rPr lang="tr-TR" dirty="0" err="1"/>
              <a:t>guidelines</a:t>
            </a:r>
            <a:r>
              <a:rPr lang="tr-TR" dirty="0"/>
              <a:t>. </a:t>
            </a:r>
            <a:r>
              <a:rPr lang="tr-TR" dirty="0" err="1"/>
              <a:t>Ann</a:t>
            </a:r>
            <a:r>
              <a:rPr lang="tr-TR" dirty="0"/>
              <a:t> </a:t>
            </a:r>
            <a:r>
              <a:rPr lang="tr-TR" dirty="0" err="1"/>
              <a:t>Thorac</a:t>
            </a:r>
            <a:r>
              <a:rPr lang="tr-TR" dirty="0"/>
              <a:t> </a:t>
            </a:r>
            <a:r>
              <a:rPr lang="tr-TR" dirty="0" err="1"/>
              <a:t>Surg</a:t>
            </a:r>
            <a:r>
              <a:rPr lang="tr-TR" dirty="0"/>
              <a:t> 2011 Mar;91(3):944-82.)</a:t>
            </a:r>
          </a:p>
          <a:p>
            <a:r>
              <a:rPr lang="tr-TR" dirty="0">
                <a:solidFill>
                  <a:srgbClr val="FF0000"/>
                </a:solidFill>
              </a:rPr>
              <a:t>Standart 13.2: </a:t>
            </a:r>
            <a:r>
              <a:rPr lang="tr-TR" dirty="0" err="1"/>
              <a:t>Perfüzyonist</a:t>
            </a:r>
            <a:r>
              <a:rPr lang="tr-TR" dirty="0"/>
              <a:t>, ana hacmin/prime volümün azaltılması için </a:t>
            </a:r>
            <a:r>
              <a:rPr lang="tr-TR" dirty="0" err="1"/>
              <a:t>kardiyopulmoner</a:t>
            </a:r>
            <a:r>
              <a:rPr lang="tr-TR" dirty="0"/>
              <a:t> baypas (CPB) devre büyüklüğünü en aza indirecektir.</a:t>
            </a:r>
          </a:p>
          <a:p>
            <a:endParaRPr lang="tr-TR" dirty="0"/>
          </a:p>
          <a:p>
            <a:endParaRPr lang="tr-TR" dirty="0"/>
          </a:p>
        </p:txBody>
      </p:sp>
      <p:sp>
        <p:nvSpPr>
          <p:cNvPr id="4" name="Altbilgi Yer Tutucusu 3"/>
          <p:cNvSpPr>
            <a:spLocks noGrp="1"/>
          </p:cNvSpPr>
          <p:nvPr>
            <p:ph type="ftr" sz="quarter" idx="11"/>
          </p:nvPr>
        </p:nvSpPr>
        <p:spPr>
          <a:xfrm>
            <a:off x="5715000" y="6305550"/>
            <a:ext cx="3286156" cy="476250"/>
          </a:xfrm>
        </p:spPr>
        <p:txBody>
          <a:bodyPr/>
          <a:lstStyle/>
          <a:p>
            <a:pPr algn="ctr"/>
            <a:r>
              <a:rPr lang="tr-TR" dirty="0" smtClean="0"/>
              <a:t>Tekirdağ Namık Kemal </a:t>
            </a:r>
            <a:r>
              <a:rPr lang="tr-TR" dirty="0" smtClean="0"/>
              <a:t>Üniversitesi</a:t>
            </a:r>
          </a:p>
          <a:p>
            <a:pPr algn="ctr"/>
            <a:r>
              <a:rPr lang="tr-TR" dirty="0" smtClean="0"/>
              <a:t> </a:t>
            </a:r>
            <a:r>
              <a:rPr lang="tr-TR" dirty="0" smtClean="0"/>
              <a:t>Tıp Fakültesi Kalp Damar Cerrahi Anabilim Dalı</a:t>
            </a:r>
            <a:endParaRPr lang="tr-TR" dirty="0"/>
          </a:p>
        </p:txBody>
      </p:sp>
    </p:spTree>
    <p:extLst>
      <p:ext uri="{BB962C8B-B14F-4D97-AF65-F5344CB8AC3E}">
        <p14:creationId xmlns="" xmlns:p14="http://schemas.microsoft.com/office/powerpoint/2010/main" val="3698557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124744"/>
            <a:ext cx="7746064" cy="5123656"/>
          </a:xfrm>
        </p:spPr>
        <p:txBody>
          <a:bodyPr>
            <a:normAutofit fontScale="70000" lnSpcReduction="20000"/>
          </a:bodyPr>
          <a:lstStyle/>
          <a:p>
            <a:r>
              <a:rPr lang="tr-TR" dirty="0">
                <a:solidFill>
                  <a:srgbClr val="FF0000"/>
                </a:solidFill>
              </a:rPr>
              <a:t>Standart 13.3: </a:t>
            </a:r>
            <a:r>
              <a:rPr lang="tr-TR" dirty="0" err="1"/>
              <a:t>Perfüzyonist</a:t>
            </a:r>
            <a:r>
              <a:rPr lang="tr-TR" dirty="0"/>
              <a:t>, hastanın önceden tahmin edilen post-</a:t>
            </a:r>
            <a:r>
              <a:rPr lang="tr-TR" dirty="0" err="1"/>
              <a:t>dilüsyonel</a:t>
            </a:r>
            <a:r>
              <a:rPr lang="tr-TR" dirty="0"/>
              <a:t> hemoglobin veya </a:t>
            </a:r>
            <a:r>
              <a:rPr lang="tr-TR" dirty="0" err="1"/>
              <a:t>hematokriti</a:t>
            </a:r>
            <a:r>
              <a:rPr lang="tr-TR" dirty="0"/>
              <a:t> </a:t>
            </a:r>
            <a:r>
              <a:rPr lang="tr-TR" dirty="0" err="1"/>
              <a:t>CPB'yi</a:t>
            </a:r>
            <a:r>
              <a:rPr lang="tr-TR" dirty="0"/>
              <a:t> başlatmadan önce hesaplar ve cerrahi ekibe bildirir.</a:t>
            </a:r>
          </a:p>
          <a:p>
            <a:pPr marL="82296" indent="0">
              <a:buNone/>
            </a:pPr>
            <a:r>
              <a:rPr lang="tr-TR" dirty="0"/>
              <a:t> </a:t>
            </a:r>
            <a:endParaRPr lang="tr-TR" sz="2400" dirty="0"/>
          </a:p>
          <a:p>
            <a:r>
              <a:rPr lang="tr-TR" i="1" dirty="0">
                <a:solidFill>
                  <a:srgbClr val="FF0000"/>
                </a:solidFill>
              </a:rPr>
              <a:t>Kılavuz 13.1: </a:t>
            </a:r>
            <a:r>
              <a:rPr lang="tr-TR" i="1" dirty="0"/>
              <a:t>Kan yönetimi çabaları aşağıdakileri içermelidir:</a:t>
            </a:r>
            <a:endParaRPr lang="tr-TR" sz="2800" dirty="0"/>
          </a:p>
          <a:p>
            <a:pPr lvl="2"/>
            <a:r>
              <a:rPr lang="tr-TR" i="1" dirty="0"/>
              <a:t>Transfüzyon stratejileri ve hedef </a:t>
            </a:r>
            <a:r>
              <a:rPr lang="tr-TR" i="1" dirty="0" err="1"/>
              <a:t>hematokrit</a:t>
            </a:r>
            <a:r>
              <a:rPr lang="tr-TR" i="1" dirty="0"/>
              <a:t> değerleri ile ilgili cerrahi bakım ekibi (Standart 5.1) ile ameliyat öncesi brifinglere (tartışmalar) katılım.</a:t>
            </a:r>
            <a:endParaRPr lang="tr-TR" sz="2000" dirty="0"/>
          </a:p>
          <a:p>
            <a:pPr lvl="2"/>
            <a:r>
              <a:rPr lang="tr-TR" i="1" dirty="0" err="1"/>
              <a:t>Multidisipliner</a:t>
            </a:r>
            <a:r>
              <a:rPr lang="tr-TR" i="1" dirty="0"/>
              <a:t> bir kan yönetim ekibine katılım.</a:t>
            </a:r>
            <a:endParaRPr lang="tr-TR" sz="2000" dirty="0"/>
          </a:p>
          <a:p>
            <a:pPr lvl="2"/>
            <a:r>
              <a:rPr lang="tr-TR" i="1" dirty="0" err="1"/>
              <a:t>Hemodilüsyonu</a:t>
            </a:r>
            <a:r>
              <a:rPr lang="tr-TR" i="1" dirty="0"/>
              <a:t> en aza indirir:</a:t>
            </a:r>
            <a:endParaRPr lang="tr-TR" sz="2000" dirty="0"/>
          </a:p>
          <a:p>
            <a:r>
              <a:rPr lang="tr-TR" i="1" dirty="0"/>
              <a:t>-CPB devresinin büyüklüğünü hastanın büyüklüğü ile eşleştirme</a:t>
            </a:r>
            <a:endParaRPr lang="tr-TR" sz="2800" dirty="0"/>
          </a:p>
          <a:p>
            <a:r>
              <a:rPr lang="tr-TR" i="1" dirty="0"/>
              <a:t>-</a:t>
            </a:r>
            <a:r>
              <a:rPr lang="tr-TR" i="1" dirty="0" err="1"/>
              <a:t>Retrograd</a:t>
            </a:r>
            <a:r>
              <a:rPr lang="tr-TR" i="1" dirty="0"/>
              <a:t> </a:t>
            </a:r>
            <a:r>
              <a:rPr lang="tr-TR" i="1" dirty="0" err="1"/>
              <a:t>arteriyel</a:t>
            </a:r>
            <a:r>
              <a:rPr lang="tr-TR" i="1" dirty="0"/>
              <a:t> ve </a:t>
            </a:r>
            <a:r>
              <a:rPr lang="tr-TR" i="1" dirty="0" err="1"/>
              <a:t>antegrad</a:t>
            </a:r>
            <a:r>
              <a:rPr lang="tr-TR" i="1" dirty="0"/>
              <a:t> </a:t>
            </a:r>
            <a:r>
              <a:rPr lang="tr-TR" i="1" dirty="0" err="1"/>
              <a:t>venöz</a:t>
            </a:r>
            <a:r>
              <a:rPr lang="tr-TR" i="1" dirty="0"/>
              <a:t> astarlama/hazırlama dahil olmak üzere CPB devresinin </a:t>
            </a:r>
            <a:r>
              <a:rPr lang="tr-TR" i="1" dirty="0" err="1"/>
              <a:t>otolog</a:t>
            </a:r>
            <a:r>
              <a:rPr lang="tr-TR" i="1" dirty="0"/>
              <a:t> olarak hazırlanması</a:t>
            </a:r>
            <a:endParaRPr lang="tr-TR" sz="2800" dirty="0"/>
          </a:p>
          <a:p>
            <a:r>
              <a:rPr lang="tr-TR" i="1" dirty="0"/>
              <a:t>-Tüm CPB bileşenlerinin yüzeyinde biyolojik olarak uyumlu kaplama</a:t>
            </a:r>
            <a:endParaRPr lang="tr-TR" sz="2800" dirty="0"/>
          </a:p>
          <a:p>
            <a:r>
              <a:rPr lang="tr-TR" i="1" dirty="0"/>
              <a:t>-Uygun şekilde işlendikten sonra </a:t>
            </a:r>
            <a:r>
              <a:rPr lang="tr-TR" i="1" dirty="0" err="1"/>
              <a:t>perioperatif</a:t>
            </a:r>
            <a:r>
              <a:rPr lang="tr-TR" i="1" dirty="0"/>
              <a:t> kan hücresi iyileşmesi ve </a:t>
            </a:r>
            <a:r>
              <a:rPr lang="tr-TR" i="1" dirty="0" err="1"/>
              <a:t>reinfüzyon</a:t>
            </a:r>
            <a:r>
              <a:rPr lang="tr-TR" i="1" dirty="0"/>
              <a:t>. İşlemin sonunda CPB devresi kanı kurtarma</a:t>
            </a:r>
            <a:endParaRPr lang="tr-TR" sz="28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t>Standart 13: Kan Yönetimi</a:t>
            </a:r>
            <a:br>
              <a:rPr lang="tr-TR" b="1" dirty="0"/>
            </a:br>
            <a:endParaRPr lang="tr-TR" dirty="0"/>
          </a:p>
        </p:txBody>
      </p:sp>
    </p:spTree>
    <p:extLst>
      <p:ext uri="{BB962C8B-B14F-4D97-AF65-F5344CB8AC3E}">
        <p14:creationId xmlns="" xmlns:p14="http://schemas.microsoft.com/office/powerpoint/2010/main" val="44388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dirty="0" err="1" smtClean="0"/>
              <a:t>Perfüzyonda</a:t>
            </a:r>
            <a:r>
              <a:rPr lang="tr-TR" dirty="0" smtClean="0"/>
              <a:t> Kalite Standartları</a:t>
            </a:r>
            <a:endParaRPr lang="tr-TR" dirty="0"/>
          </a:p>
        </p:txBody>
      </p:sp>
      <p:sp>
        <p:nvSpPr>
          <p:cNvPr id="3" name="İçerik Yer Tutucusu 2"/>
          <p:cNvSpPr>
            <a:spLocks noGrp="1"/>
          </p:cNvSpPr>
          <p:nvPr>
            <p:ph idx="1"/>
          </p:nvPr>
        </p:nvSpPr>
        <p:spPr>
          <a:xfrm>
            <a:off x="1115616" y="1268760"/>
            <a:ext cx="7848872" cy="4857403"/>
          </a:xfrm>
        </p:spPr>
        <p:txBody>
          <a:bodyPr>
            <a:normAutofit/>
          </a:bodyPr>
          <a:lstStyle/>
          <a:p>
            <a:pPr marL="82296" indent="0">
              <a:buNone/>
            </a:pPr>
            <a:r>
              <a:rPr lang="tr-TR" dirty="0" smtClean="0"/>
              <a:t> </a:t>
            </a:r>
            <a:r>
              <a:rPr lang="en-US" dirty="0" err="1" smtClean="0"/>
              <a:t>Sağlıkta</a:t>
            </a:r>
            <a:r>
              <a:rPr lang="en-US" dirty="0" smtClean="0"/>
              <a:t> </a:t>
            </a:r>
            <a:r>
              <a:rPr lang="en-US" dirty="0" err="1"/>
              <a:t>kalite</a:t>
            </a:r>
            <a:r>
              <a:rPr lang="en-US" dirty="0"/>
              <a:t> </a:t>
            </a:r>
            <a:r>
              <a:rPr lang="en-US" dirty="0" err="1"/>
              <a:t>alanında</a:t>
            </a:r>
            <a:r>
              <a:rPr lang="en-US" dirty="0"/>
              <a:t> </a:t>
            </a:r>
            <a:r>
              <a:rPr lang="en-US" dirty="0" err="1"/>
              <a:t>yapılan</a:t>
            </a:r>
            <a:r>
              <a:rPr lang="en-US" dirty="0"/>
              <a:t> </a:t>
            </a:r>
            <a:r>
              <a:rPr lang="en-US" dirty="0" err="1" smtClean="0"/>
              <a:t>çalışmalar</a:t>
            </a:r>
            <a:r>
              <a:rPr lang="tr-TR" dirty="0" smtClean="0"/>
              <a:t>la eşgüdümlü olarak </a:t>
            </a:r>
            <a:r>
              <a:rPr lang="en-US" dirty="0" err="1"/>
              <a:t>Kalp</a:t>
            </a:r>
            <a:r>
              <a:rPr lang="en-US" dirty="0"/>
              <a:t> </a:t>
            </a:r>
            <a:r>
              <a:rPr lang="en-US" dirty="0" err="1"/>
              <a:t>Damar</a:t>
            </a:r>
            <a:r>
              <a:rPr lang="en-US" dirty="0"/>
              <a:t> </a:t>
            </a:r>
            <a:r>
              <a:rPr lang="en-US" dirty="0" err="1"/>
              <a:t>Cerrahi</a:t>
            </a:r>
            <a:r>
              <a:rPr lang="en-US" dirty="0"/>
              <a:t> </a:t>
            </a:r>
            <a:r>
              <a:rPr lang="tr-TR" dirty="0" smtClean="0"/>
              <a:t>kliniklerinde </a:t>
            </a:r>
            <a:r>
              <a:rPr lang="tr-TR" dirty="0" err="1" smtClean="0"/>
              <a:t>Perfüzyona</a:t>
            </a:r>
            <a:r>
              <a:rPr lang="en-US" dirty="0" smtClean="0"/>
              <a:t> </a:t>
            </a:r>
            <a:r>
              <a:rPr lang="en-US" dirty="0" err="1"/>
              <a:t>yönelik</a:t>
            </a:r>
            <a:r>
              <a:rPr lang="en-US" dirty="0"/>
              <a:t> </a:t>
            </a:r>
            <a:r>
              <a:rPr lang="en-US" dirty="0" err="1"/>
              <a:t>ayrı</a:t>
            </a:r>
            <a:r>
              <a:rPr lang="en-US" dirty="0"/>
              <a:t> </a:t>
            </a:r>
            <a:r>
              <a:rPr lang="en-US" dirty="0" err="1"/>
              <a:t>bir</a:t>
            </a:r>
            <a:r>
              <a:rPr lang="en-US" dirty="0"/>
              <a:t> </a:t>
            </a:r>
            <a:r>
              <a:rPr lang="en-US" dirty="0" err="1"/>
              <a:t>standart</a:t>
            </a:r>
            <a:r>
              <a:rPr lang="en-US" dirty="0"/>
              <a:t> </a:t>
            </a:r>
            <a:r>
              <a:rPr lang="en-US" dirty="0" err="1"/>
              <a:t>setinin</a:t>
            </a:r>
            <a:r>
              <a:rPr lang="en-US" dirty="0"/>
              <a:t> </a:t>
            </a:r>
            <a:r>
              <a:rPr lang="en-US" dirty="0" err="1"/>
              <a:t>hazırlanması</a:t>
            </a:r>
            <a:r>
              <a:rPr lang="en-US" dirty="0"/>
              <a:t> </a:t>
            </a:r>
            <a:r>
              <a:rPr lang="en-US" dirty="0" err="1" smtClean="0"/>
              <a:t>gerek</a:t>
            </a:r>
            <a:r>
              <a:rPr lang="tr-TR" dirty="0" smtClean="0"/>
              <a:t>sinimi görülmektedir.</a:t>
            </a:r>
          </a:p>
          <a:p>
            <a:pPr marL="82296" indent="0">
              <a:buNone/>
            </a:pPr>
            <a:r>
              <a:rPr lang="tr-TR" dirty="0" smtClean="0"/>
              <a:t>Bu amaçla;</a:t>
            </a:r>
            <a:r>
              <a:rPr lang="en-US" dirty="0" smtClean="0"/>
              <a:t> </a:t>
            </a:r>
            <a:r>
              <a:rPr lang="en-US" dirty="0" err="1" smtClean="0">
                <a:solidFill>
                  <a:srgbClr val="FF0000"/>
                </a:solidFill>
              </a:rPr>
              <a:t>Perfüzyon</a:t>
            </a:r>
            <a:r>
              <a:rPr lang="tr-TR" dirty="0" smtClean="0">
                <a:solidFill>
                  <a:srgbClr val="FF0000"/>
                </a:solidFill>
              </a:rPr>
              <a:t> Standartları</a:t>
            </a:r>
            <a:r>
              <a:rPr lang="en-US" dirty="0" smtClean="0">
                <a:solidFill>
                  <a:srgbClr val="FF0000"/>
                </a:solidFill>
              </a:rPr>
              <a:t> </a:t>
            </a:r>
            <a:r>
              <a:rPr lang="en-US" dirty="0" err="1">
                <a:solidFill>
                  <a:srgbClr val="FF0000"/>
                </a:solidFill>
              </a:rPr>
              <a:t>Seti</a:t>
            </a:r>
            <a:r>
              <a:rPr lang="en-US" dirty="0">
                <a:solidFill>
                  <a:srgbClr val="FF0000"/>
                </a:solidFill>
              </a:rPr>
              <a:t> </a:t>
            </a:r>
            <a:r>
              <a:rPr lang="en-US" dirty="0" err="1" smtClean="0"/>
              <a:t>hazırlan</a:t>
            </a:r>
            <a:r>
              <a:rPr lang="tr-TR" dirty="0" err="1" smtClean="0"/>
              <a:t>ması</a:t>
            </a:r>
            <a:r>
              <a:rPr lang="tr-TR" dirty="0" smtClean="0"/>
              <a:t> </a:t>
            </a:r>
            <a:r>
              <a:rPr lang="en-US" dirty="0" smtClean="0"/>
              <a:t> </a:t>
            </a:r>
            <a:r>
              <a:rPr lang="tr-TR" dirty="0" smtClean="0"/>
              <a:t>S</a:t>
            </a:r>
            <a:r>
              <a:rPr lang="en-US" dirty="0" err="1" smtClean="0"/>
              <a:t>iz</a:t>
            </a:r>
            <a:r>
              <a:rPr lang="en-US" dirty="0" smtClean="0"/>
              <a:t> </a:t>
            </a:r>
            <a:r>
              <a:rPr lang="tr-TR" dirty="0" smtClean="0"/>
              <a:t>D</a:t>
            </a:r>
            <a:r>
              <a:rPr lang="en-US" dirty="0" err="1" smtClean="0"/>
              <a:t>eğerli</a:t>
            </a:r>
            <a:r>
              <a:rPr lang="en-US" dirty="0" smtClean="0"/>
              <a:t> </a:t>
            </a:r>
            <a:r>
              <a:rPr lang="tr-TR" dirty="0" err="1" smtClean="0"/>
              <a:t>Perfüzyonistlerin</a:t>
            </a:r>
            <a:r>
              <a:rPr lang="tr-TR" dirty="0" smtClean="0"/>
              <a:t> </a:t>
            </a:r>
            <a:r>
              <a:rPr lang="en-US" dirty="0" err="1" smtClean="0"/>
              <a:t>kullanımına</a:t>
            </a:r>
            <a:r>
              <a:rPr lang="en-US" dirty="0" smtClean="0"/>
              <a:t> </a:t>
            </a:r>
            <a:r>
              <a:rPr lang="en-US" dirty="0" err="1" smtClean="0"/>
              <a:t>sunul</a:t>
            </a:r>
            <a:r>
              <a:rPr lang="tr-TR" dirty="0" err="1" smtClean="0"/>
              <a:t>ması</a:t>
            </a:r>
            <a:r>
              <a:rPr lang="tr-TR" dirty="0" smtClean="0"/>
              <a:t> planlanmaktadır.</a:t>
            </a:r>
            <a:endParaRPr lang="tr-TR" dirty="0"/>
          </a:p>
        </p:txBody>
      </p:sp>
      <p:sp>
        <p:nvSpPr>
          <p:cNvPr id="5" name="Altbilgi Yer Tutucusu 4"/>
          <p:cNvSpPr>
            <a:spLocks noGrp="1"/>
          </p:cNvSpPr>
          <p:nvPr>
            <p:ph type="ftr" sz="quarter" idx="11"/>
          </p:nvPr>
        </p:nvSpPr>
        <p:spPr>
          <a:xfrm>
            <a:off x="5214942" y="6305550"/>
            <a:ext cx="3395658" cy="476250"/>
          </a:xfrm>
        </p:spPr>
        <p:txBody>
          <a:bodyPr/>
          <a:lstStyle/>
          <a:p>
            <a:pPr algn="ctr"/>
            <a:r>
              <a:rPr lang="tr-TR" b="1" dirty="0" smtClean="0">
                <a:solidFill>
                  <a:schemeClr val="bg2">
                    <a:lumMod val="25000"/>
                  </a:schemeClr>
                </a:solidFill>
              </a:rPr>
              <a:t>Tekirdağ Namık Kemal Üniversitesi </a:t>
            </a:r>
            <a:endParaRPr lang="tr-TR" b="1" dirty="0" smtClean="0">
              <a:solidFill>
                <a:schemeClr val="bg2">
                  <a:lumMod val="25000"/>
                </a:schemeClr>
              </a:solidFill>
            </a:endParaRPr>
          </a:p>
          <a:p>
            <a:pPr algn="ctr"/>
            <a:r>
              <a:rPr lang="tr-TR" b="1" dirty="0" smtClean="0">
                <a:solidFill>
                  <a:schemeClr val="bg2">
                    <a:lumMod val="25000"/>
                  </a:schemeClr>
                </a:solidFill>
              </a:rPr>
              <a:t>Tıp </a:t>
            </a:r>
            <a:r>
              <a:rPr lang="tr-TR" b="1" dirty="0" smtClean="0">
                <a:solidFill>
                  <a:schemeClr val="bg2">
                    <a:lumMod val="25000"/>
                  </a:schemeClr>
                </a:solidFill>
              </a:rPr>
              <a:t>Fakültesi Kalp Damar Cerrahi Anabilim Dalı</a:t>
            </a:r>
          </a:p>
          <a:p>
            <a:pPr algn="ctr"/>
            <a:endParaRPr lang="tr-TR" dirty="0"/>
          </a:p>
        </p:txBody>
      </p:sp>
    </p:spTree>
    <p:extLst>
      <p:ext uri="{BB962C8B-B14F-4D97-AF65-F5344CB8AC3E}">
        <p14:creationId xmlns="" xmlns:p14="http://schemas.microsoft.com/office/powerpoint/2010/main" val="1024844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447800"/>
            <a:ext cx="7818072" cy="4800600"/>
          </a:xfrm>
        </p:spPr>
        <p:txBody>
          <a:bodyPr>
            <a:normAutofit lnSpcReduction="10000"/>
          </a:bodyPr>
          <a:lstStyle/>
          <a:p>
            <a:r>
              <a:rPr lang="tr-TR" i="1" dirty="0">
                <a:solidFill>
                  <a:srgbClr val="FF0000"/>
                </a:solidFill>
              </a:rPr>
              <a:t>Kılavuz 13.2: </a:t>
            </a:r>
            <a:r>
              <a:rPr lang="tr-TR" i="1" dirty="0"/>
              <a:t>Kan kaybı en aza indirmek için hasta başı </a:t>
            </a:r>
            <a:r>
              <a:rPr lang="tr-TR" i="1" dirty="0" err="1"/>
              <a:t>hemostaz</a:t>
            </a:r>
            <a:r>
              <a:rPr lang="tr-TR" i="1" dirty="0"/>
              <a:t> </a:t>
            </a:r>
            <a:r>
              <a:rPr lang="tr-TR" i="1" dirty="0" err="1"/>
              <a:t>monitörizasyonu</a:t>
            </a:r>
            <a:r>
              <a:rPr lang="tr-TR" i="1" dirty="0"/>
              <a:t> kullanılmalıdır.</a:t>
            </a:r>
            <a:endParaRPr lang="tr-TR" sz="2800" dirty="0"/>
          </a:p>
          <a:p>
            <a:r>
              <a:rPr lang="tr-TR" i="1" dirty="0"/>
              <a:t>İzleme şunları içerebilir:</a:t>
            </a:r>
            <a:endParaRPr lang="tr-TR" sz="2800" dirty="0"/>
          </a:p>
          <a:p>
            <a:pPr lvl="2"/>
            <a:r>
              <a:rPr lang="tr-TR" i="1" dirty="0"/>
              <a:t>Uluslararası normalleştirilmiş oran</a:t>
            </a:r>
            <a:endParaRPr lang="tr-TR" sz="2000" dirty="0"/>
          </a:p>
          <a:p>
            <a:pPr lvl="2"/>
            <a:r>
              <a:rPr lang="tr-TR" i="1" dirty="0"/>
              <a:t>Kısmi </a:t>
            </a:r>
            <a:r>
              <a:rPr lang="tr-TR" i="1" dirty="0" err="1"/>
              <a:t>tromboplastin</a:t>
            </a:r>
            <a:r>
              <a:rPr lang="tr-TR" i="1" dirty="0"/>
              <a:t> zamanı(PTT)</a:t>
            </a:r>
            <a:endParaRPr lang="tr-TR" sz="2000" dirty="0"/>
          </a:p>
          <a:p>
            <a:pPr lvl="2"/>
            <a:r>
              <a:rPr lang="tr-TR" i="1" dirty="0" err="1"/>
              <a:t>Protrombin</a:t>
            </a:r>
            <a:r>
              <a:rPr lang="tr-TR" i="1" dirty="0"/>
              <a:t> zamanı</a:t>
            </a:r>
            <a:endParaRPr lang="tr-TR" sz="2000" dirty="0"/>
          </a:p>
          <a:p>
            <a:pPr lvl="2"/>
            <a:r>
              <a:rPr lang="tr-TR" i="1" dirty="0" err="1"/>
              <a:t>Trombin</a:t>
            </a:r>
            <a:r>
              <a:rPr lang="tr-TR" i="1" dirty="0"/>
              <a:t> zamanı</a:t>
            </a:r>
            <a:endParaRPr lang="tr-TR" sz="2000" dirty="0"/>
          </a:p>
          <a:p>
            <a:pPr lvl="2"/>
            <a:r>
              <a:rPr lang="tr-TR" i="1" dirty="0" err="1"/>
              <a:t>Tromboelastografi</a:t>
            </a:r>
            <a:r>
              <a:rPr lang="tr-TR" i="1" dirty="0"/>
              <a:t> / </a:t>
            </a:r>
            <a:r>
              <a:rPr lang="tr-TR" i="1" dirty="0" err="1"/>
              <a:t>Thromboelastometry</a:t>
            </a:r>
            <a:endParaRPr lang="tr-TR" sz="2000" dirty="0"/>
          </a:p>
          <a:p>
            <a:pPr lvl="2"/>
            <a:r>
              <a:rPr lang="tr-TR" i="1" dirty="0" err="1"/>
              <a:t>Trombosit</a:t>
            </a:r>
            <a:r>
              <a:rPr lang="tr-TR" i="1" dirty="0"/>
              <a:t> sayımı</a:t>
            </a:r>
            <a:endParaRPr lang="tr-TR" sz="2000" dirty="0"/>
          </a:p>
          <a:p>
            <a:pPr lvl="2"/>
            <a:r>
              <a:rPr lang="tr-TR" i="1" dirty="0" err="1"/>
              <a:t>Trombosit</a:t>
            </a:r>
            <a:r>
              <a:rPr lang="tr-TR" i="1" dirty="0"/>
              <a:t> fonksiyon analizi</a:t>
            </a:r>
            <a:endParaRPr lang="tr-TR" sz="20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p:txBody>
          <a:bodyPr>
            <a:normAutofit fontScale="90000"/>
          </a:bodyPr>
          <a:lstStyle/>
          <a:p>
            <a:r>
              <a:rPr lang="tr-TR" b="1" dirty="0"/>
              <a:t>Standart 13: Kan Yönetimi</a:t>
            </a:r>
            <a:br>
              <a:rPr lang="tr-TR" b="1" dirty="0"/>
            </a:br>
            <a:endParaRPr lang="tr-TR" dirty="0"/>
          </a:p>
        </p:txBody>
      </p:sp>
    </p:spTree>
    <p:extLst>
      <p:ext uri="{BB962C8B-B14F-4D97-AF65-F5344CB8AC3E}">
        <p14:creationId xmlns="" xmlns:p14="http://schemas.microsoft.com/office/powerpoint/2010/main" val="661071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6698" y="548680"/>
            <a:ext cx="7890080" cy="1143000"/>
          </a:xfrm>
        </p:spPr>
        <p:txBody>
          <a:bodyPr>
            <a:normAutofit fontScale="90000"/>
          </a:bodyPr>
          <a:lstStyle/>
          <a:p>
            <a:r>
              <a:rPr lang="tr-TR" b="1" dirty="0">
                <a:effectLst/>
              </a:rPr>
              <a:t>Standart 14: </a:t>
            </a:r>
            <a:r>
              <a:rPr lang="tr-TR" b="1" dirty="0" err="1">
                <a:effectLst/>
              </a:rPr>
              <a:t>Kardiyopulmoner</a:t>
            </a:r>
            <a:r>
              <a:rPr lang="tr-TR" b="1" dirty="0">
                <a:effectLst/>
              </a:rPr>
              <a:t> Baypas Gerektirebilecek Prosedürler için Hazırlık Seviyesi</a:t>
            </a:r>
            <a:r>
              <a:rPr lang="tr-TR" dirty="0">
                <a:effectLst/>
              </a:rPr>
              <a:t/>
            </a:r>
            <a:br>
              <a:rPr lang="tr-TR" dirty="0">
                <a:effectLst/>
              </a:rPr>
            </a:br>
            <a:endParaRPr lang="tr-TR" dirty="0"/>
          </a:p>
        </p:txBody>
      </p:sp>
      <p:sp>
        <p:nvSpPr>
          <p:cNvPr id="3" name="İçerik Yer Tutucusu 2"/>
          <p:cNvSpPr>
            <a:spLocks noGrp="1"/>
          </p:cNvSpPr>
          <p:nvPr>
            <p:ph idx="1"/>
          </p:nvPr>
        </p:nvSpPr>
        <p:spPr>
          <a:xfrm>
            <a:off x="1043608" y="1772816"/>
            <a:ext cx="7848872" cy="4944616"/>
          </a:xfrm>
        </p:spPr>
        <p:txBody>
          <a:bodyPr>
            <a:normAutofit fontScale="92500"/>
          </a:bodyPr>
          <a:lstStyle/>
          <a:p>
            <a:r>
              <a:rPr lang="tr-TR" dirty="0">
                <a:solidFill>
                  <a:srgbClr val="FF0000"/>
                </a:solidFill>
              </a:rPr>
              <a:t>Standart 14.1: </a:t>
            </a:r>
            <a:r>
              <a:rPr lang="tr-TR" dirty="0" err="1"/>
              <a:t>Preoperatif</a:t>
            </a:r>
            <a:r>
              <a:rPr lang="tr-TR" dirty="0"/>
              <a:t> olarak </a:t>
            </a:r>
            <a:r>
              <a:rPr lang="tr-TR" dirty="0" err="1"/>
              <a:t>kardiyopulmoner</a:t>
            </a:r>
            <a:r>
              <a:rPr lang="tr-TR" dirty="0"/>
              <a:t> baypas (CPB) 'a dönüşümü gerektirme riski yüksek olan prosedürlerin </a:t>
            </a:r>
            <a:r>
              <a:rPr lang="tr-TR" dirty="0" err="1"/>
              <a:t>CPB'ye</a:t>
            </a:r>
            <a:r>
              <a:rPr lang="tr-TR" dirty="0"/>
              <a:t> geçişi için bir protokolü olacaktır.</a:t>
            </a:r>
          </a:p>
          <a:p>
            <a:r>
              <a:rPr lang="tr-TR" dirty="0">
                <a:solidFill>
                  <a:srgbClr val="FF0000"/>
                </a:solidFill>
              </a:rPr>
              <a:t>Standart 14.2: </a:t>
            </a:r>
            <a:r>
              <a:rPr lang="tr-TR" dirty="0"/>
              <a:t>Her bir prosedür için bir </a:t>
            </a:r>
            <a:r>
              <a:rPr lang="tr-TR" dirty="0" err="1"/>
              <a:t>perfüzyonist</a:t>
            </a:r>
            <a:r>
              <a:rPr lang="tr-TR" dirty="0"/>
              <a:t> atanacaktır.</a:t>
            </a:r>
          </a:p>
          <a:p>
            <a:r>
              <a:rPr lang="tr-TR" dirty="0">
                <a:solidFill>
                  <a:srgbClr val="FF0000"/>
                </a:solidFill>
              </a:rPr>
              <a:t>Standart 14.3: </a:t>
            </a:r>
            <a:r>
              <a:rPr lang="tr-TR" dirty="0"/>
              <a:t>Steril </a:t>
            </a:r>
            <a:r>
              <a:rPr lang="tr-TR" dirty="0" err="1"/>
              <a:t>ekstrakorporeal</a:t>
            </a:r>
            <a:r>
              <a:rPr lang="tr-TR" dirty="0"/>
              <a:t> kurulum ve yardımcı ekipmandan oluşan bir kalp-akciğer makinesi (</a:t>
            </a:r>
            <a:r>
              <a:rPr lang="tr-TR" dirty="0" err="1"/>
              <a:t>Ref</a:t>
            </a:r>
            <a:r>
              <a:rPr lang="tr-TR" dirty="0"/>
              <a:t>: Ek B) prosedür için hazır bulunacaktır.</a:t>
            </a:r>
          </a:p>
          <a:p>
            <a:endParaRPr lang="tr-TR" dirty="0"/>
          </a:p>
          <a:p>
            <a:endParaRPr lang="tr-TR" dirty="0"/>
          </a:p>
        </p:txBody>
      </p:sp>
      <p:sp>
        <p:nvSpPr>
          <p:cNvPr id="4" name="Altbilgi Yer Tutucusu 3"/>
          <p:cNvSpPr>
            <a:spLocks noGrp="1"/>
          </p:cNvSpPr>
          <p:nvPr>
            <p:ph type="ftr" sz="quarter" idx="11"/>
          </p:nvPr>
        </p:nvSpPr>
        <p:spPr>
          <a:xfrm>
            <a:off x="5715000" y="6305550"/>
            <a:ext cx="3286156" cy="476250"/>
          </a:xfrm>
        </p:spPr>
        <p:txBody>
          <a:bodyPr/>
          <a:lstStyle/>
          <a:p>
            <a:pPr algn="ctr"/>
            <a:r>
              <a:rPr lang="tr-TR" dirty="0" smtClean="0"/>
              <a:t>Tekirdağ Namık Kemal Üniversitesi </a:t>
            </a:r>
            <a:endParaRPr lang="tr-TR" dirty="0" smtClean="0"/>
          </a:p>
          <a:p>
            <a:pPr algn="ctr"/>
            <a:r>
              <a:rPr lang="tr-TR" dirty="0" smtClean="0"/>
              <a:t>Tıp </a:t>
            </a:r>
            <a:r>
              <a:rPr lang="tr-TR" dirty="0" smtClean="0"/>
              <a:t>Fakültesi Kalp Damar Cerrahi Anabilim Dalı</a:t>
            </a:r>
            <a:endParaRPr lang="tr-TR" dirty="0"/>
          </a:p>
        </p:txBody>
      </p:sp>
    </p:spTree>
    <p:extLst>
      <p:ext uri="{BB962C8B-B14F-4D97-AF65-F5344CB8AC3E}">
        <p14:creationId xmlns="" xmlns:p14="http://schemas.microsoft.com/office/powerpoint/2010/main" val="3338883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852464"/>
            <a:ext cx="7746064" cy="5005536"/>
          </a:xfrm>
        </p:spPr>
        <p:txBody>
          <a:bodyPr>
            <a:normAutofit/>
          </a:bodyPr>
          <a:lstStyle/>
          <a:p>
            <a:r>
              <a:rPr lang="tr-TR" i="1" dirty="0">
                <a:solidFill>
                  <a:srgbClr val="FF0000"/>
                </a:solidFill>
              </a:rPr>
              <a:t>Kılavuz 14.1: </a:t>
            </a:r>
            <a:r>
              <a:rPr lang="tr-TR" i="1" dirty="0"/>
              <a:t>Cerrahi işlem sırasında CPB kullanımı için hazır bulunma seviyesi, cerrahi ekiple görüşülerek belirlenmelidir.</a:t>
            </a:r>
            <a:endParaRPr lang="tr-TR" dirty="0"/>
          </a:p>
          <a:p>
            <a:r>
              <a:rPr lang="tr-TR" i="1" dirty="0">
                <a:solidFill>
                  <a:srgbClr val="FF0000"/>
                </a:solidFill>
              </a:rPr>
              <a:t>Kılavuz14.2: </a:t>
            </a:r>
            <a:r>
              <a:rPr lang="tr-TR" i="1" dirty="0"/>
              <a:t>Steril bir </a:t>
            </a:r>
            <a:r>
              <a:rPr lang="tr-TR" i="1" dirty="0" err="1"/>
              <a:t>ekstrakorporeal</a:t>
            </a:r>
            <a:r>
              <a:rPr lang="tr-TR" i="1" dirty="0"/>
              <a:t> kurulum ve yardımcı ekipmandan oluşan bir kalp-akciğer makinesi (</a:t>
            </a:r>
            <a:r>
              <a:rPr lang="tr-TR" i="1" dirty="0" err="1"/>
              <a:t>Ref</a:t>
            </a:r>
            <a:r>
              <a:rPr lang="tr-TR" i="1" dirty="0"/>
              <a:t>: Ek B) acil durum prosedürleri için veya olağanüstü durum/afet planlama protokollerinin bir parçası olarak hazır </a:t>
            </a:r>
            <a:r>
              <a:rPr lang="tr-TR" i="1" dirty="0" smtClean="0"/>
              <a:t>bulunmalıdır</a:t>
            </a:r>
            <a:endParaRPr lang="tr-TR" dirty="0"/>
          </a:p>
        </p:txBody>
      </p:sp>
      <p:sp>
        <p:nvSpPr>
          <p:cNvPr id="4" name="Altbilgi Yer Tutucusu 3"/>
          <p:cNvSpPr>
            <a:spLocks noGrp="1"/>
          </p:cNvSpPr>
          <p:nvPr>
            <p:ph type="ftr" sz="quarter" idx="11"/>
          </p:nvPr>
        </p:nvSpPr>
        <p:spPr>
          <a:xfrm>
            <a:off x="5715000" y="6305550"/>
            <a:ext cx="3286156" cy="476250"/>
          </a:xfrm>
        </p:spPr>
        <p:txBody>
          <a:bodyPr/>
          <a:lstStyle/>
          <a:p>
            <a:pPr algn="ctr"/>
            <a:r>
              <a:rPr lang="tr-TR" dirty="0" smtClean="0"/>
              <a:t>Tekirdağ Namık Kemal Üniversitesi </a:t>
            </a:r>
            <a:endParaRPr lang="tr-TR" dirty="0" smtClean="0"/>
          </a:p>
          <a:p>
            <a:pPr algn="ctr"/>
            <a:r>
              <a:rPr lang="tr-TR" dirty="0" smtClean="0"/>
              <a:t>Tıp </a:t>
            </a:r>
            <a:r>
              <a:rPr lang="tr-TR" dirty="0" smtClean="0"/>
              <a:t>Fakültesi Kalp Damar Cerrahi Anabilim Dalı</a:t>
            </a:r>
            <a:endParaRPr lang="tr-TR" dirty="0"/>
          </a:p>
        </p:txBody>
      </p:sp>
      <p:sp>
        <p:nvSpPr>
          <p:cNvPr id="5" name="Başlık 1"/>
          <p:cNvSpPr>
            <a:spLocks noGrp="1"/>
          </p:cNvSpPr>
          <p:nvPr>
            <p:ph type="title"/>
          </p:nvPr>
        </p:nvSpPr>
        <p:spPr>
          <a:xfrm>
            <a:off x="1403648" y="620688"/>
            <a:ext cx="7498080" cy="1143000"/>
          </a:xfrm>
        </p:spPr>
        <p:txBody>
          <a:bodyPr>
            <a:normAutofit fontScale="90000"/>
          </a:bodyPr>
          <a:lstStyle/>
          <a:p>
            <a:r>
              <a:rPr lang="tr-TR" b="1" dirty="0">
                <a:effectLst/>
              </a:rPr>
              <a:t>Standart 14: </a:t>
            </a:r>
            <a:r>
              <a:rPr lang="tr-TR" b="1" dirty="0" err="1">
                <a:effectLst/>
              </a:rPr>
              <a:t>Kardiyopulmoner</a:t>
            </a:r>
            <a:r>
              <a:rPr lang="tr-TR" b="1" dirty="0">
                <a:effectLst/>
              </a:rPr>
              <a:t> Baypas Gerektirebilecek Prosedürler için Hazırlık Seviyesi</a:t>
            </a:r>
            <a:r>
              <a:rPr lang="tr-TR" dirty="0">
                <a:effectLst/>
              </a:rPr>
              <a:t/>
            </a:r>
            <a:br>
              <a:rPr lang="tr-TR" dirty="0">
                <a:effectLst/>
              </a:rPr>
            </a:br>
            <a:endParaRPr lang="tr-TR" dirty="0"/>
          </a:p>
        </p:txBody>
      </p:sp>
    </p:spTree>
    <p:extLst>
      <p:ext uri="{BB962C8B-B14F-4D97-AF65-F5344CB8AC3E}">
        <p14:creationId xmlns="" xmlns:p14="http://schemas.microsoft.com/office/powerpoint/2010/main" val="3284016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15: Personel ve Çağrı</a:t>
            </a:r>
            <a:r>
              <a:rPr lang="tr-TR" dirty="0">
                <a:effectLst/>
              </a:rPr>
              <a:t/>
            </a:r>
            <a:br>
              <a:rPr lang="tr-TR" dirty="0">
                <a:effectLst/>
              </a:rPr>
            </a:br>
            <a:endParaRPr lang="tr-TR" dirty="0"/>
          </a:p>
        </p:txBody>
      </p:sp>
      <p:sp>
        <p:nvSpPr>
          <p:cNvPr id="3" name="İçerik Yer Tutucusu 2"/>
          <p:cNvSpPr>
            <a:spLocks noGrp="1"/>
          </p:cNvSpPr>
          <p:nvPr>
            <p:ph idx="1"/>
          </p:nvPr>
        </p:nvSpPr>
        <p:spPr>
          <a:xfrm>
            <a:off x="1043608" y="1196752"/>
            <a:ext cx="7890080" cy="5051648"/>
          </a:xfrm>
        </p:spPr>
        <p:txBody>
          <a:bodyPr>
            <a:normAutofit fontScale="70000" lnSpcReduction="20000"/>
          </a:bodyPr>
          <a:lstStyle/>
          <a:p>
            <a:r>
              <a:rPr lang="tr-TR" i="1" dirty="0">
                <a:solidFill>
                  <a:srgbClr val="FF0000"/>
                </a:solidFill>
              </a:rPr>
              <a:t>Kılavuz 15.1: </a:t>
            </a:r>
            <a:r>
              <a:rPr lang="tr-TR" i="1" dirty="0"/>
              <a:t>“n + 1” personel modeli her zaman kullanılmalıdır; burada “n”, herhangi bir zamanda herhangi bir zamanda kullanılan işletme / prosedür odalarının sayısına eşittir.</a:t>
            </a:r>
            <a:endParaRPr lang="tr-TR" dirty="0"/>
          </a:p>
          <a:p>
            <a:r>
              <a:rPr lang="tr-TR" i="1" dirty="0"/>
              <a:t>(Genel olarak, asgari güvenli </a:t>
            </a:r>
            <a:r>
              <a:rPr lang="tr-TR" i="1" dirty="0" err="1"/>
              <a:t>perfüzyon</a:t>
            </a:r>
            <a:r>
              <a:rPr lang="tr-TR" i="1" dirty="0"/>
              <a:t> personel sayısı: n + 1 olarak tanımlanır, burada n, herhangi bir zamanda herhangi bir zamanda kullanımda olan işletme / prosedür odalarının sayısına eşittir</a:t>
            </a:r>
            <a:r>
              <a:rPr lang="tr-TR" i="1" dirty="0" smtClean="0"/>
              <a:t>.( </a:t>
            </a:r>
            <a:r>
              <a:rPr lang="tr-TR" i="1" dirty="0"/>
              <a:t>Eğer üç işletme / </a:t>
            </a:r>
            <a:r>
              <a:rPr lang="tr-TR" i="1" dirty="0" smtClean="0"/>
              <a:t>operasyon odası </a:t>
            </a:r>
            <a:r>
              <a:rPr lang="tr-TR" i="1" dirty="0"/>
              <a:t>aynı anda kullanılıyorsa, bu seviyedeki faaliyeti karşılayacak asgari güvenli klinik </a:t>
            </a:r>
            <a:r>
              <a:rPr lang="tr-TR" i="1" dirty="0" err="1"/>
              <a:t>perfüzyonist</a:t>
            </a:r>
            <a:r>
              <a:rPr lang="tr-TR" i="1" dirty="0"/>
              <a:t> sayısı dört olarak sayılır. Nitelikli olmayan personel (örneğin, aktiviteyi yerine getirmek için yeterli eğitimi tamamlamayan öğrenciler veya personel) asgari güvenli personel sayısının hesaplanmasına dahil edilmemelidir</a:t>
            </a:r>
            <a:r>
              <a:rPr lang="tr-TR" i="1" dirty="0" smtClean="0"/>
              <a:t>.)</a:t>
            </a:r>
            <a:r>
              <a:rPr lang="tr-TR" i="1" dirty="0"/>
              <a:t> </a:t>
            </a:r>
            <a:endParaRPr lang="tr-TR" i="1" dirty="0" smtClean="0"/>
          </a:p>
          <a:p>
            <a:pPr marL="82296" indent="0">
              <a:buNone/>
            </a:pPr>
            <a:endParaRPr lang="tr-TR" i="1" dirty="0" smtClean="0"/>
          </a:p>
          <a:p>
            <a:r>
              <a:rPr lang="tr-TR" i="1" dirty="0" smtClean="0">
                <a:solidFill>
                  <a:srgbClr val="FF0000"/>
                </a:solidFill>
              </a:rPr>
              <a:t>Kılavuz </a:t>
            </a:r>
            <a:r>
              <a:rPr lang="tr-TR" i="1" dirty="0">
                <a:solidFill>
                  <a:srgbClr val="FF0000"/>
                </a:solidFill>
              </a:rPr>
              <a:t>15.2: </a:t>
            </a:r>
            <a:r>
              <a:rPr lang="tr-TR" i="1" dirty="0"/>
              <a:t>Bir çağrı üzerine </a:t>
            </a:r>
            <a:r>
              <a:rPr lang="tr-TR" i="1" dirty="0" err="1"/>
              <a:t>perfüzyonist</a:t>
            </a:r>
            <a:r>
              <a:rPr lang="tr-TR" i="1" dirty="0"/>
              <a:t> mevcut ve klinik olarak, planlanmamış ve acil durum prosedürleri için 60 dakika içinde hazır bulunmalıdır.</a:t>
            </a:r>
            <a:endParaRPr lang="tr-TR" dirty="0"/>
          </a:p>
          <a:p>
            <a:pPr marL="82296" indent="0">
              <a:buNone/>
            </a:pPr>
            <a:r>
              <a:rPr lang="tr-TR" i="1" dirty="0"/>
              <a:t> </a:t>
            </a:r>
            <a:endParaRPr lang="tr-TR" dirty="0"/>
          </a:p>
          <a:p>
            <a:endParaRPr lang="tr-TR" i="1" dirty="0" smtClean="0"/>
          </a:p>
          <a:p>
            <a:endParaRPr lang="tr-TR" dirty="0"/>
          </a:p>
          <a:p>
            <a:endParaRPr lang="tr-TR" dirty="0"/>
          </a:p>
        </p:txBody>
      </p:sp>
      <p:sp>
        <p:nvSpPr>
          <p:cNvPr id="4" name="Altbilgi Yer Tutucusu 3"/>
          <p:cNvSpPr>
            <a:spLocks noGrp="1"/>
          </p:cNvSpPr>
          <p:nvPr>
            <p:ph type="ftr" sz="quarter" idx="11"/>
          </p:nvPr>
        </p:nvSpPr>
        <p:spPr>
          <a:xfrm>
            <a:off x="5715000" y="6305550"/>
            <a:ext cx="3429000" cy="476250"/>
          </a:xfrm>
        </p:spPr>
        <p:txBody>
          <a:bodyPr/>
          <a:lstStyle/>
          <a:p>
            <a:pPr algn="ctr"/>
            <a:r>
              <a:rPr lang="tr-TR" dirty="0" smtClean="0"/>
              <a:t>Tekirdağ Namık Kemal </a:t>
            </a:r>
            <a:r>
              <a:rPr lang="tr-TR" dirty="0" smtClean="0"/>
              <a:t>Üniversitesi</a:t>
            </a:r>
          </a:p>
          <a:p>
            <a:pPr algn="ctr"/>
            <a:r>
              <a:rPr lang="tr-TR" dirty="0" smtClean="0"/>
              <a:t> </a:t>
            </a:r>
            <a:r>
              <a:rPr lang="tr-TR" dirty="0" smtClean="0"/>
              <a:t>Tıp Fakültesi Kalp Damar Cerrahi Anabilim Dalı</a:t>
            </a:r>
            <a:endParaRPr lang="tr-TR" dirty="0"/>
          </a:p>
        </p:txBody>
      </p:sp>
    </p:spTree>
    <p:extLst>
      <p:ext uri="{BB962C8B-B14F-4D97-AF65-F5344CB8AC3E}">
        <p14:creationId xmlns="" xmlns:p14="http://schemas.microsoft.com/office/powerpoint/2010/main" val="3650951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447800"/>
            <a:ext cx="7890080" cy="4800600"/>
          </a:xfrm>
        </p:spPr>
        <p:txBody>
          <a:bodyPr>
            <a:normAutofit/>
          </a:bodyPr>
          <a:lstStyle/>
          <a:p>
            <a:r>
              <a:rPr lang="tr-TR" dirty="0">
                <a:solidFill>
                  <a:srgbClr val="FF0000"/>
                </a:solidFill>
              </a:rPr>
              <a:t>Standart 16.1: </a:t>
            </a:r>
            <a:r>
              <a:rPr lang="tr-TR" dirty="0" err="1"/>
              <a:t>Perfüzyonistin</a:t>
            </a:r>
            <a:r>
              <a:rPr lang="tr-TR" dirty="0"/>
              <a:t> uygun bakım sağlanmasını sağlaması için, planlanan çalışma saatleri arasında yeterli bir dinlenme süresine sahip olması </a:t>
            </a:r>
            <a:r>
              <a:rPr lang="tr-TR" dirty="0" smtClean="0"/>
              <a:t>gerekir.</a:t>
            </a:r>
            <a:r>
              <a:rPr lang="tr-TR" dirty="0"/>
              <a:t> </a:t>
            </a:r>
          </a:p>
          <a:p>
            <a:r>
              <a:rPr lang="tr-TR" i="1" dirty="0">
                <a:solidFill>
                  <a:srgbClr val="FF0000"/>
                </a:solidFill>
              </a:rPr>
              <a:t>Kılavuz 16.1: </a:t>
            </a:r>
            <a:r>
              <a:rPr lang="tr-TR" i="1" dirty="0" err="1"/>
              <a:t>Perfüzyonist</a:t>
            </a:r>
            <a:r>
              <a:rPr lang="tr-TR" i="1" dirty="0"/>
              <a:t>, her 16 saatlik ardışık çalışma dönemi için en az 8 saatlik dinlenme süresi almalıdır.</a:t>
            </a:r>
            <a:endParaRPr lang="tr-TR"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6" name="Başlık 5"/>
          <p:cNvSpPr>
            <a:spLocks noGrp="1"/>
          </p:cNvSpPr>
          <p:nvPr>
            <p:ph type="title"/>
          </p:nvPr>
        </p:nvSpPr>
        <p:spPr/>
        <p:txBody>
          <a:bodyPr>
            <a:normAutofit fontScale="90000"/>
          </a:bodyPr>
          <a:lstStyle/>
          <a:p>
            <a:r>
              <a:rPr lang="tr-TR" b="1" dirty="0">
                <a:effectLst/>
              </a:rPr>
              <a:t>Standart 16: Görev Saatleri</a:t>
            </a:r>
            <a:br>
              <a:rPr lang="tr-TR" b="1" dirty="0">
                <a:effectLst/>
              </a:rPr>
            </a:br>
            <a:endParaRPr lang="tr-TR" dirty="0"/>
          </a:p>
        </p:txBody>
      </p:sp>
    </p:spTree>
    <p:extLst>
      <p:ext uri="{BB962C8B-B14F-4D97-AF65-F5344CB8AC3E}">
        <p14:creationId xmlns="" xmlns:p14="http://schemas.microsoft.com/office/powerpoint/2010/main" val="3629084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476672"/>
            <a:ext cx="7498080" cy="1143000"/>
          </a:xfrm>
        </p:spPr>
        <p:txBody>
          <a:bodyPr>
            <a:normAutofit fontScale="90000"/>
          </a:bodyPr>
          <a:lstStyle/>
          <a:p>
            <a:r>
              <a:rPr lang="tr-TR" b="1" dirty="0">
                <a:effectLst/>
              </a:rPr>
              <a:t>Standart 17: Kalite Güvence ve İyileştirme</a:t>
            </a:r>
            <a:r>
              <a:rPr lang="tr-TR" dirty="0">
                <a:effectLst/>
              </a:rPr>
              <a:t/>
            </a:r>
            <a:br>
              <a:rPr lang="tr-TR" dirty="0">
                <a:effectLst/>
              </a:rPr>
            </a:br>
            <a:endParaRPr lang="tr-TR" dirty="0"/>
          </a:p>
        </p:txBody>
      </p:sp>
      <p:sp>
        <p:nvSpPr>
          <p:cNvPr id="3" name="İçerik Yer Tutucusu 2"/>
          <p:cNvSpPr>
            <a:spLocks noGrp="1"/>
          </p:cNvSpPr>
          <p:nvPr>
            <p:ph idx="1"/>
          </p:nvPr>
        </p:nvSpPr>
        <p:spPr>
          <a:xfrm>
            <a:off x="1115616" y="1412776"/>
            <a:ext cx="7818072" cy="4835624"/>
          </a:xfrm>
        </p:spPr>
        <p:txBody>
          <a:bodyPr>
            <a:normAutofit lnSpcReduction="10000"/>
          </a:bodyPr>
          <a:lstStyle/>
          <a:p>
            <a:r>
              <a:rPr lang="tr-TR" dirty="0">
                <a:solidFill>
                  <a:srgbClr val="FF0000"/>
                </a:solidFill>
              </a:rPr>
              <a:t>Standart 17.1: </a:t>
            </a:r>
            <a:r>
              <a:rPr lang="tr-TR" dirty="0" err="1"/>
              <a:t>Perfüzyonist</a:t>
            </a:r>
            <a:r>
              <a:rPr lang="tr-TR" dirty="0"/>
              <a:t>, hem kurumsal hem de departman kalite güvence ve iyileştirme programlarına aktif olarak katılacaktır.</a:t>
            </a:r>
          </a:p>
          <a:p>
            <a:r>
              <a:rPr lang="tr-TR" i="1" dirty="0" smtClean="0">
                <a:solidFill>
                  <a:srgbClr val="FF0000"/>
                </a:solidFill>
              </a:rPr>
              <a:t>Kılavuz </a:t>
            </a:r>
            <a:r>
              <a:rPr lang="tr-TR" i="1" dirty="0">
                <a:solidFill>
                  <a:srgbClr val="FF0000"/>
                </a:solidFill>
              </a:rPr>
              <a:t>17.1: </a:t>
            </a:r>
            <a:r>
              <a:rPr lang="tr-TR" i="1" dirty="0" err="1"/>
              <a:t>Perfüzyonist</a:t>
            </a:r>
            <a:r>
              <a:rPr lang="tr-TR" i="1" dirty="0"/>
              <a:t>, bir klinik kayıt veya veri tabanı yoluyla </a:t>
            </a:r>
            <a:r>
              <a:rPr lang="tr-TR" i="1" dirty="0" err="1"/>
              <a:t>perfüzyonun</a:t>
            </a:r>
            <a:r>
              <a:rPr lang="tr-TR" i="1" dirty="0"/>
              <a:t> yürütülmesine ilişkin verileri toplamalıdır</a:t>
            </a:r>
            <a:r>
              <a:rPr lang="tr-TR" dirty="0"/>
              <a:t>.</a:t>
            </a:r>
          </a:p>
          <a:p>
            <a:r>
              <a:rPr lang="tr-TR" i="1" dirty="0">
                <a:solidFill>
                  <a:srgbClr val="FF0000"/>
                </a:solidFill>
              </a:rPr>
              <a:t>Kılavuz 17.2: </a:t>
            </a:r>
            <a:r>
              <a:rPr lang="tr-TR" i="1" dirty="0" err="1"/>
              <a:t>Perfüzyonist</a:t>
            </a:r>
            <a:r>
              <a:rPr lang="tr-TR" i="1" dirty="0"/>
              <a:t>, kalite güvence ve iyileştirme projeleri için bu verileri kullanmalıdır</a:t>
            </a:r>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1847591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Standart 18: Bakım</a:t>
            </a:r>
            <a:r>
              <a:rPr lang="tr-TR" dirty="0">
                <a:effectLst/>
              </a:rPr>
              <a:t/>
            </a:r>
            <a:br>
              <a:rPr lang="tr-TR" dirty="0">
                <a:effectLst/>
              </a:rPr>
            </a:br>
            <a:endParaRPr lang="tr-TR" dirty="0"/>
          </a:p>
        </p:txBody>
      </p:sp>
      <p:sp>
        <p:nvSpPr>
          <p:cNvPr id="3" name="İçerik Yer Tutucusu 2"/>
          <p:cNvSpPr>
            <a:spLocks noGrp="1"/>
          </p:cNvSpPr>
          <p:nvPr>
            <p:ph idx="1"/>
          </p:nvPr>
        </p:nvSpPr>
        <p:spPr>
          <a:xfrm>
            <a:off x="1187624" y="980728"/>
            <a:ext cx="7776864" cy="5400600"/>
          </a:xfrm>
        </p:spPr>
        <p:txBody>
          <a:bodyPr>
            <a:normAutofit fontScale="70000" lnSpcReduction="20000"/>
          </a:bodyPr>
          <a:lstStyle/>
          <a:p>
            <a:r>
              <a:rPr lang="tr-TR" dirty="0">
                <a:solidFill>
                  <a:srgbClr val="FF0000"/>
                </a:solidFill>
              </a:rPr>
              <a:t>Standart 18.1: </a:t>
            </a:r>
            <a:r>
              <a:rPr lang="tr-TR" dirty="0" err="1"/>
              <a:t>Perfüzyonist</a:t>
            </a:r>
            <a:r>
              <a:rPr lang="tr-TR" dirty="0"/>
              <a:t>, (ancak bunlarla sınırlı olmamak kaydıyla) </a:t>
            </a:r>
            <a:r>
              <a:rPr lang="tr-TR" dirty="0" err="1"/>
              <a:t>kardiyopulmoner</a:t>
            </a:r>
            <a:r>
              <a:rPr lang="tr-TR" dirty="0"/>
              <a:t> </a:t>
            </a:r>
            <a:r>
              <a:rPr lang="tr-TR" dirty="0" smtClean="0"/>
              <a:t>baypasın </a:t>
            </a:r>
            <a:r>
              <a:rPr lang="tr-TR" dirty="0"/>
              <a:t>(CPB) yürütülmesinde düzgün bir şekilde muhafaza edilen ve çalışan ekipmanın kullanılmasını sağlayacaktır.</a:t>
            </a:r>
          </a:p>
          <a:p>
            <a:pPr lvl="2"/>
            <a:r>
              <a:rPr lang="tr-TR" dirty="0"/>
              <a:t>Kalp akciğer makinesi</a:t>
            </a:r>
            <a:endParaRPr lang="tr-TR" sz="2000" dirty="0"/>
          </a:p>
          <a:p>
            <a:pPr lvl="3"/>
            <a:r>
              <a:rPr lang="tr-TR" dirty="0"/>
              <a:t>Pompalar</a:t>
            </a:r>
            <a:endParaRPr lang="tr-TR" sz="1800" dirty="0"/>
          </a:p>
          <a:p>
            <a:pPr lvl="3"/>
            <a:r>
              <a:rPr lang="tr-TR" dirty="0"/>
              <a:t>Zamanlayıcılar</a:t>
            </a:r>
            <a:endParaRPr lang="tr-TR" sz="1800" dirty="0"/>
          </a:p>
          <a:p>
            <a:pPr lvl="3"/>
            <a:r>
              <a:rPr lang="tr-TR" dirty="0"/>
              <a:t>Basınç monitörleri</a:t>
            </a:r>
            <a:endParaRPr lang="tr-TR" sz="1800" dirty="0"/>
          </a:p>
          <a:p>
            <a:pPr lvl="3"/>
            <a:r>
              <a:rPr lang="tr-TR" dirty="0"/>
              <a:t>Sıcaklık monitörleri</a:t>
            </a:r>
            <a:endParaRPr lang="tr-TR" sz="1800" dirty="0"/>
          </a:p>
          <a:p>
            <a:pPr lvl="3"/>
            <a:r>
              <a:rPr lang="tr-TR" dirty="0"/>
              <a:t>Düşük Seviye alarmı</a:t>
            </a:r>
            <a:endParaRPr lang="tr-TR" sz="1800" dirty="0"/>
          </a:p>
          <a:p>
            <a:pPr lvl="3"/>
            <a:r>
              <a:rPr lang="tr-TR" dirty="0"/>
              <a:t>Hava kabarcığı </a:t>
            </a:r>
            <a:r>
              <a:rPr lang="tr-TR" dirty="0" err="1"/>
              <a:t>dedektörü</a:t>
            </a:r>
            <a:r>
              <a:rPr lang="tr-TR" dirty="0"/>
              <a:t> (</a:t>
            </a:r>
            <a:r>
              <a:rPr lang="tr-TR" dirty="0" err="1"/>
              <a:t>dedektörler</a:t>
            </a:r>
            <a:r>
              <a:rPr lang="tr-TR" dirty="0"/>
              <a:t>)</a:t>
            </a:r>
            <a:endParaRPr lang="tr-TR" sz="1800" dirty="0"/>
          </a:p>
          <a:p>
            <a:pPr lvl="3"/>
            <a:r>
              <a:rPr lang="tr-TR" dirty="0"/>
              <a:t>Kan akış </a:t>
            </a:r>
            <a:r>
              <a:rPr lang="tr-TR" dirty="0" err="1"/>
              <a:t>sensörleri</a:t>
            </a:r>
            <a:endParaRPr lang="tr-TR" sz="1800" dirty="0"/>
          </a:p>
          <a:p>
            <a:pPr lvl="2"/>
            <a:r>
              <a:rPr lang="tr-TR" dirty="0"/>
              <a:t>Isıtıcı / Soğutucu</a:t>
            </a:r>
            <a:endParaRPr lang="tr-TR" sz="2000" dirty="0"/>
          </a:p>
          <a:p>
            <a:pPr lvl="2"/>
            <a:r>
              <a:rPr lang="tr-TR" dirty="0" err="1"/>
              <a:t>Anestezik</a:t>
            </a:r>
            <a:r>
              <a:rPr lang="tr-TR" dirty="0"/>
              <a:t> buharlaştırıcı/</a:t>
            </a:r>
            <a:r>
              <a:rPr lang="tr-TR" dirty="0" err="1"/>
              <a:t>vaporizatör</a:t>
            </a:r>
            <a:endParaRPr lang="tr-TR" sz="2000" dirty="0"/>
          </a:p>
          <a:p>
            <a:pPr lvl="2"/>
            <a:r>
              <a:rPr lang="tr-TR" dirty="0"/>
              <a:t>Oksijen Blender / Akış Ölçer</a:t>
            </a:r>
            <a:endParaRPr lang="tr-TR" sz="2000" dirty="0"/>
          </a:p>
          <a:p>
            <a:pPr lvl="2"/>
            <a:r>
              <a:rPr lang="tr-TR" dirty="0"/>
              <a:t>Oksijen analizörü</a:t>
            </a:r>
            <a:endParaRPr lang="tr-TR" sz="2000" dirty="0"/>
          </a:p>
          <a:p>
            <a:pPr lvl="2"/>
            <a:r>
              <a:rPr lang="tr-TR" dirty="0"/>
              <a:t>Yardımcı Ekipmanlar</a:t>
            </a:r>
            <a:endParaRPr lang="tr-TR" sz="2000" dirty="0"/>
          </a:p>
          <a:p>
            <a:pPr lvl="3"/>
            <a:r>
              <a:rPr lang="tr-TR" dirty="0"/>
              <a:t>IABP</a:t>
            </a:r>
            <a:endParaRPr lang="tr-TR" sz="1800" dirty="0"/>
          </a:p>
          <a:p>
            <a:pPr lvl="3"/>
            <a:r>
              <a:rPr lang="tr-TR" dirty="0"/>
              <a:t>VAD cihazı</a:t>
            </a:r>
            <a:endParaRPr lang="tr-TR" sz="1800" dirty="0"/>
          </a:p>
          <a:p>
            <a:pPr lvl="3"/>
            <a:r>
              <a:rPr lang="tr-TR" dirty="0"/>
              <a:t>Hücre kurtarma cihazı</a:t>
            </a:r>
            <a:endParaRPr lang="tr-TR" sz="1800" dirty="0"/>
          </a:p>
        </p:txBody>
      </p:sp>
      <p:sp>
        <p:nvSpPr>
          <p:cNvPr id="4" name="Altbilgi Yer Tutucusu 3"/>
          <p:cNvSpPr>
            <a:spLocks noGrp="1"/>
          </p:cNvSpPr>
          <p:nvPr>
            <p:ph type="ftr" sz="quarter" idx="11"/>
          </p:nvPr>
        </p:nvSpPr>
        <p:spPr>
          <a:xfrm>
            <a:off x="5715000" y="6305550"/>
            <a:ext cx="3143280" cy="476250"/>
          </a:xfrm>
        </p:spPr>
        <p:txBody>
          <a:bodyPr/>
          <a:lstStyle/>
          <a:p>
            <a:pPr algn="ctr"/>
            <a:r>
              <a:rPr lang="tr-TR" dirty="0" smtClean="0"/>
              <a:t>Tekirdağ Namık Kemal Üniversitesi </a:t>
            </a:r>
            <a:endParaRPr lang="tr-TR" dirty="0" smtClean="0"/>
          </a:p>
          <a:p>
            <a:pPr algn="ctr"/>
            <a:r>
              <a:rPr lang="tr-TR" dirty="0" smtClean="0"/>
              <a:t>Tıp </a:t>
            </a:r>
            <a:r>
              <a:rPr lang="tr-TR" dirty="0" smtClean="0"/>
              <a:t>Fakültesi Kalp Damar Cerrahi Anabilim Dalı</a:t>
            </a:r>
            <a:endParaRPr lang="tr-TR" dirty="0"/>
          </a:p>
        </p:txBody>
      </p:sp>
    </p:spTree>
    <p:extLst>
      <p:ext uri="{BB962C8B-B14F-4D97-AF65-F5344CB8AC3E}">
        <p14:creationId xmlns="" xmlns:p14="http://schemas.microsoft.com/office/powerpoint/2010/main" val="40342563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836712"/>
            <a:ext cx="7890080" cy="5483696"/>
          </a:xfrm>
        </p:spPr>
        <p:txBody>
          <a:bodyPr>
            <a:normAutofit fontScale="70000" lnSpcReduction="20000"/>
          </a:bodyPr>
          <a:lstStyle/>
          <a:p>
            <a:r>
              <a:rPr lang="tr-TR" dirty="0">
                <a:solidFill>
                  <a:srgbClr val="FF0000"/>
                </a:solidFill>
              </a:rPr>
              <a:t>Standart 18.2: </a:t>
            </a:r>
            <a:r>
              <a:rPr lang="tr-TR" dirty="0" err="1"/>
              <a:t>Perfüzyon</a:t>
            </a:r>
            <a:r>
              <a:rPr lang="tr-TR" dirty="0"/>
              <a:t> ekipmanında önleyici bakım, uygun şekilde eğitilmiş ve kalifiye üretici teknisyenler, temsilciler veya biyomedikal teknisyenler tarafından yapılmalıdır.</a:t>
            </a:r>
          </a:p>
          <a:p>
            <a:r>
              <a:rPr lang="tr-TR" dirty="0"/>
              <a:t>Düzenli olarak planlanan bakım, </a:t>
            </a:r>
            <a:r>
              <a:rPr lang="tr-TR" dirty="0" err="1"/>
              <a:t>perfüzyon</a:t>
            </a:r>
            <a:r>
              <a:rPr lang="tr-TR" dirty="0"/>
              <a:t> bölümü ve / veya biyomedikal mühendislik personeli tarafından belgelenmelidir. Bu bakımın aralığı üretici tavsiyeleri, geçerli dış akreditasyon ajansı yönergeleri ve kurumsal gerekliliklerle uyumlu olmalıdır.</a:t>
            </a:r>
          </a:p>
          <a:p>
            <a:r>
              <a:rPr lang="tr-TR" dirty="0">
                <a:solidFill>
                  <a:srgbClr val="FF0000"/>
                </a:solidFill>
              </a:rPr>
              <a:t>Standart 18.3: </a:t>
            </a:r>
            <a:r>
              <a:rPr lang="tr-TR" dirty="0"/>
              <a:t>Organizasyon, </a:t>
            </a:r>
            <a:r>
              <a:rPr lang="tr-TR" dirty="0" err="1"/>
              <a:t>perfüzyon</a:t>
            </a:r>
            <a:r>
              <a:rPr lang="tr-TR" dirty="0"/>
              <a:t> ekipmanı arızaları için bir protokol takip etmelidir.</a:t>
            </a:r>
          </a:p>
          <a:p>
            <a:r>
              <a:rPr lang="tr-TR" dirty="0" smtClean="0">
                <a:solidFill>
                  <a:srgbClr val="FF0000"/>
                </a:solidFill>
              </a:rPr>
              <a:t>Standart </a:t>
            </a:r>
            <a:r>
              <a:rPr lang="tr-TR" dirty="0">
                <a:solidFill>
                  <a:srgbClr val="FF0000"/>
                </a:solidFill>
              </a:rPr>
              <a:t>18.4: </a:t>
            </a:r>
            <a:r>
              <a:rPr lang="tr-TR" dirty="0"/>
              <a:t>Uygun yedek </a:t>
            </a:r>
            <a:r>
              <a:rPr lang="tr-TR" dirty="0" err="1"/>
              <a:t>perfüzyon</a:t>
            </a:r>
            <a:r>
              <a:rPr lang="tr-TR" dirty="0"/>
              <a:t> malzemeleri kolayca bulunabilir olmalıdır.</a:t>
            </a:r>
          </a:p>
          <a:p>
            <a:r>
              <a:rPr lang="tr-TR" dirty="0">
                <a:solidFill>
                  <a:srgbClr val="FF0000"/>
                </a:solidFill>
              </a:rPr>
              <a:t>Standart 18.5: </a:t>
            </a:r>
            <a:r>
              <a:rPr lang="tr-TR" dirty="0"/>
              <a:t>Organizasyon, </a:t>
            </a:r>
            <a:r>
              <a:rPr lang="tr-TR" dirty="0" err="1"/>
              <a:t>perfüzyon</a:t>
            </a:r>
            <a:r>
              <a:rPr lang="tr-TR" dirty="0"/>
              <a:t> ekipmanı bildirimlerini kabul etmek ve ele almak için bir protokolü takip etmelidir (örneğin, hatırlatmalar, uyarılar ve tavsiyeler).</a:t>
            </a:r>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5" name="Başlık 1"/>
          <p:cNvSpPr>
            <a:spLocks noGrp="1"/>
          </p:cNvSpPr>
          <p:nvPr>
            <p:ph type="title"/>
          </p:nvPr>
        </p:nvSpPr>
        <p:spPr>
          <a:xfrm>
            <a:off x="1619672" y="274638"/>
            <a:ext cx="7314016" cy="706090"/>
          </a:xfrm>
        </p:spPr>
        <p:txBody>
          <a:bodyPr>
            <a:normAutofit fontScale="90000"/>
          </a:bodyPr>
          <a:lstStyle/>
          <a:p>
            <a:r>
              <a:rPr lang="tr-TR" b="1" dirty="0">
                <a:effectLst/>
              </a:rPr>
              <a:t>Standart 18: Bakım</a:t>
            </a:r>
            <a:r>
              <a:rPr lang="tr-TR" dirty="0">
                <a:effectLst/>
              </a:rPr>
              <a:t/>
            </a:r>
            <a:br>
              <a:rPr lang="tr-TR" dirty="0">
                <a:effectLst/>
              </a:rPr>
            </a:br>
            <a:endParaRPr lang="tr-TR" dirty="0"/>
          </a:p>
        </p:txBody>
      </p:sp>
    </p:spTree>
    <p:extLst>
      <p:ext uri="{BB962C8B-B14F-4D97-AF65-F5344CB8AC3E}">
        <p14:creationId xmlns="" xmlns:p14="http://schemas.microsoft.com/office/powerpoint/2010/main" val="16916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5976" y="260648"/>
            <a:ext cx="4577712" cy="5544616"/>
          </a:xfrm>
        </p:spPr>
        <p:txBody>
          <a:bodyPr>
            <a:normAutofit fontScale="55000" lnSpcReduction="20000"/>
          </a:bodyPr>
          <a:lstStyle/>
          <a:p>
            <a:pPr lvl="0"/>
            <a:r>
              <a:rPr lang="tr-TR" dirty="0"/>
              <a:t>Laboratuvar Verileri</a:t>
            </a:r>
            <a:endParaRPr lang="tr-TR" sz="2800" dirty="0"/>
          </a:p>
          <a:p>
            <a:pPr lvl="1"/>
            <a:r>
              <a:rPr lang="tr-TR" dirty="0"/>
              <a:t>Hemoglobin / </a:t>
            </a:r>
            <a:r>
              <a:rPr lang="tr-TR" dirty="0" err="1"/>
              <a:t>Hematokrit</a:t>
            </a:r>
            <a:endParaRPr lang="tr-TR" sz="2400" dirty="0"/>
          </a:p>
          <a:p>
            <a:pPr lvl="1"/>
            <a:r>
              <a:rPr lang="tr-TR" dirty="0"/>
              <a:t>Baypasta öngörülen </a:t>
            </a:r>
            <a:r>
              <a:rPr lang="tr-TR" dirty="0" err="1"/>
              <a:t>Hematokrit</a:t>
            </a:r>
            <a:endParaRPr lang="tr-TR" sz="2400" dirty="0"/>
          </a:p>
          <a:p>
            <a:pPr lvl="1"/>
            <a:r>
              <a:rPr lang="tr-TR" dirty="0"/>
              <a:t>Beyaz Kan Hücresi Sayımı</a:t>
            </a:r>
            <a:endParaRPr lang="tr-TR" sz="2400" dirty="0"/>
          </a:p>
          <a:p>
            <a:pPr lvl="1"/>
            <a:r>
              <a:rPr lang="tr-TR" dirty="0" err="1"/>
              <a:t>Trombosit</a:t>
            </a:r>
            <a:r>
              <a:rPr lang="tr-TR" dirty="0"/>
              <a:t> sayımı</a:t>
            </a:r>
            <a:endParaRPr lang="tr-TR" sz="2400" dirty="0"/>
          </a:p>
          <a:p>
            <a:pPr lvl="1"/>
            <a:r>
              <a:rPr lang="tr-TR" dirty="0" err="1"/>
              <a:t>aPTT</a:t>
            </a:r>
            <a:endParaRPr lang="tr-TR" sz="2400" dirty="0"/>
          </a:p>
          <a:p>
            <a:pPr lvl="1"/>
            <a:r>
              <a:rPr lang="tr-TR" dirty="0" err="1"/>
              <a:t>na</a:t>
            </a:r>
            <a:endParaRPr lang="tr-TR" sz="2400" dirty="0"/>
          </a:p>
          <a:p>
            <a:pPr lvl="1"/>
            <a:r>
              <a:rPr lang="tr-TR" dirty="0"/>
              <a:t>K +</a:t>
            </a:r>
            <a:endParaRPr lang="tr-TR" sz="2400" dirty="0"/>
          </a:p>
          <a:p>
            <a:pPr lvl="1"/>
            <a:r>
              <a:rPr lang="tr-TR" dirty="0"/>
              <a:t>BUN / CR</a:t>
            </a:r>
            <a:endParaRPr lang="tr-TR" sz="2400" dirty="0"/>
          </a:p>
          <a:p>
            <a:r>
              <a:rPr lang="tr-TR" dirty="0"/>
              <a:t>j. Glikoz</a:t>
            </a:r>
          </a:p>
          <a:p>
            <a:r>
              <a:rPr lang="tr-TR" dirty="0"/>
              <a:t>j. Diğer İlgili </a:t>
            </a:r>
            <a:r>
              <a:rPr lang="tr-TR" dirty="0" err="1"/>
              <a:t>Lab</a:t>
            </a:r>
            <a:r>
              <a:rPr lang="tr-TR" dirty="0"/>
              <a:t> değerleri</a:t>
            </a:r>
          </a:p>
          <a:p>
            <a:pPr lvl="0"/>
            <a:r>
              <a:rPr lang="tr-TR" dirty="0"/>
              <a:t>Hasta Alerjileri</a:t>
            </a:r>
            <a:endParaRPr lang="tr-TR" sz="2800" dirty="0"/>
          </a:p>
          <a:p>
            <a:pPr lvl="0"/>
            <a:r>
              <a:rPr lang="tr-TR" dirty="0"/>
              <a:t>Planlanmış Prosedür</a:t>
            </a:r>
            <a:endParaRPr lang="tr-TR" sz="2800" dirty="0"/>
          </a:p>
          <a:p>
            <a:pPr lvl="0"/>
            <a:r>
              <a:rPr lang="tr-TR" dirty="0"/>
              <a:t>Tıbbi Geçmiş / Risk Faktörleri (tavsiye edilir)</a:t>
            </a:r>
            <a:endParaRPr lang="tr-TR" sz="2800" dirty="0"/>
          </a:p>
          <a:p>
            <a:pPr lvl="1"/>
            <a:r>
              <a:rPr lang="tr-TR" dirty="0" err="1"/>
              <a:t>Kardiyovasküler</a:t>
            </a:r>
            <a:endParaRPr lang="tr-TR" sz="2400" dirty="0"/>
          </a:p>
          <a:p>
            <a:pPr lvl="1"/>
            <a:r>
              <a:rPr lang="tr-TR" dirty="0"/>
              <a:t>Akciğer</a:t>
            </a:r>
            <a:endParaRPr lang="tr-TR" sz="2400" dirty="0"/>
          </a:p>
          <a:p>
            <a:pPr lvl="1"/>
            <a:r>
              <a:rPr lang="tr-TR" dirty="0"/>
              <a:t>Böbrek</a:t>
            </a:r>
            <a:endParaRPr lang="tr-TR" sz="2400" dirty="0"/>
          </a:p>
          <a:p>
            <a:pPr lvl="1"/>
            <a:r>
              <a:rPr lang="tr-TR" dirty="0"/>
              <a:t>Nörolojik</a:t>
            </a:r>
            <a:endParaRPr lang="tr-TR" sz="2400" dirty="0"/>
          </a:p>
          <a:p>
            <a:pPr lvl="1"/>
            <a:r>
              <a:rPr lang="tr-TR" dirty="0"/>
              <a:t>GI / Endokrin</a:t>
            </a:r>
            <a:endParaRPr lang="tr-TR" sz="2400" dirty="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
        <p:nvSpPr>
          <p:cNvPr id="6" name="İçerik Yer Tutucusu 2"/>
          <p:cNvSpPr txBox="1">
            <a:spLocks/>
          </p:cNvSpPr>
          <p:nvPr/>
        </p:nvSpPr>
        <p:spPr>
          <a:xfrm>
            <a:off x="1331640" y="260648"/>
            <a:ext cx="7602048" cy="598775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sz="2400" b="1" dirty="0" smtClean="0"/>
              <a:t>Ek A: Hasta bilgisi</a:t>
            </a:r>
          </a:p>
          <a:p>
            <a:r>
              <a:rPr lang="tr-TR" sz="1700" dirty="0" smtClean="0"/>
              <a:t>Tıbbi Kayıt Numarası</a:t>
            </a:r>
          </a:p>
          <a:p>
            <a:r>
              <a:rPr lang="tr-TR" sz="1700" dirty="0" smtClean="0"/>
              <a:t>Hasta Soyadı, ilk isim</a:t>
            </a:r>
          </a:p>
          <a:p>
            <a:r>
              <a:rPr lang="tr-TR" sz="1700" dirty="0" smtClean="0"/>
              <a:t>Demografi</a:t>
            </a:r>
          </a:p>
          <a:p>
            <a:pPr lvl="1"/>
            <a:r>
              <a:rPr lang="tr-TR" sz="1700" dirty="0" smtClean="0"/>
              <a:t>Yaş</a:t>
            </a:r>
          </a:p>
          <a:p>
            <a:pPr lvl="1"/>
            <a:r>
              <a:rPr lang="tr-TR" sz="1700" dirty="0" smtClean="0"/>
              <a:t>Cinsiyet</a:t>
            </a:r>
          </a:p>
          <a:p>
            <a:pPr lvl="1"/>
            <a:r>
              <a:rPr lang="tr-TR" sz="1700" dirty="0" smtClean="0"/>
              <a:t>Boy</a:t>
            </a:r>
          </a:p>
          <a:p>
            <a:pPr lvl="1"/>
            <a:r>
              <a:rPr lang="tr-TR" sz="1700" dirty="0" smtClean="0"/>
              <a:t>Ağırlık</a:t>
            </a:r>
          </a:p>
          <a:p>
            <a:pPr lvl="1"/>
            <a:r>
              <a:rPr lang="tr-TR" sz="1700" dirty="0" smtClean="0"/>
              <a:t>Vücut Yüzey Alanı (BSA)</a:t>
            </a:r>
          </a:p>
          <a:p>
            <a:r>
              <a:rPr lang="tr-TR" sz="1700" dirty="0" smtClean="0"/>
              <a:t>Kan Grubu</a:t>
            </a:r>
          </a:p>
          <a:p>
            <a:endParaRPr lang="tr-TR" dirty="0"/>
          </a:p>
        </p:txBody>
      </p:sp>
    </p:spTree>
    <p:extLst>
      <p:ext uri="{BB962C8B-B14F-4D97-AF65-F5344CB8AC3E}">
        <p14:creationId xmlns="" xmlns:p14="http://schemas.microsoft.com/office/powerpoint/2010/main" val="34663749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476672"/>
            <a:ext cx="7498080" cy="5771728"/>
          </a:xfrm>
        </p:spPr>
        <p:txBody>
          <a:bodyPr>
            <a:normAutofit fontScale="92500" lnSpcReduction="10000"/>
          </a:bodyPr>
          <a:lstStyle/>
          <a:p>
            <a:r>
              <a:rPr lang="tr-TR" b="1" dirty="0"/>
              <a:t>Ek B: Prosedürü, Personeli ve Ekipmanları Doğru Şekilde Tanımlamak için Yeterli Bilgi</a:t>
            </a:r>
          </a:p>
          <a:p>
            <a:pPr lvl="0"/>
            <a:r>
              <a:rPr lang="tr-TR" dirty="0"/>
              <a:t>Prosedür Tarihi</a:t>
            </a:r>
          </a:p>
          <a:p>
            <a:pPr lvl="0"/>
            <a:r>
              <a:rPr lang="tr-TR" dirty="0"/>
              <a:t>Prosedür Türü</a:t>
            </a:r>
          </a:p>
          <a:p>
            <a:pPr lvl="0"/>
            <a:r>
              <a:rPr lang="tr-TR" dirty="0" err="1"/>
              <a:t>Perfüzyonist</a:t>
            </a:r>
            <a:r>
              <a:rPr lang="tr-TR" dirty="0"/>
              <a:t> (</a:t>
            </a:r>
            <a:r>
              <a:rPr lang="tr-TR" dirty="0" err="1"/>
              <a:t>ler</a:t>
            </a:r>
            <a:r>
              <a:rPr lang="tr-TR" dirty="0"/>
              <a:t>) Adı</a:t>
            </a:r>
          </a:p>
          <a:p>
            <a:r>
              <a:rPr lang="tr-TR" dirty="0"/>
              <a:t>a) Vakanın sorumlusu olan </a:t>
            </a:r>
            <a:r>
              <a:rPr lang="tr-TR" dirty="0" err="1"/>
              <a:t>perfüzyonist</a:t>
            </a:r>
            <a:r>
              <a:rPr lang="tr-TR" dirty="0"/>
              <a:t> her zaman açıkça yazılmalıdır.</a:t>
            </a:r>
          </a:p>
          <a:p>
            <a:pPr lvl="0"/>
            <a:r>
              <a:rPr lang="tr-TR" dirty="0"/>
              <a:t>Cerrah (</a:t>
            </a:r>
            <a:r>
              <a:rPr lang="tr-TR" dirty="0" err="1"/>
              <a:t>lar</a:t>
            </a:r>
            <a:r>
              <a:rPr lang="tr-TR" dirty="0"/>
              <a:t>) Adı</a:t>
            </a:r>
          </a:p>
          <a:p>
            <a:pPr lvl="0"/>
            <a:r>
              <a:rPr lang="tr-TR" dirty="0"/>
              <a:t>Anestezist (</a:t>
            </a:r>
            <a:r>
              <a:rPr lang="tr-TR" dirty="0" err="1"/>
              <a:t>ler</a:t>
            </a:r>
            <a:r>
              <a:rPr lang="tr-TR" dirty="0"/>
              <a:t>) Adı</a:t>
            </a:r>
          </a:p>
          <a:p>
            <a:pPr lvl="0"/>
            <a:r>
              <a:rPr lang="tr-TR" dirty="0"/>
              <a:t>Hemşire (</a:t>
            </a:r>
            <a:r>
              <a:rPr lang="tr-TR" dirty="0" err="1"/>
              <a:t>ler</a:t>
            </a:r>
            <a:r>
              <a:rPr lang="tr-TR" dirty="0"/>
              <a:t>) Adı</a:t>
            </a:r>
          </a:p>
          <a:p>
            <a:pPr lvl="0"/>
            <a:r>
              <a:rPr lang="tr-TR" dirty="0"/>
              <a:t>Ameliyathane Numarası</a:t>
            </a:r>
          </a:p>
          <a:p>
            <a:pPr lvl="0"/>
            <a:r>
              <a:rPr lang="tr-TR" dirty="0"/>
              <a:t>Yorumlar / Etkinlikler (önerilir)</a:t>
            </a:r>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1302543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196752"/>
            <a:ext cx="8100392" cy="5051648"/>
          </a:xfrm>
        </p:spPr>
        <p:txBody>
          <a:bodyPr>
            <a:normAutofit fontScale="77500" lnSpcReduction="20000"/>
          </a:bodyPr>
          <a:lstStyle/>
          <a:p>
            <a:pPr marL="82296" indent="0">
              <a:buNone/>
            </a:pPr>
            <a:r>
              <a:rPr lang="tr-TR" dirty="0" smtClean="0"/>
              <a:t>H</a:t>
            </a:r>
            <a:r>
              <a:rPr lang="en-US" dirty="0" err="1" smtClean="0"/>
              <a:t>izmet</a:t>
            </a:r>
            <a:r>
              <a:rPr lang="en-US" dirty="0" smtClean="0"/>
              <a:t> </a:t>
            </a:r>
            <a:r>
              <a:rPr lang="en-US" dirty="0" err="1"/>
              <a:t>süreçlerine</a:t>
            </a:r>
            <a:r>
              <a:rPr lang="en-US" dirty="0"/>
              <a:t> </a:t>
            </a:r>
            <a:r>
              <a:rPr lang="en-US" dirty="0" err="1"/>
              <a:t>ve</a:t>
            </a:r>
            <a:r>
              <a:rPr lang="en-US" dirty="0"/>
              <a:t> </a:t>
            </a:r>
            <a:r>
              <a:rPr lang="en-US" dirty="0" err="1"/>
              <a:t>çıktılarına</a:t>
            </a:r>
            <a:r>
              <a:rPr lang="en-US" dirty="0"/>
              <a:t> </a:t>
            </a:r>
            <a:r>
              <a:rPr lang="en-US" dirty="0" err="1"/>
              <a:t>odaklı</a:t>
            </a:r>
            <a:r>
              <a:rPr lang="en-US" dirty="0"/>
              <a:t>, </a:t>
            </a:r>
            <a:endParaRPr lang="tr-TR" dirty="0" smtClean="0"/>
          </a:p>
          <a:p>
            <a:pPr marL="82296" indent="0">
              <a:buNone/>
            </a:pPr>
            <a:r>
              <a:rPr lang="tr-TR" dirty="0" smtClean="0"/>
              <a:t>K</a:t>
            </a:r>
            <a:r>
              <a:rPr lang="en-US" dirty="0" err="1" smtClean="0"/>
              <a:t>uruluşlarda</a:t>
            </a:r>
            <a:r>
              <a:rPr lang="en-US" dirty="0" smtClean="0"/>
              <a:t> </a:t>
            </a:r>
            <a:r>
              <a:rPr lang="en-US" dirty="0" err="1"/>
              <a:t>inovasyonu</a:t>
            </a:r>
            <a:r>
              <a:rPr lang="en-US" dirty="0"/>
              <a:t> </a:t>
            </a:r>
            <a:r>
              <a:rPr lang="en-US" dirty="0" err="1"/>
              <a:t>teşvik</a:t>
            </a:r>
            <a:r>
              <a:rPr lang="en-US" dirty="0"/>
              <a:t> </a:t>
            </a:r>
            <a:r>
              <a:rPr lang="en-US" dirty="0" err="1"/>
              <a:t>edici</a:t>
            </a:r>
            <a:r>
              <a:rPr lang="en-US" dirty="0" smtClean="0"/>
              <a:t>,</a:t>
            </a:r>
            <a:r>
              <a:rPr lang="tr-TR" dirty="0" smtClean="0"/>
              <a:t>,</a:t>
            </a:r>
          </a:p>
          <a:p>
            <a:pPr marL="82296" indent="0">
              <a:buNone/>
            </a:pPr>
            <a:r>
              <a:rPr lang="tr-TR" dirty="0" smtClean="0"/>
              <a:t>U</a:t>
            </a:r>
            <a:r>
              <a:rPr lang="en-US" dirty="0" err="1" smtClean="0"/>
              <a:t>ygulanabilirliği</a:t>
            </a:r>
            <a:r>
              <a:rPr lang="en-US" dirty="0" smtClean="0"/>
              <a:t> </a:t>
            </a:r>
            <a:r>
              <a:rPr lang="en-US" dirty="0" err="1"/>
              <a:t>öne</a:t>
            </a:r>
            <a:r>
              <a:rPr lang="en-US" dirty="0"/>
              <a:t> </a:t>
            </a:r>
            <a:r>
              <a:rPr lang="en-US" dirty="0" err="1"/>
              <a:t>çıkaran</a:t>
            </a:r>
            <a:r>
              <a:rPr lang="en-US" dirty="0"/>
              <a:t>, </a:t>
            </a:r>
            <a:endParaRPr lang="tr-TR" dirty="0" smtClean="0"/>
          </a:p>
          <a:p>
            <a:pPr marL="82296" indent="0">
              <a:buNone/>
            </a:pPr>
            <a:r>
              <a:rPr lang="en-US" dirty="0" err="1" smtClean="0"/>
              <a:t>kullanımı</a:t>
            </a:r>
            <a:r>
              <a:rPr lang="en-US" dirty="0" smtClean="0"/>
              <a:t> </a:t>
            </a:r>
            <a:r>
              <a:rPr lang="en-US" dirty="0" err="1"/>
              <a:t>kolay</a:t>
            </a:r>
            <a:r>
              <a:rPr lang="en-US" dirty="0"/>
              <a:t> </a:t>
            </a:r>
            <a:r>
              <a:rPr lang="en-US" dirty="0" err="1"/>
              <a:t>ve</a:t>
            </a:r>
            <a:r>
              <a:rPr lang="en-US" dirty="0"/>
              <a:t> </a:t>
            </a:r>
            <a:r>
              <a:rPr lang="en-US" dirty="0" err="1"/>
              <a:t>kapsayıcı</a:t>
            </a:r>
            <a:r>
              <a:rPr lang="en-US" dirty="0"/>
              <a:t> </a:t>
            </a:r>
            <a:r>
              <a:rPr lang="en-US" dirty="0" err="1"/>
              <a:t>olmasına</a:t>
            </a:r>
            <a:r>
              <a:rPr lang="en-US" dirty="0"/>
              <a:t> da </a:t>
            </a:r>
            <a:r>
              <a:rPr lang="en-US" dirty="0" err="1" smtClean="0"/>
              <a:t>özen</a:t>
            </a:r>
            <a:r>
              <a:rPr lang="tr-TR" dirty="0" smtClean="0"/>
              <a:t> g</a:t>
            </a:r>
            <a:r>
              <a:rPr lang="en-US" dirty="0" err="1" smtClean="0"/>
              <a:t>österil</a:t>
            </a:r>
            <a:r>
              <a:rPr lang="tr-TR" dirty="0" err="1" smtClean="0"/>
              <a:t>ecektir</a:t>
            </a:r>
            <a:r>
              <a:rPr lang="tr-TR" dirty="0" smtClean="0"/>
              <a:t>.</a:t>
            </a:r>
            <a:endParaRPr lang="tr-TR" dirty="0"/>
          </a:p>
          <a:p>
            <a:pPr marL="82296" indent="0">
              <a:buNone/>
            </a:pPr>
            <a:r>
              <a:rPr lang="tr-TR" dirty="0" smtClean="0"/>
              <a:t> </a:t>
            </a:r>
            <a:endParaRPr lang="tr-TR" dirty="0" smtClean="0"/>
          </a:p>
          <a:p>
            <a:pPr marL="82296" indent="0">
              <a:buNone/>
            </a:pPr>
            <a:r>
              <a:rPr lang="tr-TR" dirty="0" smtClean="0"/>
              <a:t>B</a:t>
            </a:r>
            <a:r>
              <a:rPr lang="en-US" dirty="0" smtClean="0"/>
              <a:t>u </a:t>
            </a:r>
            <a:r>
              <a:rPr lang="en-US" dirty="0" err="1"/>
              <a:t>süreçte</a:t>
            </a:r>
            <a:r>
              <a:rPr lang="en-US" dirty="0" smtClean="0"/>
              <a:t>;</a:t>
            </a:r>
            <a:endParaRPr lang="tr-TR" dirty="0" smtClean="0"/>
          </a:p>
          <a:p>
            <a:pPr marL="82296" indent="0">
              <a:buNone/>
            </a:pPr>
            <a:r>
              <a:rPr lang="en-US" dirty="0" smtClean="0"/>
              <a:t> </a:t>
            </a:r>
            <a:endParaRPr lang="tr-TR" sz="2400" dirty="0" smtClean="0"/>
          </a:p>
          <a:p>
            <a:r>
              <a:rPr lang="en-US" sz="3100" dirty="0" err="1" smtClean="0"/>
              <a:t>Kaliteli</a:t>
            </a:r>
            <a:r>
              <a:rPr lang="en-US" sz="3100" dirty="0" smtClean="0"/>
              <a:t> </a:t>
            </a:r>
            <a:r>
              <a:rPr lang="en-US" sz="3100" dirty="0" err="1" smtClean="0"/>
              <a:t>sağlık</a:t>
            </a:r>
            <a:r>
              <a:rPr lang="en-US" sz="3100" dirty="0" smtClean="0"/>
              <a:t> </a:t>
            </a:r>
            <a:r>
              <a:rPr lang="en-US" sz="3100" dirty="0" err="1" smtClean="0"/>
              <a:t>hizmeti</a:t>
            </a:r>
            <a:r>
              <a:rPr lang="en-US" sz="3100" dirty="0" smtClean="0"/>
              <a:t> </a:t>
            </a:r>
            <a:r>
              <a:rPr lang="en-US" sz="3100" dirty="0" err="1" smtClean="0"/>
              <a:t>sunumunda</a:t>
            </a:r>
            <a:r>
              <a:rPr lang="en-US" sz="3100" dirty="0" smtClean="0"/>
              <a:t> </a:t>
            </a:r>
            <a:r>
              <a:rPr lang="en-US" sz="3100" dirty="0" err="1" smtClean="0"/>
              <a:t>ulusal</a:t>
            </a:r>
            <a:r>
              <a:rPr lang="en-US" sz="3100" dirty="0" smtClean="0"/>
              <a:t> </a:t>
            </a:r>
            <a:r>
              <a:rPr lang="en-US" sz="3100" dirty="0" err="1" smtClean="0"/>
              <a:t>ihtiyaç</a:t>
            </a:r>
            <a:r>
              <a:rPr lang="en-US" sz="3100" dirty="0" smtClean="0"/>
              <a:t> </a:t>
            </a:r>
            <a:r>
              <a:rPr lang="en-US" sz="3100" dirty="0" err="1" smtClean="0"/>
              <a:t>ve</a:t>
            </a:r>
            <a:r>
              <a:rPr lang="en-US" sz="3100" dirty="0" smtClean="0"/>
              <a:t> </a:t>
            </a:r>
            <a:r>
              <a:rPr lang="en-US" sz="3100" dirty="0" err="1" smtClean="0"/>
              <a:t>öncelikler</a:t>
            </a:r>
            <a:r>
              <a:rPr lang="tr-TR" sz="3100" dirty="0" smtClean="0"/>
              <a:t>,</a:t>
            </a:r>
          </a:p>
          <a:p>
            <a:r>
              <a:rPr lang="en-US" sz="3100" dirty="0" err="1" smtClean="0"/>
              <a:t>Sağlık</a:t>
            </a:r>
            <a:r>
              <a:rPr lang="en-US" sz="3100" dirty="0" smtClean="0"/>
              <a:t> </a:t>
            </a:r>
            <a:r>
              <a:rPr lang="en-US" sz="3100" dirty="0" err="1"/>
              <a:t>hizmeti</a:t>
            </a:r>
            <a:r>
              <a:rPr lang="en-US" sz="3100" dirty="0"/>
              <a:t> </a:t>
            </a:r>
            <a:r>
              <a:rPr lang="en-US" sz="3100" dirty="0" err="1"/>
              <a:t>sunumunda</a:t>
            </a:r>
            <a:r>
              <a:rPr lang="en-US" sz="3100" dirty="0"/>
              <a:t> </a:t>
            </a:r>
            <a:r>
              <a:rPr lang="en-US" sz="3100" dirty="0" err="1"/>
              <a:t>görev</a:t>
            </a:r>
            <a:r>
              <a:rPr lang="en-US" sz="3100" dirty="0"/>
              <a:t> </a:t>
            </a:r>
            <a:r>
              <a:rPr lang="en-US" sz="3100" dirty="0" err="1"/>
              <a:t>alan</a:t>
            </a:r>
            <a:r>
              <a:rPr lang="en-US" sz="3100" dirty="0"/>
              <a:t> </a:t>
            </a:r>
            <a:r>
              <a:rPr lang="en-US" sz="3100" dirty="0" err="1"/>
              <a:t>paydaşların</a:t>
            </a:r>
            <a:r>
              <a:rPr lang="en-US" sz="3100" dirty="0"/>
              <a:t> </a:t>
            </a:r>
            <a:r>
              <a:rPr lang="en-US" sz="3100" dirty="0" err="1"/>
              <a:t>görüş</a:t>
            </a:r>
            <a:r>
              <a:rPr lang="en-US" sz="3100" dirty="0"/>
              <a:t> </a:t>
            </a:r>
            <a:r>
              <a:rPr lang="en-US" sz="3100" dirty="0" err="1"/>
              <a:t>ve</a:t>
            </a:r>
            <a:r>
              <a:rPr lang="en-US" sz="3100" dirty="0"/>
              <a:t> </a:t>
            </a:r>
            <a:r>
              <a:rPr lang="en-US" sz="3100" dirty="0" err="1" smtClean="0"/>
              <a:t>önerileri</a:t>
            </a:r>
            <a:r>
              <a:rPr lang="tr-TR" sz="3100" dirty="0" smtClean="0"/>
              <a:t>,</a:t>
            </a:r>
            <a:endParaRPr lang="tr-TR" sz="3100" dirty="0"/>
          </a:p>
          <a:p>
            <a:r>
              <a:rPr lang="en-US" sz="3100" dirty="0" err="1"/>
              <a:t>Bireysel</a:t>
            </a:r>
            <a:r>
              <a:rPr lang="en-US" sz="3100" dirty="0"/>
              <a:t> </a:t>
            </a:r>
            <a:r>
              <a:rPr lang="en-US" sz="3100" dirty="0" err="1"/>
              <a:t>ve</a:t>
            </a:r>
            <a:r>
              <a:rPr lang="en-US" sz="3100" dirty="0"/>
              <a:t> </a:t>
            </a:r>
            <a:r>
              <a:rPr lang="en-US" sz="3100" dirty="0" err="1"/>
              <a:t>kurumsal</a:t>
            </a:r>
            <a:r>
              <a:rPr lang="en-US" sz="3100" dirty="0"/>
              <a:t> </a:t>
            </a:r>
            <a:r>
              <a:rPr lang="en-US" sz="3100" dirty="0" err="1"/>
              <a:t>düzeyde</a:t>
            </a:r>
            <a:r>
              <a:rPr lang="en-US" sz="3100" dirty="0"/>
              <a:t> </a:t>
            </a:r>
            <a:r>
              <a:rPr lang="en-US" sz="3100" dirty="0" err="1"/>
              <a:t>gelen</a:t>
            </a:r>
            <a:r>
              <a:rPr lang="en-US" sz="3100" dirty="0"/>
              <a:t> </a:t>
            </a:r>
            <a:r>
              <a:rPr lang="en-US" sz="3100" dirty="0" err="1"/>
              <a:t>geri</a:t>
            </a:r>
            <a:r>
              <a:rPr lang="en-US" sz="3100" dirty="0"/>
              <a:t> </a:t>
            </a:r>
            <a:r>
              <a:rPr lang="en-US" sz="3100" dirty="0" err="1" smtClean="0"/>
              <a:t>bildirimler</a:t>
            </a:r>
            <a:r>
              <a:rPr lang="tr-TR" sz="3100" dirty="0" smtClean="0"/>
              <a:t>,</a:t>
            </a:r>
            <a:endParaRPr lang="tr-TR" sz="3100" dirty="0"/>
          </a:p>
          <a:p>
            <a:r>
              <a:rPr lang="en-US" sz="3100" dirty="0" err="1"/>
              <a:t>Bilimsel</a:t>
            </a:r>
            <a:r>
              <a:rPr lang="en-US" sz="3100" dirty="0"/>
              <a:t> </a:t>
            </a:r>
            <a:r>
              <a:rPr lang="en-US" sz="3100" dirty="0" err="1"/>
              <a:t>çalışmalar</a:t>
            </a:r>
            <a:r>
              <a:rPr lang="en-US" sz="3100" dirty="0"/>
              <a:t>,</a:t>
            </a:r>
            <a:endParaRPr lang="tr-TR" sz="3100" dirty="0"/>
          </a:p>
          <a:p>
            <a:r>
              <a:rPr lang="en-US" sz="3100" dirty="0" err="1">
                <a:solidFill>
                  <a:srgbClr val="FF0000"/>
                </a:solidFill>
              </a:rPr>
              <a:t>Ulusal</a:t>
            </a:r>
            <a:r>
              <a:rPr lang="en-US" sz="3100" dirty="0">
                <a:solidFill>
                  <a:srgbClr val="FF0000"/>
                </a:solidFill>
              </a:rPr>
              <a:t> </a:t>
            </a:r>
            <a:r>
              <a:rPr lang="en-US" sz="3100" dirty="0" err="1">
                <a:solidFill>
                  <a:srgbClr val="FF0000"/>
                </a:solidFill>
              </a:rPr>
              <a:t>ve</a:t>
            </a:r>
            <a:r>
              <a:rPr lang="en-US" sz="3100" dirty="0">
                <a:solidFill>
                  <a:srgbClr val="FF0000"/>
                </a:solidFill>
              </a:rPr>
              <a:t> </a:t>
            </a:r>
            <a:r>
              <a:rPr lang="en-US" sz="3100" dirty="0" err="1">
                <a:solidFill>
                  <a:srgbClr val="FF0000"/>
                </a:solidFill>
              </a:rPr>
              <a:t>uluslararası</a:t>
            </a:r>
            <a:r>
              <a:rPr lang="en-US" sz="3100" dirty="0">
                <a:solidFill>
                  <a:srgbClr val="FF0000"/>
                </a:solidFill>
              </a:rPr>
              <a:t> </a:t>
            </a:r>
            <a:r>
              <a:rPr lang="en-US" sz="3100" dirty="0" err="1">
                <a:solidFill>
                  <a:srgbClr val="FF0000"/>
                </a:solidFill>
              </a:rPr>
              <a:t>yayınlar</a:t>
            </a:r>
            <a:r>
              <a:rPr lang="en-US" sz="3100" dirty="0">
                <a:solidFill>
                  <a:srgbClr val="FF0000"/>
                </a:solidFill>
              </a:rPr>
              <a:t> </a:t>
            </a:r>
            <a:r>
              <a:rPr lang="en-US" sz="3100" dirty="0" err="1">
                <a:solidFill>
                  <a:srgbClr val="FF0000"/>
                </a:solidFill>
              </a:rPr>
              <a:t>göz</a:t>
            </a:r>
            <a:r>
              <a:rPr lang="en-US" sz="3100" dirty="0">
                <a:solidFill>
                  <a:srgbClr val="FF0000"/>
                </a:solidFill>
              </a:rPr>
              <a:t> </a:t>
            </a:r>
            <a:r>
              <a:rPr lang="en-US" sz="3100" dirty="0" err="1">
                <a:solidFill>
                  <a:srgbClr val="FF0000"/>
                </a:solidFill>
              </a:rPr>
              <a:t>önünde</a:t>
            </a:r>
            <a:r>
              <a:rPr lang="en-US" sz="3100" dirty="0">
                <a:solidFill>
                  <a:srgbClr val="FF0000"/>
                </a:solidFill>
              </a:rPr>
              <a:t> </a:t>
            </a:r>
            <a:r>
              <a:rPr lang="en-US" sz="3100" dirty="0" err="1" smtClean="0">
                <a:solidFill>
                  <a:srgbClr val="FF0000"/>
                </a:solidFill>
              </a:rPr>
              <a:t>bulundu</a:t>
            </a:r>
            <a:r>
              <a:rPr lang="tr-TR" sz="3100" dirty="0" err="1" smtClean="0">
                <a:solidFill>
                  <a:srgbClr val="FF0000"/>
                </a:solidFill>
              </a:rPr>
              <a:t>rulacaktır</a:t>
            </a:r>
            <a:r>
              <a:rPr lang="tr-TR" sz="3100" dirty="0" smtClean="0">
                <a:solidFill>
                  <a:srgbClr val="FF0000"/>
                </a:solidFill>
              </a:rPr>
              <a:t>.</a:t>
            </a:r>
            <a:endParaRPr lang="tr-TR" sz="3100" dirty="0">
              <a:solidFill>
                <a:srgbClr val="FF0000"/>
              </a:solidFill>
            </a:endParaRPr>
          </a:p>
          <a:p>
            <a:endParaRPr lang="tr-TR" dirty="0"/>
          </a:p>
        </p:txBody>
      </p:sp>
      <p:sp>
        <p:nvSpPr>
          <p:cNvPr id="4" name="Başlık 1"/>
          <p:cNvSpPr>
            <a:spLocks noGrp="1"/>
          </p:cNvSpPr>
          <p:nvPr>
            <p:ph type="title"/>
          </p:nvPr>
        </p:nvSpPr>
        <p:spPr>
          <a:xfrm>
            <a:off x="1403648" y="188640"/>
            <a:ext cx="7498080" cy="1143000"/>
          </a:xfrm>
        </p:spPr>
        <p:txBody>
          <a:bodyPr>
            <a:normAutofit/>
          </a:bodyPr>
          <a:lstStyle/>
          <a:p>
            <a:r>
              <a:rPr lang="tr-TR" dirty="0" err="1" smtClean="0"/>
              <a:t>Perfüzyon</a:t>
            </a:r>
            <a:r>
              <a:rPr lang="tr-TR" dirty="0" smtClean="0"/>
              <a:t> Standartları Seti İle;</a:t>
            </a:r>
            <a:endParaRPr lang="tr-TR" dirty="0"/>
          </a:p>
        </p:txBody>
      </p:sp>
      <p:sp>
        <p:nvSpPr>
          <p:cNvPr id="5" name="Altbilgi Yer Tutucusu 4"/>
          <p:cNvSpPr>
            <a:spLocks noGrp="1"/>
          </p:cNvSpPr>
          <p:nvPr>
            <p:ph type="ftr" sz="quarter" idx="11"/>
          </p:nvPr>
        </p:nvSpPr>
        <p:spPr>
          <a:xfrm>
            <a:off x="5072066" y="6305550"/>
            <a:ext cx="3538534" cy="476250"/>
          </a:xfrm>
        </p:spPr>
        <p:txBody>
          <a:bodyPr/>
          <a:lstStyle/>
          <a:p>
            <a:pPr algn="ctr"/>
            <a:r>
              <a:rPr lang="tr-TR" dirty="0" smtClean="0"/>
              <a:t>           </a:t>
            </a:r>
            <a:r>
              <a:rPr lang="tr-TR" b="1" dirty="0" smtClean="0">
                <a:solidFill>
                  <a:schemeClr val="bg2">
                    <a:lumMod val="25000"/>
                  </a:schemeClr>
                </a:solidFill>
              </a:rPr>
              <a:t>Tekirdağ Namık Kemal Üniversitesi</a:t>
            </a:r>
          </a:p>
          <a:p>
            <a:pPr algn="ctr"/>
            <a:r>
              <a:rPr lang="tr-TR" b="1" dirty="0" smtClean="0">
                <a:solidFill>
                  <a:schemeClr val="bg2">
                    <a:lumMod val="25000"/>
                  </a:schemeClr>
                </a:solidFill>
              </a:rPr>
              <a:t> </a:t>
            </a:r>
            <a:r>
              <a:rPr lang="tr-TR" b="1" dirty="0" smtClean="0">
                <a:solidFill>
                  <a:schemeClr val="bg2">
                    <a:lumMod val="25000"/>
                  </a:schemeClr>
                </a:solidFill>
              </a:rPr>
              <a:t>     Tıp </a:t>
            </a:r>
            <a:r>
              <a:rPr lang="tr-TR" b="1" dirty="0" smtClean="0">
                <a:solidFill>
                  <a:schemeClr val="bg2">
                    <a:lumMod val="25000"/>
                  </a:schemeClr>
                </a:solidFill>
              </a:rPr>
              <a:t>Fakültesi Kalp Damar Cerrahi Anabilim Dalı</a:t>
            </a:r>
          </a:p>
        </p:txBody>
      </p:sp>
    </p:spTree>
    <p:extLst>
      <p:ext uri="{BB962C8B-B14F-4D97-AF65-F5344CB8AC3E}">
        <p14:creationId xmlns="" xmlns:p14="http://schemas.microsoft.com/office/powerpoint/2010/main" val="41360060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332656"/>
            <a:ext cx="7674056" cy="6120680"/>
          </a:xfrm>
        </p:spPr>
        <p:txBody>
          <a:bodyPr>
            <a:normAutofit fontScale="55000" lnSpcReduction="20000"/>
          </a:bodyPr>
          <a:lstStyle/>
          <a:p>
            <a:pPr lvl="0"/>
            <a:r>
              <a:rPr lang="tr-TR" dirty="0"/>
              <a:t>Ekipman</a:t>
            </a:r>
            <a:endParaRPr lang="tr-TR" sz="2800" dirty="0"/>
          </a:p>
          <a:p>
            <a:pPr lvl="1"/>
            <a:r>
              <a:rPr lang="tr-TR" dirty="0"/>
              <a:t>Kalp Akciğer Makinesi</a:t>
            </a:r>
            <a:endParaRPr lang="tr-TR" sz="2400" dirty="0"/>
          </a:p>
          <a:p>
            <a:pPr lvl="1"/>
            <a:r>
              <a:rPr lang="tr-TR" dirty="0"/>
              <a:t>Hücre Kurtarma (</a:t>
            </a:r>
            <a:r>
              <a:rPr lang="tr-TR" dirty="0" err="1"/>
              <a:t>ototransfüzyon</a:t>
            </a:r>
            <a:r>
              <a:rPr lang="tr-TR" dirty="0"/>
              <a:t>) Cihazı</a:t>
            </a:r>
            <a:endParaRPr lang="tr-TR" sz="2400" dirty="0"/>
          </a:p>
          <a:p>
            <a:pPr lvl="1"/>
            <a:r>
              <a:rPr lang="tr-TR" dirty="0"/>
              <a:t>Isıtıcı / Soğutucu</a:t>
            </a:r>
            <a:endParaRPr lang="tr-TR" sz="2400" dirty="0"/>
          </a:p>
          <a:p>
            <a:r>
              <a:rPr lang="tr-TR" i="1" dirty="0"/>
              <a:t>Not: A-C maddeleri benzersiz bir şekilde tanımlanmalıdır (örneğin, Pompa 1, 2, 3 vb.). Her bir bileşen için ilgili seri numaraları (örneğin, silindir pompaları, buharlaştırıcı/</a:t>
            </a:r>
            <a:r>
              <a:rPr lang="tr-TR" i="1" dirty="0" err="1"/>
              <a:t>vaporizatör</a:t>
            </a:r>
            <a:r>
              <a:rPr lang="tr-TR" i="1" dirty="0"/>
              <a:t>, blender, vb.) lokal olarak belgelenir ve depolanır/saklanır.</a:t>
            </a:r>
            <a:endParaRPr lang="tr-TR" sz="2800" dirty="0"/>
          </a:p>
          <a:p>
            <a:pPr lvl="0"/>
            <a:r>
              <a:rPr lang="tr-TR" dirty="0"/>
              <a:t>Tek kullanımlık maddeler</a:t>
            </a:r>
            <a:endParaRPr lang="tr-TR" sz="2800" dirty="0"/>
          </a:p>
          <a:p>
            <a:pPr lvl="0"/>
            <a:r>
              <a:rPr lang="tr-TR" dirty="0" err="1"/>
              <a:t>Oksijenatör</a:t>
            </a:r>
            <a:endParaRPr lang="tr-TR" sz="2800" dirty="0"/>
          </a:p>
          <a:p>
            <a:pPr lvl="0"/>
            <a:r>
              <a:rPr lang="tr-TR" dirty="0" err="1"/>
              <a:t>Kardiyotomi</a:t>
            </a:r>
            <a:r>
              <a:rPr lang="tr-TR" dirty="0"/>
              <a:t> rezervuarı</a:t>
            </a:r>
            <a:endParaRPr lang="tr-TR" sz="2800" dirty="0"/>
          </a:p>
          <a:p>
            <a:pPr lvl="0"/>
            <a:r>
              <a:rPr lang="tr-TR" dirty="0"/>
              <a:t>Tüp set paketi / </a:t>
            </a:r>
            <a:r>
              <a:rPr lang="tr-TR" dirty="0" err="1"/>
              <a:t>Arteriyel</a:t>
            </a:r>
            <a:r>
              <a:rPr lang="tr-TR" dirty="0"/>
              <a:t> hat filtresi</a:t>
            </a:r>
            <a:endParaRPr lang="tr-TR" sz="2800" dirty="0"/>
          </a:p>
          <a:p>
            <a:pPr lvl="0"/>
            <a:r>
              <a:rPr lang="tr-TR" dirty="0"/>
              <a:t>Santrifüj pompa kafası</a:t>
            </a:r>
            <a:endParaRPr lang="tr-TR" sz="2800" dirty="0"/>
          </a:p>
          <a:p>
            <a:pPr lvl="0"/>
            <a:r>
              <a:rPr lang="tr-TR" dirty="0" err="1"/>
              <a:t>Kardiyopleji</a:t>
            </a:r>
            <a:r>
              <a:rPr lang="tr-TR" dirty="0"/>
              <a:t> Taşıyıcı Sistem</a:t>
            </a:r>
            <a:endParaRPr lang="tr-TR" sz="2800" dirty="0"/>
          </a:p>
          <a:p>
            <a:pPr lvl="0"/>
            <a:r>
              <a:rPr lang="tr-TR" dirty="0"/>
              <a:t>Hücre Kurtarma (</a:t>
            </a:r>
            <a:r>
              <a:rPr lang="tr-TR" dirty="0" err="1"/>
              <a:t>ototransfüzyon</a:t>
            </a:r>
            <a:r>
              <a:rPr lang="tr-TR" dirty="0"/>
              <a:t>)</a:t>
            </a:r>
            <a:endParaRPr lang="tr-TR" sz="2800" dirty="0"/>
          </a:p>
          <a:p>
            <a:pPr lvl="0"/>
            <a:r>
              <a:rPr lang="tr-TR" dirty="0" err="1"/>
              <a:t>Ultrafiltrasyon</a:t>
            </a:r>
            <a:r>
              <a:rPr lang="tr-TR" dirty="0"/>
              <a:t> Cihazı</a:t>
            </a:r>
            <a:endParaRPr lang="tr-TR" sz="2800" dirty="0"/>
          </a:p>
          <a:p>
            <a:pPr lvl="0"/>
            <a:r>
              <a:rPr lang="tr-TR" dirty="0" err="1"/>
              <a:t>Arteriyel</a:t>
            </a:r>
            <a:r>
              <a:rPr lang="tr-TR" dirty="0"/>
              <a:t> </a:t>
            </a:r>
            <a:r>
              <a:rPr lang="tr-TR" dirty="0" err="1"/>
              <a:t>Kanül</a:t>
            </a:r>
            <a:endParaRPr lang="tr-TR" sz="2800" dirty="0"/>
          </a:p>
          <a:p>
            <a:pPr lvl="0"/>
            <a:r>
              <a:rPr lang="tr-TR" dirty="0" err="1"/>
              <a:t>Venöz</a:t>
            </a:r>
            <a:r>
              <a:rPr lang="tr-TR" dirty="0"/>
              <a:t> </a:t>
            </a:r>
            <a:r>
              <a:rPr lang="tr-TR" dirty="0" err="1"/>
              <a:t>Kanül</a:t>
            </a:r>
            <a:endParaRPr lang="tr-TR" sz="2800" dirty="0"/>
          </a:p>
          <a:p>
            <a:pPr lvl="0"/>
            <a:r>
              <a:rPr lang="tr-TR" dirty="0" err="1"/>
              <a:t>Kardiyopleji</a:t>
            </a:r>
            <a:r>
              <a:rPr lang="tr-TR" dirty="0"/>
              <a:t> </a:t>
            </a:r>
            <a:r>
              <a:rPr lang="tr-TR" dirty="0" err="1"/>
              <a:t>Kanülü</a:t>
            </a:r>
            <a:endParaRPr lang="tr-TR" sz="2800" dirty="0"/>
          </a:p>
          <a:p>
            <a:pPr lvl="0"/>
            <a:r>
              <a:rPr lang="tr-TR" dirty="0"/>
              <a:t>Hazne / </a:t>
            </a:r>
            <a:r>
              <a:rPr lang="tr-TR" dirty="0" err="1"/>
              <a:t>Vent</a:t>
            </a:r>
            <a:r>
              <a:rPr lang="tr-TR" dirty="0"/>
              <a:t> (</a:t>
            </a:r>
            <a:r>
              <a:rPr lang="tr-TR" dirty="0" err="1"/>
              <a:t>ler</a:t>
            </a:r>
            <a:r>
              <a:rPr lang="tr-TR" dirty="0"/>
              <a:t>)</a:t>
            </a:r>
            <a:endParaRPr lang="tr-TR" sz="2800" dirty="0"/>
          </a:p>
          <a:p>
            <a:r>
              <a:rPr lang="tr-TR" i="1" dirty="0"/>
              <a:t>Not: Üretici, model, seri ve / veya lot numaraları a-k kalemleriyle belgelenmelidir.</a:t>
            </a:r>
            <a:endParaRPr lang="tr-TR" sz="2800" dirty="0"/>
          </a:p>
          <a:p>
            <a:endParaRPr lang="tr-TR" dirty="0" smtClean="0"/>
          </a:p>
          <a:p>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12078870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332656"/>
            <a:ext cx="7416824" cy="6192688"/>
          </a:xfrm>
        </p:spPr>
        <p:txBody>
          <a:bodyPr>
            <a:noAutofit/>
          </a:bodyPr>
          <a:lstStyle/>
          <a:p>
            <a:r>
              <a:rPr lang="tr-TR" sz="2400" b="1" dirty="0"/>
              <a:t>Ek C: Kurumsal Protokol Tarafından Belirlenen bir Frekansta Belgelenmiş Hasta Fizyolojisi ve </a:t>
            </a:r>
            <a:r>
              <a:rPr lang="tr-TR" sz="2400" b="1" dirty="0" err="1"/>
              <a:t>Perfüzyonist</a:t>
            </a:r>
            <a:r>
              <a:rPr lang="tr-TR" sz="2400" b="1" dirty="0"/>
              <a:t> Uygulama </a:t>
            </a:r>
            <a:r>
              <a:rPr lang="tr-TR" sz="2400" b="1" dirty="0" smtClean="0"/>
              <a:t>Parametreleri</a:t>
            </a:r>
          </a:p>
          <a:p>
            <a:pPr marL="82296" indent="0">
              <a:buNone/>
            </a:pPr>
            <a:endParaRPr lang="tr-TR" sz="2400" b="1" dirty="0"/>
          </a:p>
          <a:p>
            <a:pPr lvl="0"/>
            <a:r>
              <a:rPr lang="tr-TR" sz="2400" dirty="0" smtClean="0"/>
              <a:t>Kan </a:t>
            </a:r>
            <a:r>
              <a:rPr lang="tr-TR" sz="2400" dirty="0"/>
              <a:t>Akış Hızları (RPM)</a:t>
            </a:r>
            <a:endParaRPr lang="tr-TR" sz="2000" dirty="0"/>
          </a:p>
          <a:p>
            <a:pPr lvl="0"/>
            <a:r>
              <a:rPr lang="tr-TR" sz="2400" dirty="0"/>
              <a:t>Arter Kan Basıncı</a:t>
            </a:r>
            <a:endParaRPr lang="tr-TR" sz="2000" dirty="0"/>
          </a:p>
          <a:p>
            <a:pPr lvl="0"/>
            <a:r>
              <a:rPr lang="tr-TR" sz="2400" dirty="0" err="1"/>
              <a:t>Arteriyel</a:t>
            </a:r>
            <a:r>
              <a:rPr lang="tr-TR" sz="2400" dirty="0"/>
              <a:t> Hat Basıncı</a:t>
            </a:r>
            <a:endParaRPr lang="tr-TR" sz="2000" dirty="0"/>
          </a:p>
          <a:p>
            <a:pPr lvl="0"/>
            <a:r>
              <a:rPr lang="tr-TR" sz="2400" dirty="0"/>
              <a:t>Santral </a:t>
            </a:r>
            <a:r>
              <a:rPr lang="tr-TR" sz="2400" dirty="0" err="1"/>
              <a:t>Venöz</a:t>
            </a:r>
            <a:r>
              <a:rPr lang="tr-TR" sz="2400" dirty="0"/>
              <a:t> / </a:t>
            </a:r>
            <a:r>
              <a:rPr lang="tr-TR" sz="2400" dirty="0" err="1"/>
              <a:t>Pulmoner</a:t>
            </a:r>
            <a:r>
              <a:rPr lang="tr-TR" sz="2400" dirty="0"/>
              <a:t> Arter Basıncı</a:t>
            </a:r>
            <a:endParaRPr lang="tr-TR" sz="2000" dirty="0"/>
          </a:p>
          <a:p>
            <a:pPr lvl="0"/>
            <a:r>
              <a:rPr lang="tr-TR" sz="2400" dirty="0"/>
              <a:t>Vakum Yardımı </a:t>
            </a:r>
            <a:r>
              <a:rPr lang="tr-TR" sz="2400" dirty="0" err="1"/>
              <a:t>Venöz</a:t>
            </a:r>
            <a:r>
              <a:rPr lang="tr-TR" sz="2400" dirty="0"/>
              <a:t> Dönüşü (VAVR)</a:t>
            </a:r>
            <a:endParaRPr lang="tr-TR" sz="2000" dirty="0"/>
          </a:p>
          <a:p>
            <a:pPr lvl="1"/>
            <a:r>
              <a:rPr lang="tr-TR" sz="2000" dirty="0"/>
              <a:t>VAVR basıncı</a:t>
            </a:r>
            <a:endParaRPr lang="tr-TR" sz="1800" dirty="0"/>
          </a:p>
          <a:p>
            <a:pPr lvl="1"/>
            <a:r>
              <a:rPr lang="tr-TR" sz="2000" dirty="0" err="1"/>
              <a:t>Venöz</a:t>
            </a:r>
            <a:r>
              <a:rPr lang="tr-TR" sz="2000" dirty="0"/>
              <a:t> Giriş Basıncı (VIP)</a:t>
            </a:r>
            <a:endParaRPr lang="tr-TR" sz="1800" dirty="0"/>
          </a:p>
          <a:p>
            <a:pPr lvl="0"/>
            <a:r>
              <a:rPr lang="tr-TR" sz="2400" dirty="0" err="1"/>
              <a:t>Arteriyel</a:t>
            </a:r>
            <a:r>
              <a:rPr lang="tr-TR" sz="2400" dirty="0"/>
              <a:t> / </a:t>
            </a:r>
            <a:r>
              <a:rPr lang="tr-TR" sz="2400" dirty="0" err="1"/>
              <a:t>Venöz</a:t>
            </a:r>
            <a:r>
              <a:rPr lang="tr-TR" sz="2400" dirty="0"/>
              <a:t> Kan Gazları</a:t>
            </a:r>
            <a:endParaRPr lang="tr-TR" sz="2000" dirty="0"/>
          </a:p>
          <a:p>
            <a:pPr lvl="0"/>
            <a:r>
              <a:rPr lang="tr-TR" sz="2400" dirty="0" err="1"/>
              <a:t>Venöz</a:t>
            </a:r>
            <a:r>
              <a:rPr lang="tr-TR" sz="2400" dirty="0"/>
              <a:t> Oksijen </a:t>
            </a:r>
            <a:r>
              <a:rPr lang="tr-TR" sz="2400" dirty="0" smtClean="0"/>
              <a:t>Doygunluğu</a:t>
            </a:r>
            <a:endParaRPr lang="tr-TR" sz="2000"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1492403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476672"/>
            <a:ext cx="7498080" cy="5771728"/>
          </a:xfrm>
        </p:spPr>
        <p:txBody>
          <a:bodyPr>
            <a:normAutofit/>
          </a:bodyPr>
          <a:lstStyle/>
          <a:p>
            <a:pPr lvl="0"/>
            <a:r>
              <a:rPr lang="tr-TR" sz="2000" dirty="0"/>
              <a:t>Aşağıdakileri içeren Hasta Sıcaklıkları:</a:t>
            </a:r>
            <a:endParaRPr lang="tr-TR" sz="1800" dirty="0"/>
          </a:p>
          <a:p>
            <a:pPr lvl="1"/>
            <a:r>
              <a:rPr lang="tr-TR" sz="1800" dirty="0"/>
              <a:t>Hasta kaynaklı (en az bir tane)</a:t>
            </a:r>
            <a:endParaRPr lang="tr-TR" sz="1600" dirty="0"/>
          </a:p>
          <a:p>
            <a:pPr lvl="2"/>
            <a:r>
              <a:rPr lang="tr-TR" sz="1600" dirty="0" err="1"/>
              <a:t>Nazofarenks</a:t>
            </a:r>
            <a:endParaRPr lang="tr-TR" sz="1100" dirty="0"/>
          </a:p>
          <a:p>
            <a:pPr lvl="2"/>
            <a:r>
              <a:rPr lang="tr-TR" sz="1600" dirty="0"/>
              <a:t>Mesane</a:t>
            </a:r>
            <a:endParaRPr lang="tr-TR" sz="1100" dirty="0"/>
          </a:p>
          <a:p>
            <a:pPr lvl="2"/>
            <a:r>
              <a:rPr lang="tr-TR" sz="1600" dirty="0" err="1"/>
              <a:t>özofagus</a:t>
            </a:r>
            <a:endParaRPr lang="tr-TR" sz="1100" dirty="0"/>
          </a:p>
          <a:p>
            <a:pPr lvl="2"/>
            <a:r>
              <a:rPr lang="tr-TR" sz="1600" dirty="0" err="1"/>
              <a:t>Rektal</a:t>
            </a:r>
            <a:endParaRPr lang="tr-TR" sz="1100" dirty="0"/>
          </a:p>
          <a:p>
            <a:pPr lvl="2"/>
            <a:r>
              <a:rPr lang="tr-TR" sz="1600" dirty="0" err="1"/>
              <a:t>Tympanic</a:t>
            </a:r>
            <a:endParaRPr lang="tr-TR" sz="1100" dirty="0"/>
          </a:p>
          <a:p>
            <a:pPr lvl="1"/>
            <a:r>
              <a:rPr lang="tr-TR" sz="1800" dirty="0"/>
              <a:t>İsteğe bağlı</a:t>
            </a:r>
            <a:endParaRPr lang="tr-TR" sz="1600" dirty="0"/>
          </a:p>
          <a:p>
            <a:pPr lvl="2"/>
            <a:r>
              <a:rPr lang="tr-TR" sz="1600" dirty="0"/>
              <a:t>Kalp kası</a:t>
            </a:r>
            <a:endParaRPr lang="tr-TR" sz="1100" dirty="0"/>
          </a:p>
          <a:p>
            <a:pPr lvl="0"/>
            <a:r>
              <a:rPr lang="tr-TR" sz="2000" dirty="0"/>
              <a:t>CPB sıcaklıkları:</a:t>
            </a:r>
            <a:endParaRPr lang="tr-TR" sz="1800" dirty="0"/>
          </a:p>
          <a:p>
            <a:pPr lvl="0"/>
            <a:r>
              <a:rPr lang="tr-TR" sz="2000" dirty="0" err="1"/>
              <a:t>Venöz</a:t>
            </a:r>
            <a:r>
              <a:rPr lang="tr-TR" sz="2000" dirty="0"/>
              <a:t> dönüş kanı</a:t>
            </a:r>
            <a:endParaRPr lang="tr-TR" sz="1800" dirty="0"/>
          </a:p>
          <a:p>
            <a:pPr lvl="0"/>
            <a:r>
              <a:rPr lang="tr-TR" sz="2000" dirty="0"/>
              <a:t>Arter kan akımı</a:t>
            </a:r>
            <a:endParaRPr lang="tr-TR" sz="1800" dirty="0"/>
          </a:p>
          <a:p>
            <a:pPr lvl="1"/>
            <a:r>
              <a:rPr lang="tr-TR" sz="1800" dirty="0"/>
              <a:t>İsteğe bağlı</a:t>
            </a:r>
            <a:endParaRPr lang="tr-TR" sz="1600" dirty="0"/>
          </a:p>
          <a:p>
            <a:r>
              <a:rPr lang="tr-TR" sz="2000" dirty="0"/>
              <a:t>i. Su banyosu (</a:t>
            </a:r>
            <a:r>
              <a:rPr lang="tr-TR" sz="2000" dirty="0" err="1"/>
              <a:t>ları</a:t>
            </a:r>
            <a:r>
              <a:rPr lang="tr-TR" sz="2000" dirty="0"/>
              <a:t>)</a:t>
            </a:r>
          </a:p>
          <a:p>
            <a:pPr lvl="0"/>
            <a:r>
              <a:rPr lang="tr-TR" sz="2000" dirty="0"/>
              <a:t>Gaz akış hızı ve konsantrasyonu (dahil) dahil olmak üzere </a:t>
            </a:r>
            <a:r>
              <a:rPr lang="tr-TR" sz="2000" dirty="0" err="1"/>
              <a:t>oksijenatör</a:t>
            </a:r>
            <a:r>
              <a:rPr lang="tr-TR" sz="2000" dirty="0"/>
              <a:t> gazlar</a:t>
            </a:r>
            <a:endParaRPr lang="tr-TR" sz="1800" dirty="0"/>
          </a:p>
          <a:p>
            <a:pPr marL="82296" indent="0">
              <a:buNone/>
            </a:pPr>
            <a:endParaRPr lang="tr-TR" sz="4800"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spTree>
    <p:extLst>
      <p:ext uri="{BB962C8B-B14F-4D97-AF65-F5344CB8AC3E}">
        <p14:creationId xmlns="" xmlns:p14="http://schemas.microsoft.com/office/powerpoint/2010/main" val="2819646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260648"/>
            <a:ext cx="7818072" cy="6059760"/>
          </a:xfrm>
        </p:spPr>
        <p:txBody>
          <a:bodyPr>
            <a:normAutofit fontScale="40000" lnSpcReduction="20000"/>
          </a:bodyPr>
          <a:lstStyle/>
          <a:p>
            <a:pPr lvl="0"/>
            <a:r>
              <a:rPr lang="tr-TR" sz="4200" dirty="0"/>
              <a:t>Aşağıdakileri içeren giriş sıvıları:</a:t>
            </a:r>
            <a:endParaRPr lang="tr-TR" sz="3800" dirty="0"/>
          </a:p>
          <a:p>
            <a:pPr lvl="1"/>
            <a:r>
              <a:rPr lang="tr-TR" sz="3800" dirty="0"/>
              <a:t>Prime</a:t>
            </a:r>
            <a:endParaRPr lang="tr-TR" sz="3400" dirty="0"/>
          </a:p>
          <a:p>
            <a:pPr lvl="1"/>
            <a:r>
              <a:rPr lang="tr-TR" sz="3800" dirty="0"/>
              <a:t>Kan Ürünleri</a:t>
            </a:r>
            <a:endParaRPr lang="tr-TR" sz="3400" dirty="0"/>
          </a:p>
          <a:p>
            <a:pPr lvl="1"/>
            <a:r>
              <a:rPr lang="tr-TR" sz="3800" dirty="0"/>
              <a:t>Kanlı Sıvılar/Akışkanlar</a:t>
            </a:r>
            <a:endParaRPr lang="tr-TR" sz="3400" dirty="0"/>
          </a:p>
          <a:p>
            <a:pPr lvl="1"/>
            <a:r>
              <a:rPr lang="tr-TR" sz="3800" dirty="0" err="1"/>
              <a:t>Kardiyoplejik</a:t>
            </a:r>
            <a:r>
              <a:rPr lang="tr-TR" sz="3800" dirty="0"/>
              <a:t> Solüsyon</a:t>
            </a:r>
            <a:endParaRPr lang="tr-TR" sz="3400" dirty="0"/>
          </a:p>
          <a:p>
            <a:pPr lvl="1"/>
            <a:r>
              <a:rPr lang="tr-TR" sz="3800" dirty="0" err="1"/>
              <a:t>Otolog</a:t>
            </a:r>
            <a:r>
              <a:rPr lang="tr-TR" sz="3800" dirty="0"/>
              <a:t> Bileşenler</a:t>
            </a:r>
            <a:endParaRPr lang="tr-TR" sz="3400" dirty="0"/>
          </a:p>
          <a:p>
            <a:pPr lvl="0"/>
            <a:r>
              <a:rPr lang="tr-TR" sz="4200" dirty="0" err="1"/>
              <a:t>Kardiyopleji</a:t>
            </a:r>
            <a:endParaRPr lang="tr-TR" sz="3800" dirty="0"/>
          </a:p>
          <a:p>
            <a:pPr lvl="1"/>
            <a:r>
              <a:rPr lang="tr-TR" sz="3800" dirty="0"/>
              <a:t>Solüsyon(oran)</a:t>
            </a:r>
            <a:endParaRPr lang="tr-TR" sz="3400" dirty="0"/>
          </a:p>
          <a:p>
            <a:pPr lvl="1"/>
            <a:r>
              <a:rPr lang="tr-TR" sz="3800" dirty="0"/>
              <a:t>Güzergah</a:t>
            </a:r>
            <a:endParaRPr lang="tr-TR" sz="3400" dirty="0"/>
          </a:p>
          <a:p>
            <a:pPr lvl="1"/>
            <a:r>
              <a:rPr lang="tr-TR" sz="3800" dirty="0"/>
              <a:t>Akış</a:t>
            </a:r>
            <a:endParaRPr lang="tr-TR" sz="3400" dirty="0"/>
          </a:p>
          <a:p>
            <a:pPr lvl="1"/>
            <a:r>
              <a:rPr lang="tr-TR" sz="3800" dirty="0"/>
              <a:t>Basınç</a:t>
            </a:r>
            <a:endParaRPr lang="tr-TR" sz="3400" dirty="0"/>
          </a:p>
          <a:p>
            <a:pPr lvl="1"/>
            <a:r>
              <a:rPr lang="tr-TR" sz="3800" dirty="0"/>
              <a:t>Sıcaklık</a:t>
            </a:r>
            <a:endParaRPr lang="tr-TR" sz="3400" dirty="0"/>
          </a:p>
          <a:p>
            <a:pPr lvl="1"/>
            <a:r>
              <a:rPr lang="tr-TR" sz="3800" dirty="0"/>
              <a:t>Hacim</a:t>
            </a:r>
            <a:endParaRPr lang="tr-TR" sz="3400" dirty="0"/>
          </a:p>
          <a:p>
            <a:pPr marL="82296" indent="0">
              <a:buNone/>
            </a:pPr>
            <a:r>
              <a:rPr lang="tr-TR" sz="4200" dirty="0" smtClean="0"/>
              <a:t> </a:t>
            </a:r>
            <a:endParaRPr lang="tr-TR" sz="2500" dirty="0"/>
          </a:p>
          <a:p>
            <a:pPr lvl="0"/>
            <a:r>
              <a:rPr lang="tr-TR" sz="4200" dirty="0"/>
              <a:t>Aşağıdakileri içeren çıkış sıvı hacimleri:</a:t>
            </a:r>
            <a:endParaRPr lang="tr-TR" sz="3800" dirty="0"/>
          </a:p>
          <a:p>
            <a:pPr lvl="1"/>
            <a:r>
              <a:rPr lang="tr-TR" sz="3800" dirty="0"/>
              <a:t>İdrar çıkışı</a:t>
            </a:r>
            <a:endParaRPr lang="tr-TR" sz="3400" dirty="0"/>
          </a:p>
          <a:p>
            <a:pPr lvl="1"/>
            <a:r>
              <a:rPr lang="tr-TR" sz="3800" dirty="0" err="1"/>
              <a:t>Ultrafiltrasyon</a:t>
            </a:r>
            <a:endParaRPr lang="tr-TR" sz="3400" dirty="0"/>
          </a:p>
          <a:p>
            <a:pPr marL="82296" indent="0">
              <a:buNone/>
            </a:pPr>
            <a:r>
              <a:rPr lang="tr-TR" sz="4200" dirty="0" smtClean="0"/>
              <a:t>  </a:t>
            </a:r>
            <a:endParaRPr lang="tr-TR" sz="2500" dirty="0" smtClean="0"/>
          </a:p>
          <a:p>
            <a:pPr lvl="0"/>
            <a:r>
              <a:rPr lang="tr-TR" sz="4200" dirty="0" err="1" smtClean="0"/>
              <a:t>Ekstrakorporeal</a:t>
            </a:r>
            <a:r>
              <a:rPr lang="tr-TR" sz="4200" dirty="0" smtClean="0"/>
              <a:t> </a:t>
            </a:r>
            <a:r>
              <a:rPr lang="tr-TR" sz="4200" dirty="0"/>
              <a:t>devre yoluyla uygulanan ilaçlar ve / veya </a:t>
            </a:r>
            <a:r>
              <a:rPr lang="tr-TR" sz="4200" dirty="0" err="1"/>
              <a:t>inhalasyon</a:t>
            </a:r>
            <a:r>
              <a:rPr lang="tr-TR" sz="4200" dirty="0"/>
              <a:t> </a:t>
            </a:r>
            <a:r>
              <a:rPr lang="tr-TR" sz="4200" dirty="0" err="1"/>
              <a:t>anestezik</a:t>
            </a:r>
            <a:r>
              <a:rPr lang="tr-TR" sz="4200" dirty="0"/>
              <a:t> maddeleri</a:t>
            </a:r>
            <a:endParaRPr lang="tr-TR" sz="3800" dirty="0"/>
          </a:p>
          <a:p>
            <a:pPr marL="82296" indent="0">
              <a:buNone/>
            </a:pPr>
            <a:r>
              <a:rPr lang="tr-TR" dirty="0" smtClean="0"/>
              <a:t/>
            </a:r>
            <a:br>
              <a:rPr lang="tr-TR" dirty="0" smtClean="0"/>
            </a:br>
            <a:endParaRPr lang="tr-TR" dirty="0"/>
          </a:p>
        </p:txBody>
      </p:sp>
      <p:sp>
        <p:nvSpPr>
          <p:cNvPr id="4" name="Altbilgi Yer Tutucusu 3"/>
          <p:cNvSpPr>
            <a:spLocks noGrp="1"/>
          </p:cNvSpPr>
          <p:nvPr>
            <p:ph type="ftr" sz="quarter" idx="11"/>
          </p:nvPr>
        </p:nvSpPr>
        <p:spPr>
          <a:xfrm>
            <a:off x="5643570" y="6286520"/>
            <a:ext cx="3500430" cy="476250"/>
          </a:xfrm>
        </p:spPr>
        <p:txBody>
          <a:bodyPr/>
          <a:lstStyle/>
          <a:p>
            <a:pPr algn="ctr"/>
            <a:r>
              <a:rPr lang="tr-TR" dirty="0" smtClean="0"/>
              <a:t>Tekirdağ Namık Kemal Üniversitesi </a:t>
            </a:r>
            <a:endParaRPr lang="tr-TR" dirty="0" smtClean="0"/>
          </a:p>
          <a:p>
            <a:pPr algn="ctr"/>
            <a:r>
              <a:rPr lang="tr-TR" dirty="0" smtClean="0"/>
              <a:t>Tıp </a:t>
            </a:r>
            <a:r>
              <a:rPr lang="tr-TR" dirty="0" smtClean="0"/>
              <a:t>Fakültesi Kalp Damar Cerrahi Anabilim Dalı</a:t>
            </a:r>
            <a:endParaRPr lang="tr-TR" dirty="0"/>
          </a:p>
        </p:txBody>
      </p:sp>
    </p:spTree>
    <p:extLst>
      <p:ext uri="{BB962C8B-B14F-4D97-AF65-F5344CB8AC3E}">
        <p14:creationId xmlns="" xmlns:p14="http://schemas.microsoft.com/office/powerpoint/2010/main" val="13769778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260648"/>
            <a:ext cx="7674056" cy="5987752"/>
          </a:xfrm>
        </p:spPr>
        <p:txBody>
          <a:bodyPr>
            <a:normAutofit fontScale="62500" lnSpcReduction="20000"/>
          </a:bodyPr>
          <a:lstStyle/>
          <a:p>
            <a:r>
              <a:rPr lang="tr-TR" b="1" dirty="0"/>
              <a:t>Ek D: Kan gazı, elektrolit ve </a:t>
            </a:r>
            <a:r>
              <a:rPr lang="tr-TR" b="1" dirty="0" err="1"/>
              <a:t>antikoagülasyon</a:t>
            </a:r>
            <a:r>
              <a:rPr lang="tr-TR" b="1" dirty="0"/>
              <a:t> izleme sonuçları</a:t>
            </a:r>
          </a:p>
          <a:p>
            <a:pPr lvl="0"/>
            <a:r>
              <a:rPr lang="tr-TR" dirty="0" smtClean="0"/>
              <a:t>Kan </a:t>
            </a:r>
            <a:r>
              <a:rPr lang="tr-TR" dirty="0"/>
              <a:t>gazları</a:t>
            </a:r>
            <a:endParaRPr lang="tr-TR" sz="2800" dirty="0"/>
          </a:p>
          <a:p>
            <a:pPr lvl="1"/>
            <a:r>
              <a:rPr lang="tr-TR" dirty="0"/>
              <a:t>pO2</a:t>
            </a:r>
            <a:endParaRPr lang="tr-TR" sz="2400" dirty="0"/>
          </a:p>
          <a:p>
            <a:pPr lvl="1"/>
            <a:r>
              <a:rPr lang="tr-TR" dirty="0"/>
              <a:t>pCO2</a:t>
            </a:r>
            <a:endParaRPr lang="tr-TR" sz="2400" dirty="0"/>
          </a:p>
          <a:p>
            <a:pPr lvl="1"/>
            <a:r>
              <a:rPr lang="tr-TR" dirty="0" err="1"/>
              <a:t>pH</a:t>
            </a:r>
            <a:endParaRPr lang="tr-TR" sz="2400" dirty="0"/>
          </a:p>
          <a:p>
            <a:pPr lvl="1"/>
            <a:r>
              <a:rPr lang="tr-TR" dirty="0"/>
              <a:t>Baz fazlası</a:t>
            </a:r>
            <a:endParaRPr lang="tr-TR" sz="2400" dirty="0"/>
          </a:p>
          <a:p>
            <a:pPr lvl="1"/>
            <a:r>
              <a:rPr lang="tr-TR" dirty="0"/>
              <a:t>Bikarbonat konsantrasyonu</a:t>
            </a:r>
            <a:endParaRPr lang="tr-TR" sz="2400" dirty="0"/>
          </a:p>
          <a:p>
            <a:pPr lvl="1"/>
            <a:r>
              <a:rPr lang="tr-TR" dirty="0"/>
              <a:t>Doygunluk</a:t>
            </a:r>
            <a:endParaRPr lang="tr-TR" sz="2400" dirty="0"/>
          </a:p>
          <a:p>
            <a:pPr lvl="1"/>
            <a:r>
              <a:rPr lang="tr-TR" dirty="0"/>
              <a:t>Potasyum konsantrasyonu</a:t>
            </a:r>
            <a:endParaRPr lang="tr-TR" sz="2400" dirty="0"/>
          </a:p>
          <a:p>
            <a:pPr lvl="1"/>
            <a:r>
              <a:rPr lang="tr-TR" dirty="0"/>
              <a:t>İyonize kalsiyum konsantrasyonu</a:t>
            </a:r>
            <a:endParaRPr lang="tr-TR" sz="2400" dirty="0"/>
          </a:p>
          <a:p>
            <a:pPr lvl="1"/>
            <a:r>
              <a:rPr lang="tr-TR" dirty="0"/>
              <a:t>Sodyum konsantrasyonu</a:t>
            </a:r>
            <a:endParaRPr lang="tr-TR" sz="2400" dirty="0"/>
          </a:p>
          <a:p>
            <a:pPr lvl="1"/>
            <a:r>
              <a:rPr lang="tr-TR" dirty="0" err="1"/>
              <a:t>Laktat</a:t>
            </a:r>
            <a:endParaRPr lang="tr-TR" sz="2400" dirty="0"/>
          </a:p>
          <a:p>
            <a:pPr lvl="1"/>
            <a:r>
              <a:rPr lang="tr-TR" dirty="0"/>
              <a:t>Glikoz</a:t>
            </a:r>
            <a:endParaRPr lang="tr-TR" sz="2400" dirty="0"/>
          </a:p>
          <a:p>
            <a:pPr lvl="1"/>
            <a:r>
              <a:rPr lang="tr-TR" dirty="0"/>
              <a:t>Hemoglobin / </a:t>
            </a:r>
            <a:r>
              <a:rPr lang="tr-TR" dirty="0" err="1"/>
              <a:t>hematokrit</a:t>
            </a:r>
            <a:endParaRPr lang="tr-TR" sz="2400" dirty="0"/>
          </a:p>
          <a:p>
            <a:pPr marL="82296" indent="0">
              <a:buNone/>
            </a:pPr>
            <a:endParaRPr lang="tr-TR" dirty="0"/>
          </a:p>
          <a:p>
            <a:pPr lvl="0"/>
            <a:r>
              <a:rPr lang="tr-TR" dirty="0" smtClean="0"/>
              <a:t>Aktif </a:t>
            </a:r>
            <a:r>
              <a:rPr lang="tr-TR" dirty="0"/>
              <a:t>Pıhtılaşma Zamanı (ACT) ve / veya </a:t>
            </a:r>
            <a:r>
              <a:rPr lang="tr-TR" dirty="0" err="1"/>
              <a:t>Heparin</a:t>
            </a:r>
            <a:r>
              <a:rPr lang="tr-TR" dirty="0"/>
              <a:t> / </a:t>
            </a:r>
            <a:r>
              <a:rPr lang="tr-TR" dirty="0" err="1"/>
              <a:t>Protamin</a:t>
            </a:r>
            <a:r>
              <a:rPr lang="tr-TR" dirty="0"/>
              <a:t> Testi Sonuçları ve / veya </a:t>
            </a:r>
            <a:r>
              <a:rPr lang="tr-TR" dirty="0" err="1"/>
              <a:t>Tromboelastografi</a:t>
            </a:r>
            <a:r>
              <a:rPr lang="tr-TR" dirty="0"/>
              <a:t> Sonuçları</a:t>
            </a:r>
            <a:endParaRPr lang="tr-TR" sz="2800" dirty="0"/>
          </a:p>
          <a:p>
            <a:endParaRPr lang="tr-TR" dirty="0"/>
          </a:p>
          <a:p>
            <a:r>
              <a:rPr lang="tr-TR" b="1" dirty="0" smtClean="0"/>
              <a:t>Ek </a:t>
            </a:r>
            <a:r>
              <a:rPr lang="tr-TR" b="1" dirty="0"/>
              <a:t>F: </a:t>
            </a:r>
            <a:r>
              <a:rPr lang="tr-TR" b="1" dirty="0" err="1"/>
              <a:t>Perfüzyon</a:t>
            </a:r>
            <a:r>
              <a:rPr lang="tr-TR" b="1" dirty="0"/>
              <a:t> Kontrol Listesi</a:t>
            </a:r>
          </a:p>
          <a:p>
            <a:endParaRPr lang="tr-TR" dirty="0"/>
          </a:p>
        </p:txBody>
      </p:sp>
      <p:sp>
        <p:nvSpPr>
          <p:cNvPr id="4" name="Altbilgi Yer Tutucusu 3"/>
          <p:cNvSpPr>
            <a:spLocks noGrp="1"/>
          </p:cNvSpPr>
          <p:nvPr>
            <p:ph type="ftr" sz="quarter" idx="11"/>
          </p:nvPr>
        </p:nvSpPr>
        <p:spPr>
          <a:xfrm>
            <a:off x="5715000" y="6305550"/>
            <a:ext cx="3214718" cy="476250"/>
          </a:xfrm>
        </p:spPr>
        <p:txBody>
          <a:bodyPr/>
          <a:lstStyle/>
          <a:p>
            <a:pPr algn="ctr"/>
            <a:r>
              <a:rPr lang="tr-TR" dirty="0" smtClean="0"/>
              <a:t>Tekirdağ Namık Kemal Üniversitesi </a:t>
            </a:r>
            <a:endParaRPr lang="tr-TR" dirty="0" smtClean="0"/>
          </a:p>
          <a:p>
            <a:pPr algn="ctr"/>
            <a:r>
              <a:rPr lang="tr-TR" dirty="0" smtClean="0"/>
              <a:t>Tıp </a:t>
            </a:r>
            <a:r>
              <a:rPr lang="tr-TR" dirty="0" smtClean="0"/>
              <a:t>Fakültesi Kalp Damar Cerrahi Anabilim Dalı</a:t>
            </a:r>
            <a:endParaRPr lang="tr-TR" dirty="0"/>
          </a:p>
        </p:txBody>
      </p:sp>
    </p:spTree>
    <p:extLst>
      <p:ext uri="{BB962C8B-B14F-4D97-AF65-F5344CB8AC3E}">
        <p14:creationId xmlns="" xmlns:p14="http://schemas.microsoft.com/office/powerpoint/2010/main" val="40124904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476672"/>
            <a:ext cx="7560840" cy="5544616"/>
          </a:xfrm>
        </p:spPr>
        <p:style>
          <a:lnRef idx="1">
            <a:schemeClr val="accent3"/>
          </a:lnRef>
          <a:fillRef idx="3">
            <a:schemeClr val="accent3"/>
          </a:fillRef>
          <a:effectRef idx="2">
            <a:schemeClr val="accent3"/>
          </a:effectRef>
          <a:fontRef idx="minor">
            <a:schemeClr val="lt1"/>
          </a:fontRef>
        </p:style>
        <p:txBody>
          <a:bodyPr/>
          <a:lstStyle/>
          <a:p>
            <a:pPr marL="82296" indent="0">
              <a:buNone/>
            </a:pPr>
            <a:r>
              <a:rPr lang="tr-TR" dirty="0" smtClean="0"/>
              <a:t>YENİ PERFÜZYON ANAYASASININ TEKLİFİNİ  SİZLERE SUNMAKTAN MUTLULUK DUYDUĞUMU BELİRTİRKEN,</a:t>
            </a:r>
          </a:p>
          <a:p>
            <a:pPr marL="82296" indent="0">
              <a:buNone/>
            </a:pPr>
            <a:r>
              <a:rPr lang="tr-TR" dirty="0" smtClean="0"/>
              <a:t>HERBİRİMİZE GÜVENLİ CERRAHİ ALANINDA VE KALİTE YOLCULUĞUNDA BAŞARILAR DİLERİM.</a:t>
            </a:r>
          </a:p>
          <a:p>
            <a:endParaRPr lang="tr-TR" dirty="0"/>
          </a:p>
          <a:p>
            <a:pPr>
              <a:buNone/>
            </a:pPr>
            <a:r>
              <a:rPr lang="tr-TR" dirty="0" smtClean="0"/>
              <a:t> TEŞEKKÜRLER….</a:t>
            </a:r>
            <a:endParaRPr lang="tr-TR" dirty="0"/>
          </a:p>
        </p:txBody>
      </p:sp>
      <p:sp>
        <p:nvSpPr>
          <p:cNvPr id="4" name="Altbilgi Yer Tutucusu 3"/>
          <p:cNvSpPr>
            <a:spLocks noGrp="1"/>
          </p:cNvSpPr>
          <p:nvPr>
            <p:ph type="ftr" sz="quarter" idx="11"/>
          </p:nvPr>
        </p:nvSpPr>
        <p:spPr/>
        <p:txBody>
          <a:bodyPr/>
          <a:lstStyle/>
          <a:p>
            <a:pPr algn="ctr"/>
            <a:r>
              <a:rPr lang="tr-TR" dirty="0" smtClean="0"/>
              <a:t>Tekirdağ Namık Kemal Üniversitesi Tıp Fakültesi Kalp Damar Cerrahi Anabilim Dalı</a:t>
            </a:r>
            <a:endParaRPr lang="tr-TR" dirty="0"/>
          </a:p>
        </p:txBody>
      </p:sp>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29256" y="3429000"/>
            <a:ext cx="1860686" cy="2448272"/>
          </a:xfrm>
          <a:prstGeom prst="rect">
            <a:avLst/>
          </a:prstGeom>
        </p:spPr>
      </p:pic>
    </p:spTree>
    <p:extLst>
      <p:ext uri="{BB962C8B-B14F-4D97-AF65-F5344CB8AC3E}">
        <p14:creationId xmlns="" xmlns:p14="http://schemas.microsoft.com/office/powerpoint/2010/main" val="370452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r>
              <a:rPr lang="tr-TR" dirty="0" err="1"/>
              <a:t>Perfüzyonda</a:t>
            </a:r>
            <a:r>
              <a:rPr lang="tr-TR" dirty="0"/>
              <a:t> </a:t>
            </a:r>
            <a:r>
              <a:rPr lang="tr-TR" dirty="0" smtClean="0"/>
              <a:t>Kalite Standartları</a:t>
            </a:r>
            <a:endParaRPr lang="tr-TR" dirty="0"/>
          </a:p>
        </p:txBody>
      </p:sp>
      <p:sp>
        <p:nvSpPr>
          <p:cNvPr id="3" name="İçerik Yer Tutucusu 2"/>
          <p:cNvSpPr>
            <a:spLocks noGrp="1"/>
          </p:cNvSpPr>
          <p:nvPr>
            <p:ph idx="1"/>
          </p:nvPr>
        </p:nvSpPr>
        <p:spPr>
          <a:xfrm>
            <a:off x="1115616" y="1447800"/>
            <a:ext cx="7885540" cy="4800600"/>
          </a:xfrm>
        </p:spPr>
        <p:txBody>
          <a:bodyPr>
            <a:normAutofit fontScale="92500" lnSpcReduction="10000"/>
          </a:bodyPr>
          <a:lstStyle/>
          <a:p>
            <a:pPr marL="82296" indent="0">
              <a:buNone/>
            </a:pPr>
            <a:r>
              <a:rPr lang="tr-TR" dirty="0" smtClean="0">
                <a:solidFill>
                  <a:srgbClr val="FF0000"/>
                </a:solidFill>
              </a:rPr>
              <a:t>Kalp Damar Cerrahinde </a:t>
            </a:r>
            <a:r>
              <a:rPr lang="en-US" dirty="0" err="1" smtClean="0">
                <a:solidFill>
                  <a:srgbClr val="FF0000"/>
                </a:solidFill>
              </a:rPr>
              <a:t>Perfüzyon</a:t>
            </a:r>
            <a:r>
              <a:rPr lang="en-US" dirty="0" smtClean="0">
                <a:solidFill>
                  <a:srgbClr val="FF0000"/>
                </a:solidFill>
              </a:rPr>
              <a:t> </a:t>
            </a:r>
            <a:r>
              <a:rPr lang="tr-TR" dirty="0" smtClean="0">
                <a:solidFill>
                  <a:srgbClr val="FF0000"/>
                </a:solidFill>
              </a:rPr>
              <a:t>Standartları </a:t>
            </a:r>
            <a:r>
              <a:rPr lang="en-US" dirty="0" err="1" smtClean="0">
                <a:solidFill>
                  <a:srgbClr val="FF0000"/>
                </a:solidFill>
              </a:rPr>
              <a:t>Seti</a:t>
            </a:r>
            <a:r>
              <a:rPr lang="tr-TR" dirty="0" smtClean="0">
                <a:solidFill>
                  <a:srgbClr val="FF0000"/>
                </a:solidFill>
              </a:rPr>
              <a:t> tamamlandığında;</a:t>
            </a:r>
          </a:p>
          <a:p>
            <a:pPr marL="82296" indent="0">
              <a:buNone/>
            </a:pPr>
            <a:r>
              <a:rPr lang="tr-TR" sz="2800" dirty="0" smtClean="0"/>
              <a:t>1-</a:t>
            </a:r>
            <a:r>
              <a:rPr lang="en-US" sz="2800" dirty="0" smtClean="0">
                <a:solidFill>
                  <a:srgbClr val="FF0000"/>
                </a:solidFill>
              </a:rPr>
              <a:t> </a:t>
            </a:r>
            <a:r>
              <a:rPr lang="tr-TR" sz="2800" dirty="0" smtClean="0"/>
              <a:t>Sağlık </a:t>
            </a:r>
            <a:r>
              <a:rPr lang="en-US" sz="2800" dirty="0" err="1" smtClean="0"/>
              <a:t>Bakanlığı</a:t>
            </a:r>
            <a:r>
              <a:rPr lang="tr-TR" sz="2800" dirty="0" smtClean="0"/>
              <a:t> Kalite ve Akreditasyon Daire Başkanlığına sunulacak</a:t>
            </a:r>
          </a:p>
          <a:p>
            <a:pPr marL="82296" indent="0">
              <a:buNone/>
            </a:pPr>
            <a:endParaRPr lang="tr-TR" sz="2800" dirty="0" smtClean="0"/>
          </a:p>
          <a:p>
            <a:pPr marL="82296" indent="0">
              <a:buNone/>
            </a:pPr>
            <a:r>
              <a:rPr lang="en-US" sz="2800" dirty="0" smtClean="0"/>
              <a:t> </a:t>
            </a:r>
            <a:r>
              <a:rPr lang="tr-TR" sz="2800" dirty="0" smtClean="0"/>
              <a:t>2- </a:t>
            </a:r>
            <a:r>
              <a:rPr lang="en-US" sz="2800" dirty="0" err="1" smtClean="0"/>
              <a:t>Kalp</a:t>
            </a:r>
            <a:r>
              <a:rPr lang="en-US" sz="2800" dirty="0" smtClean="0"/>
              <a:t> </a:t>
            </a:r>
            <a:r>
              <a:rPr lang="en-US" sz="2800" dirty="0" err="1"/>
              <a:t>Damar</a:t>
            </a:r>
            <a:r>
              <a:rPr lang="en-US" sz="2800" dirty="0"/>
              <a:t> </a:t>
            </a:r>
            <a:r>
              <a:rPr lang="en-US" sz="2800" dirty="0" err="1"/>
              <a:t>Cerrahi</a:t>
            </a:r>
            <a:r>
              <a:rPr lang="en-US" sz="2800" dirty="0"/>
              <a:t> </a:t>
            </a:r>
            <a:r>
              <a:rPr lang="tr-TR" sz="2800" dirty="0" smtClean="0"/>
              <a:t>M</a:t>
            </a:r>
            <a:r>
              <a:rPr lang="en-US" sz="2800" dirty="0" err="1" smtClean="0"/>
              <a:t>erkezleri</a:t>
            </a:r>
            <a:r>
              <a:rPr lang="en-US" sz="2800" dirty="0" smtClean="0"/>
              <a:t> </a:t>
            </a:r>
            <a:r>
              <a:rPr lang="en-US" sz="2800" dirty="0" err="1"/>
              <a:t>ve</a:t>
            </a:r>
            <a:r>
              <a:rPr lang="en-US" sz="2800" dirty="0"/>
              <a:t> </a:t>
            </a:r>
            <a:r>
              <a:rPr lang="en-US" sz="2800" dirty="0" err="1"/>
              <a:t>üniteleri</a:t>
            </a:r>
            <a:r>
              <a:rPr lang="en-US" sz="2800" dirty="0"/>
              <a:t> </a:t>
            </a:r>
            <a:r>
              <a:rPr lang="en-US" sz="2800" dirty="0" err="1" smtClean="0"/>
              <a:t>için</a:t>
            </a:r>
            <a:r>
              <a:rPr lang="tr-TR" sz="2800" dirty="0" smtClean="0"/>
              <a:t> </a:t>
            </a:r>
            <a:r>
              <a:rPr lang="tr-TR" sz="2800" dirty="0" err="1" smtClean="0"/>
              <a:t>Perfüzyon</a:t>
            </a:r>
            <a:r>
              <a:rPr lang="tr-TR" sz="2800" dirty="0" smtClean="0"/>
              <a:t> </a:t>
            </a:r>
            <a:r>
              <a:rPr lang="en-US" sz="2800" dirty="0" smtClean="0"/>
              <a:t> </a:t>
            </a:r>
            <a:r>
              <a:rPr lang="en-US" sz="2800" dirty="0" err="1"/>
              <a:t>kalite</a:t>
            </a:r>
            <a:r>
              <a:rPr lang="en-US" sz="2800" dirty="0"/>
              <a:t> </a:t>
            </a:r>
            <a:r>
              <a:rPr lang="en-US" sz="2800" dirty="0" err="1"/>
              <a:t>yönetiminin</a:t>
            </a:r>
            <a:r>
              <a:rPr lang="en-US" sz="2800" dirty="0"/>
              <a:t> </a:t>
            </a:r>
            <a:r>
              <a:rPr lang="en-US" sz="2800" dirty="0" err="1"/>
              <a:t>tüm</a:t>
            </a:r>
            <a:r>
              <a:rPr lang="en-US" sz="2800" dirty="0"/>
              <a:t> </a:t>
            </a:r>
            <a:r>
              <a:rPr lang="en-US" sz="2800" dirty="0" err="1"/>
              <a:t>esaslarını</a:t>
            </a:r>
            <a:r>
              <a:rPr lang="en-US" sz="2800" dirty="0"/>
              <a:t> </a:t>
            </a:r>
            <a:r>
              <a:rPr lang="en-US" sz="2800" dirty="0" err="1"/>
              <a:t>içinde</a:t>
            </a:r>
            <a:r>
              <a:rPr lang="en-US" sz="2800" dirty="0"/>
              <a:t> </a:t>
            </a:r>
            <a:r>
              <a:rPr lang="en-US" sz="2800" dirty="0" err="1"/>
              <a:t>barındıran</a:t>
            </a:r>
            <a:r>
              <a:rPr lang="en-US" sz="2800" dirty="0"/>
              <a:t> </a:t>
            </a:r>
            <a:r>
              <a:rPr lang="en-US" sz="2800" dirty="0" err="1"/>
              <a:t>geniş</a:t>
            </a:r>
            <a:r>
              <a:rPr lang="en-US" sz="2800" dirty="0"/>
              <a:t> </a:t>
            </a:r>
            <a:r>
              <a:rPr lang="en-US" sz="2800" dirty="0" err="1"/>
              <a:t>bir</a:t>
            </a:r>
            <a:r>
              <a:rPr lang="en-US" sz="2800" dirty="0"/>
              <a:t> </a:t>
            </a:r>
            <a:r>
              <a:rPr lang="en-US" sz="2800" dirty="0" err="1"/>
              <a:t>kaynak</a:t>
            </a:r>
            <a:r>
              <a:rPr lang="en-US" sz="2800" dirty="0"/>
              <a:t> </a:t>
            </a:r>
            <a:r>
              <a:rPr lang="en-US" sz="2800" dirty="0" err="1" smtClean="0"/>
              <a:t>oluştura</a:t>
            </a:r>
            <a:r>
              <a:rPr lang="tr-TR" sz="2800" dirty="0" smtClean="0"/>
              <a:t>c</a:t>
            </a:r>
            <a:r>
              <a:rPr lang="en-US" sz="2800" dirty="0" err="1" smtClean="0"/>
              <a:t>ak</a:t>
            </a:r>
            <a:r>
              <a:rPr lang="tr-TR" sz="2800" dirty="0" smtClean="0"/>
              <a:t>,</a:t>
            </a:r>
          </a:p>
          <a:p>
            <a:pPr marL="82296" indent="0">
              <a:buNone/>
            </a:pPr>
            <a:endParaRPr lang="tr-TR" sz="2800" dirty="0" smtClean="0"/>
          </a:p>
          <a:p>
            <a:pPr marL="82296" indent="0">
              <a:buNone/>
            </a:pPr>
            <a:r>
              <a:rPr lang="tr-TR" sz="2800" dirty="0" smtClean="0"/>
              <a:t>3- Y</a:t>
            </a:r>
            <a:r>
              <a:rPr lang="en-US" sz="2800" dirty="0" err="1" smtClean="0"/>
              <a:t>öneticiler</a:t>
            </a:r>
            <a:r>
              <a:rPr lang="en-US" sz="2800" dirty="0" smtClean="0"/>
              <a:t> </a:t>
            </a:r>
            <a:r>
              <a:rPr lang="en-US" sz="2800" dirty="0"/>
              <a:t>de </a:t>
            </a:r>
            <a:r>
              <a:rPr lang="en-US" sz="2800" dirty="0" err="1"/>
              <a:t>dahil</a:t>
            </a:r>
            <a:r>
              <a:rPr lang="en-US" sz="2800" dirty="0"/>
              <a:t> </a:t>
            </a:r>
            <a:r>
              <a:rPr lang="en-US" sz="2800" dirty="0" err="1"/>
              <a:t>olmak</a:t>
            </a:r>
            <a:r>
              <a:rPr lang="en-US" sz="2800" dirty="0"/>
              <a:t> </a:t>
            </a:r>
            <a:r>
              <a:rPr lang="en-US" sz="2800" dirty="0" err="1"/>
              <a:t>üzere</a:t>
            </a:r>
            <a:r>
              <a:rPr lang="en-US" sz="2800" dirty="0"/>
              <a:t> </a:t>
            </a:r>
            <a:r>
              <a:rPr lang="en-US" sz="2800" dirty="0" err="1"/>
              <a:t>tüm</a:t>
            </a:r>
            <a:r>
              <a:rPr lang="en-US" sz="2800" dirty="0"/>
              <a:t> </a:t>
            </a:r>
            <a:r>
              <a:rPr lang="en-US" sz="2800" dirty="0" err="1"/>
              <a:t>kullanıcılar</a:t>
            </a:r>
            <a:r>
              <a:rPr lang="en-US" sz="2800" dirty="0"/>
              <a:t> </a:t>
            </a:r>
            <a:r>
              <a:rPr lang="en-US" sz="2800" dirty="0" err="1"/>
              <a:t>için</a:t>
            </a:r>
            <a:r>
              <a:rPr lang="en-US" sz="2800" dirty="0"/>
              <a:t> </a:t>
            </a:r>
            <a:r>
              <a:rPr lang="en-US" sz="2800" dirty="0" err="1"/>
              <a:t>etkili</a:t>
            </a:r>
            <a:r>
              <a:rPr lang="en-US" sz="2800" dirty="0"/>
              <a:t> </a:t>
            </a:r>
            <a:r>
              <a:rPr lang="en-US" sz="2800" dirty="0" err="1"/>
              <a:t>bir</a:t>
            </a:r>
            <a:r>
              <a:rPr lang="en-US" sz="2800" dirty="0"/>
              <a:t> </a:t>
            </a:r>
            <a:r>
              <a:rPr lang="en-US" sz="2800" dirty="0" err="1"/>
              <a:t>araç</a:t>
            </a:r>
            <a:r>
              <a:rPr lang="en-US" sz="2800" dirty="0"/>
              <a:t> </a:t>
            </a:r>
            <a:r>
              <a:rPr lang="en-US" sz="2800" dirty="0" err="1"/>
              <a:t>olacaktır</a:t>
            </a:r>
            <a:r>
              <a:rPr lang="en-US" sz="2800" dirty="0"/>
              <a:t>.</a:t>
            </a:r>
            <a:endParaRPr lang="tr-TR" sz="2800" dirty="0"/>
          </a:p>
          <a:p>
            <a:endParaRPr lang="tr-TR" sz="2800" dirty="0"/>
          </a:p>
        </p:txBody>
      </p:sp>
      <p:sp>
        <p:nvSpPr>
          <p:cNvPr id="7" name="Altbilgi Yer Tutucusu 4"/>
          <p:cNvSpPr>
            <a:spLocks noGrp="1"/>
          </p:cNvSpPr>
          <p:nvPr>
            <p:ph type="ftr" sz="quarter" idx="11"/>
          </p:nvPr>
        </p:nvSpPr>
        <p:spPr>
          <a:xfrm>
            <a:off x="5143504" y="6215082"/>
            <a:ext cx="3674570" cy="476250"/>
          </a:xfrm>
        </p:spPr>
        <p:txBody>
          <a:bodyPr/>
          <a:lstStyle/>
          <a:p>
            <a:pPr algn="ctr"/>
            <a:r>
              <a:rPr lang="tr-TR" dirty="0" smtClean="0"/>
              <a:t> </a:t>
            </a:r>
            <a:r>
              <a:rPr lang="tr-TR" b="1" dirty="0" smtClean="0">
                <a:solidFill>
                  <a:schemeClr val="bg2">
                    <a:lumMod val="25000"/>
                  </a:schemeClr>
                </a:solidFill>
              </a:rPr>
              <a:t>Tekirdağ Namık Kemal </a:t>
            </a:r>
            <a:r>
              <a:rPr lang="tr-TR" b="1" dirty="0" smtClean="0">
                <a:solidFill>
                  <a:schemeClr val="bg2">
                    <a:lumMod val="25000"/>
                  </a:schemeClr>
                </a:solidFill>
              </a:rPr>
              <a:t>Üniversitesi</a:t>
            </a:r>
          </a:p>
          <a:p>
            <a:pPr algn="ctr"/>
            <a:r>
              <a:rPr lang="tr-TR" b="1" dirty="0" smtClean="0">
                <a:solidFill>
                  <a:schemeClr val="bg2">
                    <a:lumMod val="25000"/>
                  </a:schemeClr>
                </a:solidFill>
              </a:rPr>
              <a:t> </a:t>
            </a:r>
            <a:r>
              <a:rPr lang="tr-TR" b="1" dirty="0" smtClean="0">
                <a:solidFill>
                  <a:schemeClr val="bg2">
                    <a:lumMod val="25000"/>
                  </a:schemeClr>
                </a:solidFill>
              </a:rPr>
              <a:t>Tıp Fakültesi Kalp Damar Cerrahi Anabilim Dalı</a:t>
            </a:r>
          </a:p>
        </p:txBody>
      </p:sp>
    </p:spTree>
    <p:extLst>
      <p:ext uri="{BB962C8B-B14F-4D97-AF65-F5344CB8AC3E}">
        <p14:creationId xmlns="" xmlns:p14="http://schemas.microsoft.com/office/powerpoint/2010/main" val="3205044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447800"/>
            <a:ext cx="7890080" cy="4800600"/>
          </a:xfrm>
        </p:spPr>
        <p:txBody>
          <a:bodyPr/>
          <a:lstStyle/>
          <a:p>
            <a:pPr marL="82296" indent="0">
              <a:buNone/>
            </a:pPr>
            <a:r>
              <a:rPr lang="en-US" dirty="0">
                <a:solidFill>
                  <a:srgbClr val="C00000"/>
                </a:solidFill>
              </a:rPr>
              <a:t>SKS </a:t>
            </a:r>
            <a:r>
              <a:rPr lang="tr-TR" dirty="0" err="1" smtClean="0">
                <a:solidFill>
                  <a:srgbClr val="C00000"/>
                </a:solidFill>
              </a:rPr>
              <a:t>Perfüzyon</a:t>
            </a:r>
            <a:r>
              <a:rPr lang="tr-TR" dirty="0" smtClean="0">
                <a:solidFill>
                  <a:srgbClr val="C00000"/>
                </a:solidFill>
              </a:rPr>
              <a:t> Setinin</a:t>
            </a:r>
            <a:r>
              <a:rPr lang="en-US" dirty="0" smtClean="0">
                <a:solidFill>
                  <a:srgbClr val="C00000"/>
                </a:solidFill>
              </a:rPr>
              <a:t> </a:t>
            </a:r>
            <a:r>
              <a:rPr lang="en-US" dirty="0" err="1">
                <a:solidFill>
                  <a:srgbClr val="C00000"/>
                </a:solidFill>
              </a:rPr>
              <a:t>işlevsel</a:t>
            </a:r>
            <a:r>
              <a:rPr lang="en-US" dirty="0">
                <a:solidFill>
                  <a:srgbClr val="C00000"/>
                </a:solidFill>
              </a:rPr>
              <a:t> </a:t>
            </a:r>
            <a:r>
              <a:rPr lang="en-US" dirty="0" err="1">
                <a:solidFill>
                  <a:srgbClr val="C00000"/>
                </a:solidFill>
              </a:rPr>
              <a:t>ve</a:t>
            </a:r>
            <a:r>
              <a:rPr lang="en-US" dirty="0">
                <a:solidFill>
                  <a:srgbClr val="C00000"/>
                </a:solidFill>
              </a:rPr>
              <a:t> </a:t>
            </a:r>
            <a:r>
              <a:rPr lang="en-US" dirty="0" err="1">
                <a:solidFill>
                  <a:srgbClr val="C00000"/>
                </a:solidFill>
              </a:rPr>
              <a:t>amaçsal</a:t>
            </a:r>
            <a:r>
              <a:rPr lang="en-US" dirty="0">
                <a:solidFill>
                  <a:srgbClr val="C00000"/>
                </a:solidFill>
              </a:rPr>
              <a:t> </a:t>
            </a:r>
            <a:r>
              <a:rPr lang="en-US" dirty="0" err="1"/>
              <a:t>açıdan</a:t>
            </a:r>
            <a:r>
              <a:rPr lang="en-US" dirty="0"/>
              <a:t> </a:t>
            </a:r>
            <a:r>
              <a:rPr lang="en-US" dirty="0" err="1"/>
              <a:t>uyumunun</a:t>
            </a:r>
            <a:r>
              <a:rPr lang="en-US" dirty="0"/>
              <a:t> </a:t>
            </a:r>
            <a:r>
              <a:rPr lang="en-US" dirty="0" err="1"/>
              <a:t>sağlanması</a:t>
            </a:r>
            <a:r>
              <a:rPr lang="en-US" dirty="0" smtClean="0"/>
              <a:t>,</a:t>
            </a:r>
            <a:r>
              <a:rPr lang="tr-TR" dirty="0" smtClean="0"/>
              <a:t> </a:t>
            </a:r>
            <a:r>
              <a:rPr lang="en-US" dirty="0" smtClean="0"/>
              <a:t> </a:t>
            </a:r>
            <a:r>
              <a:rPr lang="en-US" dirty="0" err="1"/>
              <a:t>standart</a:t>
            </a:r>
            <a:r>
              <a:rPr lang="en-US" dirty="0"/>
              <a:t> </a:t>
            </a:r>
            <a:r>
              <a:rPr lang="en-US" dirty="0" err="1"/>
              <a:t>ve</a:t>
            </a:r>
            <a:r>
              <a:rPr lang="en-US" dirty="0"/>
              <a:t> </a:t>
            </a:r>
            <a:r>
              <a:rPr lang="en-US" dirty="0" err="1"/>
              <a:t>değerlendirme</a:t>
            </a:r>
            <a:r>
              <a:rPr lang="en-US" dirty="0"/>
              <a:t> </a:t>
            </a:r>
            <a:r>
              <a:rPr lang="en-US" dirty="0" err="1"/>
              <a:t>ölçütlerinin</a:t>
            </a:r>
            <a:r>
              <a:rPr lang="en-US" dirty="0"/>
              <a:t> </a:t>
            </a:r>
            <a:r>
              <a:rPr lang="en-US" dirty="0" err="1"/>
              <a:t>anlaşılabilirlik</a:t>
            </a:r>
            <a:r>
              <a:rPr lang="en-US" dirty="0"/>
              <a:t>, </a:t>
            </a:r>
            <a:r>
              <a:rPr lang="en-US" dirty="0" err="1"/>
              <a:t>ölçülebilirlik</a:t>
            </a:r>
            <a:r>
              <a:rPr lang="en-US" dirty="0"/>
              <a:t>, </a:t>
            </a:r>
            <a:r>
              <a:rPr lang="en-US" dirty="0" err="1"/>
              <a:t>kapsayıcılık</a:t>
            </a:r>
            <a:r>
              <a:rPr lang="en-US" dirty="0"/>
              <a:t>, </a:t>
            </a:r>
            <a:r>
              <a:rPr lang="en-US" dirty="0" err="1"/>
              <a:t>amaca</a:t>
            </a:r>
            <a:r>
              <a:rPr lang="en-US" dirty="0"/>
              <a:t> </a:t>
            </a:r>
            <a:r>
              <a:rPr lang="en-US" dirty="0" err="1"/>
              <a:t>uygunluk</a:t>
            </a:r>
            <a:r>
              <a:rPr lang="en-US" dirty="0"/>
              <a:t>, </a:t>
            </a:r>
            <a:r>
              <a:rPr lang="en-US" dirty="0" err="1"/>
              <a:t>uygulanabilirlik</a:t>
            </a:r>
            <a:r>
              <a:rPr lang="en-US" dirty="0"/>
              <a:t> </a:t>
            </a:r>
            <a:r>
              <a:rPr lang="en-US" dirty="0" err="1"/>
              <a:t>ve</a:t>
            </a:r>
            <a:r>
              <a:rPr lang="en-US" dirty="0"/>
              <a:t> </a:t>
            </a:r>
            <a:r>
              <a:rPr lang="en-US" dirty="0" err="1"/>
              <a:t>başarılabilirlik</a:t>
            </a:r>
            <a:r>
              <a:rPr lang="en-US" dirty="0"/>
              <a:t> </a:t>
            </a:r>
            <a:r>
              <a:rPr lang="en-US" dirty="0" err="1"/>
              <a:t>açısından</a:t>
            </a:r>
            <a:r>
              <a:rPr lang="en-US" dirty="0"/>
              <a:t> </a:t>
            </a:r>
            <a:r>
              <a:rPr lang="en-US" dirty="0" err="1"/>
              <a:t>değerlendirilmesi</a:t>
            </a:r>
            <a:r>
              <a:rPr lang="en-US" dirty="0"/>
              <a:t> </a:t>
            </a:r>
            <a:r>
              <a:rPr lang="en-US" dirty="0" err="1"/>
              <a:t>amacıyla</a:t>
            </a:r>
            <a:r>
              <a:rPr lang="en-US" dirty="0">
                <a:solidFill>
                  <a:srgbClr val="FF0000"/>
                </a:solidFill>
              </a:rPr>
              <a:t> </a:t>
            </a:r>
            <a:r>
              <a:rPr lang="en-US" dirty="0" err="1">
                <a:solidFill>
                  <a:srgbClr val="FF0000"/>
                </a:solidFill>
              </a:rPr>
              <a:t>saha</a:t>
            </a:r>
            <a:r>
              <a:rPr lang="en-US" dirty="0">
                <a:solidFill>
                  <a:srgbClr val="FF0000"/>
                </a:solidFill>
              </a:rPr>
              <a:t> </a:t>
            </a:r>
            <a:r>
              <a:rPr lang="en-US" dirty="0" err="1">
                <a:solidFill>
                  <a:srgbClr val="FF0000"/>
                </a:solidFill>
              </a:rPr>
              <a:t>çalışması</a:t>
            </a:r>
            <a:r>
              <a:rPr lang="en-US" dirty="0">
                <a:solidFill>
                  <a:srgbClr val="FF0000"/>
                </a:solidFill>
              </a:rPr>
              <a:t> </a:t>
            </a:r>
            <a:r>
              <a:rPr lang="en-US" dirty="0" err="1">
                <a:solidFill>
                  <a:srgbClr val="FF0000"/>
                </a:solidFill>
              </a:rPr>
              <a:t>başta</a:t>
            </a:r>
            <a:r>
              <a:rPr lang="en-US" dirty="0">
                <a:solidFill>
                  <a:srgbClr val="FF0000"/>
                </a:solidFill>
              </a:rPr>
              <a:t> </a:t>
            </a:r>
            <a:r>
              <a:rPr lang="en-US" dirty="0" err="1">
                <a:solidFill>
                  <a:srgbClr val="FF0000"/>
                </a:solidFill>
              </a:rPr>
              <a:t>olmak</a:t>
            </a:r>
            <a:r>
              <a:rPr lang="en-US" dirty="0">
                <a:solidFill>
                  <a:srgbClr val="FF0000"/>
                </a:solidFill>
              </a:rPr>
              <a:t> </a:t>
            </a:r>
            <a:r>
              <a:rPr lang="en-US" dirty="0" err="1">
                <a:solidFill>
                  <a:srgbClr val="FF0000"/>
                </a:solidFill>
              </a:rPr>
              <a:t>üzere</a:t>
            </a:r>
            <a:r>
              <a:rPr lang="en-US" dirty="0">
                <a:solidFill>
                  <a:srgbClr val="FF0000"/>
                </a:solidFill>
              </a:rPr>
              <a:t> </a:t>
            </a:r>
            <a:r>
              <a:rPr lang="en-US" dirty="0" err="1">
                <a:solidFill>
                  <a:srgbClr val="FF0000"/>
                </a:solidFill>
              </a:rPr>
              <a:t>bir</a:t>
            </a:r>
            <a:r>
              <a:rPr lang="en-US" dirty="0">
                <a:solidFill>
                  <a:srgbClr val="FF0000"/>
                </a:solidFill>
              </a:rPr>
              <a:t> </a:t>
            </a:r>
            <a:r>
              <a:rPr lang="en-US" dirty="0" err="1">
                <a:solidFill>
                  <a:srgbClr val="FF0000"/>
                </a:solidFill>
              </a:rPr>
              <a:t>dizi</a:t>
            </a:r>
            <a:r>
              <a:rPr lang="en-US" dirty="0">
                <a:solidFill>
                  <a:srgbClr val="FF0000"/>
                </a:solidFill>
              </a:rPr>
              <a:t> </a:t>
            </a:r>
            <a:r>
              <a:rPr lang="en-US" dirty="0" err="1">
                <a:solidFill>
                  <a:srgbClr val="FF0000"/>
                </a:solidFill>
              </a:rPr>
              <a:t>çalışma</a:t>
            </a:r>
            <a:r>
              <a:rPr lang="en-US" dirty="0">
                <a:solidFill>
                  <a:srgbClr val="FF0000"/>
                </a:solidFill>
              </a:rPr>
              <a:t> </a:t>
            </a:r>
            <a:r>
              <a:rPr lang="en-US" dirty="0" err="1" smtClean="0">
                <a:solidFill>
                  <a:srgbClr val="FF0000"/>
                </a:solidFill>
              </a:rPr>
              <a:t>yapıl</a:t>
            </a:r>
            <a:r>
              <a:rPr lang="tr-TR" dirty="0" err="1" smtClean="0">
                <a:solidFill>
                  <a:srgbClr val="FF0000"/>
                </a:solidFill>
              </a:rPr>
              <a:t>acaktır</a:t>
            </a:r>
            <a:r>
              <a:rPr lang="tr-TR" dirty="0" smtClean="0">
                <a:solidFill>
                  <a:srgbClr val="FF0000"/>
                </a:solidFill>
              </a:rPr>
              <a:t>.</a:t>
            </a:r>
            <a:endParaRPr lang="tr-TR" dirty="0">
              <a:solidFill>
                <a:srgbClr val="FF0000"/>
              </a:solidFill>
            </a:endParaRPr>
          </a:p>
        </p:txBody>
      </p:sp>
      <p:sp>
        <p:nvSpPr>
          <p:cNvPr id="4" name="Başlık 1"/>
          <p:cNvSpPr>
            <a:spLocks noGrp="1"/>
          </p:cNvSpPr>
          <p:nvPr>
            <p:ph type="title"/>
          </p:nvPr>
        </p:nvSpPr>
        <p:spPr/>
        <p:txBody>
          <a:bodyPr>
            <a:normAutofit/>
          </a:bodyPr>
          <a:lstStyle/>
          <a:p>
            <a:r>
              <a:rPr lang="tr-TR" dirty="0" err="1"/>
              <a:t>Perfüzyonda</a:t>
            </a:r>
            <a:r>
              <a:rPr lang="tr-TR" dirty="0"/>
              <a:t> </a:t>
            </a:r>
            <a:r>
              <a:rPr lang="tr-TR" dirty="0" smtClean="0"/>
              <a:t>Kalite Standartları</a:t>
            </a:r>
            <a:endParaRPr lang="tr-TR" dirty="0"/>
          </a:p>
        </p:txBody>
      </p:sp>
      <p:sp>
        <p:nvSpPr>
          <p:cNvPr id="5" name="Altbilgi Yer Tutucusu 4"/>
          <p:cNvSpPr>
            <a:spLocks noGrp="1"/>
          </p:cNvSpPr>
          <p:nvPr>
            <p:ph type="ftr" sz="quarter" idx="11"/>
          </p:nvPr>
        </p:nvSpPr>
        <p:spPr>
          <a:xfrm>
            <a:off x="5436096" y="6305550"/>
            <a:ext cx="3174504" cy="476250"/>
          </a:xfrm>
        </p:spPr>
        <p:txBody>
          <a:bodyPr/>
          <a:lstStyle/>
          <a:p>
            <a:r>
              <a:rPr lang="tr-TR" dirty="0" smtClean="0"/>
              <a:t>           </a:t>
            </a:r>
            <a:r>
              <a:rPr lang="tr-TR" b="1" dirty="0" smtClean="0">
                <a:solidFill>
                  <a:schemeClr val="bg2">
                    <a:lumMod val="25000"/>
                  </a:schemeClr>
                </a:solidFill>
              </a:rPr>
              <a:t>Tekirdağ Namık Kemal Üniversitesi </a:t>
            </a:r>
            <a:endParaRPr lang="tr-TR" b="1" dirty="0" smtClean="0">
              <a:solidFill>
                <a:schemeClr val="bg2">
                  <a:lumMod val="25000"/>
                </a:schemeClr>
              </a:solidFill>
            </a:endParaRPr>
          </a:p>
          <a:p>
            <a:r>
              <a:rPr lang="tr-TR" b="1" dirty="0" smtClean="0">
                <a:solidFill>
                  <a:schemeClr val="bg2">
                    <a:lumMod val="25000"/>
                  </a:schemeClr>
                </a:solidFill>
              </a:rPr>
              <a:t>Tıp </a:t>
            </a:r>
            <a:r>
              <a:rPr lang="tr-TR" b="1" dirty="0" smtClean="0">
                <a:solidFill>
                  <a:schemeClr val="bg2">
                    <a:lumMod val="25000"/>
                  </a:schemeClr>
                </a:solidFill>
              </a:rPr>
              <a:t>Fakültesi Kalp Damar Cerrahi Anabilim Dalı</a:t>
            </a:r>
          </a:p>
          <a:p>
            <a:endParaRPr lang="tr-TR" dirty="0"/>
          </a:p>
        </p:txBody>
      </p:sp>
    </p:spTree>
    <p:extLst>
      <p:ext uri="{BB962C8B-B14F-4D97-AF65-F5344CB8AC3E}">
        <p14:creationId xmlns="" xmlns:p14="http://schemas.microsoft.com/office/powerpoint/2010/main" val="45135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2976" y="1428736"/>
            <a:ext cx="8001024" cy="4800600"/>
          </a:xfrm>
        </p:spPr>
        <p:txBody>
          <a:bodyPr/>
          <a:lstStyle/>
          <a:p>
            <a:pPr marL="82296" indent="0">
              <a:buNone/>
            </a:pPr>
            <a:r>
              <a:rPr lang="tr-TR" dirty="0" smtClean="0"/>
              <a:t>Bu kapsam da</a:t>
            </a:r>
            <a:r>
              <a:rPr lang="en-US" dirty="0" smtClean="0">
                <a:solidFill>
                  <a:srgbClr val="FF0000"/>
                </a:solidFill>
              </a:rPr>
              <a:t>“SKS </a:t>
            </a:r>
            <a:r>
              <a:rPr lang="tr-TR" dirty="0" err="1" smtClean="0">
                <a:solidFill>
                  <a:srgbClr val="FF0000"/>
                </a:solidFill>
              </a:rPr>
              <a:t>Perfüzyon</a:t>
            </a:r>
            <a:r>
              <a:rPr lang="en-US" dirty="0" smtClean="0">
                <a:solidFill>
                  <a:srgbClr val="FF0000"/>
                </a:solidFill>
              </a:rPr>
              <a:t> </a:t>
            </a:r>
            <a:r>
              <a:rPr lang="en-US" dirty="0" err="1">
                <a:solidFill>
                  <a:srgbClr val="FF0000"/>
                </a:solidFill>
              </a:rPr>
              <a:t>Görüş</a:t>
            </a:r>
            <a:r>
              <a:rPr lang="en-US" dirty="0">
                <a:solidFill>
                  <a:srgbClr val="FF0000"/>
                </a:solidFill>
              </a:rPr>
              <a:t> </a:t>
            </a:r>
            <a:r>
              <a:rPr lang="en-US" dirty="0" err="1">
                <a:solidFill>
                  <a:srgbClr val="FF0000"/>
                </a:solidFill>
              </a:rPr>
              <a:t>ve</a:t>
            </a:r>
            <a:r>
              <a:rPr lang="en-US" dirty="0">
                <a:solidFill>
                  <a:srgbClr val="FF0000"/>
                </a:solidFill>
              </a:rPr>
              <a:t> </a:t>
            </a:r>
            <a:r>
              <a:rPr lang="en-US" dirty="0" err="1">
                <a:solidFill>
                  <a:srgbClr val="FF0000"/>
                </a:solidFill>
              </a:rPr>
              <a:t>Öneri</a:t>
            </a:r>
            <a:r>
              <a:rPr lang="en-US" dirty="0">
                <a:solidFill>
                  <a:srgbClr val="FF0000"/>
                </a:solidFill>
              </a:rPr>
              <a:t> </a:t>
            </a:r>
            <a:r>
              <a:rPr lang="en-US" dirty="0" err="1">
                <a:solidFill>
                  <a:srgbClr val="FF0000"/>
                </a:solidFill>
              </a:rPr>
              <a:t>Platformu</a:t>
            </a:r>
            <a:r>
              <a:rPr lang="en-US" dirty="0">
                <a:solidFill>
                  <a:srgbClr val="FF0000"/>
                </a:solidFill>
              </a:rPr>
              <a:t>” </a:t>
            </a:r>
            <a:r>
              <a:rPr lang="en-US" dirty="0" err="1" smtClean="0"/>
              <a:t>oluşturul</a:t>
            </a:r>
            <a:r>
              <a:rPr lang="tr-TR" dirty="0" err="1" smtClean="0"/>
              <a:t>acak</a:t>
            </a:r>
            <a:r>
              <a:rPr lang="en-US" dirty="0" smtClean="0"/>
              <a:t> </a:t>
            </a:r>
            <a:r>
              <a:rPr lang="en-US" dirty="0" err="1"/>
              <a:t>olup</a:t>
            </a:r>
            <a:r>
              <a:rPr lang="en-US" dirty="0" smtClean="0"/>
              <a:t>,</a:t>
            </a:r>
            <a:endParaRPr lang="tr-TR" dirty="0" smtClean="0"/>
          </a:p>
          <a:p>
            <a:pPr marL="82296" indent="0">
              <a:buNone/>
            </a:pPr>
            <a:r>
              <a:rPr lang="en-US" dirty="0" smtClean="0"/>
              <a:t> </a:t>
            </a:r>
            <a:r>
              <a:rPr lang="en-US" dirty="0"/>
              <a:t>SKS </a:t>
            </a:r>
            <a:r>
              <a:rPr lang="tr-TR" dirty="0" err="1" smtClean="0"/>
              <a:t>Perfüzyon’a</a:t>
            </a:r>
            <a:r>
              <a:rPr lang="en-US" dirty="0" smtClean="0"/>
              <a:t> </a:t>
            </a:r>
            <a:r>
              <a:rPr lang="en-US" dirty="0" err="1"/>
              <a:t>yönelik</a:t>
            </a:r>
            <a:r>
              <a:rPr lang="en-US" dirty="0"/>
              <a:t> </a:t>
            </a:r>
            <a:r>
              <a:rPr lang="en-US" dirty="0" err="1"/>
              <a:t>olarak</a:t>
            </a:r>
            <a:r>
              <a:rPr lang="en-US" dirty="0"/>
              <a:t> </a:t>
            </a:r>
            <a:r>
              <a:rPr lang="en-US" dirty="0" err="1"/>
              <a:t>kurumsal</a:t>
            </a:r>
            <a:r>
              <a:rPr lang="en-US" dirty="0"/>
              <a:t> </a:t>
            </a:r>
            <a:r>
              <a:rPr lang="en-US" dirty="0" err="1"/>
              <a:t>ve</a:t>
            </a:r>
            <a:r>
              <a:rPr lang="en-US" dirty="0"/>
              <a:t> </a:t>
            </a:r>
            <a:r>
              <a:rPr lang="en-US" dirty="0" err="1"/>
              <a:t>bireysel</a:t>
            </a:r>
            <a:r>
              <a:rPr lang="en-US" dirty="0"/>
              <a:t> </a:t>
            </a:r>
            <a:r>
              <a:rPr lang="en-US" dirty="0" err="1"/>
              <a:t>düzeyde</a:t>
            </a:r>
            <a:r>
              <a:rPr lang="en-US" dirty="0"/>
              <a:t> </a:t>
            </a:r>
            <a:r>
              <a:rPr lang="en-US" dirty="0" err="1"/>
              <a:t>çeşitli</a:t>
            </a:r>
            <a:r>
              <a:rPr lang="en-US" dirty="0"/>
              <a:t> </a:t>
            </a:r>
            <a:r>
              <a:rPr lang="en-US" dirty="0" err="1" smtClean="0"/>
              <a:t>paydaşların</a:t>
            </a:r>
            <a:r>
              <a:rPr lang="tr-TR" dirty="0" smtClean="0"/>
              <a:t>;</a:t>
            </a:r>
          </a:p>
          <a:p>
            <a:pPr marL="82296" indent="0">
              <a:buNone/>
            </a:pPr>
            <a:r>
              <a:rPr lang="en-US" dirty="0" smtClean="0"/>
              <a:t> </a:t>
            </a:r>
            <a:r>
              <a:rPr lang="tr-TR" dirty="0" smtClean="0"/>
              <a:t>1- </a:t>
            </a:r>
            <a:r>
              <a:rPr lang="tr-TR" dirty="0" smtClean="0"/>
              <a:t>M</a:t>
            </a:r>
            <a:r>
              <a:rPr lang="en-US" dirty="0" err="1" smtClean="0"/>
              <a:t>evcut</a:t>
            </a:r>
            <a:r>
              <a:rPr lang="en-US" dirty="0" smtClean="0"/>
              <a:t> </a:t>
            </a:r>
            <a:r>
              <a:rPr lang="en-US" dirty="0" err="1"/>
              <a:t>standartlara</a:t>
            </a:r>
            <a:r>
              <a:rPr lang="en-US" dirty="0"/>
              <a:t> </a:t>
            </a:r>
            <a:r>
              <a:rPr lang="en-US" dirty="0" err="1"/>
              <a:t>yönelik</a:t>
            </a:r>
            <a:r>
              <a:rPr lang="en-US" dirty="0"/>
              <a:t> </a:t>
            </a:r>
            <a:r>
              <a:rPr lang="en-US" dirty="0" err="1"/>
              <a:t>görüş</a:t>
            </a:r>
            <a:r>
              <a:rPr lang="en-US" dirty="0"/>
              <a:t> </a:t>
            </a:r>
            <a:r>
              <a:rPr lang="en-US" dirty="0" err="1"/>
              <a:t>ve</a:t>
            </a:r>
            <a:r>
              <a:rPr lang="en-US" dirty="0"/>
              <a:t> </a:t>
            </a:r>
            <a:r>
              <a:rPr lang="en-US" dirty="0" err="1" smtClean="0"/>
              <a:t>önerileri</a:t>
            </a:r>
            <a:r>
              <a:rPr lang="en-US" dirty="0" smtClean="0"/>
              <a:t>, </a:t>
            </a:r>
            <a:endParaRPr lang="tr-TR" dirty="0" smtClean="0"/>
          </a:p>
          <a:p>
            <a:pPr marL="82296" indent="0">
              <a:buNone/>
            </a:pPr>
            <a:r>
              <a:rPr lang="tr-TR" dirty="0" smtClean="0"/>
              <a:t> 2- Y</a:t>
            </a:r>
            <a:r>
              <a:rPr lang="en-US" dirty="0" err="1" smtClean="0"/>
              <a:t>eni</a:t>
            </a:r>
            <a:r>
              <a:rPr lang="en-US" dirty="0" smtClean="0"/>
              <a:t> </a:t>
            </a:r>
            <a:r>
              <a:rPr lang="en-US" dirty="0" err="1"/>
              <a:t>standart</a:t>
            </a:r>
            <a:r>
              <a:rPr lang="en-US" dirty="0"/>
              <a:t> </a:t>
            </a:r>
            <a:r>
              <a:rPr lang="en-US" dirty="0" err="1"/>
              <a:t>önerilerini</a:t>
            </a:r>
            <a:r>
              <a:rPr lang="en-US" dirty="0"/>
              <a:t> </a:t>
            </a:r>
            <a:r>
              <a:rPr lang="en-US" dirty="0" err="1"/>
              <a:t>iletmeleri</a:t>
            </a:r>
            <a:r>
              <a:rPr lang="en-US" dirty="0"/>
              <a:t> </a:t>
            </a:r>
            <a:r>
              <a:rPr lang="en-US" dirty="0" err="1" smtClean="0"/>
              <a:t>sağlan</a:t>
            </a:r>
            <a:r>
              <a:rPr lang="tr-TR" dirty="0" err="1" smtClean="0"/>
              <a:t>acaktır</a:t>
            </a:r>
            <a:r>
              <a:rPr lang="tr-TR" dirty="0"/>
              <a:t>.</a:t>
            </a:r>
          </a:p>
        </p:txBody>
      </p:sp>
      <p:sp>
        <p:nvSpPr>
          <p:cNvPr id="4" name="Başlık 1"/>
          <p:cNvSpPr>
            <a:spLocks noGrp="1"/>
          </p:cNvSpPr>
          <p:nvPr>
            <p:ph type="title"/>
          </p:nvPr>
        </p:nvSpPr>
        <p:spPr/>
        <p:txBody>
          <a:bodyPr>
            <a:normAutofit/>
          </a:bodyPr>
          <a:lstStyle/>
          <a:p>
            <a:r>
              <a:rPr lang="tr-TR" dirty="0" err="1"/>
              <a:t>Perfüzyonda</a:t>
            </a:r>
            <a:r>
              <a:rPr lang="tr-TR" dirty="0"/>
              <a:t> </a:t>
            </a:r>
            <a:r>
              <a:rPr lang="tr-TR" dirty="0" smtClean="0"/>
              <a:t>Kalite Standartları</a:t>
            </a:r>
            <a:endParaRPr lang="tr-TR" dirty="0"/>
          </a:p>
        </p:txBody>
      </p:sp>
      <p:sp>
        <p:nvSpPr>
          <p:cNvPr id="5" name="Altbilgi Yer Tutucusu 4"/>
          <p:cNvSpPr>
            <a:spLocks noGrp="1"/>
          </p:cNvSpPr>
          <p:nvPr>
            <p:ph type="ftr" sz="quarter" idx="11"/>
          </p:nvPr>
        </p:nvSpPr>
        <p:spPr>
          <a:xfrm>
            <a:off x="5436096" y="6305550"/>
            <a:ext cx="3174504" cy="476250"/>
          </a:xfrm>
        </p:spPr>
        <p:txBody>
          <a:bodyPr/>
          <a:lstStyle/>
          <a:p>
            <a:pPr algn="ctr"/>
            <a:r>
              <a:rPr lang="tr-TR" dirty="0" smtClean="0"/>
              <a:t>            </a:t>
            </a:r>
            <a:r>
              <a:rPr lang="tr-TR" b="1" dirty="0" smtClean="0">
                <a:solidFill>
                  <a:schemeClr val="bg2">
                    <a:lumMod val="25000"/>
                  </a:schemeClr>
                </a:solidFill>
              </a:rPr>
              <a:t>Tekirdağ Namık Kemal </a:t>
            </a:r>
            <a:r>
              <a:rPr lang="tr-TR" b="1" dirty="0" smtClean="0">
                <a:solidFill>
                  <a:schemeClr val="bg2">
                    <a:lumMod val="25000"/>
                  </a:schemeClr>
                </a:solidFill>
              </a:rPr>
              <a:t>Üniversitesi</a:t>
            </a:r>
          </a:p>
          <a:p>
            <a:pPr algn="ctr"/>
            <a:r>
              <a:rPr lang="tr-TR" b="1" dirty="0" smtClean="0">
                <a:solidFill>
                  <a:schemeClr val="bg2">
                    <a:lumMod val="25000"/>
                  </a:schemeClr>
                </a:solidFill>
              </a:rPr>
              <a:t> </a:t>
            </a:r>
            <a:r>
              <a:rPr lang="tr-TR" b="1" dirty="0" smtClean="0">
                <a:solidFill>
                  <a:schemeClr val="bg2">
                    <a:lumMod val="25000"/>
                  </a:schemeClr>
                </a:solidFill>
              </a:rPr>
              <a:t>Tıp Fakültesi Kalp Damar Cerrahi Anabilim Dalı</a:t>
            </a:r>
          </a:p>
          <a:p>
            <a:pPr algn="ctr"/>
            <a:endParaRPr lang="tr-TR" dirty="0"/>
          </a:p>
        </p:txBody>
      </p:sp>
    </p:spTree>
    <p:extLst>
      <p:ext uri="{BB962C8B-B14F-4D97-AF65-F5344CB8AC3E}">
        <p14:creationId xmlns="" xmlns:p14="http://schemas.microsoft.com/office/powerpoint/2010/main" val="1227386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2260</TotalTime>
  <Words>4950</Words>
  <Application>Microsoft Office PowerPoint</Application>
  <PresentationFormat>Ekran Gösterisi (4:3)</PresentationFormat>
  <Paragraphs>571</Paragraphs>
  <Slides>65</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65</vt:i4>
      </vt:variant>
    </vt:vector>
  </HeadingPairs>
  <TitlesOfParts>
    <vt:vector size="67" baseType="lpstr">
      <vt:lpstr>Gündönümü</vt:lpstr>
      <vt:lpstr>Belge</vt:lpstr>
      <vt:lpstr>KALP DAMAR CERRAHİ KLİNİKLERİNDE PERFÜZYON KALİTE STANDARTLARI</vt:lpstr>
      <vt:lpstr>Slayt 2</vt:lpstr>
      <vt:lpstr>Sağlıkta Kalite Standartları</vt:lpstr>
      <vt:lpstr>Sağlıkta Kalite Standartları</vt:lpstr>
      <vt:lpstr>Perfüzyonda Kalite Standartları</vt:lpstr>
      <vt:lpstr>Perfüzyon Standartları Seti İle;</vt:lpstr>
      <vt:lpstr>Perfüzyonda Kalite Standartları</vt:lpstr>
      <vt:lpstr>Perfüzyonda Kalite Standartları</vt:lpstr>
      <vt:lpstr>Perfüzyonda Kalite Standartları</vt:lpstr>
      <vt:lpstr>Perfüzyonda Kalite Standartları</vt:lpstr>
      <vt:lpstr>Perfüzyonda Kalite Standartları</vt:lpstr>
      <vt:lpstr>Perfüzyonda Kalite Standartları Hedefler </vt:lpstr>
      <vt:lpstr>Perfüzyonda Kalite Standartları SKS Perfüzyon Setinin Hedefleri </vt:lpstr>
      <vt:lpstr>Perfüzyon Kalite Standartları  SKS Perfüzyon Setinin Hedefleri</vt:lpstr>
      <vt:lpstr>Perfüzyon Kalite Standartları Yapısal Çerçeve </vt:lpstr>
      <vt:lpstr>Perfüzyon Kalite Standartları</vt:lpstr>
      <vt:lpstr>Slayt 17</vt:lpstr>
      <vt:lpstr>Perfüzyon Uygulaması için Taslak Standartlar ve Yönergeler </vt:lpstr>
      <vt:lpstr>Perfüzyon Uygulaması için Standartlar ve Yönergeler</vt:lpstr>
      <vt:lpstr>Standart 1: Kurumsal Temel Protokollerin Geliştirilmesi </vt:lpstr>
      <vt:lpstr>Standart 2: Nitelik, Yetkinlik ve Destek Personeli </vt:lpstr>
      <vt:lpstr>Standart 2: Nitelik, Yetkinlik ve Destek Personeli </vt:lpstr>
      <vt:lpstr>Standart 3: İletişim </vt:lpstr>
      <vt:lpstr>Standart 3: İletişim </vt:lpstr>
      <vt:lpstr>Standart 4: Perfüzyon Kaydı </vt:lpstr>
      <vt:lpstr>Standart 4: Perfüzyon Kaydı </vt:lpstr>
      <vt:lpstr>Standart 5: Kontrol Listesi </vt:lpstr>
      <vt:lpstr>Standart 5: Kontrol Listesi </vt:lpstr>
      <vt:lpstr>Standart 6: Güvenlik Cihazları </vt:lpstr>
      <vt:lpstr>Standart 6: Güvenlik Cihazları </vt:lpstr>
      <vt:lpstr>Standart 6: Güvenlik Cihazları </vt:lpstr>
      <vt:lpstr>Standart 6: Güvenlik Cihazları </vt:lpstr>
      <vt:lpstr>Standart 6: Güvenlik Cihazları </vt:lpstr>
      <vt:lpstr>Standart 7: Monitörizasyon/İzleme</vt:lpstr>
      <vt:lpstr>Standart 7: Monitörizasyon/İzleme</vt:lpstr>
      <vt:lpstr>Standart 7: Monitörizasyon/İzleme</vt:lpstr>
      <vt:lpstr>Standart 7: Monitörizasyon/İzleme</vt:lpstr>
      <vt:lpstr>Standart 8: Antikoagülasyon</vt:lpstr>
      <vt:lpstr>Standart 8: Antikoagülasyon</vt:lpstr>
      <vt:lpstr>Standart 8: Antikoagülasyon</vt:lpstr>
      <vt:lpstr>Standart 8: Antikoagülasyon</vt:lpstr>
      <vt:lpstr>Standart 9: Gaz Değişimi </vt:lpstr>
      <vt:lpstr>Standart 9: Gaz Değişimi </vt:lpstr>
      <vt:lpstr>Standart 10: Kan Akışı  </vt:lpstr>
      <vt:lpstr>Standart 10: Kan Akışı  </vt:lpstr>
      <vt:lpstr>Standart 11: Kan Basıncı </vt:lpstr>
      <vt:lpstr> Standart 12. Protamin ve Kardiyotomi Emme/Suction</vt:lpstr>
      <vt:lpstr>Standart 13: Kan Yönetimi </vt:lpstr>
      <vt:lpstr>Standart 13: Kan Yönetimi </vt:lpstr>
      <vt:lpstr>Standart 13: Kan Yönetimi </vt:lpstr>
      <vt:lpstr>Standart 14: Kardiyopulmoner Baypas Gerektirebilecek Prosedürler için Hazırlık Seviyesi </vt:lpstr>
      <vt:lpstr>Standart 14: Kardiyopulmoner Baypas Gerektirebilecek Prosedürler için Hazırlık Seviyesi </vt:lpstr>
      <vt:lpstr>Standart 15: Personel ve Çağrı </vt:lpstr>
      <vt:lpstr>Standart 16: Görev Saatleri </vt:lpstr>
      <vt:lpstr>Standart 17: Kalite Güvence ve İyileştirme </vt:lpstr>
      <vt:lpstr>Standart 18: Bakım </vt:lpstr>
      <vt:lpstr>Standart 18: Bakım </vt:lpstr>
      <vt:lpstr>Slayt 58</vt:lpstr>
      <vt:lpstr>Slayt 59</vt:lpstr>
      <vt:lpstr>Slayt 60</vt:lpstr>
      <vt:lpstr>Slayt 61</vt:lpstr>
      <vt:lpstr>Slayt 62</vt:lpstr>
      <vt:lpstr>Slayt 63</vt:lpstr>
      <vt:lpstr>Slayt 64</vt:lpstr>
      <vt:lpstr>Slayt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Sağlıkta Kalite Standartları</dc:title>
  <dc:creator>eozcanli</dc:creator>
  <cp:lastModifiedBy>Windows Kullanıcısı</cp:lastModifiedBy>
  <cp:revision>60</cp:revision>
  <dcterms:created xsi:type="dcterms:W3CDTF">2018-07-14T12:40:47Z</dcterms:created>
  <dcterms:modified xsi:type="dcterms:W3CDTF">2018-10-25T14:12:38Z</dcterms:modified>
</cp:coreProperties>
</file>