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6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E2B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6361" y="117170"/>
            <a:ext cx="8031276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675E4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145538"/>
            <a:ext cx="7143115" cy="3647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E2B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%C4%B0stank%C3%B6y" TargetMode="External"/><Relationship Id="rId2" Type="http://schemas.openxmlformats.org/officeDocument/2006/relationships/hyperlink" Target="http://tr.wikipedia.org/wiki/M%C3%96_46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.wikipedia.org/wiki/Larissa" TargetMode="External"/><Relationship Id="rId4" Type="http://schemas.openxmlformats.org/officeDocument/2006/relationships/hyperlink" Target="http://tr.wikipedia.org/w/index.php?title=M%C3%96_370&amp;amp;action=edit&amp;amp;redlink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xfrm>
            <a:off x="304800" y="1828800"/>
            <a:ext cx="8305800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7125" marR="5080" indent="-1114425" algn="l">
              <a:lnSpc>
                <a:spcPct val="100000"/>
              </a:lnSpc>
              <a:spcBef>
                <a:spcPts val="100"/>
              </a:spcBef>
            </a:pPr>
            <a:r>
              <a:rPr lang="tr-TR" sz="6600" spc="-200" dirty="0" err="1" smtClean="0"/>
              <a:t>Pediyatrik</a:t>
            </a:r>
            <a:r>
              <a:rPr lang="tr-TR" sz="6600" spc="-200" dirty="0" smtClean="0"/>
              <a:t> </a:t>
            </a:r>
            <a:r>
              <a:rPr lang="tr-TR" sz="6600" spc="-395" dirty="0" err="1" smtClean="0"/>
              <a:t>Perfüzyonda</a:t>
            </a:r>
            <a:r>
              <a:rPr lang="tr-TR" sz="6600" spc="-395" dirty="0" smtClean="0"/>
              <a:t> güncel yaklaşımlar </a:t>
            </a:r>
            <a:endParaRPr sz="66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4"/>
          </p:nvPr>
        </p:nvSpPr>
        <p:spPr>
          <a:xfrm>
            <a:off x="685800" y="5664368"/>
            <a:ext cx="6400800" cy="1015663"/>
          </a:xfrm>
        </p:spPr>
        <p:txBody>
          <a:bodyPr/>
          <a:lstStyle/>
          <a:p>
            <a:r>
              <a:rPr lang="tr-TR" dirty="0" smtClean="0"/>
              <a:t>MEDİPOL MEGA ÜNİVERSİTE HASTANESİ</a:t>
            </a:r>
          </a:p>
          <a:p>
            <a:r>
              <a:rPr lang="tr-TR" dirty="0" smtClean="0"/>
              <a:t>PERF. ALPER SAVAŞ</a:t>
            </a:r>
            <a:endParaRPr lang="tr-TR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09294" y="117170"/>
            <a:ext cx="6529705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Hasta </a:t>
            </a:r>
            <a:r>
              <a:rPr spc="-320" dirty="0"/>
              <a:t>BSA </a:t>
            </a:r>
            <a:r>
              <a:rPr spc="-65" dirty="0"/>
              <a:t>ve </a:t>
            </a:r>
            <a:r>
              <a:rPr spc="-220" dirty="0"/>
              <a:t>Pompa</a:t>
            </a:r>
            <a:r>
              <a:rPr spc="-645" dirty="0"/>
              <a:t> </a:t>
            </a:r>
            <a:r>
              <a:rPr spc="-150" dirty="0"/>
              <a:t>Flowu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-1-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3703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Flow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(mlt/dk)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0.25-0.30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600-720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0.31-0.38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744-912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0.39-0.46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936-1104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0,47-0,52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1128-1248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0.53-0.58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1272-1392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0.59-0.67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1416-1608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0.68-0.71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1632-1704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0.72-0.75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1728-1800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0.76-0.84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1824-2016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09294" y="117170"/>
            <a:ext cx="6529705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Hasta </a:t>
            </a:r>
            <a:r>
              <a:rPr spc="-320" dirty="0"/>
              <a:t>BSA </a:t>
            </a:r>
            <a:r>
              <a:rPr spc="-65" dirty="0"/>
              <a:t>ve </a:t>
            </a:r>
            <a:r>
              <a:rPr spc="-220" dirty="0"/>
              <a:t>Pompa</a:t>
            </a:r>
            <a:r>
              <a:rPr spc="-645" dirty="0"/>
              <a:t> </a:t>
            </a:r>
            <a:r>
              <a:rPr spc="-150" dirty="0"/>
              <a:t>Flowu</a:t>
            </a:r>
          </a:p>
          <a:p>
            <a:pPr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4074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Flow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(mlt/dk)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0.85-0.92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2040-2208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0.93-0.96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2232-2304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0.97-1.19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2328-2856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1.20-1.30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2880-3120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1.31-1.34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3144-3216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1.35-1.55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3240-3720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1.56-1.67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3744-4008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1.68-1.70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4032-4080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1.71-1.96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4104-4704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1.97-2.15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4728-5160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4475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15" dirty="0"/>
              <a:t>Hipotermi </a:t>
            </a:r>
            <a:r>
              <a:rPr spc="-65" dirty="0"/>
              <a:t>ve</a:t>
            </a:r>
            <a:r>
              <a:rPr spc="-450" dirty="0"/>
              <a:t> </a:t>
            </a:r>
            <a:r>
              <a:rPr spc="-140" dirty="0"/>
              <a:t>Flow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2592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Hasta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Sıcaklığı 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(C</a:t>
                      </a:r>
                      <a:r>
                        <a:rPr sz="1800" b="1" spc="-2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derece)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Kardiyak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İndex</a:t>
                      </a:r>
                      <a:r>
                        <a:rPr sz="1800" b="1" spc="-2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(L/dk/m2)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37-35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2.2-2.5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35-32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2.2-2.0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2.0-1.8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1.8-1.6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24-20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1.5-1.0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&lt;20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0.8-0.5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9805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Roller </a:t>
            </a:r>
            <a:r>
              <a:rPr spc="-220" dirty="0"/>
              <a:t>Pompa </a:t>
            </a:r>
            <a:r>
              <a:rPr spc="-190" dirty="0"/>
              <a:t>Oklüzyon</a:t>
            </a:r>
            <a:r>
              <a:rPr spc="-565" dirty="0"/>
              <a:t> </a:t>
            </a:r>
            <a:r>
              <a:rPr spc="-200" dirty="0"/>
              <a:t>Ayarı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6792595" cy="163576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başlatılmadan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mutlaka</a:t>
            </a:r>
            <a:r>
              <a:rPr sz="2200" spc="-2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cm/dk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ayarlanmalıdır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Daha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sıkı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olduğunda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elemanlarına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hasar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verir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Daha gevşek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olduğunda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akım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hesaplamaları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yanlış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olur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742632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20" dirty="0"/>
              <a:t>Heparin </a:t>
            </a:r>
            <a:r>
              <a:rPr spc="-204" dirty="0"/>
              <a:t>Dozu </a:t>
            </a:r>
            <a:r>
              <a:rPr spc="-65" dirty="0"/>
              <a:t>ve </a:t>
            </a:r>
            <a:r>
              <a:rPr spc="-325" dirty="0"/>
              <a:t>ACT</a:t>
            </a:r>
            <a:r>
              <a:rPr spc="-745" dirty="0"/>
              <a:t> </a:t>
            </a:r>
            <a:r>
              <a:rPr spc="-155" dirty="0"/>
              <a:t>Değerleri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266305" cy="4921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yapılmadan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 anestezi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hazırlığının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tamamlanması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giriş 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ACT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bakılır</a:t>
            </a:r>
            <a:endParaRPr sz="2200">
              <a:latin typeface="Arial"/>
              <a:cs typeface="Arial"/>
            </a:endParaRPr>
          </a:p>
          <a:p>
            <a:pPr marL="241300" marR="14097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Kanülasyondan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(perikard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açıldıktan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hemen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sonra) 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400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ünite(4 mgr)/kg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intravenöz yoldan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cc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50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mgr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5000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ünitedir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mgr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100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ünitedir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5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ACT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kontrolü</a:t>
            </a:r>
            <a:r>
              <a:rPr sz="2200" spc="-2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480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sn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üzerinde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kanüle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ACT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normal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değeri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86-147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sn</a:t>
            </a:r>
            <a:r>
              <a:rPr sz="2200" spc="-3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arasındadır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için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400-600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sn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arasında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olması</a:t>
            </a:r>
            <a:r>
              <a:rPr sz="2200" spc="-25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istenir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ACT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kontrolü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girişte,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yapılmasından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sonra,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geçildikten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devam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eden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her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60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 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2164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Steroid</a:t>
            </a:r>
            <a:r>
              <a:rPr spc="-345" dirty="0"/>
              <a:t> </a:t>
            </a:r>
            <a:r>
              <a:rPr spc="-175" dirty="0"/>
              <a:t>Protokolü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059295" cy="1433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Steroid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yapıldıktan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başlamadan</a:t>
            </a:r>
            <a:r>
              <a:rPr sz="2200" spc="-3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yaklaşık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öncesinde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yapılmalıdır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Steroid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prenizolon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mgr/kg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(max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500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mgr)</a:t>
            </a:r>
            <a:r>
              <a:rPr sz="2200" spc="-2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282829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95" dirty="0"/>
              <a:t>Kanülasyon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509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Tanı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Arteriyel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Kanülasyon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Venöz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Kanülasyon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Kardiyopleji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Vent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Sec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Asendan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33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Sele</a:t>
                      </a:r>
                      <a:r>
                        <a:rPr sz="1800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 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Bikaval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PAPVD 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800" spc="-20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High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Venozum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Asendan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Selektif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Bikaval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r>
                        <a:rPr sz="1800" spc="-1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Pulmoner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048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Asendan 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 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(Distal)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33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Sele</a:t>
                      </a:r>
                      <a:r>
                        <a:rPr sz="1800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 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Bikaval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965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r>
                        <a:rPr sz="1800" spc="-229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+  </a:t>
                      </a: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Sol</a:t>
                      </a: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Atriyum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Pulmoner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Stenoz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Asendan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Bikaval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959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</a:t>
                      </a:r>
                      <a:r>
                        <a:rPr sz="1800" spc="-229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+ 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Pulmoner  </a:t>
                      </a: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Arter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DSM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Asendan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-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Two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Stage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Aortik 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Kök/Gerekirse  </a:t>
                      </a: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Selektif 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Koroner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Ostial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29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Sağ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Üst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Pulmoner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7690"/>
            <a:ext cx="6805930" cy="4518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320" dirty="0">
                <a:solidFill>
                  <a:srgbClr val="675E46"/>
                </a:solidFill>
                <a:latin typeface="Georgia"/>
                <a:cs typeface="Georgia"/>
              </a:rPr>
              <a:t>BSA</a:t>
            </a:r>
            <a:r>
              <a:rPr sz="4600" spc="-310" dirty="0">
                <a:solidFill>
                  <a:srgbClr val="675E46"/>
                </a:solidFill>
                <a:latin typeface="Georgia"/>
                <a:cs typeface="Georgia"/>
              </a:rPr>
              <a:t> </a:t>
            </a:r>
            <a:r>
              <a:rPr sz="4600" spc="-229" dirty="0">
                <a:solidFill>
                  <a:srgbClr val="675E46"/>
                </a:solidFill>
                <a:latin typeface="Georgia"/>
                <a:cs typeface="Georgia"/>
              </a:rPr>
              <a:t>Formülü</a:t>
            </a:r>
            <a:endParaRPr sz="46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5400">
              <a:latin typeface="Times New Roman"/>
              <a:cs typeface="Times New Roman"/>
            </a:endParaRPr>
          </a:p>
          <a:p>
            <a:pPr marL="1012190" indent="-228600">
              <a:lnSpc>
                <a:spcPct val="100000"/>
              </a:lnSpc>
              <a:spcBef>
                <a:spcPts val="4059"/>
              </a:spcBef>
              <a:buClr>
                <a:srgbClr val="A9A47B"/>
              </a:buClr>
              <a:buChar char="•"/>
              <a:tabLst>
                <a:tab pos="1012825" algn="l"/>
              </a:tabLst>
            </a:pPr>
            <a:r>
              <a:rPr sz="4800" spc="-245" dirty="0">
                <a:solidFill>
                  <a:srgbClr val="2E2B1F"/>
                </a:solidFill>
                <a:latin typeface="Arial"/>
                <a:cs typeface="Arial"/>
              </a:rPr>
              <a:t>√ </a:t>
            </a:r>
            <a:r>
              <a:rPr sz="4800" spc="-320" dirty="0">
                <a:solidFill>
                  <a:srgbClr val="2E2B1F"/>
                </a:solidFill>
                <a:latin typeface="Arial"/>
                <a:cs typeface="Arial"/>
              </a:rPr>
              <a:t>Boy </a:t>
            </a:r>
            <a:r>
              <a:rPr sz="4800" spc="-210" dirty="0">
                <a:solidFill>
                  <a:srgbClr val="2E2B1F"/>
                </a:solidFill>
                <a:latin typeface="Arial"/>
                <a:cs typeface="Arial"/>
              </a:rPr>
              <a:t>(cm) </a:t>
            </a:r>
            <a:r>
              <a:rPr sz="4800" spc="-325" dirty="0">
                <a:solidFill>
                  <a:srgbClr val="2E2B1F"/>
                </a:solidFill>
                <a:latin typeface="Arial"/>
                <a:cs typeface="Arial"/>
              </a:rPr>
              <a:t>x </a:t>
            </a:r>
            <a:r>
              <a:rPr sz="4800" spc="-204" dirty="0">
                <a:solidFill>
                  <a:srgbClr val="2E2B1F"/>
                </a:solidFill>
                <a:latin typeface="Arial"/>
                <a:cs typeface="Arial"/>
              </a:rPr>
              <a:t>Ağırlık</a:t>
            </a:r>
            <a:r>
              <a:rPr sz="48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4800" spc="-235" dirty="0">
                <a:solidFill>
                  <a:srgbClr val="2E2B1F"/>
                </a:solidFill>
                <a:latin typeface="Arial"/>
                <a:cs typeface="Arial"/>
              </a:rPr>
              <a:t>(kg)</a:t>
            </a:r>
            <a:endParaRPr sz="4800">
              <a:latin typeface="Arial"/>
              <a:cs typeface="Arial"/>
            </a:endParaRPr>
          </a:p>
          <a:p>
            <a:pPr marL="3237865" marR="2320925" indent="-141605" algn="ctr">
              <a:lnSpc>
                <a:spcPts val="6920"/>
              </a:lnSpc>
              <a:spcBef>
                <a:spcPts val="415"/>
              </a:spcBef>
            </a:pPr>
            <a:r>
              <a:rPr sz="4800" spc="520" dirty="0">
                <a:solidFill>
                  <a:srgbClr val="2E2B1F"/>
                </a:solidFill>
                <a:latin typeface="Arial"/>
                <a:cs typeface="Arial"/>
              </a:rPr>
              <a:t>/   </a:t>
            </a:r>
            <a:r>
              <a:rPr sz="4800" spc="-235" dirty="0">
                <a:solidFill>
                  <a:srgbClr val="2E2B1F"/>
                </a:solidFill>
                <a:latin typeface="Arial"/>
                <a:cs typeface="Arial"/>
              </a:rPr>
              <a:t>3600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84378"/>
            <a:ext cx="537972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117340" algn="l"/>
              </a:tabLst>
            </a:pPr>
            <a:r>
              <a:rPr spc="-330" dirty="0"/>
              <a:t>Tam </a:t>
            </a:r>
            <a:r>
              <a:rPr spc="-204" dirty="0"/>
              <a:t>Debi </a:t>
            </a:r>
            <a:r>
              <a:rPr spc="-220" dirty="0"/>
              <a:t>Akım</a:t>
            </a:r>
            <a:r>
              <a:rPr spc="-409" dirty="0"/>
              <a:t> </a:t>
            </a:r>
            <a:r>
              <a:rPr spc="-204" dirty="0"/>
              <a:t>Hızları  </a:t>
            </a:r>
            <a:r>
              <a:rPr spc="-220" dirty="0"/>
              <a:t>Vücut</a:t>
            </a:r>
            <a:r>
              <a:rPr spc="-325" dirty="0"/>
              <a:t> </a:t>
            </a:r>
            <a:r>
              <a:rPr spc="-170" dirty="0"/>
              <a:t>Ağırlığı</a:t>
            </a:r>
            <a:r>
              <a:rPr spc="-295" dirty="0"/>
              <a:t> </a:t>
            </a:r>
            <a:r>
              <a:rPr spc="-65" dirty="0"/>
              <a:t>ve	</a:t>
            </a:r>
            <a:r>
              <a:rPr spc="-275" dirty="0"/>
              <a:t>Mlt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91" y="3494659"/>
          <a:ext cx="7620000" cy="222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Vücut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Ağırlığı</a:t>
                      </a:r>
                      <a:r>
                        <a:rPr sz="1800" b="1" spc="-2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(kg)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Akım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Hızı</a:t>
                      </a:r>
                      <a:r>
                        <a:rPr sz="180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(mlt/dk/kg)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0-5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6-10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11-15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16-25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&gt;25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654761"/>
            <a:ext cx="5380355" cy="1428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325" dirty="0"/>
              <a:t>Tam </a:t>
            </a:r>
            <a:r>
              <a:rPr spc="-204" dirty="0"/>
              <a:t>Debi </a:t>
            </a:r>
            <a:r>
              <a:rPr spc="-220" dirty="0"/>
              <a:t>Akım</a:t>
            </a:r>
            <a:r>
              <a:rPr spc="-430" dirty="0"/>
              <a:t> </a:t>
            </a:r>
            <a:r>
              <a:rPr spc="-204" dirty="0"/>
              <a:t>Hızları  </a:t>
            </a:r>
            <a:r>
              <a:rPr spc="-280" dirty="0"/>
              <a:t>Yaş </a:t>
            </a:r>
            <a:r>
              <a:rPr spc="-65" dirty="0"/>
              <a:t>ve</a:t>
            </a:r>
            <a:r>
              <a:rPr spc="-325" dirty="0"/>
              <a:t> </a:t>
            </a:r>
            <a:r>
              <a:rPr spc="-170" dirty="0"/>
              <a:t>Litre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91" y="3278632"/>
          <a:ext cx="7620000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Yaş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(yıl)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Akım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Hızı</a:t>
                      </a:r>
                      <a:r>
                        <a:rPr sz="1800" b="1" spc="-229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(litre/m2/dk)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0-2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BSA </a:t>
                      </a:r>
                      <a:r>
                        <a:rPr sz="1800" spc="-2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2-4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BSA </a:t>
                      </a:r>
                      <a:r>
                        <a:rPr sz="1800" spc="-2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4-6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BSA </a:t>
                      </a:r>
                      <a:r>
                        <a:rPr sz="1800" spc="-2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6-9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BSA </a:t>
                      </a:r>
                      <a:r>
                        <a:rPr sz="1800" spc="-2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&gt;9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BSA </a:t>
                      </a:r>
                      <a:r>
                        <a:rPr sz="1800" spc="-2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745934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Arter </a:t>
            </a:r>
            <a:r>
              <a:rPr spc="-215" dirty="0"/>
              <a:t>Kanülü </a:t>
            </a:r>
            <a:r>
              <a:rPr spc="-190" dirty="0"/>
              <a:t>(Medtronik</a:t>
            </a:r>
            <a:r>
              <a:rPr spc="-615" dirty="0"/>
              <a:t> </a:t>
            </a:r>
            <a:r>
              <a:rPr spc="-204" dirty="0"/>
              <a:t>Düz*)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4274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534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Boyutu</a:t>
                      </a:r>
                      <a:r>
                        <a:rPr sz="1800" b="1" spc="-20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(French)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403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Hasta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Ağırlığı(kg)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Terumo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BioMedicus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Ped*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Bağlantı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(inch)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&lt;5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53403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5-10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10-14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53403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53403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53403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&gt;50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5763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Prosedür </a:t>
            </a:r>
            <a:r>
              <a:rPr spc="-65" dirty="0"/>
              <a:t>ve</a:t>
            </a:r>
            <a:r>
              <a:rPr spc="-560" dirty="0"/>
              <a:t> </a:t>
            </a:r>
            <a:r>
              <a:rPr spc="-195" dirty="0"/>
              <a:t>Isı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4344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Prosedür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Isı</a:t>
                      </a:r>
                      <a:r>
                        <a:rPr sz="1800" b="1" spc="2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Prosedür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Isı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C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Sekundum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Fontan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(EK)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7790" marR="461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Venozum  </a:t>
                      </a:r>
                      <a:r>
                        <a:rPr sz="1800" spc="-2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AVSD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Ross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DSM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32-35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Jatene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TOF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Jatene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ASD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18-24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TAPVD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AVR/MVR/TVR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PAPVD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İAA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Norwood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Ebstein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Glenn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32-35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18-24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Fontan </a:t>
                      </a:r>
                      <a:r>
                        <a:rPr sz="1800" spc="-1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(LT)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RV-PA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Kondüit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5398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15" dirty="0"/>
              <a:t>Hipotermi </a:t>
            </a:r>
            <a:r>
              <a:rPr spc="-65" dirty="0"/>
              <a:t>ve </a:t>
            </a:r>
            <a:r>
              <a:rPr spc="-220" dirty="0"/>
              <a:t>Pompa</a:t>
            </a:r>
            <a:r>
              <a:rPr spc="-665" dirty="0"/>
              <a:t> </a:t>
            </a:r>
            <a:r>
              <a:rPr spc="-185" dirty="0"/>
              <a:t>Debisi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3627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7251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Hipotermi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Derecesi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Debi</a:t>
                      </a:r>
                      <a:r>
                        <a:rPr sz="1800" b="1" spc="2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(lt/dk/m2)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7258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sz="1800" spc="-1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2.4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800" spc="2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72517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sz="1800" spc="-1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800" spc="2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7258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</a:t>
                      </a:r>
                      <a:r>
                        <a:rPr sz="1800" spc="-1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800" spc="2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7258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sz="1800" spc="-1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1.4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800" spc="2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36445" y="117170"/>
            <a:ext cx="4476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Oksijenatör</a:t>
            </a:r>
            <a:r>
              <a:rPr spc="-395" dirty="0"/>
              <a:t> </a:t>
            </a:r>
            <a:r>
              <a:rPr spc="-200" dirty="0"/>
              <a:t>Seçimi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75353" y="818515"/>
            <a:ext cx="71183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295" dirty="0">
                <a:solidFill>
                  <a:srgbClr val="675E46"/>
                </a:solidFill>
                <a:latin typeface="Georgia"/>
                <a:cs typeface="Georgia"/>
              </a:rPr>
              <a:t>-</a:t>
            </a:r>
            <a:r>
              <a:rPr sz="4600" spc="470" dirty="0">
                <a:solidFill>
                  <a:srgbClr val="675E46"/>
                </a:solidFill>
                <a:latin typeface="Georgia"/>
                <a:cs typeface="Georgia"/>
              </a:rPr>
              <a:t>1</a:t>
            </a:r>
            <a:r>
              <a:rPr sz="4600" spc="-195" dirty="0">
                <a:solidFill>
                  <a:srgbClr val="675E46"/>
                </a:solidFill>
                <a:latin typeface="Georgia"/>
                <a:cs typeface="Georgia"/>
              </a:rPr>
              <a:t>-</a:t>
            </a:r>
            <a:endParaRPr sz="46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9514" y="1484757"/>
            <a:ext cx="1257300" cy="640080"/>
          </a:xfrm>
          <a:custGeom>
            <a:avLst/>
            <a:gdLst/>
            <a:ahLst/>
            <a:cxnLst/>
            <a:rect l="l" t="t" r="r" b="b"/>
            <a:pathLst>
              <a:path w="1257300" h="640080">
                <a:moveTo>
                  <a:pt x="0" y="640079"/>
                </a:moveTo>
                <a:lnTo>
                  <a:pt x="1257236" y="640079"/>
                </a:lnTo>
                <a:lnTo>
                  <a:pt x="125723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6750" y="1484757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4" h="640080">
                <a:moveTo>
                  <a:pt x="0" y="640079"/>
                </a:moveTo>
                <a:lnTo>
                  <a:pt x="969213" y="640079"/>
                </a:lnTo>
                <a:lnTo>
                  <a:pt x="96921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06014" y="1484757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5" h="640080">
                <a:moveTo>
                  <a:pt x="0" y="640079"/>
                </a:moveTo>
                <a:lnTo>
                  <a:pt x="969213" y="640079"/>
                </a:lnTo>
                <a:lnTo>
                  <a:pt x="96921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75152" y="1484757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5" h="640080">
                <a:moveTo>
                  <a:pt x="0" y="640079"/>
                </a:moveTo>
                <a:lnTo>
                  <a:pt x="969213" y="640079"/>
                </a:lnTo>
                <a:lnTo>
                  <a:pt x="96921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44415" y="1484757"/>
            <a:ext cx="1524000" cy="640080"/>
          </a:xfrm>
          <a:custGeom>
            <a:avLst/>
            <a:gdLst/>
            <a:ahLst/>
            <a:cxnLst/>
            <a:rect l="l" t="t" r="r" b="b"/>
            <a:pathLst>
              <a:path w="1524000" h="640080">
                <a:moveTo>
                  <a:pt x="0" y="640079"/>
                </a:moveTo>
                <a:lnTo>
                  <a:pt x="1523746" y="640079"/>
                </a:lnTo>
                <a:lnTo>
                  <a:pt x="152374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68161" y="1484757"/>
            <a:ext cx="1224280" cy="640080"/>
          </a:xfrm>
          <a:custGeom>
            <a:avLst/>
            <a:gdLst/>
            <a:ahLst/>
            <a:cxnLst/>
            <a:rect l="l" t="t" r="r" b="b"/>
            <a:pathLst>
              <a:path w="1224279" h="640080">
                <a:moveTo>
                  <a:pt x="0" y="640079"/>
                </a:moveTo>
                <a:lnTo>
                  <a:pt x="1224140" y="640079"/>
                </a:lnTo>
                <a:lnTo>
                  <a:pt x="122414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92315" y="1484757"/>
            <a:ext cx="1512570" cy="640080"/>
          </a:xfrm>
          <a:custGeom>
            <a:avLst/>
            <a:gdLst/>
            <a:ahLst/>
            <a:cxnLst/>
            <a:rect l="l" t="t" r="r" b="b"/>
            <a:pathLst>
              <a:path w="1512570" h="640080">
                <a:moveTo>
                  <a:pt x="0" y="640079"/>
                </a:moveTo>
                <a:lnTo>
                  <a:pt x="1512188" y="640079"/>
                </a:lnTo>
                <a:lnTo>
                  <a:pt x="151218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9514" y="2124836"/>
            <a:ext cx="1257300" cy="640080"/>
          </a:xfrm>
          <a:custGeom>
            <a:avLst/>
            <a:gdLst/>
            <a:ahLst/>
            <a:cxnLst/>
            <a:rect l="l" t="t" r="r" b="b"/>
            <a:pathLst>
              <a:path w="1257300" h="640080">
                <a:moveTo>
                  <a:pt x="0" y="640079"/>
                </a:moveTo>
                <a:lnTo>
                  <a:pt x="1257236" y="640079"/>
                </a:lnTo>
                <a:lnTo>
                  <a:pt x="125723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36750" y="2124836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4" h="640080">
                <a:moveTo>
                  <a:pt x="0" y="640079"/>
                </a:moveTo>
                <a:lnTo>
                  <a:pt x="969213" y="640079"/>
                </a:lnTo>
                <a:lnTo>
                  <a:pt x="96921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6014" y="2124836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5" h="640080">
                <a:moveTo>
                  <a:pt x="0" y="640079"/>
                </a:moveTo>
                <a:lnTo>
                  <a:pt x="969213" y="640079"/>
                </a:lnTo>
                <a:lnTo>
                  <a:pt x="96921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75152" y="2124836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5" h="640080">
                <a:moveTo>
                  <a:pt x="0" y="640079"/>
                </a:moveTo>
                <a:lnTo>
                  <a:pt x="969213" y="640079"/>
                </a:lnTo>
                <a:lnTo>
                  <a:pt x="96921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44415" y="2124836"/>
            <a:ext cx="1524000" cy="1463040"/>
          </a:xfrm>
          <a:custGeom>
            <a:avLst/>
            <a:gdLst/>
            <a:ahLst/>
            <a:cxnLst/>
            <a:rect l="l" t="t" r="r" b="b"/>
            <a:pathLst>
              <a:path w="1524000" h="1463039">
                <a:moveTo>
                  <a:pt x="0" y="1463039"/>
                </a:moveTo>
                <a:lnTo>
                  <a:pt x="1523746" y="1463039"/>
                </a:lnTo>
                <a:lnTo>
                  <a:pt x="1523746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68161" y="2124836"/>
            <a:ext cx="1224280" cy="640080"/>
          </a:xfrm>
          <a:custGeom>
            <a:avLst/>
            <a:gdLst/>
            <a:ahLst/>
            <a:cxnLst/>
            <a:rect l="l" t="t" r="r" b="b"/>
            <a:pathLst>
              <a:path w="1224279" h="640080">
                <a:moveTo>
                  <a:pt x="0" y="640079"/>
                </a:moveTo>
                <a:lnTo>
                  <a:pt x="1224140" y="640079"/>
                </a:lnTo>
                <a:lnTo>
                  <a:pt x="122414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92315" y="2124836"/>
            <a:ext cx="1512570" cy="640080"/>
          </a:xfrm>
          <a:custGeom>
            <a:avLst/>
            <a:gdLst/>
            <a:ahLst/>
            <a:cxnLst/>
            <a:rect l="l" t="t" r="r" b="b"/>
            <a:pathLst>
              <a:path w="1512570" h="640080">
                <a:moveTo>
                  <a:pt x="0" y="640079"/>
                </a:moveTo>
                <a:lnTo>
                  <a:pt x="1512188" y="640079"/>
                </a:lnTo>
                <a:lnTo>
                  <a:pt x="1512188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9514" y="2764917"/>
            <a:ext cx="1257300" cy="822960"/>
          </a:xfrm>
          <a:custGeom>
            <a:avLst/>
            <a:gdLst/>
            <a:ahLst/>
            <a:cxnLst/>
            <a:rect l="l" t="t" r="r" b="b"/>
            <a:pathLst>
              <a:path w="1257300" h="822960">
                <a:moveTo>
                  <a:pt x="0" y="822960"/>
                </a:moveTo>
                <a:lnTo>
                  <a:pt x="1257236" y="822960"/>
                </a:lnTo>
                <a:lnTo>
                  <a:pt x="1257236" y="0"/>
                </a:lnTo>
                <a:lnTo>
                  <a:pt x="0" y="0"/>
                </a:lnTo>
                <a:lnTo>
                  <a:pt x="0" y="82296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36750" y="2764917"/>
            <a:ext cx="969644" cy="822960"/>
          </a:xfrm>
          <a:custGeom>
            <a:avLst/>
            <a:gdLst/>
            <a:ahLst/>
            <a:cxnLst/>
            <a:rect l="l" t="t" r="r" b="b"/>
            <a:pathLst>
              <a:path w="969644" h="822960">
                <a:moveTo>
                  <a:pt x="0" y="822960"/>
                </a:moveTo>
                <a:lnTo>
                  <a:pt x="969213" y="822960"/>
                </a:lnTo>
                <a:lnTo>
                  <a:pt x="969213" y="0"/>
                </a:lnTo>
                <a:lnTo>
                  <a:pt x="0" y="0"/>
                </a:lnTo>
                <a:lnTo>
                  <a:pt x="0" y="82296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6014" y="2764917"/>
            <a:ext cx="969644" cy="822960"/>
          </a:xfrm>
          <a:custGeom>
            <a:avLst/>
            <a:gdLst/>
            <a:ahLst/>
            <a:cxnLst/>
            <a:rect l="l" t="t" r="r" b="b"/>
            <a:pathLst>
              <a:path w="969645" h="822960">
                <a:moveTo>
                  <a:pt x="0" y="822960"/>
                </a:moveTo>
                <a:lnTo>
                  <a:pt x="969213" y="822960"/>
                </a:lnTo>
                <a:lnTo>
                  <a:pt x="969213" y="0"/>
                </a:lnTo>
                <a:lnTo>
                  <a:pt x="0" y="0"/>
                </a:lnTo>
                <a:lnTo>
                  <a:pt x="0" y="82296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75152" y="2764917"/>
            <a:ext cx="969644" cy="822960"/>
          </a:xfrm>
          <a:custGeom>
            <a:avLst/>
            <a:gdLst/>
            <a:ahLst/>
            <a:cxnLst/>
            <a:rect l="l" t="t" r="r" b="b"/>
            <a:pathLst>
              <a:path w="969645" h="822960">
                <a:moveTo>
                  <a:pt x="0" y="822960"/>
                </a:moveTo>
                <a:lnTo>
                  <a:pt x="969213" y="822960"/>
                </a:lnTo>
                <a:lnTo>
                  <a:pt x="969213" y="0"/>
                </a:lnTo>
                <a:lnTo>
                  <a:pt x="0" y="0"/>
                </a:lnTo>
                <a:lnTo>
                  <a:pt x="0" y="82296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8161" y="2764917"/>
            <a:ext cx="1224280" cy="822960"/>
          </a:xfrm>
          <a:custGeom>
            <a:avLst/>
            <a:gdLst/>
            <a:ahLst/>
            <a:cxnLst/>
            <a:rect l="l" t="t" r="r" b="b"/>
            <a:pathLst>
              <a:path w="1224279" h="822960">
                <a:moveTo>
                  <a:pt x="0" y="822960"/>
                </a:moveTo>
                <a:lnTo>
                  <a:pt x="1224140" y="822960"/>
                </a:lnTo>
                <a:lnTo>
                  <a:pt x="1224140" y="0"/>
                </a:lnTo>
                <a:lnTo>
                  <a:pt x="0" y="0"/>
                </a:lnTo>
                <a:lnTo>
                  <a:pt x="0" y="82296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92315" y="2764917"/>
            <a:ext cx="1512570" cy="822960"/>
          </a:xfrm>
          <a:custGeom>
            <a:avLst/>
            <a:gdLst/>
            <a:ahLst/>
            <a:cxnLst/>
            <a:rect l="l" t="t" r="r" b="b"/>
            <a:pathLst>
              <a:path w="1512570" h="822960">
                <a:moveTo>
                  <a:pt x="0" y="822960"/>
                </a:moveTo>
                <a:lnTo>
                  <a:pt x="1512188" y="822960"/>
                </a:lnTo>
                <a:lnTo>
                  <a:pt x="1512188" y="0"/>
                </a:lnTo>
                <a:lnTo>
                  <a:pt x="0" y="0"/>
                </a:lnTo>
                <a:lnTo>
                  <a:pt x="0" y="82296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9514" y="3587877"/>
            <a:ext cx="1257300" cy="640080"/>
          </a:xfrm>
          <a:custGeom>
            <a:avLst/>
            <a:gdLst/>
            <a:ahLst/>
            <a:cxnLst/>
            <a:rect l="l" t="t" r="r" b="b"/>
            <a:pathLst>
              <a:path w="1257300" h="640079">
                <a:moveTo>
                  <a:pt x="0" y="640080"/>
                </a:moveTo>
                <a:lnTo>
                  <a:pt x="1257236" y="640080"/>
                </a:lnTo>
                <a:lnTo>
                  <a:pt x="1257236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36750" y="3587877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4" h="640079">
                <a:moveTo>
                  <a:pt x="0" y="640080"/>
                </a:moveTo>
                <a:lnTo>
                  <a:pt x="969213" y="640080"/>
                </a:lnTo>
                <a:lnTo>
                  <a:pt x="969213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06014" y="3587877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5" h="640079">
                <a:moveTo>
                  <a:pt x="0" y="640080"/>
                </a:moveTo>
                <a:lnTo>
                  <a:pt x="969213" y="640080"/>
                </a:lnTo>
                <a:lnTo>
                  <a:pt x="969213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152" y="3587877"/>
            <a:ext cx="969644" cy="640080"/>
          </a:xfrm>
          <a:custGeom>
            <a:avLst/>
            <a:gdLst/>
            <a:ahLst/>
            <a:cxnLst/>
            <a:rect l="l" t="t" r="r" b="b"/>
            <a:pathLst>
              <a:path w="969645" h="640079">
                <a:moveTo>
                  <a:pt x="0" y="640080"/>
                </a:moveTo>
                <a:lnTo>
                  <a:pt x="969213" y="640080"/>
                </a:lnTo>
                <a:lnTo>
                  <a:pt x="969213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44415" y="3587877"/>
            <a:ext cx="1524000" cy="1861820"/>
          </a:xfrm>
          <a:custGeom>
            <a:avLst/>
            <a:gdLst/>
            <a:ahLst/>
            <a:cxnLst/>
            <a:rect l="l" t="t" r="r" b="b"/>
            <a:pathLst>
              <a:path w="1524000" h="1861820">
                <a:moveTo>
                  <a:pt x="0" y="1861312"/>
                </a:moveTo>
                <a:lnTo>
                  <a:pt x="1523746" y="1861312"/>
                </a:lnTo>
                <a:lnTo>
                  <a:pt x="1523746" y="0"/>
                </a:lnTo>
                <a:lnTo>
                  <a:pt x="0" y="0"/>
                </a:lnTo>
                <a:lnTo>
                  <a:pt x="0" y="186131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68161" y="3587877"/>
            <a:ext cx="1224280" cy="640080"/>
          </a:xfrm>
          <a:custGeom>
            <a:avLst/>
            <a:gdLst/>
            <a:ahLst/>
            <a:cxnLst/>
            <a:rect l="l" t="t" r="r" b="b"/>
            <a:pathLst>
              <a:path w="1224279" h="640079">
                <a:moveTo>
                  <a:pt x="0" y="640080"/>
                </a:moveTo>
                <a:lnTo>
                  <a:pt x="1224140" y="640080"/>
                </a:lnTo>
                <a:lnTo>
                  <a:pt x="122414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92315" y="3587877"/>
            <a:ext cx="1512570" cy="640080"/>
          </a:xfrm>
          <a:custGeom>
            <a:avLst/>
            <a:gdLst/>
            <a:ahLst/>
            <a:cxnLst/>
            <a:rect l="l" t="t" r="r" b="b"/>
            <a:pathLst>
              <a:path w="1512570" h="640079">
                <a:moveTo>
                  <a:pt x="0" y="640080"/>
                </a:moveTo>
                <a:lnTo>
                  <a:pt x="1512188" y="640080"/>
                </a:lnTo>
                <a:lnTo>
                  <a:pt x="1512188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9514" y="4227982"/>
            <a:ext cx="1257300" cy="610870"/>
          </a:xfrm>
          <a:custGeom>
            <a:avLst/>
            <a:gdLst/>
            <a:ahLst/>
            <a:cxnLst/>
            <a:rect l="l" t="t" r="r" b="b"/>
            <a:pathLst>
              <a:path w="1257300" h="610870">
                <a:moveTo>
                  <a:pt x="0" y="610590"/>
                </a:moveTo>
                <a:lnTo>
                  <a:pt x="1257236" y="610590"/>
                </a:lnTo>
                <a:lnTo>
                  <a:pt x="1257236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36750" y="4227982"/>
            <a:ext cx="969644" cy="610870"/>
          </a:xfrm>
          <a:custGeom>
            <a:avLst/>
            <a:gdLst/>
            <a:ahLst/>
            <a:cxnLst/>
            <a:rect l="l" t="t" r="r" b="b"/>
            <a:pathLst>
              <a:path w="969644" h="610870">
                <a:moveTo>
                  <a:pt x="0" y="610590"/>
                </a:moveTo>
                <a:lnTo>
                  <a:pt x="969213" y="610590"/>
                </a:lnTo>
                <a:lnTo>
                  <a:pt x="969213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06014" y="4227982"/>
            <a:ext cx="969644" cy="610870"/>
          </a:xfrm>
          <a:custGeom>
            <a:avLst/>
            <a:gdLst/>
            <a:ahLst/>
            <a:cxnLst/>
            <a:rect l="l" t="t" r="r" b="b"/>
            <a:pathLst>
              <a:path w="969645" h="610870">
                <a:moveTo>
                  <a:pt x="0" y="610590"/>
                </a:moveTo>
                <a:lnTo>
                  <a:pt x="969213" y="610590"/>
                </a:lnTo>
                <a:lnTo>
                  <a:pt x="969213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75152" y="4227982"/>
            <a:ext cx="969644" cy="610870"/>
          </a:xfrm>
          <a:custGeom>
            <a:avLst/>
            <a:gdLst/>
            <a:ahLst/>
            <a:cxnLst/>
            <a:rect l="l" t="t" r="r" b="b"/>
            <a:pathLst>
              <a:path w="969645" h="610870">
                <a:moveTo>
                  <a:pt x="0" y="610590"/>
                </a:moveTo>
                <a:lnTo>
                  <a:pt x="969213" y="610590"/>
                </a:lnTo>
                <a:lnTo>
                  <a:pt x="969213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68161" y="4227982"/>
            <a:ext cx="1224280" cy="610870"/>
          </a:xfrm>
          <a:custGeom>
            <a:avLst/>
            <a:gdLst/>
            <a:ahLst/>
            <a:cxnLst/>
            <a:rect l="l" t="t" r="r" b="b"/>
            <a:pathLst>
              <a:path w="1224279" h="610870">
                <a:moveTo>
                  <a:pt x="0" y="610590"/>
                </a:moveTo>
                <a:lnTo>
                  <a:pt x="1224140" y="610590"/>
                </a:lnTo>
                <a:lnTo>
                  <a:pt x="1224140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92315" y="4227982"/>
            <a:ext cx="1512570" cy="610870"/>
          </a:xfrm>
          <a:custGeom>
            <a:avLst/>
            <a:gdLst/>
            <a:ahLst/>
            <a:cxnLst/>
            <a:rect l="l" t="t" r="r" b="b"/>
            <a:pathLst>
              <a:path w="1512570" h="610870">
                <a:moveTo>
                  <a:pt x="0" y="610590"/>
                </a:moveTo>
                <a:lnTo>
                  <a:pt x="1512188" y="610590"/>
                </a:lnTo>
                <a:lnTo>
                  <a:pt x="1512188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9514" y="4838598"/>
            <a:ext cx="1257300" cy="610870"/>
          </a:xfrm>
          <a:custGeom>
            <a:avLst/>
            <a:gdLst/>
            <a:ahLst/>
            <a:cxnLst/>
            <a:rect l="l" t="t" r="r" b="b"/>
            <a:pathLst>
              <a:path w="1257300" h="610870">
                <a:moveTo>
                  <a:pt x="0" y="610590"/>
                </a:moveTo>
                <a:lnTo>
                  <a:pt x="1257236" y="610590"/>
                </a:lnTo>
                <a:lnTo>
                  <a:pt x="1257236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36750" y="4838598"/>
            <a:ext cx="969644" cy="610870"/>
          </a:xfrm>
          <a:custGeom>
            <a:avLst/>
            <a:gdLst/>
            <a:ahLst/>
            <a:cxnLst/>
            <a:rect l="l" t="t" r="r" b="b"/>
            <a:pathLst>
              <a:path w="969644" h="610870">
                <a:moveTo>
                  <a:pt x="0" y="610590"/>
                </a:moveTo>
                <a:lnTo>
                  <a:pt x="969213" y="610590"/>
                </a:lnTo>
                <a:lnTo>
                  <a:pt x="969213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06014" y="4838598"/>
            <a:ext cx="969644" cy="610870"/>
          </a:xfrm>
          <a:custGeom>
            <a:avLst/>
            <a:gdLst/>
            <a:ahLst/>
            <a:cxnLst/>
            <a:rect l="l" t="t" r="r" b="b"/>
            <a:pathLst>
              <a:path w="969645" h="610870">
                <a:moveTo>
                  <a:pt x="0" y="610590"/>
                </a:moveTo>
                <a:lnTo>
                  <a:pt x="969213" y="610590"/>
                </a:lnTo>
                <a:lnTo>
                  <a:pt x="969213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75152" y="4838598"/>
            <a:ext cx="969644" cy="610870"/>
          </a:xfrm>
          <a:custGeom>
            <a:avLst/>
            <a:gdLst/>
            <a:ahLst/>
            <a:cxnLst/>
            <a:rect l="l" t="t" r="r" b="b"/>
            <a:pathLst>
              <a:path w="969645" h="610870">
                <a:moveTo>
                  <a:pt x="0" y="610590"/>
                </a:moveTo>
                <a:lnTo>
                  <a:pt x="969213" y="610590"/>
                </a:lnTo>
                <a:lnTo>
                  <a:pt x="969213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68161" y="4838598"/>
            <a:ext cx="1224280" cy="610870"/>
          </a:xfrm>
          <a:custGeom>
            <a:avLst/>
            <a:gdLst/>
            <a:ahLst/>
            <a:cxnLst/>
            <a:rect l="l" t="t" r="r" b="b"/>
            <a:pathLst>
              <a:path w="1224279" h="610870">
                <a:moveTo>
                  <a:pt x="0" y="610590"/>
                </a:moveTo>
                <a:lnTo>
                  <a:pt x="1224140" y="610590"/>
                </a:lnTo>
                <a:lnTo>
                  <a:pt x="1224140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92315" y="4838598"/>
            <a:ext cx="1512570" cy="610870"/>
          </a:xfrm>
          <a:custGeom>
            <a:avLst/>
            <a:gdLst/>
            <a:ahLst/>
            <a:cxnLst/>
            <a:rect l="l" t="t" r="r" b="b"/>
            <a:pathLst>
              <a:path w="1512570" h="610870">
                <a:moveTo>
                  <a:pt x="0" y="610590"/>
                </a:moveTo>
                <a:lnTo>
                  <a:pt x="1512188" y="610590"/>
                </a:lnTo>
                <a:lnTo>
                  <a:pt x="1512188" y="0"/>
                </a:lnTo>
                <a:lnTo>
                  <a:pt x="0" y="0"/>
                </a:lnTo>
                <a:lnTo>
                  <a:pt x="0" y="610590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36750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06014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75152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44415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68161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92315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164" y="2124836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3164" y="2764917"/>
            <a:ext cx="4177665" cy="0"/>
          </a:xfrm>
          <a:custGeom>
            <a:avLst/>
            <a:gdLst/>
            <a:ahLst/>
            <a:cxnLst/>
            <a:rect l="l" t="t" r="r" b="b"/>
            <a:pathLst>
              <a:path w="4177665">
                <a:moveTo>
                  <a:pt x="0" y="0"/>
                </a:moveTo>
                <a:lnTo>
                  <a:pt x="41776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61811" y="2764917"/>
            <a:ext cx="2749550" cy="0"/>
          </a:xfrm>
          <a:custGeom>
            <a:avLst/>
            <a:gdLst/>
            <a:ahLst/>
            <a:cxnLst/>
            <a:rect l="l" t="t" r="r" b="b"/>
            <a:pathLst>
              <a:path w="2749550">
                <a:moveTo>
                  <a:pt x="0" y="0"/>
                </a:moveTo>
                <a:lnTo>
                  <a:pt x="274904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3164" y="3587877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3164" y="4227957"/>
            <a:ext cx="4177665" cy="0"/>
          </a:xfrm>
          <a:custGeom>
            <a:avLst/>
            <a:gdLst/>
            <a:ahLst/>
            <a:cxnLst/>
            <a:rect l="l" t="t" r="r" b="b"/>
            <a:pathLst>
              <a:path w="4177665">
                <a:moveTo>
                  <a:pt x="0" y="0"/>
                </a:moveTo>
                <a:lnTo>
                  <a:pt x="41776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61811" y="4227957"/>
            <a:ext cx="2749550" cy="0"/>
          </a:xfrm>
          <a:custGeom>
            <a:avLst/>
            <a:gdLst/>
            <a:ahLst/>
            <a:cxnLst/>
            <a:rect l="l" t="t" r="r" b="b"/>
            <a:pathLst>
              <a:path w="2749550">
                <a:moveTo>
                  <a:pt x="0" y="0"/>
                </a:moveTo>
                <a:lnTo>
                  <a:pt x="274904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3164" y="4838572"/>
            <a:ext cx="4177665" cy="0"/>
          </a:xfrm>
          <a:custGeom>
            <a:avLst/>
            <a:gdLst/>
            <a:ahLst/>
            <a:cxnLst/>
            <a:rect l="l" t="t" r="r" b="b"/>
            <a:pathLst>
              <a:path w="4177665">
                <a:moveTo>
                  <a:pt x="0" y="0"/>
                </a:moveTo>
                <a:lnTo>
                  <a:pt x="41776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861811" y="4838572"/>
            <a:ext cx="2749550" cy="0"/>
          </a:xfrm>
          <a:custGeom>
            <a:avLst/>
            <a:gdLst/>
            <a:ahLst/>
            <a:cxnLst/>
            <a:rect l="l" t="t" r="r" b="b"/>
            <a:pathLst>
              <a:path w="2749550">
                <a:moveTo>
                  <a:pt x="0" y="0"/>
                </a:moveTo>
                <a:lnTo>
                  <a:pt x="274904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9514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04504" y="1478407"/>
            <a:ext cx="0" cy="3977640"/>
          </a:xfrm>
          <a:custGeom>
            <a:avLst/>
            <a:gdLst/>
            <a:ahLst/>
            <a:cxnLst/>
            <a:rect l="l" t="t" r="r" b="b"/>
            <a:pathLst>
              <a:path h="3977640">
                <a:moveTo>
                  <a:pt x="0" y="0"/>
                </a:moveTo>
                <a:lnTo>
                  <a:pt x="0" y="397713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3164" y="1484757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3164" y="5449189"/>
            <a:ext cx="8437880" cy="0"/>
          </a:xfrm>
          <a:custGeom>
            <a:avLst/>
            <a:gdLst/>
            <a:ahLst/>
            <a:cxnLst/>
            <a:rect l="l" t="t" r="r" b="b"/>
            <a:pathLst>
              <a:path w="8437880">
                <a:moveTo>
                  <a:pt x="0" y="0"/>
                </a:moveTo>
                <a:lnTo>
                  <a:pt x="843768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58267" y="1503045"/>
            <a:ext cx="561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1800" b="1" spc="-8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b="1" spc="-10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515872" y="1503045"/>
            <a:ext cx="5181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0" dirty="0">
                <a:solidFill>
                  <a:srgbClr val="FFFFFF"/>
                </a:solidFill>
                <a:latin typeface="Trebuchet MS"/>
                <a:cs typeface="Trebuchet MS"/>
              </a:rPr>
              <a:t>Ar</a:t>
            </a:r>
            <a:r>
              <a:rPr sz="1800" b="1" spc="-10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b="1" spc="-13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b="1" spc="-105" dirty="0">
                <a:solidFill>
                  <a:srgbClr val="FFFFFF"/>
                </a:solidFill>
                <a:latin typeface="Trebuchet MS"/>
                <a:cs typeface="Trebuchet MS"/>
              </a:rPr>
              <a:t>r  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Hattı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485135" y="1503045"/>
            <a:ext cx="599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800" b="1" spc="-13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b="1" spc="-1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ö</a:t>
            </a:r>
            <a:r>
              <a:rPr sz="1800" b="1" spc="-170" dirty="0">
                <a:solidFill>
                  <a:srgbClr val="FFFFFF"/>
                </a:solidFill>
                <a:latin typeface="Trebuchet MS"/>
                <a:cs typeface="Trebuchet MS"/>
              </a:rPr>
              <a:t>z  </a:t>
            </a:r>
            <a:r>
              <a:rPr sz="1800" b="1" spc="-90" dirty="0">
                <a:solidFill>
                  <a:srgbClr val="FFFFFF"/>
                </a:solidFill>
                <a:latin typeface="Trebuchet MS"/>
                <a:cs typeface="Trebuchet MS"/>
              </a:rPr>
              <a:t>Hat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54400" y="1503045"/>
            <a:ext cx="585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FFFFFF"/>
                </a:solidFill>
                <a:latin typeface="Trebuchet MS"/>
                <a:cs typeface="Trebuchet MS"/>
              </a:rPr>
              <a:t>Hat  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Prime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23917" y="1503045"/>
            <a:ext cx="1223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1800" b="1" spc="-110" dirty="0">
                <a:solidFill>
                  <a:srgbClr val="FFFFFF"/>
                </a:solidFill>
                <a:latin typeface="Trebuchet MS"/>
                <a:cs typeface="Trebuchet MS"/>
              </a:rPr>
              <a:t>sij</a:t>
            </a:r>
            <a:r>
              <a:rPr sz="1800" b="1" spc="-16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b="1" spc="-1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b="1" spc="-9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ör</a:t>
            </a:r>
            <a:r>
              <a:rPr sz="1800" b="1" spc="60" dirty="0">
                <a:solidFill>
                  <a:srgbClr val="FFFFFF"/>
                </a:solidFill>
                <a:latin typeface="Trebuchet MS"/>
                <a:cs typeface="Trebuchet MS"/>
              </a:rPr>
              <a:t>/  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Prime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960745" y="1503045"/>
            <a:ext cx="1040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00000"/>
              </a:lnSpc>
              <a:spcBef>
                <a:spcPts val="100"/>
              </a:spcBef>
            </a:pPr>
            <a:r>
              <a:rPr sz="1800" b="1" spc="-15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spc="-1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b="1" spc="-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b="1" spc="-16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800" b="1" spc="-7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b="1" spc="-6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le  </a:t>
            </a:r>
            <a:r>
              <a:rPr sz="1800" b="1" spc="-155" dirty="0">
                <a:solidFill>
                  <a:srgbClr val="FFFFFF"/>
                </a:solidFill>
                <a:latin typeface="Trebuchet MS"/>
                <a:cs typeface="Trebuchet MS"/>
              </a:rPr>
              <a:t>ji</a:t>
            </a:r>
            <a:r>
              <a:rPr sz="1800" b="1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Prime*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172325" y="1503045"/>
            <a:ext cx="1329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FFFFFF"/>
                </a:solidFill>
                <a:latin typeface="Trebuchet MS"/>
                <a:cs typeface="Trebuchet MS"/>
              </a:rPr>
              <a:t>Toplam</a:t>
            </a:r>
            <a:r>
              <a:rPr sz="1800" b="1" spc="-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Prime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6788" y="2143125"/>
            <a:ext cx="1544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1580" algn="l"/>
              </a:tabLst>
            </a:pPr>
            <a:r>
              <a:rPr sz="1800" spc="-459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do</a:t>
            </a:r>
            <a:r>
              <a:rPr sz="1800" spc="-120" dirty="0">
                <a:solidFill>
                  <a:srgbClr val="2E2B1F"/>
                </a:solidFill>
                <a:latin typeface="Arial"/>
                <a:cs typeface="Arial"/>
              </a:rPr>
              <a:t>ğ</a:t>
            </a:r>
            <a:r>
              <a:rPr sz="1800" spc="-100" dirty="0">
                <a:solidFill>
                  <a:srgbClr val="2E2B1F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485135" y="2143125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54400" y="2143125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150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97451" y="2143125"/>
            <a:ext cx="12204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solidFill>
                  <a:srgbClr val="2E2B1F"/>
                </a:solidFill>
                <a:latin typeface="Arial"/>
                <a:cs typeface="Arial"/>
              </a:rPr>
              <a:t>Capiox </a:t>
            </a:r>
            <a:r>
              <a:rPr sz="1800" spc="-200" dirty="0">
                <a:solidFill>
                  <a:srgbClr val="2E2B1F"/>
                </a:solidFill>
                <a:latin typeface="Arial"/>
                <a:cs typeface="Arial"/>
              </a:rPr>
              <a:t>Fx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43</a:t>
            </a:r>
            <a:r>
              <a:rPr sz="18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Max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1</a:t>
            </a:r>
            <a:r>
              <a:rPr sz="18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245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73066" y="3240785"/>
            <a:ext cx="1268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Flow </a:t>
            </a:r>
            <a:r>
              <a:rPr sz="1800" spc="-75" dirty="0">
                <a:solidFill>
                  <a:srgbClr val="FF0000"/>
                </a:solidFill>
                <a:latin typeface="Arial"/>
                <a:cs typeface="Arial"/>
              </a:rPr>
              <a:t>1.5</a:t>
            </a:r>
            <a:r>
              <a:rPr sz="18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0000"/>
                </a:solidFill>
                <a:latin typeface="Arial"/>
                <a:cs typeface="Arial"/>
              </a:rPr>
              <a:t>L/dk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433184" y="2143125"/>
            <a:ext cx="95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2E2B1F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172325" y="2143125"/>
            <a:ext cx="736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200</a:t>
            </a:r>
            <a:r>
              <a:rPr sz="18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21004" y="2783585"/>
            <a:ext cx="57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2E2B1F"/>
                </a:solidFill>
                <a:latin typeface="Arial"/>
                <a:cs typeface="Arial"/>
              </a:rPr>
              <a:t>İ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800" spc="10" dirty="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1800" spc="-10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-11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800" spc="100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515872" y="2783585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485135" y="2783585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454400" y="2783585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150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17716" y="2783585"/>
            <a:ext cx="728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4" dirty="0">
                <a:solidFill>
                  <a:srgbClr val="2E2B1F"/>
                </a:solidFill>
                <a:latin typeface="Arial"/>
                <a:cs typeface="Arial"/>
              </a:rPr>
              <a:t>35+</a:t>
            </a:r>
            <a:r>
              <a:rPr sz="18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E2B1F"/>
                </a:solidFill>
                <a:latin typeface="Arial"/>
                <a:cs typeface="Arial"/>
              </a:rPr>
              <a:t>hat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172325" y="2783585"/>
            <a:ext cx="1017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200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r>
              <a:rPr sz="1800" spc="-1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E2B1F"/>
                </a:solidFill>
                <a:latin typeface="Arial"/>
                <a:cs typeface="Arial"/>
              </a:rPr>
              <a:t>+*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8267" y="3606545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70000" algn="l"/>
              </a:tabLst>
            </a:pPr>
            <a:r>
              <a:rPr sz="1800" spc="-320" dirty="0">
                <a:solidFill>
                  <a:srgbClr val="2E2B1F"/>
                </a:solidFill>
                <a:latin typeface="Arial"/>
                <a:cs typeface="Arial"/>
              </a:rPr>
              <a:t>P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114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1800" spc="-155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55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r>
              <a:rPr sz="1800" spc="60" dirty="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85135" y="3606545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3/8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454400" y="3606545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250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465446" y="3606545"/>
            <a:ext cx="12839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solidFill>
                  <a:srgbClr val="2E2B1F"/>
                </a:solidFill>
                <a:latin typeface="Arial"/>
                <a:cs typeface="Arial"/>
              </a:rPr>
              <a:t>Capiox </a:t>
            </a:r>
            <a:r>
              <a:rPr sz="1800" spc="-200" dirty="0">
                <a:solidFill>
                  <a:srgbClr val="2E2B1F"/>
                </a:solidFill>
                <a:latin typeface="Arial"/>
                <a:cs typeface="Arial"/>
              </a:rPr>
              <a:t>Fx </a:t>
            </a: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15 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Prime144</a:t>
            </a:r>
            <a:r>
              <a:rPr sz="1800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  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Max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3</a:t>
            </a:r>
            <a:r>
              <a:rPr sz="1800" spc="-1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245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558410" y="4704079"/>
            <a:ext cx="1096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Flow 4</a:t>
            </a:r>
            <a:r>
              <a:rPr sz="1800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0000"/>
                </a:solidFill>
                <a:latin typeface="Arial"/>
                <a:cs typeface="Arial"/>
              </a:rPr>
              <a:t>L/dk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117716" y="3606545"/>
            <a:ext cx="728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4" dirty="0">
                <a:solidFill>
                  <a:srgbClr val="2E2B1F"/>
                </a:solidFill>
                <a:latin typeface="Arial"/>
                <a:cs typeface="Arial"/>
              </a:rPr>
              <a:t>35+</a:t>
            </a:r>
            <a:r>
              <a:rPr sz="18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E2B1F"/>
                </a:solidFill>
                <a:latin typeface="Arial"/>
                <a:cs typeface="Arial"/>
              </a:rPr>
              <a:t>hat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172325" y="3606545"/>
            <a:ext cx="1017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400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r>
              <a:rPr sz="1800" spc="-1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E2B1F"/>
                </a:solidFill>
                <a:latin typeface="Arial"/>
                <a:cs typeface="Arial"/>
              </a:rPr>
              <a:t>+*</a:t>
            </a:r>
            <a:endParaRPr sz="18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58267" y="4246879"/>
            <a:ext cx="844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20" dirty="0">
                <a:solidFill>
                  <a:srgbClr val="2E2B1F"/>
                </a:solidFill>
                <a:latin typeface="Arial"/>
                <a:cs typeface="Arial"/>
              </a:rPr>
              <a:t>P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155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55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r>
              <a:rPr sz="1800" spc="60" dirty="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515872" y="4246879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3/8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85135" y="4246879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3/8</a:t>
            </a:r>
            <a:endParaRPr sz="1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58267" y="4857750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70000" algn="l"/>
              </a:tabLst>
            </a:pPr>
            <a:r>
              <a:rPr sz="1800" spc="-215" dirty="0">
                <a:solidFill>
                  <a:srgbClr val="2E2B1F"/>
                </a:solidFill>
                <a:latin typeface="Arial"/>
                <a:cs typeface="Arial"/>
              </a:rPr>
              <a:t>Sm</a:t>
            </a:r>
            <a:r>
              <a:rPr sz="1800" spc="-16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1800" spc="10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Ad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1800" spc="100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3/8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485135" y="4857750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1/2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54400" y="4857750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830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117716" y="4857750"/>
            <a:ext cx="728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4" dirty="0">
                <a:solidFill>
                  <a:srgbClr val="2E2B1F"/>
                </a:solidFill>
                <a:latin typeface="Arial"/>
                <a:cs typeface="Arial"/>
              </a:rPr>
              <a:t>35+</a:t>
            </a:r>
            <a:r>
              <a:rPr sz="18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E2B1F"/>
                </a:solidFill>
                <a:latin typeface="Arial"/>
                <a:cs typeface="Arial"/>
              </a:rPr>
              <a:t>hat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172325" y="4857750"/>
            <a:ext cx="1017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980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r>
              <a:rPr sz="18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E2B1F"/>
                </a:solidFill>
                <a:latin typeface="Arial"/>
                <a:cs typeface="Arial"/>
              </a:rPr>
              <a:t>+*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36445" y="117170"/>
            <a:ext cx="447675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Oksijenatör</a:t>
            </a:r>
            <a:r>
              <a:rPr spc="-395" dirty="0"/>
              <a:t> </a:t>
            </a:r>
            <a:r>
              <a:rPr spc="-200" dirty="0"/>
              <a:t>Seçimi</a:t>
            </a:r>
          </a:p>
          <a:p>
            <a:pPr marL="112395"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Oksijenatör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Hasta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Ağırlığı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Min</a:t>
                      </a: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Max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Rezervuar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Max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Capiox </a:t>
                      </a:r>
                      <a:r>
                        <a:rPr sz="1800" spc="-229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Rx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0-7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litre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L/dk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Capiox </a:t>
                      </a:r>
                      <a:r>
                        <a:rPr sz="1800" spc="-229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Rx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7-40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144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litre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L/dk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Capiox </a:t>
                      </a:r>
                      <a:r>
                        <a:rPr sz="1800" spc="-229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Rx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üzeri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260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litre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L/dk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74850" y="0"/>
            <a:ext cx="447484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Oksijenatör</a:t>
            </a:r>
            <a:r>
              <a:rPr spc="-375" dirty="0"/>
              <a:t> </a:t>
            </a:r>
            <a:r>
              <a:rPr spc="-204" dirty="0"/>
              <a:t>Seçimi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55846" y="543509"/>
            <a:ext cx="71183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295" dirty="0">
                <a:solidFill>
                  <a:srgbClr val="675E46"/>
                </a:solidFill>
                <a:latin typeface="Georgia"/>
                <a:cs typeface="Georgia"/>
              </a:rPr>
              <a:t>-</a:t>
            </a:r>
            <a:r>
              <a:rPr sz="4600" spc="-95" dirty="0">
                <a:solidFill>
                  <a:srgbClr val="675E46"/>
                </a:solidFill>
                <a:latin typeface="Georgia"/>
                <a:cs typeface="Georgia"/>
              </a:rPr>
              <a:t>3</a:t>
            </a:r>
            <a:r>
              <a:rPr sz="4600" spc="-195" dirty="0">
                <a:solidFill>
                  <a:srgbClr val="675E46"/>
                </a:solidFill>
                <a:latin typeface="Georgia"/>
                <a:cs typeface="Georgia"/>
              </a:rPr>
              <a:t>-</a:t>
            </a:r>
            <a:endParaRPr sz="46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514" y="1268742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34464" y="1268742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9479" y="1268742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44492" y="1268742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99507" y="1268742"/>
            <a:ext cx="1557655" cy="1080135"/>
          </a:xfrm>
          <a:custGeom>
            <a:avLst/>
            <a:gdLst/>
            <a:ahLst/>
            <a:cxnLst/>
            <a:rect l="l" t="t" r="r" b="b"/>
            <a:pathLst>
              <a:path w="1557654" h="1080135">
                <a:moveTo>
                  <a:pt x="0" y="1080122"/>
                </a:moveTo>
                <a:lnTo>
                  <a:pt x="1557655" y="1080122"/>
                </a:lnTo>
                <a:lnTo>
                  <a:pt x="1557655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57161" y="1268742"/>
            <a:ext cx="1147445" cy="1080135"/>
          </a:xfrm>
          <a:custGeom>
            <a:avLst/>
            <a:gdLst/>
            <a:ahLst/>
            <a:cxnLst/>
            <a:rect l="l" t="t" r="r" b="b"/>
            <a:pathLst>
              <a:path w="1147445" h="1080135">
                <a:moveTo>
                  <a:pt x="0" y="1080122"/>
                </a:moveTo>
                <a:lnTo>
                  <a:pt x="1147025" y="1080122"/>
                </a:lnTo>
                <a:lnTo>
                  <a:pt x="1147025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04226" y="1268742"/>
            <a:ext cx="1060450" cy="1080135"/>
          </a:xfrm>
          <a:custGeom>
            <a:avLst/>
            <a:gdLst/>
            <a:ahLst/>
            <a:cxnLst/>
            <a:rect l="l" t="t" r="r" b="b"/>
            <a:pathLst>
              <a:path w="1060450" h="1080135">
                <a:moveTo>
                  <a:pt x="0" y="1080122"/>
                </a:moveTo>
                <a:lnTo>
                  <a:pt x="1060246" y="1080122"/>
                </a:lnTo>
                <a:lnTo>
                  <a:pt x="1060246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514" y="2348877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34464" y="2348877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89479" y="2348877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44492" y="2348877"/>
            <a:ext cx="1255395" cy="1080135"/>
          </a:xfrm>
          <a:custGeom>
            <a:avLst/>
            <a:gdLst/>
            <a:ahLst/>
            <a:cxnLst/>
            <a:rect l="l" t="t" r="r" b="b"/>
            <a:pathLst>
              <a:path w="1255395" h="1080135">
                <a:moveTo>
                  <a:pt x="0" y="1080122"/>
                </a:moveTo>
                <a:lnTo>
                  <a:pt x="1255001" y="1080122"/>
                </a:lnTo>
                <a:lnTo>
                  <a:pt x="1255001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99507" y="2348864"/>
            <a:ext cx="1557655" cy="1800225"/>
          </a:xfrm>
          <a:custGeom>
            <a:avLst/>
            <a:gdLst/>
            <a:ahLst/>
            <a:cxnLst/>
            <a:rect l="l" t="t" r="r" b="b"/>
            <a:pathLst>
              <a:path w="1557654" h="1800225">
                <a:moveTo>
                  <a:pt x="0" y="1800225"/>
                </a:moveTo>
                <a:lnTo>
                  <a:pt x="1557655" y="1800225"/>
                </a:lnTo>
                <a:lnTo>
                  <a:pt x="1557655" y="0"/>
                </a:lnTo>
                <a:lnTo>
                  <a:pt x="0" y="0"/>
                </a:lnTo>
                <a:lnTo>
                  <a:pt x="0" y="1800225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57161" y="2348877"/>
            <a:ext cx="1147445" cy="1080135"/>
          </a:xfrm>
          <a:custGeom>
            <a:avLst/>
            <a:gdLst/>
            <a:ahLst/>
            <a:cxnLst/>
            <a:rect l="l" t="t" r="r" b="b"/>
            <a:pathLst>
              <a:path w="1147445" h="1080135">
                <a:moveTo>
                  <a:pt x="0" y="1080122"/>
                </a:moveTo>
                <a:lnTo>
                  <a:pt x="1147025" y="1080122"/>
                </a:lnTo>
                <a:lnTo>
                  <a:pt x="1147025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04226" y="2348877"/>
            <a:ext cx="1060450" cy="1080135"/>
          </a:xfrm>
          <a:custGeom>
            <a:avLst/>
            <a:gdLst/>
            <a:ahLst/>
            <a:cxnLst/>
            <a:rect l="l" t="t" r="r" b="b"/>
            <a:pathLst>
              <a:path w="1060450" h="1080135">
                <a:moveTo>
                  <a:pt x="0" y="1080122"/>
                </a:moveTo>
                <a:lnTo>
                  <a:pt x="1060246" y="1080122"/>
                </a:lnTo>
                <a:lnTo>
                  <a:pt x="1060246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9514" y="3429012"/>
            <a:ext cx="1255395" cy="720090"/>
          </a:xfrm>
          <a:custGeom>
            <a:avLst/>
            <a:gdLst/>
            <a:ahLst/>
            <a:cxnLst/>
            <a:rect l="l" t="t" r="r" b="b"/>
            <a:pathLst>
              <a:path w="1255395" h="720089">
                <a:moveTo>
                  <a:pt x="0" y="720077"/>
                </a:moveTo>
                <a:lnTo>
                  <a:pt x="1255001" y="720077"/>
                </a:lnTo>
                <a:lnTo>
                  <a:pt x="1255001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34464" y="3429012"/>
            <a:ext cx="1255395" cy="720090"/>
          </a:xfrm>
          <a:custGeom>
            <a:avLst/>
            <a:gdLst/>
            <a:ahLst/>
            <a:cxnLst/>
            <a:rect l="l" t="t" r="r" b="b"/>
            <a:pathLst>
              <a:path w="1255395" h="720089">
                <a:moveTo>
                  <a:pt x="0" y="720077"/>
                </a:moveTo>
                <a:lnTo>
                  <a:pt x="1255001" y="720077"/>
                </a:lnTo>
                <a:lnTo>
                  <a:pt x="1255001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89479" y="3429012"/>
            <a:ext cx="1255395" cy="720090"/>
          </a:xfrm>
          <a:custGeom>
            <a:avLst/>
            <a:gdLst/>
            <a:ahLst/>
            <a:cxnLst/>
            <a:rect l="l" t="t" r="r" b="b"/>
            <a:pathLst>
              <a:path w="1255395" h="720089">
                <a:moveTo>
                  <a:pt x="0" y="720077"/>
                </a:moveTo>
                <a:lnTo>
                  <a:pt x="1255001" y="720077"/>
                </a:lnTo>
                <a:lnTo>
                  <a:pt x="1255001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44492" y="3429012"/>
            <a:ext cx="1255395" cy="720090"/>
          </a:xfrm>
          <a:custGeom>
            <a:avLst/>
            <a:gdLst/>
            <a:ahLst/>
            <a:cxnLst/>
            <a:rect l="l" t="t" r="r" b="b"/>
            <a:pathLst>
              <a:path w="1255395" h="720089">
                <a:moveTo>
                  <a:pt x="0" y="720077"/>
                </a:moveTo>
                <a:lnTo>
                  <a:pt x="1255001" y="720077"/>
                </a:lnTo>
                <a:lnTo>
                  <a:pt x="1255001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57161" y="3429012"/>
            <a:ext cx="1147445" cy="720090"/>
          </a:xfrm>
          <a:custGeom>
            <a:avLst/>
            <a:gdLst/>
            <a:ahLst/>
            <a:cxnLst/>
            <a:rect l="l" t="t" r="r" b="b"/>
            <a:pathLst>
              <a:path w="1147445" h="720089">
                <a:moveTo>
                  <a:pt x="0" y="720077"/>
                </a:moveTo>
                <a:lnTo>
                  <a:pt x="1147025" y="720077"/>
                </a:lnTo>
                <a:lnTo>
                  <a:pt x="1147025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04226" y="3429012"/>
            <a:ext cx="1060450" cy="720090"/>
          </a:xfrm>
          <a:custGeom>
            <a:avLst/>
            <a:gdLst/>
            <a:ahLst/>
            <a:cxnLst/>
            <a:rect l="l" t="t" r="r" b="b"/>
            <a:pathLst>
              <a:path w="1060450" h="720089">
                <a:moveTo>
                  <a:pt x="0" y="720077"/>
                </a:moveTo>
                <a:lnTo>
                  <a:pt x="1060246" y="720077"/>
                </a:lnTo>
                <a:lnTo>
                  <a:pt x="1060246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9514" y="4149077"/>
            <a:ext cx="1255395" cy="1463040"/>
          </a:xfrm>
          <a:custGeom>
            <a:avLst/>
            <a:gdLst/>
            <a:ahLst/>
            <a:cxnLst/>
            <a:rect l="l" t="t" r="r" b="b"/>
            <a:pathLst>
              <a:path w="1255395" h="1463039">
                <a:moveTo>
                  <a:pt x="0" y="1463039"/>
                </a:moveTo>
                <a:lnTo>
                  <a:pt x="1255001" y="1463039"/>
                </a:lnTo>
                <a:lnTo>
                  <a:pt x="1255001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34464" y="4149077"/>
            <a:ext cx="1255395" cy="1463040"/>
          </a:xfrm>
          <a:custGeom>
            <a:avLst/>
            <a:gdLst/>
            <a:ahLst/>
            <a:cxnLst/>
            <a:rect l="l" t="t" r="r" b="b"/>
            <a:pathLst>
              <a:path w="1255395" h="1463039">
                <a:moveTo>
                  <a:pt x="0" y="1463039"/>
                </a:moveTo>
                <a:lnTo>
                  <a:pt x="1255001" y="1463039"/>
                </a:lnTo>
                <a:lnTo>
                  <a:pt x="1255001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89479" y="4149077"/>
            <a:ext cx="1255395" cy="1463040"/>
          </a:xfrm>
          <a:custGeom>
            <a:avLst/>
            <a:gdLst/>
            <a:ahLst/>
            <a:cxnLst/>
            <a:rect l="l" t="t" r="r" b="b"/>
            <a:pathLst>
              <a:path w="1255395" h="1463039">
                <a:moveTo>
                  <a:pt x="0" y="1463039"/>
                </a:moveTo>
                <a:lnTo>
                  <a:pt x="1255001" y="1463039"/>
                </a:lnTo>
                <a:lnTo>
                  <a:pt x="1255001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44492" y="4149077"/>
            <a:ext cx="1255395" cy="1463040"/>
          </a:xfrm>
          <a:custGeom>
            <a:avLst/>
            <a:gdLst/>
            <a:ahLst/>
            <a:cxnLst/>
            <a:rect l="l" t="t" r="r" b="b"/>
            <a:pathLst>
              <a:path w="1255395" h="1463039">
                <a:moveTo>
                  <a:pt x="0" y="1463039"/>
                </a:moveTo>
                <a:lnTo>
                  <a:pt x="1255001" y="1463039"/>
                </a:lnTo>
                <a:lnTo>
                  <a:pt x="1255001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99507" y="4149077"/>
            <a:ext cx="1557655" cy="1463040"/>
          </a:xfrm>
          <a:custGeom>
            <a:avLst/>
            <a:gdLst/>
            <a:ahLst/>
            <a:cxnLst/>
            <a:rect l="l" t="t" r="r" b="b"/>
            <a:pathLst>
              <a:path w="1557654" h="1463039">
                <a:moveTo>
                  <a:pt x="0" y="1463039"/>
                </a:moveTo>
                <a:lnTo>
                  <a:pt x="1557655" y="1463039"/>
                </a:lnTo>
                <a:lnTo>
                  <a:pt x="1557655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57161" y="4149077"/>
            <a:ext cx="1147445" cy="1463040"/>
          </a:xfrm>
          <a:custGeom>
            <a:avLst/>
            <a:gdLst/>
            <a:ahLst/>
            <a:cxnLst/>
            <a:rect l="l" t="t" r="r" b="b"/>
            <a:pathLst>
              <a:path w="1147445" h="1463039">
                <a:moveTo>
                  <a:pt x="0" y="1463039"/>
                </a:moveTo>
                <a:lnTo>
                  <a:pt x="1147025" y="1463039"/>
                </a:lnTo>
                <a:lnTo>
                  <a:pt x="1147025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04226" y="4149077"/>
            <a:ext cx="1060450" cy="1463040"/>
          </a:xfrm>
          <a:custGeom>
            <a:avLst/>
            <a:gdLst/>
            <a:ahLst/>
            <a:cxnLst/>
            <a:rect l="l" t="t" r="r" b="b"/>
            <a:pathLst>
              <a:path w="1060450" h="1463039">
                <a:moveTo>
                  <a:pt x="0" y="1463039"/>
                </a:moveTo>
                <a:lnTo>
                  <a:pt x="1060246" y="1463039"/>
                </a:lnTo>
                <a:lnTo>
                  <a:pt x="1060246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1E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9514" y="5612118"/>
            <a:ext cx="1255395" cy="1188720"/>
          </a:xfrm>
          <a:custGeom>
            <a:avLst/>
            <a:gdLst/>
            <a:ahLst/>
            <a:cxnLst/>
            <a:rect l="l" t="t" r="r" b="b"/>
            <a:pathLst>
              <a:path w="1255395" h="1188720">
                <a:moveTo>
                  <a:pt x="0" y="1188720"/>
                </a:moveTo>
                <a:lnTo>
                  <a:pt x="1255001" y="1188720"/>
                </a:lnTo>
                <a:lnTo>
                  <a:pt x="1255001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34464" y="5612118"/>
            <a:ext cx="1255395" cy="1188720"/>
          </a:xfrm>
          <a:custGeom>
            <a:avLst/>
            <a:gdLst/>
            <a:ahLst/>
            <a:cxnLst/>
            <a:rect l="l" t="t" r="r" b="b"/>
            <a:pathLst>
              <a:path w="1255395" h="1188720">
                <a:moveTo>
                  <a:pt x="0" y="1188720"/>
                </a:moveTo>
                <a:lnTo>
                  <a:pt x="1255001" y="1188720"/>
                </a:lnTo>
                <a:lnTo>
                  <a:pt x="1255001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89479" y="5612118"/>
            <a:ext cx="1255395" cy="1188720"/>
          </a:xfrm>
          <a:custGeom>
            <a:avLst/>
            <a:gdLst/>
            <a:ahLst/>
            <a:cxnLst/>
            <a:rect l="l" t="t" r="r" b="b"/>
            <a:pathLst>
              <a:path w="1255395" h="1188720">
                <a:moveTo>
                  <a:pt x="0" y="1188720"/>
                </a:moveTo>
                <a:lnTo>
                  <a:pt x="1255001" y="1188720"/>
                </a:lnTo>
                <a:lnTo>
                  <a:pt x="1255001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44492" y="5612118"/>
            <a:ext cx="1255395" cy="1188720"/>
          </a:xfrm>
          <a:custGeom>
            <a:avLst/>
            <a:gdLst/>
            <a:ahLst/>
            <a:cxnLst/>
            <a:rect l="l" t="t" r="r" b="b"/>
            <a:pathLst>
              <a:path w="1255395" h="1188720">
                <a:moveTo>
                  <a:pt x="0" y="1188720"/>
                </a:moveTo>
                <a:lnTo>
                  <a:pt x="1255001" y="1188720"/>
                </a:lnTo>
                <a:lnTo>
                  <a:pt x="1255001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99507" y="5612118"/>
            <a:ext cx="1557655" cy="1188720"/>
          </a:xfrm>
          <a:custGeom>
            <a:avLst/>
            <a:gdLst/>
            <a:ahLst/>
            <a:cxnLst/>
            <a:rect l="l" t="t" r="r" b="b"/>
            <a:pathLst>
              <a:path w="1557654" h="1188720">
                <a:moveTo>
                  <a:pt x="0" y="1188720"/>
                </a:moveTo>
                <a:lnTo>
                  <a:pt x="1557655" y="1188720"/>
                </a:lnTo>
                <a:lnTo>
                  <a:pt x="1557655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57161" y="5612118"/>
            <a:ext cx="1147445" cy="1188720"/>
          </a:xfrm>
          <a:custGeom>
            <a:avLst/>
            <a:gdLst/>
            <a:ahLst/>
            <a:cxnLst/>
            <a:rect l="l" t="t" r="r" b="b"/>
            <a:pathLst>
              <a:path w="1147445" h="1188720">
                <a:moveTo>
                  <a:pt x="0" y="1188720"/>
                </a:moveTo>
                <a:lnTo>
                  <a:pt x="1147025" y="1188720"/>
                </a:lnTo>
                <a:lnTo>
                  <a:pt x="1147025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04226" y="5612118"/>
            <a:ext cx="1060450" cy="1188720"/>
          </a:xfrm>
          <a:custGeom>
            <a:avLst/>
            <a:gdLst/>
            <a:ahLst/>
            <a:cxnLst/>
            <a:rect l="l" t="t" r="r" b="b"/>
            <a:pathLst>
              <a:path w="1060450" h="1188720">
                <a:moveTo>
                  <a:pt x="0" y="1188720"/>
                </a:moveTo>
                <a:lnTo>
                  <a:pt x="1060246" y="1188720"/>
                </a:lnTo>
                <a:lnTo>
                  <a:pt x="1060246" y="0"/>
                </a:lnTo>
                <a:lnTo>
                  <a:pt x="0" y="0"/>
                </a:lnTo>
                <a:lnTo>
                  <a:pt x="0" y="1188720"/>
                </a:lnTo>
                <a:close/>
              </a:path>
            </a:pathLst>
          </a:custGeom>
          <a:solidFill>
            <a:srgbClr val="F0E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34464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89479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44492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99507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57161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04226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3164" y="2348864"/>
            <a:ext cx="8797925" cy="0"/>
          </a:xfrm>
          <a:custGeom>
            <a:avLst/>
            <a:gdLst/>
            <a:ahLst/>
            <a:cxnLst/>
            <a:rect l="l" t="t" r="r" b="b"/>
            <a:pathLst>
              <a:path w="8797925">
                <a:moveTo>
                  <a:pt x="0" y="0"/>
                </a:moveTo>
                <a:lnTo>
                  <a:pt x="8797734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3164" y="3429000"/>
            <a:ext cx="5033010" cy="0"/>
          </a:xfrm>
          <a:custGeom>
            <a:avLst/>
            <a:gdLst/>
            <a:ahLst/>
            <a:cxnLst/>
            <a:rect l="l" t="t" r="r" b="b"/>
            <a:pathLst>
              <a:path w="5033010">
                <a:moveTo>
                  <a:pt x="0" y="0"/>
                </a:moveTo>
                <a:lnTo>
                  <a:pt x="503269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50811" y="3429000"/>
            <a:ext cx="2220595" cy="0"/>
          </a:xfrm>
          <a:custGeom>
            <a:avLst/>
            <a:gdLst/>
            <a:ahLst/>
            <a:cxnLst/>
            <a:rect l="l" t="t" r="r" b="b"/>
            <a:pathLst>
              <a:path w="2220595">
                <a:moveTo>
                  <a:pt x="0" y="0"/>
                </a:moveTo>
                <a:lnTo>
                  <a:pt x="222008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3164" y="4149090"/>
            <a:ext cx="8797925" cy="0"/>
          </a:xfrm>
          <a:custGeom>
            <a:avLst/>
            <a:gdLst/>
            <a:ahLst/>
            <a:cxnLst/>
            <a:rect l="l" t="t" r="r" b="b"/>
            <a:pathLst>
              <a:path w="8797925">
                <a:moveTo>
                  <a:pt x="0" y="0"/>
                </a:moveTo>
                <a:lnTo>
                  <a:pt x="879773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3164" y="5612117"/>
            <a:ext cx="8797925" cy="0"/>
          </a:xfrm>
          <a:custGeom>
            <a:avLst/>
            <a:gdLst/>
            <a:ahLst/>
            <a:cxnLst/>
            <a:rect l="l" t="t" r="r" b="b"/>
            <a:pathLst>
              <a:path w="8797925">
                <a:moveTo>
                  <a:pt x="0" y="0"/>
                </a:moveTo>
                <a:lnTo>
                  <a:pt x="879773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9514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964548" y="1262380"/>
            <a:ext cx="0" cy="5544820"/>
          </a:xfrm>
          <a:custGeom>
            <a:avLst/>
            <a:gdLst/>
            <a:ahLst/>
            <a:cxnLst/>
            <a:rect l="l" t="t" r="r" b="b"/>
            <a:pathLst>
              <a:path h="5544820">
                <a:moveTo>
                  <a:pt x="0" y="0"/>
                </a:moveTo>
                <a:lnTo>
                  <a:pt x="0" y="554480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3164" y="1268730"/>
            <a:ext cx="8797925" cy="0"/>
          </a:xfrm>
          <a:custGeom>
            <a:avLst/>
            <a:gdLst/>
            <a:ahLst/>
            <a:cxnLst/>
            <a:rect l="l" t="t" r="r" b="b"/>
            <a:pathLst>
              <a:path w="8797925">
                <a:moveTo>
                  <a:pt x="0" y="0"/>
                </a:moveTo>
                <a:lnTo>
                  <a:pt x="879773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164" y="6800838"/>
            <a:ext cx="8797925" cy="0"/>
          </a:xfrm>
          <a:custGeom>
            <a:avLst/>
            <a:gdLst/>
            <a:ahLst/>
            <a:cxnLst/>
            <a:rect l="l" t="t" r="r" b="b"/>
            <a:pathLst>
              <a:path w="8797925">
                <a:moveTo>
                  <a:pt x="0" y="0"/>
                </a:moveTo>
                <a:lnTo>
                  <a:pt x="879773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58267" y="1287017"/>
            <a:ext cx="561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solidFill>
                  <a:srgbClr val="FFFFFF"/>
                </a:solidFill>
                <a:latin typeface="Trebuchet MS"/>
                <a:cs typeface="Trebuchet MS"/>
              </a:rPr>
              <a:t>Ha</a:t>
            </a:r>
            <a:r>
              <a:rPr sz="1800" b="1" spc="-8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800" b="1" spc="-10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13458" y="1287017"/>
            <a:ext cx="1035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Arter</a:t>
            </a:r>
            <a:r>
              <a:rPr sz="1800" b="1" spc="-2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Hattı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68600" y="1287017"/>
            <a:ext cx="982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40" dirty="0">
                <a:solidFill>
                  <a:srgbClr val="FFFFFF"/>
                </a:solidFill>
                <a:latin typeface="Trebuchet MS"/>
                <a:cs typeface="Trebuchet MS"/>
              </a:rPr>
              <a:t>Venöz</a:t>
            </a:r>
            <a:r>
              <a:rPr sz="1800" b="1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90" dirty="0">
                <a:solidFill>
                  <a:srgbClr val="FFFFFF"/>
                </a:solidFill>
                <a:latin typeface="Trebuchet MS"/>
                <a:cs typeface="Trebuchet MS"/>
              </a:rPr>
              <a:t>Hat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24121" y="1287017"/>
            <a:ext cx="9728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90" dirty="0">
                <a:solidFill>
                  <a:srgbClr val="FFFFFF"/>
                </a:solidFill>
                <a:latin typeface="Trebuchet MS"/>
                <a:cs typeface="Trebuchet MS"/>
              </a:rPr>
              <a:t>Hat</a:t>
            </a:r>
            <a:r>
              <a:rPr sz="1800" b="1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Prime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79263" y="1287017"/>
            <a:ext cx="1343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1800" b="1" spc="-110" dirty="0">
                <a:solidFill>
                  <a:srgbClr val="FFFFFF"/>
                </a:solidFill>
                <a:latin typeface="Trebuchet MS"/>
                <a:cs typeface="Trebuchet MS"/>
              </a:rPr>
              <a:t>sij</a:t>
            </a:r>
            <a:r>
              <a:rPr sz="1800" b="1" spc="-16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b="1" spc="-1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800" b="1" spc="-9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ör</a:t>
            </a:r>
            <a:r>
              <a:rPr sz="1800" b="1" spc="-25" dirty="0">
                <a:solidFill>
                  <a:srgbClr val="FFFFFF"/>
                </a:solidFill>
                <a:latin typeface="Trebuchet MS"/>
                <a:cs typeface="Trebuchet MS"/>
              </a:rPr>
              <a:t>/P  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rime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37044" y="1287017"/>
            <a:ext cx="979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55" dirty="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b="1" spc="-1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b="1" spc="-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800" b="1" spc="-100" dirty="0">
                <a:solidFill>
                  <a:srgbClr val="FFFFFF"/>
                </a:solidFill>
                <a:latin typeface="Trebuchet MS"/>
                <a:cs typeface="Trebuchet MS"/>
              </a:rPr>
              <a:t>iyp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b="1" spc="-14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b="1" spc="-180" dirty="0">
                <a:solidFill>
                  <a:srgbClr val="FFFFFF"/>
                </a:solidFill>
                <a:latin typeface="Trebuchet MS"/>
                <a:cs typeface="Trebuchet MS"/>
              </a:rPr>
              <a:t>j  </a:t>
            </a:r>
            <a:r>
              <a:rPr sz="1800" b="1" spc="-9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800" b="1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b="1" spc="-75" dirty="0">
                <a:solidFill>
                  <a:srgbClr val="FFFFFF"/>
                </a:solidFill>
                <a:latin typeface="Trebuchet MS"/>
                <a:cs typeface="Trebuchet MS"/>
              </a:rPr>
              <a:t>Prime*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984363" y="1287017"/>
            <a:ext cx="720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7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800" b="1" spc="-7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b="1" spc="-6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b="1" spc="-85" dirty="0">
                <a:solidFill>
                  <a:srgbClr val="FFFFFF"/>
                </a:solidFill>
                <a:latin typeface="Trebuchet MS"/>
                <a:cs typeface="Trebuchet MS"/>
              </a:rPr>
              <a:t>lam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984363" y="1561338"/>
            <a:ext cx="585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4" dirty="0">
                <a:solidFill>
                  <a:srgbClr val="FFFFFF"/>
                </a:solidFill>
                <a:latin typeface="Trebuchet MS"/>
                <a:cs typeface="Trebuchet MS"/>
              </a:rPr>
              <a:t>Prime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58267" y="2367153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7460" algn="l"/>
              </a:tabLst>
            </a:pPr>
            <a:r>
              <a:rPr sz="1800" spc="-459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do</a:t>
            </a:r>
            <a:r>
              <a:rPr sz="1800" spc="-120" dirty="0">
                <a:solidFill>
                  <a:srgbClr val="2E2B1F"/>
                </a:solidFill>
                <a:latin typeface="Arial"/>
                <a:cs typeface="Arial"/>
              </a:rPr>
              <a:t>ğ</a:t>
            </a:r>
            <a:r>
              <a:rPr sz="1800" spc="-100" dirty="0">
                <a:solidFill>
                  <a:srgbClr val="2E2B1F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68600" y="2367153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24121" y="2367153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150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69178" y="2367153"/>
            <a:ext cx="12198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Quadrox  </a:t>
            </a:r>
            <a:r>
              <a:rPr sz="1800" spc="-70" dirty="0">
                <a:solidFill>
                  <a:srgbClr val="2E2B1F"/>
                </a:solidFill>
                <a:latin typeface="Arial"/>
                <a:cs typeface="Arial"/>
              </a:rPr>
              <a:t>Neonatal  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40</a:t>
            </a:r>
            <a:r>
              <a:rPr sz="1800" spc="-1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Max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800</a:t>
            </a:r>
            <a:r>
              <a:rPr sz="18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44795" y="3739083"/>
            <a:ext cx="1268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Flow </a:t>
            </a:r>
            <a:r>
              <a:rPr sz="1800" spc="-75" dirty="0">
                <a:solidFill>
                  <a:srgbClr val="FF0000"/>
                </a:solidFill>
                <a:latin typeface="Arial"/>
                <a:cs typeface="Arial"/>
              </a:rPr>
              <a:t>1.5</a:t>
            </a:r>
            <a:r>
              <a:rPr sz="1800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0000"/>
                </a:solidFill>
                <a:latin typeface="Arial"/>
                <a:cs typeface="Arial"/>
              </a:rPr>
              <a:t>L/dk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837044" y="2367153"/>
            <a:ext cx="95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2E2B1F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984363" y="2367153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200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58267" y="3447669"/>
            <a:ext cx="573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2E2B1F"/>
                </a:solidFill>
                <a:latin typeface="Arial"/>
                <a:cs typeface="Arial"/>
              </a:rPr>
              <a:t>İ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800" spc="10" dirty="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1800" spc="-10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-11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1800" spc="100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13458" y="3447669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68600" y="3447669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024121" y="3447669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150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837044" y="3447669"/>
            <a:ext cx="677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solidFill>
                  <a:srgbClr val="2E2B1F"/>
                </a:solidFill>
                <a:latin typeface="Arial"/>
                <a:cs typeface="Arial"/>
              </a:rPr>
              <a:t>35+hat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84363" y="3447669"/>
            <a:ext cx="60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2E2B1F"/>
                </a:solidFill>
                <a:latin typeface="Arial"/>
                <a:cs typeface="Arial"/>
              </a:rPr>
              <a:t>200+*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8267" y="4167885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7460" algn="l"/>
              </a:tabLst>
            </a:pPr>
            <a:r>
              <a:rPr sz="1800" spc="-320" dirty="0">
                <a:solidFill>
                  <a:srgbClr val="2E2B1F"/>
                </a:solidFill>
                <a:latin typeface="Arial"/>
                <a:cs typeface="Arial"/>
              </a:rPr>
              <a:t>P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e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114" dirty="0">
                <a:solidFill>
                  <a:srgbClr val="2E2B1F"/>
                </a:solidFill>
                <a:latin typeface="Arial"/>
                <a:cs typeface="Arial"/>
              </a:rPr>
              <a:t>y</a:t>
            </a:r>
            <a:r>
              <a:rPr sz="1800" spc="-155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55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r>
              <a:rPr sz="1800" spc="60" dirty="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i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1/4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768600" y="4167885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3/8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24121" y="4167885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250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326507" y="4167885"/>
            <a:ext cx="130683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 marR="49530" indent="635" algn="ctr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Quadrox  </a:t>
            </a:r>
            <a:r>
              <a:rPr sz="1800" spc="-65" dirty="0">
                <a:solidFill>
                  <a:srgbClr val="2E2B1F"/>
                </a:solidFill>
                <a:latin typeface="Arial"/>
                <a:cs typeface="Arial"/>
              </a:rPr>
              <a:t>Pediatrik  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99</a:t>
            </a:r>
            <a:r>
              <a:rPr sz="1800" spc="-1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Max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1700</a:t>
            </a:r>
            <a:r>
              <a:rPr sz="18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Flow </a:t>
            </a:r>
            <a:r>
              <a:rPr sz="1800" spc="-75" dirty="0">
                <a:solidFill>
                  <a:srgbClr val="FF0000"/>
                </a:solidFill>
                <a:latin typeface="Arial"/>
                <a:cs typeface="Arial"/>
              </a:rPr>
              <a:t>2.8</a:t>
            </a:r>
            <a:r>
              <a:rPr sz="1800"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0000"/>
                </a:solidFill>
                <a:latin typeface="Arial"/>
                <a:cs typeface="Arial"/>
              </a:rPr>
              <a:t>L/dk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837044" y="4167885"/>
            <a:ext cx="677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solidFill>
                  <a:srgbClr val="2E2B1F"/>
                </a:solidFill>
                <a:latin typeface="Arial"/>
                <a:cs typeface="Arial"/>
              </a:rPr>
              <a:t>35+hat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984363" y="4167885"/>
            <a:ext cx="60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2E2B1F"/>
                </a:solidFill>
                <a:latin typeface="Arial"/>
                <a:cs typeface="Arial"/>
              </a:rPr>
              <a:t>350+*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58267" y="5631281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7460" algn="l"/>
              </a:tabLst>
            </a:pPr>
            <a:r>
              <a:rPr sz="1800" spc="-215" dirty="0">
                <a:solidFill>
                  <a:srgbClr val="2E2B1F"/>
                </a:solidFill>
                <a:latin typeface="Arial"/>
                <a:cs typeface="Arial"/>
              </a:rPr>
              <a:t>Sm</a:t>
            </a:r>
            <a:r>
              <a:rPr sz="1800" spc="-16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1800" spc="10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Ad</a:t>
            </a:r>
            <a:r>
              <a:rPr sz="1800" spc="-80" dirty="0">
                <a:solidFill>
                  <a:srgbClr val="2E2B1F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l</a:t>
            </a:r>
            <a:r>
              <a:rPr sz="1800" spc="100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3/8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68600" y="5631281"/>
            <a:ext cx="346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2E2B1F"/>
                </a:solidFill>
                <a:latin typeface="Arial"/>
                <a:cs typeface="Arial"/>
              </a:rPr>
              <a:t>1/2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24121" y="5631281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830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91454" y="5631281"/>
            <a:ext cx="13747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2E2B1F"/>
                </a:solidFill>
                <a:latin typeface="Arial"/>
                <a:cs typeface="Arial"/>
              </a:rPr>
              <a:t>Quadrox</a:t>
            </a:r>
            <a:r>
              <a:rPr sz="1800" spc="-1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-114" dirty="0">
                <a:solidFill>
                  <a:srgbClr val="2E2B1F"/>
                </a:solidFill>
                <a:latin typeface="Arial"/>
                <a:cs typeface="Arial"/>
              </a:rPr>
              <a:t>Small  </a:t>
            </a:r>
            <a:r>
              <a:rPr sz="1800" spc="-35" dirty="0">
                <a:solidFill>
                  <a:srgbClr val="2E2B1F"/>
                </a:solidFill>
                <a:latin typeface="Arial"/>
                <a:cs typeface="Arial"/>
              </a:rPr>
              <a:t>Adult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85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1800" spc="-90" dirty="0">
                <a:solidFill>
                  <a:srgbClr val="2E2B1F"/>
                </a:solidFill>
                <a:latin typeface="Arial"/>
                <a:cs typeface="Arial"/>
              </a:rPr>
              <a:t>295</a:t>
            </a:r>
            <a:r>
              <a:rPr sz="18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Flow 5</a:t>
            </a:r>
            <a:r>
              <a:rPr sz="18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0000"/>
                </a:solidFill>
                <a:latin typeface="Arial"/>
                <a:cs typeface="Arial"/>
              </a:rPr>
              <a:t>L/dk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837044" y="5631281"/>
            <a:ext cx="677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solidFill>
                  <a:srgbClr val="2E2B1F"/>
                </a:solidFill>
                <a:latin typeface="Arial"/>
                <a:cs typeface="Arial"/>
              </a:rPr>
              <a:t>35+hat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984363" y="5631281"/>
            <a:ext cx="716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2E2B1F"/>
                </a:solidFill>
                <a:latin typeface="Arial"/>
                <a:cs typeface="Arial"/>
              </a:rPr>
              <a:t>1150+*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7188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0" dirty="0"/>
              <a:t>Tüp </a:t>
            </a:r>
            <a:r>
              <a:rPr spc="-220" dirty="0"/>
              <a:t>Çapına </a:t>
            </a:r>
            <a:r>
              <a:rPr spc="-229" dirty="0"/>
              <a:t>Göre </a:t>
            </a:r>
            <a:r>
              <a:rPr spc="-170" dirty="0"/>
              <a:t>Prime</a:t>
            </a:r>
            <a:r>
              <a:rPr spc="-605" dirty="0"/>
              <a:t> </a:t>
            </a:r>
            <a:r>
              <a:rPr spc="-290" dirty="0"/>
              <a:t>Volüm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91" y="2846577"/>
          <a:ext cx="7620000" cy="185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TÜP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ÇAPI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Prime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Volüm</a:t>
                      </a:r>
                      <a:r>
                        <a:rPr sz="1800" b="1" spc="-20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(mlt/metre)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8211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0" dirty="0"/>
              <a:t>Prime </a:t>
            </a:r>
            <a:r>
              <a:rPr spc="-290" dirty="0"/>
              <a:t>Volüm </a:t>
            </a:r>
            <a:r>
              <a:rPr spc="-204" dirty="0"/>
              <a:t>Hazırlanması</a:t>
            </a:r>
            <a:r>
              <a:rPr spc="-565" dirty="0"/>
              <a:t> </a:t>
            </a:r>
            <a:r>
              <a:rPr spc="565" dirty="0"/>
              <a:t>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95" dirty="0"/>
              <a:t>Heparin </a:t>
            </a:r>
            <a:r>
              <a:rPr spc="-110" dirty="0"/>
              <a:t>1</a:t>
            </a:r>
            <a:r>
              <a:rPr spc="-145" dirty="0"/>
              <a:t> </a:t>
            </a:r>
            <a:r>
              <a:rPr spc="-55" dirty="0"/>
              <a:t>mgr/kg</a:t>
            </a: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130" dirty="0"/>
              <a:t>Cefazolin </a:t>
            </a:r>
            <a:r>
              <a:rPr spc="-114" dirty="0"/>
              <a:t>25</a:t>
            </a:r>
            <a:r>
              <a:rPr spc="-90" dirty="0"/>
              <a:t> </a:t>
            </a:r>
            <a:r>
              <a:rPr spc="-55" dirty="0"/>
              <a:t>mgr/kg</a:t>
            </a:r>
          </a:p>
          <a:p>
            <a:pPr marL="241300" marR="501015" indent="-228600">
              <a:lnSpc>
                <a:spcPts val="2380"/>
              </a:lnSpc>
              <a:spcBef>
                <a:spcPts val="56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120" dirty="0"/>
              <a:t>Kullanılacak </a:t>
            </a:r>
            <a:r>
              <a:rPr spc="-130" dirty="0"/>
              <a:t>kan son </a:t>
            </a:r>
            <a:r>
              <a:rPr spc="-114" dirty="0"/>
              <a:t>48 </a:t>
            </a:r>
            <a:r>
              <a:rPr spc="-100" dirty="0"/>
              <a:t>(yenidoğan </a:t>
            </a:r>
            <a:r>
              <a:rPr spc="-130" dirty="0"/>
              <a:t>ve </a:t>
            </a:r>
            <a:r>
              <a:rPr spc="-35" dirty="0"/>
              <a:t>infant </a:t>
            </a:r>
            <a:r>
              <a:rPr spc="-60" dirty="0"/>
              <a:t>için </a:t>
            </a:r>
            <a:r>
              <a:rPr spc="-114" dirty="0"/>
              <a:t>24 saat)  </a:t>
            </a:r>
            <a:r>
              <a:rPr spc="-95" dirty="0"/>
              <a:t>saatte </a:t>
            </a:r>
            <a:r>
              <a:rPr spc="-114" dirty="0"/>
              <a:t>hazırlanmış</a:t>
            </a:r>
            <a:r>
              <a:rPr spc="-140" dirty="0"/>
              <a:t> </a:t>
            </a:r>
            <a:r>
              <a:rPr spc="-70" dirty="0"/>
              <a:t>olmalı</a:t>
            </a:r>
          </a:p>
          <a:p>
            <a:pPr marL="241300" indent="-228600">
              <a:lnSpc>
                <a:spcPct val="100000"/>
              </a:lnSpc>
              <a:spcBef>
                <a:spcPts val="2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4305935" algn="l"/>
              </a:tabLst>
            </a:pPr>
            <a:r>
              <a:rPr spc="-60" dirty="0"/>
              <a:t>Mutlaka lökosit</a:t>
            </a:r>
            <a:r>
              <a:rPr spc="-10" dirty="0"/>
              <a:t> </a:t>
            </a:r>
            <a:r>
              <a:rPr spc="-45" dirty="0"/>
              <a:t>filtresinden</a:t>
            </a:r>
            <a:r>
              <a:rPr spc="-30" dirty="0"/>
              <a:t> </a:t>
            </a:r>
            <a:r>
              <a:rPr spc="-140" dirty="0"/>
              <a:t>geçmiş	</a:t>
            </a:r>
            <a:r>
              <a:rPr spc="-135" dirty="0"/>
              <a:t>ve </a:t>
            </a:r>
            <a:r>
              <a:rPr spc="-120" dirty="0"/>
              <a:t>ışınlanmış</a:t>
            </a:r>
            <a:r>
              <a:rPr spc="-125" dirty="0"/>
              <a:t> </a:t>
            </a:r>
            <a:r>
              <a:rPr spc="-65" dirty="0"/>
              <a:t>olmalıdır</a:t>
            </a: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114" dirty="0"/>
              <a:t>5 </a:t>
            </a:r>
            <a:r>
              <a:rPr spc="-135" dirty="0"/>
              <a:t>aydan </a:t>
            </a:r>
            <a:r>
              <a:rPr spc="-110" dirty="0"/>
              <a:t>küçük </a:t>
            </a:r>
            <a:r>
              <a:rPr spc="-105" dirty="0"/>
              <a:t>çocuklarda </a:t>
            </a:r>
            <a:r>
              <a:rPr spc="-120" dirty="0"/>
              <a:t>ise ek </a:t>
            </a:r>
            <a:r>
              <a:rPr spc="-85" dirty="0"/>
              <a:t>olarak </a:t>
            </a:r>
            <a:r>
              <a:rPr spc="-204" dirty="0"/>
              <a:t>CMV </a:t>
            </a:r>
            <a:r>
              <a:rPr spc="-65" dirty="0"/>
              <a:t>negatif</a:t>
            </a:r>
            <a:r>
              <a:rPr spc="-30" dirty="0"/>
              <a:t> </a:t>
            </a:r>
            <a:r>
              <a:rPr spc="-60" dirty="0"/>
              <a:t>olmalıdır</a:t>
            </a: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260" dirty="0"/>
              <a:t>Taze </a:t>
            </a:r>
            <a:r>
              <a:rPr spc="-130" dirty="0"/>
              <a:t>Donmuş</a:t>
            </a:r>
            <a:r>
              <a:rPr spc="-315" dirty="0"/>
              <a:t> </a:t>
            </a:r>
            <a:r>
              <a:rPr spc="-165" dirty="0"/>
              <a:t>Plazma</a:t>
            </a: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70" dirty="0"/>
              <a:t>Kristalloid </a:t>
            </a:r>
            <a:r>
              <a:rPr spc="-145" dirty="0"/>
              <a:t>Solüsyon </a:t>
            </a:r>
            <a:r>
              <a:rPr spc="-70" dirty="0"/>
              <a:t>(</a:t>
            </a:r>
            <a:r>
              <a:rPr spc="-165" dirty="0"/>
              <a:t> </a:t>
            </a:r>
            <a:r>
              <a:rPr spc="-125" dirty="0"/>
              <a:t>Ringer)</a:t>
            </a:r>
          </a:p>
          <a:p>
            <a:pPr marL="305435" indent="-292735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305435" algn="l"/>
                <a:tab pos="306070" algn="l"/>
                <a:tab pos="2070100" algn="l"/>
              </a:tabLst>
            </a:pPr>
            <a:r>
              <a:rPr spc="-204" dirty="0"/>
              <a:t>%20</a:t>
            </a:r>
            <a:r>
              <a:rPr spc="-65" dirty="0"/>
              <a:t> </a:t>
            </a:r>
            <a:r>
              <a:rPr spc="-30" dirty="0"/>
              <a:t>Mannitol	</a:t>
            </a:r>
            <a:r>
              <a:rPr spc="-95" dirty="0"/>
              <a:t>2.5 </a:t>
            </a:r>
            <a:r>
              <a:rPr spc="-85" dirty="0"/>
              <a:t>cc/kg </a:t>
            </a:r>
            <a:r>
              <a:rPr spc="-90" dirty="0"/>
              <a:t>(0.5</a:t>
            </a:r>
            <a:r>
              <a:rPr spc="-165" dirty="0"/>
              <a:t> </a:t>
            </a:r>
            <a:r>
              <a:rPr spc="-50" dirty="0"/>
              <a:t>gr/kg)</a:t>
            </a: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pc="-114" dirty="0"/>
              <a:t>Furosemid </a:t>
            </a:r>
            <a:r>
              <a:rPr spc="-100" dirty="0"/>
              <a:t>0.25</a:t>
            </a:r>
            <a:r>
              <a:rPr spc="-110" dirty="0"/>
              <a:t> </a:t>
            </a:r>
            <a:r>
              <a:rPr spc="-55" dirty="0"/>
              <a:t>mgr/kg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0240" y="4767224"/>
            <a:ext cx="1217295" cy="76390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NaCHO3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MgSO4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4288" y="4767224"/>
            <a:ext cx="1751330" cy="76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10100"/>
              </a:lnSpc>
              <a:spcBef>
                <a:spcPts val="100"/>
              </a:spcBef>
              <a:tabLst>
                <a:tab pos="988060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mEq	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(10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cc) 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(5cc)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240" y="5505399"/>
            <a:ext cx="6751320" cy="106553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%20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Human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Albümin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1cc/kg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(**yenidoğan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infantlarda)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spcBef>
                <a:spcPts val="26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arasındaki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fark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510"/>
              </a:lnSpc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dereceyi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geçmemelidir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82307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0" dirty="0"/>
              <a:t>Prime </a:t>
            </a:r>
            <a:r>
              <a:rPr spc="-290" dirty="0"/>
              <a:t>Volüm </a:t>
            </a:r>
            <a:r>
              <a:rPr spc="-204" dirty="0"/>
              <a:t>Hazırlanması</a:t>
            </a:r>
            <a:r>
              <a:rPr spc="-550" dirty="0"/>
              <a:t> </a:t>
            </a:r>
            <a:r>
              <a:rPr spc="-25" dirty="0"/>
              <a:t>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096759" cy="3915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79375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solüsyonunun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tetkikinde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sırasında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iyonize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kalsiyumun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düşük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olduğu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durumlarda 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CaCl2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müdahalede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0.7-0.8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mM/L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</a:t>
            </a: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eklenenen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her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ünite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karşılığında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5-10</a:t>
            </a:r>
            <a:r>
              <a:rPr sz="2200" spc="-2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mEq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NaCHO3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asidozu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düzeltmek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amacıyla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eklenmelidir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Fibrinojen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pıhtılaşma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faktörlerinin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aşırı</a:t>
            </a:r>
            <a:r>
              <a:rPr sz="2200" spc="-2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hemodilüsyon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olacağı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düşünülen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hastalarda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5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kg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altı)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taze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donmuş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plazma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solüsyonuna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eklenir</a:t>
            </a:r>
            <a:endParaRPr sz="2200">
              <a:latin typeface="Arial"/>
              <a:cs typeface="Arial"/>
            </a:endParaRPr>
          </a:p>
          <a:p>
            <a:pPr marL="241300" marR="762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Ringer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solüsyonunda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Na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iyonu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azaltılmış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bunun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yarine </a:t>
            </a:r>
            <a:r>
              <a:rPr sz="2200" spc="-290" dirty="0">
                <a:solidFill>
                  <a:srgbClr val="2E2B1F"/>
                </a:solidFill>
                <a:latin typeface="Arial"/>
                <a:cs typeface="Arial"/>
              </a:rPr>
              <a:t>Ca 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K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plazma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yoğunluğuna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yakın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miktarlarda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olacak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şekilde 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arttırılmıştır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2037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Ringer</a:t>
            </a:r>
            <a:r>
              <a:rPr spc="-360" dirty="0"/>
              <a:t> </a:t>
            </a:r>
            <a:r>
              <a:rPr spc="-190" dirty="0"/>
              <a:t>Solüsyonu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355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711200">
                <a:tc gridSpan="2">
                  <a:txBody>
                    <a:bodyPr/>
                    <a:lstStyle/>
                    <a:p>
                      <a:pPr marL="1561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RİNGER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SOLÜSYONU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(Osmolarite 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310</a:t>
                      </a:r>
                      <a:r>
                        <a:rPr sz="1800" b="1" spc="-3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mOsm/L)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147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mEq/L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155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mEq/L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mEq/L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mEq/L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7680" marR="5080" indent="-1530985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Prime </a:t>
            </a:r>
            <a:r>
              <a:rPr spc="-254" dirty="0"/>
              <a:t>Volüme </a:t>
            </a:r>
            <a:r>
              <a:rPr spc="-165" dirty="0"/>
              <a:t>Eklenecek</a:t>
            </a:r>
            <a:r>
              <a:rPr spc="-545" dirty="0"/>
              <a:t> </a:t>
            </a:r>
            <a:r>
              <a:rPr spc="-245" dirty="0"/>
              <a:t>Kan  </a:t>
            </a:r>
            <a:r>
              <a:rPr spc="-200" dirty="0"/>
              <a:t>Miktarı</a:t>
            </a:r>
            <a:r>
              <a:rPr spc="-305" dirty="0"/>
              <a:t> </a:t>
            </a:r>
            <a:r>
              <a:rPr spc="-229" dirty="0"/>
              <a:t>Formülü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1064" y="2342638"/>
            <a:ext cx="6644640" cy="189103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554990" indent="-228600">
              <a:lnSpc>
                <a:spcPct val="100000"/>
              </a:lnSpc>
              <a:spcBef>
                <a:spcPts val="960"/>
              </a:spcBef>
              <a:buClr>
                <a:srgbClr val="A9A47B"/>
              </a:buClr>
              <a:buChar char="•"/>
              <a:tabLst>
                <a:tab pos="555625" algn="l"/>
              </a:tabLst>
            </a:pPr>
            <a:r>
              <a:rPr sz="3600" spc="-160" dirty="0">
                <a:solidFill>
                  <a:srgbClr val="FF0000"/>
                </a:solidFill>
                <a:latin typeface="Arial"/>
                <a:cs typeface="Arial"/>
              </a:rPr>
              <a:t>Prime </a:t>
            </a:r>
            <a:r>
              <a:rPr sz="3600" spc="-225" dirty="0">
                <a:solidFill>
                  <a:srgbClr val="FF0000"/>
                </a:solidFill>
                <a:latin typeface="Arial"/>
                <a:cs typeface="Arial"/>
              </a:rPr>
              <a:t>Eklenecek </a:t>
            </a:r>
            <a:r>
              <a:rPr sz="3600" spc="-590" dirty="0">
                <a:solidFill>
                  <a:srgbClr val="FF0000"/>
                </a:solidFill>
                <a:latin typeface="Arial"/>
                <a:cs typeface="Arial"/>
              </a:rPr>
              <a:t>RBC </a:t>
            </a:r>
            <a:r>
              <a:rPr sz="3600" spc="-160" dirty="0">
                <a:solidFill>
                  <a:srgbClr val="FF0000"/>
                </a:solidFill>
                <a:latin typeface="Arial"/>
                <a:cs typeface="Arial"/>
              </a:rPr>
              <a:t>Volümü</a:t>
            </a:r>
            <a:r>
              <a:rPr sz="3600" spc="-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spc="-310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3600">
              <a:latin typeface="Arial"/>
              <a:cs typeface="Arial"/>
            </a:endParaRPr>
          </a:p>
          <a:p>
            <a:pPr marL="294005" marR="5080" indent="-281305">
              <a:lnSpc>
                <a:spcPct val="100000"/>
              </a:lnSpc>
              <a:spcBef>
                <a:spcPts val="870"/>
              </a:spcBef>
              <a:buClr>
                <a:srgbClr val="A9A47B"/>
              </a:buClr>
              <a:buChar char="•"/>
              <a:tabLst>
                <a:tab pos="345440" algn="l"/>
              </a:tabLst>
            </a:pPr>
            <a:r>
              <a:rPr sz="3600" spc="-380" dirty="0">
                <a:solidFill>
                  <a:srgbClr val="FF0000"/>
                </a:solidFill>
                <a:latin typeface="Arial"/>
                <a:cs typeface="Arial"/>
              </a:rPr>
              <a:t>{(KPBP </a:t>
            </a:r>
            <a:r>
              <a:rPr sz="3600" spc="-150" dirty="0">
                <a:solidFill>
                  <a:srgbClr val="FF0000"/>
                </a:solidFill>
                <a:latin typeface="Arial"/>
                <a:cs typeface="Arial"/>
              </a:rPr>
              <a:t>Htc) </a:t>
            </a:r>
            <a:r>
              <a:rPr sz="3600" spc="-535" dirty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sz="3600" spc="-220" dirty="0">
                <a:solidFill>
                  <a:srgbClr val="FF0000"/>
                </a:solidFill>
                <a:latin typeface="Arial"/>
                <a:cs typeface="Arial"/>
              </a:rPr>
              <a:t>(Hasta </a:t>
            </a:r>
            <a:r>
              <a:rPr sz="3600" spc="-330" dirty="0">
                <a:solidFill>
                  <a:srgbClr val="FF0000"/>
                </a:solidFill>
                <a:latin typeface="Arial"/>
                <a:cs typeface="Arial"/>
              </a:rPr>
              <a:t>Kan </a:t>
            </a:r>
            <a:r>
              <a:rPr sz="3600" spc="-185" dirty="0">
                <a:solidFill>
                  <a:srgbClr val="FF0000"/>
                </a:solidFill>
                <a:latin typeface="Arial"/>
                <a:cs typeface="Arial"/>
              </a:rPr>
              <a:t>Volümü+  </a:t>
            </a:r>
            <a:r>
              <a:rPr sz="3600" spc="-160" dirty="0">
                <a:solidFill>
                  <a:srgbClr val="FF0000"/>
                </a:solidFill>
                <a:latin typeface="Arial"/>
                <a:cs typeface="Arial"/>
              </a:rPr>
              <a:t>Prime </a:t>
            </a:r>
            <a:r>
              <a:rPr sz="3600" spc="-150" dirty="0">
                <a:solidFill>
                  <a:srgbClr val="FF0000"/>
                </a:solidFill>
                <a:latin typeface="Arial"/>
                <a:cs typeface="Arial"/>
              </a:rPr>
              <a:t>Volüm)} </a:t>
            </a:r>
            <a:r>
              <a:rPr sz="3600" spc="-210" dirty="0">
                <a:solidFill>
                  <a:srgbClr val="FF0000"/>
                </a:solidFill>
                <a:latin typeface="Arial"/>
                <a:cs typeface="Arial"/>
              </a:rPr>
              <a:t>– </a:t>
            </a:r>
            <a:r>
              <a:rPr sz="3600" spc="-240" dirty="0">
                <a:solidFill>
                  <a:srgbClr val="FF0000"/>
                </a:solidFill>
                <a:latin typeface="Arial"/>
                <a:cs typeface="Arial"/>
              </a:rPr>
              <a:t>Hasta </a:t>
            </a:r>
            <a:r>
              <a:rPr sz="3600" spc="-590" dirty="0">
                <a:solidFill>
                  <a:srgbClr val="FF0000"/>
                </a:solidFill>
                <a:latin typeface="Arial"/>
                <a:cs typeface="Arial"/>
              </a:rPr>
              <a:t>RBC</a:t>
            </a:r>
            <a:r>
              <a:rPr sz="3600" spc="-2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spc="-170" dirty="0">
                <a:solidFill>
                  <a:srgbClr val="FF0000"/>
                </a:solidFill>
                <a:latin typeface="Arial"/>
                <a:cs typeface="Arial"/>
              </a:rPr>
              <a:t>Volüm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10433" y="117170"/>
            <a:ext cx="312547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139" marR="5080" indent="-91440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Arter</a:t>
            </a:r>
            <a:r>
              <a:rPr spc="-390" dirty="0"/>
              <a:t> </a:t>
            </a:r>
            <a:r>
              <a:rPr spc="-215" dirty="0"/>
              <a:t>Kanülü  </a:t>
            </a:r>
            <a:r>
              <a:rPr spc="-140" dirty="0"/>
              <a:t>Flow </a:t>
            </a:r>
            <a:r>
              <a:rPr spc="-65" dirty="0"/>
              <a:t>ve</a:t>
            </a:r>
            <a:r>
              <a:rPr spc="-535" dirty="0"/>
              <a:t> </a:t>
            </a:r>
            <a:r>
              <a:rPr spc="-155" dirty="0"/>
              <a:t>Size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65250" y="2270505"/>
          <a:ext cx="4547234" cy="3334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6965"/>
                <a:gridCol w="2160269"/>
              </a:tblGrid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Flow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(mlt/dk)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Boyutu</a:t>
                      </a:r>
                      <a:r>
                        <a:rPr sz="18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&lt;380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380-560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560-700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700-1000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1000-1400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1400-1800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1800-3000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&gt;3000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2590" marR="5080" indent="-17526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Prime </a:t>
            </a:r>
            <a:r>
              <a:rPr spc="-254" dirty="0"/>
              <a:t>Volüme </a:t>
            </a:r>
            <a:r>
              <a:rPr spc="-165" dirty="0"/>
              <a:t>Eklenecek</a:t>
            </a:r>
            <a:r>
              <a:rPr spc="-545" dirty="0"/>
              <a:t> </a:t>
            </a:r>
            <a:r>
              <a:rPr spc="-245" dirty="0"/>
              <a:t>Kan  </a:t>
            </a:r>
            <a:r>
              <a:rPr spc="-200" dirty="0"/>
              <a:t>Miktarı </a:t>
            </a:r>
            <a:r>
              <a:rPr spc="-229" dirty="0"/>
              <a:t>Formülü</a:t>
            </a:r>
            <a:r>
              <a:rPr spc="-465" dirty="0"/>
              <a:t> </a:t>
            </a:r>
            <a:r>
              <a:rPr spc="-195" dirty="0"/>
              <a:t>Elemanları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216140" cy="47205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b="1" spc="-125" dirty="0">
                <a:solidFill>
                  <a:srgbClr val="2E2B1F"/>
                </a:solidFill>
                <a:latin typeface="Trebuchet MS"/>
                <a:cs typeface="Trebuchet MS"/>
              </a:rPr>
              <a:t>KPBP </a:t>
            </a:r>
            <a:r>
              <a:rPr sz="2200" b="1" spc="-160" dirty="0">
                <a:solidFill>
                  <a:srgbClr val="2E2B1F"/>
                </a:solidFill>
                <a:latin typeface="Trebuchet MS"/>
                <a:cs typeface="Trebuchet MS"/>
              </a:rPr>
              <a:t>Htc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=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Min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%25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max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%35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Genellikle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28-35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arası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Cerrahi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prosedür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zorluğu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arttıkça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kilosu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azaldıkça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Htc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düzeyi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yükseltilmelidir</a:t>
            </a:r>
            <a:endParaRPr sz="2200">
              <a:latin typeface="Arial"/>
              <a:cs typeface="Arial"/>
            </a:endParaRPr>
          </a:p>
          <a:p>
            <a:pPr marL="241300" marR="2222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Genellikle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hedef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olmalıdır </a:t>
            </a:r>
            <a:r>
              <a:rPr sz="2200" spc="-270" dirty="0">
                <a:solidFill>
                  <a:srgbClr val="2E2B1F"/>
                </a:solidFill>
                <a:latin typeface="Arial"/>
                <a:cs typeface="Arial"/>
              </a:rPr>
              <a:t>(KPBP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hiçbir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safhasında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Htc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%20 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altında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olmamalıdır)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9A47B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b="1" spc="-110" dirty="0">
                <a:solidFill>
                  <a:srgbClr val="2E2B1F"/>
                </a:solidFill>
                <a:latin typeface="Trebuchet MS"/>
                <a:cs typeface="Trebuchet MS"/>
              </a:rPr>
              <a:t>Hasta </a:t>
            </a:r>
            <a:r>
              <a:rPr sz="2200" b="1" spc="-125" dirty="0">
                <a:solidFill>
                  <a:srgbClr val="2E2B1F"/>
                </a:solidFill>
                <a:latin typeface="Trebuchet MS"/>
                <a:cs typeface="Trebuchet MS"/>
              </a:rPr>
              <a:t>RBC </a:t>
            </a:r>
            <a:r>
              <a:rPr sz="2200" b="1" spc="-114" dirty="0">
                <a:solidFill>
                  <a:srgbClr val="2E2B1F"/>
                </a:solidFill>
                <a:latin typeface="Trebuchet MS"/>
                <a:cs typeface="Trebuchet MS"/>
              </a:rPr>
              <a:t>Volüm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=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Htc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(0,..) 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X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Kan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Volümü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b="1" spc="-140" dirty="0">
                <a:solidFill>
                  <a:srgbClr val="2E2B1F"/>
                </a:solidFill>
                <a:latin typeface="Trebuchet MS"/>
                <a:cs typeface="Trebuchet MS"/>
              </a:rPr>
              <a:t>Prime </a:t>
            </a:r>
            <a:r>
              <a:rPr sz="2200" b="1" spc="-125" dirty="0">
                <a:solidFill>
                  <a:srgbClr val="2E2B1F"/>
                </a:solidFill>
                <a:latin typeface="Trebuchet MS"/>
                <a:cs typeface="Trebuchet MS"/>
              </a:rPr>
              <a:t>RBC </a:t>
            </a:r>
            <a:r>
              <a:rPr sz="2200" b="1" spc="-120" dirty="0">
                <a:solidFill>
                  <a:srgbClr val="2E2B1F"/>
                </a:solidFill>
                <a:latin typeface="Trebuchet MS"/>
                <a:cs typeface="Trebuchet MS"/>
              </a:rPr>
              <a:t>Volümü 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=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Prime Volümü 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X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Prime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Htc(0,..)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b="1" spc="-125" dirty="0">
                <a:solidFill>
                  <a:srgbClr val="2E2B1F"/>
                </a:solidFill>
                <a:latin typeface="Trebuchet MS"/>
                <a:cs typeface="Trebuchet MS"/>
              </a:rPr>
              <a:t>Alınacak </a:t>
            </a:r>
            <a:r>
              <a:rPr sz="2200" b="1" spc="-130" dirty="0">
                <a:solidFill>
                  <a:srgbClr val="2E2B1F"/>
                </a:solidFill>
                <a:latin typeface="Trebuchet MS"/>
                <a:cs typeface="Trebuchet MS"/>
              </a:rPr>
              <a:t>Kan 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=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2200" spc="-365" dirty="0">
                <a:solidFill>
                  <a:srgbClr val="2E2B1F"/>
                </a:solidFill>
                <a:latin typeface="Arial"/>
                <a:cs typeface="Arial"/>
              </a:rPr>
              <a:t>RBC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Volüm </a:t>
            </a:r>
            <a:r>
              <a:rPr sz="2200" spc="235" dirty="0">
                <a:solidFill>
                  <a:srgbClr val="2E2B1F"/>
                </a:solidFill>
                <a:latin typeface="Arial"/>
                <a:cs typeface="Arial"/>
              </a:rPr>
              <a:t>/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Kullanılacak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Htc</a:t>
            </a:r>
            <a:r>
              <a:rPr sz="2200" spc="-3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(0,..)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Tam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0,40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eritrosit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</a:t>
            </a:r>
            <a:r>
              <a:rPr sz="2200" spc="-4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0,70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Tüm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volümler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cinsinden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hesaplanır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8977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Hasta </a:t>
            </a:r>
            <a:r>
              <a:rPr spc="-240" dirty="0"/>
              <a:t>Kan</a:t>
            </a:r>
            <a:r>
              <a:rPr spc="-445" dirty="0"/>
              <a:t> </a:t>
            </a:r>
            <a:r>
              <a:rPr spc="-215" dirty="0"/>
              <a:t>Volümleri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91" y="2846577"/>
          <a:ext cx="7620000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Yaş 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(yıl)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Volümü(mlt/kg)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Prematüre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Yenidoğan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1-12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80-85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1-10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yaş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75-80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yaş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üzeri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70-75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8077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Antibiyotik </a:t>
            </a:r>
            <a:r>
              <a:rPr spc="-220" dirty="0"/>
              <a:t>Pompa</a:t>
            </a:r>
            <a:r>
              <a:rPr spc="-525" dirty="0"/>
              <a:t> </a:t>
            </a:r>
            <a:r>
              <a:rPr spc="-204" dirty="0"/>
              <a:t>Dozu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2221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Antibiyotik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Doz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Cefazolin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mgr/kg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Ampisilin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mgr/kg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Gentamisin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mgr/kg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Nafcilin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mgr/kg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Vankomisin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10-15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mgr/kg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5230" marR="5080" indent="-1845945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Kardiyopleji</a:t>
            </a:r>
            <a:r>
              <a:rPr spc="-345" dirty="0"/>
              <a:t> </a:t>
            </a:r>
            <a:r>
              <a:rPr spc="-204" dirty="0"/>
              <a:t>Hazırlanması  </a:t>
            </a:r>
            <a:r>
              <a:rPr spc="-160" dirty="0"/>
              <a:t>(Standart)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6852920" cy="438531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350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cc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İzotonik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(%0,9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luk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NaCl)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ampül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%7,5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lik </a:t>
            </a:r>
            <a:r>
              <a:rPr sz="2200" spc="-380" dirty="0">
                <a:solidFill>
                  <a:srgbClr val="2E2B1F"/>
                </a:solidFill>
                <a:latin typeface="Arial"/>
                <a:cs typeface="Arial"/>
              </a:rPr>
              <a:t>KCL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(20 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cc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20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mEq)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55" dirty="0">
                <a:solidFill>
                  <a:srgbClr val="2E2B1F"/>
                </a:solidFill>
                <a:latin typeface="Arial"/>
                <a:cs typeface="Arial"/>
              </a:rPr>
              <a:t>**15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kg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üzerinde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</a:t>
            </a:r>
            <a:r>
              <a:rPr sz="2200" spc="-25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ampül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ampül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%8,4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lük </a:t>
            </a: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NaCHO3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(10</a:t>
            </a:r>
            <a:r>
              <a:rPr sz="2200" spc="-4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cc)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ampül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%15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lik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MgSO4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(10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cc)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cc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%20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Dextroz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birim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kardiyopleji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1/16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hat)4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birim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(1/4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hat)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olacak 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şekilde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karıştırılarak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verilir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9A47B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235" dirty="0">
                <a:solidFill>
                  <a:srgbClr val="2E2B1F"/>
                </a:solidFill>
                <a:latin typeface="Arial"/>
                <a:cs typeface="Arial"/>
              </a:rPr>
              <a:t>**</a:t>
            </a:r>
            <a:r>
              <a:rPr sz="2200" spc="-3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80" dirty="0">
                <a:solidFill>
                  <a:srgbClr val="2E2B1F"/>
                </a:solidFill>
                <a:latin typeface="Arial"/>
                <a:cs typeface="Arial"/>
              </a:rPr>
              <a:t>KCL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%7.5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luk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lik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ampülde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mEq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varken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%22.5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lik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lik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bir</a:t>
            </a:r>
            <a:r>
              <a:rPr sz="2200" spc="-4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ampülde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mEq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vardır </a:t>
            </a:r>
            <a:r>
              <a:rPr sz="2200" spc="105" dirty="0">
                <a:solidFill>
                  <a:srgbClr val="2E2B1F"/>
                </a:solidFill>
                <a:latin typeface="Arial"/>
                <a:cs typeface="Arial"/>
              </a:rPr>
              <a:t>!!!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73886" y="117170"/>
            <a:ext cx="620141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2439" marR="5080" indent="-1730375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Kardiyopleji</a:t>
            </a:r>
            <a:r>
              <a:rPr spc="-345" dirty="0"/>
              <a:t> </a:t>
            </a:r>
            <a:r>
              <a:rPr spc="-204" dirty="0"/>
              <a:t>Hazırlanması  </a:t>
            </a:r>
            <a:r>
              <a:rPr spc="25" dirty="0"/>
              <a:t>( </a:t>
            </a:r>
            <a:r>
              <a:rPr spc="-220" dirty="0"/>
              <a:t>Del </a:t>
            </a:r>
            <a:r>
              <a:rPr spc="-229" dirty="0"/>
              <a:t>Nido</a:t>
            </a:r>
            <a:r>
              <a:rPr spc="-730" dirty="0"/>
              <a:t> </a:t>
            </a:r>
            <a:r>
              <a:rPr spc="25" dirty="0"/>
              <a:t>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039609" cy="237299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4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birim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kardiyopleji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birim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oksijene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olarak</a:t>
            </a:r>
            <a:r>
              <a:rPr sz="2200" spc="-4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verilir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Tek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</a:t>
            </a:r>
            <a:r>
              <a:rPr sz="2200" spc="-3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kullanılır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8-12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derecede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verilebilir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20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mlt/kg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verilir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**kross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klemp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süresi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</a:t>
            </a:r>
            <a:r>
              <a:rPr sz="2200" spc="-3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altında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sürecek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işlemlerde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yarıya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azaltılır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50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kg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üzerinde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max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65" dirty="0">
                <a:solidFill>
                  <a:srgbClr val="2E2B1F"/>
                </a:solidFill>
                <a:latin typeface="Arial"/>
                <a:cs typeface="Arial"/>
              </a:rPr>
              <a:t>lt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</a:t>
            </a:r>
            <a:r>
              <a:rPr sz="2200" spc="-2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sınırlandırılır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73886" y="117170"/>
            <a:ext cx="620141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2439" marR="5080" indent="-1730375">
              <a:lnSpc>
                <a:spcPct val="100000"/>
              </a:lnSpc>
              <a:spcBef>
                <a:spcPts val="95"/>
              </a:spcBef>
            </a:pPr>
            <a:r>
              <a:rPr spc="-185" dirty="0"/>
              <a:t>Kardiyopleji</a:t>
            </a:r>
            <a:r>
              <a:rPr spc="-345" dirty="0"/>
              <a:t> </a:t>
            </a:r>
            <a:r>
              <a:rPr spc="-204" dirty="0"/>
              <a:t>Hazırlanması  </a:t>
            </a:r>
            <a:r>
              <a:rPr spc="25" dirty="0"/>
              <a:t>( </a:t>
            </a:r>
            <a:r>
              <a:rPr spc="-220" dirty="0"/>
              <a:t>Del </a:t>
            </a:r>
            <a:r>
              <a:rPr spc="-229" dirty="0"/>
              <a:t>Nido</a:t>
            </a:r>
            <a:r>
              <a:rPr spc="-730" dirty="0"/>
              <a:t> </a:t>
            </a:r>
            <a:r>
              <a:rPr spc="25" dirty="0"/>
              <a:t>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4401185" cy="317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965" marR="244475" indent="-227965" algn="r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27965" algn="l"/>
                <a:tab pos="3427095" algn="l"/>
              </a:tabLst>
            </a:pPr>
            <a:r>
              <a:rPr sz="2200" spc="-295" dirty="0">
                <a:solidFill>
                  <a:srgbClr val="2E2B1F"/>
                </a:solidFill>
                <a:latin typeface="Arial"/>
                <a:cs typeface="Arial"/>
              </a:rPr>
              <a:t>İÇE</a:t>
            </a:r>
            <a:r>
              <a:rPr sz="2200" spc="-395" dirty="0">
                <a:solidFill>
                  <a:srgbClr val="2E2B1F"/>
                </a:solidFill>
                <a:latin typeface="Arial"/>
                <a:cs typeface="Arial"/>
              </a:rPr>
              <a:t>R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İK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305435" indent="-292735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Char char="•"/>
              <a:tabLst>
                <a:tab pos="305435" algn="l"/>
                <a:tab pos="306070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litre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Plasma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Lyte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%20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Mannitol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16.3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%50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Magnezyum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Sülfat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4</a:t>
            </a:r>
            <a:r>
              <a:rPr sz="2200" spc="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3990975" algn="l"/>
              </a:tabLst>
            </a:pP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%8.4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95" dirty="0">
                <a:solidFill>
                  <a:srgbClr val="2E2B1F"/>
                </a:solidFill>
                <a:latin typeface="Arial"/>
                <a:cs typeface="Arial"/>
              </a:rPr>
              <a:t>S</a:t>
            </a: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dyu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m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Bi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k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arb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n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a</a:t>
            </a:r>
            <a:r>
              <a:rPr sz="2200" spc="120" dirty="0">
                <a:solidFill>
                  <a:srgbClr val="2E2B1F"/>
                </a:solidFill>
                <a:latin typeface="Arial"/>
                <a:cs typeface="Arial"/>
              </a:rPr>
              <a:t>t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13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	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(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Na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Potasyum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Klorid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(2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mEq/mlt)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13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2200">
              <a:latin typeface="Arial"/>
              <a:cs typeface="Arial"/>
            </a:endParaRPr>
          </a:p>
          <a:p>
            <a:pPr marL="305435" indent="-292735">
              <a:lnSpc>
                <a:spcPct val="100000"/>
              </a:lnSpc>
              <a:spcBef>
                <a:spcPts val="535"/>
              </a:spcBef>
              <a:buClr>
                <a:srgbClr val="A9A47B"/>
              </a:buClr>
              <a:buChar char="•"/>
              <a:tabLst>
                <a:tab pos="305435" algn="l"/>
                <a:tab pos="306070" algn="l"/>
              </a:tabLst>
            </a:pPr>
            <a:r>
              <a:rPr sz="2200" spc="-250" dirty="0">
                <a:solidFill>
                  <a:srgbClr val="2E2B1F"/>
                </a:solidFill>
                <a:latin typeface="Arial"/>
                <a:cs typeface="Arial"/>
              </a:rPr>
              <a:t>%1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Lidokain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13</a:t>
            </a:r>
            <a:r>
              <a:rPr sz="2200" spc="-3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2E2B1F"/>
                </a:solidFill>
                <a:latin typeface="Arial"/>
                <a:cs typeface="Arial"/>
              </a:rPr>
              <a:t>mlt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8606" y="117170"/>
            <a:ext cx="6870065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00" dirty="0"/>
              <a:t>Kardiyopleji, </a:t>
            </a:r>
            <a:r>
              <a:rPr spc="-204" dirty="0"/>
              <a:t>Dozu </a:t>
            </a:r>
            <a:r>
              <a:rPr spc="-65" dirty="0"/>
              <a:t>ve</a:t>
            </a:r>
            <a:r>
              <a:rPr spc="-555" dirty="0"/>
              <a:t> </a:t>
            </a:r>
            <a:r>
              <a:rPr spc="-180" dirty="0"/>
              <a:t>Basıncı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-1-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50008"/>
            <a:ext cx="6990715" cy="27755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kardiyoplejisi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kullanılır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Soğuk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(+4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+8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drece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arasında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)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antegrad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verilir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2249805" algn="l"/>
              </a:tabLst>
            </a:pP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İlk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20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mlt/kg	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(yaklaşık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2-4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boyunca)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Tekrar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eden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dozlar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10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mlt/kg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Topikal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soğuk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kullanılır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Her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kardiyopleji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dozu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tekrar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(eğer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Del</a:t>
            </a:r>
            <a:r>
              <a:rPr sz="2200" spc="-4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Nido</a:t>
            </a:r>
            <a:endParaRPr sz="2200">
              <a:latin typeface="Arial"/>
              <a:cs typeface="Arial"/>
            </a:endParaRPr>
          </a:p>
          <a:p>
            <a:pPr marR="194945" algn="ctr">
              <a:lnSpc>
                <a:spcPct val="100000"/>
              </a:lnSpc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kullanılıyorsa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ikinci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cerrahi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ekibin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isteğiyle</a:t>
            </a:r>
            <a:r>
              <a:rPr sz="2200" spc="-25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yinelenir)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8606" y="117170"/>
            <a:ext cx="6870065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00" dirty="0"/>
              <a:t>Kardiyopleji, </a:t>
            </a:r>
            <a:r>
              <a:rPr spc="-204" dirty="0"/>
              <a:t>Dozu </a:t>
            </a:r>
            <a:r>
              <a:rPr spc="-65" dirty="0"/>
              <a:t>ve</a:t>
            </a:r>
            <a:r>
              <a:rPr spc="-555" dirty="0"/>
              <a:t> </a:t>
            </a:r>
            <a:r>
              <a:rPr spc="-180" dirty="0"/>
              <a:t>Basıncı</a:t>
            </a:r>
          </a:p>
          <a:p>
            <a:pPr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271384" cy="297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Kardiyopleji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verilirken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kök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normal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sistemik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basıncın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çok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üzerinde olmadan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belirli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basınçda</a:t>
            </a:r>
            <a:r>
              <a:rPr sz="2200" spc="-3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marR="92456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kg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altında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çocuklarda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40-70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basınçla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kg 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üzerindeki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çocuklarda 60-90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basınçlarda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verilir.</a:t>
            </a:r>
            <a:endParaRPr sz="2200">
              <a:latin typeface="Arial"/>
              <a:cs typeface="Arial"/>
            </a:endParaRPr>
          </a:p>
          <a:p>
            <a:pPr marL="305435" indent="-2927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305435" algn="l"/>
                <a:tab pos="306070" algn="l"/>
              </a:tabLst>
            </a:pP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göstergede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aort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yetmezliği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olmayan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hastaların</a:t>
            </a:r>
            <a:r>
              <a:rPr sz="2200" spc="-2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diyastolik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basıncıdır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(koroner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perfüzyon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basıncı)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100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basınç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aşılmamalıdır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180 </a:t>
            </a:r>
            <a:r>
              <a:rPr sz="2200" spc="15" dirty="0">
                <a:solidFill>
                  <a:srgbClr val="2E2B1F"/>
                </a:solidFill>
                <a:latin typeface="Arial"/>
                <a:cs typeface="Arial"/>
              </a:rPr>
              <a:t>mlt/dk/m2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normal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koroner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akım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hızıdır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(8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2E2B1F"/>
                </a:solidFill>
                <a:latin typeface="Arial"/>
                <a:cs typeface="Arial"/>
              </a:rPr>
              <a:t>mlt/kg/dk)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727138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0" dirty="0"/>
              <a:t>Kardiyopleji </a:t>
            </a:r>
            <a:r>
              <a:rPr spc="-225" dirty="0"/>
              <a:t>Kurulumu</a:t>
            </a:r>
            <a:r>
              <a:rPr spc="-540" dirty="0"/>
              <a:t> </a:t>
            </a:r>
            <a:r>
              <a:rPr spc="-195" dirty="0"/>
              <a:t>Şeması</a:t>
            </a:r>
          </a:p>
        </p:txBody>
      </p:sp>
      <p:sp>
        <p:nvSpPr>
          <p:cNvPr id="8" name="object 8"/>
          <p:cNvSpPr/>
          <p:nvPr/>
        </p:nvSpPr>
        <p:spPr>
          <a:xfrm>
            <a:off x="1619630" y="1338809"/>
            <a:ext cx="5367147" cy="5508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029" rIns="0" bIns="0" rtlCol="0">
            <a:spAutoFit/>
          </a:bodyPr>
          <a:lstStyle/>
          <a:p>
            <a:pPr marL="1511935" marR="5080" indent="-1351915">
              <a:lnSpc>
                <a:spcPct val="100000"/>
              </a:lnSpc>
              <a:spcBef>
                <a:spcPts val="95"/>
              </a:spcBef>
            </a:pPr>
            <a:r>
              <a:rPr sz="4000" spc="-165" dirty="0"/>
              <a:t>Kardiyoplejide </a:t>
            </a:r>
            <a:r>
              <a:rPr sz="4000" spc="-125" dirty="0"/>
              <a:t>Arrest</a:t>
            </a:r>
            <a:r>
              <a:rPr sz="4000" spc="-505" dirty="0"/>
              <a:t> </a:t>
            </a:r>
            <a:r>
              <a:rPr sz="4000" spc="-185" dirty="0"/>
              <a:t>Gelişmemesi  </a:t>
            </a:r>
            <a:r>
              <a:rPr sz="4000" spc="-210" dirty="0"/>
              <a:t>Durumunda </a:t>
            </a:r>
            <a:r>
              <a:rPr sz="4000" spc="-185" dirty="0"/>
              <a:t>Şüphe</a:t>
            </a:r>
            <a:r>
              <a:rPr sz="4000" spc="-385" dirty="0"/>
              <a:t> </a:t>
            </a:r>
            <a:r>
              <a:rPr sz="4000" spc="-275" dirty="0"/>
              <a:t>??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5642610" cy="24403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1-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Yetersiz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sistemik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drenaj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??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2- </a:t>
            </a: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Tam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oturmamış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kross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klemp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??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3-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Aort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yetmezliği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15" dirty="0">
                <a:solidFill>
                  <a:srgbClr val="2E2B1F"/>
                </a:solidFill>
                <a:latin typeface="Arial"/>
                <a:cs typeface="Arial"/>
              </a:rPr>
              <a:t>??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4-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kök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kontrolü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??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5-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Kardiyoplejideki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potasyumun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yeterliliği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15" dirty="0">
                <a:solidFill>
                  <a:srgbClr val="2E2B1F"/>
                </a:solidFill>
                <a:latin typeface="Arial"/>
                <a:cs typeface="Arial"/>
              </a:rPr>
              <a:t>??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6-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Pompa başı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oklüzyon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ayarının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eksik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olması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15" dirty="0">
                <a:solidFill>
                  <a:srgbClr val="2E2B1F"/>
                </a:solidFill>
                <a:latin typeface="Arial"/>
                <a:cs typeface="Arial"/>
              </a:rPr>
              <a:t>??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117170"/>
            <a:ext cx="510159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Venöz </a:t>
            </a:r>
            <a:r>
              <a:rPr spc="-220" dirty="0"/>
              <a:t>Kanül  </a:t>
            </a:r>
            <a:r>
              <a:rPr spc="-190" dirty="0"/>
              <a:t>(Medtronic </a:t>
            </a:r>
            <a:r>
              <a:rPr spc="-215" dirty="0"/>
              <a:t>Metal</a:t>
            </a:r>
            <a:r>
              <a:rPr spc="-465" dirty="0"/>
              <a:t> </a:t>
            </a:r>
            <a:r>
              <a:rPr spc="-245" dirty="0"/>
              <a:t>Uç)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6995795" cy="5293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260"/>
                <a:gridCol w="1445260"/>
                <a:gridCol w="1296670"/>
                <a:gridCol w="1593850"/>
                <a:gridCol w="1214755"/>
              </a:tblGrid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Boyutu</a:t>
                      </a:r>
                      <a:r>
                        <a:rPr sz="1800" b="1" spc="-2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(French)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DLP </a:t>
                      </a:r>
                      <a:r>
                        <a:rPr sz="18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Metal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Kıvrık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Uçlu </a:t>
                      </a:r>
                      <a:r>
                        <a:rPr sz="1800" spc="-1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Venöz</a:t>
                      </a:r>
                      <a:r>
                        <a:rPr sz="1800" spc="-2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Kanül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97790" marR="12953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Hasta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Ağırlığı  (kg)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SVC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4381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ğla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tı  </a:t>
                      </a:r>
                      <a:r>
                        <a:rPr sz="1800" spc="-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(inch)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İVC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3562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ğla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tı  </a:t>
                      </a:r>
                      <a:r>
                        <a:rPr sz="1800" spc="-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(inch)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&lt;3.5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3.5-6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6-8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8-12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12-16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16-22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32-40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&gt;40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20-22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15239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65" dirty="0"/>
              <a:t>ve</a:t>
            </a:r>
            <a:r>
              <a:rPr spc="-385" dirty="0"/>
              <a:t> </a:t>
            </a:r>
            <a:r>
              <a:rPr spc="-229" dirty="0"/>
              <a:t>PDA/Şantlar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234555" cy="3446779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başlatılmadan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PDA/Şantlar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dönülmüş</a:t>
            </a:r>
            <a:r>
              <a:rPr sz="2200" spc="-2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Tercihen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yapılmadan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dönülmelidir.</a:t>
            </a:r>
            <a:endParaRPr sz="2200">
              <a:latin typeface="Arial"/>
              <a:cs typeface="Arial"/>
            </a:endParaRPr>
          </a:p>
          <a:p>
            <a:pPr marL="241300" marR="151130" indent="-228600" algn="just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935" algn="l"/>
              </a:tabLst>
            </a:pP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Fakat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hastanın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mevcut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klinik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durum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değerlendirmesine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göre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kanülasyon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dönülmesine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karar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verirse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mutlaka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tüm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ameliyat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ekibine</a:t>
            </a:r>
            <a:r>
              <a:rPr sz="2200" spc="-3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bildirmelidir.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4583430" algn="l"/>
              </a:tabLst>
            </a:pPr>
            <a:r>
              <a:rPr sz="2200" spc="-270" dirty="0">
                <a:solidFill>
                  <a:srgbClr val="2E2B1F"/>
                </a:solidFill>
                <a:latin typeface="Arial"/>
                <a:cs typeface="Arial"/>
              </a:rPr>
              <a:t>PDA 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şantların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dönülmesi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	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kanülasyon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tamamlanır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girildikten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yarı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flowa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düşer,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hastayı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boşaltır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PDA/şantı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ligate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eder.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Ligasyon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yavaşca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normale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yükseltilir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18858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Blanket Isısı</a:t>
            </a:r>
            <a:r>
              <a:rPr spc="-495" dirty="0"/>
              <a:t> </a:t>
            </a:r>
            <a:r>
              <a:rPr spc="-204" dirty="0"/>
              <a:t>Yönetimi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6607809" cy="183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girilene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kadar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36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</a:t>
            </a:r>
            <a:r>
              <a:rPr sz="2200" spc="-2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altına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düşmeyecek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şekilde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 ısıtılır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girildikten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hedeflene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hipotermi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derecesine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ayarlanır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ısıtılmaya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başlandığında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38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dereceye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yükseltilir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3055" marR="5080" indent="-2169160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95" dirty="0"/>
              <a:t>Sırasında </a:t>
            </a:r>
            <a:r>
              <a:rPr spc="-245" dirty="0"/>
              <a:t>Ort.</a:t>
            </a:r>
            <a:r>
              <a:rPr spc="-445" dirty="0"/>
              <a:t> </a:t>
            </a:r>
            <a:r>
              <a:rPr spc="-130" dirty="0"/>
              <a:t>Arter  </a:t>
            </a:r>
            <a:r>
              <a:rPr spc="-180" dirty="0"/>
              <a:t>Basıncı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6993890" cy="31781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Alfa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stat statejisini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uygulamaktayız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Asidoz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sıcaklığına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bakılmaksızın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düzeltilir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Çocuklarda </a:t>
            </a:r>
            <a:r>
              <a:rPr sz="2200" spc="30" dirty="0">
                <a:solidFill>
                  <a:srgbClr val="2E2B1F"/>
                </a:solidFill>
                <a:latin typeface="Arial"/>
                <a:cs typeface="Arial"/>
              </a:rPr>
              <a:t>ort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basınç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45-55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arasında</a:t>
            </a:r>
            <a:r>
              <a:rPr sz="2200" spc="-2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tutulmalıdır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hat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100-120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arasında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100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üzerinde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basınç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farkı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olmamalıdır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Ortalama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Arter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=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Pompa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flowu 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X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SVR*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**Fakat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çocuklarda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oklüziv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hastalıklar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olmadığı</a:t>
            </a:r>
            <a:r>
              <a:rPr sz="2200" spc="-2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için 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hızı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basıncından çok daha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önemlidir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3055" marR="5080" indent="-2169160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95" dirty="0"/>
              <a:t>Sırasında </a:t>
            </a:r>
            <a:r>
              <a:rPr spc="-245" dirty="0"/>
              <a:t>Ort.</a:t>
            </a:r>
            <a:r>
              <a:rPr spc="-445" dirty="0"/>
              <a:t> </a:t>
            </a:r>
            <a:r>
              <a:rPr spc="-130" dirty="0"/>
              <a:t>Arter  </a:t>
            </a:r>
            <a:r>
              <a:rPr spc="-180" dirty="0"/>
              <a:t>Basıncı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180580" cy="4653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54355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*Çocuklarda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a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yeni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başlandığında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ani </a:t>
            </a: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VD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nedeniyle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pompa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flowu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yeterli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olsa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bile </a:t>
            </a:r>
            <a:r>
              <a:rPr sz="2200" spc="5" dirty="0">
                <a:solidFill>
                  <a:srgbClr val="2E2B1F"/>
                </a:solidFill>
                <a:latin typeface="Arial"/>
                <a:cs typeface="Arial"/>
              </a:rPr>
              <a:t>ort.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arter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düşük  seyreder.</a:t>
            </a:r>
            <a:endParaRPr sz="2200">
              <a:latin typeface="Arial"/>
              <a:cs typeface="Arial"/>
            </a:endParaRPr>
          </a:p>
          <a:p>
            <a:pPr marL="305435" indent="-2927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305435" algn="l"/>
                <a:tab pos="306070" algn="l"/>
              </a:tabLst>
            </a:pP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Bu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durumda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vazokonstrüktif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ajanlardan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uzak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durulmalı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hipoterminin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vazokonstriktif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etkisi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beklenmelidir.</a:t>
            </a:r>
            <a:endParaRPr sz="2200">
              <a:latin typeface="Arial"/>
              <a:cs typeface="Arial"/>
            </a:endParaRPr>
          </a:p>
          <a:p>
            <a:pPr marL="241300" marR="5892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Yaklaşık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2-3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içinde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durum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normale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döner.Bu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bekleme 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döneminde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arttırılmalıdır.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Eğer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3-4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durum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düzelmez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efedrin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müdahale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</a:t>
            </a:r>
            <a:endParaRPr sz="22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935" algn="l"/>
              </a:tabLst>
            </a:pP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Bu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durumun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tersi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 </a:t>
            </a:r>
            <a:r>
              <a:rPr sz="2200" spc="30" dirty="0">
                <a:solidFill>
                  <a:srgbClr val="2E2B1F"/>
                </a:solidFill>
                <a:latin typeface="Arial"/>
                <a:cs typeface="Arial"/>
              </a:rPr>
              <a:t>ort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arter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yüksek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seyredebilir. 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Bu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durumda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ilk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olarak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vazodilatör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ajanlar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(nitrogliserin)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inhaler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anastezik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dozunun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arttırılması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uygulanır. </a:t>
            </a: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En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son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seçim 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flowun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düşürülmesidir.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402329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</a:t>
            </a:r>
            <a:r>
              <a:rPr spc="-370" dirty="0"/>
              <a:t> </a:t>
            </a:r>
            <a:r>
              <a:rPr spc="-220" dirty="0"/>
              <a:t>Soğuma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105015" cy="33794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Hedeflenen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ısıya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soğuyana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kadar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tam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devam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marR="12827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Soğuma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sırasında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perfüzat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arasındaki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fark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dereceyi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geçmemelidir</a:t>
            </a:r>
            <a:endParaRPr sz="2200">
              <a:latin typeface="Arial"/>
              <a:cs typeface="Arial"/>
            </a:endParaRPr>
          </a:p>
          <a:p>
            <a:pPr marL="241300" marR="868044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Soğuma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sırasında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perfüzat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hedeflenen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hipotermi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derecesinin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altında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olmamalıdır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nazofarengiyal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rectal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yollardan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ölçülür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85" dirty="0">
                <a:solidFill>
                  <a:srgbClr val="2E2B1F"/>
                </a:solidFill>
                <a:latin typeface="Arial"/>
                <a:cs typeface="Arial"/>
              </a:rPr>
              <a:t>DHSA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yapılacak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hastalarda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18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dereceye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20-25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lık</a:t>
            </a:r>
            <a:r>
              <a:rPr sz="2200" spc="-4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soğuma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periyoduyla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geçilmelidir.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Daha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kısa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süreli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bir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soğuma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periyodu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kabul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edilemez.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3406" y="117170"/>
            <a:ext cx="626237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60" dirty="0"/>
              <a:t>Perfüzyon</a:t>
            </a:r>
            <a:r>
              <a:rPr spc="-400" dirty="0"/>
              <a:t> </a:t>
            </a:r>
            <a:r>
              <a:rPr spc="-190" dirty="0"/>
              <a:t>Yeterliliği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-1-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268209" cy="4988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39065" indent="-228600" algn="just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935" algn="l"/>
              </a:tabLst>
            </a:pP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başladıktan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10.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dk,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40.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takip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eden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60.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dakikalarda 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gazı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venöz kan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gazı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alınır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(ek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her 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değişim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yapılmasından 10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da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kontrolü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görülür)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gazında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O2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sat </a:t>
            </a:r>
            <a:r>
              <a:rPr sz="2200" spc="-390" dirty="0">
                <a:solidFill>
                  <a:srgbClr val="2E2B1F"/>
                </a:solidFill>
                <a:latin typeface="Arial"/>
                <a:cs typeface="Arial"/>
              </a:rPr>
              <a:t>%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70-75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aralığında </a:t>
            </a: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PO2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30-40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civarında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marR="40449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saturasyon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%65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altına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düştüğünde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arttırılır, 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anestezik </a:t>
            </a:r>
            <a:r>
              <a:rPr sz="2200" spc="-215" dirty="0">
                <a:solidFill>
                  <a:srgbClr val="2E2B1F"/>
                </a:solidFill>
                <a:latin typeface="Arial"/>
                <a:cs typeface="Arial"/>
              </a:rPr>
              <a:t>gaz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arttırılır,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anesteziste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opioid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kas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gevşetici</a:t>
            </a:r>
            <a:endParaRPr sz="2200">
              <a:latin typeface="Arial"/>
              <a:cs typeface="Arial"/>
            </a:endParaRPr>
          </a:p>
          <a:p>
            <a:pPr marL="241300" marR="5080">
              <a:lnSpc>
                <a:spcPct val="100000"/>
              </a:lnSpc>
              <a:spcBef>
                <a:spcPts val="5"/>
              </a:spcBef>
            </a:pP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ilaçların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durumu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sorulur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duruma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göre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tekrarlatılır,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sisteme</a:t>
            </a:r>
            <a:r>
              <a:rPr sz="2200" spc="-3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eklenir .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Cevap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alınamazsa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cerrahla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konuşularak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hipotermi 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derecesi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arttırılır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laktat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seviyesi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takip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edilir.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Laktatın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4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mmol/L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üzerindeki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değerleri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yetersiz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perfüzyonunun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göstergesidir</a:t>
            </a:r>
            <a:endParaRPr sz="2200">
              <a:latin typeface="Arial"/>
              <a:cs typeface="Arial"/>
            </a:endParaRPr>
          </a:p>
          <a:p>
            <a:pPr marL="241300" marR="65405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gazında </a:t>
            </a:r>
            <a:r>
              <a:rPr sz="2200" spc="-235" dirty="0">
                <a:solidFill>
                  <a:srgbClr val="2E2B1F"/>
                </a:solidFill>
                <a:latin typeface="Arial"/>
                <a:cs typeface="Arial"/>
              </a:rPr>
              <a:t>PO2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120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üzerinde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fakat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250 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altında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olmalıdır.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3406" y="117170"/>
            <a:ext cx="626237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60" dirty="0"/>
              <a:t>Perfüzyon</a:t>
            </a:r>
            <a:r>
              <a:rPr spc="-400" dirty="0"/>
              <a:t> </a:t>
            </a:r>
            <a:r>
              <a:rPr spc="-190" dirty="0"/>
              <a:t>Yeterliliği</a:t>
            </a:r>
          </a:p>
          <a:p>
            <a:pPr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296150" cy="45199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Uygun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idrar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çıkışı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(1cc/kg/saat)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olmalıdır</a:t>
            </a:r>
            <a:endParaRPr sz="2200">
              <a:latin typeface="Arial"/>
              <a:cs typeface="Arial"/>
            </a:endParaRPr>
          </a:p>
          <a:p>
            <a:pPr marL="241300" marR="3365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gazında </a:t>
            </a:r>
            <a:r>
              <a:rPr sz="2200" spc="-285" dirty="0">
                <a:solidFill>
                  <a:srgbClr val="2E2B1F"/>
                </a:solidFill>
                <a:latin typeface="Arial"/>
                <a:cs typeface="Arial"/>
              </a:rPr>
              <a:t>PCO2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35-40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civarında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olmalı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venöz  kan gazındaki </a:t>
            </a:r>
            <a:r>
              <a:rPr sz="2200" spc="-275" dirty="0">
                <a:solidFill>
                  <a:srgbClr val="2E2B1F"/>
                </a:solidFill>
                <a:latin typeface="Arial"/>
                <a:cs typeface="Arial"/>
              </a:rPr>
              <a:t>CO2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yakın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değerlerde olmalıdır.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 gazındaki </a:t>
            </a:r>
            <a:r>
              <a:rPr sz="2200" spc="-275" dirty="0">
                <a:solidFill>
                  <a:srgbClr val="2E2B1F"/>
                </a:solidFill>
                <a:latin typeface="Arial"/>
                <a:cs typeface="Arial"/>
              </a:rPr>
              <a:t>CO2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nin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altına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inmesine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izin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verilmez.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Hiperglisemi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(glukoz&gt;300)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olduğunda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müdahale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gerektirir</a:t>
            </a:r>
            <a:endParaRPr sz="2200">
              <a:latin typeface="Arial"/>
              <a:cs typeface="Arial"/>
            </a:endParaRPr>
          </a:p>
          <a:p>
            <a:pPr marL="241300" marR="164465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boyunca </a:t>
            </a:r>
            <a:r>
              <a:rPr sz="2200" spc="-325" dirty="0">
                <a:solidFill>
                  <a:srgbClr val="2E2B1F"/>
                </a:solidFill>
                <a:latin typeface="Arial"/>
                <a:cs typeface="Arial"/>
              </a:rPr>
              <a:t>CVP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5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in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altında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tutulmalıdır.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Daha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yüksek </a:t>
            </a:r>
            <a:r>
              <a:rPr sz="2200" spc="-325" dirty="0">
                <a:solidFill>
                  <a:srgbClr val="2E2B1F"/>
                </a:solidFill>
                <a:latin typeface="Arial"/>
                <a:cs typeface="Arial"/>
              </a:rPr>
              <a:t>CVP 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değerleri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serebral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hipoperfüzyona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ödeme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yol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açabilir.</a:t>
            </a:r>
            <a:endParaRPr sz="2200">
              <a:latin typeface="Arial"/>
              <a:cs typeface="Arial"/>
            </a:endParaRPr>
          </a:p>
          <a:p>
            <a:pPr marL="241300" marR="22796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sırasında 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CVP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yükseldiğinde anestezistten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hastayı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yüz 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ödemi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açısından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değerlendirmesi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CVP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hattını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edip 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yıkaması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istenir.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sırasında </a:t>
            </a:r>
            <a:r>
              <a:rPr sz="2200" spc="-335" dirty="0">
                <a:solidFill>
                  <a:srgbClr val="2E2B1F"/>
                </a:solidFill>
                <a:latin typeface="Arial"/>
                <a:cs typeface="Arial"/>
              </a:rPr>
              <a:t>BE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-4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ün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altındaysa 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NaCHO3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müdahale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NaCHO3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dozu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0.3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x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kilosu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x </a:t>
            </a:r>
            <a:r>
              <a:rPr sz="2200" spc="-335" dirty="0">
                <a:solidFill>
                  <a:srgbClr val="2E2B1F"/>
                </a:solidFill>
                <a:latin typeface="Arial"/>
                <a:cs typeface="Arial"/>
              </a:rPr>
              <a:t>BE</a:t>
            </a:r>
            <a:r>
              <a:rPr sz="2200" spc="-3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mEq/2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13128" y="592277"/>
            <a:ext cx="5723255" cy="2129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10" dirty="0"/>
              <a:t>Hipotermi </a:t>
            </a:r>
            <a:r>
              <a:rPr spc="-145" dirty="0"/>
              <a:t>Dereceleri</a:t>
            </a:r>
            <a:r>
              <a:rPr spc="-495" dirty="0"/>
              <a:t> </a:t>
            </a:r>
            <a:r>
              <a:rPr spc="-65" dirty="0"/>
              <a:t>ve  </a:t>
            </a:r>
            <a:r>
              <a:rPr spc="-235" dirty="0"/>
              <a:t>Güvenli </a:t>
            </a:r>
            <a:r>
              <a:rPr spc="-215" dirty="0"/>
              <a:t>Dolaşım </a:t>
            </a:r>
            <a:r>
              <a:rPr spc="-135" dirty="0"/>
              <a:t>Arresti  </a:t>
            </a:r>
            <a:r>
              <a:rPr spc="-155" dirty="0"/>
              <a:t>Süreleri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91" y="3566667"/>
          <a:ext cx="7639050" cy="2136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0"/>
                <a:gridCol w="2540000"/>
                <a:gridCol w="2540000"/>
              </a:tblGrid>
              <a:tr h="640080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Hipotermi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Düzeyi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Hasta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Sıcaklığı</a:t>
                      </a:r>
                      <a:r>
                        <a:rPr sz="1800" b="1" spc="-2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(C)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Dolaşım</a:t>
                      </a:r>
                      <a:r>
                        <a:rPr sz="180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Arresti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Süresi(dk)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Hafif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5-10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Orta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10-15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Derin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15-60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Çok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Derin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&lt;18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60-90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68007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0" dirty="0"/>
              <a:t>Kardiyotomi</a:t>
            </a:r>
            <a:r>
              <a:rPr spc="-340" dirty="0"/>
              <a:t> </a:t>
            </a:r>
            <a:r>
              <a:rPr spc="-165" dirty="0"/>
              <a:t>Aspiratörü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6062980" cy="150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Heparinizasyon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yeterli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olduktan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 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ACT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400</a:t>
            </a:r>
            <a:r>
              <a:rPr sz="2200" spc="-40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sn)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kullanılmaya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başlanır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Mümkün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olan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en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düşük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hızda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(LPM)</a:t>
            </a: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çalışmalıdır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Protamin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dozunun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yarısı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yapıldıktan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kapatılır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12102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</a:t>
            </a:r>
            <a:r>
              <a:rPr spc="-355" dirty="0"/>
              <a:t> </a:t>
            </a:r>
            <a:r>
              <a:rPr spc="-225" dirty="0"/>
              <a:t>Isınma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014845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rezervuardaki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ısıtıcı/soğutucu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arasındaki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sıcaklık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farkı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dereceyi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geçmemelidir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40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dereceyi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geçmemelidir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Maksimum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su ısısı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kan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sıcaklığı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40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dereceyi</a:t>
            </a:r>
            <a:r>
              <a:rPr sz="2200" spc="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geçmemelidir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Isınma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hızı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her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3-5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</a:t>
            </a:r>
            <a:r>
              <a:rPr sz="2200" spc="-3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ayarlanır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35.5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-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36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ayrılmak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için</a:t>
            </a:r>
            <a:r>
              <a:rPr sz="2200" spc="-3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uygundur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hiçbir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zaman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37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üzerine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çıkartılmaz.</a:t>
            </a:r>
            <a:endParaRPr sz="2200">
              <a:latin typeface="Arial"/>
              <a:cs typeface="Arial"/>
            </a:endParaRPr>
          </a:p>
          <a:p>
            <a:pPr marL="241300" marR="6731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Isınmaya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başlandığında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hastanın </a:t>
            </a:r>
            <a:r>
              <a:rPr sz="2200" spc="5" dirty="0">
                <a:solidFill>
                  <a:srgbClr val="2E2B1F"/>
                </a:solidFill>
                <a:latin typeface="Arial"/>
                <a:cs typeface="Arial"/>
              </a:rPr>
              <a:t>ort.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Arter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</a:t>
            </a:r>
            <a:r>
              <a:rPr sz="2200" spc="-3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düşebilir. 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Önce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arttırılır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eğer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düzelmezse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efedrin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müdahale 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117170"/>
            <a:ext cx="2989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Venöz</a:t>
            </a:r>
            <a:r>
              <a:rPr spc="-390" dirty="0"/>
              <a:t> </a:t>
            </a:r>
            <a:r>
              <a:rPr spc="-220" dirty="0"/>
              <a:t>Kanül  </a:t>
            </a:r>
            <a:r>
              <a:rPr spc="-160" dirty="0"/>
              <a:t>(Düz)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139303" cy="529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355089"/>
                <a:gridCol w="1440180"/>
                <a:gridCol w="1296034"/>
              </a:tblGrid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</a:t>
                      </a: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Boyutu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RMI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Venöz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0080">
                <a:tc>
                  <a:txBody>
                    <a:bodyPr/>
                    <a:lstStyle/>
                    <a:p>
                      <a:pPr marL="97790" marR="20827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Hasta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Ağırlığı  (kg)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SVC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4965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ğla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tı  </a:t>
                      </a:r>
                      <a:r>
                        <a:rPr sz="1800" spc="-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(inch)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İVC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4368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ğla</a:t>
                      </a: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tı  </a:t>
                      </a:r>
                      <a:r>
                        <a:rPr sz="1800" spc="-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(inch)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&lt;3.5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3.5-6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1/4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6-8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18-20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8-12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12-16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16-22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¼-3/8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28-32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32-40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14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&gt;40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26-28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3/8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80641" y="117170"/>
            <a:ext cx="4386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75" dirty="0"/>
              <a:t>dan</a:t>
            </a:r>
            <a:r>
              <a:rPr spc="-370" dirty="0"/>
              <a:t> </a:t>
            </a:r>
            <a:r>
              <a:rPr spc="-200" dirty="0"/>
              <a:t>Ayrılma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-1-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83258"/>
            <a:ext cx="7183755" cy="4485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51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Onarımın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tamamlanmasına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yaklaşık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15 dakika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kala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510"/>
              </a:lnSpc>
            </a:pP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ısınmaya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başlanmasını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belirtir.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9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İntrakardiyak onarım tamamlandıktan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sağ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atriyum 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kapatılırken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volümü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yavaşça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hastaya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geçer,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kaval 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snerler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gevşenir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kalbin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sağ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taraf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yapılarından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hava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çıkartılır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sağ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atriotomi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dikişi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bağlanır.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normal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volüme 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döner.</a:t>
            </a:r>
            <a:endParaRPr sz="2200">
              <a:latin typeface="Arial"/>
              <a:cs typeface="Arial"/>
            </a:endParaRPr>
          </a:p>
          <a:p>
            <a:pPr marL="241300" marR="142875" indent="-228600">
              <a:lnSpc>
                <a:spcPct val="9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Anestezist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hastayı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havalandırmaya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başlar,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root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kanülünden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aspirasyonu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başlatır.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Aspirasyon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25-50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cc/dk 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hızında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tekrar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yavaşca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volümü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hastaya 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geçer.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Sol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yapılardan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masajla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yeterli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hava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çıkartma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işlemi 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Anestezist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yeteri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kadar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elle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havalandırma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</a:t>
            </a:r>
            <a:r>
              <a:rPr sz="2200" spc="-2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düşük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510"/>
              </a:lnSpc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volümde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havalandırmaya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geçer.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80641" y="117170"/>
            <a:ext cx="4386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75" dirty="0"/>
              <a:t>dan</a:t>
            </a:r>
            <a:r>
              <a:rPr spc="-370" dirty="0"/>
              <a:t> </a:t>
            </a:r>
            <a:r>
              <a:rPr spc="-200" dirty="0"/>
              <a:t>Ayrılma</a:t>
            </a:r>
          </a:p>
          <a:p>
            <a:pPr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267575" cy="45866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30 derece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Trendelenburg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pozisyonuna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alınır.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3152140" algn="l"/>
                <a:tab pos="6303010" algn="l"/>
              </a:tabLst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Cerrah kross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klempi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kaldırdığını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belirtir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pompa 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flowunu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yarıya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iner.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1.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 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sağ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koroner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ostiumu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kapatarak 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hava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embolisini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engeller.	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Klempin kaldırılması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yavaşça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(yaklaşık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periyodda)</a:t>
            </a:r>
            <a:r>
              <a:rPr sz="2200" spc="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normale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yükseltilir.	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Kross 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klemp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kalkması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gazı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görülür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dan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ayrılma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öncesi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tüm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parametreler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edilir.</a:t>
            </a:r>
            <a:endParaRPr sz="2200">
              <a:latin typeface="Arial"/>
              <a:cs typeface="Arial"/>
            </a:endParaRPr>
          </a:p>
          <a:p>
            <a:pPr marL="241300" marR="4826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Isınma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süreci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devamında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sıcaklık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34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dereceye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ulaştığında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kalp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belirli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ejeksiyon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gücü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kazandığında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sol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atriyum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venti 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durdurulur.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Anestezi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tekrar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elle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havalandırırken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hastaya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yavaşça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geçer ve valsalva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manevrasında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sol 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atriyum venti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çekilir.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Çekildikten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valsalva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sonlandırılır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hastayı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boşaltır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ısınmaya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devam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eder.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80641" y="117170"/>
            <a:ext cx="4386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75" dirty="0"/>
              <a:t>dan</a:t>
            </a:r>
            <a:r>
              <a:rPr spc="-370" dirty="0"/>
              <a:t> </a:t>
            </a:r>
            <a:r>
              <a:rPr spc="-200" dirty="0"/>
              <a:t>Ayrılma</a:t>
            </a:r>
          </a:p>
          <a:p>
            <a:pPr algn="ctr">
              <a:lnSpc>
                <a:spcPct val="100000"/>
              </a:lnSpc>
            </a:pPr>
            <a:r>
              <a:rPr spc="-195" dirty="0"/>
              <a:t>-3-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83258"/>
            <a:ext cx="7247890" cy="49212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41300" marR="523875" indent="-228600">
              <a:lnSpc>
                <a:spcPts val="2380"/>
              </a:lnSpc>
              <a:spcBef>
                <a:spcPts val="3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36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dereceye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ulaştığında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eğer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desteğinde 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müdahale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edilmesi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gereken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bir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kanama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yoksa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kardiyak 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tamir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tamamlanmışsa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dan ayrılmaya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karar</a:t>
            </a:r>
            <a:r>
              <a:rPr sz="2200" spc="-3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verilir.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19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Anestezist </a:t>
            </a:r>
            <a:r>
              <a:rPr sz="2200" spc="-180" dirty="0">
                <a:solidFill>
                  <a:srgbClr val="2E2B1F"/>
                </a:solidFill>
                <a:latin typeface="Arial"/>
                <a:cs typeface="Arial"/>
              </a:rPr>
              <a:t>FiO2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1.0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olacak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şekilde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ventilasyona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başlar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İnotropik(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dopamin,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dobutamin,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adrenalin)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;</a:t>
            </a:r>
            <a:endParaRPr sz="2200">
              <a:latin typeface="Arial"/>
              <a:cs typeface="Arial"/>
            </a:endParaRPr>
          </a:p>
          <a:p>
            <a:pPr marL="241300" marR="523240">
              <a:lnSpc>
                <a:spcPts val="2380"/>
              </a:lnSpc>
              <a:spcBef>
                <a:spcPts val="165"/>
              </a:spcBef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vazopressör(efedrin,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noradrenalin)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vazodilatör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 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nitrogliserin,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nitroprussid)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medikasyonlar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infüzyona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hazır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hale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Arial"/>
                <a:cs typeface="Arial"/>
              </a:rPr>
              <a:t>getirilir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2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kontrollü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yavaşça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volümü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hastaya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geçer</a:t>
            </a:r>
            <a:endParaRPr sz="2200">
              <a:latin typeface="Arial"/>
              <a:cs typeface="Arial"/>
            </a:endParaRPr>
          </a:p>
          <a:p>
            <a:pPr marL="241300" marR="222885" indent="-228600">
              <a:lnSpc>
                <a:spcPts val="2380"/>
              </a:lnSpc>
              <a:spcBef>
                <a:spcPts val="56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Kardiyak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kontraksiyon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hız,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sistemik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tansiyon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oksijen 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saturasyonunun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yeterli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olduğuna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karar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verilirse</a:t>
            </a: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flowu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kademeli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düşmeye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başlar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dan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ayrılır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ts val="2380"/>
              </a:lnSpc>
              <a:spcBef>
                <a:spcPts val="52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Ayrılma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3dk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boyunca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root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düşük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hızla 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apirasyon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bu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kazanılan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hastaya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yavaşça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tekrar 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verilir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80641" y="117170"/>
            <a:ext cx="4386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295" dirty="0"/>
              <a:t>KPBP </a:t>
            </a:r>
            <a:r>
              <a:rPr spc="-175" dirty="0"/>
              <a:t>dan</a:t>
            </a:r>
            <a:r>
              <a:rPr spc="-370" dirty="0"/>
              <a:t> </a:t>
            </a:r>
            <a:r>
              <a:rPr spc="-200" dirty="0"/>
              <a:t>Ayrılma</a:t>
            </a:r>
          </a:p>
          <a:p>
            <a:pPr marL="114300" algn="ctr">
              <a:lnSpc>
                <a:spcPct val="100000"/>
              </a:lnSpc>
            </a:pPr>
            <a:r>
              <a:rPr spc="-215" dirty="0"/>
              <a:t>-4-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003415" cy="3446779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Önce </a:t>
            </a:r>
            <a:r>
              <a:rPr sz="2200" spc="-380" dirty="0">
                <a:solidFill>
                  <a:srgbClr val="2E2B1F"/>
                </a:solidFill>
                <a:latin typeface="Arial"/>
                <a:cs typeface="Arial"/>
              </a:rPr>
              <a:t>SVC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sonra 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İVC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kanülleri</a:t>
            </a:r>
            <a:r>
              <a:rPr sz="2200" spc="-2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çıkartılır</a:t>
            </a:r>
            <a:endParaRPr sz="2200">
              <a:latin typeface="Arial"/>
              <a:cs typeface="Arial"/>
            </a:endParaRPr>
          </a:p>
          <a:p>
            <a:pPr marL="241300" marR="47879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sonlandığını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perfüzyonist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haber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verir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aortik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root 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ventinden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aspirasyonu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sonlandırır</a:t>
            </a:r>
            <a:endParaRPr sz="2200">
              <a:latin typeface="Arial"/>
              <a:cs typeface="Arial"/>
            </a:endParaRPr>
          </a:p>
          <a:p>
            <a:pPr marL="241300" marR="108585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Cerrah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root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ventini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çıkartır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protaminin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yarısının 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yapılmasını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ister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 </a:t>
            </a:r>
            <a:r>
              <a:rPr sz="2200" spc="35" dirty="0">
                <a:solidFill>
                  <a:srgbClr val="2E2B1F"/>
                </a:solidFill>
                <a:latin typeface="Arial"/>
                <a:cs typeface="Arial"/>
              </a:rPr>
              <a:t>**aortik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kanülden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hastaya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geçilen</a:t>
            </a:r>
            <a:r>
              <a:rPr sz="2200" spc="-3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volüm 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durdurulur)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Protamin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yarıya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ulaştığında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kardiyotomi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aspiratörü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kapatılır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kanül</a:t>
            </a:r>
            <a:r>
              <a:rPr sz="2200" spc="-2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çıkartılır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Protamin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devam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</a:t>
            </a:r>
            <a:r>
              <a:rPr sz="2200" spc="-24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2E2B1F"/>
                </a:solidFill>
                <a:latin typeface="Arial"/>
                <a:cs typeface="Arial"/>
              </a:rPr>
              <a:t>bitirilir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618229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95" dirty="0"/>
              <a:t>Protamin</a:t>
            </a:r>
            <a:r>
              <a:rPr spc="-370" dirty="0"/>
              <a:t> </a:t>
            </a:r>
            <a:r>
              <a:rPr spc="-204" dirty="0"/>
              <a:t>Dozu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080250" cy="47205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Protamin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her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mgr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heparin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için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1,3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mgr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olarak</a:t>
            </a:r>
            <a:r>
              <a:rPr sz="2200" spc="-4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  <a:p>
            <a:pPr marL="241300" marR="66103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Eğer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hemostaz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sağlanmazsa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ilk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dozun </a:t>
            </a:r>
            <a:r>
              <a:rPr sz="2200" spc="-365" dirty="0">
                <a:solidFill>
                  <a:srgbClr val="2E2B1F"/>
                </a:solidFill>
                <a:latin typeface="Arial"/>
                <a:cs typeface="Arial"/>
              </a:rPr>
              <a:t>½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440" dirty="0">
                <a:solidFill>
                  <a:srgbClr val="2E2B1F"/>
                </a:solidFill>
                <a:latin typeface="Arial"/>
                <a:cs typeface="Arial"/>
              </a:rPr>
              <a:t>¼ 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tekrar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marR="33655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Her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kg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için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cc </a:t>
            </a:r>
            <a:r>
              <a:rPr sz="2200" spc="-390" dirty="0">
                <a:solidFill>
                  <a:srgbClr val="2E2B1F"/>
                </a:solidFill>
                <a:latin typeface="Arial"/>
                <a:cs typeface="Arial"/>
              </a:rPr>
              <a:t>%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8.4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lük </a:t>
            </a:r>
            <a:r>
              <a:rPr sz="2200" spc="-250" dirty="0">
                <a:solidFill>
                  <a:srgbClr val="2E2B1F"/>
                </a:solidFill>
                <a:latin typeface="Arial"/>
                <a:cs typeface="Arial"/>
              </a:rPr>
              <a:t>CaCl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ampülden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175" dirty="0">
                <a:solidFill>
                  <a:srgbClr val="2E2B1F"/>
                </a:solidFill>
                <a:latin typeface="Arial"/>
                <a:cs typeface="Arial"/>
              </a:rPr>
              <a:t>cc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protamin 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dozuna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eklenir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Protaminin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tamamlanması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traneksamik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asit 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(Transamin)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25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mgr/kg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(max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gr)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iv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yavaş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infüzyon 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olarak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(yaklaşık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10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dk)</a:t>
            </a:r>
            <a:endParaRPr sz="2200">
              <a:latin typeface="Arial"/>
              <a:cs typeface="Arial"/>
            </a:endParaRPr>
          </a:p>
          <a:p>
            <a:pPr marL="241300" marR="53975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Yenidoğan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infantlarda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traneksamik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asit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ayrı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doza 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bölünerek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1.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mgr/kg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 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yaklaşık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20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lık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iv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infüzyon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2.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mgr/kg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prime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volüme eklenir,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3.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doz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protamin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sonrası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</a:t>
            </a:r>
            <a:r>
              <a:rPr sz="2200" spc="-25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mgr/kg 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dozunda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yaklaşık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lık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iv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infüzyon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olarak</a:t>
            </a:r>
            <a:r>
              <a:rPr sz="2200" spc="-2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34810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Ultrafiltrasyon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44"/>
            <a:ext cx="7240270" cy="455295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1-Tüm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yenidoğan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açık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kalp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ameliyatları</a:t>
            </a:r>
            <a:endParaRPr sz="2200">
              <a:latin typeface="Arial"/>
              <a:cs typeface="Arial"/>
            </a:endParaRPr>
          </a:p>
          <a:p>
            <a:pPr marL="241300" marR="177165" indent="-228600">
              <a:lnSpc>
                <a:spcPts val="2380"/>
              </a:lnSpc>
              <a:spcBef>
                <a:spcPts val="56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2-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süresi 100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üzerinde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olan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ve/veya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derin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hipotermi 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uygulanan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tüm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hastalar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spcBef>
                <a:spcPts val="2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3-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sırasında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ciddi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hemodilüsyon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(Htc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25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altı)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gelişen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510"/>
              </a:lnSpc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hastalar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4- </a:t>
            </a:r>
            <a:r>
              <a:rPr sz="2200" spc="-200" dirty="0">
                <a:solidFill>
                  <a:srgbClr val="2E2B1F"/>
                </a:solidFill>
                <a:latin typeface="Arial"/>
                <a:cs typeface="Arial"/>
              </a:rPr>
              <a:t>Sıvı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yükü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ameliyata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alınan</a:t>
            </a:r>
            <a:r>
              <a:rPr sz="2200" spc="-20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hastalar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5-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Akut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kronik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renal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yetmezlikli</a:t>
            </a:r>
            <a:r>
              <a:rPr sz="2200" spc="-2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hastalarda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ısısı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28-30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dereceye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ulaştığında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işleme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başlanır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ts val="2380"/>
              </a:lnSpc>
              <a:spcBef>
                <a:spcPts val="56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Yenidoğan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infantlarda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Htc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35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üzerine,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pediyatrik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hastalarda 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ise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üzerine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çıktığında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sonlandırılır.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ts val="2510"/>
              </a:lnSpc>
              <a:spcBef>
                <a:spcPts val="2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Ultrafiltrasyona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başlamadan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önce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sonunda 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ACT</a:t>
            </a:r>
            <a:r>
              <a:rPr sz="2200" spc="-22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kontrolü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ts val="2510"/>
              </a:lnSpc>
            </a:pP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2787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Ultrafiltrasyon</a:t>
            </a:r>
            <a:r>
              <a:rPr spc="-370" dirty="0"/>
              <a:t> </a:t>
            </a:r>
            <a:r>
              <a:rPr spc="-195" dirty="0"/>
              <a:t>Şeması</a:t>
            </a:r>
          </a:p>
        </p:txBody>
      </p:sp>
      <p:sp>
        <p:nvSpPr>
          <p:cNvPr id="8" name="object 8"/>
          <p:cNvSpPr/>
          <p:nvPr/>
        </p:nvSpPr>
        <p:spPr>
          <a:xfrm>
            <a:off x="1835657" y="1263354"/>
            <a:ext cx="4824476" cy="5518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3015" marR="5080" indent="-2465070">
              <a:lnSpc>
                <a:spcPct val="100000"/>
              </a:lnSpc>
              <a:spcBef>
                <a:spcPts val="95"/>
              </a:spcBef>
            </a:pPr>
            <a:r>
              <a:rPr spc="-155" dirty="0"/>
              <a:t>Aort </a:t>
            </a:r>
            <a:r>
              <a:rPr spc="-200" dirty="0"/>
              <a:t>Kanülünde </a:t>
            </a:r>
            <a:r>
              <a:rPr spc="-180" dirty="0"/>
              <a:t>Yüksek</a:t>
            </a:r>
            <a:r>
              <a:rPr spc="-635" dirty="0"/>
              <a:t> </a:t>
            </a:r>
            <a:r>
              <a:rPr spc="-180" dirty="0"/>
              <a:t>Basınç  </a:t>
            </a:r>
            <a:r>
              <a:rPr spc="-170" dirty="0"/>
              <a:t>Protokolü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341870" cy="311150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1-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Arter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hattında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aort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kanülünde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kink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40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2-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Aort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kanülünün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yeri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innominate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artere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gidiş?, 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lümene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dayanma </a:t>
            </a:r>
            <a:r>
              <a:rPr sz="2200" spc="-210" dirty="0">
                <a:solidFill>
                  <a:srgbClr val="2E2B1F"/>
                </a:solidFill>
                <a:latin typeface="Arial"/>
                <a:cs typeface="Arial"/>
              </a:rPr>
              <a:t>?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3- </a:t>
            </a:r>
            <a:r>
              <a:rPr sz="2200" spc="-185" dirty="0">
                <a:solidFill>
                  <a:srgbClr val="2E2B1F"/>
                </a:solidFill>
                <a:latin typeface="Arial"/>
                <a:cs typeface="Arial"/>
              </a:rPr>
              <a:t>Kross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klempin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yeri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1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4-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Aort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kanülü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flow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uygunluğu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tekrar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43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marR="14859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5-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Arteriyel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basıncı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edilir;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çok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yüksek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olabilir 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(yetersiz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anestezi,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ani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vazokonstriksiyon,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inotropik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ilaç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puşesi)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6-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Aorta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diseksiyonu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gelişmiş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olabilir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3650" marR="5080" indent="-1356995">
              <a:lnSpc>
                <a:spcPct val="100000"/>
              </a:lnSpc>
              <a:spcBef>
                <a:spcPts val="95"/>
              </a:spcBef>
            </a:pPr>
            <a:r>
              <a:rPr spc="-170" dirty="0"/>
              <a:t>Yetersiz </a:t>
            </a:r>
            <a:r>
              <a:rPr spc="-225" dirty="0"/>
              <a:t>Venöz</a:t>
            </a:r>
            <a:r>
              <a:rPr spc="-530" dirty="0"/>
              <a:t> </a:t>
            </a:r>
            <a:r>
              <a:rPr spc="-225" dirty="0"/>
              <a:t>Dönüş  </a:t>
            </a:r>
            <a:r>
              <a:rPr spc="-170" dirty="0"/>
              <a:t>Protokolü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230745" cy="351345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5153660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1-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hatta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venöz</a:t>
            </a:r>
            <a:r>
              <a:rPr sz="2200" spc="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kanüllerde</a:t>
            </a:r>
            <a:r>
              <a:rPr sz="2200" spc="409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kink	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2-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hat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hava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bloğu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açısından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değerlendirilir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3-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rezervuarla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masanın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yükseklik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farkı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Arial"/>
                <a:cs typeface="Arial"/>
              </a:rPr>
              <a:t>arttırılır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4-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Venöz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kanül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yerleşiminin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kontrolü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için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cerrah</a:t>
            </a:r>
            <a:r>
              <a:rPr sz="2200" spc="-3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uyarılır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5-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Adi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aspiratörün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anormal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kullanımı</a:t>
            </a:r>
            <a:r>
              <a:rPr sz="2200" spc="-3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uyarılır</a:t>
            </a:r>
            <a:endParaRPr sz="2200">
              <a:latin typeface="Arial"/>
              <a:cs typeface="Arial"/>
            </a:endParaRPr>
          </a:p>
          <a:p>
            <a:pPr marL="241300" marR="81915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6-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İnvaziv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ponksiyon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veya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kanülasyon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yapılan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yerler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kan kaybı 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açısından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kontrol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53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7-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Üçüncü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boşluğa </a:t>
            </a:r>
            <a:r>
              <a:rPr sz="2200" spc="-155" dirty="0">
                <a:solidFill>
                  <a:srgbClr val="2E2B1F"/>
                </a:solidFill>
                <a:latin typeface="Arial"/>
                <a:cs typeface="Arial"/>
              </a:rPr>
              <a:t>kaçan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sıvı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açısından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anestezist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cerrah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ile 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değerlendirilir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64286" y="117170"/>
            <a:ext cx="741807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518920" algn="l"/>
              </a:tabLst>
            </a:pPr>
            <a:r>
              <a:rPr spc="-240" dirty="0"/>
              <a:t>Masif	</a:t>
            </a:r>
            <a:r>
              <a:rPr spc="-300" dirty="0"/>
              <a:t>Hava </a:t>
            </a:r>
            <a:r>
              <a:rPr spc="-200" dirty="0"/>
              <a:t>Embolisi</a:t>
            </a:r>
            <a:r>
              <a:rPr spc="-390" dirty="0"/>
              <a:t> </a:t>
            </a:r>
            <a:r>
              <a:rPr spc="-175" dirty="0"/>
              <a:t>Protokolü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-1-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549107"/>
            <a:ext cx="7192009" cy="32454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1-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Acilen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durdurulur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2-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Trendelenburg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pozisyonuna</a:t>
            </a:r>
            <a:r>
              <a:rPr sz="2200" spc="-14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alınır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3-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hatlarından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hava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çıkartılır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perfüzyona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devam</a:t>
            </a:r>
            <a:r>
              <a:rPr sz="2200" spc="-254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edilir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4-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20-22 </a:t>
            </a:r>
            <a:r>
              <a:rPr sz="2200" spc="-420" dirty="0">
                <a:solidFill>
                  <a:srgbClr val="2E2B1F"/>
                </a:solidFill>
                <a:latin typeface="Arial"/>
                <a:cs typeface="Arial"/>
              </a:rPr>
              <a:t>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dereceye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kadar</a:t>
            </a:r>
            <a:r>
              <a:rPr sz="2200" spc="-19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soğutulur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5-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65" dirty="0">
                <a:solidFill>
                  <a:srgbClr val="2E2B1F"/>
                </a:solidFill>
                <a:latin typeface="Arial"/>
                <a:cs typeface="Arial"/>
              </a:rPr>
              <a:t>baş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çevresine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buz </a:t>
            </a:r>
            <a:r>
              <a:rPr sz="2200" spc="-45" dirty="0">
                <a:solidFill>
                  <a:srgbClr val="2E2B1F"/>
                </a:solidFill>
                <a:latin typeface="Arial"/>
                <a:cs typeface="Arial"/>
              </a:rPr>
              <a:t>torbaları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konur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  <a:tab pos="1815464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6-</a:t>
            </a:r>
            <a:r>
              <a:rPr sz="2200" spc="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Anestezist	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tarafından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barbiturat</a:t>
            </a:r>
            <a:r>
              <a:rPr sz="2200" spc="-2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**Tiyopental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5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mgr/kg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iv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bolus</a:t>
            </a:r>
            <a:r>
              <a:rPr sz="2200" spc="-2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ardından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1 </a:t>
            </a:r>
            <a:r>
              <a:rPr sz="2200" spc="-50" dirty="0">
                <a:solidFill>
                  <a:srgbClr val="2E2B1F"/>
                </a:solidFill>
                <a:latin typeface="Arial"/>
                <a:cs typeface="Arial"/>
              </a:rPr>
              <a:t>mgr/kg/saat iv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infüzyon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(12</a:t>
            </a:r>
            <a:r>
              <a:rPr sz="2200" spc="-2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saat)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117170"/>
            <a:ext cx="2989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Venöz</a:t>
            </a:r>
            <a:r>
              <a:rPr spc="-390" dirty="0"/>
              <a:t> </a:t>
            </a:r>
            <a:r>
              <a:rPr spc="-220" dirty="0"/>
              <a:t>Kanül  </a:t>
            </a:r>
            <a:r>
              <a:rPr spc="-175" dirty="0"/>
              <a:t>(Tek)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9191" y="2198497"/>
          <a:ext cx="7609840" cy="4021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2460"/>
                <a:gridCol w="1902460"/>
                <a:gridCol w="1902460"/>
                <a:gridCol w="1902460"/>
              </a:tblGrid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Tek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Venöz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2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Tek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Venöz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0.25-0.30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0.93-0.96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0.31-0.38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0.97-1.19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0.39-0.46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1.20-1.30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0,47-0,52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1.31-1.34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0.53-0.58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1.35-1.55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40/32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0.59-0.67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1.56-1.67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40/32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0.68-0.71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1.68-1.70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40/32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0.72-0.75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1.71-1.96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50/36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0.76-0.84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1.97-2.15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50/36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0.85-0.92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64286" y="117170"/>
            <a:ext cx="741807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518920" algn="l"/>
              </a:tabLst>
            </a:pPr>
            <a:r>
              <a:rPr spc="-240" dirty="0"/>
              <a:t>Masif	</a:t>
            </a:r>
            <a:r>
              <a:rPr spc="-300" dirty="0"/>
              <a:t>Hava </a:t>
            </a:r>
            <a:r>
              <a:rPr spc="-200" dirty="0"/>
              <a:t>Embolisi</a:t>
            </a:r>
            <a:r>
              <a:rPr spc="-390" dirty="0"/>
              <a:t> </a:t>
            </a:r>
            <a:r>
              <a:rPr spc="-175" dirty="0"/>
              <a:t>Protokolü</a:t>
            </a:r>
          </a:p>
          <a:p>
            <a:pPr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0240" y="1616786"/>
            <a:ext cx="7134859" cy="445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3048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7-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5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dk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süre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için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dolaşım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arresti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 </a:t>
            </a:r>
            <a:r>
              <a:rPr sz="2200" spc="-170" dirty="0">
                <a:solidFill>
                  <a:srgbClr val="2E2B1F"/>
                </a:solidFill>
                <a:latin typeface="Arial"/>
                <a:cs typeface="Arial"/>
              </a:rPr>
              <a:t>Bu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sürede </a:t>
            </a:r>
            <a:r>
              <a:rPr sz="2200" spc="-380" dirty="0">
                <a:solidFill>
                  <a:srgbClr val="2E2B1F"/>
                </a:solidFill>
                <a:latin typeface="Arial"/>
                <a:cs typeface="Arial"/>
              </a:rPr>
              <a:t>SVC 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kanülünden </a:t>
            </a:r>
            <a:r>
              <a:rPr sz="2200" spc="-325" dirty="0">
                <a:solidFill>
                  <a:srgbClr val="2E2B1F"/>
                </a:solidFill>
                <a:latin typeface="Arial"/>
                <a:cs typeface="Arial"/>
              </a:rPr>
              <a:t>CVP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20-25 </a:t>
            </a:r>
            <a:r>
              <a:rPr sz="2200" spc="-145" dirty="0">
                <a:solidFill>
                  <a:srgbClr val="2E2B1F"/>
                </a:solidFill>
                <a:latin typeface="Arial"/>
                <a:cs typeface="Arial"/>
              </a:rPr>
              <a:t>mmHg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arasında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olacak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şekilde  </a:t>
            </a:r>
            <a:r>
              <a:rPr sz="2200" spc="-60" dirty="0">
                <a:solidFill>
                  <a:srgbClr val="2E2B1F"/>
                </a:solidFill>
                <a:latin typeface="Arial"/>
                <a:cs typeface="Arial"/>
              </a:rPr>
              <a:t>retrograd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perfüzyon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yapılır.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(antegrad serebral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perfüzyon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hızı 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yaklaşık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20 </a:t>
            </a:r>
            <a:r>
              <a:rPr sz="2200" spc="15" dirty="0">
                <a:solidFill>
                  <a:srgbClr val="2E2B1F"/>
                </a:solidFill>
                <a:latin typeface="Arial"/>
                <a:cs typeface="Arial"/>
              </a:rPr>
              <a:t>mlt/kg/dk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241300" marR="330200" indent="-228600" algn="just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306070" algn="l"/>
              </a:tabLst>
            </a:pPr>
            <a:r>
              <a:rPr sz="2200" spc="-30" dirty="0">
                <a:solidFill>
                  <a:srgbClr val="2E2B1F"/>
                </a:solidFill>
                <a:latin typeface="Arial"/>
                <a:cs typeface="Arial"/>
              </a:rPr>
              <a:t>Aort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kanülü 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240" dirty="0">
                <a:solidFill>
                  <a:srgbClr val="2E2B1F"/>
                </a:solidFill>
                <a:latin typeface="Arial"/>
                <a:cs typeface="Arial"/>
              </a:rPr>
              <a:t>İVC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kanülü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klemplidir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(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Resirkülasyon </a:t>
            </a: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hattı 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sonrasındaki </a:t>
            </a:r>
            <a:r>
              <a:rPr sz="2200" spc="-40" dirty="0">
                <a:solidFill>
                  <a:srgbClr val="2E2B1F"/>
                </a:solidFill>
                <a:latin typeface="Arial"/>
                <a:cs typeface="Arial"/>
              </a:rPr>
              <a:t>hattın </a:t>
            </a:r>
            <a:r>
              <a:rPr sz="2200" spc="-65" dirty="0">
                <a:solidFill>
                  <a:srgbClr val="2E2B1F"/>
                </a:solidFill>
                <a:latin typeface="Arial"/>
                <a:cs typeface="Arial"/>
              </a:rPr>
              <a:t>klempi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açılır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perfüzyon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bu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yolla</a:t>
            </a:r>
            <a:r>
              <a:rPr sz="2200" spc="-35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385" dirty="0">
                <a:solidFill>
                  <a:srgbClr val="2E2B1F"/>
                </a:solidFill>
                <a:latin typeface="Arial"/>
                <a:cs typeface="Arial"/>
              </a:rPr>
              <a:t>SVC 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kanülünden</a:t>
            </a:r>
            <a:r>
              <a:rPr sz="2200" spc="-1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yapılır)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35" dirty="0">
                <a:solidFill>
                  <a:srgbClr val="2E2B1F"/>
                </a:solidFill>
                <a:latin typeface="Arial"/>
                <a:cs typeface="Arial"/>
              </a:rPr>
              <a:t>Aortik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root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kanülden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aspirasyon</a:t>
            </a:r>
            <a:r>
              <a:rPr sz="2200" spc="-35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2E2B1F"/>
                </a:solidFill>
                <a:latin typeface="Arial"/>
                <a:cs typeface="Arial"/>
              </a:rPr>
              <a:t>yapılır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8-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Antegrad </a:t>
            </a:r>
            <a:r>
              <a:rPr sz="2200" spc="-85" dirty="0">
                <a:solidFill>
                  <a:srgbClr val="2E2B1F"/>
                </a:solidFill>
                <a:latin typeface="Arial"/>
                <a:cs typeface="Arial"/>
              </a:rPr>
              <a:t>perfüzyon </a:t>
            </a:r>
            <a:r>
              <a:rPr sz="2200" spc="-75" dirty="0">
                <a:solidFill>
                  <a:srgbClr val="2E2B1F"/>
                </a:solidFill>
                <a:latin typeface="Arial"/>
                <a:cs typeface="Arial"/>
              </a:rPr>
              <a:t>başlatılır </a:t>
            </a:r>
            <a:r>
              <a:rPr sz="2200" spc="-130" dirty="0">
                <a:solidFill>
                  <a:srgbClr val="2E2B1F"/>
                </a:solidFill>
                <a:latin typeface="Arial"/>
                <a:cs typeface="Arial"/>
              </a:rPr>
              <a:t>ve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ısınılmaya</a:t>
            </a:r>
            <a:r>
              <a:rPr sz="2200" spc="-1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2E2B1F"/>
                </a:solidFill>
                <a:latin typeface="Arial"/>
                <a:cs typeface="Arial"/>
              </a:rPr>
              <a:t>başlanır.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9- </a:t>
            </a:r>
            <a:r>
              <a:rPr sz="2200" spc="-320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25" dirty="0">
                <a:solidFill>
                  <a:srgbClr val="2E2B1F"/>
                </a:solidFill>
                <a:latin typeface="Arial"/>
                <a:cs typeface="Arial"/>
              </a:rPr>
              <a:t>da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Htc </a:t>
            </a:r>
            <a:r>
              <a:rPr sz="2200" spc="-114" dirty="0">
                <a:solidFill>
                  <a:srgbClr val="2E2B1F"/>
                </a:solidFill>
                <a:latin typeface="Arial"/>
                <a:cs typeface="Arial"/>
              </a:rPr>
              <a:t>30 </a:t>
            </a: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olana </a:t>
            </a:r>
            <a:r>
              <a:rPr sz="2200" spc="-105" dirty="0">
                <a:solidFill>
                  <a:srgbClr val="2E2B1F"/>
                </a:solidFill>
                <a:latin typeface="Arial"/>
                <a:cs typeface="Arial"/>
              </a:rPr>
              <a:t>kadar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klasik </a:t>
            </a:r>
            <a:r>
              <a:rPr sz="2200" spc="-55" dirty="0">
                <a:solidFill>
                  <a:srgbClr val="2E2B1F"/>
                </a:solidFill>
                <a:latin typeface="Arial"/>
                <a:cs typeface="Arial"/>
              </a:rPr>
              <a:t>ultrafiltrasyona</a:t>
            </a:r>
            <a:r>
              <a:rPr sz="2200" spc="-3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başlanır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Char char="•"/>
              <a:tabLst>
                <a:tab pos="241300" algn="l"/>
                <a:tab pos="241935" algn="l"/>
              </a:tabLst>
            </a:pPr>
            <a:r>
              <a:rPr sz="2200" spc="-95" dirty="0">
                <a:solidFill>
                  <a:srgbClr val="2E2B1F"/>
                </a:solidFill>
                <a:latin typeface="Arial"/>
                <a:cs typeface="Arial"/>
              </a:rPr>
              <a:t>10- </a:t>
            </a:r>
            <a:r>
              <a:rPr sz="2200" spc="-150" dirty="0">
                <a:solidFill>
                  <a:srgbClr val="2E2B1F"/>
                </a:solidFill>
                <a:latin typeface="Arial"/>
                <a:cs typeface="Arial"/>
              </a:rPr>
              <a:t>Hasta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derecesi </a:t>
            </a:r>
            <a:r>
              <a:rPr sz="2200" spc="-100" dirty="0">
                <a:solidFill>
                  <a:srgbClr val="2E2B1F"/>
                </a:solidFill>
                <a:latin typeface="Arial"/>
                <a:cs typeface="Arial"/>
              </a:rPr>
              <a:t>35.5 </a:t>
            </a:r>
            <a:r>
              <a:rPr sz="2200" spc="-90" dirty="0">
                <a:solidFill>
                  <a:srgbClr val="2E2B1F"/>
                </a:solidFill>
                <a:latin typeface="Arial"/>
                <a:cs typeface="Arial"/>
              </a:rPr>
              <a:t>olduğunda </a:t>
            </a:r>
            <a:r>
              <a:rPr sz="2200" spc="-315" dirty="0">
                <a:solidFill>
                  <a:srgbClr val="2E2B1F"/>
                </a:solidFill>
                <a:latin typeface="Arial"/>
                <a:cs typeface="Arial"/>
              </a:rPr>
              <a:t>KPBP </a:t>
            </a:r>
            <a:r>
              <a:rPr sz="2200" spc="-110" dirty="0">
                <a:solidFill>
                  <a:srgbClr val="2E2B1F"/>
                </a:solidFill>
                <a:latin typeface="Arial"/>
                <a:cs typeface="Arial"/>
              </a:rPr>
              <a:t>dan</a:t>
            </a:r>
            <a:r>
              <a:rPr sz="2200" spc="-26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2E2B1F"/>
                </a:solidFill>
                <a:latin typeface="Arial"/>
                <a:cs typeface="Arial"/>
              </a:rPr>
              <a:t>ayrılınır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solidFill>
                  <a:srgbClr val="A9A47B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03273" y="117170"/>
            <a:ext cx="4940935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BSA </a:t>
            </a:r>
            <a:r>
              <a:rPr spc="-65" dirty="0"/>
              <a:t>ve </a:t>
            </a:r>
            <a:r>
              <a:rPr spc="-140" dirty="0"/>
              <a:t>Flow</a:t>
            </a:r>
            <a:r>
              <a:rPr spc="-590" dirty="0"/>
              <a:t> </a:t>
            </a:r>
            <a:r>
              <a:rPr spc="-204" dirty="0"/>
              <a:t>Tablosu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-1-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39050" cy="4462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2.4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2.2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2.0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1.8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2400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2200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2000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1800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1.05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1980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2160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3120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2970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3360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1.45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3190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3600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3300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03273" y="117170"/>
            <a:ext cx="4940935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BSA </a:t>
            </a:r>
            <a:r>
              <a:rPr spc="-65" dirty="0"/>
              <a:t>ve </a:t>
            </a:r>
            <a:r>
              <a:rPr spc="-140" dirty="0"/>
              <a:t>Flow</a:t>
            </a:r>
            <a:r>
              <a:rPr spc="-590" dirty="0"/>
              <a:t> </a:t>
            </a:r>
            <a:r>
              <a:rPr spc="-204" dirty="0"/>
              <a:t>Tablosu</a:t>
            </a:r>
          </a:p>
          <a:p>
            <a:pPr algn="ctr">
              <a:lnSpc>
                <a:spcPct val="100000"/>
              </a:lnSpc>
            </a:pPr>
            <a:r>
              <a:rPr spc="-204" dirty="0"/>
              <a:t>-2-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39050" cy="409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2.4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2.2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2.0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1.8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3840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3520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3960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3630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3300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2970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4200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3850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3150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4320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3960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3600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3240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4400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3330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4560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4180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3800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1.95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4680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4290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3900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3510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4800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4400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3600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7182" y="254254"/>
          <a:ext cx="7639050" cy="6317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Mitral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Triküspid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Aort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Pulmoner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12.60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13.60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0.45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19.20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21.90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19.70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21.40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22.30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27.70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28.90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17.60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29.10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17.20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18.00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7182" y="182245"/>
          <a:ext cx="8012430" cy="635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460"/>
                <a:gridCol w="2664460"/>
                <a:gridCol w="2664460"/>
              </a:tblGrid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BSA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Ana</a:t>
                      </a: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Sağ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44055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Greft</a:t>
            </a:r>
            <a:r>
              <a:rPr spc="-340" dirty="0"/>
              <a:t> </a:t>
            </a:r>
            <a:r>
              <a:rPr spc="-195" dirty="0"/>
              <a:t>Kanülasyonu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39050" cy="2237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Greft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Çapı</a:t>
                      </a:r>
                      <a:r>
                        <a:rPr sz="1800" b="1" spc="-1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(mm)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Çapı</a:t>
                      </a:r>
                      <a:r>
                        <a:rPr sz="1800" b="1" spc="-2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58390" marR="5080" indent="-2346325">
              <a:lnSpc>
                <a:spcPct val="100000"/>
              </a:lnSpc>
              <a:spcBef>
                <a:spcPts val="95"/>
              </a:spcBef>
            </a:pPr>
            <a:r>
              <a:rPr spc="-204" dirty="0"/>
              <a:t>Sıcaklık, </a:t>
            </a:r>
            <a:r>
              <a:rPr spc="-254" dirty="0"/>
              <a:t>Flow, </a:t>
            </a:r>
            <a:r>
              <a:rPr spc="-275" dirty="0"/>
              <a:t>FlO2 </a:t>
            </a:r>
            <a:r>
              <a:rPr spc="-65" dirty="0"/>
              <a:t>ve</a:t>
            </a:r>
            <a:r>
              <a:rPr spc="-580" dirty="0"/>
              <a:t> </a:t>
            </a:r>
            <a:r>
              <a:rPr spc="-225" dirty="0"/>
              <a:t>Gaz/Kan  </a:t>
            </a:r>
            <a:r>
              <a:rPr spc="-220" dirty="0"/>
              <a:t>Akım</a:t>
            </a:r>
            <a:r>
              <a:rPr spc="-315" dirty="0"/>
              <a:t> </a:t>
            </a:r>
            <a:r>
              <a:rPr spc="-240" dirty="0"/>
              <a:t>Oranı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39050" cy="3421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Sıcaklık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Kardiyak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İndex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(L/dk/m2)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Gaz/Kan</a:t>
                      </a:r>
                      <a:r>
                        <a:rPr sz="1800" b="1" spc="-1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Akım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Oranı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37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34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0,8:1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0.65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0,7:1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0,6:1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0.50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0,5:1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914400">
                <a:tc gridSpan="4">
                  <a:txBody>
                    <a:bodyPr/>
                    <a:lstStyle/>
                    <a:p>
                      <a:pPr marL="97790" marR="1917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*Standart </a:t>
                      </a: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hastalarda </a:t>
                      </a: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FlO2 </a:t>
                      </a:r>
                      <a:r>
                        <a:rPr sz="1800" spc="-1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%60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 </a:t>
                      </a:r>
                      <a:r>
                        <a:rPr sz="1800" spc="-1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gaz </a:t>
                      </a: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akım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oranı </a:t>
                      </a: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kabaca </a:t>
                      </a:r>
                      <a:r>
                        <a:rPr sz="18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BSA’nın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1.5 </a:t>
                      </a:r>
                      <a:r>
                        <a:rPr sz="1800" spc="-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katı 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olacak 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şekilde </a:t>
                      </a:r>
                      <a:r>
                        <a:rPr sz="1800" spc="-2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KPBP </a:t>
                      </a:r>
                      <a:r>
                        <a:rPr sz="1800" spc="-1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başlanır.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Siyanotik </a:t>
                      </a: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hastalarda </a:t>
                      </a:r>
                      <a:r>
                        <a:rPr sz="1800" spc="-1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FlO2 </a:t>
                      </a:r>
                      <a:r>
                        <a:rPr sz="1800" spc="-16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%30 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olacak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şekilde </a:t>
                      </a:r>
                      <a:r>
                        <a:rPr sz="1800" spc="-2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KPBP </a:t>
                      </a:r>
                      <a:r>
                        <a:rPr sz="1800" spc="-1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sz="1800" spc="-8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başlanır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 sonrasında </a:t>
                      </a:r>
                      <a:r>
                        <a:rPr sz="1800" spc="-1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kan </a:t>
                      </a:r>
                      <a:r>
                        <a:rPr sz="1800" spc="-1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gazı </a:t>
                      </a:r>
                      <a:r>
                        <a:rPr sz="1800" spc="-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kontrollerine </a:t>
                      </a: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göre</a:t>
                      </a:r>
                      <a:r>
                        <a:rPr sz="1800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arttırılır.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52017" y="2032"/>
            <a:ext cx="6864984" cy="255016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675130">
              <a:lnSpc>
                <a:spcPct val="100000"/>
              </a:lnSpc>
              <a:spcBef>
                <a:spcPts val="965"/>
              </a:spcBef>
            </a:pPr>
            <a:r>
              <a:rPr sz="4800" b="1" spc="254" dirty="0">
                <a:latin typeface="Arial"/>
                <a:cs typeface="Arial"/>
              </a:rPr>
              <a:t>H</a:t>
            </a:r>
            <a:r>
              <a:rPr sz="4800" b="1" spc="254" dirty="0">
                <a:latin typeface="Times New Roman"/>
                <a:cs typeface="Times New Roman"/>
              </a:rPr>
              <a:t>İ</a:t>
            </a:r>
            <a:r>
              <a:rPr sz="4800" b="1" spc="254" dirty="0">
                <a:latin typeface="Arial"/>
                <a:cs typeface="Arial"/>
              </a:rPr>
              <a:t>POKRAT</a:t>
            </a:r>
            <a:endParaRPr sz="4800">
              <a:latin typeface="Arial"/>
              <a:cs typeface="Arial"/>
            </a:endParaRPr>
          </a:p>
          <a:p>
            <a:pPr marL="12065" marR="5080" algn="ctr">
              <a:lnSpc>
                <a:spcPct val="114999"/>
              </a:lnSpc>
            </a:pPr>
            <a:r>
              <a:rPr sz="4800" spc="275" dirty="0">
                <a:latin typeface="Arial"/>
                <a:cs typeface="Arial"/>
              </a:rPr>
              <a:t>(</a:t>
            </a:r>
            <a:r>
              <a:rPr sz="4800" u="heavy" spc="27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  <a:hlinkClick r:id="rId2"/>
              </a:rPr>
              <a:t>MÖ </a:t>
            </a:r>
            <a:r>
              <a:rPr sz="4800" u="heavy" spc="114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  <a:hlinkClick r:id="rId2"/>
              </a:rPr>
              <a:t>460</a:t>
            </a:r>
            <a:r>
              <a:rPr sz="4800" spc="114" dirty="0">
                <a:latin typeface="Arial"/>
                <a:cs typeface="Arial"/>
              </a:rPr>
              <a:t>,</a:t>
            </a:r>
            <a:r>
              <a:rPr sz="4800" u="heavy" spc="114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</a:rPr>
              <a:t> </a:t>
            </a:r>
            <a:r>
              <a:rPr sz="4800" u="heavy" spc="105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Times New Roman"/>
                <a:cs typeface="Times New Roman"/>
                <a:hlinkClick r:id="rId3"/>
              </a:rPr>
              <a:t>İ</a:t>
            </a:r>
            <a:r>
              <a:rPr sz="4800" u="heavy" spc="105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  <a:hlinkClick r:id="rId3"/>
              </a:rPr>
              <a:t>stanköy</a:t>
            </a:r>
            <a:r>
              <a:rPr sz="4800" spc="35" dirty="0">
                <a:solidFill>
                  <a:srgbClr val="D25713"/>
                </a:solidFill>
                <a:latin typeface="Arial"/>
                <a:cs typeface="Arial"/>
                <a:hlinkClick r:id="rId3"/>
              </a:rPr>
              <a:t> </a:t>
            </a:r>
            <a:r>
              <a:rPr sz="4800" spc="1150" dirty="0">
                <a:latin typeface="Arial"/>
                <a:cs typeface="Arial"/>
              </a:rPr>
              <a:t>-  </a:t>
            </a:r>
            <a:r>
              <a:rPr sz="4800" u="heavy" spc="68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  <a:hlinkClick r:id="rId4"/>
              </a:rPr>
              <a:t>MÖ </a:t>
            </a:r>
            <a:r>
              <a:rPr sz="4800" u="heavy" spc="1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  <a:hlinkClick r:id="rId4"/>
              </a:rPr>
              <a:t>370</a:t>
            </a:r>
            <a:r>
              <a:rPr sz="4800" spc="15" dirty="0">
                <a:latin typeface="Arial"/>
                <a:cs typeface="Arial"/>
              </a:rPr>
              <a:t>,</a:t>
            </a:r>
            <a:r>
              <a:rPr sz="4800" spc="-350" dirty="0">
                <a:latin typeface="Arial"/>
                <a:cs typeface="Arial"/>
              </a:rPr>
              <a:t> </a:t>
            </a:r>
            <a:r>
              <a:rPr sz="4800" u="heavy" spc="54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Arial"/>
                <a:cs typeface="Arial"/>
                <a:hlinkClick r:id="rId5"/>
              </a:rPr>
              <a:t>Larissa</a:t>
            </a:r>
            <a:r>
              <a:rPr sz="4800" spc="540" dirty="0">
                <a:latin typeface="Arial"/>
                <a:cs typeface="Arial"/>
              </a:rPr>
              <a:t>)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7180" y="3237357"/>
            <a:ext cx="6313805" cy="75120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41300" marR="5080" indent="-241300">
              <a:lnSpc>
                <a:spcPts val="2830"/>
              </a:lnSpc>
              <a:spcBef>
                <a:spcPts val="235"/>
              </a:spcBef>
              <a:buClr>
                <a:srgbClr val="A9A47B"/>
              </a:buClr>
              <a:buChar char="•"/>
              <a:tabLst>
                <a:tab pos="241300" algn="l"/>
              </a:tabLst>
            </a:pPr>
            <a:r>
              <a:rPr sz="2400" spc="300" dirty="0">
                <a:solidFill>
                  <a:srgbClr val="2E2B1F"/>
                </a:solidFill>
                <a:latin typeface="Arial"/>
                <a:cs typeface="Arial"/>
              </a:rPr>
              <a:t>Sanat</a:t>
            </a:r>
            <a:r>
              <a:rPr sz="2400" spc="-8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2E2B1F"/>
                </a:solidFill>
                <a:latin typeface="Arial"/>
                <a:cs typeface="Arial"/>
              </a:rPr>
              <a:t>uzun,</a:t>
            </a:r>
            <a:r>
              <a:rPr sz="2400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434" dirty="0">
                <a:solidFill>
                  <a:srgbClr val="2E2B1F"/>
                </a:solidFill>
                <a:latin typeface="Arial"/>
                <a:cs typeface="Arial"/>
              </a:rPr>
              <a:t>hayat</a:t>
            </a:r>
            <a:r>
              <a:rPr sz="2400" spc="-7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2E2B1F"/>
                </a:solidFill>
                <a:latin typeface="Arial"/>
                <a:cs typeface="Arial"/>
              </a:rPr>
              <a:t>k</a:t>
            </a:r>
            <a:r>
              <a:rPr sz="2400" spc="200" dirty="0">
                <a:solidFill>
                  <a:srgbClr val="2E2B1F"/>
                </a:solidFill>
                <a:latin typeface="Times New Roman"/>
                <a:cs typeface="Times New Roman"/>
              </a:rPr>
              <a:t>ı</a:t>
            </a:r>
            <a:r>
              <a:rPr sz="2400" spc="200" dirty="0">
                <a:solidFill>
                  <a:srgbClr val="2E2B1F"/>
                </a:solidFill>
                <a:latin typeface="Arial"/>
                <a:cs typeface="Arial"/>
              </a:rPr>
              <a:t>sa,</a:t>
            </a:r>
            <a:r>
              <a:rPr sz="24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450" dirty="0">
                <a:solidFill>
                  <a:srgbClr val="2E2B1F"/>
                </a:solidFill>
                <a:latin typeface="Arial"/>
                <a:cs typeface="Arial"/>
              </a:rPr>
              <a:t>f</a:t>
            </a:r>
            <a:r>
              <a:rPr sz="2400" spc="450" dirty="0">
                <a:solidFill>
                  <a:srgbClr val="2E2B1F"/>
                </a:solidFill>
                <a:latin typeface="Times New Roman"/>
                <a:cs typeface="Times New Roman"/>
              </a:rPr>
              <a:t>ı</a:t>
            </a:r>
            <a:r>
              <a:rPr sz="2400" spc="450" dirty="0">
                <a:solidFill>
                  <a:srgbClr val="2E2B1F"/>
                </a:solidFill>
                <a:latin typeface="Arial"/>
                <a:cs typeface="Arial"/>
              </a:rPr>
              <a:t>rsat</a:t>
            </a:r>
            <a:r>
              <a:rPr sz="2400" spc="-7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2E2B1F"/>
                </a:solidFill>
                <a:latin typeface="Arial"/>
                <a:cs typeface="Arial"/>
              </a:rPr>
              <a:t>kaç</a:t>
            </a:r>
            <a:r>
              <a:rPr sz="2400" spc="180" dirty="0">
                <a:solidFill>
                  <a:srgbClr val="2E2B1F"/>
                </a:solidFill>
                <a:latin typeface="Times New Roman"/>
                <a:cs typeface="Times New Roman"/>
              </a:rPr>
              <a:t>ı</a:t>
            </a:r>
            <a:r>
              <a:rPr sz="2400" spc="180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spc="180" dirty="0">
                <a:solidFill>
                  <a:srgbClr val="2E2B1F"/>
                </a:solidFill>
                <a:latin typeface="Times New Roman"/>
                <a:cs typeface="Times New Roman"/>
              </a:rPr>
              <a:t>ı</a:t>
            </a:r>
            <a:r>
              <a:rPr sz="2400" spc="180" dirty="0">
                <a:solidFill>
                  <a:srgbClr val="2E2B1F"/>
                </a:solidFill>
                <a:latin typeface="Arial"/>
                <a:cs typeface="Arial"/>
              </a:rPr>
              <a:t>,  </a:t>
            </a:r>
            <a:r>
              <a:rPr sz="2400" spc="114" dirty="0">
                <a:solidFill>
                  <a:srgbClr val="2E2B1F"/>
                </a:solidFill>
                <a:latin typeface="Arial"/>
                <a:cs typeface="Arial"/>
              </a:rPr>
              <a:t>deneyim</a:t>
            </a:r>
            <a:r>
              <a:rPr sz="24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300" dirty="0">
                <a:solidFill>
                  <a:srgbClr val="2E2B1F"/>
                </a:solidFill>
                <a:latin typeface="Arial"/>
                <a:cs typeface="Arial"/>
              </a:rPr>
              <a:t>aldat</a:t>
            </a:r>
            <a:r>
              <a:rPr sz="2400" spc="300" dirty="0">
                <a:solidFill>
                  <a:srgbClr val="2E2B1F"/>
                </a:solidFill>
                <a:latin typeface="Times New Roman"/>
                <a:cs typeface="Times New Roman"/>
              </a:rPr>
              <a:t>ı</a:t>
            </a:r>
            <a:r>
              <a:rPr sz="2400" spc="300" dirty="0">
                <a:solidFill>
                  <a:srgbClr val="2E2B1F"/>
                </a:solidFill>
                <a:latin typeface="Arial"/>
                <a:cs typeface="Arial"/>
              </a:rPr>
              <a:t>c</a:t>
            </a:r>
            <a:r>
              <a:rPr sz="2400" spc="300" dirty="0">
                <a:solidFill>
                  <a:srgbClr val="2E2B1F"/>
                </a:solidFill>
                <a:latin typeface="Times New Roman"/>
                <a:cs typeface="Times New Roman"/>
              </a:rPr>
              <a:t>ı</a:t>
            </a:r>
            <a:r>
              <a:rPr sz="2400" spc="300" dirty="0">
                <a:solidFill>
                  <a:srgbClr val="2E2B1F"/>
                </a:solidFill>
                <a:latin typeface="Arial"/>
                <a:cs typeface="Arial"/>
              </a:rPr>
              <a:t>,</a:t>
            </a:r>
            <a:r>
              <a:rPr sz="2400" spc="-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560" dirty="0">
                <a:solidFill>
                  <a:srgbClr val="2E2B1F"/>
                </a:solidFill>
                <a:latin typeface="Arial"/>
                <a:cs typeface="Arial"/>
              </a:rPr>
              <a:t>karar</a:t>
            </a:r>
            <a:r>
              <a:rPr sz="2400" spc="-6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400" spc="405" dirty="0">
                <a:solidFill>
                  <a:srgbClr val="2E2B1F"/>
                </a:solidFill>
                <a:latin typeface="Arial"/>
                <a:cs typeface="Arial"/>
              </a:rPr>
              <a:t>zor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117170"/>
            <a:ext cx="298958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25" dirty="0"/>
              <a:t>Venöz</a:t>
            </a:r>
            <a:r>
              <a:rPr spc="-390" dirty="0"/>
              <a:t> </a:t>
            </a:r>
            <a:r>
              <a:rPr spc="-220" dirty="0"/>
              <a:t>Kanül  </a:t>
            </a:r>
            <a:r>
              <a:rPr spc="-175" dirty="0"/>
              <a:t>(Tek)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4690745" cy="3703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0475"/>
                <a:gridCol w="2160270"/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Flow</a:t>
                      </a: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(mlt/min)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Kanül 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Boyutu</a:t>
                      </a:r>
                      <a:r>
                        <a:rPr sz="18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(Fr)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0-300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300-450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450-600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600-1000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1000-1300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1300-1500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1500-2000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2000-3000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3000 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ve </a:t>
                      </a:r>
                      <a:r>
                        <a:rPr sz="1800" spc="-7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üzeri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2900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60" dirty="0"/>
              <a:t>Aortik </a:t>
            </a:r>
            <a:r>
              <a:rPr spc="-220" dirty="0"/>
              <a:t>Root</a:t>
            </a:r>
            <a:r>
              <a:rPr spc="-490" dirty="0"/>
              <a:t> </a:t>
            </a:r>
            <a:r>
              <a:rPr spc="-220" dirty="0"/>
              <a:t>Kanül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50416"/>
          <a:ext cx="6275070" cy="1871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7535"/>
                <a:gridCol w="3137535"/>
              </a:tblGrid>
              <a:tr h="9874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Yenidoğan/İnfant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Pediyatrik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88391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Fr </a:t>
                      </a:r>
                      <a:r>
                        <a:rPr sz="1800" spc="-8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(18</a:t>
                      </a:r>
                      <a:r>
                        <a:rPr sz="1800" spc="-6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ga)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 </a:t>
                      </a: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Fr </a:t>
                      </a:r>
                      <a:r>
                        <a:rPr sz="1800" spc="-5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800" spc="-10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ga)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8761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80" dirty="0"/>
              <a:t>Yaş </a:t>
            </a:r>
            <a:r>
              <a:rPr spc="-65" dirty="0"/>
              <a:t>ve </a:t>
            </a:r>
            <a:r>
              <a:rPr spc="-220" dirty="0"/>
              <a:t>Pompa</a:t>
            </a:r>
            <a:r>
              <a:rPr spc="-615" dirty="0"/>
              <a:t> </a:t>
            </a:r>
            <a:r>
              <a:rPr spc="-150" dirty="0"/>
              <a:t>Flowu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7620000" cy="1970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Hasta</a:t>
                      </a: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Grubu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Pompa</a:t>
                      </a: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Flowu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A47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Yenidoğan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mlt/kg/dk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İnfant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150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mlt/kg/dk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7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Pediyatrik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120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mlt/kg/dk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Erişkin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65</a:t>
                      </a:r>
                      <a:r>
                        <a:rPr sz="1800" spc="-1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mlt/kg/dk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F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57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3491</Words>
  <Application>Microsoft Office PowerPoint</Application>
  <PresentationFormat>Ekran Gösterisi (4:3)</PresentationFormat>
  <Paragraphs>1155</Paragraphs>
  <Slides>67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67</vt:i4>
      </vt:variant>
    </vt:vector>
  </HeadingPairs>
  <TitlesOfParts>
    <vt:vector size="73" baseType="lpstr">
      <vt:lpstr>Arial</vt:lpstr>
      <vt:lpstr>Calibri</vt:lpstr>
      <vt:lpstr>Georgia</vt:lpstr>
      <vt:lpstr>Times New Roman</vt:lpstr>
      <vt:lpstr>Trebuchet MS</vt:lpstr>
      <vt:lpstr>Office Theme</vt:lpstr>
      <vt:lpstr>Pediyatrik Perfüzyonda güncel yaklaşımlar </vt:lpstr>
      <vt:lpstr>Arter Kanülü (Medtronik Düz*)</vt:lpstr>
      <vt:lpstr>Arter Kanülü  Flow ve Size</vt:lpstr>
      <vt:lpstr>Venöz Kanül  (Medtronic Metal Uç)</vt:lpstr>
      <vt:lpstr>Venöz Kanül  (Düz)</vt:lpstr>
      <vt:lpstr>Venöz Kanül  (Tek)</vt:lpstr>
      <vt:lpstr>Venöz Kanül  (Tek)</vt:lpstr>
      <vt:lpstr>Aortik Root Kanül</vt:lpstr>
      <vt:lpstr>Yaş ve Pompa Flowu</vt:lpstr>
      <vt:lpstr>Hasta BSA ve Pompa Flowu -1-</vt:lpstr>
      <vt:lpstr>Hasta BSA ve Pompa Flowu -2-</vt:lpstr>
      <vt:lpstr>Hipotermi ve Flow</vt:lpstr>
      <vt:lpstr>Roller Pompa Oklüzyon Ayarı</vt:lpstr>
      <vt:lpstr>Heparin Dozu ve ACT Değerleri</vt:lpstr>
      <vt:lpstr>Steroid Protokolü</vt:lpstr>
      <vt:lpstr>Kanülasyon</vt:lpstr>
      <vt:lpstr>PowerPoint Sunusu</vt:lpstr>
      <vt:lpstr>Tam Debi Akım Hızları  Vücut Ağırlığı ve Mlt</vt:lpstr>
      <vt:lpstr>Tam Debi Akım Hızları  Yaş ve Litre</vt:lpstr>
      <vt:lpstr>Prosedür ve Isı</vt:lpstr>
      <vt:lpstr>Hipotermi ve Pompa Debisi</vt:lpstr>
      <vt:lpstr>Oksijenatör Seçimi</vt:lpstr>
      <vt:lpstr>Oksijenatör Seçimi -2-</vt:lpstr>
      <vt:lpstr>Oksijenatör Seçimi</vt:lpstr>
      <vt:lpstr>Tüp Çapına Göre Prime Volüm</vt:lpstr>
      <vt:lpstr>Prime Volüm Hazırlanması 1</vt:lpstr>
      <vt:lpstr>Prime Volüm Hazırlanması 2</vt:lpstr>
      <vt:lpstr>Ringer Solüsyonu</vt:lpstr>
      <vt:lpstr>Prime Volüme Eklenecek Kan  Miktarı Formülü</vt:lpstr>
      <vt:lpstr>Prime Volüme Eklenecek Kan  Miktarı Formülü Elemanları</vt:lpstr>
      <vt:lpstr>Hasta Kan Volümleri</vt:lpstr>
      <vt:lpstr>Antibiyotik Pompa Dozu</vt:lpstr>
      <vt:lpstr>Kardiyopleji Hazırlanması  (Standart)</vt:lpstr>
      <vt:lpstr>Kardiyopleji Hazırlanması  ( Del Nido )</vt:lpstr>
      <vt:lpstr>Kardiyopleji Hazırlanması  ( Del Nido )</vt:lpstr>
      <vt:lpstr>Kardiyopleji, Dozu ve Basıncı -1-</vt:lpstr>
      <vt:lpstr>Kardiyopleji, Dozu ve Basıncı -2-</vt:lpstr>
      <vt:lpstr>Kardiyopleji Kurulumu Şeması</vt:lpstr>
      <vt:lpstr>Kardiyoplejide Arrest Gelişmemesi  Durumunda Şüphe ??</vt:lpstr>
      <vt:lpstr>KPBP ve PDA/Şantlar</vt:lpstr>
      <vt:lpstr>Blanket Isısı Yönetimi</vt:lpstr>
      <vt:lpstr>KPBP Sırasında Ort. Arter  Basıncı</vt:lpstr>
      <vt:lpstr>KPBP Sırasında Ort. Arter  Basıncı</vt:lpstr>
      <vt:lpstr>KPBP Soğuma</vt:lpstr>
      <vt:lpstr>KPBP Perfüzyon Yeterliliği -1-</vt:lpstr>
      <vt:lpstr>KPBP Perfüzyon Yeterliliği -2-</vt:lpstr>
      <vt:lpstr>Hipotermi Dereceleri ve  Güvenli Dolaşım Arresti  Süreleri</vt:lpstr>
      <vt:lpstr>Kardiyotomi Aspiratörü</vt:lpstr>
      <vt:lpstr>KPBP Isınma</vt:lpstr>
      <vt:lpstr>KPBP dan Ayrılma -1-</vt:lpstr>
      <vt:lpstr>KPBP dan Ayrılma -2-</vt:lpstr>
      <vt:lpstr>KPBP dan Ayrılma -3-</vt:lpstr>
      <vt:lpstr>KPBP dan Ayrılma -4-</vt:lpstr>
      <vt:lpstr>Protamin Dozu</vt:lpstr>
      <vt:lpstr>Ultrafiltrasyon</vt:lpstr>
      <vt:lpstr>Ultrafiltrasyon Şeması</vt:lpstr>
      <vt:lpstr>Aort Kanülünde Yüksek Basınç  Protokolü</vt:lpstr>
      <vt:lpstr>Yetersiz Venöz Dönüş  Protokolü</vt:lpstr>
      <vt:lpstr>Masif Hava Embolisi Protokolü -1-</vt:lpstr>
      <vt:lpstr>Masif Hava Embolisi Protokolü -2-</vt:lpstr>
      <vt:lpstr>BSA ve Flow Tablosu -1-</vt:lpstr>
      <vt:lpstr>BSA ve Flow Tablosu -2-</vt:lpstr>
      <vt:lpstr>PowerPoint Sunusu</vt:lpstr>
      <vt:lpstr>PowerPoint Sunusu</vt:lpstr>
      <vt:lpstr>Greft Kanülasyonu</vt:lpstr>
      <vt:lpstr>Sıcaklık, Flow, FlO2 ve Gaz/Kan  Akım Oranı</vt:lpstr>
      <vt:lpstr>HİPOKRAT (MÖ 460, İstanköy -  MÖ 370, Larissa)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Pediyatrik KPBP Tabloları</dc:title>
  <dc:creator>ACER</dc:creator>
  <cp:lastModifiedBy>Berat Savas</cp:lastModifiedBy>
  <cp:revision>2</cp:revision>
  <dcterms:created xsi:type="dcterms:W3CDTF">2018-11-24T07:24:48Z</dcterms:created>
  <dcterms:modified xsi:type="dcterms:W3CDTF">2018-11-24T07:44:30Z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2018-11-24T00:00:00Z</vt:filetime>
  </property>
</Properties>
</file>