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sldIdLst>
    <p:sldId id="298" r:id="rId2"/>
    <p:sldId id="296" r:id="rId3"/>
    <p:sldId id="256" r:id="rId4"/>
    <p:sldId id="267" r:id="rId5"/>
    <p:sldId id="284" r:id="rId6"/>
    <p:sldId id="285" r:id="rId7"/>
    <p:sldId id="269" r:id="rId8"/>
    <p:sldId id="270" r:id="rId9"/>
    <p:sldId id="271" r:id="rId10"/>
    <p:sldId id="272" r:id="rId11"/>
    <p:sldId id="273" r:id="rId12"/>
    <p:sldId id="286" r:id="rId13"/>
    <p:sldId id="287" r:id="rId14"/>
    <p:sldId id="274" r:id="rId15"/>
    <p:sldId id="275" r:id="rId16"/>
    <p:sldId id="288" r:id="rId17"/>
    <p:sldId id="289" r:id="rId18"/>
    <p:sldId id="290" r:id="rId19"/>
    <p:sldId id="297" r:id="rId20"/>
    <p:sldId id="291" r:id="rId21"/>
    <p:sldId id="292" r:id="rId22"/>
    <p:sldId id="293" r:id="rId23"/>
    <p:sldId id="294" r:id="rId24"/>
    <p:sldId id="295" r:id="rId25"/>
    <p:sldId id="279" r:id="rId26"/>
    <p:sldId id="29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08C78-8874-4B10-BF4A-4CBC74B09415}"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tr-TR"/>
        </a:p>
      </dgm:t>
    </dgm:pt>
    <dgm:pt modelId="{D2169094-14F8-4E31-9A6D-3D882575D15A}">
      <dgm:prSet custT="1"/>
      <dgm:spPr>
        <a:solidFill>
          <a:schemeClr val="bg2">
            <a:lumMod val="50000"/>
          </a:schemeClr>
        </a:solidFill>
      </dgm:spPr>
      <dgm:t>
        <a:bodyPr/>
        <a:lstStyle/>
        <a:p>
          <a:pPr rtl="0"/>
          <a:r>
            <a:rPr lang="tr-TR" sz="1100" dirty="0"/>
            <a:t>YÜKSEK ENERJİLİ FOSFATLAR</a:t>
          </a:r>
        </a:p>
      </dgm:t>
    </dgm:pt>
    <dgm:pt modelId="{8E829C18-C1B7-4A65-B6A1-3420F73044C4}" type="parTrans" cxnId="{88F9D48D-0EBA-4563-94E7-CEB760DA3644}">
      <dgm:prSet/>
      <dgm:spPr/>
      <dgm:t>
        <a:bodyPr/>
        <a:lstStyle/>
        <a:p>
          <a:endParaRPr lang="tr-TR"/>
        </a:p>
      </dgm:t>
    </dgm:pt>
    <dgm:pt modelId="{C9B1371A-CECC-49D5-AD74-9930A4635043}" type="sibTrans" cxnId="{88F9D48D-0EBA-4563-94E7-CEB760DA3644}">
      <dgm:prSet/>
      <dgm:spPr/>
      <dgm:t>
        <a:bodyPr/>
        <a:lstStyle/>
        <a:p>
          <a:endParaRPr lang="tr-TR"/>
        </a:p>
      </dgm:t>
    </dgm:pt>
    <dgm:pt modelId="{F5D8DF54-AA7C-4B72-B211-2092E36258BF}">
      <dgm:prSet custT="1"/>
      <dgm:spPr>
        <a:solidFill>
          <a:schemeClr val="bg2">
            <a:lumMod val="50000"/>
          </a:schemeClr>
        </a:solidFill>
      </dgm:spPr>
      <dgm:t>
        <a:bodyPr/>
        <a:lstStyle/>
        <a:p>
          <a:pPr rtl="0"/>
          <a:r>
            <a:rPr lang="tr-TR" sz="1100" dirty="0"/>
            <a:t>HÜCRE İÇİ KORUNMUŞ </a:t>
          </a:r>
          <a:r>
            <a:rPr lang="tr-TR" sz="1100" dirty="0" err="1"/>
            <a:t>pH</a:t>
          </a:r>
          <a:endParaRPr lang="tr-TR" sz="1100" dirty="0"/>
        </a:p>
      </dgm:t>
    </dgm:pt>
    <dgm:pt modelId="{7EB8C297-26E2-446B-AE7C-123F343D1169}" type="parTrans" cxnId="{E3FA7C1B-A0F1-4896-AB8B-C828396D99EA}">
      <dgm:prSet/>
      <dgm:spPr/>
      <dgm:t>
        <a:bodyPr/>
        <a:lstStyle/>
        <a:p>
          <a:endParaRPr lang="tr-TR"/>
        </a:p>
      </dgm:t>
    </dgm:pt>
    <dgm:pt modelId="{789857A2-8939-47EA-84E5-58E8016DCED2}" type="sibTrans" cxnId="{E3FA7C1B-A0F1-4896-AB8B-C828396D99EA}">
      <dgm:prSet/>
      <dgm:spPr/>
      <dgm:t>
        <a:bodyPr/>
        <a:lstStyle/>
        <a:p>
          <a:endParaRPr lang="tr-TR"/>
        </a:p>
      </dgm:t>
    </dgm:pt>
    <dgm:pt modelId="{EC5AAFF5-B8BB-4B53-9BB7-5021CFD0D5A2}">
      <dgm:prSet custT="1"/>
      <dgm:spPr>
        <a:solidFill>
          <a:schemeClr val="bg2">
            <a:lumMod val="50000"/>
          </a:schemeClr>
        </a:solidFill>
      </dgm:spPr>
      <dgm:t>
        <a:bodyPr/>
        <a:lstStyle/>
        <a:p>
          <a:pPr rtl="0"/>
          <a:r>
            <a:rPr lang="tr-TR" sz="1100" dirty="0"/>
            <a:t>HÜCRE MEMBRAN HOMEOSTAZI</a:t>
          </a:r>
        </a:p>
      </dgm:t>
    </dgm:pt>
    <dgm:pt modelId="{520AB622-B481-479B-B226-C34CE7192D5F}" type="parTrans" cxnId="{B3BEC6EB-BC83-4F71-8214-B84D57FB5FAF}">
      <dgm:prSet/>
      <dgm:spPr/>
      <dgm:t>
        <a:bodyPr/>
        <a:lstStyle/>
        <a:p>
          <a:endParaRPr lang="tr-TR"/>
        </a:p>
      </dgm:t>
    </dgm:pt>
    <dgm:pt modelId="{0B82765D-AAB7-4DC1-A6C6-5CDED279D696}" type="sibTrans" cxnId="{B3BEC6EB-BC83-4F71-8214-B84D57FB5FAF}">
      <dgm:prSet/>
      <dgm:spPr/>
      <dgm:t>
        <a:bodyPr/>
        <a:lstStyle/>
        <a:p>
          <a:endParaRPr lang="tr-TR"/>
        </a:p>
      </dgm:t>
    </dgm:pt>
    <dgm:pt modelId="{4C21E22B-1B00-4B60-A2CF-22F7709F7EC4}">
      <dgm:prSet custT="1"/>
      <dgm:spPr>
        <a:solidFill>
          <a:schemeClr val="bg2">
            <a:lumMod val="50000"/>
          </a:schemeClr>
        </a:solidFill>
      </dgm:spPr>
      <dgm:t>
        <a:bodyPr/>
        <a:lstStyle/>
        <a:p>
          <a:r>
            <a:rPr lang="tr-TR" sz="1100" dirty="0"/>
            <a:t>ANAEROBİK GLİKOLİZİN TEŞVİKİ</a:t>
          </a:r>
        </a:p>
      </dgm:t>
    </dgm:pt>
    <dgm:pt modelId="{57331737-E3E5-4679-BB46-BFFAD92CF0A2}" type="parTrans" cxnId="{2FAF986F-7AE9-4949-B02E-B095CA548E5B}">
      <dgm:prSet/>
      <dgm:spPr/>
      <dgm:t>
        <a:bodyPr/>
        <a:lstStyle/>
        <a:p>
          <a:endParaRPr lang="tr-TR"/>
        </a:p>
      </dgm:t>
    </dgm:pt>
    <dgm:pt modelId="{4415111F-9340-4B3B-9574-D84C64EE9865}" type="sibTrans" cxnId="{2FAF986F-7AE9-4949-B02E-B095CA548E5B}">
      <dgm:prSet/>
      <dgm:spPr/>
      <dgm:t>
        <a:bodyPr/>
        <a:lstStyle/>
        <a:p>
          <a:endParaRPr lang="tr-TR"/>
        </a:p>
      </dgm:t>
    </dgm:pt>
    <dgm:pt modelId="{B9AA5812-D205-44C1-AEE6-E4F38A8CC73D}">
      <dgm:prSet custT="1"/>
      <dgm:spPr>
        <a:solidFill>
          <a:schemeClr val="bg2">
            <a:lumMod val="50000"/>
          </a:schemeClr>
        </a:solidFill>
      </dgm:spPr>
      <dgm:t>
        <a:bodyPr/>
        <a:lstStyle/>
        <a:p>
          <a:r>
            <a:rPr lang="tr-TR" sz="1100" dirty="0"/>
            <a:t>OKSİJENSİZ RADİKALLERİN TEMİZLENMESİ </a:t>
          </a:r>
        </a:p>
      </dgm:t>
    </dgm:pt>
    <dgm:pt modelId="{1454E07A-5047-439B-9E40-D040A63E41A9}" type="parTrans" cxnId="{5731A015-1D6C-4562-AFEF-81C6A42233AD}">
      <dgm:prSet/>
      <dgm:spPr/>
      <dgm:t>
        <a:bodyPr/>
        <a:lstStyle/>
        <a:p>
          <a:endParaRPr lang="tr-TR"/>
        </a:p>
      </dgm:t>
    </dgm:pt>
    <dgm:pt modelId="{C1AF1000-E6A5-47A6-A109-44CCAFD47CA5}" type="sibTrans" cxnId="{5731A015-1D6C-4562-AFEF-81C6A42233AD}">
      <dgm:prSet/>
      <dgm:spPr/>
      <dgm:t>
        <a:bodyPr/>
        <a:lstStyle/>
        <a:p>
          <a:endParaRPr lang="tr-TR"/>
        </a:p>
      </dgm:t>
    </dgm:pt>
    <dgm:pt modelId="{327F9920-2101-4FEF-85CF-10F470ED85CA}">
      <dgm:prSet custT="1"/>
      <dgm:spPr>
        <a:solidFill>
          <a:schemeClr val="bg2">
            <a:lumMod val="50000"/>
          </a:schemeClr>
        </a:solidFill>
      </dgm:spPr>
      <dgm:t>
        <a:bodyPr/>
        <a:lstStyle/>
        <a:p>
          <a:r>
            <a:rPr lang="tr-TR" sz="1100" dirty="0"/>
            <a:t>HÜCRE İÇİ KALSİYUM BİRİKİMİNİN ÖNLENMESİNİN</a:t>
          </a:r>
        </a:p>
      </dgm:t>
    </dgm:pt>
    <dgm:pt modelId="{562F7CEB-A393-42F3-9527-12EECE512666}" type="parTrans" cxnId="{4D4E3692-4D7A-4FA1-975D-DB9E7E8F8CF2}">
      <dgm:prSet/>
      <dgm:spPr/>
      <dgm:t>
        <a:bodyPr/>
        <a:lstStyle/>
        <a:p>
          <a:endParaRPr lang="tr-TR"/>
        </a:p>
      </dgm:t>
    </dgm:pt>
    <dgm:pt modelId="{3D8B3A3F-C9D5-4AF5-BF71-E86988C38ACF}" type="sibTrans" cxnId="{4D4E3692-4D7A-4FA1-975D-DB9E7E8F8CF2}">
      <dgm:prSet/>
      <dgm:spPr/>
      <dgm:t>
        <a:bodyPr/>
        <a:lstStyle/>
        <a:p>
          <a:endParaRPr lang="tr-TR"/>
        </a:p>
      </dgm:t>
    </dgm:pt>
    <dgm:pt modelId="{C772597E-7DB1-4345-8369-1C044AC92706}" type="pres">
      <dgm:prSet presAssocID="{C6C08C78-8874-4B10-BF4A-4CBC74B09415}" presName="composite" presStyleCnt="0">
        <dgm:presLayoutVars>
          <dgm:chMax val="5"/>
          <dgm:dir/>
          <dgm:animLvl val="ctr"/>
          <dgm:resizeHandles val="exact"/>
        </dgm:presLayoutVars>
      </dgm:prSet>
      <dgm:spPr/>
    </dgm:pt>
    <dgm:pt modelId="{E214714E-32AC-489D-820F-155BB45E5BF9}" type="pres">
      <dgm:prSet presAssocID="{C6C08C78-8874-4B10-BF4A-4CBC74B09415}" presName="cycle" presStyleCnt="0"/>
      <dgm:spPr/>
    </dgm:pt>
    <dgm:pt modelId="{44E50A0A-AF19-4F2F-A2C1-872E2F2BFFDA}" type="pres">
      <dgm:prSet presAssocID="{C6C08C78-8874-4B10-BF4A-4CBC74B09415}" presName="centerShape" presStyleCnt="0"/>
      <dgm:spPr/>
    </dgm:pt>
    <dgm:pt modelId="{11C24E38-0AA5-4BC3-AC50-00840D187841}" type="pres">
      <dgm:prSet presAssocID="{C6C08C78-8874-4B10-BF4A-4CBC74B09415}" presName="connSite" presStyleLbl="node1" presStyleIdx="0" presStyleCnt="7"/>
      <dgm:spPr/>
    </dgm:pt>
    <dgm:pt modelId="{70157B9B-1F4D-492D-8E12-E7B8F89224DF}" type="pres">
      <dgm:prSet presAssocID="{C6C08C78-8874-4B10-BF4A-4CBC74B09415}" presName="visible" presStyleLbl="node1" presStyleIdx="0" presStyleCnt="7" custScaleX="219029" custScaleY="212232" custLinFactNeighborX="-94559" custLinFactNeighborY="4219"/>
      <dgm:spPr>
        <a:blipFill rotWithShape="1">
          <a:blip xmlns:r="http://schemas.openxmlformats.org/officeDocument/2006/relationships" r:embed="rId1"/>
          <a:stretch>
            <a:fillRect/>
          </a:stretch>
        </a:blipFill>
        <a:ln>
          <a:solidFill>
            <a:schemeClr val="tx1"/>
          </a:solidFill>
        </a:ln>
      </dgm:spPr>
    </dgm:pt>
    <dgm:pt modelId="{73EEBFFE-0893-4526-9E72-24CEE6912D6C}" type="pres">
      <dgm:prSet presAssocID="{8E829C18-C1B7-4A65-B6A1-3420F73044C4}" presName="Name25" presStyleLbl="parChTrans1D1" presStyleIdx="0" presStyleCnt="6"/>
      <dgm:spPr/>
    </dgm:pt>
    <dgm:pt modelId="{951E28DF-B56E-4363-B720-2C3CC0F3D4AA}" type="pres">
      <dgm:prSet presAssocID="{D2169094-14F8-4E31-9A6D-3D882575D15A}" presName="node" presStyleCnt="0"/>
      <dgm:spPr/>
    </dgm:pt>
    <dgm:pt modelId="{2B1C02E3-A8B7-4BC9-9F28-611D0AE59DF0}" type="pres">
      <dgm:prSet presAssocID="{D2169094-14F8-4E31-9A6D-3D882575D15A}" presName="parentNode" presStyleLbl="node1" presStyleIdx="1" presStyleCnt="7" custScaleX="130690" custScaleY="127329" custLinFactNeighborX="-76413" custLinFactNeighborY="15348">
        <dgm:presLayoutVars>
          <dgm:chMax val="1"/>
          <dgm:bulletEnabled val="1"/>
        </dgm:presLayoutVars>
      </dgm:prSet>
      <dgm:spPr/>
    </dgm:pt>
    <dgm:pt modelId="{76016381-DB96-442F-B9DB-6CBA4B135864}" type="pres">
      <dgm:prSet presAssocID="{D2169094-14F8-4E31-9A6D-3D882575D15A}" presName="childNode" presStyleLbl="revTx" presStyleIdx="0" presStyleCnt="0">
        <dgm:presLayoutVars>
          <dgm:bulletEnabled val="1"/>
        </dgm:presLayoutVars>
      </dgm:prSet>
      <dgm:spPr/>
    </dgm:pt>
    <dgm:pt modelId="{FEB3B73C-5E6D-465D-9F39-A0A1E1C5D280}" type="pres">
      <dgm:prSet presAssocID="{7EB8C297-26E2-446B-AE7C-123F343D1169}" presName="Name25" presStyleLbl="parChTrans1D1" presStyleIdx="1" presStyleCnt="6"/>
      <dgm:spPr/>
    </dgm:pt>
    <dgm:pt modelId="{A6997AB6-BA87-4ADD-9652-4B1FF076D15F}" type="pres">
      <dgm:prSet presAssocID="{F5D8DF54-AA7C-4B72-B211-2092E36258BF}" presName="node" presStyleCnt="0"/>
      <dgm:spPr/>
    </dgm:pt>
    <dgm:pt modelId="{C64A481B-FAAE-46C5-BA60-66DE718C5CF0}" type="pres">
      <dgm:prSet presAssocID="{F5D8DF54-AA7C-4B72-B211-2092E36258BF}" presName="parentNode" presStyleLbl="node1" presStyleIdx="2" presStyleCnt="7" custScaleX="128990" custScaleY="124956" custLinFactNeighborX="-42836" custLinFactNeighborY="-28128">
        <dgm:presLayoutVars>
          <dgm:chMax val="1"/>
          <dgm:bulletEnabled val="1"/>
        </dgm:presLayoutVars>
      </dgm:prSet>
      <dgm:spPr/>
    </dgm:pt>
    <dgm:pt modelId="{001C0975-3C92-4321-A9C9-191171CFD743}" type="pres">
      <dgm:prSet presAssocID="{F5D8DF54-AA7C-4B72-B211-2092E36258BF}" presName="childNode" presStyleLbl="revTx" presStyleIdx="0" presStyleCnt="0">
        <dgm:presLayoutVars>
          <dgm:bulletEnabled val="1"/>
        </dgm:presLayoutVars>
      </dgm:prSet>
      <dgm:spPr/>
    </dgm:pt>
    <dgm:pt modelId="{21724FA6-C9FF-4C4D-BE7E-DD4431ED59DF}" type="pres">
      <dgm:prSet presAssocID="{520AB622-B481-479B-B226-C34CE7192D5F}" presName="Name25" presStyleLbl="parChTrans1D1" presStyleIdx="2" presStyleCnt="6"/>
      <dgm:spPr/>
    </dgm:pt>
    <dgm:pt modelId="{0E6AC809-F3B0-4119-83B0-15654A9FF585}" type="pres">
      <dgm:prSet presAssocID="{EC5AAFF5-B8BB-4B53-9BB7-5021CFD0D5A2}" presName="node" presStyleCnt="0"/>
      <dgm:spPr/>
    </dgm:pt>
    <dgm:pt modelId="{49863E67-34C4-4FC2-BDD5-F4386306EEC7}" type="pres">
      <dgm:prSet presAssocID="{EC5AAFF5-B8BB-4B53-9BB7-5021CFD0D5A2}" presName="parentNode" presStyleLbl="node1" presStyleIdx="3" presStyleCnt="7" custScaleX="133263" custScaleY="129218" custLinFactNeighborX="-21622" custLinFactNeighborY="-43243">
        <dgm:presLayoutVars>
          <dgm:chMax val="1"/>
          <dgm:bulletEnabled val="1"/>
        </dgm:presLayoutVars>
      </dgm:prSet>
      <dgm:spPr/>
    </dgm:pt>
    <dgm:pt modelId="{84DDDC7A-82F2-416C-8649-5021B03A1EF6}" type="pres">
      <dgm:prSet presAssocID="{EC5AAFF5-B8BB-4B53-9BB7-5021CFD0D5A2}" presName="childNode" presStyleLbl="revTx" presStyleIdx="0" presStyleCnt="0">
        <dgm:presLayoutVars>
          <dgm:bulletEnabled val="1"/>
        </dgm:presLayoutVars>
      </dgm:prSet>
      <dgm:spPr/>
    </dgm:pt>
    <dgm:pt modelId="{8E697250-3D67-4537-9CBD-D84C3E52A470}" type="pres">
      <dgm:prSet presAssocID="{562F7CEB-A393-42F3-9527-12EECE512666}" presName="Name25" presStyleLbl="parChTrans1D1" presStyleIdx="3" presStyleCnt="6"/>
      <dgm:spPr/>
    </dgm:pt>
    <dgm:pt modelId="{58B6917D-CB86-4C9E-8A6E-1F7F48D41CF2}" type="pres">
      <dgm:prSet presAssocID="{327F9920-2101-4FEF-85CF-10F470ED85CA}" presName="node" presStyleCnt="0"/>
      <dgm:spPr/>
    </dgm:pt>
    <dgm:pt modelId="{7306586D-2E13-4F9A-BF7E-E66EF5279574}" type="pres">
      <dgm:prSet presAssocID="{327F9920-2101-4FEF-85CF-10F470ED85CA}" presName="parentNode" presStyleLbl="node1" presStyleIdx="4" presStyleCnt="7" custScaleX="146842" custScaleY="136215" custLinFactNeighborX="-8649" custLinFactNeighborY="-42836">
        <dgm:presLayoutVars>
          <dgm:chMax val="1"/>
          <dgm:bulletEnabled val="1"/>
        </dgm:presLayoutVars>
      </dgm:prSet>
      <dgm:spPr/>
    </dgm:pt>
    <dgm:pt modelId="{66EBD8B0-F022-45EB-BC07-63D0BCA87159}" type="pres">
      <dgm:prSet presAssocID="{327F9920-2101-4FEF-85CF-10F470ED85CA}" presName="childNode" presStyleLbl="revTx" presStyleIdx="0" presStyleCnt="0">
        <dgm:presLayoutVars>
          <dgm:bulletEnabled val="1"/>
        </dgm:presLayoutVars>
      </dgm:prSet>
      <dgm:spPr/>
    </dgm:pt>
    <dgm:pt modelId="{E17D0C8C-6AE3-4A29-8286-3560FB3021BE}" type="pres">
      <dgm:prSet presAssocID="{1454E07A-5047-439B-9E40-D040A63E41A9}" presName="Name25" presStyleLbl="parChTrans1D1" presStyleIdx="4" presStyleCnt="6"/>
      <dgm:spPr/>
    </dgm:pt>
    <dgm:pt modelId="{284FB3C4-926B-4061-A491-E2461314B0C4}" type="pres">
      <dgm:prSet presAssocID="{B9AA5812-D205-44C1-AEE6-E4F38A8CC73D}" presName="node" presStyleCnt="0"/>
      <dgm:spPr/>
    </dgm:pt>
    <dgm:pt modelId="{4866E940-55CF-452D-BD68-7102E7549C81}" type="pres">
      <dgm:prSet presAssocID="{B9AA5812-D205-44C1-AEE6-E4F38A8CC73D}" presName="parentNode" presStyleLbl="node1" presStyleIdx="5" presStyleCnt="7" custScaleX="138546" custScaleY="138434" custLinFactNeighborX="14415" custLinFactNeighborY="-34594">
        <dgm:presLayoutVars>
          <dgm:chMax val="1"/>
          <dgm:bulletEnabled val="1"/>
        </dgm:presLayoutVars>
      </dgm:prSet>
      <dgm:spPr/>
    </dgm:pt>
    <dgm:pt modelId="{A31ABC4D-F775-4FD6-983C-D861924E2F78}" type="pres">
      <dgm:prSet presAssocID="{B9AA5812-D205-44C1-AEE6-E4F38A8CC73D}" presName="childNode" presStyleLbl="revTx" presStyleIdx="0" presStyleCnt="0">
        <dgm:presLayoutVars>
          <dgm:bulletEnabled val="1"/>
        </dgm:presLayoutVars>
      </dgm:prSet>
      <dgm:spPr/>
    </dgm:pt>
    <dgm:pt modelId="{13B41B43-B896-41F2-94E0-A95A1EB1C3E3}" type="pres">
      <dgm:prSet presAssocID="{57331737-E3E5-4679-BB46-BFFAD92CF0A2}" presName="Name25" presStyleLbl="parChTrans1D1" presStyleIdx="5" presStyleCnt="6"/>
      <dgm:spPr/>
    </dgm:pt>
    <dgm:pt modelId="{022158C3-8971-49F0-9386-FB78363077DA}" type="pres">
      <dgm:prSet presAssocID="{4C21E22B-1B00-4B60-A2CF-22F7709F7EC4}" presName="node" presStyleCnt="0"/>
      <dgm:spPr/>
    </dgm:pt>
    <dgm:pt modelId="{F7F3C08A-D8FF-4192-A650-2AA073F51CAE}" type="pres">
      <dgm:prSet presAssocID="{4C21E22B-1B00-4B60-A2CF-22F7709F7EC4}" presName="parentNode" presStyleLbl="node1" presStyleIdx="6" presStyleCnt="7" custScaleX="145137" custScaleY="135229" custLinFactNeighborX="7208" custLinFactNeighborY="-28829">
        <dgm:presLayoutVars>
          <dgm:chMax val="1"/>
          <dgm:bulletEnabled val="1"/>
        </dgm:presLayoutVars>
      </dgm:prSet>
      <dgm:spPr/>
    </dgm:pt>
    <dgm:pt modelId="{78BD1EE1-0969-44C2-A9D6-5928BD747948}" type="pres">
      <dgm:prSet presAssocID="{4C21E22B-1B00-4B60-A2CF-22F7709F7EC4}" presName="childNode" presStyleLbl="revTx" presStyleIdx="0" presStyleCnt="0">
        <dgm:presLayoutVars>
          <dgm:bulletEnabled val="1"/>
        </dgm:presLayoutVars>
      </dgm:prSet>
      <dgm:spPr/>
    </dgm:pt>
  </dgm:ptLst>
  <dgm:cxnLst>
    <dgm:cxn modelId="{970ECD02-4518-48DC-A1E8-F1985CCE7DA7}" type="presOf" srcId="{57331737-E3E5-4679-BB46-BFFAD92CF0A2}" destId="{13B41B43-B896-41F2-94E0-A95A1EB1C3E3}" srcOrd="0" destOrd="0" presId="urn:microsoft.com/office/officeart/2005/8/layout/radial2"/>
    <dgm:cxn modelId="{5731A015-1D6C-4562-AFEF-81C6A42233AD}" srcId="{C6C08C78-8874-4B10-BF4A-4CBC74B09415}" destId="{B9AA5812-D205-44C1-AEE6-E4F38A8CC73D}" srcOrd="4" destOrd="0" parTransId="{1454E07A-5047-439B-9E40-D040A63E41A9}" sibTransId="{C1AF1000-E6A5-47A6-A109-44CCAFD47CA5}"/>
    <dgm:cxn modelId="{E3FA7C1B-A0F1-4896-AB8B-C828396D99EA}" srcId="{C6C08C78-8874-4B10-BF4A-4CBC74B09415}" destId="{F5D8DF54-AA7C-4B72-B211-2092E36258BF}" srcOrd="1" destOrd="0" parTransId="{7EB8C297-26E2-446B-AE7C-123F343D1169}" sibTransId="{789857A2-8939-47EA-84E5-58E8016DCED2}"/>
    <dgm:cxn modelId="{854D7825-F5B5-421F-B224-394D515A6919}" type="presOf" srcId="{8E829C18-C1B7-4A65-B6A1-3420F73044C4}" destId="{73EEBFFE-0893-4526-9E72-24CEE6912D6C}" srcOrd="0" destOrd="0" presId="urn:microsoft.com/office/officeart/2005/8/layout/radial2"/>
    <dgm:cxn modelId="{C74AC430-F699-4D6D-9B0A-81283080818A}" type="presOf" srcId="{C6C08C78-8874-4B10-BF4A-4CBC74B09415}" destId="{C772597E-7DB1-4345-8369-1C044AC92706}" srcOrd="0" destOrd="0" presId="urn:microsoft.com/office/officeart/2005/8/layout/radial2"/>
    <dgm:cxn modelId="{BA42BD60-8B90-48E6-B748-DC0B33B782EB}" type="presOf" srcId="{B9AA5812-D205-44C1-AEE6-E4F38A8CC73D}" destId="{4866E940-55CF-452D-BD68-7102E7549C81}" srcOrd="0" destOrd="0" presId="urn:microsoft.com/office/officeart/2005/8/layout/radial2"/>
    <dgm:cxn modelId="{F5BE7668-FB71-4B80-9517-C76C7ECB6ED8}" type="presOf" srcId="{327F9920-2101-4FEF-85CF-10F470ED85CA}" destId="{7306586D-2E13-4F9A-BF7E-E66EF5279574}" srcOrd="0" destOrd="0" presId="urn:microsoft.com/office/officeart/2005/8/layout/radial2"/>
    <dgm:cxn modelId="{2FAF986F-7AE9-4949-B02E-B095CA548E5B}" srcId="{C6C08C78-8874-4B10-BF4A-4CBC74B09415}" destId="{4C21E22B-1B00-4B60-A2CF-22F7709F7EC4}" srcOrd="5" destOrd="0" parTransId="{57331737-E3E5-4679-BB46-BFFAD92CF0A2}" sibTransId="{4415111F-9340-4B3B-9574-D84C64EE9865}"/>
    <dgm:cxn modelId="{AEDA6D52-8D15-44BF-B6FA-DBF1278E7C1A}" type="presOf" srcId="{1454E07A-5047-439B-9E40-D040A63E41A9}" destId="{E17D0C8C-6AE3-4A29-8286-3560FB3021BE}" srcOrd="0" destOrd="0" presId="urn:microsoft.com/office/officeart/2005/8/layout/radial2"/>
    <dgm:cxn modelId="{F42AF055-4279-410E-A24C-E7EB9715A4F8}" type="presOf" srcId="{F5D8DF54-AA7C-4B72-B211-2092E36258BF}" destId="{C64A481B-FAAE-46C5-BA60-66DE718C5CF0}" srcOrd="0" destOrd="0" presId="urn:microsoft.com/office/officeart/2005/8/layout/radial2"/>
    <dgm:cxn modelId="{891D4278-5FF4-4001-8DF5-F0A52AB03A35}" type="presOf" srcId="{D2169094-14F8-4E31-9A6D-3D882575D15A}" destId="{2B1C02E3-A8B7-4BC9-9F28-611D0AE59DF0}" srcOrd="0" destOrd="0" presId="urn:microsoft.com/office/officeart/2005/8/layout/radial2"/>
    <dgm:cxn modelId="{22F37759-61AB-4911-A991-7E5A9C29BDC1}" type="presOf" srcId="{562F7CEB-A393-42F3-9527-12EECE512666}" destId="{8E697250-3D67-4537-9CBD-D84C3E52A470}" srcOrd="0" destOrd="0" presId="urn:microsoft.com/office/officeart/2005/8/layout/radial2"/>
    <dgm:cxn modelId="{3283177A-F5E7-44CC-9FF1-1325D2F69493}" type="presOf" srcId="{520AB622-B481-479B-B226-C34CE7192D5F}" destId="{21724FA6-C9FF-4C4D-BE7E-DD4431ED59DF}" srcOrd="0" destOrd="0" presId="urn:microsoft.com/office/officeart/2005/8/layout/radial2"/>
    <dgm:cxn modelId="{B58CE87A-EA9F-4C5F-9126-F5BA29863256}" type="presOf" srcId="{7EB8C297-26E2-446B-AE7C-123F343D1169}" destId="{FEB3B73C-5E6D-465D-9F39-A0A1E1C5D280}" srcOrd="0" destOrd="0" presId="urn:microsoft.com/office/officeart/2005/8/layout/radial2"/>
    <dgm:cxn modelId="{88F9D48D-0EBA-4563-94E7-CEB760DA3644}" srcId="{C6C08C78-8874-4B10-BF4A-4CBC74B09415}" destId="{D2169094-14F8-4E31-9A6D-3D882575D15A}" srcOrd="0" destOrd="0" parTransId="{8E829C18-C1B7-4A65-B6A1-3420F73044C4}" sibTransId="{C9B1371A-CECC-49D5-AD74-9930A4635043}"/>
    <dgm:cxn modelId="{4D4E3692-4D7A-4FA1-975D-DB9E7E8F8CF2}" srcId="{C6C08C78-8874-4B10-BF4A-4CBC74B09415}" destId="{327F9920-2101-4FEF-85CF-10F470ED85CA}" srcOrd="3" destOrd="0" parTransId="{562F7CEB-A393-42F3-9527-12EECE512666}" sibTransId="{3D8B3A3F-C9D5-4AF5-BF71-E86988C38ACF}"/>
    <dgm:cxn modelId="{0A919CDC-05E0-45BB-BC83-04D289ACB2BF}" type="presOf" srcId="{4C21E22B-1B00-4B60-A2CF-22F7709F7EC4}" destId="{F7F3C08A-D8FF-4192-A650-2AA073F51CAE}" srcOrd="0" destOrd="0" presId="urn:microsoft.com/office/officeart/2005/8/layout/radial2"/>
    <dgm:cxn modelId="{B3BEC6EB-BC83-4F71-8214-B84D57FB5FAF}" srcId="{C6C08C78-8874-4B10-BF4A-4CBC74B09415}" destId="{EC5AAFF5-B8BB-4B53-9BB7-5021CFD0D5A2}" srcOrd="2" destOrd="0" parTransId="{520AB622-B481-479B-B226-C34CE7192D5F}" sibTransId="{0B82765D-AAB7-4DC1-A6C6-5CDED279D696}"/>
    <dgm:cxn modelId="{278EB3F7-5297-48D4-BE96-322FA53216B0}" type="presOf" srcId="{EC5AAFF5-B8BB-4B53-9BB7-5021CFD0D5A2}" destId="{49863E67-34C4-4FC2-BDD5-F4386306EEC7}" srcOrd="0" destOrd="0" presId="urn:microsoft.com/office/officeart/2005/8/layout/radial2"/>
    <dgm:cxn modelId="{F1F90EBF-D9E5-4BE1-B2BF-BED6B54C0F69}" type="presParOf" srcId="{C772597E-7DB1-4345-8369-1C044AC92706}" destId="{E214714E-32AC-489D-820F-155BB45E5BF9}" srcOrd="0" destOrd="0" presId="urn:microsoft.com/office/officeart/2005/8/layout/radial2"/>
    <dgm:cxn modelId="{5D61E7FF-9914-4749-B3CB-D4F42EE14982}" type="presParOf" srcId="{E214714E-32AC-489D-820F-155BB45E5BF9}" destId="{44E50A0A-AF19-4F2F-A2C1-872E2F2BFFDA}" srcOrd="0" destOrd="0" presId="urn:microsoft.com/office/officeart/2005/8/layout/radial2"/>
    <dgm:cxn modelId="{B0C155F1-8560-47F8-8B4A-969CB4DDF4F8}" type="presParOf" srcId="{44E50A0A-AF19-4F2F-A2C1-872E2F2BFFDA}" destId="{11C24E38-0AA5-4BC3-AC50-00840D187841}" srcOrd="0" destOrd="0" presId="urn:microsoft.com/office/officeart/2005/8/layout/radial2"/>
    <dgm:cxn modelId="{4943513C-53CC-4C26-A750-7830E5A85B88}" type="presParOf" srcId="{44E50A0A-AF19-4F2F-A2C1-872E2F2BFFDA}" destId="{70157B9B-1F4D-492D-8E12-E7B8F89224DF}" srcOrd="1" destOrd="0" presId="urn:microsoft.com/office/officeart/2005/8/layout/radial2"/>
    <dgm:cxn modelId="{A8175151-FF00-48EB-BBD9-D282AAEAF36A}" type="presParOf" srcId="{E214714E-32AC-489D-820F-155BB45E5BF9}" destId="{73EEBFFE-0893-4526-9E72-24CEE6912D6C}" srcOrd="1" destOrd="0" presId="urn:microsoft.com/office/officeart/2005/8/layout/radial2"/>
    <dgm:cxn modelId="{40ABE332-DDB5-41F2-B6F5-3640132427EA}" type="presParOf" srcId="{E214714E-32AC-489D-820F-155BB45E5BF9}" destId="{951E28DF-B56E-4363-B720-2C3CC0F3D4AA}" srcOrd="2" destOrd="0" presId="urn:microsoft.com/office/officeart/2005/8/layout/radial2"/>
    <dgm:cxn modelId="{C0FE76D0-3C9E-45D8-963C-014C721FBEB9}" type="presParOf" srcId="{951E28DF-B56E-4363-B720-2C3CC0F3D4AA}" destId="{2B1C02E3-A8B7-4BC9-9F28-611D0AE59DF0}" srcOrd="0" destOrd="0" presId="urn:microsoft.com/office/officeart/2005/8/layout/radial2"/>
    <dgm:cxn modelId="{CB06257E-6BE8-4FF0-86A4-0C2D1E33F9F0}" type="presParOf" srcId="{951E28DF-B56E-4363-B720-2C3CC0F3D4AA}" destId="{76016381-DB96-442F-B9DB-6CBA4B135864}" srcOrd="1" destOrd="0" presId="urn:microsoft.com/office/officeart/2005/8/layout/radial2"/>
    <dgm:cxn modelId="{9BB40920-FBA5-4CF1-B4E9-761EC9B81C67}" type="presParOf" srcId="{E214714E-32AC-489D-820F-155BB45E5BF9}" destId="{FEB3B73C-5E6D-465D-9F39-A0A1E1C5D280}" srcOrd="3" destOrd="0" presId="urn:microsoft.com/office/officeart/2005/8/layout/radial2"/>
    <dgm:cxn modelId="{B7E7355B-C523-4DE7-A7EB-D43A0918077F}" type="presParOf" srcId="{E214714E-32AC-489D-820F-155BB45E5BF9}" destId="{A6997AB6-BA87-4ADD-9652-4B1FF076D15F}" srcOrd="4" destOrd="0" presId="urn:microsoft.com/office/officeart/2005/8/layout/radial2"/>
    <dgm:cxn modelId="{4A88DCF8-B3E5-4657-B0DF-3E601A3CB505}" type="presParOf" srcId="{A6997AB6-BA87-4ADD-9652-4B1FF076D15F}" destId="{C64A481B-FAAE-46C5-BA60-66DE718C5CF0}" srcOrd="0" destOrd="0" presId="urn:microsoft.com/office/officeart/2005/8/layout/radial2"/>
    <dgm:cxn modelId="{7EAB1E4C-B962-4A59-A309-2AF3426C66C0}" type="presParOf" srcId="{A6997AB6-BA87-4ADD-9652-4B1FF076D15F}" destId="{001C0975-3C92-4321-A9C9-191171CFD743}" srcOrd="1" destOrd="0" presId="urn:microsoft.com/office/officeart/2005/8/layout/radial2"/>
    <dgm:cxn modelId="{F7C13256-78F0-4374-9803-91547AA93051}" type="presParOf" srcId="{E214714E-32AC-489D-820F-155BB45E5BF9}" destId="{21724FA6-C9FF-4C4D-BE7E-DD4431ED59DF}" srcOrd="5" destOrd="0" presId="urn:microsoft.com/office/officeart/2005/8/layout/radial2"/>
    <dgm:cxn modelId="{A4EFEA1A-A60D-4BAE-8F20-C80B4D04776C}" type="presParOf" srcId="{E214714E-32AC-489D-820F-155BB45E5BF9}" destId="{0E6AC809-F3B0-4119-83B0-15654A9FF585}" srcOrd="6" destOrd="0" presId="urn:microsoft.com/office/officeart/2005/8/layout/radial2"/>
    <dgm:cxn modelId="{7ADFC59D-F282-4D3C-BF3F-C01477534330}" type="presParOf" srcId="{0E6AC809-F3B0-4119-83B0-15654A9FF585}" destId="{49863E67-34C4-4FC2-BDD5-F4386306EEC7}" srcOrd="0" destOrd="0" presId="urn:microsoft.com/office/officeart/2005/8/layout/radial2"/>
    <dgm:cxn modelId="{C7EAD698-1D4B-437E-8565-04B29CCCE50B}" type="presParOf" srcId="{0E6AC809-F3B0-4119-83B0-15654A9FF585}" destId="{84DDDC7A-82F2-416C-8649-5021B03A1EF6}" srcOrd="1" destOrd="0" presId="urn:microsoft.com/office/officeart/2005/8/layout/radial2"/>
    <dgm:cxn modelId="{215260AB-B585-4FEE-9774-A383DC6ABA16}" type="presParOf" srcId="{E214714E-32AC-489D-820F-155BB45E5BF9}" destId="{8E697250-3D67-4537-9CBD-D84C3E52A470}" srcOrd="7" destOrd="0" presId="urn:microsoft.com/office/officeart/2005/8/layout/radial2"/>
    <dgm:cxn modelId="{0CA7D034-2BF6-435B-82D5-23B4E3F74786}" type="presParOf" srcId="{E214714E-32AC-489D-820F-155BB45E5BF9}" destId="{58B6917D-CB86-4C9E-8A6E-1F7F48D41CF2}" srcOrd="8" destOrd="0" presId="urn:microsoft.com/office/officeart/2005/8/layout/radial2"/>
    <dgm:cxn modelId="{01A7FE36-7A6B-46AC-8BDE-D01364A91084}" type="presParOf" srcId="{58B6917D-CB86-4C9E-8A6E-1F7F48D41CF2}" destId="{7306586D-2E13-4F9A-BF7E-E66EF5279574}" srcOrd="0" destOrd="0" presId="urn:microsoft.com/office/officeart/2005/8/layout/radial2"/>
    <dgm:cxn modelId="{CD0EC62A-B858-45AC-B1EC-BE94304A9B2D}" type="presParOf" srcId="{58B6917D-CB86-4C9E-8A6E-1F7F48D41CF2}" destId="{66EBD8B0-F022-45EB-BC07-63D0BCA87159}" srcOrd="1" destOrd="0" presId="urn:microsoft.com/office/officeart/2005/8/layout/radial2"/>
    <dgm:cxn modelId="{5D40F8DC-C789-4A3B-8DE2-FA878EBB9857}" type="presParOf" srcId="{E214714E-32AC-489D-820F-155BB45E5BF9}" destId="{E17D0C8C-6AE3-4A29-8286-3560FB3021BE}" srcOrd="9" destOrd="0" presId="urn:microsoft.com/office/officeart/2005/8/layout/radial2"/>
    <dgm:cxn modelId="{57E91525-6255-40B5-BAA2-3DA5EF744A39}" type="presParOf" srcId="{E214714E-32AC-489D-820F-155BB45E5BF9}" destId="{284FB3C4-926B-4061-A491-E2461314B0C4}" srcOrd="10" destOrd="0" presId="urn:microsoft.com/office/officeart/2005/8/layout/radial2"/>
    <dgm:cxn modelId="{4F3BE5ED-2B8E-47E6-AA8E-2B30913AE5D8}" type="presParOf" srcId="{284FB3C4-926B-4061-A491-E2461314B0C4}" destId="{4866E940-55CF-452D-BD68-7102E7549C81}" srcOrd="0" destOrd="0" presId="urn:microsoft.com/office/officeart/2005/8/layout/radial2"/>
    <dgm:cxn modelId="{FAE58964-8224-40E8-926D-0405C88D993E}" type="presParOf" srcId="{284FB3C4-926B-4061-A491-E2461314B0C4}" destId="{A31ABC4D-F775-4FD6-983C-D861924E2F78}" srcOrd="1" destOrd="0" presId="urn:microsoft.com/office/officeart/2005/8/layout/radial2"/>
    <dgm:cxn modelId="{F4FC35C0-5217-4D58-ADE4-4C588C6BDFD1}" type="presParOf" srcId="{E214714E-32AC-489D-820F-155BB45E5BF9}" destId="{13B41B43-B896-41F2-94E0-A95A1EB1C3E3}" srcOrd="11" destOrd="0" presId="urn:microsoft.com/office/officeart/2005/8/layout/radial2"/>
    <dgm:cxn modelId="{229843FF-91BE-4373-91EF-CD9B23EE278C}" type="presParOf" srcId="{E214714E-32AC-489D-820F-155BB45E5BF9}" destId="{022158C3-8971-49F0-9386-FB78363077DA}" srcOrd="12" destOrd="0" presId="urn:microsoft.com/office/officeart/2005/8/layout/radial2"/>
    <dgm:cxn modelId="{28E2028C-7841-409E-9512-429E47C29825}" type="presParOf" srcId="{022158C3-8971-49F0-9386-FB78363077DA}" destId="{F7F3C08A-D8FF-4192-A650-2AA073F51CAE}" srcOrd="0" destOrd="0" presId="urn:microsoft.com/office/officeart/2005/8/layout/radial2"/>
    <dgm:cxn modelId="{1DCA5C30-784F-4BCB-8B71-DE131C7C1B8F}" type="presParOf" srcId="{022158C3-8971-49F0-9386-FB78363077DA}" destId="{78BD1EE1-0969-44C2-A9D6-5928BD74794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F506DD-7DA6-4647-B4CB-B1D2A74A06DA}"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tr-TR"/>
        </a:p>
      </dgm:t>
    </dgm:pt>
    <dgm:pt modelId="{518A5BF0-BFEC-47F2-AC9F-D76B117459A3}">
      <dgm:prSet custT="1"/>
      <dgm:spPr/>
      <dgm:t>
        <a:bodyPr/>
        <a:lstStyle/>
        <a:p>
          <a:r>
            <a:rPr lang="tr-TR" sz="2400" dirty="0"/>
            <a:t>DAHA KISA KPB</a:t>
          </a:r>
        </a:p>
      </dgm:t>
    </dgm:pt>
    <dgm:pt modelId="{05CC3F0F-D3E7-4142-948D-1568D80C1495}" type="parTrans" cxnId="{41033EA9-F86C-4B0C-890A-F31FA42AB100}">
      <dgm:prSet/>
      <dgm:spPr/>
      <dgm:t>
        <a:bodyPr/>
        <a:lstStyle/>
        <a:p>
          <a:endParaRPr lang="tr-TR"/>
        </a:p>
      </dgm:t>
    </dgm:pt>
    <dgm:pt modelId="{078DFAEF-9F8D-43D8-B16C-669E8A3A6FBB}" type="sibTrans" cxnId="{41033EA9-F86C-4B0C-890A-F31FA42AB100}">
      <dgm:prSet/>
      <dgm:spPr/>
      <dgm:t>
        <a:bodyPr/>
        <a:lstStyle/>
        <a:p>
          <a:endParaRPr lang="tr-TR"/>
        </a:p>
      </dgm:t>
    </dgm:pt>
    <dgm:pt modelId="{7585339E-77AC-4139-AA2B-4C90AC283432}">
      <dgm:prSet/>
      <dgm:spPr/>
      <dgm:t>
        <a:bodyPr/>
        <a:lstStyle/>
        <a:p>
          <a:r>
            <a:rPr lang="tr-TR" dirty="0"/>
            <a:t>AORTİK KROS KLEMP SÜRESİ </a:t>
          </a:r>
        </a:p>
      </dgm:t>
    </dgm:pt>
    <dgm:pt modelId="{DE24FB3F-F6DA-4001-BCCE-849EC4A4ABAC}" type="parTrans" cxnId="{B7981363-56B4-412C-93F5-D0C170AB2025}">
      <dgm:prSet/>
      <dgm:spPr/>
      <dgm:t>
        <a:bodyPr/>
        <a:lstStyle/>
        <a:p>
          <a:endParaRPr lang="tr-TR"/>
        </a:p>
      </dgm:t>
    </dgm:pt>
    <dgm:pt modelId="{6DE31480-1D66-4470-A3A5-4B8AF2B05961}" type="sibTrans" cxnId="{B7981363-56B4-412C-93F5-D0C170AB2025}">
      <dgm:prSet/>
      <dgm:spPr/>
      <dgm:t>
        <a:bodyPr/>
        <a:lstStyle/>
        <a:p>
          <a:endParaRPr lang="tr-TR"/>
        </a:p>
      </dgm:t>
    </dgm:pt>
    <dgm:pt modelId="{3592DFD3-56F9-4DA1-B784-664D10D38607}">
      <dgm:prSet custT="1"/>
      <dgm:spPr/>
      <dgm:t>
        <a:bodyPr/>
        <a:lstStyle/>
        <a:p>
          <a:r>
            <a:rPr lang="tr-TR" sz="2100" dirty="0"/>
            <a:t>TEK DOZ ŞEKLİNDE UYGULANMASI, ANLAMLI DERECE DAHA AZ VERİLMİŞTİR </a:t>
          </a:r>
        </a:p>
      </dgm:t>
    </dgm:pt>
    <dgm:pt modelId="{5BA42A2C-C14A-463A-81CD-70333E04A3BB}" type="parTrans" cxnId="{B2C415FF-4A1B-4AD1-9536-9AF93B59E629}">
      <dgm:prSet/>
      <dgm:spPr/>
      <dgm:t>
        <a:bodyPr/>
        <a:lstStyle/>
        <a:p>
          <a:endParaRPr lang="tr-TR"/>
        </a:p>
      </dgm:t>
    </dgm:pt>
    <dgm:pt modelId="{30DB7BEB-AEAA-48D6-AE52-57AF147E715C}" type="sibTrans" cxnId="{B2C415FF-4A1B-4AD1-9536-9AF93B59E629}">
      <dgm:prSet/>
      <dgm:spPr/>
      <dgm:t>
        <a:bodyPr/>
        <a:lstStyle/>
        <a:p>
          <a:endParaRPr lang="tr-TR"/>
        </a:p>
      </dgm:t>
    </dgm:pt>
    <dgm:pt modelId="{FBE10579-0BB4-4F53-91D5-D51DD4A0ACE1}">
      <dgm:prSet custT="1"/>
      <dgm:spPr/>
      <dgm:t>
        <a:bodyPr/>
        <a:lstStyle/>
        <a:p>
          <a:r>
            <a:rPr lang="tr-TR" sz="2400" dirty="0"/>
            <a:t>EN DÜŞÜK DOZDA EN UZUN SÜRELİ KORUMA SAĞLADIĞI </a:t>
          </a:r>
        </a:p>
      </dgm:t>
    </dgm:pt>
    <dgm:pt modelId="{3C49EC04-6680-4A3D-BFB8-B0FE704596CA}" type="sibTrans" cxnId="{9392C5C0-A5A4-4645-B03B-4A8F6A9FA296}">
      <dgm:prSet/>
      <dgm:spPr/>
      <dgm:t>
        <a:bodyPr/>
        <a:lstStyle/>
        <a:p>
          <a:endParaRPr lang="tr-TR"/>
        </a:p>
      </dgm:t>
    </dgm:pt>
    <dgm:pt modelId="{EA732FF9-23F3-4504-9580-53FCAF5AAD29}" type="parTrans" cxnId="{9392C5C0-A5A4-4645-B03B-4A8F6A9FA296}">
      <dgm:prSet/>
      <dgm:spPr/>
      <dgm:t>
        <a:bodyPr/>
        <a:lstStyle/>
        <a:p>
          <a:endParaRPr lang="tr-TR"/>
        </a:p>
      </dgm:t>
    </dgm:pt>
    <dgm:pt modelId="{07B9BDB0-C0C1-42EB-AFCA-6CF39D649EDB}">
      <dgm:prSet/>
      <dgm:spPr/>
      <dgm:t>
        <a:bodyPr/>
        <a:lstStyle/>
        <a:p>
          <a:endParaRPr lang="tr-TR" dirty="0"/>
        </a:p>
      </dgm:t>
    </dgm:pt>
    <dgm:pt modelId="{F127F92D-5EC4-42F4-8E0C-B5B99E6C0B8F}" type="parTrans" cxnId="{8CB0A68A-5BEE-4ED9-A092-48C361D2226B}">
      <dgm:prSet/>
      <dgm:spPr/>
      <dgm:t>
        <a:bodyPr/>
        <a:lstStyle/>
        <a:p>
          <a:endParaRPr lang="tr-TR"/>
        </a:p>
      </dgm:t>
    </dgm:pt>
    <dgm:pt modelId="{EADCE361-2629-4866-B09A-C827CFC31309}" type="sibTrans" cxnId="{8CB0A68A-5BEE-4ED9-A092-48C361D2226B}">
      <dgm:prSet/>
      <dgm:spPr/>
      <dgm:t>
        <a:bodyPr/>
        <a:lstStyle/>
        <a:p>
          <a:endParaRPr lang="tr-TR"/>
        </a:p>
      </dgm:t>
    </dgm:pt>
    <dgm:pt modelId="{CB70B8B9-943A-4C14-BD18-E000CD178B35}" type="pres">
      <dgm:prSet presAssocID="{A3F506DD-7DA6-4647-B4CB-B1D2A74A06DA}" presName="linear" presStyleCnt="0">
        <dgm:presLayoutVars>
          <dgm:dir/>
          <dgm:animLvl val="lvl"/>
          <dgm:resizeHandles val="exact"/>
        </dgm:presLayoutVars>
      </dgm:prSet>
      <dgm:spPr/>
    </dgm:pt>
    <dgm:pt modelId="{EAD991D7-1282-4CC9-9CE8-AE7492F32D90}" type="pres">
      <dgm:prSet presAssocID="{7585339E-77AC-4139-AA2B-4C90AC283432}" presName="parentLin" presStyleCnt="0"/>
      <dgm:spPr/>
    </dgm:pt>
    <dgm:pt modelId="{131A61E2-5211-410B-BB2A-808ADEE724B3}" type="pres">
      <dgm:prSet presAssocID="{7585339E-77AC-4139-AA2B-4C90AC283432}" presName="parentLeftMargin" presStyleLbl="node1" presStyleIdx="0" presStyleCnt="4"/>
      <dgm:spPr/>
    </dgm:pt>
    <dgm:pt modelId="{AB9E4D0C-1777-46A0-AB03-75CAEE9583D9}" type="pres">
      <dgm:prSet presAssocID="{7585339E-77AC-4139-AA2B-4C90AC283432}" presName="parentText" presStyleLbl="node1" presStyleIdx="0" presStyleCnt="4" custScaleX="121088">
        <dgm:presLayoutVars>
          <dgm:chMax val="0"/>
          <dgm:bulletEnabled val="1"/>
        </dgm:presLayoutVars>
      </dgm:prSet>
      <dgm:spPr/>
    </dgm:pt>
    <dgm:pt modelId="{24803B52-AB42-4683-BA07-E3723F0A1144}" type="pres">
      <dgm:prSet presAssocID="{7585339E-77AC-4139-AA2B-4C90AC283432}" presName="negativeSpace" presStyleCnt="0"/>
      <dgm:spPr/>
    </dgm:pt>
    <dgm:pt modelId="{EB31B967-9E13-41E5-BA36-F66EFB9FA3B9}" type="pres">
      <dgm:prSet presAssocID="{7585339E-77AC-4139-AA2B-4C90AC283432}" presName="childText" presStyleLbl="conFgAcc1" presStyleIdx="0" presStyleCnt="4" custLinFactNeighborX="1310">
        <dgm:presLayoutVars>
          <dgm:bulletEnabled val="1"/>
        </dgm:presLayoutVars>
      </dgm:prSet>
      <dgm:spPr/>
    </dgm:pt>
    <dgm:pt modelId="{FD9A1611-DFA9-4179-A616-3641E4296FE6}" type="pres">
      <dgm:prSet presAssocID="{6DE31480-1D66-4470-A3A5-4B8AF2B05961}" presName="spaceBetweenRectangles" presStyleCnt="0"/>
      <dgm:spPr/>
    </dgm:pt>
    <dgm:pt modelId="{449C4320-2B77-47DE-B204-65F8DF00AC56}" type="pres">
      <dgm:prSet presAssocID="{518A5BF0-BFEC-47F2-AC9F-D76B117459A3}" presName="parentLin" presStyleCnt="0"/>
      <dgm:spPr/>
    </dgm:pt>
    <dgm:pt modelId="{05FB80FE-3C4A-435B-B6BE-6EE1E9D53EDE}" type="pres">
      <dgm:prSet presAssocID="{518A5BF0-BFEC-47F2-AC9F-D76B117459A3}" presName="parentLeftMargin" presStyleLbl="node1" presStyleIdx="0" presStyleCnt="4"/>
      <dgm:spPr/>
    </dgm:pt>
    <dgm:pt modelId="{685E39E5-D81A-4910-9A8C-A19AC9F5C337}" type="pres">
      <dgm:prSet presAssocID="{518A5BF0-BFEC-47F2-AC9F-D76B117459A3}" presName="parentText" presStyleLbl="node1" presStyleIdx="1" presStyleCnt="4" custScaleX="121439">
        <dgm:presLayoutVars>
          <dgm:chMax val="0"/>
          <dgm:bulletEnabled val="1"/>
        </dgm:presLayoutVars>
      </dgm:prSet>
      <dgm:spPr/>
    </dgm:pt>
    <dgm:pt modelId="{5C15AE52-DF27-4E28-BE5B-B370592FF4B0}" type="pres">
      <dgm:prSet presAssocID="{518A5BF0-BFEC-47F2-AC9F-D76B117459A3}" presName="negativeSpace" presStyleCnt="0"/>
      <dgm:spPr/>
    </dgm:pt>
    <dgm:pt modelId="{8F7882A9-BC23-45E3-AF7C-A30C8180E8BD}" type="pres">
      <dgm:prSet presAssocID="{518A5BF0-BFEC-47F2-AC9F-D76B117459A3}" presName="childText" presStyleLbl="conFgAcc1" presStyleIdx="1" presStyleCnt="4">
        <dgm:presLayoutVars>
          <dgm:bulletEnabled val="1"/>
        </dgm:presLayoutVars>
      </dgm:prSet>
      <dgm:spPr/>
    </dgm:pt>
    <dgm:pt modelId="{FB4E39B9-68C5-4079-B6D2-9D8A9DBA1097}" type="pres">
      <dgm:prSet presAssocID="{078DFAEF-9F8D-43D8-B16C-669E8A3A6FBB}" presName="spaceBetweenRectangles" presStyleCnt="0"/>
      <dgm:spPr/>
    </dgm:pt>
    <dgm:pt modelId="{223D1A34-1A8A-4E63-A1F9-CD661CA65400}" type="pres">
      <dgm:prSet presAssocID="{3592DFD3-56F9-4DA1-B784-664D10D38607}" presName="parentLin" presStyleCnt="0"/>
      <dgm:spPr/>
    </dgm:pt>
    <dgm:pt modelId="{72FFFD14-1DAE-4EC2-86E4-0B7EEB41B8E3}" type="pres">
      <dgm:prSet presAssocID="{3592DFD3-56F9-4DA1-B784-664D10D38607}" presName="parentLeftMargin" presStyleLbl="node1" presStyleIdx="1" presStyleCnt="4"/>
      <dgm:spPr/>
    </dgm:pt>
    <dgm:pt modelId="{78D8E693-DFA5-4134-96F5-5B9AAD03AE22}" type="pres">
      <dgm:prSet presAssocID="{3592DFD3-56F9-4DA1-B784-664D10D38607}" presName="parentText" presStyleLbl="node1" presStyleIdx="2" presStyleCnt="4" custScaleX="121769">
        <dgm:presLayoutVars>
          <dgm:chMax val="0"/>
          <dgm:bulletEnabled val="1"/>
        </dgm:presLayoutVars>
      </dgm:prSet>
      <dgm:spPr/>
    </dgm:pt>
    <dgm:pt modelId="{21A914C3-A4A7-489D-9BA1-3A08D2595207}" type="pres">
      <dgm:prSet presAssocID="{3592DFD3-56F9-4DA1-B784-664D10D38607}" presName="negativeSpace" presStyleCnt="0"/>
      <dgm:spPr/>
    </dgm:pt>
    <dgm:pt modelId="{26542BDA-302F-4C7E-8B90-95F29A6AD4B3}" type="pres">
      <dgm:prSet presAssocID="{3592DFD3-56F9-4DA1-B784-664D10D38607}" presName="childText" presStyleLbl="conFgAcc1" presStyleIdx="2" presStyleCnt="4">
        <dgm:presLayoutVars>
          <dgm:bulletEnabled val="1"/>
        </dgm:presLayoutVars>
      </dgm:prSet>
      <dgm:spPr/>
    </dgm:pt>
    <dgm:pt modelId="{3DADC45D-89B2-4E18-BBE2-4C5341035140}" type="pres">
      <dgm:prSet presAssocID="{30DB7BEB-AEAA-48D6-AE52-57AF147E715C}" presName="spaceBetweenRectangles" presStyleCnt="0"/>
      <dgm:spPr/>
    </dgm:pt>
    <dgm:pt modelId="{2898188B-99B8-4E84-8BE1-456C1442362F}" type="pres">
      <dgm:prSet presAssocID="{FBE10579-0BB4-4F53-91D5-D51DD4A0ACE1}" presName="parentLin" presStyleCnt="0"/>
      <dgm:spPr/>
    </dgm:pt>
    <dgm:pt modelId="{C7F227B7-8940-4092-89CE-2D6B7B846418}" type="pres">
      <dgm:prSet presAssocID="{FBE10579-0BB4-4F53-91D5-D51DD4A0ACE1}" presName="parentLeftMargin" presStyleLbl="node1" presStyleIdx="2" presStyleCnt="4"/>
      <dgm:spPr/>
    </dgm:pt>
    <dgm:pt modelId="{CA9B4321-D280-4906-9144-EBE67DDA3BFF}" type="pres">
      <dgm:prSet presAssocID="{FBE10579-0BB4-4F53-91D5-D51DD4A0ACE1}" presName="parentText" presStyleLbl="node1" presStyleIdx="3" presStyleCnt="4" custScaleX="121699">
        <dgm:presLayoutVars>
          <dgm:chMax val="0"/>
          <dgm:bulletEnabled val="1"/>
        </dgm:presLayoutVars>
      </dgm:prSet>
      <dgm:spPr/>
    </dgm:pt>
    <dgm:pt modelId="{E5EE5F46-2862-4F41-B361-45D52A51B403}" type="pres">
      <dgm:prSet presAssocID="{FBE10579-0BB4-4F53-91D5-D51DD4A0ACE1}" presName="negativeSpace" presStyleCnt="0"/>
      <dgm:spPr/>
    </dgm:pt>
    <dgm:pt modelId="{46CEF545-1411-4BCE-84E0-F80A74D740D8}" type="pres">
      <dgm:prSet presAssocID="{FBE10579-0BB4-4F53-91D5-D51DD4A0ACE1}" presName="childText" presStyleLbl="conFgAcc1" presStyleIdx="3" presStyleCnt="4">
        <dgm:presLayoutVars>
          <dgm:bulletEnabled val="1"/>
        </dgm:presLayoutVars>
      </dgm:prSet>
      <dgm:spPr/>
    </dgm:pt>
  </dgm:ptLst>
  <dgm:cxnLst>
    <dgm:cxn modelId="{4B2EEA00-DFB4-4AE2-9530-4B6F9CDFAB2D}" type="presOf" srcId="{3592DFD3-56F9-4DA1-B784-664D10D38607}" destId="{78D8E693-DFA5-4134-96F5-5B9AAD03AE22}" srcOrd="1" destOrd="0" presId="urn:microsoft.com/office/officeart/2005/8/layout/list1"/>
    <dgm:cxn modelId="{B9C29A13-D2C3-4D7B-9D50-7891E7258914}" type="presOf" srcId="{07B9BDB0-C0C1-42EB-AFCA-6CF39D649EDB}" destId="{EB31B967-9E13-41E5-BA36-F66EFB9FA3B9}" srcOrd="0" destOrd="0" presId="urn:microsoft.com/office/officeart/2005/8/layout/list1"/>
    <dgm:cxn modelId="{77E91D2A-0EDF-4A99-A90B-5A85B6F10E0A}" type="presOf" srcId="{7585339E-77AC-4139-AA2B-4C90AC283432}" destId="{131A61E2-5211-410B-BB2A-808ADEE724B3}" srcOrd="0" destOrd="0" presId="urn:microsoft.com/office/officeart/2005/8/layout/list1"/>
    <dgm:cxn modelId="{BE06D860-7A74-46D4-AAA7-48D59E13A07C}" type="presOf" srcId="{518A5BF0-BFEC-47F2-AC9F-D76B117459A3}" destId="{685E39E5-D81A-4910-9A8C-A19AC9F5C337}" srcOrd="1" destOrd="0" presId="urn:microsoft.com/office/officeart/2005/8/layout/list1"/>
    <dgm:cxn modelId="{B7981363-56B4-412C-93F5-D0C170AB2025}" srcId="{A3F506DD-7DA6-4647-B4CB-B1D2A74A06DA}" destId="{7585339E-77AC-4139-AA2B-4C90AC283432}" srcOrd="0" destOrd="0" parTransId="{DE24FB3F-F6DA-4001-BCCE-849EC4A4ABAC}" sibTransId="{6DE31480-1D66-4470-A3A5-4B8AF2B05961}"/>
    <dgm:cxn modelId="{D261E674-97A1-4206-A1BC-EABED8F2E4A1}" type="presOf" srcId="{7585339E-77AC-4139-AA2B-4C90AC283432}" destId="{AB9E4D0C-1777-46A0-AB03-75CAEE9583D9}" srcOrd="1" destOrd="0" presId="urn:microsoft.com/office/officeart/2005/8/layout/list1"/>
    <dgm:cxn modelId="{106C5977-88A7-4201-8400-16E8C1A6A702}" type="presOf" srcId="{3592DFD3-56F9-4DA1-B784-664D10D38607}" destId="{72FFFD14-1DAE-4EC2-86E4-0B7EEB41B8E3}" srcOrd="0" destOrd="0" presId="urn:microsoft.com/office/officeart/2005/8/layout/list1"/>
    <dgm:cxn modelId="{8CB0A68A-5BEE-4ED9-A092-48C361D2226B}" srcId="{7585339E-77AC-4139-AA2B-4C90AC283432}" destId="{07B9BDB0-C0C1-42EB-AFCA-6CF39D649EDB}" srcOrd="0" destOrd="0" parTransId="{F127F92D-5EC4-42F4-8E0C-B5B99E6C0B8F}" sibTransId="{EADCE361-2629-4866-B09A-C827CFC31309}"/>
    <dgm:cxn modelId="{3B2B3093-6DCF-4514-912D-EAEDA0084148}" type="presOf" srcId="{A3F506DD-7DA6-4647-B4CB-B1D2A74A06DA}" destId="{CB70B8B9-943A-4C14-BD18-E000CD178B35}" srcOrd="0" destOrd="0" presId="urn:microsoft.com/office/officeart/2005/8/layout/list1"/>
    <dgm:cxn modelId="{41033EA9-F86C-4B0C-890A-F31FA42AB100}" srcId="{A3F506DD-7DA6-4647-B4CB-B1D2A74A06DA}" destId="{518A5BF0-BFEC-47F2-AC9F-D76B117459A3}" srcOrd="1" destOrd="0" parTransId="{05CC3F0F-D3E7-4142-948D-1568D80C1495}" sibTransId="{078DFAEF-9F8D-43D8-B16C-669E8A3A6FBB}"/>
    <dgm:cxn modelId="{92C4A3AD-4B26-485E-B304-39C7FA8DC5CC}" type="presOf" srcId="{FBE10579-0BB4-4F53-91D5-D51DD4A0ACE1}" destId="{CA9B4321-D280-4906-9144-EBE67DDA3BFF}" srcOrd="1" destOrd="0" presId="urn:microsoft.com/office/officeart/2005/8/layout/list1"/>
    <dgm:cxn modelId="{233470B3-EE36-4CCA-BDB5-608CBD9D237F}" type="presOf" srcId="{FBE10579-0BB4-4F53-91D5-D51DD4A0ACE1}" destId="{C7F227B7-8940-4092-89CE-2D6B7B846418}" srcOrd="0" destOrd="0" presId="urn:microsoft.com/office/officeart/2005/8/layout/list1"/>
    <dgm:cxn modelId="{9392C5C0-A5A4-4645-B03B-4A8F6A9FA296}" srcId="{A3F506DD-7DA6-4647-B4CB-B1D2A74A06DA}" destId="{FBE10579-0BB4-4F53-91D5-D51DD4A0ACE1}" srcOrd="3" destOrd="0" parTransId="{EA732FF9-23F3-4504-9580-53FCAF5AAD29}" sibTransId="{3C49EC04-6680-4A3D-BFB8-B0FE704596CA}"/>
    <dgm:cxn modelId="{1053B6EA-CBC7-4790-8C77-E82D2240182A}" type="presOf" srcId="{518A5BF0-BFEC-47F2-AC9F-D76B117459A3}" destId="{05FB80FE-3C4A-435B-B6BE-6EE1E9D53EDE}" srcOrd="0" destOrd="0" presId="urn:microsoft.com/office/officeart/2005/8/layout/list1"/>
    <dgm:cxn modelId="{B2C415FF-4A1B-4AD1-9536-9AF93B59E629}" srcId="{A3F506DD-7DA6-4647-B4CB-B1D2A74A06DA}" destId="{3592DFD3-56F9-4DA1-B784-664D10D38607}" srcOrd="2" destOrd="0" parTransId="{5BA42A2C-C14A-463A-81CD-70333E04A3BB}" sibTransId="{30DB7BEB-AEAA-48D6-AE52-57AF147E715C}"/>
    <dgm:cxn modelId="{3ACB5AAA-FE67-45EB-B51C-902CBFBBB155}" type="presParOf" srcId="{CB70B8B9-943A-4C14-BD18-E000CD178B35}" destId="{EAD991D7-1282-4CC9-9CE8-AE7492F32D90}" srcOrd="0" destOrd="0" presId="urn:microsoft.com/office/officeart/2005/8/layout/list1"/>
    <dgm:cxn modelId="{5F7B1BD6-6E2E-4610-B7EE-71017FA9896B}" type="presParOf" srcId="{EAD991D7-1282-4CC9-9CE8-AE7492F32D90}" destId="{131A61E2-5211-410B-BB2A-808ADEE724B3}" srcOrd="0" destOrd="0" presId="urn:microsoft.com/office/officeart/2005/8/layout/list1"/>
    <dgm:cxn modelId="{34D1A49B-6E61-43B7-A647-54494C2CDDFE}" type="presParOf" srcId="{EAD991D7-1282-4CC9-9CE8-AE7492F32D90}" destId="{AB9E4D0C-1777-46A0-AB03-75CAEE9583D9}" srcOrd="1" destOrd="0" presId="urn:microsoft.com/office/officeart/2005/8/layout/list1"/>
    <dgm:cxn modelId="{392163A6-59B0-4FDC-85EF-2FFB4FB0582E}" type="presParOf" srcId="{CB70B8B9-943A-4C14-BD18-E000CD178B35}" destId="{24803B52-AB42-4683-BA07-E3723F0A1144}" srcOrd="1" destOrd="0" presId="urn:microsoft.com/office/officeart/2005/8/layout/list1"/>
    <dgm:cxn modelId="{FBC978A7-ECC9-405A-AEEA-3893760A08AB}" type="presParOf" srcId="{CB70B8B9-943A-4C14-BD18-E000CD178B35}" destId="{EB31B967-9E13-41E5-BA36-F66EFB9FA3B9}" srcOrd="2" destOrd="0" presId="urn:microsoft.com/office/officeart/2005/8/layout/list1"/>
    <dgm:cxn modelId="{8B93E6C8-8029-44A1-85AB-0839F9D2DB85}" type="presParOf" srcId="{CB70B8B9-943A-4C14-BD18-E000CD178B35}" destId="{FD9A1611-DFA9-4179-A616-3641E4296FE6}" srcOrd="3" destOrd="0" presId="urn:microsoft.com/office/officeart/2005/8/layout/list1"/>
    <dgm:cxn modelId="{4253BAA9-FC6B-475A-A955-3D50B2059B2F}" type="presParOf" srcId="{CB70B8B9-943A-4C14-BD18-E000CD178B35}" destId="{449C4320-2B77-47DE-B204-65F8DF00AC56}" srcOrd="4" destOrd="0" presId="urn:microsoft.com/office/officeart/2005/8/layout/list1"/>
    <dgm:cxn modelId="{B90713D2-FD3D-495B-8967-3F326134ECDB}" type="presParOf" srcId="{449C4320-2B77-47DE-B204-65F8DF00AC56}" destId="{05FB80FE-3C4A-435B-B6BE-6EE1E9D53EDE}" srcOrd="0" destOrd="0" presId="urn:microsoft.com/office/officeart/2005/8/layout/list1"/>
    <dgm:cxn modelId="{92BA835D-A8D0-4B9E-B2FD-73D6232B88C5}" type="presParOf" srcId="{449C4320-2B77-47DE-B204-65F8DF00AC56}" destId="{685E39E5-D81A-4910-9A8C-A19AC9F5C337}" srcOrd="1" destOrd="0" presId="urn:microsoft.com/office/officeart/2005/8/layout/list1"/>
    <dgm:cxn modelId="{473E27D5-7CCB-4630-AACF-0512EAC0F69E}" type="presParOf" srcId="{CB70B8B9-943A-4C14-BD18-E000CD178B35}" destId="{5C15AE52-DF27-4E28-BE5B-B370592FF4B0}" srcOrd="5" destOrd="0" presId="urn:microsoft.com/office/officeart/2005/8/layout/list1"/>
    <dgm:cxn modelId="{B80044FF-2679-4F64-9E9F-87ED7A4EC907}" type="presParOf" srcId="{CB70B8B9-943A-4C14-BD18-E000CD178B35}" destId="{8F7882A9-BC23-45E3-AF7C-A30C8180E8BD}" srcOrd="6" destOrd="0" presId="urn:microsoft.com/office/officeart/2005/8/layout/list1"/>
    <dgm:cxn modelId="{016F3EBE-DE48-4AEF-A010-394BC8A7A919}" type="presParOf" srcId="{CB70B8B9-943A-4C14-BD18-E000CD178B35}" destId="{FB4E39B9-68C5-4079-B6D2-9D8A9DBA1097}" srcOrd="7" destOrd="0" presId="urn:microsoft.com/office/officeart/2005/8/layout/list1"/>
    <dgm:cxn modelId="{B1B2B105-6405-45D8-9B46-B427E428CC55}" type="presParOf" srcId="{CB70B8B9-943A-4C14-BD18-E000CD178B35}" destId="{223D1A34-1A8A-4E63-A1F9-CD661CA65400}" srcOrd="8" destOrd="0" presId="urn:microsoft.com/office/officeart/2005/8/layout/list1"/>
    <dgm:cxn modelId="{8FC04B36-4DCF-41B6-AEDC-2468A2820554}" type="presParOf" srcId="{223D1A34-1A8A-4E63-A1F9-CD661CA65400}" destId="{72FFFD14-1DAE-4EC2-86E4-0B7EEB41B8E3}" srcOrd="0" destOrd="0" presId="urn:microsoft.com/office/officeart/2005/8/layout/list1"/>
    <dgm:cxn modelId="{1DE9C37A-EE03-4CB2-9E19-E66A34DFB12E}" type="presParOf" srcId="{223D1A34-1A8A-4E63-A1F9-CD661CA65400}" destId="{78D8E693-DFA5-4134-96F5-5B9AAD03AE22}" srcOrd="1" destOrd="0" presId="urn:microsoft.com/office/officeart/2005/8/layout/list1"/>
    <dgm:cxn modelId="{71B7A611-B0CE-4722-BBF5-AD1199B242F4}" type="presParOf" srcId="{CB70B8B9-943A-4C14-BD18-E000CD178B35}" destId="{21A914C3-A4A7-489D-9BA1-3A08D2595207}" srcOrd="9" destOrd="0" presId="urn:microsoft.com/office/officeart/2005/8/layout/list1"/>
    <dgm:cxn modelId="{4F840A1C-74B0-4893-A9A5-C372DF799E98}" type="presParOf" srcId="{CB70B8B9-943A-4C14-BD18-E000CD178B35}" destId="{26542BDA-302F-4C7E-8B90-95F29A6AD4B3}" srcOrd="10" destOrd="0" presId="urn:microsoft.com/office/officeart/2005/8/layout/list1"/>
    <dgm:cxn modelId="{B82A96FC-C37B-4957-8779-26E098A20686}" type="presParOf" srcId="{CB70B8B9-943A-4C14-BD18-E000CD178B35}" destId="{3DADC45D-89B2-4E18-BBE2-4C5341035140}" srcOrd="11" destOrd="0" presId="urn:microsoft.com/office/officeart/2005/8/layout/list1"/>
    <dgm:cxn modelId="{AA4D5582-CE57-4B85-9E9F-41BABD4FB9FD}" type="presParOf" srcId="{CB70B8B9-943A-4C14-BD18-E000CD178B35}" destId="{2898188B-99B8-4E84-8BE1-456C1442362F}" srcOrd="12" destOrd="0" presId="urn:microsoft.com/office/officeart/2005/8/layout/list1"/>
    <dgm:cxn modelId="{D57C328C-E445-4719-BB69-2866C7A7AD14}" type="presParOf" srcId="{2898188B-99B8-4E84-8BE1-456C1442362F}" destId="{C7F227B7-8940-4092-89CE-2D6B7B846418}" srcOrd="0" destOrd="0" presId="urn:microsoft.com/office/officeart/2005/8/layout/list1"/>
    <dgm:cxn modelId="{081D90DA-8BD3-4588-BC50-92AC39000F1F}" type="presParOf" srcId="{2898188B-99B8-4E84-8BE1-456C1442362F}" destId="{CA9B4321-D280-4906-9144-EBE67DDA3BFF}" srcOrd="1" destOrd="0" presId="urn:microsoft.com/office/officeart/2005/8/layout/list1"/>
    <dgm:cxn modelId="{9779C3CD-ECCA-4339-9B5D-BAFF6F252F71}" type="presParOf" srcId="{CB70B8B9-943A-4C14-BD18-E000CD178B35}" destId="{E5EE5F46-2862-4F41-B361-45D52A51B403}" srcOrd="13" destOrd="0" presId="urn:microsoft.com/office/officeart/2005/8/layout/list1"/>
    <dgm:cxn modelId="{3A833A9B-E918-485C-97B2-952100F4C21A}" type="presParOf" srcId="{CB70B8B9-943A-4C14-BD18-E000CD178B35}" destId="{46CEF545-1411-4BCE-84E0-F80A74D740D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41B43-B896-41F2-94E0-A95A1EB1C3E3}">
      <dsp:nvSpPr>
        <dsp:cNvPr id="0" name=""/>
        <dsp:cNvSpPr/>
      </dsp:nvSpPr>
      <dsp:spPr>
        <a:xfrm rot="3031852">
          <a:off x="3318240" y="4462235"/>
          <a:ext cx="1955580" cy="26411"/>
        </a:xfrm>
        <a:custGeom>
          <a:avLst/>
          <a:gdLst/>
          <a:ahLst/>
          <a:cxnLst/>
          <a:rect l="0" t="0" r="0" b="0"/>
          <a:pathLst>
            <a:path>
              <a:moveTo>
                <a:pt x="0" y="13205"/>
              </a:moveTo>
              <a:lnTo>
                <a:pt x="1955580"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7D0C8C-6AE3-4A29-8286-3560FB3021BE}">
      <dsp:nvSpPr>
        <dsp:cNvPr id="0" name=""/>
        <dsp:cNvSpPr/>
      </dsp:nvSpPr>
      <dsp:spPr>
        <a:xfrm rot="1630887">
          <a:off x="3655600" y="3912644"/>
          <a:ext cx="2008637" cy="26411"/>
        </a:xfrm>
        <a:custGeom>
          <a:avLst/>
          <a:gdLst/>
          <a:ahLst/>
          <a:cxnLst/>
          <a:rect l="0" t="0" r="0" b="0"/>
          <a:pathLst>
            <a:path>
              <a:moveTo>
                <a:pt x="0" y="13205"/>
              </a:moveTo>
              <a:lnTo>
                <a:pt x="2008637"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97250-3D67-4537-9CBD-D84C3E52A470}">
      <dsp:nvSpPr>
        <dsp:cNvPr id="0" name=""/>
        <dsp:cNvSpPr/>
      </dsp:nvSpPr>
      <dsp:spPr>
        <a:xfrm rot="260697">
          <a:off x="3763851" y="3295968"/>
          <a:ext cx="1851907" cy="26411"/>
        </a:xfrm>
        <a:custGeom>
          <a:avLst/>
          <a:gdLst/>
          <a:ahLst/>
          <a:cxnLst/>
          <a:rect l="0" t="0" r="0" b="0"/>
          <a:pathLst>
            <a:path>
              <a:moveTo>
                <a:pt x="0" y="13205"/>
              </a:moveTo>
              <a:lnTo>
                <a:pt x="1851907"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724FA6-C9FF-4C4D-BE7E-DD4431ED59DF}">
      <dsp:nvSpPr>
        <dsp:cNvPr id="0" name=""/>
        <dsp:cNvSpPr/>
      </dsp:nvSpPr>
      <dsp:spPr>
        <a:xfrm rot="20467426">
          <a:off x="3714274" y="2693761"/>
          <a:ext cx="1942673" cy="26411"/>
        </a:xfrm>
        <a:custGeom>
          <a:avLst/>
          <a:gdLst/>
          <a:ahLst/>
          <a:cxnLst/>
          <a:rect l="0" t="0" r="0" b="0"/>
          <a:pathLst>
            <a:path>
              <a:moveTo>
                <a:pt x="0" y="13205"/>
              </a:moveTo>
              <a:lnTo>
                <a:pt x="1942673"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B3B73C-5E6D-465D-9F39-A0A1E1C5D280}">
      <dsp:nvSpPr>
        <dsp:cNvPr id="0" name=""/>
        <dsp:cNvSpPr/>
      </dsp:nvSpPr>
      <dsp:spPr>
        <a:xfrm rot="19157656">
          <a:off x="3542223" y="2133207"/>
          <a:ext cx="1854167" cy="26411"/>
        </a:xfrm>
        <a:custGeom>
          <a:avLst/>
          <a:gdLst/>
          <a:ahLst/>
          <a:cxnLst/>
          <a:rect l="0" t="0" r="0" b="0"/>
          <a:pathLst>
            <a:path>
              <a:moveTo>
                <a:pt x="0" y="13205"/>
              </a:moveTo>
              <a:lnTo>
                <a:pt x="1854167"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EEBFFE-0893-4526-9E72-24CEE6912D6C}">
      <dsp:nvSpPr>
        <dsp:cNvPr id="0" name=""/>
        <dsp:cNvSpPr/>
      </dsp:nvSpPr>
      <dsp:spPr>
        <a:xfrm rot="17815410">
          <a:off x="3019161" y="1865238"/>
          <a:ext cx="1794015" cy="26411"/>
        </a:xfrm>
        <a:custGeom>
          <a:avLst/>
          <a:gdLst/>
          <a:ahLst/>
          <a:cxnLst/>
          <a:rect l="0" t="0" r="0" b="0"/>
          <a:pathLst>
            <a:path>
              <a:moveTo>
                <a:pt x="0" y="13205"/>
              </a:moveTo>
              <a:lnTo>
                <a:pt x="1794015" y="132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57B9B-1F4D-492D-8E12-E7B8F89224DF}">
      <dsp:nvSpPr>
        <dsp:cNvPr id="0" name=""/>
        <dsp:cNvSpPr/>
      </dsp:nvSpPr>
      <dsp:spPr>
        <a:xfrm>
          <a:off x="206395" y="1682042"/>
          <a:ext cx="3261629" cy="3160412"/>
        </a:xfrm>
        <a:prstGeom prst="ellipse">
          <a:avLst/>
        </a:prstGeom>
        <a:blipFill rotWithShape="1">
          <a:blip xmlns:r="http://schemas.openxmlformats.org/officeDocument/2006/relationships" r:embed="rId1"/>
          <a:stretch>
            <a:fillRect/>
          </a:stretch>
        </a:blip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2B1C02E3-A8B7-4BC9-9F28-611D0AE59DF0}">
      <dsp:nvSpPr>
        <dsp:cNvPr id="0" name=""/>
        <dsp:cNvSpPr/>
      </dsp:nvSpPr>
      <dsp:spPr>
        <a:xfrm>
          <a:off x="3997408" y="-2"/>
          <a:ext cx="1167687" cy="1137657"/>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r>
            <a:rPr lang="tr-TR" sz="1100" kern="1200" dirty="0"/>
            <a:t>YÜKSEK ENERJİLİ FOSFATLAR</a:t>
          </a:r>
        </a:p>
      </dsp:txBody>
      <dsp:txXfrm>
        <a:off x="4168412" y="166604"/>
        <a:ext cx="825679" cy="804445"/>
      </dsp:txXfrm>
    </dsp:sp>
    <dsp:sp modelId="{C64A481B-FAAE-46C5-BA60-66DE718C5CF0}">
      <dsp:nvSpPr>
        <dsp:cNvPr id="0" name=""/>
        <dsp:cNvSpPr/>
      </dsp:nvSpPr>
      <dsp:spPr>
        <a:xfrm>
          <a:off x="5026717" y="612887"/>
          <a:ext cx="1152498" cy="1116455"/>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r>
            <a:rPr lang="tr-TR" sz="1100" kern="1200" dirty="0"/>
            <a:t>HÜCRE İÇİ KORUNMUŞ </a:t>
          </a:r>
          <a:r>
            <a:rPr lang="tr-TR" sz="1100" kern="1200" dirty="0" err="1"/>
            <a:t>pH</a:t>
          </a:r>
          <a:endParaRPr lang="tr-TR" sz="1100" kern="1200" dirty="0"/>
        </a:p>
      </dsp:txBody>
      <dsp:txXfrm>
        <a:off x="5195496" y="776388"/>
        <a:ext cx="814940" cy="789453"/>
      </dsp:txXfrm>
    </dsp:sp>
    <dsp:sp modelId="{49863E67-34C4-4FC2-BDD5-F4386306EEC7}">
      <dsp:nvSpPr>
        <dsp:cNvPr id="0" name=""/>
        <dsp:cNvSpPr/>
      </dsp:nvSpPr>
      <dsp:spPr>
        <a:xfrm>
          <a:off x="5570826" y="1623479"/>
          <a:ext cx="1190676" cy="1154535"/>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r>
            <a:rPr lang="tr-TR" sz="1100" kern="1200" dirty="0"/>
            <a:t>HÜCRE MEMBRAN HOMEOSTAZI</a:t>
          </a:r>
        </a:p>
      </dsp:txBody>
      <dsp:txXfrm>
        <a:off x="5745196" y="1792557"/>
        <a:ext cx="841936" cy="816379"/>
      </dsp:txXfrm>
    </dsp:sp>
    <dsp:sp modelId="{7306586D-2E13-4F9A-BF7E-E66EF5279574}">
      <dsp:nvSpPr>
        <dsp:cNvPr id="0" name=""/>
        <dsp:cNvSpPr/>
      </dsp:nvSpPr>
      <dsp:spPr>
        <a:xfrm>
          <a:off x="5610908" y="2820475"/>
          <a:ext cx="1312001" cy="1217051"/>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HÜCRE İÇİ KALSİYUM BİRİKİMİNİN ÖNLENMESİNİN</a:t>
          </a:r>
        </a:p>
      </dsp:txBody>
      <dsp:txXfrm>
        <a:off x="5803046" y="2998708"/>
        <a:ext cx="927725" cy="860585"/>
      </dsp:txXfrm>
    </dsp:sp>
    <dsp:sp modelId="{4866E940-55CF-452D-BD68-7102E7549C81}">
      <dsp:nvSpPr>
        <dsp:cNvPr id="0" name=""/>
        <dsp:cNvSpPr/>
      </dsp:nvSpPr>
      <dsp:spPr>
        <a:xfrm>
          <a:off x="5484879" y="4048883"/>
          <a:ext cx="1237878" cy="1236878"/>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OKSİJENSİZ RADİKALLERİN TEMİZLENMESİ </a:t>
          </a:r>
        </a:p>
      </dsp:txBody>
      <dsp:txXfrm>
        <a:off x="5666162" y="4230020"/>
        <a:ext cx="875312" cy="874604"/>
      </dsp:txXfrm>
    </dsp:sp>
    <dsp:sp modelId="{F7F3C08A-D8FF-4192-A650-2AA073F51CAE}">
      <dsp:nvSpPr>
        <dsp:cNvPr id="0" name=""/>
        <dsp:cNvSpPr/>
      </dsp:nvSpPr>
      <dsp:spPr>
        <a:xfrm>
          <a:off x="4663868" y="5105448"/>
          <a:ext cx="1296768" cy="1208242"/>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ANAEROBİK GLİKOLİZİN TEŞVİKİ</a:t>
          </a:r>
        </a:p>
      </dsp:txBody>
      <dsp:txXfrm>
        <a:off x="4853775" y="5282391"/>
        <a:ext cx="916954" cy="854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B967-9E13-41E5-BA36-F66EFB9FA3B9}">
      <dsp:nvSpPr>
        <dsp:cNvPr id="0" name=""/>
        <dsp:cNvSpPr/>
      </dsp:nvSpPr>
      <dsp:spPr>
        <a:xfrm>
          <a:off x="0" y="422437"/>
          <a:ext cx="10818254" cy="604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617" tIns="499872" rIns="839617" bIns="170688" numCol="1" spcCol="1270" anchor="t" anchorCtr="0">
          <a:noAutofit/>
        </a:bodyPr>
        <a:lstStyle/>
        <a:p>
          <a:pPr marL="228600" lvl="1" indent="-228600" algn="l" defTabSz="1066800">
            <a:lnSpc>
              <a:spcPct val="90000"/>
            </a:lnSpc>
            <a:spcBef>
              <a:spcPct val="0"/>
            </a:spcBef>
            <a:spcAft>
              <a:spcPct val="15000"/>
            </a:spcAft>
            <a:buChar char="•"/>
          </a:pPr>
          <a:endParaRPr lang="tr-TR" sz="2400" kern="1200" dirty="0"/>
        </a:p>
      </dsp:txBody>
      <dsp:txXfrm>
        <a:off x="0" y="422437"/>
        <a:ext cx="10818254" cy="604800"/>
      </dsp:txXfrm>
    </dsp:sp>
    <dsp:sp modelId="{AB9E4D0C-1777-46A0-AB03-75CAEE9583D9}">
      <dsp:nvSpPr>
        <dsp:cNvPr id="0" name=""/>
        <dsp:cNvSpPr/>
      </dsp:nvSpPr>
      <dsp:spPr>
        <a:xfrm>
          <a:off x="540912" y="68197"/>
          <a:ext cx="9169725" cy="7084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33" tIns="0" rIns="286233" bIns="0" numCol="1" spcCol="1270" anchor="ctr" anchorCtr="0">
          <a:noAutofit/>
        </a:bodyPr>
        <a:lstStyle/>
        <a:p>
          <a:pPr marL="0" lvl="0" indent="0" algn="l" defTabSz="1066800">
            <a:lnSpc>
              <a:spcPct val="90000"/>
            </a:lnSpc>
            <a:spcBef>
              <a:spcPct val="0"/>
            </a:spcBef>
            <a:spcAft>
              <a:spcPct val="35000"/>
            </a:spcAft>
            <a:buNone/>
          </a:pPr>
          <a:r>
            <a:rPr lang="tr-TR" sz="2400" kern="1200" dirty="0"/>
            <a:t>AORTİK KROS KLEMP SÜRESİ </a:t>
          </a:r>
        </a:p>
      </dsp:txBody>
      <dsp:txXfrm>
        <a:off x="575497" y="102782"/>
        <a:ext cx="9100555" cy="639310"/>
      </dsp:txXfrm>
    </dsp:sp>
    <dsp:sp modelId="{8F7882A9-BC23-45E3-AF7C-A30C8180E8BD}">
      <dsp:nvSpPr>
        <dsp:cNvPr id="0" name=""/>
        <dsp:cNvSpPr/>
      </dsp:nvSpPr>
      <dsp:spPr>
        <a:xfrm>
          <a:off x="0" y="1511077"/>
          <a:ext cx="10818254" cy="604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5E39E5-D81A-4910-9A8C-A19AC9F5C337}">
      <dsp:nvSpPr>
        <dsp:cNvPr id="0" name=""/>
        <dsp:cNvSpPr/>
      </dsp:nvSpPr>
      <dsp:spPr>
        <a:xfrm>
          <a:off x="540912" y="1156837"/>
          <a:ext cx="9196305" cy="7084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33" tIns="0" rIns="286233" bIns="0" numCol="1" spcCol="1270" anchor="ctr" anchorCtr="0">
          <a:noAutofit/>
        </a:bodyPr>
        <a:lstStyle/>
        <a:p>
          <a:pPr marL="0" lvl="0" indent="0" algn="l" defTabSz="1066800">
            <a:lnSpc>
              <a:spcPct val="90000"/>
            </a:lnSpc>
            <a:spcBef>
              <a:spcPct val="0"/>
            </a:spcBef>
            <a:spcAft>
              <a:spcPct val="35000"/>
            </a:spcAft>
            <a:buNone/>
          </a:pPr>
          <a:r>
            <a:rPr lang="tr-TR" sz="2400" kern="1200" dirty="0"/>
            <a:t>DAHA KISA KPB</a:t>
          </a:r>
        </a:p>
      </dsp:txBody>
      <dsp:txXfrm>
        <a:off x="575497" y="1191422"/>
        <a:ext cx="9127135" cy="639310"/>
      </dsp:txXfrm>
    </dsp:sp>
    <dsp:sp modelId="{26542BDA-302F-4C7E-8B90-95F29A6AD4B3}">
      <dsp:nvSpPr>
        <dsp:cNvPr id="0" name=""/>
        <dsp:cNvSpPr/>
      </dsp:nvSpPr>
      <dsp:spPr>
        <a:xfrm>
          <a:off x="0" y="2599717"/>
          <a:ext cx="10818254" cy="604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D8E693-DFA5-4134-96F5-5B9AAD03AE22}">
      <dsp:nvSpPr>
        <dsp:cNvPr id="0" name=""/>
        <dsp:cNvSpPr/>
      </dsp:nvSpPr>
      <dsp:spPr>
        <a:xfrm>
          <a:off x="540912" y="2245477"/>
          <a:ext cx="9221295" cy="7084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33" tIns="0" rIns="286233" bIns="0" numCol="1" spcCol="1270" anchor="ctr" anchorCtr="0">
          <a:noAutofit/>
        </a:bodyPr>
        <a:lstStyle/>
        <a:p>
          <a:pPr marL="0" lvl="0" indent="0" algn="l" defTabSz="933450">
            <a:lnSpc>
              <a:spcPct val="90000"/>
            </a:lnSpc>
            <a:spcBef>
              <a:spcPct val="0"/>
            </a:spcBef>
            <a:spcAft>
              <a:spcPct val="35000"/>
            </a:spcAft>
            <a:buNone/>
          </a:pPr>
          <a:r>
            <a:rPr lang="tr-TR" sz="2100" kern="1200" dirty="0"/>
            <a:t>TEK DOZ ŞEKLİNDE UYGULANMASI, ANLAMLI DERECE DAHA AZ VERİLMİŞTİR </a:t>
          </a:r>
        </a:p>
      </dsp:txBody>
      <dsp:txXfrm>
        <a:off x="575497" y="2280062"/>
        <a:ext cx="9152125" cy="639310"/>
      </dsp:txXfrm>
    </dsp:sp>
    <dsp:sp modelId="{46CEF545-1411-4BCE-84E0-F80A74D740D8}">
      <dsp:nvSpPr>
        <dsp:cNvPr id="0" name=""/>
        <dsp:cNvSpPr/>
      </dsp:nvSpPr>
      <dsp:spPr>
        <a:xfrm>
          <a:off x="0" y="3688356"/>
          <a:ext cx="10818254" cy="604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9B4321-D280-4906-9144-EBE67DDA3BFF}">
      <dsp:nvSpPr>
        <dsp:cNvPr id="0" name=""/>
        <dsp:cNvSpPr/>
      </dsp:nvSpPr>
      <dsp:spPr>
        <a:xfrm>
          <a:off x="540912" y="3334117"/>
          <a:ext cx="9215994" cy="7084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33" tIns="0" rIns="286233" bIns="0" numCol="1" spcCol="1270" anchor="ctr" anchorCtr="0">
          <a:noAutofit/>
        </a:bodyPr>
        <a:lstStyle/>
        <a:p>
          <a:pPr marL="0" lvl="0" indent="0" algn="l" defTabSz="1066800">
            <a:lnSpc>
              <a:spcPct val="90000"/>
            </a:lnSpc>
            <a:spcBef>
              <a:spcPct val="0"/>
            </a:spcBef>
            <a:spcAft>
              <a:spcPct val="35000"/>
            </a:spcAft>
            <a:buNone/>
          </a:pPr>
          <a:r>
            <a:rPr lang="tr-TR" sz="2400" kern="1200" dirty="0"/>
            <a:t>EN DÜŞÜK DOZDA EN UZUN SÜRELİ KORUMA SAĞLADIĞI </a:t>
          </a:r>
        </a:p>
      </dsp:txBody>
      <dsp:txXfrm>
        <a:off x="575497" y="3368702"/>
        <a:ext cx="9146824"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0E38D1D-2813-44C0-B1FB-BC286533F84C}"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81A854-296D-4DAA-A8A9-D0A0582E728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08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E38D1D-2813-44C0-B1FB-BC286533F84C}"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197870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E38D1D-2813-44C0-B1FB-BC286533F84C}"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56167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E38D1D-2813-44C0-B1FB-BC286533F84C}"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59389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0E38D1D-2813-44C0-B1FB-BC286533F84C}"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81A854-296D-4DAA-A8A9-D0A0582E728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16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0E38D1D-2813-44C0-B1FB-BC286533F84C}"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286217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0E38D1D-2813-44C0-B1FB-BC286533F84C}" type="datetimeFigureOut">
              <a:rPr lang="tr-TR" smtClean="0"/>
              <a:t>21.02.2020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18704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0E38D1D-2813-44C0-B1FB-BC286533F84C}" type="datetimeFigureOut">
              <a:rPr lang="tr-TR" smtClean="0"/>
              <a:t>21.02.2020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350987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E38D1D-2813-44C0-B1FB-BC286533F84C}" type="datetimeFigureOut">
              <a:rPr lang="tr-TR" smtClean="0"/>
              <a:t>21.02.2020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20043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E38D1D-2813-44C0-B1FB-BC286533F84C}" type="datetimeFigureOut">
              <a:rPr lang="tr-TR" smtClean="0"/>
              <a:t>21.02.2020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81A854-296D-4DAA-A8A9-D0A0582E7282}" type="slidenum">
              <a:rPr lang="tr-TR" smtClean="0"/>
              <a:t>‹#›</a:t>
            </a:fld>
            <a:endParaRPr lang="tr-TR"/>
          </a:p>
        </p:txBody>
      </p:sp>
    </p:spTree>
    <p:extLst>
      <p:ext uri="{BB962C8B-B14F-4D97-AF65-F5344CB8AC3E}">
        <p14:creationId xmlns:p14="http://schemas.microsoft.com/office/powerpoint/2010/main" val="429063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0E38D1D-2813-44C0-B1FB-BC286533F84C}"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181A854-296D-4DAA-A8A9-D0A0582E7282}" type="slidenum">
              <a:rPr lang="tr-TR" smtClean="0"/>
              <a:t>‹#›</a:t>
            </a:fld>
            <a:endParaRPr lang="tr-TR"/>
          </a:p>
        </p:txBody>
      </p:sp>
    </p:spTree>
    <p:extLst>
      <p:ext uri="{BB962C8B-B14F-4D97-AF65-F5344CB8AC3E}">
        <p14:creationId xmlns:p14="http://schemas.microsoft.com/office/powerpoint/2010/main" val="103072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E38D1D-2813-44C0-B1FB-BC286533F84C}" type="datetimeFigureOut">
              <a:rPr lang="tr-TR" smtClean="0"/>
              <a:t>21.02.2020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181A854-296D-4DAA-A8A9-D0A0582E7282}"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356477"/>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041A7D-83F3-478D-995F-64794463F4F3}"/>
              </a:ext>
            </a:extLst>
          </p:cNvPr>
          <p:cNvSpPr>
            <a:spLocks noGrp="1"/>
          </p:cNvSpPr>
          <p:nvPr>
            <p:ph type="ctrTitle"/>
          </p:nvPr>
        </p:nvSpPr>
        <p:spPr>
          <a:xfrm>
            <a:off x="1678547" y="663262"/>
            <a:ext cx="8989453" cy="2387600"/>
          </a:xfrm>
        </p:spPr>
        <p:txBody>
          <a:bodyPr>
            <a:normAutofit/>
          </a:bodyPr>
          <a:lstStyle/>
          <a:p>
            <a:pPr algn="ctr"/>
            <a:r>
              <a:rPr lang="tr-TR" sz="5400" b="1" dirty="0">
                <a:latin typeface="+mn-lt"/>
              </a:rPr>
              <a:t>DELNİDO KARDİYOPLEJİ VE KLİNİK TECRÜBELERİMİZ</a:t>
            </a:r>
          </a:p>
        </p:txBody>
      </p:sp>
      <p:sp>
        <p:nvSpPr>
          <p:cNvPr id="3" name="Alt Başlık 2">
            <a:extLst>
              <a:ext uri="{FF2B5EF4-FFF2-40B4-BE49-F238E27FC236}">
                <a16:creationId xmlns:a16="http://schemas.microsoft.com/office/drawing/2014/main" id="{06670EE9-FABB-4318-9D63-74248E98AB0F}"/>
              </a:ext>
            </a:extLst>
          </p:cNvPr>
          <p:cNvSpPr>
            <a:spLocks noGrp="1"/>
          </p:cNvSpPr>
          <p:nvPr>
            <p:ph type="subTitle" idx="1"/>
          </p:nvPr>
        </p:nvSpPr>
        <p:spPr>
          <a:xfrm>
            <a:off x="1524000" y="4494727"/>
            <a:ext cx="9144000" cy="1700011"/>
          </a:xfrm>
        </p:spPr>
        <p:txBody>
          <a:bodyPr>
            <a:normAutofit fontScale="70000" lnSpcReduction="20000"/>
          </a:bodyPr>
          <a:lstStyle/>
          <a:p>
            <a:r>
              <a:rPr lang="tr-TR" sz="3600" dirty="0"/>
              <a:t>Adana Şehir Hastanesi</a:t>
            </a:r>
          </a:p>
          <a:p>
            <a:endParaRPr lang="tr-TR" sz="2100" b="1" dirty="0"/>
          </a:p>
          <a:p>
            <a:r>
              <a:rPr lang="tr-TR" sz="4000" b="1" dirty="0" err="1"/>
              <a:t>Perfüzyonist</a:t>
            </a:r>
            <a:r>
              <a:rPr lang="tr-TR" sz="4000" b="1" dirty="0"/>
              <a:t> </a:t>
            </a:r>
          </a:p>
          <a:p>
            <a:r>
              <a:rPr lang="tr-TR" sz="4000" b="1" dirty="0"/>
              <a:t>Çiğdem UYGUN ÇETİN</a:t>
            </a:r>
          </a:p>
        </p:txBody>
      </p:sp>
    </p:spTree>
    <p:extLst>
      <p:ext uri="{BB962C8B-B14F-4D97-AF65-F5344CB8AC3E}">
        <p14:creationId xmlns:p14="http://schemas.microsoft.com/office/powerpoint/2010/main" val="2298097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33B1F4-E212-400A-B27B-F65BE0975F68}"/>
              </a:ext>
            </a:extLst>
          </p:cNvPr>
          <p:cNvSpPr>
            <a:spLocks noGrp="1"/>
          </p:cNvSpPr>
          <p:nvPr>
            <p:ph type="title" idx="4294967295"/>
          </p:nvPr>
        </p:nvSpPr>
        <p:spPr>
          <a:xfrm>
            <a:off x="0" y="169863"/>
            <a:ext cx="10515600" cy="777875"/>
          </a:xfrm>
        </p:spPr>
        <p:txBody>
          <a:bodyPr>
            <a:normAutofit/>
          </a:bodyPr>
          <a:lstStyle/>
          <a:p>
            <a:r>
              <a:rPr lang="tr-TR" dirty="0"/>
              <a:t>POTASYUM KLORİD</a:t>
            </a:r>
          </a:p>
        </p:txBody>
      </p:sp>
      <p:sp>
        <p:nvSpPr>
          <p:cNvPr id="3" name="İçerik Yer Tutucusu 2">
            <a:extLst>
              <a:ext uri="{FF2B5EF4-FFF2-40B4-BE49-F238E27FC236}">
                <a16:creationId xmlns:a16="http://schemas.microsoft.com/office/drawing/2014/main" id="{BC27ECD4-8C9F-4E64-8ED9-434334E34421}"/>
              </a:ext>
            </a:extLst>
          </p:cNvPr>
          <p:cNvSpPr>
            <a:spLocks noGrp="1"/>
          </p:cNvSpPr>
          <p:nvPr>
            <p:ph idx="4294967295"/>
          </p:nvPr>
        </p:nvSpPr>
        <p:spPr>
          <a:xfrm>
            <a:off x="0" y="947738"/>
            <a:ext cx="12028868" cy="5229225"/>
          </a:xfrm>
        </p:spPr>
        <p:txBody>
          <a:bodyPr>
            <a:normAutofit/>
          </a:bodyPr>
          <a:lstStyle/>
          <a:p>
            <a:r>
              <a:rPr lang="tr-TR" b="1" dirty="0"/>
              <a:t>     </a:t>
            </a:r>
            <a:r>
              <a:rPr lang="tr-TR" b="1" dirty="0" err="1"/>
              <a:t>Hiperkalemi</a:t>
            </a:r>
            <a:r>
              <a:rPr lang="tr-TR" b="1" dirty="0"/>
              <a:t>; hızlı </a:t>
            </a:r>
            <a:r>
              <a:rPr lang="tr-TR" b="1" dirty="0" err="1"/>
              <a:t>arrest</a:t>
            </a:r>
            <a:r>
              <a:rPr lang="tr-TR" b="1" dirty="0"/>
              <a:t> sağlaması ve güvenilir bir geri dönüşü olması sebebiyle kardiyak cerrahide en sık tercih edilen </a:t>
            </a:r>
            <a:r>
              <a:rPr lang="tr-TR" b="1" dirty="0" err="1"/>
              <a:t>arrest</a:t>
            </a:r>
            <a:r>
              <a:rPr lang="tr-TR" b="1" dirty="0"/>
              <a:t> yöntemidir</a:t>
            </a:r>
            <a:r>
              <a:rPr lang="tr-TR" dirty="0"/>
              <a:t>. </a:t>
            </a:r>
          </a:p>
          <a:p>
            <a:r>
              <a:rPr lang="tr-TR" dirty="0"/>
              <a:t>     </a:t>
            </a:r>
            <a:r>
              <a:rPr lang="tr-TR" dirty="0" err="1"/>
              <a:t>Depolarize</a:t>
            </a:r>
            <a:r>
              <a:rPr lang="tr-TR" dirty="0"/>
              <a:t> bir </a:t>
            </a:r>
            <a:r>
              <a:rPr lang="tr-TR" dirty="0" err="1"/>
              <a:t>arrest</a:t>
            </a:r>
            <a:r>
              <a:rPr lang="tr-TR" dirty="0"/>
              <a:t> sağlar. </a:t>
            </a:r>
            <a:r>
              <a:rPr lang="tr-TR" dirty="0" err="1"/>
              <a:t>Diastolik</a:t>
            </a:r>
            <a:r>
              <a:rPr lang="tr-TR" dirty="0"/>
              <a:t> </a:t>
            </a:r>
            <a:r>
              <a:rPr lang="tr-TR" dirty="0" err="1"/>
              <a:t>arrest</a:t>
            </a:r>
            <a:r>
              <a:rPr lang="tr-TR" dirty="0"/>
              <a:t> esnasında, </a:t>
            </a:r>
            <a:r>
              <a:rPr lang="tr-TR" dirty="0" err="1"/>
              <a:t>intraselüler</a:t>
            </a:r>
            <a:r>
              <a:rPr lang="tr-TR" dirty="0"/>
              <a:t> sodyum ve kalsiyum birikmesi, miyokardın geri dönüşü sırasında bir takım problemlere yol açmasıyla ilişkilendirilmiştir. Bu olumsuz etkilerin bir çoğunu </a:t>
            </a:r>
            <a:r>
              <a:rPr lang="tr-TR" dirty="0" err="1"/>
              <a:t>lidokain</a:t>
            </a:r>
            <a:r>
              <a:rPr lang="tr-TR" dirty="0"/>
              <a:t> engelleyip elektromekanik sessizliğin süresini uzatır. </a:t>
            </a:r>
          </a:p>
          <a:p>
            <a:r>
              <a:rPr lang="tr-TR" dirty="0"/>
              <a:t>     Del </a:t>
            </a:r>
            <a:r>
              <a:rPr lang="tr-TR" dirty="0" err="1"/>
              <a:t>Nido</a:t>
            </a:r>
            <a:r>
              <a:rPr lang="tr-TR" dirty="0"/>
              <a:t> </a:t>
            </a:r>
            <a:r>
              <a:rPr lang="tr-TR" dirty="0" err="1"/>
              <a:t>kardiyoplejideki</a:t>
            </a:r>
            <a:r>
              <a:rPr lang="tr-TR" dirty="0"/>
              <a:t> potasyum seviyesi 25,7 </a:t>
            </a:r>
            <a:r>
              <a:rPr lang="tr-TR" dirty="0" err="1"/>
              <a:t>mEq</a:t>
            </a:r>
            <a:r>
              <a:rPr lang="tr-TR" dirty="0"/>
              <a:t> / L'dir. 4 </a:t>
            </a:r>
            <a:r>
              <a:rPr lang="tr-TR" dirty="0" err="1"/>
              <a:t>kristalloid</a:t>
            </a:r>
            <a:r>
              <a:rPr lang="tr-TR" dirty="0"/>
              <a:t> 1 kan olacak şekilde denklemde inceleyecek olursak ; </a:t>
            </a:r>
          </a:p>
          <a:p>
            <a:pPr marL="0" indent="0">
              <a:buNone/>
            </a:pPr>
            <a:r>
              <a:rPr lang="tr-TR" dirty="0"/>
              <a:t> (0,8 </a:t>
            </a:r>
            <a:r>
              <a:rPr lang="tr-TR" dirty="0" err="1"/>
              <a:t>kristalloid</a:t>
            </a:r>
            <a:r>
              <a:rPr lang="tr-TR" dirty="0"/>
              <a:t> solüsyon)X(26 </a:t>
            </a:r>
            <a:r>
              <a:rPr lang="tr-TR" dirty="0" err="1"/>
              <a:t>mEq</a:t>
            </a:r>
            <a:r>
              <a:rPr lang="tr-TR" dirty="0"/>
              <a:t>/L katılan + 5 </a:t>
            </a:r>
            <a:r>
              <a:rPr lang="tr-TR" dirty="0" err="1"/>
              <a:t>mEq</a:t>
            </a:r>
            <a:r>
              <a:rPr lang="tr-TR" dirty="0"/>
              <a:t>/L </a:t>
            </a:r>
            <a:r>
              <a:rPr lang="tr-TR" dirty="0" err="1"/>
              <a:t>plasmalyta</a:t>
            </a:r>
            <a:r>
              <a:rPr lang="tr-TR" dirty="0"/>
              <a:t> A)+(0,2 kan bileşeni)X(4,5 </a:t>
            </a:r>
            <a:r>
              <a:rPr lang="tr-TR" dirty="0" err="1"/>
              <a:t>mEq</a:t>
            </a:r>
            <a:r>
              <a:rPr lang="tr-TR" dirty="0"/>
              <a:t>/L) = 25,7 </a:t>
            </a:r>
            <a:r>
              <a:rPr lang="tr-TR" dirty="0" err="1"/>
              <a:t>mEq</a:t>
            </a:r>
            <a:r>
              <a:rPr lang="tr-TR" dirty="0"/>
              <a:t>/L K+</a:t>
            </a:r>
          </a:p>
          <a:p>
            <a:r>
              <a:rPr lang="tr-TR" dirty="0"/>
              <a:t>     Potasyum, plazma baz çözeltisine 13 ml veya 26 </a:t>
            </a:r>
            <a:r>
              <a:rPr lang="tr-TR" dirty="0" err="1"/>
              <a:t>mEq</a:t>
            </a:r>
            <a:r>
              <a:rPr lang="tr-TR" dirty="0"/>
              <a:t> eklenmiştir.</a:t>
            </a:r>
          </a:p>
          <a:p>
            <a:r>
              <a:rPr lang="tr-TR" dirty="0"/>
              <a:t>* 5mEq, del </a:t>
            </a:r>
            <a:r>
              <a:rPr lang="tr-TR" dirty="0" err="1"/>
              <a:t>Nido</a:t>
            </a:r>
            <a:r>
              <a:rPr lang="tr-TR" dirty="0"/>
              <a:t> çözeltisini formüle etmek için kullanılan </a:t>
            </a:r>
            <a:r>
              <a:rPr lang="tr-TR" dirty="0" err="1"/>
              <a:t>Plasma-lyte</a:t>
            </a:r>
            <a:r>
              <a:rPr lang="tr-TR" dirty="0"/>
              <a:t> A baz çözeltisindeki potasyum konsantrasyonudur.</a:t>
            </a:r>
          </a:p>
          <a:p>
            <a:r>
              <a:rPr lang="tr-TR" dirty="0"/>
              <a:t>* 4,5 </a:t>
            </a:r>
            <a:r>
              <a:rPr lang="tr-TR" dirty="0" err="1"/>
              <a:t>mEq</a:t>
            </a:r>
            <a:r>
              <a:rPr lang="tr-TR" dirty="0"/>
              <a:t> / L, hasta kanının potasyum seviyesinin ortalaması.</a:t>
            </a:r>
          </a:p>
          <a:p>
            <a:endParaRPr lang="tr-TR" dirty="0"/>
          </a:p>
        </p:txBody>
      </p:sp>
      <p:cxnSp>
        <p:nvCxnSpPr>
          <p:cNvPr id="5" name="Düz Bağlayıcı 4">
            <a:extLst>
              <a:ext uri="{FF2B5EF4-FFF2-40B4-BE49-F238E27FC236}">
                <a16:creationId xmlns:a16="http://schemas.microsoft.com/office/drawing/2014/main" id="{5D75D483-C721-4D68-AA24-3E6C21EB4729}"/>
              </a:ext>
            </a:extLst>
          </p:cNvPr>
          <p:cNvCxnSpPr/>
          <p:nvPr/>
        </p:nvCxnSpPr>
        <p:spPr>
          <a:xfrm>
            <a:off x="0" y="806069"/>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74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1DC9ECF-954E-4BA4-B676-CAC85774BB0C}"/>
              </a:ext>
            </a:extLst>
          </p:cNvPr>
          <p:cNvSpPr>
            <a:spLocks noGrp="1"/>
          </p:cNvSpPr>
          <p:nvPr>
            <p:ph type="title"/>
          </p:nvPr>
        </p:nvSpPr>
        <p:spPr/>
        <p:txBody>
          <a:bodyPr>
            <a:normAutofit/>
          </a:bodyPr>
          <a:lstStyle/>
          <a:p>
            <a:r>
              <a:rPr lang="tr-TR" dirty="0"/>
              <a:t>LİDOKAİN</a:t>
            </a:r>
          </a:p>
        </p:txBody>
      </p:sp>
      <p:sp>
        <p:nvSpPr>
          <p:cNvPr id="3" name="İçerik Yer Tutucusu 2">
            <a:extLst>
              <a:ext uri="{FF2B5EF4-FFF2-40B4-BE49-F238E27FC236}">
                <a16:creationId xmlns:a16="http://schemas.microsoft.com/office/drawing/2014/main" id="{D7EB74B2-C7D3-40DE-9640-7DAC255DC8A9}"/>
              </a:ext>
            </a:extLst>
          </p:cNvPr>
          <p:cNvSpPr>
            <a:spLocks noGrp="1"/>
          </p:cNvSpPr>
          <p:nvPr>
            <p:ph idx="1"/>
          </p:nvPr>
        </p:nvSpPr>
        <p:spPr>
          <a:xfrm>
            <a:off x="540913" y="1845734"/>
            <a:ext cx="11333408" cy="4023360"/>
          </a:xfrm>
        </p:spPr>
        <p:txBody>
          <a:bodyPr>
            <a:normAutofit/>
          </a:bodyPr>
          <a:lstStyle/>
          <a:p>
            <a:pPr>
              <a:lnSpc>
                <a:spcPct val="100000"/>
              </a:lnSpc>
            </a:pPr>
            <a:r>
              <a:rPr lang="tr-TR" sz="2400" b="1" dirty="0"/>
              <a:t>         </a:t>
            </a:r>
            <a:r>
              <a:rPr lang="tr-TR" sz="2400" b="1" dirty="0" err="1"/>
              <a:t>Lidokain</a:t>
            </a:r>
            <a:r>
              <a:rPr lang="tr-TR" sz="2400" b="1" dirty="0"/>
              <a:t>, sodyum kanalı </a:t>
            </a:r>
            <a:r>
              <a:rPr lang="tr-TR" sz="2400" b="1" dirty="0" err="1"/>
              <a:t>blokeri</a:t>
            </a:r>
            <a:r>
              <a:rPr lang="tr-TR" sz="2400" b="1" dirty="0"/>
              <a:t> olarak sınıflandırılır ve sıkça kullanılan bir </a:t>
            </a:r>
            <a:r>
              <a:rPr lang="tr-TR" sz="2400" b="1" dirty="0" err="1"/>
              <a:t>Antiaritmiktir</a:t>
            </a:r>
            <a:r>
              <a:rPr lang="tr-TR" sz="2400" dirty="0"/>
              <a:t>. Sodyum kanal blokajı kalp </a:t>
            </a:r>
            <a:r>
              <a:rPr lang="tr-TR" sz="2400" dirty="0" err="1"/>
              <a:t>miyositinin</a:t>
            </a:r>
            <a:r>
              <a:rPr lang="tr-TR" sz="2400" dirty="0"/>
              <a:t> </a:t>
            </a:r>
            <a:r>
              <a:rPr lang="tr-TR" sz="2400" dirty="0" err="1"/>
              <a:t>refrakter</a:t>
            </a:r>
            <a:r>
              <a:rPr lang="tr-TR" sz="2400" dirty="0"/>
              <a:t> periyodunu arttırır. </a:t>
            </a:r>
            <a:r>
              <a:rPr lang="tr-TR" sz="2400" b="1" dirty="0"/>
              <a:t>Sodyum kanal </a:t>
            </a:r>
            <a:r>
              <a:rPr lang="tr-TR" sz="2400" b="1" dirty="0" err="1"/>
              <a:t>bloklanması</a:t>
            </a:r>
            <a:r>
              <a:rPr lang="tr-TR" sz="2400" b="1" dirty="0"/>
              <a:t> kalpteki </a:t>
            </a:r>
            <a:r>
              <a:rPr lang="tr-TR" sz="2400" b="1" dirty="0" err="1"/>
              <a:t>hiperkalemik</a:t>
            </a:r>
            <a:r>
              <a:rPr lang="tr-TR" sz="2400" b="1" dirty="0"/>
              <a:t> </a:t>
            </a:r>
            <a:r>
              <a:rPr lang="tr-TR" sz="2400" b="1" dirty="0" err="1"/>
              <a:t>depolarize</a:t>
            </a:r>
            <a:r>
              <a:rPr lang="tr-TR" sz="2400" b="1" dirty="0"/>
              <a:t> </a:t>
            </a:r>
            <a:r>
              <a:rPr lang="tr-TR" sz="2400" b="1" dirty="0" err="1"/>
              <a:t>arrestin</a:t>
            </a:r>
            <a:r>
              <a:rPr lang="tr-TR" sz="2400" b="1" dirty="0"/>
              <a:t> olumsuz etkilerini de bir bakıma engellemektedir. Bunu da hücre yüzeyini belirli bir düzeye kadar polarize edip sodyum ve kalsiyumun aşırı birikmesini, dolayısıyla </a:t>
            </a:r>
            <a:r>
              <a:rPr lang="tr-TR" sz="2400" b="1" dirty="0" err="1"/>
              <a:t>iskemik</a:t>
            </a:r>
            <a:r>
              <a:rPr lang="tr-TR" sz="2400" b="1" dirty="0"/>
              <a:t> hasarı engeller</a:t>
            </a:r>
            <a:r>
              <a:rPr lang="tr-TR" sz="2400" dirty="0"/>
              <a:t>.</a:t>
            </a:r>
          </a:p>
          <a:p>
            <a:pPr>
              <a:lnSpc>
                <a:spcPct val="100000"/>
              </a:lnSpc>
            </a:pPr>
            <a:endParaRPr lang="tr-TR" sz="2400" dirty="0"/>
          </a:p>
          <a:p>
            <a:pPr>
              <a:lnSpc>
                <a:spcPct val="100000"/>
              </a:lnSpc>
            </a:pPr>
            <a:r>
              <a:rPr lang="tr-TR" sz="2400" dirty="0"/>
              <a:t>         </a:t>
            </a:r>
            <a:r>
              <a:rPr lang="tr-TR" sz="2400" dirty="0" err="1"/>
              <a:t>Depolarize</a:t>
            </a:r>
            <a:r>
              <a:rPr lang="tr-TR" sz="2400" dirty="0"/>
              <a:t> </a:t>
            </a:r>
            <a:r>
              <a:rPr lang="tr-TR" sz="2400" dirty="0" err="1"/>
              <a:t>arrest</a:t>
            </a:r>
            <a:r>
              <a:rPr lang="tr-TR" sz="2400" dirty="0"/>
              <a:t> hücre içinde sodyum birikimini teşvik eder ve sodyum kanallarının bunu engellemesine </a:t>
            </a:r>
            <a:r>
              <a:rPr lang="tr-TR" sz="2400" dirty="0" err="1"/>
              <a:t>müsade</a:t>
            </a:r>
            <a:r>
              <a:rPr lang="tr-TR" sz="2400" dirty="0"/>
              <a:t> etmez. </a:t>
            </a:r>
          </a:p>
        </p:txBody>
      </p:sp>
    </p:spTree>
    <p:extLst>
      <p:ext uri="{BB962C8B-B14F-4D97-AF65-F5344CB8AC3E}">
        <p14:creationId xmlns:p14="http://schemas.microsoft.com/office/powerpoint/2010/main" val="967974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7AFB65-31EC-4A16-B602-B86EDE28E866}"/>
              </a:ext>
            </a:extLst>
          </p:cNvPr>
          <p:cNvSpPr>
            <a:spLocks noGrp="1"/>
          </p:cNvSpPr>
          <p:nvPr>
            <p:ph type="title"/>
          </p:nvPr>
        </p:nvSpPr>
        <p:spPr/>
        <p:txBody>
          <a:bodyPr/>
          <a:lstStyle/>
          <a:p>
            <a:r>
              <a:rPr lang="tr-TR" dirty="0"/>
              <a:t>DEL NIDO UYGULAMASI</a:t>
            </a:r>
          </a:p>
        </p:txBody>
      </p:sp>
      <p:sp>
        <p:nvSpPr>
          <p:cNvPr id="3" name="İçerik Yer Tutucusu 2">
            <a:extLst>
              <a:ext uri="{FF2B5EF4-FFF2-40B4-BE49-F238E27FC236}">
                <a16:creationId xmlns:a16="http://schemas.microsoft.com/office/drawing/2014/main" id="{B8E2C0DB-F9D5-479A-A922-949D6B60D109}"/>
              </a:ext>
            </a:extLst>
          </p:cNvPr>
          <p:cNvSpPr>
            <a:spLocks noGrp="1"/>
          </p:cNvSpPr>
          <p:nvPr>
            <p:ph idx="1"/>
          </p:nvPr>
        </p:nvSpPr>
        <p:spPr>
          <a:xfrm>
            <a:off x="837127" y="1845733"/>
            <a:ext cx="10882648" cy="4567946"/>
          </a:xfrm>
        </p:spPr>
        <p:txBody>
          <a:bodyPr>
            <a:normAutofit fontScale="92500"/>
          </a:bodyPr>
          <a:lstStyle/>
          <a:p>
            <a:pPr>
              <a:lnSpc>
                <a:spcPct val="110000"/>
              </a:lnSpc>
            </a:pPr>
            <a:r>
              <a:rPr lang="tr-TR" dirty="0"/>
              <a:t>    *Del </a:t>
            </a:r>
            <a:r>
              <a:rPr lang="tr-TR" dirty="0" err="1"/>
              <a:t>Nido</a:t>
            </a:r>
            <a:r>
              <a:rPr lang="tr-TR" dirty="0"/>
              <a:t> </a:t>
            </a:r>
            <a:r>
              <a:rPr lang="tr-TR" dirty="0" err="1"/>
              <a:t>kardiyopleji</a:t>
            </a:r>
            <a:r>
              <a:rPr lang="tr-TR" dirty="0"/>
              <a:t> genellikle 20 </a:t>
            </a:r>
            <a:r>
              <a:rPr lang="tr-TR" dirty="0" err="1"/>
              <a:t>mL</a:t>
            </a:r>
            <a:r>
              <a:rPr lang="tr-TR" dirty="0"/>
              <a:t>/kg </a:t>
            </a:r>
            <a:r>
              <a:rPr lang="tr-TR" dirty="0" err="1"/>
              <a:t>olucak</a:t>
            </a:r>
            <a:r>
              <a:rPr lang="tr-TR" dirty="0"/>
              <a:t> şekilde tek doz halinde verilir. </a:t>
            </a:r>
          </a:p>
          <a:p>
            <a:pPr>
              <a:lnSpc>
                <a:spcPct val="110000"/>
              </a:lnSpc>
            </a:pPr>
            <a:r>
              <a:rPr lang="tr-TR" dirty="0"/>
              <a:t>    *Doz hesabı 50 kg hastalara kadar yapılmaktadır. 50 kg üzeri hastalar için genellikle standart 1 </a:t>
            </a:r>
            <a:r>
              <a:rPr lang="tr-TR" dirty="0" err="1"/>
              <a:t>lt</a:t>
            </a:r>
            <a:r>
              <a:rPr lang="tr-TR" dirty="0"/>
              <a:t> olacak şekilde verilmektedir. </a:t>
            </a:r>
          </a:p>
          <a:p>
            <a:pPr>
              <a:lnSpc>
                <a:spcPct val="110000"/>
              </a:lnSpc>
            </a:pPr>
            <a:r>
              <a:rPr lang="tr-TR" dirty="0"/>
              <a:t>    *30 dakikadan daha kısa </a:t>
            </a:r>
            <a:r>
              <a:rPr lang="tr-TR" dirty="0" err="1"/>
              <a:t>miyokardiyal</a:t>
            </a:r>
            <a:r>
              <a:rPr lang="tr-TR" dirty="0"/>
              <a:t> </a:t>
            </a:r>
            <a:r>
              <a:rPr lang="tr-TR" dirty="0" err="1"/>
              <a:t>arrest</a:t>
            </a:r>
            <a:r>
              <a:rPr lang="tr-TR" dirty="0"/>
              <a:t> süresi gerektiren prosedürler için 10 </a:t>
            </a:r>
            <a:r>
              <a:rPr lang="tr-TR" dirty="0" err="1"/>
              <a:t>mL</a:t>
            </a:r>
            <a:r>
              <a:rPr lang="tr-TR" dirty="0"/>
              <a:t>/kg üzerinden doz hesaplanır.</a:t>
            </a:r>
          </a:p>
          <a:p>
            <a:pPr>
              <a:lnSpc>
                <a:spcPct val="110000"/>
              </a:lnSpc>
            </a:pPr>
            <a:r>
              <a:rPr lang="tr-TR" dirty="0"/>
              <a:t>    *Del </a:t>
            </a:r>
            <a:r>
              <a:rPr lang="tr-TR" dirty="0" err="1"/>
              <a:t>Nido</a:t>
            </a:r>
            <a:r>
              <a:rPr lang="tr-TR" dirty="0"/>
              <a:t> </a:t>
            </a:r>
            <a:r>
              <a:rPr lang="tr-TR" dirty="0" err="1"/>
              <a:t>kardiyoplejinin</a:t>
            </a:r>
            <a:r>
              <a:rPr lang="tr-TR" dirty="0"/>
              <a:t> 90 120 dakika </a:t>
            </a:r>
            <a:r>
              <a:rPr lang="tr-TR" dirty="0" err="1"/>
              <a:t>miyokard</a:t>
            </a:r>
            <a:r>
              <a:rPr lang="tr-TR" dirty="0"/>
              <a:t> koruma süresi vardır. </a:t>
            </a:r>
          </a:p>
          <a:p>
            <a:pPr>
              <a:lnSpc>
                <a:spcPct val="110000"/>
              </a:lnSpc>
            </a:pPr>
            <a:r>
              <a:rPr lang="tr-TR" dirty="0"/>
              <a:t>    *</a:t>
            </a:r>
            <a:r>
              <a:rPr lang="tr-TR" dirty="0" err="1"/>
              <a:t>Hipertrofik</a:t>
            </a:r>
            <a:r>
              <a:rPr lang="tr-TR" dirty="0"/>
              <a:t> kalpler ve aort yetmezliği olan hastalar için cerrahın tercihine bağlı olarak ek dozlar verilebilir. </a:t>
            </a:r>
          </a:p>
          <a:p>
            <a:pPr>
              <a:lnSpc>
                <a:spcPct val="110000"/>
              </a:lnSpc>
            </a:pPr>
            <a:r>
              <a:rPr lang="tr-TR" dirty="0"/>
              <a:t>    *Kros </a:t>
            </a:r>
            <a:r>
              <a:rPr lang="tr-TR" dirty="0" err="1"/>
              <a:t>klemp</a:t>
            </a:r>
            <a:r>
              <a:rPr lang="tr-TR" dirty="0"/>
              <a:t> süresi daha fazla olacak vakalar için ek doz 10 ml/kg olarak verilmektedir. </a:t>
            </a:r>
          </a:p>
          <a:p>
            <a:pPr>
              <a:lnSpc>
                <a:spcPct val="110000"/>
              </a:lnSpc>
            </a:pPr>
            <a:r>
              <a:rPr lang="tr-TR" dirty="0"/>
              <a:t>    *50 kg üzeri hastalar için ek doz standart 500 ml olarak uygulanmaktadır. </a:t>
            </a:r>
          </a:p>
          <a:p>
            <a:pPr>
              <a:lnSpc>
                <a:spcPct val="110000"/>
              </a:lnSpc>
            </a:pPr>
            <a:r>
              <a:rPr lang="tr-TR" dirty="0"/>
              <a:t>    *Bu da 60 90 dakika arası elektromekanik bir sessizlik oluşturmaktadır.</a:t>
            </a:r>
          </a:p>
        </p:txBody>
      </p:sp>
    </p:spTree>
    <p:extLst>
      <p:ext uri="{BB962C8B-B14F-4D97-AF65-F5344CB8AC3E}">
        <p14:creationId xmlns:p14="http://schemas.microsoft.com/office/powerpoint/2010/main" val="273263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D8CA05-52DD-4418-B056-80FF7EBA6454}"/>
              </a:ext>
            </a:extLst>
          </p:cNvPr>
          <p:cNvSpPr>
            <a:spLocks noGrp="1"/>
          </p:cNvSpPr>
          <p:nvPr>
            <p:ph type="title"/>
          </p:nvPr>
        </p:nvSpPr>
        <p:spPr/>
        <p:txBody>
          <a:bodyPr/>
          <a:lstStyle/>
          <a:p>
            <a:r>
              <a:rPr lang="tr-TR" dirty="0"/>
              <a:t>DEL NIDO UYGULAMASI</a:t>
            </a:r>
          </a:p>
        </p:txBody>
      </p:sp>
      <p:sp>
        <p:nvSpPr>
          <p:cNvPr id="3" name="İçerik Yer Tutucusu 2">
            <a:extLst>
              <a:ext uri="{FF2B5EF4-FFF2-40B4-BE49-F238E27FC236}">
                <a16:creationId xmlns:a16="http://schemas.microsoft.com/office/drawing/2014/main" id="{FD5171E2-A0A3-4BE4-9A4D-C3E4821C8553}"/>
              </a:ext>
            </a:extLst>
          </p:cNvPr>
          <p:cNvSpPr>
            <a:spLocks noGrp="1"/>
          </p:cNvSpPr>
          <p:nvPr>
            <p:ph idx="1"/>
          </p:nvPr>
        </p:nvSpPr>
        <p:spPr>
          <a:xfrm>
            <a:off x="103031" y="1845734"/>
            <a:ext cx="11900079" cy="4023360"/>
          </a:xfrm>
        </p:spPr>
        <p:txBody>
          <a:bodyPr>
            <a:normAutofit/>
          </a:bodyPr>
          <a:lstStyle/>
          <a:p>
            <a:pPr marL="0" indent="0">
              <a:buNone/>
            </a:pPr>
            <a:r>
              <a:rPr lang="tr-TR" sz="2400" dirty="0"/>
              <a:t>	*</a:t>
            </a:r>
            <a:r>
              <a:rPr lang="tr-TR" sz="2300" dirty="0" err="1"/>
              <a:t>Kardiyopleji</a:t>
            </a:r>
            <a:r>
              <a:rPr lang="tr-TR" sz="2300" dirty="0"/>
              <a:t> verilirken akış, </a:t>
            </a:r>
            <a:r>
              <a:rPr lang="tr-TR" sz="2300" dirty="0" err="1"/>
              <a:t>perfüzyonist</a:t>
            </a:r>
            <a:r>
              <a:rPr lang="tr-TR" sz="2300" dirty="0"/>
              <a:t> tarafından kalp akciğer makinesinde kontrol edilir. </a:t>
            </a:r>
          </a:p>
          <a:p>
            <a:pPr marL="0" indent="0">
              <a:buNone/>
            </a:pPr>
            <a:r>
              <a:rPr lang="tr-TR" sz="2300" dirty="0"/>
              <a:t>	</a:t>
            </a:r>
          </a:p>
          <a:p>
            <a:pPr marL="0" indent="0">
              <a:buNone/>
            </a:pPr>
            <a:r>
              <a:rPr lang="tr-TR" sz="2300" dirty="0"/>
              <a:t>	*Aort basıncının genellikle 100 200 </a:t>
            </a:r>
            <a:r>
              <a:rPr lang="tr-TR" sz="2300" dirty="0" err="1"/>
              <a:t>mmHg</a:t>
            </a:r>
            <a:r>
              <a:rPr lang="tr-TR" sz="2300" dirty="0"/>
              <a:t> </a:t>
            </a:r>
            <a:r>
              <a:rPr lang="tr-TR" sz="2300" dirty="0" err="1"/>
              <a:t>lik</a:t>
            </a:r>
            <a:r>
              <a:rPr lang="tr-TR" sz="2300" dirty="0"/>
              <a:t> bir aralıkta olmasına dikkat edilir ve yaklaşık    2-5 dakikalık bir zaman periyodunda gönderim gerçekleşmiş olur. </a:t>
            </a:r>
          </a:p>
          <a:p>
            <a:pPr marL="0" indent="0">
              <a:buNone/>
            </a:pPr>
            <a:r>
              <a:rPr lang="tr-TR" sz="2300" dirty="0"/>
              <a:t>	</a:t>
            </a:r>
          </a:p>
          <a:p>
            <a:pPr marL="0" indent="0">
              <a:buNone/>
            </a:pPr>
            <a:r>
              <a:rPr lang="tr-TR" sz="2300" dirty="0"/>
              <a:t>	*</a:t>
            </a:r>
            <a:r>
              <a:rPr lang="tr-TR" sz="2300" dirty="0" err="1"/>
              <a:t>Kardiyopleji</a:t>
            </a:r>
            <a:r>
              <a:rPr lang="tr-TR" sz="2300" dirty="0"/>
              <a:t> verilirken yaklaşık 4 °C </a:t>
            </a:r>
            <a:r>
              <a:rPr lang="tr-TR" sz="2300" dirty="0" err="1"/>
              <a:t>lik</a:t>
            </a:r>
            <a:r>
              <a:rPr lang="tr-TR" sz="2300" dirty="0"/>
              <a:t> bir sıcaklıkta, soğuk olarak verilmektedir. Bu şekilde </a:t>
            </a:r>
            <a:r>
              <a:rPr lang="tr-TR" sz="2300" dirty="0" err="1"/>
              <a:t>kardiyopleji</a:t>
            </a:r>
            <a:r>
              <a:rPr lang="tr-TR" sz="2300" dirty="0"/>
              <a:t> kendi </a:t>
            </a:r>
            <a:r>
              <a:rPr lang="tr-TR" sz="2300" dirty="0" err="1"/>
              <a:t>hipotermik</a:t>
            </a:r>
            <a:r>
              <a:rPr lang="tr-TR" sz="2300" dirty="0"/>
              <a:t> etkisini de göstermiş olur.</a:t>
            </a:r>
          </a:p>
        </p:txBody>
      </p:sp>
    </p:spTree>
    <p:extLst>
      <p:ext uri="{BB962C8B-B14F-4D97-AF65-F5344CB8AC3E}">
        <p14:creationId xmlns:p14="http://schemas.microsoft.com/office/powerpoint/2010/main" val="154402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3FB26B-758C-44D0-921D-570689B34B8C}"/>
              </a:ext>
            </a:extLst>
          </p:cNvPr>
          <p:cNvSpPr>
            <a:spLocks noGrp="1"/>
          </p:cNvSpPr>
          <p:nvPr>
            <p:ph type="title"/>
          </p:nvPr>
        </p:nvSpPr>
        <p:spPr>
          <a:xfrm>
            <a:off x="1097280" y="286603"/>
            <a:ext cx="10058400" cy="1450757"/>
          </a:xfrm>
        </p:spPr>
        <p:txBody>
          <a:bodyPr>
            <a:normAutofit fontScale="90000"/>
          </a:bodyPr>
          <a:lstStyle/>
          <a:p>
            <a:r>
              <a:rPr lang="tr-TR" dirty="0"/>
              <a:t>YAPILAN KLİNİK ÇALIŞMALARDA; </a:t>
            </a:r>
            <a:br>
              <a:rPr lang="tr-TR" dirty="0"/>
            </a:br>
            <a:r>
              <a:rPr lang="tr-TR" dirty="0"/>
              <a:t>DEL NİDO’NUN TESPİT EDİLEN AVANTAJLARI</a:t>
            </a:r>
          </a:p>
        </p:txBody>
      </p:sp>
      <p:sp>
        <p:nvSpPr>
          <p:cNvPr id="3" name="İçerik Yer Tutucusu 2">
            <a:extLst>
              <a:ext uri="{FF2B5EF4-FFF2-40B4-BE49-F238E27FC236}">
                <a16:creationId xmlns:a16="http://schemas.microsoft.com/office/drawing/2014/main" id="{24952278-DB7C-4488-A264-A855EFC3BAF6}"/>
              </a:ext>
            </a:extLst>
          </p:cNvPr>
          <p:cNvSpPr>
            <a:spLocks noGrp="1"/>
          </p:cNvSpPr>
          <p:nvPr>
            <p:ph idx="1"/>
          </p:nvPr>
        </p:nvSpPr>
        <p:spPr>
          <a:xfrm>
            <a:off x="811369" y="1845734"/>
            <a:ext cx="10947043" cy="4023360"/>
          </a:xfrm>
        </p:spPr>
        <p:txBody>
          <a:bodyPr>
            <a:normAutofit/>
          </a:bodyPr>
          <a:lstStyle/>
          <a:p>
            <a:pPr>
              <a:lnSpc>
                <a:spcPct val="100000"/>
              </a:lnSpc>
            </a:pPr>
            <a:endParaRPr lang="tr-TR" sz="2400" dirty="0"/>
          </a:p>
          <a:p>
            <a:pPr>
              <a:lnSpc>
                <a:spcPct val="100000"/>
              </a:lnSpc>
            </a:pPr>
            <a:r>
              <a:rPr lang="tr-TR" sz="2400" dirty="0"/>
              <a:t>     2009 yılında O </a:t>
            </a:r>
            <a:r>
              <a:rPr lang="tr-TR" sz="2400" dirty="0" err="1"/>
              <a:t>Brien’ın</a:t>
            </a:r>
            <a:r>
              <a:rPr lang="tr-TR" sz="2400" dirty="0"/>
              <a:t> yaptığı çalışma gösteriyor ki, </a:t>
            </a:r>
            <a:r>
              <a:rPr lang="tr-TR" sz="2400" dirty="0" err="1"/>
              <a:t>Delnido</a:t>
            </a:r>
            <a:r>
              <a:rPr lang="tr-TR" sz="2400" dirty="0"/>
              <a:t>, </a:t>
            </a:r>
            <a:r>
              <a:rPr lang="tr-TR" sz="2400" dirty="0" err="1"/>
              <a:t>depolarize</a:t>
            </a:r>
            <a:r>
              <a:rPr lang="tr-TR" sz="2400" dirty="0"/>
              <a:t> </a:t>
            </a:r>
            <a:r>
              <a:rPr lang="tr-TR" sz="2400" dirty="0" err="1"/>
              <a:t>arresti</a:t>
            </a:r>
            <a:r>
              <a:rPr lang="tr-TR" sz="2400" dirty="0"/>
              <a:t> bir bakıma yumuşatarak </a:t>
            </a:r>
            <a:r>
              <a:rPr lang="tr-TR" sz="2400" dirty="0" err="1"/>
              <a:t>miyokardiyal</a:t>
            </a:r>
            <a:r>
              <a:rPr lang="tr-TR" sz="2400" dirty="0"/>
              <a:t> </a:t>
            </a:r>
            <a:r>
              <a:rPr lang="tr-TR" sz="2400" dirty="0" err="1"/>
              <a:t>iskemide</a:t>
            </a:r>
            <a:r>
              <a:rPr lang="tr-TR" sz="2400" dirty="0"/>
              <a:t> </a:t>
            </a:r>
            <a:r>
              <a:rPr lang="tr-TR" sz="2400" dirty="0" err="1"/>
              <a:t>Ca</a:t>
            </a:r>
            <a:r>
              <a:rPr lang="tr-TR" sz="2400" dirty="0"/>
              <a:t> ve </a:t>
            </a:r>
            <a:r>
              <a:rPr lang="tr-TR" sz="2400" dirty="0" err="1"/>
              <a:t>Na</a:t>
            </a:r>
            <a:r>
              <a:rPr lang="tr-TR" sz="2400" dirty="0"/>
              <a:t> birikimini azaltmaktadır. Bu yüzden, bir </a:t>
            </a:r>
            <a:r>
              <a:rPr lang="tr-TR" sz="2400" dirty="0" err="1"/>
              <a:t>depolarizasyon</a:t>
            </a:r>
            <a:r>
              <a:rPr lang="tr-TR" sz="2400" dirty="0"/>
              <a:t> </a:t>
            </a:r>
            <a:r>
              <a:rPr lang="tr-TR" sz="2400" dirty="0" err="1"/>
              <a:t>modifiye</a:t>
            </a:r>
            <a:r>
              <a:rPr lang="tr-TR" sz="2400" dirty="0"/>
              <a:t> edici ajan olarak sınıflandırılabilir. Mg ve </a:t>
            </a:r>
            <a:r>
              <a:rPr lang="tr-TR" sz="2400" dirty="0" err="1"/>
              <a:t>lidokain</a:t>
            </a:r>
            <a:r>
              <a:rPr lang="tr-TR" sz="2400" dirty="0"/>
              <a:t> etkisi sayesinde, kalsiyum ve sodyum </a:t>
            </a:r>
            <a:r>
              <a:rPr lang="tr-TR" sz="2400" dirty="0" err="1"/>
              <a:t>ekstraselüler</a:t>
            </a:r>
            <a:r>
              <a:rPr lang="tr-TR" sz="2400" dirty="0"/>
              <a:t> alanda tutulur.</a:t>
            </a:r>
          </a:p>
        </p:txBody>
      </p:sp>
    </p:spTree>
    <p:extLst>
      <p:ext uri="{BB962C8B-B14F-4D97-AF65-F5344CB8AC3E}">
        <p14:creationId xmlns:p14="http://schemas.microsoft.com/office/powerpoint/2010/main" val="189877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9CD0EC0-6F7F-480A-96C4-7CEC82BFB85B}"/>
              </a:ext>
            </a:extLst>
          </p:cNvPr>
          <p:cNvSpPr>
            <a:spLocks noGrp="1"/>
          </p:cNvSpPr>
          <p:nvPr>
            <p:ph type="title"/>
          </p:nvPr>
        </p:nvSpPr>
        <p:spPr/>
        <p:txBody>
          <a:bodyPr/>
          <a:lstStyle/>
          <a:p>
            <a:r>
              <a:rPr lang="tr-TR" dirty="0"/>
              <a:t>DİKKATE ALINACAK NOKTALAR</a:t>
            </a:r>
          </a:p>
        </p:txBody>
      </p:sp>
      <p:sp>
        <p:nvSpPr>
          <p:cNvPr id="3" name="İçerik Yer Tutucusu 2">
            <a:extLst>
              <a:ext uri="{FF2B5EF4-FFF2-40B4-BE49-F238E27FC236}">
                <a16:creationId xmlns:a16="http://schemas.microsoft.com/office/drawing/2014/main" id="{3D459477-CE15-485F-BFDB-216A69393204}"/>
              </a:ext>
            </a:extLst>
          </p:cNvPr>
          <p:cNvSpPr>
            <a:spLocks noGrp="1"/>
          </p:cNvSpPr>
          <p:nvPr>
            <p:ph idx="1"/>
          </p:nvPr>
        </p:nvSpPr>
        <p:spPr>
          <a:xfrm>
            <a:off x="283335" y="1845734"/>
            <a:ext cx="11745533" cy="4023360"/>
          </a:xfrm>
        </p:spPr>
        <p:txBody>
          <a:bodyPr>
            <a:normAutofit/>
          </a:bodyPr>
          <a:lstStyle/>
          <a:p>
            <a:pPr marL="0" indent="0">
              <a:lnSpc>
                <a:spcPct val="100000"/>
              </a:lnSpc>
              <a:buNone/>
            </a:pPr>
            <a:r>
              <a:rPr lang="tr-TR" sz="2400" dirty="0"/>
              <a:t>	</a:t>
            </a:r>
          </a:p>
          <a:p>
            <a:pPr marL="0" indent="0">
              <a:lnSpc>
                <a:spcPct val="100000"/>
              </a:lnSpc>
              <a:buNone/>
            </a:pPr>
            <a:r>
              <a:rPr lang="tr-TR" sz="2400" dirty="0"/>
              <a:t>	</a:t>
            </a:r>
            <a:r>
              <a:rPr lang="tr-TR" sz="2400" dirty="0" err="1"/>
              <a:t>Lidokain</a:t>
            </a:r>
            <a:r>
              <a:rPr lang="tr-TR" sz="2400" dirty="0"/>
              <a:t> yarılanma ömrü 80 110 dakika arasındadır. Karaciğerde </a:t>
            </a:r>
            <a:r>
              <a:rPr lang="tr-TR" sz="2400" dirty="0" err="1"/>
              <a:t>metabolize</a:t>
            </a:r>
            <a:r>
              <a:rPr lang="tr-TR" sz="2400" dirty="0"/>
              <a:t> olduğu için, karaciğer yetmezliği olan hastalarda dikkat edilmeli ve dozu düşürülmelidir.</a:t>
            </a:r>
          </a:p>
          <a:p>
            <a:pPr marL="0" indent="0">
              <a:lnSpc>
                <a:spcPct val="100000"/>
              </a:lnSpc>
              <a:buNone/>
            </a:pPr>
            <a:endParaRPr lang="tr-TR" sz="2400" dirty="0"/>
          </a:p>
          <a:p>
            <a:pPr marL="0" indent="0">
              <a:lnSpc>
                <a:spcPct val="100000"/>
              </a:lnSpc>
              <a:buNone/>
            </a:pPr>
            <a:r>
              <a:rPr lang="tr-TR" sz="2400" dirty="0"/>
              <a:t>	</a:t>
            </a:r>
            <a:r>
              <a:rPr lang="tr-TR" sz="2400" dirty="0" err="1"/>
              <a:t>Lidokain</a:t>
            </a:r>
            <a:r>
              <a:rPr lang="tr-TR" sz="2400" dirty="0"/>
              <a:t> </a:t>
            </a:r>
            <a:r>
              <a:rPr lang="tr-TR" sz="2400" dirty="0" err="1"/>
              <a:t>toksisitesi</a:t>
            </a:r>
            <a:r>
              <a:rPr lang="tr-TR" sz="2400" dirty="0"/>
              <a:t>, bilinç kaybı, koma, </a:t>
            </a:r>
            <a:r>
              <a:rPr lang="tr-TR" sz="2400" dirty="0" err="1"/>
              <a:t>konvülsyonlar</a:t>
            </a:r>
            <a:r>
              <a:rPr lang="tr-TR" sz="2400" dirty="0"/>
              <a:t>, kas seğirmesi, görme bozukluğu, baş dönmesi ve sersemlik, solunum </a:t>
            </a:r>
            <a:r>
              <a:rPr lang="tr-TR" sz="2400" dirty="0" err="1"/>
              <a:t>arresti</a:t>
            </a:r>
            <a:r>
              <a:rPr lang="tr-TR" sz="2400" dirty="0"/>
              <a:t> gibi sonuçlara yol açabilir. Fakat </a:t>
            </a:r>
            <a:r>
              <a:rPr lang="tr-TR" sz="2400" dirty="0" err="1"/>
              <a:t>miyokardiyal</a:t>
            </a:r>
            <a:r>
              <a:rPr lang="tr-TR" sz="2400" dirty="0"/>
              <a:t> </a:t>
            </a:r>
            <a:r>
              <a:rPr lang="tr-TR" sz="2400" dirty="0" err="1"/>
              <a:t>arrest</a:t>
            </a:r>
            <a:r>
              <a:rPr lang="tr-TR" sz="2400" dirty="0"/>
              <a:t> esnasında bu yan etkilerin bir önemi yoktur.</a:t>
            </a:r>
          </a:p>
        </p:txBody>
      </p:sp>
    </p:spTree>
    <p:extLst>
      <p:ext uri="{BB962C8B-B14F-4D97-AF65-F5344CB8AC3E}">
        <p14:creationId xmlns:p14="http://schemas.microsoft.com/office/powerpoint/2010/main" val="3002466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EXPERIENCES IN ADULT PATIENTS</a:t>
            </a:r>
          </a:p>
        </p:txBody>
      </p:sp>
      <p:sp>
        <p:nvSpPr>
          <p:cNvPr id="3" name="İçerik Yer Tutucusu 2"/>
          <p:cNvSpPr>
            <a:spLocks noGrp="1"/>
          </p:cNvSpPr>
          <p:nvPr>
            <p:ph idx="1"/>
          </p:nvPr>
        </p:nvSpPr>
        <p:spPr>
          <a:xfrm>
            <a:off x="283335" y="1850118"/>
            <a:ext cx="11655379" cy="4351338"/>
          </a:xfrm>
        </p:spPr>
        <p:txBody>
          <a:bodyPr/>
          <a:lstStyle/>
          <a:p>
            <a:pPr marL="0" indent="0">
              <a:lnSpc>
                <a:spcPct val="100000"/>
              </a:lnSpc>
              <a:buNone/>
            </a:pPr>
            <a:r>
              <a:rPr lang="tr-TR" dirty="0"/>
              <a:t>	</a:t>
            </a:r>
            <a:r>
              <a:rPr lang="en-US" sz="2400" dirty="0"/>
              <a:t>Matte et al., describing the development of the DNC reports the regular use in Adult Congenital cases at Boston Children Hospital. </a:t>
            </a:r>
            <a:endParaRPr lang="tr-TR" sz="2400" dirty="0"/>
          </a:p>
          <a:p>
            <a:pPr marL="0" indent="0">
              <a:lnSpc>
                <a:spcPct val="100000"/>
              </a:lnSpc>
              <a:buNone/>
            </a:pPr>
            <a:r>
              <a:rPr lang="tr-TR" sz="2400" dirty="0"/>
              <a:t>	</a:t>
            </a:r>
            <a:r>
              <a:rPr lang="en-US" sz="2400" dirty="0"/>
              <a:t>Ota et al. and </a:t>
            </a:r>
            <a:r>
              <a:rPr lang="en-US" sz="2400" dirty="0" err="1"/>
              <a:t>Sorabella</a:t>
            </a:r>
            <a:r>
              <a:rPr lang="en-US" sz="2400" dirty="0"/>
              <a:t> et al. published their experiences with first time and re-operative Aortic Valve surgery, all with safe and comparable results. </a:t>
            </a:r>
            <a:endParaRPr lang="tr-TR" sz="2400" dirty="0"/>
          </a:p>
          <a:p>
            <a:pPr marL="0" indent="0">
              <a:lnSpc>
                <a:spcPct val="100000"/>
              </a:lnSpc>
              <a:buNone/>
            </a:pPr>
            <a:r>
              <a:rPr lang="tr-TR" sz="2400" dirty="0"/>
              <a:t>	</a:t>
            </a:r>
            <a:r>
              <a:rPr lang="en-US" sz="2400" dirty="0" err="1"/>
              <a:t>Mongero</a:t>
            </a:r>
            <a:r>
              <a:rPr lang="en-US" sz="2400" dirty="0"/>
              <a:t> state that the DN cardioplegia is the only solution in use in their Centre, the Columbia University </a:t>
            </a:r>
            <a:r>
              <a:rPr lang="en-US" sz="2400" dirty="0" err="1"/>
              <a:t>Presbiterian</a:t>
            </a:r>
            <a:r>
              <a:rPr lang="en-US" sz="2400" dirty="0"/>
              <a:t> Hospital NY, since 2011 and call for a broader use of it in adults. </a:t>
            </a:r>
            <a:endParaRPr lang="tr-TR" sz="2400" dirty="0"/>
          </a:p>
          <a:p>
            <a:pPr marL="0" indent="0">
              <a:lnSpc>
                <a:spcPct val="100000"/>
              </a:lnSpc>
              <a:buNone/>
            </a:pPr>
            <a:r>
              <a:rPr lang="tr-TR" sz="2400" dirty="0"/>
              <a:t>	</a:t>
            </a:r>
            <a:r>
              <a:rPr lang="en-US" sz="2400" dirty="0"/>
              <a:t>O’Donnell et al. reports that the DNC is the </a:t>
            </a:r>
            <a:r>
              <a:rPr lang="en-US" sz="2400" dirty="0" err="1"/>
              <a:t>cardioplegia</a:t>
            </a:r>
            <a:r>
              <a:rPr lang="en-US" sz="2400" dirty="0"/>
              <a:t> of choice in CABG since 2015.</a:t>
            </a:r>
            <a:endParaRPr lang="tr-TR" sz="2400" dirty="0"/>
          </a:p>
          <a:p>
            <a:pPr marL="0" indent="0">
              <a:lnSpc>
                <a:spcPct val="100000"/>
              </a:lnSpc>
              <a:buNone/>
            </a:pPr>
            <a:endParaRPr lang="en-US" dirty="0"/>
          </a:p>
          <a:p>
            <a:pPr marL="0" indent="0">
              <a:lnSpc>
                <a:spcPct val="100000"/>
              </a:lnSpc>
              <a:buNone/>
            </a:pPr>
            <a:endParaRPr lang="tr-TR" dirty="0"/>
          </a:p>
        </p:txBody>
      </p:sp>
    </p:spTree>
    <p:extLst>
      <p:ext uri="{BB962C8B-B14F-4D97-AF65-F5344CB8AC3E}">
        <p14:creationId xmlns:p14="http://schemas.microsoft.com/office/powerpoint/2010/main" val="3255102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163287"/>
            <a:ext cx="11152031" cy="1527402"/>
          </a:xfrm>
        </p:spPr>
        <p:txBody>
          <a:bodyPr>
            <a:normAutofit fontScale="90000"/>
          </a:bodyPr>
          <a:lstStyle/>
          <a:p>
            <a:r>
              <a:rPr lang="tr-TR" dirty="0"/>
              <a:t>KORONER BYPASS OPERASYONUNDA DELNİDO’YU TEST EDEN BİRKAÇ ÇALIŞMA MEVCUTTUR. </a:t>
            </a:r>
          </a:p>
        </p:txBody>
      </p:sp>
      <p:sp>
        <p:nvSpPr>
          <p:cNvPr id="3" name="İçerik Yer Tutucusu 2"/>
          <p:cNvSpPr>
            <a:spLocks noGrp="1"/>
          </p:cNvSpPr>
          <p:nvPr>
            <p:ph idx="1"/>
          </p:nvPr>
        </p:nvSpPr>
        <p:spPr>
          <a:xfrm>
            <a:off x="296214" y="1845734"/>
            <a:ext cx="11694016" cy="4023360"/>
          </a:xfrm>
        </p:spPr>
        <p:txBody>
          <a:bodyPr>
            <a:normAutofit/>
          </a:bodyPr>
          <a:lstStyle/>
          <a:p>
            <a:pPr marL="0" indent="0">
              <a:lnSpc>
                <a:spcPct val="100000"/>
              </a:lnSpc>
              <a:buNone/>
            </a:pPr>
            <a:r>
              <a:rPr lang="tr-TR" sz="2400" dirty="0"/>
              <a:t>	</a:t>
            </a:r>
          </a:p>
          <a:p>
            <a:pPr marL="0" indent="0">
              <a:lnSpc>
                <a:spcPct val="100000"/>
              </a:lnSpc>
              <a:buNone/>
            </a:pPr>
            <a:r>
              <a:rPr lang="tr-TR" sz="2400" dirty="0"/>
              <a:t>	</a:t>
            </a:r>
            <a:r>
              <a:rPr lang="en-US" sz="2400" dirty="0" err="1"/>
              <a:t>Timek</a:t>
            </a:r>
            <a:r>
              <a:rPr lang="en-US" sz="2400" dirty="0"/>
              <a:t> et al</a:t>
            </a:r>
            <a:r>
              <a:rPr lang="tr-TR" sz="2400" dirty="0"/>
              <a:t>.</a:t>
            </a:r>
            <a:r>
              <a:rPr lang="en-US" sz="2400" dirty="0"/>
              <a:t> reported on a group of CABG patients receiving the DNC, propensity score matched to a population operated with usual Cold Blood Cardioplegia infused at 15-20 min intervals. Not surprisingly the DNC resulted in a lower volume infused and a lower peak glucose level during cardiopulmonary bypass compared to the matched population. No clinical differences were noted in the outcomes. </a:t>
            </a:r>
            <a:endParaRPr lang="tr-TR" sz="2400" dirty="0"/>
          </a:p>
        </p:txBody>
      </p:sp>
    </p:spTree>
    <p:extLst>
      <p:ext uri="{BB962C8B-B14F-4D97-AF65-F5344CB8AC3E}">
        <p14:creationId xmlns:p14="http://schemas.microsoft.com/office/powerpoint/2010/main" val="1668594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1668" y="1846263"/>
            <a:ext cx="12050332" cy="4022725"/>
          </a:xfrm>
        </p:spPr>
        <p:txBody>
          <a:bodyPr>
            <a:normAutofit/>
          </a:bodyPr>
          <a:lstStyle/>
          <a:p>
            <a:pPr marL="0" indent="0">
              <a:buNone/>
            </a:pPr>
            <a:r>
              <a:rPr lang="tr-TR" sz="2800" dirty="0"/>
              <a:t>	</a:t>
            </a:r>
            <a:r>
              <a:rPr lang="en-US" sz="2800" dirty="0"/>
              <a:t>The DNC has also been tested in high risk coronary cases with Acute Myocardial infarction by </a:t>
            </a:r>
            <a:r>
              <a:rPr lang="en-US" sz="2800" dirty="0" err="1"/>
              <a:t>Yerebakan</a:t>
            </a:r>
            <a:r>
              <a:rPr lang="en-US" sz="2800" dirty="0"/>
              <a:t> et al. in 2014 with excellent clinical results. </a:t>
            </a:r>
            <a:endParaRPr lang="tr-TR" sz="2800" dirty="0"/>
          </a:p>
          <a:p>
            <a:pPr marL="0" indent="0">
              <a:buNone/>
            </a:pPr>
            <a:endParaRPr lang="tr-TR" sz="2800"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3363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BEABF5-EC30-4BD1-A96C-4B80C3BC7186}"/>
              </a:ext>
            </a:extLst>
          </p:cNvPr>
          <p:cNvSpPr>
            <a:spLocks noGrp="1"/>
          </p:cNvSpPr>
          <p:nvPr>
            <p:ph idx="4294967295"/>
          </p:nvPr>
        </p:nvSpPr>
        <p:spPr>
          <a:xfrm>
            <a:off x="386366" y="1146221"/>
            <a:ext cx="11372045" cy="4722768"/>
          </a:xfrm>
        </p:spPr>
        <p:txBody>
          <a:bodyPr/>
          <a:lstStyle/>
          <a:p>
            <a:pPr marL="0" indent="0">
              <a:lnSpc>
                <a:spcPct val="150000"/>
              </a:lnSpc>
              <a:buNone/>
            </a:pPr>
            <a:r>
              <a:rPr lang="tr-TR" sz="2400" dirty="0"/>
              <a:t>	</a:t>
            </a:r>
            <a:r>
              <a:rPr lang="en-US" sz="2400" dirty="0"/>
              <a:t>Two recently published Randomized Controlled Trials (RCT) compared the use of the DNC to the intermittent whole blood cardioplegia in CABG or CABG plus valve surgery. </a:t>
            </a:r>
            <a:r>
              <a:rPr lang="en-US" sz="2400" dirty="0" err="1"/>
              <a:t>Ucak</a:t>
            </a:r>
            <a:r>
              <a:rPr lang="en-US" sz="2400" dirty="0"/>
              <a:t> et al. could observe shorter aortic cross-clamp and CPBP times and better glucose control in the DNC group, without meaningful clinical differences in a population with an average </a:t>
            </a:r>
            <a:r>
              <a:rPr lang="en-US" sz="2400" dirty="0" err="1"/>
              <a:t>Euroscore</a:t>
            </a:r>
            <a:r>
              <a:rPr lang="en-US" sz="2400" dirty="0"/>
              <a:t> of 4.1.</a:t>
            </a:r>
            <a:endParaRPr lang="tr-TR" sz="2400" dirty="0"/>
          </a:p>
          <a:p>
            <a:endParaRPr lang="tr-TR" dirty="0"/>
          </a:p>
        </p:txBody>
      </p:sp>
    </p:spTree>
    <p:extLst>
      <p:ext uri="{BB962C8B-B14F-4D97-AF65-F5344CB8AC3E}">
        <p14:creationId xmlns:p14="http://schemas.microsoft.com/office/powerpoint/2010/main" val="296037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596F4D-078C-4E77-80E7-7504EC0FCA14}"/>
              </a:ext>
            </a:extLst>
          </p:cNvPr>
          <p:cNvSpPr>
            <a:spLocks noGrp="1"/>
          </p:cNvSpPr>
          <p:nvPr>
            <p:ph type="title"/>
          </p:nvPr>
        </p:nvSpPr>
        <p:spPr>
          <a:xfrm>
            <a:off x="1097280" y="286603"/>
            <a:ext cx="10287644" cy="1450757"/>
          </a:xfrm>
        </p:spPr>
        <p:txBody>
          <a:bodyPr>
            <a:normAutofit/>
          </a:bodyPr>
          <a:lstStyle/>
          <a:p>
            <a:r>
              <a:rPr lang="tr-TR" sz="4000" b="1" dirty="0"/>
              <a:t>İYİ BİR KARDİYOPLEJİ SOLÜSYONUNUN ÖZELLİKLERİ</a:t>
            </a:r>
          </a:p>
        </p:txBody>
      </p:sp>
      <p:sp>
        <p:nvSpPr>
          <p:cNvPr id="3" name="İçerik Yer Tutucusu 2">
            <a:extLst>
              <a:ext uri="{FF2B5EF4-FFF2-40B4-BE49-F238E27FC236}">
                <a16:creationId xmlns:a16="http://schemas.microsoft.com/office/drawing/2014/main" id="{27E687DB-A07F-4DC4-8AA2-46A7BCDCD447}"/>
              </a:ext>
            </a:extLst>
          </p:cNvPr>
          <p:cNvSpPr>
            <a:spLocks noGrp="1"/>
          </p:cNvSpPr>
          <p:nvPr>
            <p:ph idx="1"/>
          </p:nvPr>
        </p:nvSpPr>
        <p:spPr>
          <a:xfrm>
            <a:off x="1097280" y="2335131"/>
            <a:ext cx="10058400" cy="4023360"/>
          </a:xfrm>
        </p:spPr>
        <p:txBody>
          <a:bodyPr/>
          <a:lstStyle/>
          <a:p>
            <a:pPr>
              <a:buFont typeface="Wingdings" panose="05000000000000000000" pitchFamily="2" charset="2"/>
              <a:buChar char="ü"/>
            </a:pPr>
            <a:r>
              <a:rPr lang="tr-TR" dirty="0"/>
              <a:t> Hızlı </a:t>
            </a:r>
            <a:r>
              <a:rPr lang="tr-TR" dirty="0" err="1"/>
              <a:t>diastolik</a:t>
            </a:r>
            <a:r>
              <a:rPr lang="tr-TR" dirty="0"/>
              <a:t> </a:t>
            </a:r>
            <a:r>
              <a:rPr lang="tr-TR" dirty="0" err="1"/>
              <a:t>arrest</a:t>
            </a:r>
            <a:r>
              <a:rPr lang="tr-TR" dirty="0"/>
              <a:t>,</a:t>
            </a:r>
          </a:p>
          <a:p>
            <a:pPr>
              <a:buFont typeface="Wingdings" panose="05000000000000000000" pitchFamily="2" charset="2"/>
              <a:buChar char="ü"/>
            </a:pPr>
            <a:r>
              <a:rPr lang="tr-TR" dirty="0"/>
              <a:t> </a:t>
            </a:r>
            <a:r>
              <a:rPr lang="tr-TR" dirty="0" err="1"/>
              <a:t>Kardiyoprotektif</a:t>
            </a:r>
            <a:r>
              <a:rPr lang="tr-TR" dirty="0"/>
              <a:t> etki,</a:t>
            </a:r>
          </a:p>
          <a:p>
            <a:pPr>
              <a:buFont typeface="Wingdings" panose="05000000000000000000" pitchFamily="2" charset="2"/>
              <a:buChar char="ü"/>
            </a:pPr>
            <a:r>
              <a:rPr lang="tr-TR" dirty="0"/>
              <a:t> </a:t>
            </a:r>
            <a:r>
              <a:rPr lang="tr-TR" dirty="0" err="1"/>
              <a:t>Reperfüzyon</a:t>
            </a:r>
            <a:r>
              <a:rPr lang="tr-TR" dirty="0"/>
              <a:t> hasarını sınırlandırmalı ve geri dönüşümsüz hasarı geciktirmelidir.</a:t>
            </a:r>
          </a:p>
          <a:p>
            <a:pPr>
              <a:buFont typeface="Wingdings" panose="05000000000000000000" pitchFamily="2" charset="2"/>
              <a:buChar char="ü"/>
            </a:pPr>
            <a:r>
              <a:rPr lang="tr-TR" dirty="0"/>
              <a:t> Miyokarda herhangi bir </a:t>
            </a:r>
            <a:r>
              <a:rPr lang="tr-TR" dirty="0" err="1"/>
              <a:t>toksik</a:t>
            </a:r>
            <a:r>
              <a:rPr lang="tr-TR" dirty="0"/>
              <a:t> etkisi olmamalıdır.</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1602813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70456" y="358775"/>
            <a:ext cx="11526592" cy="5818188"/>
          </a:xfrm>
        </p:spPr>
        <p:txBody>
          <a:bodyPr>
            <a:normAutofit/>
          </a:bodyPr>
          <a:lstStyle/>
          <a:p>
            <a:pPr marL="0" indent="0">
              <a:lnSpc>
                <a:spcPct val="100000"/>
              </a:lnSpc>
              <a:buNone/>
            </a:pPr>
            <a:r>
              <a:rPr lang="en-US" sz="2400" dirty="0"/>
              <a:t> </a:t>
            </a:r>
            <a:r>
              <a:rPr lang="tr-TR" sz="2400" dirty="0"/>
              <a:t>	</a:t>
            </a:r>
          </a:p>
          <a:p>
            <a:pPr marL="0" indent="0">
              <a:lnSpc>
                <a:spcPct val="100000"/>
              </a:lnSpc>
              <a:buNone/>
            </a:pPr>
            <a:r>
              <a:rPr lang="tr-TR" sz="2400" dirty="0"/>
              <a:t>	</a:t>
            </a:r>
            <a:r>
              <a:rPr lang="en-US" sz="2400" dirty="0"/>
              <a:t>Similarly, Ad et al. conducted the single registered RCT (NCT02442050) for the DNC in adults. The randomized patients had an average STS score of 1.3. Initially designed as a non-inferiority study to include 500 patients, it was prematurely interrupted because the DNC patients had a better rhythm recovery after surgery. The study was then turned into a superiority study with a required level of evidence of P &lt; 0.001. With these new parameters there were no clinical differences in the outcome although the peak T troponin level was lesser in the DNC group at P &lt; 0.04 without sufficient power to achieve statistical differences. Many of them where also included in an extensive metanalysis which </a:t>
            </a:r>
            <a:r>
              <a:rPr lang="en-US" sz="2400" dirty="0" err="1"/>
              <a:t>favoured</a:t>
            </a:r>
            <a:r>
              <a:rPr lang="en-US" sz="2400" dirty="0"/>
              <a:t> the del </a:t>
            </a:r>
            <a:r>
              <a:rPr lang="en-US" sz="2400" dirty="0" err="1"/>
              <a:t>Nido</a:t>
            </a:r>
            <a:r>
              <a:rPr lang="en-US" sz="2400" dirty="0"/>
              <a:t> in reducing the volume of cardioplegia infused, shortening the cardio-pulmonary bypass and cross clamp times and hade comparable results in terms of </a:t>
            </a:r>
            <a:r>
              <a:rPr lang="en-US" sz="2400" dirty="0" err="1"/>
              <a:t>troponine</a:t>
            </a:r>
            <a:r>
              <a:rPr lang="en-US" sz="2400" dirty="0"/>
              <a:t> and </a:t>
            </a:r>
            <a:r>
              <a:rPr lang="en-US" sz="2400" dirty="0" err="1"/>
              <a:t>CKmb</a:t>
            </a:r>
            <a:r>
              <a:rPr lang="en-US" sz="2400" dirty="0"/>
              <a:t> release. All the studies had comparable clinical results.</a:t>
            </a:r>
          </a:p>
          <a:p>
            <a:pPr>
              <a:lnSpc>
                <a:spcPct val="100000"/>
              </a:lnSpc>
            </a:pPr>
            <a:endParaRPr lang="tr-TR" dirty="0"/>
          </a:p>
        </p:txBody>
      </p:sp>
    </p:spTree>
    <p:extLst>
      <p:ext uri="{BB962C8B-B14F-4D97-AF65-F5344CB8AC3E}">
        <p14:creationId xmlns:p14="http://schemas.microsoft.com/office/powerpoint/2010/main" val="732570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7098" y="1130726"/>
            <a:ext cx="11397803" cy="4626132"/>
          </a:xfrm>
        </p:spPr>
        <p:txBody>
          <a:bodyPr>
            <a:normAutofit/>
          </a:bodyPr>
          <a:lstStyle/>
          <a:p>
            <a:pPr marL="0" indent="0">
              <a:lnSpc>
                <a:spcPct val="100000"/>
              </a:lnSpc>
              <a:buNone/>
            </a:pPr>
            <a:r>
              <a:rPr lang="tr-TR" sz="2400" dirty="0"/>
              <a:t>	</a:t>
            </a:r>
            <a:r>
              <a:rPr lang="en-US" sz="2400" dirty="0"/>
              <a:t>In his elegant statistical study, Kim et al. matched two similar groups of 104 patients treated with the DNC or Blood Cardioplegia out of 104 consecutive patients. Again the DNC showed an advantage in the postoperative peak troponin release and shorter cross-clamp times. Noticeably all kind of procedures were done in these groups, including multiple complex valves and aortic arch surgery. However, the logistic </a:t>
            </a:r>
            <a:r>
              <a:rPr lang="en-US" sz="2400" dirty="0" err="1"/>
              <a:t>Euroscore</a:t>
            </a:r>
            <a:r>
              <a:rPr lang="en-US" sz="2400" dirty="0"/>
              <a:t> II for the DNC group was 2.9 ± 3.3.</a:t>
            </a:r>
            <a:endParaRPr lang="tr-TR" sz="2400" dirty="0"/>
          </a:p>
          <a:p>
            <a:pPr marL="0" indent="0">
              <a:lnSpc>
                <a:spcPct val="100000"/>
              </a:lnSpc>
              <a:buNone/>
            </a:pPr>
            <a:endParaRPr lang="en-US" sz="2400" dirty="0"/>
          </a:p>
          <a:p>
            <a:pPr marL="0" indent="0">
              <a:lnSpc>
                <a:spcPct val="100000"/>
              </a:lnSpc>
              <a:buNone/>
            </a:pPr>
            <a:endParaRPr lang="tr-TR" sz="2400" dirty="0"/>
          </a:p>
        </p:txBody>
      </p:sp>
    </p:spTree>
    <p:extLst>
      <p:ext uri="{BB962C8B-B14F-4D97-AF65-F5344CB8AC3E}">
        <p14:creationId xmlns:p14="http://schemas.microsoft.com/office/powerpoint/2010/main" val="3116216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4294967295"/>
            <p:extLst>
              <p:ext uri="{D42A27DB-BD31-4B8C-83A1-F6EECF244321}">
                <p14:modId xmlns:p14="http://schemas.microsoft.com/office/powerpoint/2010/main" val="2077597876"/>
              </p:ext>
            </p:extLst>
          </p:nvPr>
        </p:nvGraphicFramePr>
        <p:xfrm>
          <a:off x="1021556" y="0"/>
          <a:ext cx="10148887" cy="6434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118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SONUÇ</a:t>
            </a:r>
            <a:r>
              <a:rPr lang="tr-TR" dirty="0"/>
              <a:t>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1148792"/>
              </p:ext>
            </p:extLst>
          </p:nvPr>
        </p:nvGraphicFramePr>
        <p:xfrm>
          <a:off x="682580" y="1846263"/>
          <a:ext cx="10818254" cy="4361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6379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CERRAHLARIN DEL NİDO KARDİYOPLEJİ ÜZERİNDEKİ GÖRÜŞLERİ</a:t>
            </a:r>
          </a:p>
        </p:txBody>
      </p:sp>
      <p:sp>
        <p:nvSpPr>
          <p:cNvPr id="3" name="İçerik Yer Tutucusu 2"/>
          <p:cNvSpPr>
            <a:spLocks noGrp="1"/>
          </p:cNvSpPr>
          <p:nvPr>
            <p:ph idx="1"/>
          </p:nvPr>
        </p:nvSpPr>
        <p:spPr>
          <a:xfrm>
            <a:off x="360608" y="1845734"/>
            <a:ext cx="11513713" cy="4023360"/>
          </a:xfrm>
        </p:spPr>
        <p:txBody>
          <a:bodyPr>
            <a:normAutofit/>
          </a:bodyPr>
          <a:lstStyle/>
          <a:p>
            <a:pPr>
              <a:lnSpc>
                <a:spcPct val="100000"/>
              </a:lnSpc>
              <a:buFont typeface="Wingdings" panose="05000000000000000000" pitchFamily="2" charset="2"/>
              <a:buChar char="Ø"/>
            </a:pPr>
            <a:r>
              <a:rPr lang="tr-TR" sz="2200" dirty="0"/>
              <a:t> Kardiyak </a:t>
            </a:r>
            <a:r>
              <a:rPr lang="tr-TR" sz="2200" dirty="0" err="1"/>
              <a:t>arrest</a:t>
            </a:r>
            <a:r>
              <a:rPr lang="tr-TR" sz="2200" dirty="0"/>
              <a:t> süresince </a:t>
            </a:r>
            <a:r>
              <a:rPr lang="tr-TR" sz="2200" dirty="0" err="1"/>
              <a:t>miyokard</a:t>
            </a:r>
            <a:r>
              <a:rPr lang="tr-TR" sz="2200" dirty="0"/>
              <a:t> kasılma çabasına girmez</a:t>
            </a:r>
          </a:p>
          <a:p>
            <a:pPr>
              <a:lnSpc>
                <a:spcPct val="100000"/>
              </a:lnSpc>
              <a:buFont typeface="Wingdings" panose="05000000000000000000" pitchFamily="2" charset="2"/>
              <a:buChar char="Ø"/>
            </a:pPr>
            <a:r>
              <a:rPr lang="tr-TR" sz="2200" dirty="0"/>
              <a:t> Tamamen elektromekanik sessizlik içerisindedir.</a:t>
            </a:r>
          </a:p>
          <a:p>
            <a:pPr>
              <a:lnSpc>
                <a:spcPct val="100000"/>
              </a:lnSpc>
              <a:buFont typeface="Wingdings" panose="05000000000000000000" pitchFamily="2" charset="2"/>
              <a:buChar char="Ø"/>
            </a:pPr>
            <a:r>
              <a:rPr lang="tr-TR" sz="2200" dirty="0"/>
              <a:t> Cerraha kansız ve güvenli bir çalışma ortamı sağlamaktadır</a:t>
            </a:r>
          </a:p>
          <a:p>
            <a:pPr>
              <a:lnSpc>
                <a:spcPct val="100000"/>
              </a:lnSpc>
              <a:buFont typeface="Wingdings" panose="05000000000000000000" pitchFamily="2" charset="2"/>
              <a:buChar char="Ø"/>
            </a:pPr>
            <a:r>
              <a:rPr lang="tr-TR" sz="2200" dirty="0"/>
              <a:t> Yüksek enerjili fosfatlar korunur </a:t>
            </a:r>
          </a:p>
          <a:p>
            <a:pPr>
              <a:lnSpc>
                <a:spcPct val="100000"/>
              </a:lnSpc>
              <a:buFont typeface="Wingdings" panose="05000000000000000000" pitchFamily="2" charset="2"/>
              <a:buChar char="Ø"/>
            </a:pPr>
            <a:r>
              <a:rPr lang="tr-TR" sz="2200" dirty="0"/>
              <a:t> </a:t>
            </a:r>
            <a:r>
              <a:rPr lang="tr-TR" sz="2200" dirty="0" err="1"/>
              <a:t>İntraselüler</a:t>
            </a:r>
            <a:r>
              <a:rPr lang="tr-TR" sz="2200" dirty="0"/>
              <a:t> </a:t>
            </a:r>
            <a:r>
              <a:rPr lang="tr-TR" sz="2200" dirty="0" err="1"/>
              <a:t>Na</a:t>
            </a:r>
            <a:r>
              <a:rPr lang="tr-TR" sz="2200" dirty="0"/>
              <a:t> ve </a:t>
            </a:r>
            <a:r>
              <a:rPr lang="tr-TR" sz="2200" dirty="0" err="1"/>
              <a:t>Ca</a:t>
            </a:r>
            <a:r>
              <a:rPr lang="tr-TR" sz="2200" dirty="0"/>
              <a:t> birikiminin önüne geçilebilir</a:t>
            </a:r>
          </a:p>
          <a:p>
            <a:pPr>
              <a:lnSpc>
                <a:spcPct val="100000"/>
              </a:lnSpc>
              <a:buFont typeface="Wingdings" panose="05000000000000000000" pitchFamily="2" charset="2"/>
              <a:buChar char="Ø"/>
            </a:pPr>
            <a:r>
              <a:rPr lang="tr-TR" sz="2200" dirty="0"/>
              <a:t>Kros </a:t>
            </a:r>
            <a:r>
              <a:rPr lang="tr-TR" sz="2200" dirty="0" err="1"/>
              <a:t>klemp</a:t>
            </a:r>
            <a:r>
              <a:rPr lang="tr-TR" sz="2200" dirty="0"/>
              <a:t> kaldırıldıktan sonraki dönemde kalp, genellikle </a:t>
            </a:r>
            <a:r>
              <a:rPr lang="tr-TR" sz="2200" dirty="0" err="1"/>
              <a:t>bradikardik</a:t>
            </a:r>
            <a:r>
              <a:rPr lang="tr-TR" sz="2200" dirty="0"/>
              <a:t> ve </a:t>
            </a:r>
            <a:r>
              <a:rPr lang="tr-TR" sz="2200" dirty="0" err="1"/>
              <a:t>spontan</a:t>
            </a:r>
            <a:r>
              <a:rPr lang="tr-TR" sz="2200" dirty="0"/>
              <a:t> çalışmaktadır. Fakat kararlı şekilde normale dönme eğilimindedir. Böylelikle </a:t>
            </a:r>
            <a:r>
              <a:rPr lang="tr-TR" sz="2200" dirty="0" err="1"/>
              <a:t>defibrilasyona</a:t>
            </a:r>
            <a:r>
              <a:rPr lang="tr-TR" sz="2200" dirty="0"/>
              <a:t> olan </a:t>
            </a:r>
            <a:r>
              <a:rPr lang="tr-TR" sz="2200" dirty="0" err="1"/>
              <a:t>ihtiyac</a:t>
            </a:r>
            <a:r>
              <a:rPr lang="tr-TR" sz="2200" dirty="0"/>
              <a:t> azalmış olmaktadır.</a:t>
            </a:r>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1311011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85921C-96EB-47AA-96C6-34F26AEFBF74}"/>
              </a:ext>
            </a:extLst>
          </p:cNvPr>
          <p:cNvSpPr>
            <a:spLocks noGrp="1"/>
          </p:cNvSpPr>
          <p:nvPr>
            <p:ph idx="4294967295"/>
          </p:nvPr>
        </p:nvSpPr>
        <p:spPr>
          <a:xfrm>
            <a:off x="838200" y="685800"/>
            <a:ext cx="10515600" cy="5486400"/>
          </a:xfrm>
        </p:spPr>
        <p:txBody>
          <a:bodyPr>
            <a:normAutofit/>
          </a:bodyPr>
          <a:lstStyle/>
          <a:p>
            <a:pPr marL="0" indent="0">
              <a:lnSpc>
                <a:spcPct val="100000"/>
              </a:lnSpc>
              <a:buNone/>
            </a:pPr>
            <a:r>
              <a:rPr lang="tr-TR" sz="2400" dirty="0"/>
              <a:t>	İlk defa 1994 yılında Boston </a:t>
            </a:r>
            <a:r>
              <a:rPr lang="tr-TR" sz="2400" dirty="0" err="1"/>
              <a:t>Children’s</a:t>
            </a:r>
            <a:r>
              <a:rPr lang="tr-TR" sz="2400" dirty="0"/>
              <a:t> </a:t>
            </a:r>
            <a:r>
              <a:rPr lang="tr-TR" sz="2400" dirty="0" err="1"/>
              <a:t>Hospital’de</a:t>
            </a:r>
            <a:r>
              <a:rPr lang="tr-TR" sz="2400" dirty="0"/>
              <a:t> </a:t>
            </a:r>
            <a:r>
              <a:rPr lang="tr-TR" sz="2400" dirty="0" err="1"/>
              <a:t>yenidoğan</a:t>
            </a:r>
            <a:r>
              <a:rPr lang="tr-TR" sz="2400" dirty="0"/>
              <a:t> ve çocuklarda kullanılmaya başlanan Del </a:t>
            </a:r>
            <a:r>
              <a:rPr lang="tr-TR" sz="2400" dirty="0" err="1"/>
              <a:t>Nido</a:t>
            </a:r>
            <a:r>
              <a:rPr lang="tr-TR" sz="2400" dirty="0"/>
              <a:t>, günümüzde özellikle minimal </a:t>
            </a:r>
            <a:r>
              <a:rPr lang="tr-TR" sz="2400" dirty="0" err="1"/>
              <a:t>invaziv</a:t>
            </a:r>
            <a:r>
              <a:rPr lang="tr-TR" sz="2400" dirty="0"/>
              <a:t> kalp cerrahisinde de kullanılmaya başlanmıştır. Fakat henüz diğer </a:t>
            </a:r>
            <a:r>
              <a:rPr lang="tr-TR" sz="2400" dirty="0" err="1"/>
              <a:t>kardiyopleji</a:t>
            </a:r>
            <a:r>
              <a:rPr lang="tr-TR" sz="2400" dirty="0"/>
              <a:t> yöntemleri ile Del </a:t>
            </a:r>
            <a:r>
              <a:rPr lang="tr-TR" sz="2400" dirty="0" err="1"/>
              <a:t>Nidoyu</a:t>
            </a:r>
            <a:r>
              <a:rPr lang="tr-TR" sz="2400" dirty="0"/>
              <a:t> </a:t>
            </a:r>
            <a:r>
              <a:rPr lang="tr-TR" sz="2400" dirty="0" err="1"/>
              <a:t>karşılatıran</a:t>
            </a:r>
            <a:r>
              <a:rPr lang="tr-TR" sz="2400" dirty="0"/>
              <a:t> </a:t>
            </a:r>
            <a:r>
              <a:rPr lang="tr-TR" sz="2400" dirty="0" err="1"/>
              <a:t>randomize</a:t>
            </a:r>
            <a:r>
              <a:rPr lang="tr-TR" sz="2400" dirty="0"/>
              <a:t> çalışmalar bulunmamaktadır. Yüksek hasta sayılarıyla yetişkin kalp cerrahisinde Del </a:t>
            </a:r>
            <a:r>
              <a:rPr lang="tr-TR" sz="2400" dirty="0" err="1"/>
              <a:t>Nidonun</a:t>
            </a:r>
            <a:r>
              <a:rPr lang="tr-TR" sz="2400" dirty="0"/>
              <a:t> kullanımını diğer yöntemlerle kıyaslayan çalışmaların yapılmasıyla, yetişkin kalp cerrahisinde kullanımının artacağı düşünülmektedir.</a:t>
            </a:r>
          </a:p>
          <a:p>
            <a:pPr marL="0" indent="0">
              <a:lnSpc>
                <a:spcPct val="100000"/>
              </a:lnSpc>
              <a:buNone/>
            </a:pPr>
            <a:r>
              <a:rPr lang="tr-TR" sz="2400" dirty="0"/>
              <a:t>	Yetişkinlerde Del </a:t>
            </a:r>
            <a:r>
              <a:rPr lang="tr-TR" sz="2400" dirty="0" err="1"/>
              <a:t>Nido</a:t>
            </a:r>
            <a:r>
              <a:rPr lang="tr-TR" sz="2400" dirty="0"/>
              <a:t> kullanımında ki yaygın eleştiri ise; düşük riskli hasta gruplarıyla çalışılması, düşük EF si olan, yüksek </a:t>
            </a:r>
            <a:r>
              <a:rPr lang="tr-TR" sz="2400" dirty="0" err="1"/>
              <a:t>pulmoner</a:t>
            </a:r>
            <a:r>
              <a:rPr lang="tr-TR" sz="2400" dirty="0"/>
              <a:t> arter basıncı ya da yüksek </a:t>
            </a:r>
            <a:r>
              <a:rPr lang="tr-TR" sz="2400" dirty="0" err="1"/>
              <a:t>Euroscore</a:t>
            </a:r>
            <a:r>
              <a:rPr lang="tr-TR" sz="2400" dirty="0"/>
              <a:t> a sahip olması ve sınırlı sayıda hasta içeren bu çalışmalarda ki hastaların tek </a:t>
            </a:r>
            <a:r>
              <a:rPr lang="tr-TR" sz="2400" dirty="0" err="1"/>
              <a:t>pataloji</a:t>
            </a:r>
            <a:r>
              <a:rPr lang="tr-TR" sz="2400" dirty="0"/>
              <a:t> içermesidir. </a:t>
            </a:r>
          </a:p>
          <a:p>
            <a:pPr marL="0" indent="0">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3446395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3E84F8-0DC5-4F19-B2D8-5C6435C1CD44}"/>
              </a:ext>
            </a:extLst>
          </p:cNvPr>
          <p:cNvSpPr>
            <a:spLocks noGrp="1"/>
          </p:cNvSpPr>
          <p:nvPr>
            <p:ph type="title"/>
          </p:nvPr>
        </p:nvSpPr>
        <p:spPr/>
        <p:txBody>
          <a:bodyPr anchor="ctr">
            <a:normAutofit/>
          </a:bodyPr>
          <a:lstStyle/>
          <a:p>
            <a:r>
              <a:rPr lang="tr-TR" sz="5400" b="1" dirty="0"/>
              <a:t> KATILDIĞINIZ İÇİN TEŞEKKÜR EDERİZ</a:t>
            </a:r>
          </a:p>
        </p:txBody>
      </p:sp>
      <p:sp>
        <p:nvSpPr>
          <p:cNvPr id="3" name="Metin Yer Tutucusu 2">
            <a:extLst>
              <a:ext uri="{FF2B5EF4-FFF2-40B4-BE49-F238E27FC236}">
                <a16:creationId xmlns:a16="http://schemas.microsoft.com/office/drawing/2014/main" id="{52E562FC-1F01-43D2-BE64-9566516842BA}"/>
              </a:ext>
            </a:extLst>
          </p:cNvPr>
          <p:cNvSpPr>
            <a:spLocks noGrp="1"/>
          </p:cNvSpPr>
          <p:nvPr>
            <p:ph type="body" idx="1"/>
          </p:nvPr>
        </p:nvSpPr>
        <p:spPr/>
        <p:txBody>
          <a:bodyPr/>
          <a:lstStyle/>
          <a:p>
            <a:pPr algn="ctr"/>
            <a:r>
              <a:rPr lang="tr-TR" b="1" dirty="0" err="1"/>
              <a:t>perfüzyonistler</a:t>
            </a:r>
            <a:r>
              <a:rPr lang="tr-TR" b="1" dirty="0"/>
              <a:t> derneği</a:t>
            </a:r>
          </a:p>
        </p:txBody>
      </p:sp>
    </p:spTree>
    <p:extLst>
      <p:ext uri="{BB962C8B-B14F-4D97-AF65-F5344CB8AC3E}">
        <p14:creationId xmlns:p14="http://schemas.microsoft.com/office/powerpoint/2010/main" val="97124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4294967295"/>
          </p:nvPr>
        </p:nvSpPr>
        <p:spPr>
          <a:xfrm>
            <a:off x="252793" y="208756"/>
            <a:ext cx="11939207" cy="6440488"/>
          </a:xfrm>
          <a:prstGeom prst="rect">
            <a:avLst/>
          </a:prstGeom>
        </p:spPr>
        <p:txBody>
          <a:bodyPr>
            <a:normAutofit/>
          </a:bodyPr>
          <a:lstStyle/>
          <a:p>
            <a:endParaRPr lang="tr-TR" dirty="0"/>
          </a:p>
          <a:p>
            <a:r>
              <a:rPr lang="tr-TR" sz="2400" dirty="0"/>
              <a:t>      Del </a:t>
            </a:r>
            <a:r>
              <a:rPr lang="tr-TR" sz="2400" dirty="0" err="1"/>
              <a:t>Nido</a:t>
            </a:r>
            <a:r>
              <a:rPr lang="tr-TR" sz="2400" dirty="0"/>
              <a:t> , </a:t>
            </a:r>
            <a:r>
              <a:rPr lang="tr-TR" sz="2400" dirty="0" err="1"/>
              <a:t>Plasma-Lyte</a:t>
            </a:r>
            <a:r>
              <a:rPr lang="tr-TR" sz="2400" dirty="0"/>
              <a:t> A içerisine farmakolojik ajanların eklenmesi ile oluşturulmaktadır.       </a:t>
            </a:r>
            <a:r>
              <a:rPr lang="tr-TR" sz="2400" dirty="0" err="1"/>
              <a:t>Plasma-Lyte</a:t>
            </a:r>
            <a:r>
              <a:rPr lang="tr-TR" sz="2400" dirty="0"/>
              <a:t> A hücre dışı sıvıya benzer bir yapıdadır. </a:t>
            </a:r>
            <a:r>
              <a:rPr lang="tr-TR" sz="2400" dirty="0" err="1"/>
              <a:t>Modifiye</a:t>
            </a:r>
            <a:r>
              <a:rPr lang="tr-TR" sz="2400" dirty="0"/>
              <a:t> </a:t>
            </a:r>
            <a:r>
              <a:rPr lang="tr-TR" sz="2400" dirty="0" err="1"/>
              <a:t>depolarize</a:t>
            </a:r>
            <a:r>
              <a:rPr lang="tr-TR" sz="2400" dirty="0"/>
              <a:t> bir </a:t>
            </a:r>
            <a:r>
              <a:rPr lang="tr-TR" sz="2400" dirty="0" err="1"/>
              <a:t>kardiyopleji</a:t>
            </a:r>
            <a:r>
              <a:rPr lang="tr-TR" sz="2400" dirty="0"/>
              <a:t> olarak sınıflandırılabilen 1:4 kan eklenen </a:t>
            </a:r>
            <a:r>
              <a:rPr lang="tr-TR" sz="2400" dirty="0" err="1"/>
              <a:t>kardiyoplejidir</a:t>
            </a:r>
            <a:r>
              <a:rPr lang="tr-TR" sz="2400" dirty="0"/>
              <a:t>.</a:t>
            </a:r>
          </a:p>
          <a:p>
            <a:endParaRPr lang="tr-TR" dirty="0"/>
          </a:p>
          <a:p>
            <a:endParaRPr lang="tr-TR" dirty="0"/>
          </a:p>
          <a:p>
            <a:r>
              <a:rPr lang="tr-TR" b="1" dirty="0"/>
              <a:t>1000 ml </a:t>
            </a:r>
            <a:r>
              <a:rPr lang="tr-TR" b="1" dirty="0" err="1"/>
              <a:t>Plasma-Lyte</a:t>
            </a:r>
            <a:r>
              <a:rPr lang="tr-TR" b="1" dirty="0"/>
              <a:t> A içerisine eklenen farmakolojik ajanlar:</a:t>
            </a:r>
          </a:p>
          <a:p>
            <a:pPr>
              <a:buFont typeface="Wingdings" panose="05000000000000000000" pitchFamily="2" charset="2"/>
              <a:buChar char="Ø"/>
            </a:pPr>
            <a:r>
              <a:rPr lang="tr-TR" dirty="0"/>
              <a:t> </a:t>
            </a:r>
            <a:r>
              <a:rPr lang="tr-TR" dirty="0" err="1"/>
              <a:t>Mannitol</a:t>
            </a:r>
            <a:r>
              <a:rPr lang="tr-TR" dirty="0"/>
              <a:t> (</a:t>
            </a:r>
            <a:r>
              <a:rPr lang="en-US" dirty="0"/>
              <a:t>%</a:t>
            </a:r>
            <a:r>
              <a:rPr lang="tr-TR" dirty="0"/>
              <a:t>20) 17 ml</a:t>
            </a:r>
          </a:p>
          <a:p>
            <a:pPr>
              <a:buFont typeface="Wingdings" panose="05000000000000000000" pitchFamily="2" charset="2"/>
              <a:buChar char="Ø"/>
            </a:pPr>
            <a:r>
              <a:rPr lang="tr-TR" dirty="0"/>
              <a:t> </a:t>
            </a:r>
            <a:r>
              <a:rPr lang="tr-TR" dirty="0" err="1"/>
              <a:t>Sodyumbikarbonat</a:t>
            </a:r>
            <a:r>
              <a:rPr lang="tr-TR" dirty="0"/>
              <a:t> (</a:t>
            </a:r>
            <a:r>
              <a:rPr lang="en-US" dirty="0"/>
              <a:t>% </a:t>
            </a:r>
            <a:r>
              <a:rPr lang="tr-TR" dirty="0"/>
              <a:t>8.4) 13 ml</a:t>
            </a:r>
          </a:p>
          <a:p>
            <a:pPr>
              <a:buFont typeface="Wingdings" panose="05000000000000000000" pitchFamily="2" charset="2"/>
              <a:buChar char="Ø"/>
            </a:pPr>
            <a:r>
              <a:rPr lang="tr-TR" dirty="0"/>
              <a:t> Magnezyum sülfat 14 ml</a:t>
            </a:r>
          </a:p>
          <a:p>
            <a:pPr>
              <a:buFont typeface="Wingdings" panose="05000000000000000000" pitchFamily="2" charset="2"/>
              <a:buChar char="Ø"/>
            </a:pPr>
            <a:r>
              <a:rPr lang="tr-TR" dirty="0"/>
              <a:t> </a:t>
            </a:r>
            <a:r>
              <a:rPr lang="tr-TR" dirty="0" err="1"/>
              <a:t>Lidokain</a:t>
            </a:r>
            <a:r>
              <a:rPr lang="tr-TR" dirty="0"/>
              <a:t> (</a:t>
            </a:r>
            <a:r>
              <a:rPr lang="en-US" dirty="0"/>
              <a:t>%</a:t>
            </a:r>
            <a:r>
              <a:rPr lang="tr-TR" dirty="0"/>
              <a:t>2) 6,5 ml </a:t>
            </a:r>
          </a:p>
          <a:p>
            <a:pPr>
              <a:buFont typeface="Wingdings" panose="05000000000000000000" pitchFamily="2" charset="2"/>
              <a:buChar char="Ø"/>
            </a:pPr>
            <a:r>
              <a:rPr lang="tr-TR" dirty="0"/>
              <a:t> Potasyum </a:t>
            </a:r>
            <a:r>
              <a:rPr lang="tr-TR" dirty="0" err="1"/>
              <a:t>klorit</a:t>
            </a:r>
            <a:r>
              <a:rPr lang="tr-TR" dirty="0"/>
              <a:t> (</a:t>
            </a:r>
            <a:r>
              <a:rPr lang="en-US" dirty="0"/>
              <a:t>%</a:t>
            </a:r>
            <a:r>
              <a:rPr lang="tr-TR" dirty="0"/>
              <a:t>7.5) 26 </a:t>
            </a:r>
            <a:r>
              <a:rPr lang="tr-TR" dirty="0" err="1"/>
              <a:t>mEq</a:t>
            </a:r>
            <a:endParaRPr lang="tr-TR" dirty="0"/>
          </a:p>
          <a:p>
            <a:endParaRPr lang="tr-TR" dirty="0"/>
          </a:p>
          <a:p>
            <a:endParaRPr lang="tr-TR" dirty="0"/>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235943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7EE286-5FE6-4C1E-9462-FA07F284E178}"/>
              </a:ext>
            </a:extLst>
          </p:cNvPr>
          <p:cNvSpPr>
            <a:spLocks noGrp="1"/>
          </p:cNvSpPr>
          <p:nvPr>
            <p:ph idx="4294967295"/>
          </p:nvPr>
        </p:nvSpPr>
        <p:spPr>
          <a:xfrm>
            <a:off x="313386" y="1138765"/>
            <a:ext cx="11565228" cy="5456237"/>
          </a:xfrm>
        </p:spPr>
        <p:txBody>
          <a:bodyPr>
            <a:normAutofit/>
          </a:bodyPr>
          <a:lstStyle/>
          <a:p>
            <a:pPr marL="0" indent="0">
              <a:buNone/>
            </a:pPr>
            <a:r>
              <a:rPr lang="tr-TR" sz="2400" dirty="0"/>
              <a:t>	Taban çözeltinin kalsiyumsuz çözelti olduğu önemli bir noktadır. Fakat </a:t>
            </a:r>
            <a:r>
              <a:rPr lang="tr-TR" sz="2400" dirty="0" err="1"/>
              <a:t>kardiyopleji</a:t>
            </a:r>
            <a:r>
              <a:rPr lang="tr-TR" sz="2400" dirty="0"/>
              <a:t>, hastaya verilirken içerisinde eser miktarda kalsiyum bulunur; çünkü </a:t>
            </a:r>
            <a:r>
              <a:rPr lang="tr-TR" sz="2400" dirty="0" err="1"/>
              <a:t>kardiyopleji</a:t>
            </a:r>
            <a:r>
              <a:rPr lang="tr-TR" sz="2400" dirty="0"/>
              <a:t> sadece </a:t>
            </a:r>
            <a:r>
              <a:rPr lang="tr-TR" sz="2400" dirty="0" err="1"/>
              <a:t>kristalloidten</a:t>
            </a:r>
            <a:r>
              <a:rPr lang="tr-TR" sz="2400" dirty="0"/>
              <a:t> oluşma değildir. </a:t>
            </a:r>
          </a:p>
          <a:p>
            <a:pPr marL="0" indent="0">
              <a:buNone/>
            </a:pPr>
            <a:endParaRPr lang="tr-TR" sz="2400" dirty="0"/>
          </a:p>
          <a:p>
            <a:pPr marL="0" indent="0">
              <a:buNone/>
            </a:pPr>
            <a:r>
              <a:rPr lang="tr-TR" sz="2400" dirty="0"/>
              <a:t>	%20’lik bir kısmı hastanın oksijenlenmiş kanını içereceğinden, hasta kanında yer alan kalsiyum, solüsyon içerisinde yer alacaktır.</a:t>
            </a:r>
          </a:p>
          <a:p>
            <a:pPr marL="0" indent="0">
              <a:buNone/>
            </a:pPr>
            <a:endParaRPr lang="tr-TR" sz="2400" dirty="0"/>
          </a:p>
          <a:p>
            <a:pPr marL="0" indent="0">
              <a:buNone/>
            </a:pPr>
            <a:r>
              <a:rPr lang="tr-TR" sz="2400" dirty="0"/>
              <a:t>	</a:t>
            </a:r>
            <a:r>
              <a:rPr lang="tr-TR" sz="2400" dirty="0" err="1"/>
              <a:t>Kardiyoplejilerde</a:t>
            </a:r>
            <a:r>
              <a:rPr lang="tr-TR" sz="2400" dirty="0"/>
              <a:t> ki bu eser miktardaki kalsiyum miktarı hiç olmamasına göre daha iyi bir durumdur. Hücrenin kalsiyum paradoksuna girmesi böylece engellenmiş olmaktadır.</a:t>
            </a:r>
          </a:p>
        </p:txBody>
      </p:sp>
    </p:spTree>
    <p:extLst>
      <p:ext uri="{BB962C8B-B14F-4D97-AF65-F5344CB8AC3E}">
        <p14:creationId xmlns:p14="http://schemas.microsoft.com/office/powerpoint/2010/main" val="98821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DELNİDONUN GELİŞİMİ</a:t>
            </a:r>
          </a:p>
        </p:txBody>
      </p:sp>
      <p:sp>
        <p:nvSpPr>
          <p:cNvPr id="3" name="İçerik Yer Tutucusu 2"/>
          <p:cNvSpPr>
            <a:spLocks noGrp="1"/>
          </p:cNvSpPr>
          <p:nvPr>
            <p:ph idx="1"/>
          </p:nvPr>
        </p:nvSpPr>
        <p:spPr>
          <a:xfrm>
            <a:off x="244699" y="1845734"/>
            <a:ext cx="11616743" cy="4023360"/>
          </a:xfrm>
        </p:spPr>
        <p:txBody>
          <a:bodyPr>
            <a:normAutofit lnSpcReduction="10000"/>
          </a:bodyPr>
          <a:lstStyle/>
          <a:p>
            <a:pPr marL="0" indent="0">
              <a:buNone/>
            </a:pPr>
            <a:r>
              <a:rPr lang="tr-TR" sz="2400" dirty="0"/>
              <a:t>	Pediatrik hastalar için </a:t>
            </a:r>
            <a:r>
              <a:rPr lang="tr-TR" sz="2400" dirty="0" err="1"/>
              <a:t>kardiyopleji</a:t>
            </a:r>
            <a:r>
              <a:rPr lang="tr-TR" sz="2400" dirty="0"/>
              <a:t> başlangıçta yetişkinlerde kullanılanlarla aynıydı. Sadece basitçe ayarlanmış basınç ve doz farkları vardı. Bununla birlikte 80’ler ve 90’ların başlarında,  genç hastalara kullanılan </a:t>
            </a:r>
            <a:r>
              <a:rPr lang="tr-TR" sz="2400" dirty="0" err="1"/>
              <a:t>kristaloid</a:t>
            </a:r>
            <a:r>
              <a:rPr lang="tr-TR" sz="2400" dirty="0"/>
              <a:t> solüsyonlar örneğin </a:t>
            </a:r>
            <a:r>
              <a:rPr lang="tr-TR" sz="2400" dirty="0" err="1"/>
              <a:t>St</a:t>
            </a:r>
            <a:r>
              <a:rPr lang="tr-TR" sz="2400" dirty="0"/>
              <a:t> Thomas solüsyonunun efektif ve </a:t>
            </a:r>
            <a:r>
              <a:rPr lang="tr-TR" sz="2400" dirty="0" err="1"/>
              <a:t>inefektif</a:t>
            </a:r>
            <a:r>
              <a:rPr lang="tr-TR" sz="2400" dirty="0"/>
              <a:t> yönleri tartışılmaktaydı. </a:t>
            </a:r>
            <a:r>
              <a:rPr lang="tr-TR" sz="2400" dirty="0" err="1"/>
              <a:t>İnfant</a:t>
            </a:r>
            <a:r>
              <a:rPr lang="tr-TR" sz="2400" dirty="0"/>
              <a:t> ve pediatrik kalbin bazı belirgin histolojik ve </a:t>
            </a:r>
            <a:r>
              <a:rPr lang="tr-TR" sz="2400" dirty="0" err="1"/>
              <a:t>metabolik</a:t>
            </a:r>
            <a:r>
              <a:rPr lang="tr-TR" sz="2400" dirty="0"/>
              <a:t> özellikleri, özel bir </a:t>
            </a:r>
            <a:r>
              <a:rPr lang="tr-TR" sz="2400" dirty="0" err="1"/>
              <a:t>kardiyopleji</a:t>
            </a:r>
            <a:r>
              <a:rPr lang="tr-TR" sz="2400" dirty="0"/>
              <a:t> gereksinimini gerektirdi. </a:t>
            </a:r>
          </a:p>
          <a:p>
            <a:pPr marL="0" indent="0">
              <a:buNone/>
            </a:pPr>
            <a:r>
              <a:rPr lang="tr-TR" sz="2400" dirty="0"/>
              <a:t>	Histolojik pediatrik kalbin hücre </a:t>
            </a:r>
            <a:r>
              <a:rPr lang="tr-TR" sz="2400" dirty="0" err="1"/>
              <a:t>membranında</a:t>
            </a:r>
            <a:r>
              <a:rPr lang="tr-TR" sz="2400" dirty="0"/>
              <a:t>; gelişimi az </a:t>
            </a:r>
            <a:r>
              <a:rPr lang="tr-TR" sz="2400" dirty="0" err="1"/>
              <a:t>sarkoplazmik</a:t>
            </a:r>
            <a:r>
              <a:rPr lang="tr-TR" sz="2400" dirty="0"/>
              <a:t> </a:t>
            </a:r>
            <a:r>
              <a:rPr lang="tr-TR" sz="2400" dirty="0" err="1"/>
              <a:t>retikulum</a:t>
            </a:r>
            <a:r>
              <a:rPr lang="tr-TR" sz="2400" dirty="0"/>
              <a:t>, birkaç mitokondri ve yüksek konsantrasyonda </a:t>
            </a:r>
            <a:r>
              <a:rPr lang="tr-TR" sz="2400" dirty="0" err="1"/>
              <a:t>poli</a:t>
            </a:r>
            <a:r>
              <a:rPr lang="tr-TR" sz="2400" dirty="0"/>
              <a:t> doymamış yağ asitleri vardır. Ek olarak bu kalpler daha </a:t>
            </a:r>
            <a:r>
              <a:rPr lang="tr-TR" sz="2400" dirty="0" err="1"/>
              <a:t>cok</a:t>
            </a:r>
            <a:r>
              <a:rPr lang="tr-TR" sz="2400" dirty="0"/>
              <a:t> kasılmak için hücre dışı kalsiyuma bağlıdır. Pittsburgh üniversitesi hastanesinde </a:t>
            </a:r>
            <a:r>
              <a:rPr lang="tr-TR" sz="2400" dirty="0" err="1"/>
              <a:t>Pedro</a:t>
            </a:r>
            <a:r>
              <a:rPr lang="tr-TR" sz="2400" dirty="0"/>
              <a:t> J. Del </a:t>
            </a:r>
            <a:r>
              <a:rPr lang="tr-TR" sz="2400" dirty="0" err="1"/>
              <a:t>Nido</a:t>
            </a:r>
            <a:r>
              <a:rPr lang="tr-TR" sz="2400" dirty="0"/>
              <a:t> ekibiyle birlikte uzun süren kardiyak </a:t>
            </a:r>
            <a:r>
              <a:rPr lang="tr-TR" sz="2400" dirty="0" err="1"/>
              <a:t>arest</a:t>
            </a:r>
            <a:r>
              <a:rPr lang="tr-TR" sz="2400" dirty="0"/>
              <a:t> periyodu boyunca </a:t>
            </a:r>
            <a:r>
              <a:rPr lang="tr-TR" sz="2400" b="1" dirty="0" err="1"/>
              <a:t>tamponlama</a:t>
            </a:r>
            <a:r>
              <a:rPr lang="tr-TR" sz="2400" b="1" dirty="0"/>
              <a:t> görevinde</a:t>
            </a:r>
            <a:r>
              <a:rPr lang="tr-TR" sz="2400" dirty="0"/>
              <a:t> olan, </a:t>
            </a:r>
            <a:r>
              <a:rPr lang="tr-TR" sz="2400" b="1" dirty="0"/>
              <a:t>anaerobik </a:t>
            </a:r>
            <a:r>
              <a:rPr lang="tr-TR" sz="2400" b="1" dirty="0" err="1"/>
              <a:t>glikolizin</a:t>
            </a:r>
            <a:r>
              <a:rPr lang="tr-TR" sz="2400" b="1" dirty="0"/>
              <a:t> bakımı için oluşan etkin serbest radikallerin süpürülmesini </a:t>
            </a:r>
            <a:r>
              <a:rPr lang="tr-TR" sz="2400" dirty="0"/>
              <a:t>sağlayan, </a:t>
            </a:r>
            <a:r>
              <a:rPr lang="tr-TR" sz="2400" b="1" dirty="0"/>
              <a:t>hücre içi kalsiyum birikimini önleyen </a:t>
            </a:r>
            <a:r>
              <a:rPr lang="tr-TR" sz="2400" dirty="0"/>
              <a:t>bir solüsyon geliştirmeye odaklanmışlardır. </a:t>
            </a:r>
          </a:p>
          <a:p>
            <a:endParaRPr lang="tr-TR" dirty="0"/>
          </a:p>
          <a:p>
            <a:endParaRPr lang="tr-TR" dirty="0"/>
          </a:p>
        </p:txBody>
      </p:sp>
    </p:spTree>
    <p:extLst>
      <p:ext uri="{BB962C8B-B14F-4D97-AF65-F5344CB8AC3E}">
        <p14:creationId xmlns:p14="http://schemas.microsoft.com/office/powerpoint/2010/main" val="316693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19448" y="1063513"/>
            <a:ext cx="11153104" cy="5400675"/>
          </a:xfrm>
        </p:spPr>
        <p:txBody>
          <a:bodyPr>
            <a:normAutofit/>
          </a:bodyPr>
          <a:lstStyle/>
          <a:p>
            <a:pPr marL="201168" lvl="1" indent="0">
              <a:lnSpc>
                <a:spcPct val="100000"/>
              </a:lnSpc>
              <a:buNone/>
            </a:pPr>
            <a:r>
              <a:rPr lang="tr-TR" sz="2600" dirty="0"/>
              <a:t>	Bu amaçla, </a:t>
            </a:r>
            <a:r>
              <a:rPr lang="tr-TR" sz="2600" dirty="0" err="1"/>
              <a:t>procain</a:t>
            </a:r>
            <a:r>
              <a:rPr lang="tr-TR" sz="2600" dirty="0"/>
              <a:t> ve </a:t>
            </a:r>
            <a:r>
              <a:rPr lang="tr-TR" sz="2600" dirty="0" err="1"/>
              <a:t>lidokain</a:t>
            </a:r>
            <a:r>
              <a:rPr lang="tr-TR" sz="2600" dirty="0"/>
              <a:t> gibi polarize edici ajanlar, magnezyum gibi kalsiyum ile rekabet eden iyonlar bu solüsyonların </a:t>
            </a:r>
            <a:r>
              <a:rPr lang="tr-TR" sz="2600" dirty="0" err="1"/>
              <a:t>formülasyonuna</a:t>
            </a:r>
            <a:r>
              <a:rPr lang="tr-TR" sz="2600" dirty="0"/>
              <a:t> ilave edildi. Değişik miktarlarda kırmızı kan hücrelerinin eklenmesi, </a:t>
            </a:r>
            <a:r>
              <a:rPr lang="tr-TR" sz="2600" dirty="0" err="1"/>
              <a:t>iskemi</a:t>
            </a:r>
            <a:r>
              <a:rPr lang="tr-TR" sz="2600" dirty="0"/>
              <a:t> sırasında oksijen ve enerji verme kavramından gelişti . Ancak alyuvarların </a:t>
            </a:r>
            <a:r>
              <a:rPr lang="tr-TR" sz="2600" dirty="0" err="1"/>
              <a:t>miyokard</a:t>
            </a:r>
            <a:r>
              <a:rPr lang="tr-TR" sz="2600" dirty="0"/>
              <a:t> korumasına yardımcı olduğu kesin mekanizma hala tartışmalıdır. Bu ilkelere dayanan sayısız </a:t>
            </a:r>
            <a:r>
              <a:rPr lang="tr-TR" sz="2600" dirty="0" err="1"/>
              <a:t>kardiyopleji</a:t>
            </a:r>
            <a:r>
              <a:rPr lang="tr-TR" sz="2600" dirty="0"/>
              <a:t> solüsyonları  ve protokol kombinasyonları geliştirilmiştir.                     Del </a:t>
            </a:r>
            <a:r>
              <a:rPr lang="tr-TR" sz="2600" dirty="0" err="1"/>
              <a:t>Nido</a:t>
            </a:r>
            <a:r>
              <a:rPr lang="tr-TR" sz="2600" dirty="0"/>
              <a:t> </a:t>
            </a:r>
            <a:r>
              <a:rPr lang="tr-TR" sz="2600" dirty="0" err="1"/>
              <a:t>kardiyopleji</a:t>
            </a:r>
            <a:r>
              <a:rPr lang="tr-TR" sz="2600" dirty="0"/>
              <a:t> ilk başlarda pediatrik hastalar için geliştirilmiş olsa da kullanımı son yıllarda yetişkin kardiyak merkezlere doğru genişlemiş ve epeyce başarı elde edilmiştir.</a:t>
            </a:r>
          </a:p>
          <a:p>
            <a:endParaRPr lang="tr-TR" dirty="0"/>
          </a:p>
        </p:txBody>
      </p:sp>
    </p:spTree>
    <p:extLst>
      <p:ext uri="{BB962C8B-B14F-4D97-AF65-F5344CB8AC3E}">
        <p14:creationId xmlns:p14="http://schemas.microsoft.com/office/powerpoint/2010/main" val="281415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A02D51-988D-4C22-ABA5-6BBAA7FDA8E5}"/>
              </a:ext>
            </a:extLst>
          </p:cNvPr>
          <p:cNvSpPr>
            <a:spLocks noGrp="1"/>
          </p:cNvSpPr>
          <p:nvPr>
            <p:ph type="title"/>
          </p:nvPr>
        </p:nvSpPr>
        <p:spPr/>
        <p:txBody>
          <a:bodyPr/>
          <a:lstStyle/>
          <a:p>
            <a:r>
              <a:rPr lang="tr-TR" dirty="0"/>
              <a:t>MANNITOL</a:t>
            </a:r>
          </a:p>
        </p:txBody>
      </p:sp>
      <p:sp>
        <p:nvSpPr>
          <p:cNvPr id="3" name="İçerik Yer Tutucusu 2">
            <a:extLst>
              <a:ext uri="{FF2B5EF4-FFF2-40B4-BE49-F238E27FC236}">
                <a16:creationId xmlns:a16="http://schemas.microsoft.com/office/drawing/2014/main" id="{37DE30AC-F115-4C0D-A141-6752899261F2}"/>
              </a:ext>
            </a:extLst>
          </p:cNvPr>
          <p:cNvSpPr>
            <a:spLocks noGrp="1"/>
          </p:cNvSpPr>
          <p:nvPr>
            <p:ph idx="1"/>
          </p:nvPr>
        </p:nvSpPr>
        <p:spPr>
          <a:xfrm>
            <a:off x="788616" y="1832855"/>
            <a:ext cx="10614767" cy="4023360"/>
          </a:xfrm>
        </p:spPr>
        <p:txBody>
          <a:bodyPr>
            <a:normAutofit/>
          </a:bodyPr>
          <a:lstStyle/>
          <a:p>
            <a:pPr>
              <a:lnSpc>
                <a:spcPct val="100000"/>
              </a:lnSpc>
            </a:pPr>
            <a:r>
              <a:rPr lang="tr-TR" sz="2400" dirty="0"/>
              <a:t>     </a:t>
            </a:r>
            <a:r>
              <a:rPr lang="tr-TR" sz="2400" dirty="0" err="1"/>
              <a:t>Kardiyoplejik</a:t>
            </a:r>
            <a:r>
              <a:rPr lang="tr-TR" sz="2400" dirty="0"/>
              <a:t> </a:t>
            </a:r>
            <a:r>
              <a:rPr lang="tr-TR" sz="2400" dirty="0" err="1"/>
              <a:t>arrest</a:t>
            </a:r>
            <a:r>
              <a:rPr lang="tr-TR" sz="2400" dirty="0"/>
              <a:t> esnasında ve sonrası </a:t>
            </a:r>
            <a:r>
              <a:rPr lang="tr-TR" sz="2400" dirty="0" err="1"/>
              <a:t>reperfüzyon</a:t>
            </a:r>
            <a:r>
              <a:rPr lang="tr-TR" sz="2400" dirty="0"/>
              <a:t> sırasında </a:t>
            </a:r>
            <a:r>
              <a:rPr lang="tr-TR" sz="2400" dirty="0" err="1"/>
              <a:t>miyokardiyal</a:t>
            </a:r>
            <a:r>
              <a:rPr lang="tr-TR" sz="2400" dirty="0"/>
              <a:t> hasar; kısmen </a:t>
            </a:r>
            <a:r>
              <a:rPr lang="tr-TR" sz="2400" dirty="0" err="1"/>
              <a:t>süperoksit</a:t>
            </a:r>
            <a:r>
              <a:rPr lang="tr-TR" sz="2400" dirty="0"/>
              <a:t> anyonu, hidrojen peroksit ve hidroksil içeren oksijensiz radikallerin bir sonucu olabilir. Bu radikaller normal olarak hücrede </a:t>
            </a:r>
            <a:r>
              <a:rPr lang="tr-TR" sz="2400" dirty="0" err="1"/>
              <a:t>enzimatik</a:t>
            </a:r>
            <a:r>
              <a:rPr lang="tr-TR" sz="2400" dirty="0"/>
              <a:t> olarak karşılanır, ancak </a:t>
            </a:r>
            <a:r>
              <a:rPr lang="tr-TR" sz="2400" dirty="0" err="1"/>
              <a:t>miyokard</a:t>
            </a:r>
            <a:r>
              <a:rPr lang="tr-TR" sz="2400" dirty="0"/>
              <a:t> </a:t>
            </a:r>
            <a:r>
              <a:rPr lang="tr-TR" sz="2400" dirty="0" err="1"/>
              <a:t>arresti</a:t>
            </a:r>
            <a:r>
              <a:rPr lang="tr-TR" sz="2400" dirty="0"/>
              <a:t> sırasında </a:t>
            </a:r>
            <a:r>
              <a:rPr lang="tr-TR" sz="2400" dirty="0" err="1"/>
              <a:t>inhibe</a:t>
            </a:r>
            <a:r>
              <a:rPr lang="tr-TR" sz="2400" dirty="0"/>
              <a:t> edilmelidir. Ek olarak </a:t>
            </a:r>
            <a:r>
              <a:rPr lang="tr-TR" sz="2400" dirty="0" err="1"/>
              <a:t>miyokardiyal</a:t>
            </a:r>
            <a:r>
              <a:rPr lang="tr-TR" sz="2400" dirty="0"/>
              <a:t> ödem </a:t>
            </a:r>
            <a:r>
              <a:rPr lang="tr-TR" sz="2400" dirty="0" err="1"/>
              <a:t>postiskemik</a:t>
            </a:r>
            <a:r>
              <a:rPr lang="tr-TR" sz="2400" dirty="0"/>
              <a:t> </a:t>
            </a:r>
            <a:r>
              <a:rPr lang="tr-TR" sz="2400" dirty="0" err="1"/>
              <a:t>miyokardiyal</a:t>
            </a:r>
            <a:r>
              <a:rPr lang="tr-TR" sz="2400" dirty="0"/>
              <a:t> bozuklukla da ilişkilendirilmiştir. </a:t>
            </a:r>
            <a:r>
              <a:rPr lang="tr-TR" sz="2400" b="1" dirty="0" err="1"/>
              <a:t>İntravenöz</a:t>
            </a:r>
            <a:r>
              <a:rPr lang="tr-TR" sz="2400" b="1" dirty="0"/>
              <a:t> uygulamalarda </a:t>
            </a:r>
            <a:r>
              <a:rPr lang="tr-TR" sz="2400" b="1" dirty="0" err="1"/>
              <a:t>mannitol</a:t>
            </a:r>
            <a:r>
              <a:rPr lang="tr-TR" sz="2400" b="1" dirty="0"/>
              <a:t> çözeltisi </a:t>
            </a:r>
            <a:r>
              <a:rPr lang="tr-TR" sz="2400" b="1" dirty="0" err="1"/>
              <a:t>diüretik</a:t>
            </a:r>
            <a:r>
              <a:rPr lang="tr-TR" sz="2400" b="1" dirty="0"/>
              <a:t> etki göstererek </a:t>
            </a:r>
            <a:r>
              <a:rPr lang="tr-TR" sz="2400" b="1" dirty="0" err="1"/>
              <a:t>osmotik</a:t>
            </a:r>
            <a:r>
              <a:rPr lang="tr-TR" sz="2400" b="1" dirty="0"/>
              <a:t> basıncı yükseltir. </a:t>
            </a:r>
            <a:r>
              <a:rPr lang="tr-TR" sz="2400" b="1" dirty="0" err="1"/>
              <a:t>Hiperozmotik</a:t>
            </a:r>
            <a:r>
              <a:rPr lang="tr-TR" sz="2400" b="1" dirty="0"/>
              <a:t> </a:t>
            </a:r>
            <a:r>
              <a:rPr lang="tr-TR" sz="2400" b="1" dirty="0" err="1"/>
              <a:t>manitolün</a:t>
            </a:r>
            <a:r>
              <a:rPr lang="tr-TR" sz="2400" b="1" dirty="0"/>
              <a:t> hem serbest radikalleri temizlediği hem de </a:t>
            </a:r>
            <a:r>
              <a:rPr lang="tr-TR" sz="2400" b="1" dirty="0" err="1"/>
              <a:t>miyokardiyal</a:t>
            </a:r>
            <a:r>
              <a:rPr lang="tr-TR" sz="2400" b="1" dirty="0"/>
              <a:t> hücre şişmesini azalttığı gösterilmiştir. </a:t>
            </a:r>
            <a:r>
              <a:rPr lang="tr-TR" sz="2400" dirty="0"/>
              <a:t>Boston Çocuk Hastanesi'nde, kros </a:t>
            </a:r>
            <a:r>
              <a:rPr lang="tr-TR" sz="2400" dirty="0" err="1"/>
              <a:t>klemp</a:t>
            </a:r>
            <a:r>
              <a:rPr lang="tr-TR" sz="2400" dirty="0"/>
              <a:t> kaldırılmadan kısa bir süre önce 5 g/kg </a:t>
            </a:r>
            <a:r>
              <a:rPr lang="tr-TR" sz="2400" dirty="0" err="1"/>
              <a:t>manitol</a:t>
            </a:r>
            <a:r>
              <a:rPr lang="tr-TR" sz="2400" dirty="0"/>
              <a:t> bypass devresinden hastaya gönderilmektedir.</a:t>
            </a:r>
          </a:p>
        </p:txBody>
      </p:sp>
    </p:spTree>
    <p:extLst>
      <p:ext uri="{BB962C8B-B14F-4D97-AF65-F5344CB8AC3E}">
        <p14:creationId xmlns:p14="http://schemas.microsoft.com/office/powerpoint/2010/main" val="152701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656DED-18C9-42F3-89D3-967A540D2FDA}"/>
              </a:ext>
            </a:extLst>
          </p:cNvPr>
          <p:cNvSpPr>
            <a:spLocks noGrp="1"/>
          </p:cNvSpPr>
          <p:nvPr>
            <p:ph type="title"/>
          </p:nvPr>
        </p:nvSpPr>
        <p:spPr/>
        <p:txBody>
          <a:bodyPr/>
          <a:lstStyle/>
          <a:p>
            <a:r>
              <a:rPr lang="tr-TR" dirty="0"/>
              <a:t>MAGNEZYUM SÜLFAT</a:t>
            </a:r>
          </a:p>
        </p:txBody>
      </p:sp>
      <p:sp>
        <p:nvSpPr>
          <p:cNvPr id="3" name="İçerik Yer Tutucusu 2">
            <a:extLst>
              <a:ext uri="{FF2B5EF4-FFF2-40B4-BE49-F238E27FC236}">
                <a16:creationId xmlns:a16="http://schemas.microsoft.com/office/drawing/2014/main" id="{6A97B6A5-56FB-4B3A-8CD3-29DC95EE8637}"/>
              </a:ext>
            </a:extLst>
          </p:cNvPr>
          <p:cNvSpPr>
            <a:spLocks noGrp="1"/>
          </p:cNvSpPr>
          <p:nvPr>
            <p:ph idx="1"/>
          </p:nvPr>
        </p:nvSpPr>
        <p:spPr>
          <a:xfrm>
            <a:off x="746975" y="1845734"/>
            <a:ext cx="10702343" cy="4023360"/>
          </a:xfrm>
        </p:spPr>
        <p:txBody>
          <a:bodyPr>
            <a:normAutofit/>
          </a:bodyPr>
          <a:lstStyle/>
          <a:p>
            <a:pPr>
              <a:lnSpc>
                <a:spcPct val="100000"/>
              </a:lnSpc>
            </a:pPr>
            <a:r>
              <a:rPr lang="tr-TR" sz="2400" dirty="0"/>
              <a:t>     </a:t>
            </a:r>
            <a:r>
              <a:rPr lang="tr-TR" sz="2400" dirty="0" err="1"/>
              <a:t>Miyokard</a:t>
            </a:r>
            <a:r>
              <a:rPr lang="tr-TR" sz="2400" dirty="0"/>
              <a:t> </a:t>
            </a:r>
            <a:r>
              <a:rPr lang="tr-TR" sz="2400" dirty="0" err="1"/>
              <a:t>kontraksiyonu</a:t>
            </a:r>
            <a:r>
              <a:rPr lang="tr-TR" sz="2400" dirty="0"/>
              <a:t> </a:t>
            </a:r>
            <a:r>
              <a:rPr lang="tr-TR" sz="2400" dirty="0" err="1"/>
              <a:t>intraselüler</a:t>
            </a:r>
            <a:r>
              <a:rPr lang="tr-TR" sz="2400" dirty="0"/>
              <a:t> kalsiyum konsantrasyonu ile yakından ilgilidir. </a:t>
            </a:r>
            <a:r>
              <a:rPr lang="tr-TR" sz="2400" dirty="0" err="1"/>
              <a:t>Miyokard</a:t>
            </a:r>
            <a:r>
              <a:rPr lang="tr-TR" sz="2400" dirty="0"/>
              <a:t>, </a:t>
            </a:r>
            <a:r>
              <a:rPr lang="tr-TR" sz="2400" dirty="0" err="1"/>
              <a:t>kontraksiyon</a:t>
            </a:r>
            <a:r>
              <a:rPr lang="tr-TR" sz="2400" dirty="0"/>
              <a:t> esnasında </a:t>
            </a:r>
            <a:r>
              <a:rPr lang="tr-TR" sz="2400" dirty="0" err="1"/>
              <a:t>intraselüler</a:t>
            </a:r>
            <a:r>
              <a:rPr lang="tr-TR" sz="2400" dirty="0"/>
              <a:t> kalsiyum miktarını arttırıp gevşeme esnasında azaltmaktadır. Kalsiyumun </a:t>
            </a:r>
            <a:r>
              <a:rPr lang="tr-TR" sz="2400" dirty="0" err="1"/>
              <a:t>miyokardta</a:t>
            </a:r>
            <a:r>
              <a:rPr lang="tr-TR" sz="2400" dirty="0"/>
              <a:t> birikme durumunda gevşemede kesinti olabilir ve </a:t>
            </a:r>
            <a:r>
              <a:rPr lang="tr-TR" sz="2400" dirty="0" err="1"/>
              <a:t>diastolik</a:t>
            </a:r>
            <a:r>
              <a:rPr lang="tr-TR" sz="2400" dirty="0"/>
              <a:t> sertlik meydana gelebilir. </a:t>
            </a:r>
            <a:r>
              <a:rPr lang="tr-TR" sz="2400" b="1" dirty="0" err="1"/>
              <a:t>Arrest</a:t>
            </a:r>
            <a:r>
              <a:rPr lang="tr-TR" sz="2400" b="1" dirty="0"/>
              <a:t> esnasında hürce içi kalsiyum iyonunun artması </a:t>
            </a:r>
            <a:r>
              <a:rPr lang="tr-TR" sz="2400" b="1" dirty="0" err="1"/>
              <a:t>iskemi-reperfüzyon</a:t>
            </a:r>
            <a:r>
              <a:rPr lang="tr-TR" sz="2400" b="1" dirty="0"/>
              <a:t> hasarına yol açabilir. Magnezyum doğal bir kalsiyum kanal </a:t>
            </a:r>
            <a:r>
              <a:rPr lang="tr-TR" sz="2400" b="1" dirty="0" err="1"/>
              <a:t>blokörü</a:t>
            </a:r>
            <a:r>
              <a:rPr lang="tr-TR" sz="2400" b="1" dirty="0"/>
              <a:t> olduğu bilinmektedir. Böylece </a:t>
            </a:r>
            <a:r>
              <a:rPr lang="tr-TR" sz="2400" b="1" dirty="0" err="1"/>
              <a:t>diastolik</a:t>
            </a:r>
            <a:r>
              <a:rPr lang="tr-TR" sz="2400" b="1" dirty="0"/>
              <a:t> </a:t>
            </a:r>
            <a:r>
              <a:rPr lang="tr-TR" sz="2400" b="1" dirty="0" err="1"/>
              <a:t>arrest</a:t>
            </a:r>
            <a:r>
              <a:rPr lang="tr-TR" sz="2400" b="1" dirty="0"/>
              <a:t> esnasında kalsiyumu </a:t>
            </a:r>
            <a:r>
              <a:rPr lang="tr-TR" sz="2400" b="1" dirty="0" err="1"/>
              <a:t>ekstraselüler</a:t>
            </a:r>
            <a:r>
              <a:rPr lang="tr-TR" sz="2400" b="1" dirty="0"/>
              <a:t> alanda tutup erken </a:t>
            </a:r>
            <a:r>
              <a:rPr lang="tr-TR" sz="2400" b="1" dirty="0" err="1"/>
              <a:t>kontraksiyonları</a:t>
            </a:r>
            <a:r>
              <a:rPr lang="tr-TR" sz="2400" b="1" dirty="0"/>
              <a:t> engellemektedir. </a:t>
            </a:r>
            <a:r>
              <a:rPr lang="tr-TR" sz="2400" dirty="0"/>
              <a:t>Magnezyum ayrıca ATP ve diğer nükleotidlerin yapımında, </a:t>
            </a:r>
            <a:r>
              <a:rPr lang="tr-TR" sz="2400" dirty="0" err="1"/>
              <a:t>substrat</a:t>
            </a:r>
            <a:r>
              <a:rPr lang="tr-TR" sz="2400" dirty="0"/>
              <a:t> olarak kullanan enzimlerin </a:t>
            </a:r>
            <a:r>
              <a:rPr lang="tr-TR" sz="2400" dirty="0" err="1"/>
              <a:t>kofaktördür</a:t>
            </a:r>
            <a:r>
              <a:rPr lang="tr-TR" sz="2400" dirty="0"/>
              <a:t>.</a:t>
            </a:r>
          </a:p>
        </p:txBody>
      </p:sp>
    </p:spTree>
    <p:extLst>
      <p:ext uri="{BB962C8B-B14F-4D97-AF65-F5344CB8AC3E}">
        <p14:creationId xmlns:p14="http://schemas.microsoft.com/office/powerpoint/2010/main" val="12170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ABF2A3-2EB6-4595-8D9A-1995623FC6E7}"/>
              </a:ext>
            </a:extLst>
          </p:cNvPr>
          <p:cNvSpPr>
            <a:spLocks noGrp="1"/>
          </p:cNvSpPr>
          <p:nvPr>
            <p:ph type="title"/>
          </p:nvPr>
        </p:nvSpPr>
        <p:spPr>
          <a:xfrm>
            <a:off x="1097280" y="862884"/>
            <a:ext cx="10058400" cy="888643"/>
          </a:xfrm>
        </p:spPr>
        <p:txBody>
          <a:bodyPr>
            <a:normAutofit/>
          </a:bodyPr>
          <a:lstStyle/>
          <a:p>
            <a:r>
              <a:rPr lang="tr-TR" dirty="0"/>
              <a:t>SODYUM BIKARBONAT</a:t>
            </a:r>
          </a:p>
        </p:txBody>
      </p:sp>
      <p:sp>
        <p:nvSpPr>
          <p:cNvPr id="3" name="İçerik Yer Tutucusu 2">
            <a:extLst>
              <a:ext uri="{FF2B5EF4-FFF2-40B4-BE49-F238E27FC236}">
                <a16:creationId xmlns:a16="http://schemas.microsoft.com/office/drawing/2014/main" id="{9531B1B0-0848-4BB6-8C9F-6130E04F30FC}"/>
              </a:ext>
            </a:extLst>
          </p:cNvPr>
          <p:cNvSpPr>
            <a:spLocks noGrp="1"/>
          </p:cNvSpPr>
          <p:nvPr>
            <p:ph idx="1"/>
          </p:nvPr>
        </p:nvSpPr>
        <p:spPr>
          <a:xfrm>
            <a:off x="750838" y="1971756"/>
            <a:ext cx="10751283" cy="4023360"/>
          </a:xfrm>
        </p:spPr>
        <p:txBody>
          <a:bodyPr>
            <a:normAutofit lnSpcReduction="10000"/>
          </a:bodyPr>
          <a:lstStyle/>
          <a:p>
            <a:r>
              <a:rPr lang="tr-TR" sz="2400" dirty="0"/>
              <a:t>     </a:t>
            </a:r>
            <a:r>
              <a:rPr lang="tr-TR" sz="2400" dirty="0" err="1"/>
              <a:t>Miyokardiyal</a:t>
            </a:r>
            <a:r>
              <a:rPr lang="tr-TR" sz="2400" dirty="0"/>
              <a:t> </a:t>
            </a:r>
            <a:r>
              <a:rPr lang="tr-TR" sz="2400" dirty="0" err="1"/>
              <a:t>arrest</a:t>
            </a:r>
            <a:r>
              <a:rPr lang="tr-TR" sz="2400" dirty="0"/>
              <a:t> esnasında, miyokardın aerobik metabolizmayı devam ettirmesi mümkün değildir. Bu nedenle anaerobik </a:t>
            </a:r>
            <a:r>
              <a:rPr lang="tr-TR" sz="2400" dirty="0" err="1"/>
              <a:t>glikoliz</a:t>
            </a:r>
            <a:r>
              <a:rPr lang="tr-TR" sz="2400" dirty="0"/>
              <a:t> desteklenmelidir.</a:t>
            </a:r>
          </a:p>
          <a:p>
            <a:r>
              <a:rPr lang="tr-TR" sz="2400" dirty="0"/>
              <a:t>     Anaerobik </a:t>
            </a:r>
            <a:r>
              <a:rPr lang="tr-TR" sz="2400" dirty="0" err="1"/>
              <a:t>glikoliz</a:t>
            </a:r>
            <a:r>
              <a:rPr lang="tr-TR" sz="2400" dirty="0"/>
              <a:t> ve ATP üretiminin, hidrojen iyonunun birikmesi ile engellendiği bilinmektedir. </a:t>
            </a:r>
          </a:p>
          <a:p>
            <a:r>
              <a:rPr lang="tr-TR" sz="2400" b="1" dirty="0"/>
              <a:t>     Del </a:t>
            </a:r>
            <a:r>
              <a:rPr lang="tr-TR" sz="2400" b="1" dirty="0" err="1"/>
              <a:t>Nido</a:t>
            </a:r>
            <a:r>
              <a:rPr lang="tr-TR" sz="2400" b="1" dirty="0"/>
              <a:t> </a:t>
            </a:r>
            <a:r>
              <a:rPr lang="tr-TR" sz="2400" b="1" dirty="0" err="1"/>
              <a:t>kardiyopleji</a:t>
            </a:r>
            <a:r>
              <a:rPr lang="tr-TR" sz="2400" b="1" dirty="0"/>
              <a:t> solüsyonu, aşırı hidrojen iyonlarını temizlemek ve hücre içi </a:t>
            </a:r>
            <a:r>
              <a:rPr lang="tr-TR" sz="2400" b="1" dirty="0" err="1"/>
              <a:t>pH'ın</a:t>
            </a:r>
            <a:r>
              <a:rPr lang="tr-TR" sz="2400" b="1" dirty="0"/>
              <a:t> korunmasına yardımcı olmak için </a:t>
            </a:r>
            <a:r>
              <a:rPr lang="tr-TR" sz="2400" b="1" dirty="0" err="1"/>
              <a:t>tamponlayıcı</a:t>
            </a:r>
            <a:r>
              <a:rPr lang="tr-TR" sz="2400" b="1" dirty="0"/>
              <a:t> bir iyon olarak sodyum bikarbonatı içermektedir</a:t>
            </a:r>
            <a:r>
              <a:rPr lang="tr-TR" sz="2400" dirty="0"/>
              <a:t>. </a:t>
            </a:r>
          </a:p>
          <a:p>
            <a:r>
              <a:rPr lang="tr-TR" sz="2400" dirty="0"/>
              <a:t>     Kırmızı kan hücrelerinde yüksek konsantrasyonda yer alan karbonik </a:t>
            </a:r>
            <a:r>
              <a:rPr lang="tr-TR" sz="2400" dirty="0" err="1"/>
              <a:t>anhidrazın</a:t>
            </a:r>
            <a:r>
              <a:rPr lang="tr-TR" sz="2400" dirty="0"/>
              <a:t>, hidrojenin bikarbonatla bileşip, karbondioksit ve su oluşumunu kolaylaştırdığı bilinmektedir. Kırmızı kan hücrelerinin </a:t>
            </a:r>
            <a:r>
              <a:rPr lang="tr-TR" sz="2400" dirty="0" err="1"/>
              <a:t>kardiyoplejide</a:t>
            </a:r>
            <a:r>
              <a:rPr lang="tr-TR" sz="2400" dirty="0"/>
              <a:t> ki en önemli rolü bu kabul edilebilir.</a:t>
            </a:r>
          </a:p>
        </p:txBody>
      </p:sp>
    </p:spTree>
    <p:extLst>
      <p:ext uri="{BB962C8B-B14F-4D97-AF65-F5344CB8AC3E}">
        <p14:creationId xmlns:p14="http://schemas.microsoft.com/office/powerpoint/2010/main" val="194415732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2254</TotalTime>
  <Words>984</Words>
  <Application>Microsoft Office PowerPoint</Application>
  <PresentationFormat>Geniş ekran</PresentationFormat>
  <Paragraphs>116</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Calibri</vt:lpstr>
      <vt:lpstr>Calibri Light</vt:lpstr>
      <vt:lpstr>Wingdings</vt:lpstr>
      <vt:lpstr>Geçmişe bakış</vt:lpstr>
      <vt:lpstr>DELNİDO KARDİYOPLEJİ VE KLİNİK TECRÜBELERİMİZ</vt:lpstr>
      <vt:lpstr>İYİ BİR KARDİYOPLEJİ SOLÜSYONUNUN ÖZELLİKLERİ</vt:lpstr>
      <vt:lpstr>PowerPoint Sunusu</vt:lpstr>
      <vt:lpstr>PowerPoint Sunusu</vt:lpstr>
      <vt:lpstr>DELNİDONUN GELİŞİMİ</vt:lpstr>
      <vt:lpstr>PowerPoint Sunusu</vt:lpstr>
      <vt:lpstr>MANNITOL</vt:lpstr>
      <vt:lpstr>MAGNEZYUM SÜLFAT</vt:lpstr>
      <vt:lpstr>SODYUM BIKARBONAT</vt:lpstr>
      <vt:lpstr>POTASYUM KLORİD</vt:lpstr>
      <vt:lpstr>LİDOKAİN</vt:lpstr>
      <vt:lpstr>DEL NIDO UYGULAMASI</vt:lpstr>
      <vt:lpstr>DEL NIDO UYGULAMASI</vt:lpstr>
      <vt:lpstr>YAPILAN KLİNİK ÇALIŞMALARDA;  DEL NİDO’NUN TESPİT EDİLEN AVANTAJLARI</vt:lpstr>
      <vt:lpstr>DİKKATE ALINACAK NOKTALAR</vt:lpstr>
      <vt:lpstr>EXPERIENCES IN ADULT PATIENTS</vt:lpstr>
      <vt:lpstr>KORONER BYPASS OPERASYONUNDA DELNİDO’YU TEST EDEN BİRKAÇ ÇALIŞMA MEVCUTTUR. </vt:lpstr>
      <vt:lpstr>PowerPoint Sunusu</vt:lpstr>
      <vt:lpstr>PowerPoint Sunusu</vt:lpstr>
      <vt:lpstr>PowerPoint Sunusu</vt:lpstr>
      <vt:lpstr>PowerPoint Sunusu</vt:lpstr>
      <vt:lpstr>PowerPoint Sunusu</vt:lpstr>
      <vt:lpstr>                               SONUÇ </vt:lpstr>
      <vt:lpstr>CERRAHLARIN DEL NİDO KARDİYOPLEJİ ÜZERİNDEKİ GÖRÜŞLERİ</vt:lpstr>
      <vt:lpstr>PowerPoint Sunusu</vt:lpstr>
      <vt:lpstr> KATILDIĞINIZ İÇİN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Uğur Yılmazöz</dc:creator>
  <cp:lastModifiedBy>Murat ÇETİN</cp:lastModifiedBy>
  <cp:revision>59</cp:revision>
  <dcterms:created xsi:type="dcterms:W3CDTF">2020-02-15T12:58:49Z</dcterms:created>
  <dcterms:modified xsi:type="dcterms:W3CDTF">2020-02-21T20:52:25Z</dcterms:modified>
</cp:coreProperties>
</file>