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6" r:id="rId3"/>
    <p:sldId id="267" r:id="rId4"/>
    <p:sldId id="261" r:id="rId5"/>
    <p:sldId id="265" r:id="rId6"/>
    <p:sldId id="258" r:id="rId7"/>
    <p:sldId id="257" r:id="rId8"/>
    <p:sldId id="264" r:id="rId9"/>
    <p:sldId id="309" r:id="rId10"/>
    <p:sldId id="312" r:id="rId11"/>
    <p:sldId id="311" r:id="rId12"/>
    <p:sldId id="317" r:id="rId13"/>
    <p:sldId id="262" r:id="rId14"/>
    <p:sldId id="320" r:id="rId15"/>
    <p:sldId id="313" r:id="rId16"/>
    <p:sldId id="314" r:id="rId17"/>
    <p:sldId id="316" r:id="rId18"/>
    <p:sldId id="322" r:id="rId19"/>
    <p:sldId id="321"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92"/>
    <p:restoredTop sz="94690"/>
  </p:normalViewPr>
  <p:slideViewPr>
    <p:cSldViewPr snapToGrid="0" snapToObjects="1">
      <p:cViewPr varScale="1">
        <p:scale>
          <a:sx n="91" d="100"/>
          <a:sy n="91" d="100"/>
        </p:scale>
        <p:origin x="4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64AB8-4A84-3B41-AF81-6D639FE48BFC}" type="datetimeFigureOut">
              <a:rPr lang="tr-TR" smtClean="0"/>
              <a:t>22.02.2020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34D3DF-8C0D-4B4F-8B5A-7EF8F8573208}" type="slidenum">
              <a:rPr lang="tr-TR" smtClean="0"/>
              <a:t>‹#›</a:t>
            </a:fld>
            <a:endParaRPr lang="tr-TR"/>
          </a:p>
        </p:txBody>
      </p:sp>
    </p:spTree>
    <p:extLst>
      <p:ext uri="{BB962C8B-B14F-4D97-AF65-F5344CB8AC3E}">
        <p14:creationId xmlns:p14="http://schemas.microsoft.com/office/powerpoint/2010/main" val="343166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934D3DF-8C0D-4B4F-8B5A-7EF8F8573208}" type="slidenum">
              <a:rPr lang="tr-TR" smtClean="0"/>
              <a:t>3</a:t>
            </a:fld>
            <a:endParaRPr lang="tr-TR"/>
          </a:p>
        </p:txBody>
      </p:sp>
    </p:spTree>
    <p:extLst>
      <p:ext uri="{BB962C8B-B14F-4D97-AF65-F5344CB8AC3E}">
        <p14:creationId xmlns:p14="http://schemas.microsoft.com/office/powerpoint/2010/main" val="46487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8BB758-9F82-FB4B-BF91-A1BAEF50AD1E}"/>
              </a:ext>
            </a:extLst>
          </p:cNvPr>
          <p:cNvSpPr>
            <a:spLocks noGrp="1" noChangeArrowheads="1"/>
          </p:cNvSpPr>
          <p:nvPr>
            <p:ph type="sldNum"/>
          </p:nvPr>
        </p:nvSpPr>
        <p:spPr>
          <a:ln/>
        </p:spPr>
        <p:txBody>
          <a:bodyPr/>
          <a:lstStyle/>
          <a:p>
            <a:fld id="{0D782EF2-88CA-8B41-BEA7-E1D1A5E1D808}" type="slidenum">
              <a:rPr lang="en-US" altLang="tr-TR"/>
              <a:pPr/>
              <a:t>17</a:t>
            </a:fld>
            <a:endParaRPr lang="en-US" altLang="tr-TR"/>
          </a:p>
        </p:txBody>
      </p:sp>
      <p:sp>
        <p:nvSpPr>
          <p:cNvPr id="4097" name="Text Box 1">
            <a:extLst>
              <a:ext uri="{FF2B5EF4-FFF2-40B4-BE49-F238E27FC236}">
                <a16:creationId xmlns:a16="http://schemas.microsoft.com/office/drawing/2014/main" id="{7841BBE5-FF38-E649-93F2-F42CE60FE0CB}"/>
              </a:ext>
            </a:extLst>
          </p:cNvPr>
          <p:cNvSpPr txBox="1">
            <a:spLocks noGrp="1" noRot="1" noChangeAspect="1" noChangeArrowheads="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59B6896-71DE-7F41-B133-1DC208B9FF10}"/>
              </a:ext>
            </a:extLst>
          </p:cNvPr>
          <p:cNvSpPr txBox="1">
            <a:spLocks noGrp="1" noChangeArrowheads="1"/>
          </p:cNvSpPr>
          <p:nvPr>
            <p:ph type="body" idx="1"/>
          </p:nvPr>
        </p:nvSpPr>
        <p:spPr bwMode="auto">
          <a:xfrm>
            <a:off x="1185863" y="4787900"/>
            <a:ext cx="5407025" cy="16998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tr-TR" sz="2000" dirty="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236799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934D3DF-8C0D-4B4F-8B5A-7EF8F8573208}" type="slidenum">
              <a:rPr lang="tr-TR" smtClean="0"/>
              <a:t>18</a:t>
            </a:fld>
            <a:endParaRPr lang="tr-TR"/>
          </a:p>
        </p:txBody>
      </p:sp>
    </p:spTree>
    <p:extLst>
      <p:ext uri="{BB962C8B-B14F-4D97-AF65-F5344CB8AC3E}">
        <p14:creationId xmlns:p14="http://schemas.microsoft.com/office/powerpoint/2010/main" val="4091971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048089-8D35-2C4C-8B95-83AD046FF282}"/>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11CADFA-09E4-B248-A68B-4C76B803C6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D175678-58C2-F445-B8CF-9457E8858485}"/>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5" name="Alt Bilgi Yer Tutucusu 4">
            <a:extLst>
              <a:ext uri="{FF2B5EF4-FFF2-40B4-BE49-F238E27FC236}">
                <a16:creationId xmlns:a16="http://schemas.microsoft.com/office/drawing/2014/main" id="{5C722C98-141F-EB4D-8587-1C7D03BCC79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E0277EC-96D5-6045-B654-C3D83B000760}"/>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161659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9637B3-E25C-C141-952F-DE61FD38A10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DBA9E35-58A8-3740-AAD3-30AFB30C5AB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CF8FF81-36D3-6443-B201-BDA860B80662}"/>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5" name="Alt Bilgi Yer Tutucusu 4">
            <a:extLst>
              <a:ext uri="{FF2B5EF4-FFF2-40B4-BE49-F238E27FC236}">
                <a16:creationId xmlns:a16="http://schemas.microsoft.com/office/drawing/2014/main" id="{583DC4C4-EAC0-494F-B0F6-EEFF6356168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1761D61-4EBC-344B-91D2-D3B91E097FE0}"/>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2269387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79CB118-6FC5-FA40-A342-3EA7FFCE9AA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2F89A095-98DD-B147-A54A-0A55D5A2409E}"/>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DE7D630-57BB-A54E-9637-A1980195EDE0}"/>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5" name="Alt Bilgi Yer Tutucusu 4">
            <a:extLst>
              <a:ext uri="{FF2B5EF4-FFF2-40B4-BE49-F238E27FC236}">
                <a16:creationId xmlns:a16="http://schemas.microsoft.com/office/drawing/2014/main" id="{B0C39A1F-960F-8747-A8F3-009EE983FD6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1C30D4-EE01-B14F-BC9F-31EA14355196}"/>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1111015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AAAC2C-FDFB-7041-BB9A-A9899DBD19D3}"/>
              </a:ext>
            </a:extLst>
          </p:cNvPr>
          <p:cNvSpPr>
            <a:spLocks noGrp="1"/>
          </p:cNvSpPr>
          <p:nvPr>
            <p:ph type="title"/>
          </p:nvPr>
        </p:nvSpPr>
        <p:spPr>
          <a:xfrm>
            <a:off x="838200" y="365126"/>
            <a:ext cx="10515600" cy="1325563"/>
          </a:xfrm>
          <a:prstGeom prst="rect">
            <a:avLst/>
          </a:prstGeom>
        </p:spPr>
        <p:txBody>
          <a:bodyPr/>
          <a:lstStyle/>
          <a:p>
            <a:r>
              <a:rPr lang="tr-TR"/>
              <a:t>Asıl başlık stilini düzenlemek için tıklayın</a:t>
            </a:r>
          </a:p>
        </p:txBody>
      </p:sp>
    </p:spTree>
    <p:extLst>
      <p:ext uri="{BB962C8B-B14F-4D97-AF65-F5344CB8AC3E}">
        <p14:creationId xmlns:p14="http://schemas.microsoft.com/office/powerpoint/2010/main" val="683184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C5899E-FDD4-924D-B401-6B807868D6A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E167BA0-CE3B-3948-8F6E-AAF8BD3FA14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B88BDB4-2319-AB43-9DE3-111C2287792A}"/>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5" name="Alt Bilgi Yer Tutucusu 4">
            <a:extLst>
              <a:ext uri="{FF2B5EF4-FFF2-40B4-BE49-F238E27FC236}">
                <a16:creationId xmlns:a16="http://schemas.microsoft.com/office/drawing/2014/main" id="{EDE25AF6-DB56-2142-926E-49CF4B182E7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D8C6F51-1921-5447-A37E-E668E9D9A2EE}"/>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378216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8AA67B-FC9E-BE41-B34D-CB7E20008F8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8973CD3-3C80-6E45-BA02-FD06F1CFDF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011FB6D1-CEE5-DD4F-B2EC-CC028893D365}"/>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5" name="Alt Bilgi Yer Tutucusu 4">
            <a:extLst>
              <a:ext uri="{FF2B5EF4-FFF2-40B4-BE49-F238E27FC236}">
                <a16:creationId xmlns:a16="http://schemas.microsoft.com/office/drawing/2014/main" id="{EE4EE923-9362-D442-B039-EEDFC3EEF92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1D99E4-E7C8-2745-821A-A6663E7A768C}"/>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41659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54C727-52D1-4445-AB15-28993CB11EF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862B1BF-43E6-7941-AE2F-14D2107BCD5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1ACA74D-C54E-6A4F-9B7F-5C35F31CD009}"/>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BFA973B-C85D-0B4E-A4B5-AFAF74CF4F69}"/>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6" name="Alt Bilgi Yer Tutucusu 5">
            <a:extLst>
              <a:ext uri="{FF2B5EF4-FFF2-40B4-BE49-F238E27FC236}">
                <a16:creationId xmlns:a16="http://schemas.microsoft.com/office/drawing/2014/main" id="{480327B6-8EC6-684A-8E09-9CEDE386DCC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65D7484-8AE1-B64C-B8CE-F0CE4929779A}"/>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4221107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DB4A10-69D5-1B41-B898-7C361134F9E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6C0A4DC-6493-D64D-A709-3CC6A7BB9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19BB4D94-1B84-D64F-A204-6E7166EB66F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7AE1CC5-B3D3-0147-850F-122FFF6E4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8569DF6E-187A-FB41-801E-F9A357A200D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260CBC1-BD19-D849-8435-051987AAFA2D}"/>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8" name="Alt Bilgi Yer Tutucusu 7">
            <a:extLst>
              <a:ext uri="{FF2B5EF4-FFF2-40B4-BE49-F238E27FC236}">
                <a16:creationId xmlns:a16="http://schemas.microsoft.com/office/drawing/2014/main" id="{44533AD0-DE4D-B74A-80E2-A0AC24DBC727}"/>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E4A6F8D-5260-F547-9D03-E214A1B9642E}"/>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389800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6E00A0-61E3-F847-BEBC-226D94C8D8C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7F3D29E-1C1D-1C44-8ACD-5AB1CA0D26A8}"/>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4" name="Alt Bilgi Yer Tutucusu 3">
            <a:extLst>
              <a:ext uri="{FF2B5EF4-FFF2-40B4-BE49-F238E27FC236}">
                <a16:creationId xmlns:a16="http://schemas.microsoft.com/office/drawing/2014/main" id="{CA728C85-4B59-F749-91BB-24163142880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05502213-9B65-2346-832E-5CF18874E12A}"/>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241270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DAE57FB-8901-D74C-9F25-8B09C2B3AE4D}"/>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3" name="Alt Bilgi Yer Tutucusu 2">
            <a:extLst>
              <a:ext uri="{FF2B5EF4-FFF2-40B4-BE49-F238E27FC236}">
                <a16:creationId xmlns:a16="http://schemas.microsoft.com/office/drawing/2014/main" id="{2ED69445-88A7-224F-B5A0-9CB582B90FB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37CCA65-C716-9C41-B38E-EB019A268214}"/>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317491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6DF128-CB98-784B-ACE5-E7284D75AE1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31768C2-A6C4-4B42-9675-9074E444D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68C20F5-1032-9B45-8F18-FC79FBD36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BC6445C-B52E-1743-B713-34A17D17193E}"/>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6" name="Alt Bilgi Yer Tutucusu 5">
            <a:extLst>
              <a:ext uri="{FF2B5EF4-FFF2-40B4-BE49-F238E27FC236}">
                <a16:creationId xmlns:a16="http://schemas.microsoft.com/office/drawing/2014/main" id="{A8C7581A-0381-4445-9397-426DFA1FA00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419FC5D-E93D-EC40-BC63-16A431202C93}"/>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13458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5BD19F-DA33-AE42-88F7-DC5728353F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F0C02F3-2AF1-8C48-8028-B3DE79C2E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D1EF15B-8756-B24B-93FD-17879CDF7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56B9292-92D7-B74E-8E87-091E304E4C20}"/>
              </a:ext>
            </a:extLst>
          </p:cNvPr>
          <p:cNvSpPr>
            <a:spLocks noGrp="1"/>
          </p:cNvSpPr>
          <p:nvPr>
            <p:ph type="dt" sz="half" idx="10"/>
          </p:nvPr>
        </p:nvSpPr>
        <p:spPr/>
        <p:txBody>
          <a:bodyPr/>
          <a:lstStyle/>
          <a:p>
            <a:fld id="{AF7FCC54-59A5-8248-A90D-7CC6D601D058}" type="datetimeFigureOut">
              <a:rPr lang="tr-TR" smtClean="0"/>
              <a:t>22.02.2020</a:t>
            </a:fld>
            <a:endParaRPr lang="tr-TR"/>
          </a:p>
        </p:txBody>
      </p:sp>
      <p:sp>
        <p:nvSpPr>
          <p:cNvPr id="6" name="Alt Bilgi Yer Tutucusu 5">
            <a:extLst>
              <a:ext uri="{FF2B5EF4-FFF2-40B4-BE49-F238E27FC236}">
                <a16:creationId xmlns:a16="http://schemas.microsoft.com/office/drawing/2014/main" id="{E1B655A5-C559-B543-94E7-8EF4775645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6B9C282-C07B-334F-804E-107493426695}"/>
              </a:ext>
            </a:extLst>
          </p:cNvPr>
          <p:cNvSpPr>
            <a:spLocks noGrp="1"/>
          </p:cNvSpPr>
          <p:nvPr>
            <p:ph type="sldNum" sz="quarter" idx="12"/>
          </p:nvPr>
        </p:nvSpPr>
        <p:spPr/>
        <p:txBody>
          <a:bodyPr/>
          <a:lstStyle/>
          <a:p>
            <a:fld id="{E57F7A05-9142-0D46-8BC8-7787821BBAAE}" type="slidenum">
              <a:rPr lang="tr-TR" smtClean="0"/>
              <a:t>‹#›</a:t>
            </a:fld>
            <a:endParaRPr lang="tr-TR"/>
          </a:p>
        </p:txBody>
      </p:sp>
    </p:spTree>
    <p:extLst>
      <p:ext uri="{BB962C8B-B14F-4D97-AF65-F5344CB8AC3E}">
        <p14:creationId xmlns:p14="http://schemas.microsoft.com/office/powerpoint/2010/main" val="215870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5BB15BC-B30F-9A47-ACAD-187C804B2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4850ED6-D6FF-3F4D-B00C-2B7CBA170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B67B857-2FE0-C14B-9A98-AF13658DD0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FCC54-59A5-8248-A90D-7CC6D601D058}" type="datetimeFigureOut">
              <a:rPr lang="tr-TR" smtClean="0"/>
              <a:t>22.02.2020</a:t>
            </a:fld>
            <a:endParaRPr lang="tr-TR"/>
          </a:p>
        </p:txBody>
      </p:sp>
      <p:sp>
        <p:nvSpPr>
          <p:cNvPr id="5" name="Alt Bilgi Yer Tutucusu 4">
            <a:extLst>
              <a:ext uri="{FF2B5EF4-FFF2-40B4-BE49-F238E27FC236}">
                <a16:creationId xmlns:a16="http://schemas.microsoft.com/office/drawing/2014/main" id="{79F3992E-5822-4A4D-A245-20304882D2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DCB9015-C5FD-A14E-A845-C3B48D996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F7A05-9142-0D46-8BC8-7787821BBAAE}" type="slidenum">
              <a:rPr lang="tr-TR" smtClean="0"/>
              <a:t>‹#›</a:t>
            </a:fld>
            <a:endParaRPr lang="tr-TR"/>
          </a:p>
        </p:txBody>
      </p:sp>
    </p:spTree>
    <p:extLst>
      <p:ext uri="{BB962C8B-B14F-4D97-AF65-F5344CB8AC3E}">
        <p14:creationId xmlns:p14="http://schemas.microsoft.com/office/powerpoint/2010/main" val="3486551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Başlık 1">
            <a:extLst>
              <a:ext uri="{FF2B5EF4-FFF2-40B4-BE49-F238E27FC236}">
                <a16:creationId xmlns:a16="http://schemas.microsoft.com/office/drawing/2014/main" id="{C04C1D83-6722-4847-B9A0-AF10240DBD56}"/>
              </a:ext>
            </a:extLst>
          </p:cNvPr>
          <p:cNvSpPr>
            <a:spLocks noGrp="1"/>
          </p:cNvSpPr>
          <p:nvPr>
            <p:ph type="ctrTitle"/>
          </p:nvPr>
        </p:nvSpPr>
        <p:spPr>
          <a:xfrm>
            <a:off x="804484" y="1191796"/>
            <a:ext cx="10021446" cy="2976344"/>
          </a:xfrm>
        </p:spPr>
        <p:txBody>
          <a:bodyPr anchor="ctr">
            <a:normAutofit/>
          </a:bodyPr>
          <a:lstStyle/>
          <a:p>
            <a:pPr algn="l"/>
            <a:r>
              <a:rPr lang="tr-TR" sz="6600" dirty="0">
                <a:solidFill>
                  <a:srgbClr val="FFFFFF"/>
                </a:solidFill>
                <a:latin typeface="Arial" panose="020B0604020202020204" pitchFamily="34" charset="0"/>
                <a:cs typeface="Arial" panose="020B0604020202020204" pitchFamily="34" charset="0"/>
              </a:rPr>
              <a:t>ECMO Uygulamaları ve </a:t>
            </a:r>
            <a:r>
              <a:rPr lang="tr-TR" sz="6600" dirty="0" err="1">
                <a:solidFill>
                  <a:srgbClr val="FFFFFF"/>
                </a:solidFill>
                <a:latin typeface="Arial" panose="020B0604020202020204" pitchFamily="34" charset="0"/>
                <a:cs typeface="Arial" panose="020B0604020202020204" pitchFamily="34" charset="0"/>
              </a:rPr>
              <a:t>Harlequin</a:t>
            </a:r>
            <a:r>
              <a:rPr lang="tr-TR" sz="6600" dirty="0">
                <a:solidFill>
                  <a:srgbClr val="FFFFFF"/>
                </a:solidFill>
                <a:latin typeface="Arial" panose="020B0604020202020204" pitchFamily="34" charset="0"/>
                <a:cs typeface="Arial" panose="020B0604020202020204" pitchFamily="34" charset="0"/>
              </a:rPr>
              <a:t> Sendromu</a:t>
            </a:r>
          </a:p>
        </p:txBody>
      </p:sp>
      <p:sp>
        <p:nvSpPr>
          <p:cNvPr id="3" name="Alt Başlık 2">
            <a:extLst>
              <a:ext uri="{FF2B5EF4-FFF2-40B4-BE49-F238E27FC236}">
                <a16:creationId xmlns:a16="http://schemas.microsoft.com/office/drawing/2014/main" id="{FB924DA3-B4BA-E141-B9C6-93EC9641D8E7}"/>
              </a:ext>
            </a:extLst>
          </p:cNvPr>
          <p:cNvSpPr>
            <a:spLocks noGrp="1"/>
          </p:cNvSpPr>
          <p:nvPr>
            <p:ph type="subTitle" idx="1"/>
          </p:nvPr>
        </p:nvSpPr>
        <p:spPr>
          <a:xfrm>
            <a:off x="804484" y="5232400"/>
            <a:ext cx="11387516" cy="1625600"/>
          </a:xfrm>
        </p:spPr>
        <p:txBody>
          <a:bodyPr anchor="ctr">
            <a:noAutofit/>
          </a:bodyPr>
          <a:lstStyle/>
          <a:p>
            <a:pPr algn="r"/>
            <a:r>
              <a:rPr lang="tr-TR" sz="1800" dirty="0" err="1">
                <a:solidFill>
                  <a:srgbClr val="000000"/>
                </a:solidFill>
                <a:latin typeface="Arial" panose="020B0604020202020204" pitchFamily="34" charset="0"/>
                <a:cs typeface="Arial" panose="020B0604020202020204" pitchFamily="34" charset="0"/>
              </a:rPr>
              <a:t>Perfüzyonistler</a:t>
            </a:r>
            <a:r>
              <a:rPr lang="tr-TR" sz="1800" dirty="0">
                <a:solidFill>
                  <a:srgbClr val="000000"/>
                </a:solidFill>
                <a:latin typeface="Arial" panose="020B0604020202020204" pitchFamily="34" charset="0"/>
                <a:cs typeface="Arial" panose="020B0604020202020204" pitchFamily="34" charset="0"/>
              </a:rPr>
              <a:t> Derneği</a:t>
            </a:r>
          </a:p>
          <a:p>
            <a:pPr algn="r"/>
            <a:r>
              <a:rPr lang="tr-TR" sz="1800" dirty="0">
                <a:solidFill>
                  <a:srgbClr val="000000"/>
                </a:solidFill>
                <a:latin typeface="Arial" panose="020B0604020202020204" pitchFamily="34" charset="0"/>
                <a:cs typeface="Arial" panose="020B0604020202020204" pitchFamily="34" charset="0"/>
              </a:rPr>
              <a:t>Adana Bölgesel Eğitim Toplantısı-2020</a:t>
            </a:r>
          </a:p>
          <a:p>
            <a:pPr algn="r"/>
            <a:r>
              <a:rPr lang="tr-TR" sz="1800" dirty="0" err="1">
                <a:solidFill>
                  <a:srgbClr val="000000"/>
                </a:solidFill>
                <a:latin typeface="Arial" panose="020B0604020202020204" pitchFamily="34" charset="0"/>
                <a:cs typeface="Arial" panose="020B0604020202020204" pitchFamily="34" charset="0"/>
              </a:rPr>
              <a:t>Perfüzyonist</a:t>
            </a:r>
            <a:r>
              <a:rPr lang="tr-TR" sz="1800" dirty="0">
                <a:solidFill>
                  <a:srgbClr val="000000"/>
                </a:solidFill>
                <a:latin typeface="Arial" panose="020B0604020202020204" pitchFamily="34" charset="0"/>
                <a:cs typeface="Arial" panose="020B0604020202020204" pitchFamily="34" charset="0"/>
              </a:rPr>
              <a:t> Ömür Özmen</a:t>
            </a:r>
          </a:p>
          <a:p>
            <a:pPr algn="r"/>
            <a:r>
              <a:rPr lang="tr-TR" sz="1800" dirty="0">
                <a:solidFill>
                  <a:srgbClr val="000000"/>
                </a:solidFill>
                <a:latin typeface="Arial" panose="020B0604020202020204" pitchFamily="34" charset="0"/>
                <a:cs typeface="Arial" panose="020B0604020202020204" pitchFamily="34" charset="0"/>
              </a:rPr>
              <a:t>Özel Tınaztepe Hastanesi - İzmir</a:t>
            </a:r>
          </a:p>
        </p:txBody>
      </p:sp>
    </p:spTree>
    <p:extLst>
      <p:ext uri="{BB962C8B-B14F-4D97-AF65-F5344CB8AC3E}">
        <p14:creationId xmlns:p14="http://schemas.microsoft.com/office/powerpoint/2010/main" val="1372660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4BB2AD-B82C-C048-AD32-F63112DB86DE}"/>
              </a:ext>
            </a:extLst>
          </p:cNvPr>
          <p:cNvSpPr>
            <a:spLocks noGrp="1"/>
          </p:cNvSpPr>
          <p:nvPr>
            <p:ph type="title"/>
          </p:nvPr>
        </p:nvSpPr>
        <p:spPr>
          <a:xfrm>
            <a:off x="0" y="3"/>
            <a:ext cx="12192000" cy="1210612"/>
          </a:xfrm>
        </p:spPr>
        <p:txBody>
          <a:bodyPr>
            <a:normAutofit fontScale="90000"/>
          </a:bodyPr>
          <a:lstStyle/>
          <a:p>
            <a:br>
              <a:rPr lang="tr-TR" sz="2200" dirty="0">
                <a:latin typeface="Arial" panose="020B0604020202020204" pitchFamily="34" charset="0"/>
                <a:cs typeface="Arial" panose="020B0604020202020204" pitchFamily="34" charset="0"/>
              </a:rPr>
            </a:br>
            <a:r>
              <a:rPr lang="tr-TR" sz="2200" dirty="0">
                <a:latin typeface="Arial" panose="020B0604020202020204" pitchFamily="34" charset="0"/>
                <a:cs typeface="Arial" panose="020B0604020202020204" pitchFamily="34" charset="0"/>
              </a:rPr>
              <a:t>ECMO devresinden alına kan örneğindeki </a:t>
            </a:r>
            <a:r>
              <a:rPr lang="tr-TR" sz="2200" dirty="0" err="1">
                <a:latin typeface="Arial" panose="020B0604020202020204" pitchFamily="34" charset="0"/>
                <a:cs typeface="Arial" panose="020B0604020202020204" pitchFamily="34" charset="0"/>
              </a:rPr>
              <a:t>oksijenasyon</a:t>
            </a:r>
            <a:r>
              <a:rPr lang="tr-TR" sz="2200" dirty="0">
                <a:latin typeface="Arial" panose="020B0604020202020204" pitchFamily="34" charset="0"/>
                <a:cs typeface="Arial" panose="020B0604020202020204" pitchFamily="34" charset="0"/>
              </a:rPr>
              <a:t> beklendiği gibi iyi çıkarken </a:t>
            </a:r>
            <a:r>
              <a:rPr lang="tr-TR" sz="2200" dirty="0" err="1">
                <a:latin typeface="Arial" panose="020B0604020202020204" pitchFamily="34" charset="0"/>
                <a:cs typeface="Arial" panose="020B0604020202020204" pitchFamily="34" charset="0"/>
              </a:rPr>
              <a:t>kardiyojenik</a:t>
            </a:r>
            <a:r>
              <a:rPr lang="tr-TR" sz="2200" dirty="0">
                <a:latin typeface="Arial" panose="020B0604020202020204" pitchFamily="34" charset="0"/>
                <a:cs typeface="Arial" panose="020B0604020202020204" pitchFamily="34" charset="0"/>
              </a:rPr>
              <a:t> şok , </a:t>
            </a:r>
            <a:r>
              <a:rPr lang="tr-TR" sz="2200" dirty="0" err="1">
                <a:latin typeface="Arial" panose="020B0604020202020204" pitchFamily="34" charset="0"/>
                <a:cs typeface="Arial" panose="020B0604020202020204" pitchFamily="34" charset="0"/>
              </a:rPr>
              <a:t>pulmoner</a:t>
            </a:r>
            <a:r>
              <a:rPr lang="tr-TR" sz="2200" dirty="0">
                <a:latin typeface="Arial" panose="020B0604020202020204" pitchFamily="34" charset="0"/>
                <a:cs typeface="Arial" panose="020B0604020202020204" pitchFamily="34" charset="0"/>
              </a:rPr>
              <a:t> ödem yada ARDS ye bağlı olarak kalpten gelen kanın </a:t>
            </a:r>
            <a:r>
              <a:rPr lang="tr-TR" sz="2200" dirty="0" err="1">
                <a:latin typeface="Arial" panose="020B0604020202020204" pitchFamily="34" charset="0"/>
                <a:cs typeface="Arial" panose="020B0604020202020204" pitchFamily="34" charset="0"/>
              </a:rPr>
              <a:t>oksijenasyonu</a:t>
            </a:r>
            <a:r>
              <a:rPr lang="tr-TR" sz="2200" dirty="0">
                <a:latin typeface="Arial" panose="020B0604020202020204" pitchFamily="34" charset="0"/>
                <a:cs typeface="Arial" panose="020B0604020202020204" pitchFamily="34" charset="0"/>
              </a:rPr>
              <a:t> iyi olmayabilir ! </a:t>
            </a:r>
            <a:br>
              <a:rPr lang="tr-TR" sz="2200" dirty="0">
                <a:latin typeface="Arial" panose="020B0604020202020204" pitchFamily="34" charset="0"/>
                <a:cs typeface="Arial" panose="020B0604020202020204" pitchFamily="34" charset="0"/>
              </a:rPr>
            </a:br>
            <a:r>
              <a:rPr lang="tr-TR" sz="2200" dirty="0">
                <a:latin typeface="Arial" panose="020B0604020202020204" pitchFamily="34" charset="0"/>
                <a:cs typeface="Arial" panose="020B0604020202020204" pitchFamily="34" charset="0"/>
              </a:rPr>
              <a:t>Bu karışımın olduğu bölge sol </a:t>
            </a:r>
            <a:r>
              <a:rPr lang="tr-TR" sz="2200" dirty="0" err="1">
                <a:latin typeface="Arial" panose="020B0604020202020204" pitchFamily="34" charset="0"/>
                <a:cs typeface="Arial" panose="020B0604020202020204" pitchFamily="34" charset="0"/>
              </a:rPr>
              <a:t>subclavian</a:t>
            </a:r>
            <a:r>
              <a:rPr lang="tr-TR" sz="2200" dirty="0">
                <a:latin typeface="Arial" panose="020B0604020202020204" pitchFamily="34" charset="0"/>
                <a:cs typeface="Arial" panose="020B0604020202020204" pitchFamily="34" charset="0"/>
              </a:rPr>
              <a:t> arterin </a:t>
            </a:r>
            <a:r>
              <a:rPr lang="tr-TR" sz="2200" dirty="0" err="1">
                <a:latin typeface="Arial" panose="020B0604020202020204" pitchFamily="34" charset="0"/>
                <a:cs typeface="Arial" panose="020B0604020202020204" pitchFamily="34" charset="0"/>
              </a:rPr>
              <a:t>distalinde</a:t>
            </a:r>
            <a:r>
              <a:rPr lang="tr-TR" sz="2200" dirty="0">
                <a:latin typeface="Arial" panose="020B0604020202020204" pitchFamily="34" charset="0"/>
                <a:cs typeface="Arial" panose="020B0604020202020204" pitchFamily="34" charset="0"/>
              </a:rPr>
              <a:t> kalıyorsa beyin , kalp ve üst </a:t>
            </a:r>
            <a:r>
              <a:rPr lang="tr-TR" sz="2200" dirty="0" err="1">
                <a:latin typeface="Arial" panose="020B0604020202020204" pitchFamily="34" charset="0"/>
                <a:cs typeface="Arial" panose="020B0604020202020204" pitchFamily="34" charset="0"/>
              </a:rPr>
              <a:t>ekstremite</a:t>
            </a:r>
            <a:r>
              <a:rPr lang="tr-TR" sz="2200" dirty="0">
                <a:latin typeface="Arial" panose="020B0604020202020204" pitchFamily="34" charset="0"/>
                <a:cs typeface="Arial" panose="020B0604020202020204" pitchFamily="34" charset="0"/>
              </a:rPr>
              <a:t> derin </a:t>
            </a:r>
            <a:r>
              <a:rPr lang="tr-TR" sz="2200" dirty="0" err="1">
                <a:latin typeface="Arial" panose="020B0604020202020204" pitchFamily="34" charset="0"/>
                <a:cs typeface="Arial" panose="020B0604020202020204" pitchFamily="34" charset="0"/>
              </a:rPr>
              <a:t>hipoksiye</a:t>
            </a:r>
            <a:r>
              <a:rPr lang="tr-TR" sz="2200" dirty="0">
                <a:latin typeface="Arial" panose="020B0604020202020204" pitchFamily="34" charset="0"/>
                <a:cs typeface="Arial" panose="020B0604020202020204" pitchFamily="34" charset="0"/>
              </a:rPr>
              <a:t> maruz kalabilir.</a:t>
            </a:r>
            <a:br>
              <a:rPr lang="tr-TR" sz="2200" dirty="0">
                <a:latin typeface="Arial" panose="020B0604020202020204" pitchFamily="34" charset="0"/>
                <a:cs typeface="Arial" panose="020B0604020202020204" pitchFamily="34" charset="0"/>
              </a:rPr>
            </a:br>
            <a:endParaRPr lang="tr-TR" sz="2200" dirty="0"/>
          </a:p>
        </p:txBody>
      </p:sp>
      <p:pic>
        <p:nvPicPr>
          <p:cNvPr id="4" name="İçerik Yer Tutucusu 3">
            <a:extLst>
              <a:ext uri="{FF2B5EF4-FFF2-40B4-BE49-F238E27FC236}">
                <a16:creationId xmlns:a16="http://schemas.microsoft.com/office/drawing/2014/main" id="{04FF97A7-DBF8-1C4E-94B0-8347042ABB29}"/>
              </a:ext>
            </a:extLst>
          </p:cNvPr>
          <p:cNvPicPr>
            <a:picLocks noGrp="1" noChangeAspect="1"/>
          </p:cNvPicPr>
          <p:nvPr>
            <p:ph idx="1"/>
          </p:nvPr>
        </p:nvPicPr>
        <p:blipFill>
          <a:blip r:embed="rId2"/>
          <a:stretch>
            <a:fillRect/>
          </a:stretch>
        </p:blipFill>
        <p:spPr>
          <a:xfrm>
            <a:off x="0" y="1383588"/>
            <a:ext cx="12192000" cy="6072140"/>
          </a:xfrm>
          <a:prstGeom prst="rect">
            <a:avLst/>
          </a:prstGeom>
        </p:spPr>
      </p:pic>
    </p:spTree>
    <p:extLst>
      <p:ext uri="{BB962C8B-B14F-4D97-AF65-F5344CB8AC3E}">
        <p14:creationId xmlns:p14="http://schemas.microsoft.com/office/powerpoint/2010/main" val="3305659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D00DC0-EA6B-7344-BE38-D94C03085773}"/>
              </a:ext>
            </a:extLst>
          </p:cNvPr>
          <p:cNvSpPr>
            <a:spLocks noGrp="1"/>
          </p:cNvSpPr>
          <p:nvPr>
            <p:ph type="title"/>
          </p:nvPr>
        </p:nvSpPr>
        <p:spPr/>
        <p:txBody>
          <a:bodyPr>
            <a:normAutofit/>
          </a:bodyPr>
          <a:lstStyle/>
          <a:p>
            <a:br>
              <a:rPr lang="tr-TR" sz="2400" dirty="0">
                <a:latin typeface="Arial" panose="020B0604020202020204" pitchFamily="34" charset="0"/>
                <a:cs typeface="Arial" panose="020B0604020202020204" pitchFamily="34" charset="0"/>
              </a:rPr>
            </a:br>
            <a:endParaRPr lang="tr-TR" sz="2400" dirty="0">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a16="http://schemas.microsoft.com/office/drawing/2014/main" id="{BCF7CB36-30D2-F94A-8906-E21343E5E802}"/>
              </a:ext>
            </a:extLst>
          </p:cNvPr>
          <p:cNvSpPr>
            <a:spLocks noGrp="1"/>
          </p:cNvSpPr>
          <p:nvPr>
            <p:ph idx="1"/>
          </p:nvPr>
        </p:nvSpPr>
        <p:spPr>
          <a:xfrm>
            <a:off x="838200" y="1378634"/>
            <a:ext cx="10515600" cy="4798329"/>
          </a:xfrm>
        </p:spPr>
        <p:txBody>
          <a:bodyPr>
            <a:normAutofit/>
          </a:bodyPr>
          <a:lstStyle/>
          <a:p>
            <a:r>
              <a:rPr lang="tr-TR" dirty="0">
                <a:latin typeface="Arial" panose="020B0604020202020204" pitchFamily="34" charset="0"/>
                <a:cs typeface="Arial" panose="020B0604020202020204" pitchFamily="34" charset="0"/>
              </a:rPr>
              <a:t>Oksijenlenme kapasitesi bozulan akciğerler yetersiz oksijenlenmiş kanı sol </a:t>
            </a:r>
            <a:r>
              <a:rPr lang="tr-TR" dirty="0" err="1">
                <a:latin typeface="Arial" panose="020B0604020202020204" pitchFamily="34" charset="0"/>
                <a:cs typeface="Arial" panose="020B0604020202020204" pitchFamily="34" charset="0"/>
              </a:rPr>
              <a:t>ventrikülden</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aortaya</a:t>
            </a:r>
            <a:r>
              <a:rPr lang="tr-TR" dirty="0">
                <a:latin typeface="Arial" panose="020B0604020202020204" pitchFamily="34" charset="0"/>
                <a:cs typeface="Arial" panose="020B0604020202020204" pitchFamily="34" charset="0"/>
              </a:rPr>
              <a:t> yollarken , </a:t>
            </a:r>
            <a:r>
              <a:rPr lang="tr-TR" dirty="0" err="1">
                <a:latin typeface="Arial" panose="020B0604020202020204" pitchFamily="34" charset="0"/>
                <a:cs typeface="Arial" panose="020B0604020202020204" pitchFamily="34" charset="0"/>
              </a:rPr>
              <a:t>oksijenatörden</a:t>
            </a:r>
            <a:r>
              <a:rPr lang="tr-TR" dirty="0">
                <a:latin typeface="Arial" panose="020B0604020202020204" pitchFamily="34" charset="0"/>
                <a:cs typeface="Arial" panose="020B0604020202020204" pitchFamily="34" charset="0"/>
              </a:rPr>
              <a:t> çıkan </a:t>
            </a:r>
            <a:r>
              <a:rPr lang="tr-TR" dirty="0" err="1">
                <a:latin typeface="Arial" panose="020B0604020202020204" pitchFamily="34" charset="0"/>
                <a:cs typeface="Arial" panose="020B0604020202020204" pitchFamily="34" charset="0"/>
              </a:rPr>
              <a:t>oksijenize</a:t>
            </a:r>
            <a:r>
              <a:rPr lang="tr-TR" dirty="0">
                <a:latin typeface="Arial" panose="020B0604020202020204" pitchFamily="34" charset="0"/>
                <a:cs typeface="Arial" panose="020B0604020202020204" pitchFamily="34" charset="0"/>
              </a:rPr>
              <a:t> kanda alt </a:t>
            </a:r>
            <a:r>
              <a:rPr lang="tr-TR" dirty="0" err="1">
                <a:latin typeface="Arial" panose="020B0604020202020204" pitchFamily="34" charset="0"/>
                <a:cs typeface="Arial" panose="020B0604020202020204" pitchFamily="34" charset="0"/>
              </a:rPr>
              <a:t>ekstremiteyi</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perfüze</a:t>
            </a:r>
            <a:r>
              <a:rPr lang="tr-TR" dirty="0">
                <a:latin typeface="Arial" panose="020B0604020202020204" pitchFamily="34" charset="0"/>
                <a:cs typeface="Arial" panose="020B0604020202020204" pitchFamily="34" charset="0"/>
              </a:rPr>
              <a:t> eder.</a:t>
            </a:r>
          </a:p>
          <a:p>
            <a:endParaRPr lang="tr-TR" dirty="0">
              <a:latin typeface="Arial" panose="020B0604020202020204" pitchFamily="34" charset="0"/>
              <a:cs typeface="Arial" panose="020B0604020202020204" pitchFamily="34" charset="0"/>
            </a:endParaRPr>
          </a:p>
          <a:p>
            <a:r>
              <a:rPr lang="tr-TR" dirty="0">
                <a:latin typeface="Arial" panose="020B0604020202020204" pitchFamily="34" charset="0"/>
                <a:cs typeface="Arial" panose="020B0604020202020204" pitchFamily="34" charset="0"/>
              </a:rPr>
              <a:t>Bu </a:t>
            </a:r>
            <a:r>
              <a:rPr lang="tr-TR" dirty="0" err="1">
                <a:latin typeface="Arial" panose="020B0604020202020204" pitchFamily="34" charset="0"/>
                <a:cs typeface="Arial" panose="020B0604020202020204" pitchFamily="34" charset="0"/>
              </a:rPr>
              <a:t>durum’da</a:t>
            </a:r>
            <a:r>
              <a:rPr lang="tr-TR" dirty="0">
                <a:latin typeface="Arial" panose="020B0604020202020204" pitchFamily="34" charset="0"/>
                <a:cs typeface="Arial" panose="020B0604020202020204" pitchFamily="34" charset="0"/>
              </a:rPr>
              <a:t> üst vücut </a:t>
            </a:r>
            <a:r>
              <a:rPr lang="tr-TR" dirty="0" err="1">
                <a:latin typeface="Arial" panose="020B0604020202020204" pitchFamily="34" charset="0"/>
                <a:cs typeface="Arial" panose="020B0604020202020204" pitchFamily="34" charset="0"/>
              </a:rPr>
              <a:t>hipoksik</a:t>
            </a:r>
            <a:r>
              <a:rPr lang="tr-TR" dirty="0">
                <a:latin typeface="Arial" panose="020B0604020202020204" pitchFamily="34" charset="0"/>
                <a:cs typeface="Arial" panose="020B0604020202020204" pitchFamily="34" charset="0"/>
              </a:rPr>
              <a:t> kalırken, alt vücut  ise </a:t>
            </a:r>
            <a:r>
              <a:rPr lang="tr-TR" dirty="0" err="1">
                <a:latin typeface="Arial" panose="020B0604020202020204" pitchFamily="34" charset="0"/>
                <a:cs typeface="Arial" panose="020B0604020202020204" pitchFamily="34" charset="0"/>
              </a:rPr>
              <a:t>hiperoksijenize</a:t>
            </a:r>
            <a:r>
              <a:rPr lang="tr-TR" dirty="0">
                <a:latin typeface="Arial" panose="020B0604020202020204" pitchFamily="34" charset="0"/>
                <a:cs typeface="Arial" panose="020B0604020202020204" pitchFamily="34" charset="0"/>
              </a:rPr>
              <a:t> olarak gözlemlenir.</a:t>
            </a:r>
          </a:p>
          <a:p>
            <a:pPr marL="0" indent="0">
              <a:buNone/>
            </a:pPr>
            <a:endParaRPr lang="tr-TR" dirty="0">
              <a:latin typeface="Arial" panose="020B0604020202020204" pitchFamily="34" charset="0"/>
              <a:cs typeface="Arial" panose="020B0604020202020204" pitchFamily="34" charset="0"/>
            </a:endParaRPr>
          </a:p>
          <a:p>
            <a:r>
              <a:rPr lang="tr-TR" u="sng" dirty="0">
                <a:latin typeface="Arial" panose="020B0604020202020204" pitchFamily="34" charset="0"/>
                <a:cs typeface="Arial" panose="020B0604020202020204" pitchFamily="34" charset="0"/>
              </a:rPr>
              <a:t>SONUÇ :</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Harlequin</a:t>
            </a:r>
            <a:r>
              <a:rPr lang="tr-TR" dirty="0">
                <a:latin typeface="Arial" panose="020B0604020202020204" pitchFamily="34" charset="0"/>
                <a:cs typeface="Arial" panose="020B0604020202020204" pitchFamily="34" charset="0"/>
              </a:rPr>
              <a:t>  Sendromu.</a:t>
            </a:r>
          </a:p>
        </p:txBody>
      </p:sp>
    </p:spTree>
    <p:extLst>
      <p:ext uri="{BB962C8B-B14F-4D97-AF65-F5344CB8AC3E}">
        <p14:creationId xmlns:p14="http://schemas.microsoft.com/office/powerpoint/2010/main" val="2864723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2FF5BE-EF65-104A-BA47-78B1CA3B5E51}"/>
              </a:ext>
            </a:extLst>
          </p:cNvPr>
          <p:cNvSpPr>
            <a:spLocks noGrp="1"/>
          </p:cNvSpPr>
          <p:nvPr>
            <p:ph type="title"/>
          </p:nvPr>
        </p:nvSpPr>
        <p:spPr>
          <a:xfrm>
            <a:off x="0" y="6246055"/>
            <a:ext cx="12192000" cy="611944"/>
          </a:xfrm>
        </p:spPr>
        <p:txBody>
          <a:bodyPr>
            <a:normAutofit fontScale="90000"/>
          </a:bodyPr>
          <a:lstStyle/>
          <a:p>
            <a:br>
              <a:rPr lang="tr-TR" sz="2200" dirty="0">
                <a:latin typeface="Arial" panose="020B0604020202020204" pitchFamily="34" charset="0"/>
                <a:cs typeface="Arial" panose="020B0604020202020204" pitchFamily="34" charset="0"/>
              </a:rPr>
            </a:br>
            <a:br>
              <a:rPr lang="tr-TR" sz="2200" dirty="0">
                <a:latin typeface="Arial" panose="020B0604020202020204" pitchFamily="34" charset="0"/>
                <a:cs typeface="Arial" panose="020B0604020202020204" pitchFamily="34" charset="0"/>
              </a:rPr>
            </a:br>
            <a:r>
              <a:rPr lang="tr-TR" sz="2200" dirty="0" err="1">
                <a:latin typeface="Arial" panose="020B0604020202020204" pitchFamily="34" charset="0"/>
                <a:cs typeface="Arial" panose="020B0604020202020204" pitchFamily="34" charset="0"/>
              </a:rPr>
              <a:t>Mondino</a:t>
            </a:r>
            <a:r>
              <a:rPr lang="tr-TR" sz="2200" dirty="0">
                <a:latin typeface="Arial" panose="020B0604020202020204" pitchFamily="34" charset="0"/>
                <a:cs typeface="Arial" panose="020B0604020202020204" pitchFamily="34" charset="0"/>
              </a:rPr>
              <a:t> MG et al. </a:t>
            </a:r>
            <a:r>
              <a:rPr lang="tr-TR" sz="2200" dirty="0" err="1">
                <a:latin typeface="Arial" panose="020B0604020202020204" pitchFamily="34" charset="0"/>
                <a:cs typeface="Arial" panose="020B0604020202020204" pitchFamily="34" charset="0"/>
              </a:rPr>
              <a:t>In</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Sangalli</a:t>
            </a:r>
            <a:r>
              <a:rPr lang="tr-TR" sz="2200" dirty="0">
                <a:latin typeface="Arial" panose="020B0604020202020204" pitchFamily="34" charset="0"/>
                <a:cs typeface="Arial" panose="020B0604020202020204" pitchFamily="34" charset="0"/>
              </a:rPr>
              <a:t> F et al. (</a:t>
            </a:r>
            <a:r>
              <a:rPr lang="tr-TR" sz="2200" dirty="0" err="1">
                <a:latin typeface="Arial" panose="020B0604020202020204" pitchFamily="34" charset="0"/>
                <a:cs typeface="Arial" panose="020B0604020202020204" pitchFamily="34" charset="0"/>
              </a:rPr>
              <a:t>eds</a:t>
            </a:r>
            <a:r>
              <a:rPr lang="tr-TR" sz="2200" dirty="0">
                <a:latin typeface="Arial" panose="020B0604020202020204" pitchFamily="34" charset="0"/>
                <a:cs typeface="Arial" panose="020B0604020202020204" pitchFamily="34" charset="0"/>
              </a:rPr>
              <a:t>.), ECMO-</a:t>
            </a:r>
            <a:r>
              <a:rPr lang="tr-TR" sz="2200" dirty="0" err="1">
                <a:latin typeface="Arial" panose="020B0604020202020204" pitchFamily="34" charset="0"/>
                <a:cs typeface="Arial" panose="020B0604020202020204" pitchFamily="34" charset="0"/>
              </a:rPr>
              <a:t>Extracorporeal</a:t>
            </a:r>
            <a:r>
              <a:rPr lang="tr-TR" sz="2200" dirty="0">
                <a:latin typeface="Arial" panose="020B0604020202020204" pitchFamily="34" charset="0"/>
                <a:cs typeface="Arial" panose="020B0604020202020204" pitchFamily="34" charset="0"/>
              </a:rPr>
              <a:t> Life </a:t>
            </a:r>
            <a:r>
              <a:rPr lang="tr-TR" sz="2200" dirty="0" err="1">
                <a:latin typeface="Arial" panose="020B0604020202020204" pitchFamily="34" charset="0"/>
                <a:cs typeface="Arial" panose="020B0604020202020204" pitchFamily="34" charset="0"/>
              </a:rPr>
              <a:t>Support</a:t>
            </a:r>
            <a:r>
              <a:rPr lang="tr-TR" sz="2200" dirty="0">
                <a:latin typeface="Arial" panose="020B0604020202020204" pitchFamily="34" charset="0"/>
                <a:cs typeface="Arial" panose="020B0604020202020204" pitchFamily="34" charset="0"/>
              </a:rPr>
              <a:t> in </a:t>
            </a:r>
            <a:r>
              <a:rPr lang="tr-TR" sz="2200" dirty="0" err="1">
                <a:latin typeface="Arial" panose="020B0604020202020204" pitchFamily="34" charset="0"/>
                <a:cs typeface="Arial" panose="020B0604020202020204" pitchFamily="34" charset="0"/>
              </a:rPr>
              <a:t>Adults</a:t>
            </a:r>
            <a:r>
              <a:rPr lang="tr-TR" sz="2200" dirty="0">
                <a:latin typeface="Arial" panose="020B0604020202020204" pitchFamily="34" charset="0"/>
                <a:cs typeface="Arial" panose="020B0604020202020204" pitchFamily="34" charset="0"/>
              </a:rPr>
              <a:t>, © </a:t>
            </a:r>
            <a:r>
              <a:rPr lang="tr-TR" sz="2200" dirty="0" err="1">
                <a:latin typeface="Arial" panose="020B0604020202020204" pitchFamily="34" charset="0"/>
                <a:cs typeface="Arial" panose="020B0604020202020204" pitchFamily="34" charset="0"/>
              </a:rPr>
              <a:t>Springer-Verlag</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Italia</a:t>
            </a:r>
            <a:r>
              <a:rPr lang="tr-TR" sz="2200" dirty="0">
                <a:latin typeface="Arial" panose="020B0604020202020204" pitchFamily="34" charset="0"/>
                <a:cs typeface="Arial" panose="020B0604020202020204" pitchFamily="34" charset="0"/>
              </a:rPr>
              <a:t> 2014 </a:t>
            </a:r>
            <a:br>
              <a:rPr lang="tr-TR" dirty="0"/>
            </a:br>
            <a:endParaRPr lang="tr-TR" dirty="0"/>
          </a:p>
        </p:txBody>
      </p:sp>
      <p:pic>
        <p:nvPicPr>
          <p:cNvPr id="3073" name="Picture 1" descr="page31image53063664">
            <a:extLst>
              <a:ext uri="{FF2B5EF4-FFF2-40B4-BE49-F238E27FC236}">
                <a16:creationId xmlns:a16="http://schemas.microsoft.com/office/drawing/2014/main" id="{3FA3BE26-01A6-E142-BC2C-004518F9D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46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934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A19C37-E363-A341-8E52-B009C3EB4883}"/>
              </a:ext>
            </a:extLst>
          </p:cNvPr>
          <p:cNvSpPr>
            <a:spLocks noGrp="1"/>
          </p:cNvSpPr>
          <p:nvPr>
            <p:ph type="title"/>
          </p:nvPr>
        </p:nvSpPr>
        <p:spPr>
          <a:xfrm>
            <a:off x="838200" y="365126"/>
            <a:ext cx="10515600" cy="315912"/>
          </a:xfrm>
        </p:spPr>
        <p:txBody>
          <a:bodyPr>
            <a:normAutofit fontScale="90000"/>
          </a:bodyPr>
          <a:lstStyle/>
          <a:p>
            <a:endParaRPr lang="tr-TR" dirty="0"/>
          </a:p>
        </p:txBody>
      </p:sp>
      <p:sp>
        <p:nvSpPr>
          <p:cNvPr id="5" name="İçerik Yer Tutucusu 4">
            <a:extLst>
              <a:ext uri="{FF2B5EF4-FFF2-40B4-BE49-F238E27FC236}">
                <a16:creationId xmlns:a16="http://schemas.microsoft.com/office/drawing/2014/main" id="{D67C4502-5575-3646-8480-10AE69408C4A}"/>
              </a:ext>
            </a:extLst>
          </p:cNvPr>
          <p:cNvSpPr>
            <a:spLocks noGrp="1"/>
          </p:cNvSpPr>
          <p:nvPr>
            <p:ph idx="1"/>
          </p:nvPr>
        </p:nvSpPr>
        <p:spPr>
          <a:xfrm>
            <a:off x="838199" y="787790"/>
            <a:ext cx="10823917" cy="5866227"/>
          </a:xfrm>
        </p:spPr>
        <p:txBody>
          <a:bodyPr>
            <a:noAutofit/>
          </a:bodyPr>
          <a:lstStyle/>
          <a:p>
            <a:endParaRPr lang="tr-TR" dirty="0">
              <a:latin typeface="Arial" panose="020B0604020202020204" pitchFamily="34" charset="0"/>
              <a:cs typeface="Arial" panose="020B0604020202020204" pitchFamily="34" charset="0"/>
            </a:endParaRPr>
          </a:p>
          <a:p>
            <a:r>
              <a:rPr lang="tr-TR" dirty="0" err="1">
                <a:latin typeface="Arial" panose="020B0604020202020204" pitchFamily="34" charset="0"/>
                <a:cs typeface="Arial" panose="020B0604020202020204" pitchFamily="34" charset="0"/>
              </a:rPr>
              <a:t>Serebral</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hipoksiyi</a:t>
            </a:r>
            <a:r>
              <a:rPr lang="tr-TR" dirty="0">
                <a:latin typeface="Arial" panose="020B0604020202020204" pitchFamily="34" charset="0"/>
                <a:cs typeface="Arial" panose="020B0604020202020204" pitchFamily="34" charset="0"/>
              </a:rPr>
              <a:t> değerlendirmek için kan akımlarının birbirine karıştığı bölgeyi bulabilmek adına  sağ </a:t>
            </a:r>
            <a:r>
              <a:rPr lang="tr-TR" dirty="0" err="1">
                <a:latin typeface="Arial" panose="020B0604020202020204" pitchFamily="34" charset="0"/>
                <a:cs typeface="Arial" panose="020B0604020202020204" pitchFamily="34" charset="0"/>
              </a:rPr>
              <a:t>radial</a:t>
            </a:r>
            <a:r>
              <a:rPr lang="tr-TR" dirty="0">
                <a:latin typeface="Arial" panose="020B0604020202020204" pitchFamily="34" charset="0"/>
                <a:cs typeface="Arial" panose="020B0604020202020204" pitchFamily="34" charset="0"/>
              </a:rPr>
              <a:t> arter izlenmelidir.</a:t>
            </a:r>
          </a:p>
          <a:p>
            <a:pPr marL="0" indent="0">
              <a:buNone/>
            </a:pPr>
            <a:endParaRPr lang="tr-TR" dirty="0">
              <a:latin typeface="Arial" panose="020B0604020202020204" pitchFamily="34" charset="0"/>
              <a:cs typeface="Arial" panose="020B0604020202020204" pitchFamily="34" charset="0"/>
            </a:endParaRPr>
          </a:p>
          <a:p>
            <a:r>
              <a:rPr lang="tr-TR" dirty="0">
                <a:latin typeface="Arial" panose="020B0604020202020204" pitchFamily="34" charset="0"/>
                <a:cs typeface="Arial" panose="020B0604020202020204" pitchFamily="34" charset="0"/>
              </a:rPr>
              <a:t>ECMO </a:t>
            </a:r>
            <a:r>
              <a:rPr lang="tr-TR" dirty="0" err="1">
                <a:latin typeface="Arial" panose="020B0604020202020204" pitchFamily="34" charset="0"/>
                <a:cs typeface="Arial" panose="020B0604020202020204" pitchFamily="34" charset="0"/>
              </a:rPr>
              <a:t>flowu</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pulsatil</a:t>
            </a:r>
            <a:r>
              <a:rPr lang="tr-TR" dirty="0">
                <a:latin typeface="Arial" panose="020B0604020202020204" pitchFamily="34" charset="0"/>
                <a:cs typeface="Arial" panose="020B0604020202020204" pitchFamily="34" charset="0"/>
              </a:rPr>
              <a:t> olmadığı için sağ </a:t>
            </a:r>
            <a:r>
              <a:rPr lang="tr-TR" dirty="0" err="1">
                <a:latin typeface="Arial" panose="020B0604020202020204" pitchFamily="34" charset="0"/>
                <a:cs typeface="Arial" panose="020B0604020202020204" pitchFamily="34" charset="0"/>
              </a:rPr>
              <a:t>radial</a:t>
            </a:r>
            <a:r>
              <a:rPr lang="tr-TR" dirty="0">
                <a:latin typeface="Arial" panose="020B0604020202020204" pitchFamily="34" charset="0"/>
                <a:cs typeface="Arial" panose="020B0604020202020204" pitchFamily="34" charset="0"/>
              </a:rPr>
              <a:t> arter nabız basıncının formu bize karışımın yeri hakkında bilgi verir. Buda </a:t>
            </a:r>
            <a:r>
              <a:rPr lang="tr-TR" dirty="0" err="1">
                <a:latin typeface="Arial" panose="020B0604020202020204" pitchFamily="34" charset="0"/>
                <a:cs typeface="Arial" panose="020B0604020202020204" pitchFamily="34" charset="0"/>
              </a:rPr>
              <a:t>hipoksik</a:t>
            </a:r>
            <a:r>
              <a:rPr lang="tr-TR" dirty="0">
                <a:latin typeface="Arial" panose="020B0604020202020204" pitchFamily="34" charset="0"/>
                <a:cs typeface="Arial" panose="020B0604020202020204" pitchFamily="34" charset="0"/>
              </a:rPr>
              <a:t> kan ile ECMO dan gelen kanın ilk karşılaşma yerinin sol </a:t>
            </a:r>
            <a:r>
              <a:rPr lang="tr-TR" dirty="0" err="1">
                <a:latin typeface="Arial" panose="020B0604020202020204" pitchFamily="34" charset="0"/>
                <a:cs typeface="Arial" panose="020B0604020202020204" pitchFamily="34" charset="0"/>
              </a:rPr>
              <a:t>ventrikül</a:t>
            </a:r>
            <a:r>
              <a:rPr lang="tr-TR" dirty="0">
                <a:latin typeface="Arial" panose="020B0604020202020204" pitchFamily="34" charset="0"/>
                <a:cs typeface="Arial" panose="020B0604020202020204" pitchFamily="34" charset="0"/>
              </a:rPr>
              <a:t> çıkışına yada arkın </a:t>
            </a:r>
            <a:r>
              <a:rPr lang="tr-TR" dirty="0" err="1">
                <a:latin typeface="Arial" panose="020B0604020202020204" pitchFamily="34" charset="0"/>
                <a:cs typeface="Arial" panose="020B0604020202020204" pitchFamily="34" charset="0"/>
              </a:rPr>
              <a:t>distalinde</a:t>
            </a:r>
            <a:r>
              <a:rPr lang="tr-TR" dirty="0">
                <a:latin typeface="Arial" panose="020B0604020202020204" pitchFamily="34" charset="0"/>
                <a:cs typeface="Arial" panose="020B0604020202020204" pitchFamily="34" charset="0"/>
              </a:rPr>
              <a:t> olduğunu düşündürmelidir.</a:t>
            </a:r>
          </a:p>
          <a:p>
            <a:pPr marL="0" indent="0">
              <a:buNone/>
            </a:pPr>
            <a:endParaRPr lang="tr-TR" dirty="0">
              <a:latin typeface="Arial" panose="020B0604020202020204" pitchFamily="34" charset="0"/>
              <a:cs typeface="Arial" panose="020B0604020202020204" pitchFamily="34" charset="0"/>
            </a:endParaRPr>
          </a:p>
          <a:p>
            <a:r>
              <a:rPr lang="tr-TR" dirty="0" err="1">
                <a:solidFill>
                  <a:srgbClr val="FF0000"/>
                </a:solidFill>
                <a:latin typeface="Arial" panose="020B0604020202020204" pitchFamily="34" charset="0"/>
                <a:cs typeface="Arial" panose="020B0604020202020204" pitchFamily="34" charset="0"/>
              </a:rPr>
              <a:t>Serebral</a:t>
            </a:r>
            <a:r>
              <a:rPr lang="tr-TR" dirty="0">
                <a:solidFill>
                  <a:srgbClr val="FF0000"/>
                </a:solidFill>
                <a:latin typeface="Arial" panose="020B0604020202020204" pitchFamily="34" charset="0"/>
                <a:cs typeface="Arial" panose="020B0604020202020204" pitchFamily="34" charset="0"/>
              </a:rPr>
              <a:t> </a:t>
            </a:r>
            <a:r>
              <a:rPr lang="tr-TR" dirty="0" err="1">
                <a:solidFill>
                  <a:srgbClr val="FF0000"/>
                </a:solidFill>
                <a:latin typeface="Arial" panose="020B0604020202020204" pitchFamily="34" charset="0"/>
                <a:cs typeface="Arial" panose="020B0604020202020204" pitchFamily="34" charset="0"/>
              </a:rPr>
              <a:t>hipoksi</a:t>
            </a:r>
            <a:r>
              <a:rPr lang="tr-TR" dirty="0">
                <a:solidFill>
                  <a:srgbClr val="FF0000"/>
                </a:solidFill>
                <a:latin typeface="Arial" panose="020B0604020202020204" pitchFamily="34" charset="0"/>
                <a:cs typeface="Arial" panose="020B0604020202020204" pitchFamily="34" charset="0"/>
              </a:rPr>
              <a:t> şüphesi varsa derhal alternatif </a:t>
            </a:r>
            <a:r>
              <a:rPr lang="tr-TR" dirty="0" err="1">
                <a:solidFill>
                  <a:srgbClr val="FF0000"/>
                </a:solidFill>
                <a:latin typeface="Arial" panose="020B0604020202020204" pitchFamily="34" charset="0"/>
                <a:cs typeface="Arial" panose="020B0604020202020204" pitchFamily="34" charset="0"/>
              </a:rPr>
              <a:t>kanülayon</a:t>
            </a:r>
            <a:r>
              <a:rPr lang="tr-TR" dirty="0">
                <a:solidFill>
                  <a:srgbClr val="FF0000"/>
                </a:solidFill>
                <a:latin typeface="Arial" panose="020B0604020202020204" pitchFamily="34" charset="0"/>
                <a:cs typeface="Arial" panose="020B0604020202020204" pitchFamily="34" charset="0"/>
              </a:rPr>
              <a:t> düşünülmelidir !!!</a:t>
            </a:r>
          </a:p>
          <a:p>
            <a:pPr marL="0" indent="0">
              <a:buNone/>
            </a:pPr>
            <a:endParaRPr lang="tr-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492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B8329A-4B57-554A-AAA5-330B881F8FB2}"/>
              </a:ext>
            </a:extLst>
          </p:cNvPr>
          <p:cNvSpPr>
            <a:spLocks noGrp="1"/>
          </p:cNvSpPr>
          <p:nvPr>
            <p:ph type="title"/>
          </p:nvPr>
        </p:nvSpPr>
        <p:spPr>
          <a:xfrm>
            <a:off x="838200" y="103031"/>
            <a:ext cx="10515600" cy="1429555"/>
          </a:xfrm>
        </p:spPr>
        <p:txBody>
          <a:bodyPr>
            <a:normAutofit fontScale="90000"/>
          </a:bodyPr>
          <a:lstStyle/>
          <a:p>
            <a:br>
              <a:rPr lang="tr-TR" sz="2700" dirty="0">
                <a:latin typeface="Arial" panose="020B0604020202020204" pitchFamily="34" charset="0"/>
                <a:cs typeface="Arial" panose="020B0604020202020204" pitchFamily="34" charset="0"/>
              </a:rPr>
            </a:br>
            <a:br>
              <a:rPr lang="tr-TR" sz="2700" dirty="0">
                <a:latin typeface="Arial" panose="020B0604020202020204" pitchFamily="34" charset="0"/>
                <a:cs typeface="Arial" panose="020B0604020202020204" pitchFamily="34" charset="0"/>
              </a:rPr>
            </a:br>
            <a:r>
              <a:rPr lang="tr-TR" sz="2700" dirty="0">
                <a:latin typeface="Arial" panose="020B0604020202020204" pitchFamily="34" charset="0"/>
                <a:cs typeface="Arial" panose="020B0604020202020204" pitchFamily="34" charset="0"/>
              </a:rPr>
              <a:t>Sağ </a:t>
            </a:r>
            <a:r>
              <a:rPr lang="tr-TR" sz="2700" dirty="0" err="1">
                <a:latin typeface="Arial" panose="020B0604020202020204" pitchFamily="34" charset="0"/>
                <a:cs typeface="Arial" panose="020B0604020202020204" pitchFamily="34" charset="0"/>
              </a:rPr>
              <a:t>radial</a:t>
            </a:r>
            <a:r>
              <a:rPr lang="tr-TR" sz="2700" dirty="0">
                <a:latin typeface="Arial" panose="020B0604020202020204" pitchFamily="34" charset="0"/>
                <a:cs typeface="Arial" panose="020B0604020202020204" pitchFamily="34" charset="0"/>
              </a:rPr>
              <a:t> arterdeki dar nabız basıncı formu aort kökü içinde yada yakınındaki karışımı , geniş nabız basıncı </a:t>
            </a:r>
            <a:r>
              <a:rPr lang="tr-TR" sz="2700" dirty="0" err="1">
                <a:latin typeface="Arial" panose="020B0604020202020204" pitchFamily="34" charset="0"/>
                <a:cs typeface="Arial" panose="020B0604020202020204" pitchFamily="34" charset="0"/>
              </a:rPr>
              <a:t>innominate</a:t>
            </a:r>
            <a:r>
              <a:rPr lang="tr-TR" sz="2700" dirty="0">
                <a:latin typeface="Arial" panose="020B0604020202020204" pitchFamily="34" charset="0"/>
                <a:cs typeface="Arial" panose="020B0604020202020204" pitchFamily="34" charset="0"/>
              </a:rPr>
              <a:t> arter civarındaki karışımı işaret eder.</a:t>
            </a:r>
            <a:br>
              <a:rPr lang="tr-TR" dirty="0">
                <a:latin typeface="Arial" panose="020B0604020202020204" pitchFamily="34" charset="0"/>
                <a:cs typeface="Arial" panose="020B0604020202020204" pitchFamily="34" charset="0"/>
              </a:rPr>
            </a:br>
            <a:endParaRPr lang="tr-TR" dirty="0"/>
          </a:p>
        </p:txBody>
      </p:sp>
      <p:pic>
        <p:nvPicPr>
          <p:cNvPr id="5" name="İçerik Yer Tutucusu 4">
            <a:extLst>
              <a:ext uri="{FF2B5EF4-FFF2-40B4-BE49-F238E27FC236}">
                <a16:creationId xmlns:a16="http://schemas.microsoft.com/office/drawing/2014/main" id="{F79747E5-70E3-FD42-9AB8-D29F135906A6}"/>
              </a:ext>
            </a:extLst>
          </p:cNvPr>
          <p:cNvPicPr>
            <a:picLocks noGrp="1" noChangeAspect="1"/>
          </p:cNvPicPr>
          <p:nvPr>
            <p:ph idx="1"/>
          </p:nvPr>
        </p:nvPicPr>
        <p:blipFill>
          <a:blip r:embed="rId2"/>
          <a:stretch>
            <a:fillRect/>
          </a:stretch>
        </p:blipFill>
        <p:spPr>
          <a:xfrm>
            <a:off x="838200" y="1690688"/>
            <a:ext cx="10515600" cy="5167311"/>
          </a:xfrm>
        </p:spPr>
      </p:pic>
    </p:spTree>
    <p:extLst>
      <p:ext uri="{BB962C8B-B14F-4D97-AF65-F5344CB8AC3E}">
        <p14:creationId xmlns:p14="http://schemas.microsoft.com/office/powerpoint/2010/main" val="329808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BDC136-0264-5A48-B725-D6138E82A88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D04E9B6-7BFD-F349-ABB4-F16DD17C1A4B}"/>
              </a:ext>
            </a:extLst>
          </p:cNvPr>
          <p:cNvSpPr>
            <a:spLocks noGrp="1"/>
          </p:cNvSpPr>
          <p:nvPr>
            <p:ph idx="1"/>
          </p:nvPr>
        </p:nvSpPr>
        <p:spPr/>
        <p:txBody>
          <a:bodyPr/>
          <a:lstStyle/>
          <a:p>
            <a:r>
              <a:rPr lang="tr-TR" dirty="0">
                <a:latin typeface="Arial" panose="020B0604020202020204" pitchFamily="34" charset="0"/>
                <a:cs typeface="Arial" panose="020B0604020202020204" pitchFamily="34" charset="0"/>
              </a:rPr>
              <a:t>Akciğerleri tedavi etmek ve </a:t>
            </a:r>
            <a:r>
              <a:rPr lang="tr-TR" dirty="0" err="1">
                <a:latin typeface="Arial" panose="020B0604020202020204" pitchFamily="34" charset="0"/>
                <a:cs typeface="Arial" panose="020B0604020202020204" pitchFamily="34" charset="0"/>
              </a:rPr>
              <a:t>ventilatör</a:t>
            </a:r>
            <a:r>
              <a:rPr lang="tr-TR" dirty="0">
                <a:latin typeface="Arial" panose="020B0604020202020204" pitchFamily="34" charset="0"/>
                <a:cs typeface="Arial" panose="020B0604020202020204" pitchFamily="34" charset="0"/>
              </a:rPr>
              <a:t> desteğini arttırmak  sorunu çözebilir.</a:t>
            </a:r>
          </a:p>
          <a:p>
            <a:r>
              <a:rPr lang="tr-TR" dirty="0">
                <a:latin typeface="Arial" panose="020B0604020202020204" pitchFamily="34" charset="0"/>
                <a:cs typeface="Arial" panose="020B0604020202020204" pitchFamily="34" charset="0"/>
              </a:rPr>
              <a:t>Diğer yandan karışımı (</a:t>
            </a:r>
            <a:r>
              <a:rPr lang="tr-TR" dirty="0" err="1">
                <a:latin typeface="Arial" panose="020B0604020202020204" pitchFamily="34" charset="0"/>
                <a:cs typeface="Arial" panose="020B0604020202020204" pitchFamily="34" charset="0"/>
              </a:rPr>
              <a:t>mixing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zone</a:t>
            </a:r>
            <a:r>
              <a:rPr lang="tr-TR" dirty="0">
                <a:latin typeface="Arial" panose="020B0604020202020204" pitchFamily="34" charset="0"/>
                <a:cs typeface="Arial" panose="020B0604020202020204" pitchFamily="34" charset="0"/>
              </a:rPr>
              <a:t>) önlemek adına  ECMO </a:t>
            </a:r>
            <a:r>
              <a:rPr lang="tr-TR" dirty="0" err="1">
                <a:latin typeface="Arial" panose="020B0604020202020204" pitchFamily="34" charset="0"/>
                <a:cs typeface="Arial" panose="020B0604020202020204" pitchFamily="34" charset="0"/>
              </a:rPr>
              <a:t>flowu’nu</a:t>
            </a:r>
            <a:r>
              <a:rPr lang="tr-TR" dirty="0">
                <a:latin typeface="Arial" panose="020B0604020202020204" pitchFamily="34" charset="0"/>
                <a:cs typeface="Arial" panose="020B0604020202020204" pitchFamily="34" charset="0"/>
              </a:rPr>
              <a:t> arttırmak sorunu çözebileceği gibi  , akciğerlerdeki ödemin artmasına da yol açarak oksijenlenmeyi </a:t>
            </a:r>
            <a:r>
              <a:rPr lang="tr-TR" dirty="0" err="1">
                <a:latin typeface="Arial" panose="020B0604020202020204" pitchFamily="34" charset="0"/>
                <a:cs typeface="Arial" panose="020B0604020202020204" pitchFamily="34" charset="0"/>
              </a:rPr>
              <a:t>daha’da</a:t>
            </a:r>
            <a:r>
              <a:rPr lang="tr-TR" dirty="0">
                <a:latin typeface="Arial" panose="020B0604020202020204" pitchFamily="34" charset="0"/>
                <a:cs typeface="Arial" panose="020B0604020202020204" pitchFamily="34" charset="0"/>
              </a:rPr>
              <a:t> bozabilir.</a:t>
            </a:r>
          </a:p>
          <a:p>
            <a:pPr marL="0" indent="0">
              <a:buNone/>
            </a:pPr>
            <a:r>
              <a:rPr lang="tr-TR" dirty="0"/>
              <a:t>	</a:t>
            </a:r>
          </a:p>
          <a:p>
            <a:endParaRPr lang="tr-TR" dirty="0"/>
          </a:p>
        </p:txBody>
      </p:sp>
    </p:spTree>
    <p:extLst>
      <p:ext uri="{BB962C8B-B14F-4D97-AF65-F5344CB8AC3E}">
        <p14:creationId xmlns:p14="http://schemas.microsoft.com/office/powerpoint/2010/main" val="3272838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84B59E-3FC3-C04F-84D3-D1FE56350948}"/>
              </a:ext>
            </a:extLst>
          </p:cNvPr>
          <p:cNvSpPr>
            <a:spLocks noGrp="1"/>
          </p:cNvSpPr>
          <p:nvPr>
            <p:ph type="title"/>
          </p:nvPr>
        </p:nvSpPr>
        <p:spPr>
          <a:xfrm>
            <a:off x="0" y="0"/>
            <a:ext cx="12192000" cy="1617785"/>
          </a:xfrm>
        </p:spPr>
        <p:txBody>
          <a:bodyPr>
            <a:noAutofit/>
          </a:bodyPr>
          <a:lstStyle/>
          <a:p>
            <a:r>
              <a:rPr lang="tr-TR" sz="2000" dirty="0">
                <a:latin typeface="Arial" panose="020B0604020202020204" pitchFamily="34" charset="0"/>
                <a:cs typeface="Arial" panose="020B0604020202020204" pitchFamily="34" charset="0"/>
              </a:rPr>
              <a:t>Bu durumda </a:t>
            </a:r>
            <a:r>
              <a:rPr lang="tr-TR" sz="2000" dirty="0" err="1">
                <a:latin typeface="Arial" panose="020B0604020202020204" pitchFamily="34" charset="0"/>
                <a:cs typeface="Arial" panose="020B0604020202020204" pitchFamily="34" charset="0"/>
              </a:rPr>
              <a:t>venöz</a:t>
            </a:r>
            <a:r>
              <a:rPr lang="tr-TR" sz="2000" dirty="0">
                <a:latin typeface="Arial" panose="020B0604020202020204" pitchFamily="34" charset="0"/>
                <a:cs typeface="Arial" panose="020B0604020202020204" pitchFamily="34" charset="0"/>
              </a:rPr>
              <a:t> sistem yada akciğerlere </a:t>
            </a:r>
            <a:r>
              <a:rPr lang="tr-TR" sz="2000" dirty="0" err="1">
                <a:latin typeface="Arial" panose="020B0604020202020204" pitchFamily="34" charset="0"/>
                <a:cs typeface="Arial" panose="020B0604020202020204" pitchFamily="34" charset="0"/>
              </a:rPr>
              <a:t>oksijenize</a:t>
            </a:r>
            <a:r>
              <a:rPr lang="tr-TR" sz="2000" dirty="0">
                <a:latin typeface="Arial" panose="020B0604020202020204" pitchFamily="34" charset="0"/>
                <a:cs typeface="Arial" panose="020B0604020202020204" pitchFamily="34" charset="0"/>
              </a:rPr>
              <a:t> kan verecek şekilde ilave </a:t>
            </a:r>
            <a:r>
              <a:rPr lang="tr-TR" sz="2000" dirty="0" err="1">
                <a:latin typeface="Arial" panose="020B0604020202020204" pitchFamily="34" charset="0"/>
                <a:cs typeface="Arial" panose="020B0604020202020204" pitchFamily="34" charset="0"/>
              </a:rPr>
              <a:t>kanülasyon</a:t>
            </a:r>
            <a:r>
              <a:rPr lang="tr-TR" sz="2000" dirty="0">
                <a:latin typeface="Arial" panose="020B0604020202020204" pitchFamily="34" charset="0"/>
                <a:cs typeface="Arial" panose="020B0604020202020204" pitchFamily="34" charset="0"/>
              </a:rPr>
              <a:t> gerekebilir. Buna VAV (</a:t>
            </a:r>
            <a:r>
              <a:rPr lang="tr-TR" sz="2000" dirty="0" err="1">
                <a:latin typeface="Arial" panose="020B0604020202020204" pitchFamily="34" charset="0"/>
                <a:cs typeface="Arial" panose="020B0604020202020204" pitchFamily="34" charset="0"/>
              </a:rPr>
              <a:t>Veno</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arteriyo</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venöz</a:t>
            </a:r>
            <a:r>
              <a:rPr lang="tr-TR" sz="2000" dirty="0">
                <a:latin typeface="Arial" panose="020B0604020202020204" pitchFamily="34" charset="0"/>
                <a:cs typeface="Arial" panose="020B0604020202020204" pitchFamily="34" charset="0"/>
              </a:rPr>
              <a:t> ) </a:t>
            </a:r>
            <a:r>
              <a:rPr lang="tr-TR" sz="2000" dirty="0" err="1">
                <a:latin typeface="Arial" panose="020B0604020202020204" pitchFamily="34" charset="0"/>
                <a:cs typeface="Arial" panose="020B0604020202020204" pitchFamily="34" charset="0"/>
              </a:rPr>
              <a:t>kanülasyonu</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denir.Bu</a:t>
            </a:r>
            <a:r>
              <a:rPr lang="tr-TR" sz="2000" dirty="0">
                <a:latin typeface="Arial" panose="020B0604020202020204" pitchFamily="34" charset="0"/>
                <a:cs typeface="Arial" panose="020B0604020202020204" pitchFamily="34" charset="0"/>
              </a:rPr>
              <a:t> teknikler </a:t>
            </a:r>
            <a:r>
              <a:rPr lang="tr-TR" sz="2000" dirty="0" err="1">
                <a:solidFill>
                  <a:srgbClr val="FF0000"/>
                </a:solidFill>
                <a:latin typeface="Arial" panose="020B0604020202020204" pitchFamily="34" charset="0"/>
                <a:cs typeface="Arial" panose="020B0604020202020204" pitchFamily="34" charset="0"/>
              </a:rPr>
              <a:t>Hybrit</a:t>
            </a:r>
            <a:r>
              <a:rPr lang="tr-TR" sz="2000" dirty="0">
                <a:solidFill>
                  <a:srgbClr val="FF0000"/>
                </a:solidFill>
                <a:latin typeface="Arial" panose="020B0604020202020204" pitchFamily="34" charset="0"/>
                <a:cs typeface="Arial" panose="020B0604020202020204" pitchFamily="34" charset="0"/>
              </a:rPr>
              <a:t> ECMO </a:t>
            </a:r>
            <a:r>
              <a:rPr lang="tr-TR" sz="2000" dirty="0">
                <a:latin typeface="Arial" panose="020B0604020202020204" pitchFamily="34" charset="0"/>
                <a:cs typeface="Arial" panose="020B0604020202020204" pitchFamily="34" charset="0"/>
              </a:rPr>
              <a:t>olarak adlandırılır. Buradaki en önemli belirteçlerden biri sağ üst </a:t>
            </a:r>
            <a:r>
              <a:rPr lang="tr-TR" sz="2000" dirty="0" err="1">
                <a:latin typeface="Arial" panose="020B0604020202020204" pitchFamily="34" charset="0"/>
                <a:cs typeface="Arial" panose="020B0604020202020204" pitchFamily="34" charset="0"/>
              </a:rPr>
              <a:t>ekstremite’nin</a:t>
            </a:r>
            <a:r>
              <a:rPr lang="tr-TR" sz="2000" dirty="0">
                <a:latin typeface="Arial" panose="020B0604020202020204" pitchFamily="34" charset="0"/>
                <a:cs typeface="Arial" panose="020B0604020202020204" pitchFamily="34" charset="0"/>
              </a:rPr>
              <a:t> kan gazının izlenerek değerlendirilmesidir.</a:t>
            </a:r>
            <a:br>
              <a:rPr lang="tr-TR" sz="2000" dirty="0">
                <a:latin typeface="Arial" panose="020B0604020202020204" pitchFamily="34" charset="0"/>
                <a:cs typeface="Arial" panose="020B0604020202020204" pitchFamily="34" charset="0"/>
              </a:rPr>
            </a:br>
            <a:r>
              <a:rPr lang="tr-TR" sz="2000" dirty="0">
                <a:latin typeface="Arial" panose="020B0604020202020204" pitchFamily="34" charset="0"/>
                <a:cs typeface="Arial" panose="020B0604020202020204" pitchFamily="34" charset="0"/>
              </a:rPr>
              <a:t>Ayrıca eş zamanlı olarak sağ </a:t>
            </a:r>
            <a:r>
              <a:rPr lang="tr-TR" sz="2000" dirty="0" err="1">
                <a:latin typeface="Arial" panose="020B0604020202020204" pitchFamily="34" charset="0"/>
                <a:cs typeface="Arial" panose="020B0604020202020204" pitchFamily="34" charset="0"/>
              </a:rPr>
              <a:t>radial</a:t>
            </a:r>
            <a:r>
              <a:rPr lang="tr-TR" sz="2000" dirty="0">
                <a:latin typeface="Arial" panose="020B0604020202020204" pitchFamily="34" charset="0"/>
                <a:cs typeface="Arial" panose="020B0604020202020204" pitchFamily="34" charset="0"/>
              </a:rPr>
              <a:t> arter ile </a:t>
            </a:r>
            <a:r>
              <a:rPr lang="tr-TR" sz="2000" dirty="0" err="1">
                <a:latin typeface="Arial" panose="020B0604020202020204" pitchFamily="34" charset="0"/>
                <a:cs typeface="Arial" panose="020B0604020202020204" pitchFamily="34" charset="0"/>
              </a:rPr>
              <a:t>femoral</a:t>
            </a:r>
            <a:r>
              <a:rPr lang="tr-TR" sz="2000" dirty="0">
                <a:latin typeface="Arial" panose="020B0604020202020204" pitchFamily="34" charset="0"/>
                <a:cs typeface="Arial" panose="020B0604020202020204" pitchFamily="34" charset="0"/>
              </a:rPr>
              <a:t> arterden alınacak kan </a:t>
            </a:r>
            <a:r>
              <a:rPr lang="tr-TR" sz="2000" dirty="0" err="1">
                <a:latin typeface="Arial" panose="020B0604020202020204" pitchFamily="34" charset="0"/>
                <a:cs typeface="Arial" panose="020B0604020202020204" pitchFamily="34" charset="0"/>
              </a:rPr>
              <a:t>gazlarıda</a:t>
            </a:r>
            <a:r>
              <a:rPr lang="tr-TR" sz="2000" dirty="0">
                <a:latin typeface="Arial" panose="020B0604020202020204" pitchFamily="34" charset="0"/>
                <a:cs typeface="Arial" panose="020B0604020202020204" pitchFamily="34" charset="0"/>
              </a:rPr>
              <a:t> tanıda yardımcı olur.</a:t>
            </a:r>
            <a:endParaRPr lang="tr-TR" sz="2000" dirty="0"/>
          </a:p>
        </p:txBody>
      </p:sp>
      <p:pic>
        <p:nvPicPr>
          <p:cNvPr id="4" name="Picture 3" descr="C:\Users\çakıcı\Desktop\SmartSelectImage_2016-10-23-17-02-49.png">
            <a:extLst>
              <a:ext uri="{FF2B5EF4-FFF2-40B4-BE49-F238E27FC236}">
                <a16:creationId xmlns:a16="http://schemas.microsoft.com/office/drawing/2014/main" id="{23D3AF04-CFA4-B44B-A15D-A6BA884C96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5071" y="1828800"/>
            <a:ext cx="645707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16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654F464-3040-8C4A-90AF-645EF5593B2B}"/>
              </a:ext>
            </a:extLst>
          </p:cNvPr>
          <p:cNvSpPr txBox="1">
            <a:spLocks noChangeArrowheads="1"/>
          </p:cNvSpPr>
          <p:nvPr/>
        </p:nvSpPr>
        <p:spPr bwMode="auto">
          <a:xfrm>
            <a:off x="2496343" y="173111"/>
            <a:ext cx="7199313"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pPr algn="ctr"/>
            <a:r>
              <a:rPr lang="tr-TR" sz="2000" dirty="0" err="1"/>
              <a:t>Hibrid</a:t>
            </a:r>
            <a:r>
              <a:rPr lang="tr-TR" sz="2000" dirty="0"/>
              <a:t> ECMO </a:t>
            </a:r>
            <a:r>
              <a:rPr lang="tr-TR" sz="2000" dirty="0" err="1"/>
              <a:t>konfigrasyonları</a:t>
            </a:r>
            <a:endParaRPr lang="tr-TR" sz="2000" dirty="0"/>
          </a:p>
        </p:txBody>
      </p:sp>
      <p:sp>
        <p:nvSpPr>
          <p:cNvPr id="3074" name="AutoShape 2">
            <a:extLst>
              <a:ext uri="{FF2B5EF4-FFF2-40B4-BE49-F238E27FC236}">
                <a16:creationId xmlns:a16="http://schemas.microsoft.com/office/drawing/2014/main" id="{BA8118D1-0CDD-7945-B5A8-A1B60B2A8D59}"/>
              </a:ext>
            </a:extLst>
          </p:cNvPr>
          <p:cNvSpPr>
            <a:spLocks noChangeAspect="1" noChangeArrowheads="1"/>
          </p:cNvSpPr>
          <p:nvPr/>
        </p:nvSpPr>
        <p:spPr bwMode="auto">
          <a:xfrm>
            <a:off x="6450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75" name="Text Box 3">
            <a:extLst>
              <a:ext uri="{FF2B5EF4-FFF2-40B4-BE49-F238E27FC236}">
                <a16:creationId xmlns:a16="http://schemas.microsoft.com/office/drawing/2014/main" id="{3D71FBE2-D67A-A046-A524-20275F49C178}"/>
              </a:ext>
            </a:extLst>
          </p:cNvPr>
          <p:cNvSpPr txBox="1">
            <a:spLocks noChangeArrowheads="1"/>
          </p:cNvSpPr>
          <p:nvPr/>
        </p:nvSpPr>
        <p:spPr bwMode="auto">
          <a:xfrm>
            <a:off x="2296319" y="5786439"/>
            <a:ext cx="8640762" cy="428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tr-TR" sz="1200" b="1" dirty="0">
                <a:solidFill>
                  <a:srgbClr val="0054A6"/>
                </a:solidFill>
              </a:rPr>
              <a:t>European</a:t>
            </a:r>
            <a:r>
              <a:rPr lang="en-US" altLang="tr-TR" sz="800" b="1" dirty="0">
                <a:solidFill>
                  <a:srgbClr val="0054A6"/>
                </a:solidFill>
              </a:rPr>
              <a:t> Journal of Heart Failure, Volume: 19, Issue: S2, Pages: 75-83, First published: 04 May 2017, DOI: (10.1002/ejhf.849) </a:t>
            </a:r>
          </a:p>
        </p:txBody>
      </p:sp>
      <p:pic>
        <p:nvPicPr>
          <p:cNvPr id="3076" name="Picture 4">
            <a:extLst>
              <a:ext uri="{FF2B5EF4-FFF2-40B4-BE49-F238E27FC236}">
                <a16:creationId xmlns:a16="http://schemas.microsoft.com/office/drawing/2014/main" id="{896D5985-32D4-2943-A1D4-1C7BDF420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415" y="857249"/>
            <a:ext cx="9811666" cy="4558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566781"/>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descr="kişi, adam, dik, bakarken içeren bir resim&#10;&#10;Açıklama otomatik olarak oluşturuldu">
            <a:extLst>
              <a:ext uri="{FF2B5EF4-FFF2-40B4-BE49-F238E27FC236}">
                <a16:creationId xmlns:a16="http://schemas.microsoft.com/office/drawing/2014/main" id="{456D6670-4C76-504A-A75F-70A0B2A0468F}"/>
              </a:ext>
            </a:extLst>
          </p:cNvPr>
          <p:cNvPicPr>
            <a:picLocks noGrp="1" noChangeAspect="1"/>
          </p:cNvPicPr>
          <p:nvPr>
            <p:ph idx="1"/>
          </p:nvPr>
        </p:nvPicPr>
        <p:blipFill rotWithShape="1">
          <a:blip r:embed="rId3"/>
          <a:srcRect t="6403" b="18597"/>
          <a:stretch/>
        </p:blipFill>
        <p:spPr>
          <a:xfrm>
            <a:off x="20" y="1322363"/>
            <a:ext cx="12191980" cy="5535637"/>
          </a:xfrm>
          <a:prstGeom prst="rect">
            <a:avLst/>
          </a:prstGeom>
        </p:spPr>
      </p:pic>
      <p:sp>
        <p:nvSpPr>
          <p:cNvPr id="6" name="Dikdörtgen 5">
            <a:extLst>
              <a:ext uri="{FF2B5EF4-FFF2-40B4-BE49-F238E27FC236}">
                <a16:creationId xmlns:a16="http://schemas.microsoft.com/office/drawing/2014/main" id="{E5CED7A9-D51F-8942-8975-51A500904CF4}"/>
              </a:ext>
            </a:extLst>
          </p:cNvPr>
          <p:cNvSpPr/>
          <p:nvPr/>
        </p:nvSpPr>
        <p:spPr>
          <a:xfrm>
            <a:off x="0" y="0"/>
            <a:ext cx="12192000" cy="1938992"/>
          </a:xfrm>
          <a:prstGeom prst="rect">
            <a:avLst/>
          </a:prstGeom>
        </p:spPr>
        <p:txBody>
          <a:bodyPr wrap="square">
            <a:spAutoFit/>
          </a:bodyPr>
          <a:lstStyle/>
          <a:p>
            <a:r>
              <a:rPr lang="tr-TR" sz="2000" dirty="0" err="1">
                <a:latin typeface="Arial" panose="020B0604020202020204" pitchFamily="34" charset="0"/>
                <a:cs typeface="Arial" panose="020B0604020202020204" pitchFamily="34" charset="0"/>
              </a:rPr>
              <a:t>Preparing</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for</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the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Most</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Critically</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Ill</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Patients</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With</a:t>
            </a:r>
            <a:r>
              <a:rPr lang="tr-TR" sz="2000" dirty="0">
                <a:latin typeface="Arial" panose="020B0604020202020204" pitchFamily="34" charset="0"/>
                <a:cs typeface="Arial" panose="020B0604020202020204" pitchFamily="34" charset="0"/>
              </a:rPr>
              <a:t> COVID-19The </a:t>
            </a:r>
            <a:r>
              <a:rPr lang="tr-TR" sz="2000" dirty="0" err="1">
                <a:latin typeface="Arial" panose="020B0604020202020204" pitchFamily="34" charset="0"/>
                <a:cs typeface="Arial" panose="020B0604020202020204" pitchFamily="34" charset="0"/>
              </a:rPr>
              <a:t>Potential</a:t>
            </a:r>
            <a:r>
              <a:rPr lang="tr-TR" sz="2000" dirty="0">
                <a:latin typeface="Arial" panose="020B0604020202020204" pitchFamily="34" charset="0"/>
                <a:cs typeface="Arial" panose="020B0604020202020204" pitchFamily="34" charset="0"/>
              </a:rPr>
              <a:t> Role of </a:t>
            </a:r>
            <a:r>
              <a:rPr lang="tr-TR" sz="2000" dirty="0" err="1">
                <a:latin typeface="Arial" panose="020B0604020202020204" pitchFamily="34" charset="0"/>
                <a:cs typeface="Arial" panose="020B0604020202020204" pitchFamily="34" charset="0"/>
              </a:rPr>
              <a:t>Extracorporeal</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Membrane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Oxygenation</a:t>
            </a:r>
            <a:r>
              <a:rPr lang="tr-TR" sz="2000" dirty="0">
                <a:latin typeface="Arial" panose="020B0604020202020204" pitchFamily="34" charset="0"/>
                <a:cs typeface="Arial" panose="020B0604020202020204" pitchFamily="34" charset="0"/>
              </a:rPr>
              <a:t>. </a:t>
            </a:r>
          </a:p>
          <a:p>
            <a:r>
              <a:rPr lang="tr-TR" sz="2000" dirty="0" err="1">
                <a:solidFill>
                  <a:srgbClr val="FF0000"/>
                </a:solidFill>
                <a:latin typeface="Arial" panose="020B0604020202020204" pitchFamily="34" charset="0"/>
                <a:cs typeface="Arial" panose="020B0604020202020204" pitchFamily="34" charset="0"/>
              </a:rPr>
              <a:t>Recently</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we</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have</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been</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urging</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doctors</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to</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use</a:t>
            </a:r>
            <a:r>
              <a:rPr lang="tr-TR" sz="2000" dirty="0">
                <a:solidFill>
                  <a:srgbClr val="FF0000"/>
                </a:solidFill>
                <a:latin typeface="Arial" panose="020B0604020202020204" pitchFamily="34" charset="0"/>
                <a:cs typeface="Arial" panose="020B0604020202020204" pitchFamily="34" charset="0"/>
              </a:rPr>
              <a:t> ECMO at an </a:t>
            </a:r>
            <a:r>
              <a:rPr lang="tr-TR" sz="2000" dirty="0" err="1">
                <a:solidFill>
                  <a:srgbClr val="FF0000"/>
                </a:solidFill>
                <a:latin typeface="Arial" panose="020B0604020202020204" pitchFamily="34" charset="0"/>
                <a:cs typeface="Arial" panose="020B0604020202020204" pitchFamily="34" charset="0"/>
              </a:rPr>
              <a:t>early</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stage</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to</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help</a:t>
            </a:r>
            <a:r>
              <a:rPr lang="tr-TR" sz="2000" dirty="0">
                <a:solidFill>
                  <a:srgbClr val="FF0000"/>
                </a:solidFill>
                <a:latin typeface="Arial" panose="020B0604020202020204" pitchFamily="34" charset="0"/>
                <a:cs typeface="Arial" panose="020B0604020202020204" pitchFamily="34" charset="0"/>
              </a:rPr>
              <a:t> restore </a:t>
            </a:r>
            <a:r>
              <a:rPr lang="tr-TR" sz="2000" dirty="0" err="1">
                <a:solidFill>
                  <a:srgbClr val="FF0000"/>
                </a:solidFill>
                <a:latin typeface="Arial" panose="020B0604020202020204" pitchFamily="34" charset="0"/>
                <a:cs typeface="Arial" panose="020B0604020202020204" pitchFamily="34" charset="0"/>
              </a:rPr>
              <a:t>patients</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blood</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oxygen</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saturation</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and</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reduce</a:t>
            </a:r>
            <a:r>
              <a:rPr lang="tr-TR" sz="2000" dirty="0">
                <a:solidFill>
                  <a:srgbClr val="FF0000"/>
                </a:solidFill>
                <a:latin typeface="Arial" panose="020B0604020202020204" pitchFamily="34" charset="0"/>
                <a:cs typeface="Arial" panose="020B0604020202020204" pitchFamily="34" charset="0"/>
              </a:rPr>
              <a:t> </a:t>
            </a:r>
            <a:r>
              <a:rPr lang="tr-TR" sz="2000" dirty="0" err="1">
                <a:solidFill>
                  <a:srgbClr val="FF0000"/>
                </a:solidFill>
                <a:latin typeface="Arial" panose="020B0604020202020204" pitchFamily="34" charset="0"/>
                <a:cs typeface="Arial" panose="020B0604020202020204" pitchFamily="34" charset="0"/>
              </a:rPr>
              <a:t>fatalities</a:t>
            </a:r>
            <a:r>
              <a:rPr lang="tr-TR" sz="2000" dirty="0">
                <a:solidFill>
                  <a:srgbClr val="FF0000"/>
                </a:solidFill>
                <a:latin typeface="Arial" panose="020B0604020202020204" pitchFamily="34" charset="0"/>
                <a:cs typeface="Arial" panose="020B0604020202020204" pitchFamily="34" charset="0"/>
              </a:rPr>
              <a:t>.</a:t>
            </a:r>
          </a:p>
          <a:p>
            <a:endParaRPr lang="tr-TR" sz="2000" b="1" dirty="0">
              <a:latin typeface="Arial" panose="020B0604020202020204" pitchFamily="34" charset="0"/>
              <a:cs typeface="Arial" panose="020B0604020202020204" pitchFamily="34" charset="0"/>
            </a:endParaRPr>
          </a:p>
          <a:p>
            <a:endParaRPr lang="tr-T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944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ina, siyah, oturma, fotoğraf içeren bir resim&#10;&#10;Açıklama otomatik olarak oluşturuldu">
            <a:extLst>
              <a:ext uri="{FF2B5EF4-FFF2-40B4-BE49-F238E27FC236}">
                <a16:creationId xmlns:a16="http://schemas.microsoft.com/office/drawing/2014/main" id="{A20472C9-9D93-7648-BAC5-894D3A4DEED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6666"/>
          <a:stretch/>
        </p:blipFill>
        <p:spPr bwMode="auto">
          <a:xfrm>
            <a:off x="20" y="0"/>
            <a:ext cx="12191980" cy="84124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ina, siyah, oturma, fotoğraf içeren bir resim&#10;&#10;Açıklama otomatik olarak oluşturuldu">
            <a:extLst>
              <a:ext uri="{FF2B5EF4-FFF2-40B4-BE49-F238E27FC236}">
                <a16:creationId xmlns:a16="http://schemas.microsoft.com/office/drawing/2014/main" id="{F716C189-F180-9449-9788-552B8FF07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0" y="365760"/>
            <a:ext cx="12191980" cy="841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459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4170E2-C498-AF45-98F3-2C17875B1415}"/>
              </a:ext>
            </a:extLst>
          </p:cNvPr>
          <p:cNvSpPr>
            <a:spLocks noGrp="1"/>
          </p:cNvSpPr>
          <p:nvPr>
            <p:ph type="title"/>
          </p:nvPr>
        </p:nvSpPr>
        <p:spPr/>
        <p:txBody>
          <a:bodyPr/>
          <a:lstStyle/>
          <a:p>
            <a:r>
              <a:rPr lang="tr-TR" dirty="0">
                <a:latin typeface="Arial" panose="020B0604020202020204" pitchFamily="34" charset="0"/>
                <a:cs typeface="Arial" panose="020B0604020202020204" pitchFamily="34" charset="0"/>
              </a:rPr>
              <a:t>ECMO ‘ </a:t>
            </a:r>
            <a:r>
              <a:rPr lang="tr-TR" dirty="0" err="1">
                <a:latin typeface="Arial" panose="020B0604020202020204" pitchFamily="34" charset="0"/>
                <a:cs typeface="Arial" panose="020B0604020202020204" pitchFamily="34" charset="0"/>
              </a:rPr>
              <a:t>nun</a:t>
            </a:r>
            <a:r>
              <a:rPr lang="tr-TR" dirty="0">
                <a:latin typeface="Arial" panose="020B0604020202020204" pitchFamily="34" charset="0"/>
                <a:cs typeface="Arial" panose="020B0604020202020204" pitchFamily="34" charset="0"/>
              </a:rPr>
              <a:t> amacı :</a:t>
            </a:r>
          </a:p>
        </p:txBody>
      </p:sp>
      <p:sp>
        <p:nvSpPr>
          <p:cNvPr id="3" name="İçerik Yer Tutucusu 2">
            <a:extLst>
              <a:ext uri="{FF2B5EF4-FFF2-40B4-BE49-F238E27FC236}">
                <a16:creationId xmlns:a16="http://schemas.microsoft.com/office/drawing/2014/main" id="{EA0C59C3-2ADA-2940-A236-060FC6E29A11}"/>
              </a:ext>
            </a:extLst>
          </p:cNvPr>
          <p:cNvSpPr>
            <a:spLocks noGrp="1"/>
          </p:cNvSpPr>
          <p:nvPr>
            <p:ph idx="1"/>
          </p:nvPr>
        </p:nvSpPr>
        <p:spPr/>
        <p:txBody>
          <a:bodyPr/>
          <a:lstStyle/>
          <a:p>
            <a:pPr marL="0" indent="0">
              <a:buNone/>
            </a:pPr>
            <a:r>
              <a:rPr lang="tr-TR" dirty="0"/>
              <a:t>  </a:t>
            </a:r>
          </a:p>
          <a:p>
            <a:pPr marL="0" indent="0">
              <a:buNone/>
            </a:pPr>
            <a:r>
              <a:rPr lang="tr-TR"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Venöz</a:t>
            </a:r>
            <a:r>
              <a:rPr lang="tr-TR" sz="2400" dirty="0">
                <a:latin typeface="Arial" panose="020B0604020202020204" pitchFamily="34" charset="0"/>
                <a:cs typeface="Arial" panose="020B0604020202020204" pitchFamily="34" charset="0"/>
              </a:rPr>
              <a:t> drenaj.</a:t>
            </a:r>
          </a:p>
          <a:p>
            <a:pPr marL="0" indent="0">
              <a:buNone/>
            </a:pPr>
            <a:r>
              <a:rPr lang="tr-TR" sz="2400" dirty="0">
                <a:latin typeface="Arial" panose="020B0604020202020204" pitchFamily="34" charset="0"/>
                <a:cs typeface="Arial" panose="020B0604020202020204" pitchFamily="34" charset="0"/>
              </a:rPr>
              <a:t>  Kanın </a:t>
            </a:r>
            <a:r>
              <a:rPr lang="tr-TR" sz="2400" dirty="0" err="1">
                <a:latin typeface="Arial" panose="020B0604020202020204" pitchFamily="34" charset="0"/>
                <a:cs typeface="Arial" panose="020B0604020202020204" pitchFamily="34" charset="0"/>
              </a:rPr>
              <a:t>oksijenasyonu</a:t>
            </a:r>
            <a:r>
              <a:rPr lang="tr-TR" sz="2400" dirty="0">
                <a:latin typeface="Arial" panose="020B0604020202020204" pitchFamily="34" charset="0"/>
                <a:cs typeface="Arial" panose="020B0604020202020204" pitchFamily="34" charset="0"/>
              </a:rPr>
              <a:t>.</a:t>
            </a:r>
          </a:p>
          <a:p>
            <a:pPr marL="0" indent="0">
              <a:buNone/>
            </a:pP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Karbondiksitin</a:t>
            </a:r>
            <a:r>
              <a:rPr lang="tr-TR" sz="2400" dirty="0">
                <a:latin typeface="Arial" panose="020B0604020202020204" pitchFamily="34" charset="0"/>
                <a:cs typeface="Arial" panose="020B0604020202020204" pitchFamily="34" charset="0"/>
              </a:rPr>
              <a:t> uzaklaştırılması.</a:t>
            </a:r>
          </a:p>
          <a:p>
            <a:pPr marL="0" indent="0">
              <a:buNone/>
            </a:pPr>
            <a:r>
              <a:rPr lang="tr-TR" sz="2400" dirty="0">
                <a:latin typeface="Arial" panose="020B0604020202020204" pitchFamily="34" charset="0"/>
                <a:cs typeface="Arial" panose="020B0604020202020204" pitchFamily="34" charset="0"/>
              </a:rPr>
              <a:t>  Dolaşımı desteklemek.</a:t>
            </a:r>
          </a:p>
          <a:p>
            <a:pPr marL="0" indent="0">
              <a:buNone/>
            </a:pPr>
            <a:endParaRPr lang="tr-TR" sz="2400" dirty="0">
              <a:latin typeface="Arial" panose="020B0604020202020204" pitchFamily="34" charset="0"/>
              <a:cs typeface="Arial" panose="020B0604020202020204" pitchFamily="34" charset="0"/>
            </a:endParaRPr>
          </a:p>
          <a:p>
            <a:pPr marL="0" indent="0">
              <a:buNone/>
            </a:pPr>
            <a:r>
              <a:rPr lang="tr-TR" sz="2400" dirty="0">
                <a:latin typeface="Arial" panose="020B0604020202020204" pitchFamily="34" charset="0"/>
                <a:cs typeface="Arial" panose="020B0604020202020204" pitchFamily="34" charset="0"/>
              </a:rPr>
              <a:t> 1- A – V  ECMO</a:t>
            </a:r>
          </a:p>
          <a:p>
            <a:pPr marL="0" indent="0">
              <a:buNone/>
            </a:pPr>
            <a:r>
              <a:rPr lang="tr-TR" sz="2400" dirty="0">
                <a:latin typeface="Arial" panose="020B0604020202020204" pitchFamily="34" charset="0"/>
                <a:cs typeface="Arial" panose="020B0604020202020204" pitchFamily="34" charset="0"/>
              </a:rPr>
              <a:t> 2- V  - V  ECMO</a:t>
            </a:r>
          </a:p>
        </p:txBody>
      </p:sp>
    </p:spTree>
    <p:extLst>
      <p:ext uri="{BB962C8B-B14F-4D97-AF65-F5344CB8AC3E}">
        <p14:creationId xmlns:p14="http://schemas.microsoft.com/office/powerpoint/2010/main" val="572391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FD0D9F-720F-5D48-A922-D85847987EB7}"/>
              </a:ext>
            </a:extLst>
          </p:cNvPr>
          <p:cNvSpPr>
            <a:spLocks noGrp="1"/>
          </p:cNvSpPr>
          <p:nvPr>
            <p:ph type="title"/>
          </p:nvPr>
        </p:nvSpPr>
        <p:spPr>
          <a:xfrm>
            <a:off x="838200" y="295423"/>
            <a:ext cx="10515600" cy="590842"/>
          </a:xfrm>
        </p:spPr>
        <p:txBody>
          <a:bodyPr>
            <a:noAutofit/>
          </a:bodyPr>
          <a:lstStyle/>
          <a:p>
            <a:r>
              <a:rPr lang="tr-TR" sz="1400" dirty="0">
                <a:latin typeface="Arial" panose="020B0604020202020204" pitchFamily="34" charset="0"/>
                <a:cs typeface="Arial" panose="020B0604020202020204" pitchFamily="34" charset="0"/>
              </a:rPr>
              <a:t>L. </a:t>
            </a:r>
            <a:r>
              <a:rPr lang="tr-TR" sz="1400" dirty="0" err="1">
                <a:latin typeface="Arial" panose="020B0604020202020204" pitchFamily="34" charset="0"/>
                <a:cs typeface="Arial" panose="020B0604020202020204" pitchFamily="34" charset="0"/>
              </a:rPr>
              <a:t>Christian</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Napp</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and</a:t>
            </a:r>
            <a:r>
              <a:rPr lang="tr-TR" sz="1400" dirty="0">
                <a:latin typeface="Arial" panose="020B0604020202020204" pitchFamily="34" charset="0"/>
                <a:cs typeface="Arial" panose="020B0604020202020204" pitchFamily="34" charset="0"/>
              </a:rPr>
              <a:t> Johann </a:t>
            </a:r>
            <a:r>
              <a:rPr lang="tr-TR" sz="1400" dirty="0" err="1">
                <a:latin typeface="Arial" panose="020B0604020202020204" pitchFamily="34" charset="0"/>
                <a:cs typeface="Arial" panose="020B0604020202020204" pitchFamily="34" charset="0"/>
              </a:rPr>
              <a:t>Bauersachs</a:t>
            </a:r>
            <a:r>
              <a:rPr lang="tr-TR" sz="1400" dirty="0">
                <a:latin typeface="Arial" panose="020B0604020202020204" pitchFamily="34" charset="0"/>
                <a:cs typeface="Arial" panose="020B0604020202020204" pitchFamily="34" charset="0"/>
              </a:rPr>
              <a:t> </a:t>
            </a:r>
            <a:br>
              <a:rPr lang="tr-TR" sz="1400" dirty="0">
                <a:latin typeface="Arial" panose="020B0604020202020204" pitchFamily="34" charset="0"/>
                <a:cs typeface="Arial" panose="020B0604020202020204" pitchFamily="34" charset="0"/>
              </a:rPr>
            </a:br>
            <a:r>
              <a:rPr lang="tr-TR" sz="1400" dirty="0" err="1">
                <a:latin typeface="Arial" panose="020B0604020202020204" pitchFamily="34" charset="0"/>
                <a:cs typeface="Arial" panose="020B0604020202020204" pitchFamily="34" charset="0"/>
              </a:rPr>
              <a:t>Additional</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information</a:t>
            </a:r>
            <a:r>
              <a:rPr lang="tr-TR" sz="1400" dirty="0">
                <a:latin typeface="Arial" panose="020B0604020202020204" pitchFamily="34" charset="0"/>
                <a:cs typeface="Arial" panose="020B0604020202020204" pitchFamily="34" charset="0"/>
              </a:rPr>
              <a:t> is </a:t>
            </a:r>
            <a:r>
              <a:rPr lang="tr-TR" sz="1400" dirty="0" err="1">
                <a:latin typeface="Arial" panose="020B0604020202020204" pitchFamily="34" charset="0"/>
                <a:cs typeface="Arial" panose="020B0604020202020204" pitchFamily="34" charset="0"/>
              </a:rPr>
              <a:t>available</a:t>
            </a:r>
            <a:r>
              <a:rPr lang="tr-TR" sz="1400" dirty="0">
                <a:latin typeface="Arial" panose="020B0604020202020204" pitchFamily="34" charset="0"/>
                <a:cs typeface="Arial" panose="020B0604020202020204" pitchFamily="34" charset="0"/>
              </a:rPr>
              <a:t> at </a:t>
            </a:r>
            <a:r>
              <a:rPr lang="tr-TR" sz="1400" dirty="0" err="1">
                <a:latin typeface="Arial" panose="020B0604020202020204" pitchFamily="34" charset="0"/>
                <a:cs typeface="Arial" panose="020B0604020202020204" pitchFamily="34" charset="0"/>
              </a:rPr>
              <a:t>the</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end</a:t>
            </a:r>
            <a:r>
              <a:rPr lang="tr-TR" sz="1400" dirty="0">
                <a:latin typeface="Arial" panose="020B0604020202020204" pitchFamily="34" charset="0"/>
                <a:cs typeface="Arial" panose="020B0604020202020204" pitchFamily="34" charset="0"/>
              </a:rPr>
              <a:t> of </a:t>
            </a:r>
            <a:r>
              <a:rPr lang="tr-TR" sz="1400" dirty="0" err="1">
                <a:latin typeface="Arial" panose="020B0604020202020204" pitchFamily="34" charset="0"/>
                <a:cs typeface="Arial" panose="020B0604020202020204" pitchFamily="34" charset="0"/>
              </a:rPr>
              <a:t>the</a:t>
            </a:r>
            <a:r>
              <a:rPr lang="tr-TR" sz="1400" dirty="0">
                <a:latin typeface="Arial" panose="020B0604020202020204" pitchFamily="34" charset="0"/>
                <a:cs typeface="Arial" panose="020B0604020202020204" pitchFamily="34" charset="0"/>
              </a:rPr>
              <a:t> </a:t>
            </a:r>
            <a:r>
              <a:rPr lang="tr-TR" sz="1400" dirty="0" err="1">
                <a:latin typeface="Arial" panose="020B0604020202020204" pitchFamily="34" charset="0"/>
                <a:cs typeface="Arial" panose="020B0604020202020204" pitchFamily="34" charset="0"/>
              </a:rPr>
              <a:t>chapter</a:t>
            </a:r>
            <a:r>
              <a:rPr lang="tr-TR" sz="1400" dirty="0">
                <a:latin typeface="Arial" panose="020B0604020202020204" pitchFamily="34" charset="0"/>
                <a:cs typeface="Arial" panose="020B0604020202020204" pitchFamily="34" charset="0"/>
              </a:rPr>
              <a:t> http://</a:t>
            </a:r>
            <a:r>
              <a:rPr lang="tr-TR" sz="1400" dirty="0" err="1">
                <a:latin typeface="Arial" panose="020B0604020202020204" pitchFamily="34" charset="0"/>
                <a:cs typeface="Arial" panose="020B0604020202020204" pitchFamily="34" charset="0"/>
              </a:rPr>
              <a:t>dx.doi.org</a:t>
            </a:r>
            <a:r>
              <a:rPr lang="tr-TR" sz="1400" dirty="0">
                <a:latin typeface="Arial" panose="020B0604020202020204" pitchFamily="34" charset="0"/>
                <a:cs typeface="Arial" panose="020B0604020202020204" pitchFamily="34" charset="0"/>
              </a:rPr>
              <a:t>/10.5772/63392 </a:t>
            </a:r>
            <a:br>
              <a:rPr lang="tr-TR" sz="1400" dirty="0">
                <a:latin typeface="Arial" panose="020B0604020202020204" pitchFamily="34" charset="0"/>
                <a:cs typeface="Arial" panose="020B0604020202020204" pitchFamily="34" charset="0"/>
              </a:rPr>
            </a:br>
            <a:endParaRPr lang="tr-TR" sz="1400" dirty="0">
              <a:latin typeface="Arial" panose="020B0604020202020204" pitchFamily="34" charset="0"/>
              <a:cs typeface="Arial" panose="020B0604020202020204" pitchFamily="34" charset="0"/>
            </a:endParaRPr>
          </a:p>
        </p:txBody>
      </p:sp>
      <p:pic>
        <p:nvPicPr>
          <p:cNvPr id="1025" name="Picture 1" descr="page4image905868240">
            <a:extLst>
              <a:ext uri="{FF2B5EF4-FFF2-40B4-BE49-F238E27FC236}">
                <a16:creationId xmlns:a16="http://schemas.microsoft.com/office/drawing/2014/main" id="{B5FC2668-EA93-C441-916F-A5A6811993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73723"/>
            <a:ext cx="12192000" cy="621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881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F6F76F-6E73-B748-9BA0-AF1A38676927}"/>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936758D1-4CD3-FE46-BFCA-BD636997D52D}"/>
              </a:ext>
            </a:extLst>
          </p:cNvPr>
          <p:cNvPicPr>
            <a:picLocks noGrp="1" noChangeAspect="1"/>
          </p:cNvPicPr>
          <p:nvPr>
            <p:ph idx="1"/>
          </p:nvPr>
        </p:nvPicPr>
        <p:blipFill>
          <a:blip r:embed="rId2"/>
          <a:stretch>
            <a:fillRect/>
          </a:stretch>
        </p:blipFill>
        <p:spPr>
          <a:xfrm>
            <a:off x="0" y="365125"/>
            <a:ext cx="12192000" cy="6858000"/>
          </a:xfrm>
          <a:prstGeom prst="rect">
            <a:avLst/>
          </a:prstGeom>
        </p:spPr>
      </p:pic>
    </p:spTree>
    <p:extLst>
      <p:ext uri="{BB962C8B-B14F-4D97-AF65-F5344CB8AC3E}">
        <p14:creationId xmlns:p14="http://schemas.microsoft.com/office/powerpoint/2010/main" val="399365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5C2747-DFBC-9043-8A03-0EECEADD5661}"/>
              </a:ext>
            </a:extLst>
          </p:cNvPr>
          <p:cNvSpPr>
            <a:spLocks noGrp="1"/>
          </p:cNvSpPr>
          <p:nvPr>
            <p:ph type="title"/>
          </p:nvPr>
        </p:nvSpPr>
        <p:spPr/>
        <p:txBody>
          <a:bodyPr/>
          <a:lstStyle/>
          <a:p>
            <a:endParaRPr lang="tr-TR" dirty="0"/>
          </a:p>
        </p:txBody>
      </p:sp>
      <p:sp>
        <p:nvSpPr>
          <p:cNvPr id="6" name="İçerik Yer Tutucusu 5">
            <a:extLst>
              <a:ext uri="{FF2B5EF4-FFF2-40B4-BE49-F238E27FC236}">
                <a16:creationId xmlns:a16="http://schemas.microsoft.com/office/drawing/2014/main" id="{211A8D8A-C9E2-914F-B242-65738E09E4DC}"/>
              </a:ext>
            </a:extLst>
          </p:cNvPr>
          <p:cNvSpPr>
            <a:spLocks noGrp="1"/>
          </p:cNvSpPr>
          <p:nvPr>
            <p:ph idx="1"/>
          </p:nvPr>
        </p:nvSpPr>
        <p:spPr/>
        <p:txBody>
          <a:bodyPr/>
          <a:lstStyle/>
          <a:p>
            <a:pPr marL="0" indent="0">
              <a:buNone/>
            </a:pPr>
            <a:r>
              <a:rPr lang="tr-TR" b="1" dirty="0"/>
              <a:t>RESULTS: </a:t>
            </a:r>
          </a:p>
          <a:p>
            <a:pPr marL="0" indent="0">
              <a:buNone/>
            </a:pPr>
            <a:r>
              <a:rPr lang="tr-TR" sz="2400" dirty="0" err="1">
                <a:latin typeface="Arial" panose="020B0604020202020204" pitchFamily="34" charset="0"/>
                <a:cs typeface="Arial" panose="020B0604020202020204" pitchFamily="34" charset="0"/>
              </a:rPr>
              <a:t>The</a:t>
            </a:r>
            <a:r>
              <a:rPr lang="tr-TR" sz="2400" dirty="0">
                <a:latin typeface="Arial" panose="020B0604020202020204" pitchFamily="34" charset="0"/>
                <a:cs typeface="Arial" panose="020B0604020202020204" pitchFamily="34" charset="0"/>
              </a:rPr>
              <a:t> main </a:t>
            </a:r>
            <a:r>
              <a:rPr lang="tr-TR" sz="2400" dirty="0" err="1">
                <a:latin typeface="Arial" panose="020B0604020202020204" pitchFamily="34" charset="0"/>
                <a:cs typeface="Arial" panose="020B0604020202020204" pitchFamily="34" charset="0"/>
              </a:rPr>
              <a:t>problems</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were</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vascular</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complications</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or</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ischemia</a:t>
            </a:r>
            <a:r>
              <a:rPr lang="tr-TR" sz="2400" dirty="0">
                <a:latin typeface="Arial" panose="020B0604020202020204" pitchFamily="34" charset="0"/>
                <a:cs typeface="Arial" panose="020B0604020202020204" pitchFamily="34" charset="0"/>
              </a:rPr>
              <a:t> of </a:t>
            </a:r>
            <a:r>
              <a:rPr lang="tr-TR" sz="2400" dirty="0" err="1">
                <a:latin typeface="Arial" panose="020B0604020202020204" pitchFamily="34" charset="0"/>
                <a:cs typeface="Arial" panose="020B0604020202020204" pitchFamily="34" charset="0"/>
              </a:rPr>
              <a:t>the</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corresponding</a:t>
            </a:r>
            <a:endParaRPr lang="tr-TR" sz="2400" dirty="0">
              <a:latin typeface="Arial" panose="020B0604020202020204" pitchFamily="34" charset="0"/>
              <a:cs typeface="Arial" panose="020B0604020202020204" pitchFamily="34" charset="0"/>
            </a:endParaRPr>
          </a:p>
          <a:p>
            <a:pPr marL="0" indent="0">
              <a:buNone/>
            </a:pP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extremity</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leading</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to</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surgical</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revision</a:t>
            </a:r>
            <a:r>
              <a:rPr lang="tr-TR" sz="2400" dirty="0">
                <a:latin typeface="Arial" panose="020B0604020202020204" pitchFamily="34" charset="0"/>
                <a:cs typeface="Arial" panose="020B0604020202020204" pitchFamily="34" charset="0"/>
              </a:rPr>
              <a:t> in 16.9 % of </a:t>
            </a:r>
            <a:r>
              <a:rPr lang="tr-TR" sz="2400" dirty="0" err="1">
                <a:latin typeface="Arial" panose="020B0604020202020204" pitchFamily="34" charset="0"/>
                <a:cs typeface="Arial" panose="020B0604020202020204" pitchFamily="34" charset="0"/>
              </a:rPr>
              <a:t>patients</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blood</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loss</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and</a:t>
            </a:r>
            <a:r>
              <a:rPr lang="tr-TR" sz="2400" dirty="0">
                <a:latin typeface="Arial" panose="020B0604020202020204" pitchFamily="34" charset="0"/>
                <a:cs typeface="Arial" panose="020B0604020202020204" pitchFamily="34" charset="0"/>
              </a:rPr>
              <a:t>/</a:t>
            </a:r>
            <a:r>
              <a:rPr lang="tr-TR" sz="2400" dirty="0" err="1">
                <a:latin typeface="Arial" panose="020B0604020202020204" pitchFamily="34" charset="0"/>
                <a:cs typeface="Arial" panose="020B0604020202020204" pitchFamily="34" charset="0"/>
              </a:rPr>
              <a:t>or</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relocation</a:t>
            </a:r>
            <a:r>
              <a:rPr lang="tr-TR" sz="2400" dirty="0">
                <a:latin typeface="Arial" panose="020B0604020202020204" pitchFamily="34" charset="0"/>
                <a:cs typeface="Arial" panose="020B0604020202020204" pitchFamily="34" charset="0"/>
              </a:rPr>
              <a:t> of </a:t>
            </a:r>
          </a:p>
          <a:p>
            <a:pPr marL="0" indent="0">
              <a:buNone/>
            </a:pPr>
            <a:r>
              <a:rPr lang="tr-TR" sz="2400" dirty="0" err="1">
                <a:latin typeface="Arial" panose="020B0604020202020204" pitchFamily="34" charset="0"/>
                <a:cs typeface="Arial" panose="020B0604020202020204" pitchFamily="34" charset="0"/>
              </a:rPr>
              <a:t>cannulas</a:t>
            </a:r>
            <a:r>
              <a:rPr lang="tr-TR" sz="2400" dirty="0">
                <a:latin typeface="Arial" panose="020B0604020202020204" pitchFamily="34" charset="0"/>
                <a:cs typeface="Arial" panose="020B0604020202020204" pitchFamily="34" charset="0"/>
              </a:rPr>
              <a:t>. </a:t>
            </a:r>
            <a:r>
              <a:rPr lang="tr-TR" sz="2400" dirty="0" err="1">
                <a:solidFill>
                  <a:srgbClr val="FF0000"/>
                </a:solidFill>
                <a:latin typeface="Arial" panose="020B0604020202020204" pitchFamily="34" charset="0"/>
                <a:cs typeface="Arial" panose="020B0604020202020204" pitchFamily="34" charset="0"/>
              </a:rPr>
              <a:t>Hypoxia</a:t>
            </a:r>
            <a:r>
              <a:rPr lang="tr-TR" sz="2400" dirty="0">
                <a:solidFill>
                  <a:srgbClr val="FF0000"/>
                </a:solidFill>
                <a:latin typeface="Arial" panose="020B0604020202020204" pitchFamily="34" charset="0"/>
                <a:cs typeface="Arial" panose="020B0604020202020204" pitchFamily="34" charset="0"/>
              </a:rPr>
              <a:t> of </a:t>
            </a:r>
            <a:r>
              <a:rPr lang="tr-TR" sz="2400" dirty="0" err="1">
                <a:solidFill>
                  <a:srgbClr val="FF0000"/>
                </a:solidFill>
                <a:latin typeface="Arial" panose="020B0604020202020204" pitchFamily="34" charset="0"/>
                <a:cs typeface="Arial" panose="020B0604020202020204" pitchFamily="34" charset="0"/>
              </a:rPr>
              <a:t>the</a:t>
            </a:r>
            <a:r>
              <a:rPr lang="tr-TR" sz="2400" dirty="0">
                <a:solidFill>
                  <a:srgbClr val="FF0000"/>
                </a:solidFill>
                <a:latin typeface="Arial" panose="020B0604020202020204" pitchFamily="34" charset="0"/>
                <a:cs typeface="Arial" panose="020B0604020202020204" pitchFamily="34" charset="0"/>
              </a:rPr>
              <a:t> </a:t>
            </a:r>
            <a:r>
              <a:rPr lang="tr-TR" sz="2400" dirty="0" err="1">
                <a:solidFill>
                  <a:srgbClr val="FF0000"/>
                </a:solidFill>
                <a:latin typeface="Arial" panose="020B0604020202020204" pitchFamily="34" charset="0"/>
                <a:cs typeface="Arial" panose="020B0604020202020204" pitchFamily="34" charset="0"/>
              </a:rPr>
              <a:t>upper</a:t>
            </a:r>
            <a:r>
              <a:rPr lang="tr-TR" sz="2400" dirty="0">
                <a:solidFill>
                  <a:srgbClr val="FF0000"/>
                </a:solidFill>
                <a:latin typeface="Arial" panose="020B0604020202020204" pitchFamily="34" charset="0"/>
                <a:cs typeface="Arial" panose="020B0604020202020204" pitchFamily="34" charset="0"/>
              </a:rPr>
              <a:t> body (</a:t>
            </a:r>
            <a:r>
              <a:rPr lang="tr-TR" sz="2400" dirty="0" err="1">
                <a:solidFill>
                  <a:srgbClr val="FF0000"/>
                </a:solidFill>
                <a:latin typeface="Arial" panose="020B0604020202020204" pitchFamily="34" charset="0"/>
                <a:cs typeface="Arial" panose="020B0604020202020204" pitchFamily="34" charset="0"/>
              </a:rPr>
              <a:t>Harlequin</a:t>
            </a:r>
            <a:r>
              <a:rPr lang="tr-TR" sz="2400" dirty="0">
                <a:solidFill>
                  <a:srgbClr val="FF0000"/>
                </a:solidFill>
                <a:latin typeface="Arial" panose="020B0604020202020204" pitchFamily="34" charset="0"/>
                <a:cs typeface="Arial" panose="020B0604020202020204" pitchFamily="34" charset="0"/>
              </a:rPr>
              <a:t> </a:t>
            </a:r>
            <a:r>
              <a:rPr lang="tr-TR" sz="2400" dirty="0" err="1">
                <a:solidFill>
                  <a:srgbClr val="FF0000"/>
                </a:solidFill>
                <a:latin typeface="Arial" panose="020B0604020202020204" pitchFamily="34" charset="0"/>
                <a:cs typeface="Arial" panose="020B0604020202020204" pitchFamily="34" charset="0"/>
              </a:rPr>
              <a:t>syndrome</a:t>
            </a:r>
            <a:r>
              <a:rPr lang="tr-TR" sz="2400" dirty="0">
                <a:solidFill>
                  <a:srgbClr val="FF0000"/>
                </a:solidFill>
                <a:latin typeface="Arial" panose="020B0604020202020204" pitchFamily="34" charset="0"/>
                <a:cs typeface="Arial" panose="020B0604020202020204" pitchFamily="34" charset="0"/>
              </a:rPr>
              <a:t>) </a:t>
            </a:r>
          </a:p>
          <a:p>
            <a:pPr marL="0" indent="0">
              <a:buNone/>
            </a:pPr>
            <a:r>
              <a:rPr lang="tr-TR" sz="2400" dirty="0" err="1">
                <a:solidFill>
                  <a:srgbClr val="FF0000"/>
                </a:solidFill>
                <a:latin typeface="Arial" panose="020B0604020202020204" pitchFamily="34" charset="0"/>
                <a:cs typeface="Arial" panose="020B0604020202020204" pitchFamily="34" charset="0"/>
              </a:rPr>
              <a:t>occurred</a:t>
            </a:r>
            <a:r>
              <a:rPr lang="tr-TR" sz="2400" dirty="0">
                <a:solidFill>
                  <a:srgbClr val="FF0000"/>
                </a:solidFill>
                <a:latin typeface="Arial" panose="020B0604020202020204" pitchFamily="34" charset="0"/>
                <a:cs typeface="Arial" panose="020B0604020202020204" pitchFamily="34" charset="0"/>
              </a:rPr>
              <a:t> in 8.8 % of </a:t>
            </a:r>
            <a:r>
              <a:rPr lang="tr-TR" sz="2400" dirty="0" err="1">
                <a:solidFill>
                  <a:srgbClr val="FF0000"/>
                </a:solidFill>
                <a:latin typeface="Arial" panose="020B0604020202020204" pitchFamily="34" charset="0"/>
                <a:cs typeface="Arial" panose="020B0604020202020204" pitchFamily="34" charset="0"/>
              </a:rPr>
              <a:t>patients</a:t>
            </a:r>
            <a:r>
              <a:rPr lang="tr-TR" sz="2400" dirty="0">
                <a:solidFill>
                  <a:srgbClr val="FF0000"/>
                </a:solidFill>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Cannulation</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failure</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and</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malfunction</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were</a:t>
            </a:r>
            <a:r>
              <a:rPr lang="tr-TR" sz="2400" dirty="0">
                <a:latin typeface="Arial" panose="020B0604020202020204" pitchFamily="34" charset="0"/>
                <a:cs typeface="Arial" panose="020B0604020202020204" pitchFamily="34" charset="0"/>
              </a:rPr>
              <a:t> </a:t>
            </a:r>
          </a:p>
          <a:p>
            <a:pPr marL="0" indent="0">
              <a:buNone/>
            </a:pPr>
            <a:r>
              <a:rPr lang="tr-TR" sz="2400" dirty="0" err="1">
                <a:latin typeface="Arial" panose="020B0604020202020204" pitchFamily="34" charset="0"/>
                <a:cs typeface="Arial" panose="020B0604020202020204" pitchFamily="34" charset="0"/>
              </a:rPr>
              <a:t>infrequent</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Careful</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insertion</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technique</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close</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surveillance</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and</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monitoring</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are</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compelling</a:t>
            </a:r>
            <a:r>
              <a:rPr lang="tr-TR" sz="2400" dirty="0"/>
              <a:t>.</a:t>
            </a:r>
          </a:p>
          <a:p>
            <a:endParaRPr lang="tr-TR" dirty="0"/>
          </a:p>
        </p:txBody>
      </p:sp>
    </p:spTree>
    <p:extLst>
      <p:ext uri="{BB962C8B-B14F-4D97-AF65-F5344CB8AC3E}">
        <p14:creationId xmlns:p14="http://schemas.microsoft.com/office/powerpoint/2010/main" val="2251412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EF0CD-13D2-464A-9517-01D393BD8D11}"/>
              </a:ext>
            </a:extLst>
          </p:cNvPr>
          <p:cNvSpPr>
            <a:spLocks noGrp="1"/>
          </p:cNvSpPr>
          <p:nvPr>
            <p:ph type="title"/>
          </p:nvPr>
        </p:nvSpPr>
        <p:spPr>
          <a:xfrm>
            <a:off x="318977" y="365125"/>
            <a:ext cx="11695814" cy="2141008"/>
          </a:xfrm>
        </p:spPr>
        <p:txBody>
          <a:bodyPr>
            <a:normAutofit fontScale="90000"/>
          </a:bodyPr>
          <a:lstStyle/>
          <a:p>
            <a:pPr algn="ctr"/>
            <a:r>
              <a:rPr lang="tr-TR" dirty="0">
                <a:solidFill>
                  <a:schemeClr val="accent1"/>
                </a:solidFill>
                <a:latin typeface="Arial" panose="020B0604020202020204" pitchFamily="34" charset="0"/>
                <a:cs typeface="Arial" panose="020B0604020202020204" pitchFamily="34" charset="0"/>
              </a:rPr>
              <a:t>       E C </a:t>
            </a:r>
            <a:r>
              <a:rPr lang="tr-TR" dirty="0">
                <a:solidFill>
                  <a:srgbClr val="FF0000"/>
                </a:solidFill>
                <a:latin typeface="Arial" panose="020B0604020202020204" pitchFamily="34" charset="0"/>
                <a:cs typeface="Arial" panose="020B0604020202020204" pitchFamily="34" charset="0"/>
              </a:rPr>
              <a:t>M O</a:t>
            </a:r>
            <a:br>
              <a:rPr lang="tr-TR" dirty="0">
                <a:solidFill>
                  <a:schemeClr val="accent1"/>
                </a:solidFill>
                <a:latin typeface="Arial" panose="020B0604020202020204" pitchFamily="34" charset="0"/>
                <a:cs typeface="Arial" panose="020B0604020202020204" pitchFamily="34" charset="0"/>
              </a:rPr>
            </a:br>
            <a:r>
              <a:rPr lang="tr-TR" dirty="0" err="1">
                <a:solidFill>
                  <a:schemeClr val="accent1"/>
                </a:solidFill>
                <a:latin typeface="Arial" panose="020B0604020202020204" pitchFamily="34" charset="0"/>
                <a:cs typeface="Arial" panose="020B0604020202020204" pitchFamily="34" charset="0"/>
              </a:rPr>
              <a:t>The</a:t>
            </a:r>
            <a:r>
              <a:rPr lang="tr-TR" dirty="0">
                <a:solidFill>
                  <a:schemeClr val="accent1"/>
                </a:solidFill>
                <a:latin typeface="Arial" panose="020B0604020202020204" pitchFamily="34" charset="0"/>
                <a:cs typeface="Arial" panose="020B0604020202020204" pitchFamily="34" charset="0"/>
              </a:rPr>
              <a:t> </a:t>
            </a:r>
            <a:r>
              <a:rPr lang="tr-TR" dirty="0" err="1">
                <a:solidFill>
                  <a:schemeClr val="accent1"/>
                </a:solidFill>
                <a:latin typeface="Arial" panose="020B0604020202020204" pitchFamily="34" charset="0"/>
                <a:cs typeface="Arial" panose="020B0604020202020204" pitchFamily="34" charset="0"/>
              </a:rPr>
              <a:t>Harlequin</a:t>
            </a:r>
            <a:r>
              <a:rPr lang="tr-TR" dirty="0">
                <a:solidFill>
                  <a:schemeClr val="accent1"/>
                </a:solidFill>
                <a:latin typeface="Arial" panose="020B0604020202020204" pitchFamily="34" charset="0"/>
                <a:cs typeface="Arial" panose="020B0604020202020204" pitchFamily="34" charset="0"/>
              </a:rPr>
              <a:t> </a:t>
            </a:r>
            <a:r>
              <a:rPr lang="tr-TR" dirty="0" err="1">
                <a:solidFill>
                  <a:schemeClr val="accent1"/>
                </a:solidFill>
                <a:latin typeface="Arial" panose="020B0604020202020204" pitchFamily="34" charset="0"/>
                <a:cs typeface="Arial" panose="020B0604020202020204" pitchFamily="34" charset="0"/>
              </a:rPr>
              <a:t>Syndrome</a:t>
            </a:r>
            <a:r>
              <a:rPr lang="tr-TR" dirty="0">
                <a:solidFill>
                  <a:schemeClr val="accent1"/>
                </a:solidFill>
                <a:latin typeface="Arial" panose="020B0604020202020204" pitchFamily="34" charset="0"/>
                <a:cs typeface="Arial" panose="020B0604020202020204" pitchFamily="34" charset="0"/>
              </a:rPr>
              <a:t> </a:t>
            </a:r>
            <a:r>
              <a:rPr lang="tr-TR" dirty="0"/>
              <a:t>= </a:t>
            </a:r>
            <a:r>
              <a:rPr lang="tr-TR" dirty="0">
                <a:solidFill>
                  <a:srgbClr val="FF0000"/>
                </a:solidFill>
              </a:rPr>
              <a:t>North South </a:t>
            </a:r>
            <a:r>
              <a:rPr lang="tr-TR" dirty="0" err="1">
                <a:solidFill>
                  <a:srgbClr val="FF0000"/>
                </a:solidFill>
              </a:rPr>
              <a:t>Syndrome</a:t>
            </a:r>
            <a:br>
              <a:rPr lang="tr-TR" dirty="0"/>
            </a:br>
            <a:r>
              <a:rPr lang="tr-TR" dirty="0"/>
              <a:t>        </a:t>
            </a:r>
          </a:p>
        </p:txBody>
      </p:sp>
      <p:sp>
        <p:nvSpPr>
          <p:cNvPr id="3" name="İçerik Yer Tutucusu 2">
            <a:extLst>
              <a:ext uri="{FF2B5EF4-FFF2-40B4-BE49-F238E27FC236}">
                <a16:creationId xmlns:a16="http://schemas.microsoft.com/office/drawing/2014/main" id="{849FEBCD-5C2A-EE41-BDC3-98F08F16DF2B}"/>
              </a:ext>
            </a:extLst>
          </p:cNvPr>
          <p:cNvSpPr>
            <a:spLocks noGrp="1"/>
          </p:cNvSpPr>
          <p:nvPr>
            <p:ph idx="1"/>
          </p:nvPr>
        </p:nvSpPr>
        <p:spPr>
          <a:xfrm>
            <a:off x="318977" y="1825625"/>
            <a:ext cx="11554046" cy="4667250"/>
          </a:xfrm>
        </p:spPr>
        <p:txBody>
          <a:bodyPr/>
          <a:lstStyle/>
          <a:p>
            <a:pPr marL="0" indent="0">
              <a:buNone/>
            </a:pPr>
            <a:r>
              <a:rPr lang="tr-TR" dirty="0"/>
              <a:t>      </a:t>
            </a:r>
          </a:p>
          <a:p>
            <a:pPr marL="0" indent="0">
              <a:buNone/>
            </a:pPr>
            <a:endParaRPr lang="tr-TR" dirty="0">
              <a:solidFill>
                <a:schemeClr val="accent1"/>
              </a:solidFill>
              <a:latin typeface="Arial" panose="020B0604020202020204" pitchFamily="34" charset="0"/>
              <a:cs typeface="Arial" panose="020B0604020202020204" pitchFamily="34" charset="0"/>
            </a:endParaRPr>
          </a:p>
          <a:p>
            <a:pPr marL="0" indent="0">
              <a:buNone/>
            </a:pPr>
            <a:r>
              <a:rPr lang="tr-TR" dirty="0">
                <a:solidFill>
                  <a:schemeClr val="accent1"/>
                </a:solidFill>
                <a:latin typeface="Arial" panose="020B0604020202020204" pitchFamily="34" charset="0"/>
                <a:cs typeface="Arial" panose="020B0604020202020204" pitchFamily="34" charset="0"/>
              </a:rPr>
              <a:t>BLUE HEAD = MAVİ KAFA </a:t>
            </a:r>
            <a:r>
              <a:rPr lang="tr-TR" dirty="0">
                <a:latin typeface="Arial" panose="020B0604020202020204" pitchFamily="34" charset="0"/>
                <a:cs typeface="Arial" panose="020B0604020202020204" pitchFamily="34" charset="0"/>
              </a:rPr>
              <a:t>------ Yetersiz oksijenlenen üst beden</a:t>
            </a:r>
          </a:p>
          <a:p>
            <a:pPr marL="0" indent="0">
              <a:buNone/>
            </a:pPr>
            <a:endParaRPr lang="tr-TR" dirty="0">
              <a:solidFill>
                <a:srgbClr val="FF0000"/>
              </a:solidFill>
              <a:latin typeface="Arial" panose="020B0604020202020204" pitchFamily="34" charset="0"/>
              <a:cs typeface="Arial" panose="020B0604020202020204" pitchFamily="34" charset="0"/>
            </a:endParaRPr>
          </a:p>
          <a:p>
            <a:pPr marL="0" indent="0">
              <a:buNone/>
            </a:pPr>
            <a:r>
              <a:rPr lang="tr-TR" dirty="0">
                <a:solidFill>
                  <a:srgbClr val="FF0000"/>
                </a:solidFill>
                <a:latin typeface="Arial" panose="020B0604020202020204" pitchFamily="34" charset="0"/>
                <a:cs typeface="Arial" panose="020B0604020202020204" pitchFamily="34" charset="0"/>
              </a:rPr>
              <a:t>RED  LEGS  = KIRMIZI AYAK </a:t>
            </a:r>
            <a:r>
              <a:rPr lang="tr-TR" dirty="0">
                <a:latin typeface="Arial" panose="020B0604020202020204" pitchFamily="34" charset="0"/>
                <a:cs typeface="Arial" panose="020B0604020202020204" pitchFamily="34" charset="0"/>
              </a:rPr>
              <a:t>------ Fazla oksijenlenen alt beden</a:t>
            </a:r>
          </a:p>
        </p:txBody>
      </p:sp>
    </p:spTree>
    <p:extLst>
      <p:ext uri="{BB962C8B-B14F-4D97-AF65-F5344CB8AC3E}">
        <p14:creationId xmlns:p14="http://schemas.microsoft.com/office/powerpoint/2010/main" val="2346549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4C1D83-6722-4847-B9A0-AF10240DBD56}"/>
              </a:ext>
            </a:extLst>
          </p:cNvPr>
          <p:cNvSpPr>
            <a:spLocks noGrp="1"/>
          </p:cNvSpPr>
          <p:nvPr>
            <p:ph type="ctrTitle"/>
          </p:nvPr>
        </p:nvSpPr>
        <p:spPr>
          <a:xfrm>
            <a:off x="1049867" y="186267"/>
            <a:ext cx="10752665" cy="711200"/>
          </a:xfrm>
        </p:spPr>
        <p:txBody>
          <a:bodyPr>
            <a:noAutofit/>
          </a:bodyPr>
          <a:lstStyle/>
          <a:p>
            <a:r>
              <a:rPr lang="tr-TR" sz="4400" dirty="0">
                <a:latin typeface="Arial" panose="020B0604020202020204" pitchFamily="34" charset="0"/>
                <a:cs typeface="Arial" panose="020B0604020202020204" pitchFamily="34" charset="0"/>
              </a:rPr>
              <a:t>PALYAÇO</a:t>
            </a:r>
          </a:p>
        </p:txBody>
      </p:sp>
      <p:pic>
        <p:nvPicPr>
          <p:cNvPr id="4" name="Resim 3">
            <a:extLst>
              <a:ext uri="{FF2B5EF4-FFF2-40B4-BE49-F238E27FC236}">
                <a16:creationId xmlns:a16="http://schemas.microsoft.com/office/drawing/2014/main" id="{86A6F98F-F694-D347-8322-7588602FCD14}"/>
              </a:ext>
            </a:extLst>
          </p:cNvPr>
          <p:cNvPicPr>
            <a:picLocks noChangeAspect="1"/>
          </p:cNvPicPr>
          <p:nvPr/>
        </p:nvPicPr>
        <p:blipFill>
          <a:blip r:embed="rId2"/>
          <a:stretch>
            <a:fillRect/>
          </a:stretch>
        </p:blipFill>
        <p:spPr>
          <a:xfrm>
            <a:off x="0" y="1032932"/>
            <a:ext cx="12192000" cy="5825067"/>
          </a:xfrm>
          <a:prstGeom prst="rect">
            <a:avLst/>
          </a:prstGeom>
        </p:spPr>
      </p:pic>
      <p:sp>
        <p:nvSpPr>
          <p:cNvPr id="3" name="Alt Başlık 2">
            <a:extLst>
              <a:ext uri="{FF2B5EF4-FFF2-40B4-BE49-F238E27FC236}">
                <a16:creationId xmlns:a16="http://schemas.microsoft.com/office/drawing/2014/main" id="{FB924DA3-B4BA-E141-B9C6-93EC9641D8E7}"/>
              </a:ext>
            </a:extLst>
          </p:cNvPr>
          <p:cNvSpPr>
            <a:spLocks noGrp="1"/>
          </p:cNvSpPr>
          <p:nvPr>
            <p:ph type="subTitle" idx="1"/>
          </p:nvPr>
        </p:nvSpPr>
        <p:spPr>
          <a:xfrm>
            <a:off x="1" y="1151467"/>
            <a:ext cx="12192000" cy="5706533"/>
          </a:xfrm>
        </p:spPr>
        <p:txBody>
          <a:bodyPr/>
          <a:lstStyle/>
          <a:p>
            <a:endParaRPr lang="tr-TR" dirty="0"/>
          </a:p>
        </p:txBody>
      </p:sp>
    </p:spTree>
    <p:extLst>
      <p:ext uri="{BB962C8B-B14F-4D97-AF65-F5344CB8AC3E}">
        <p14:creationId xmlns:p14="http://schemas.microsoft.com/office/powerpoint/2010/main" val="754100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4FFB6F-28DE-724C-9BB6-ACB6EC709557}"/>
              </a:ext>
            </a:extLst>
          </p:cNvPr>
          <p:cNvSpPr>
            <a:spLocks noGrp="1"/>
          </p:cNvSpPr>
          <p:nvPr>
            <p:ph type="title"/>
          </p:nvPr>
        </p:nvSpPr>
        <p:spPr>
          <a:xfrm>
            <a:off x="0" y="1"/>
            <a:ext cx="12192000" cy="1354666"/>
          </a:xfrm>
        </p:spPr>
        <p:txBody>
          <a:bodyPr>
            <a:noAutofit/>
          </a:bodyPr>
          <a:lstStyle/>
          <a:p>
            <a:r>
              <a:rPr lang="tr-TR" sz="2400" dirty="0" err="1">
                <a:solidFill>
                  <a:srgbClr val="FF0000"/>
                </a:solidFill>
                <a:latin typeface="Arial" panose="020B0604020202020204" pitchFamily="34" charset="0"/>
                <a:cs typeface="Arial" panose="020B0604020202020204" pitchFamily="34" charset="0"/>
              </a:rPr>
              <a:t>Harlequin</a:t>
            </a:r>
            <a:r>
              <a:rPr lang="tr-TR" sz="2400" dirty="0">
                <a:solidFill>
                  <a:srgbClr val="FF0000"/>
                </a:solidFill>
                <a:latin typeface="Arial" panose="020B0604020202020204" pitchFamily="34" charset="0"/>
                <a:cs typeface="Arial" panose="020B0604020202020204" pitchFamily="34" charset="0"/>
              </a:rPr>
              <a:t> sendromu göğüs, boyun ve yüzün üst </a:t>
            </a:r>
            <a:r>
              <a:rPr lang="tr-TR" sz="2400" dirty="0" err="1">
                <a:solidFill>
                  <a:srgbClr val="FF0000"/>
                </a:solidFill>
                <a:latin typeface="Arial" panose="020B0604020202020204" pitchFamily="34" charset="0"/>
                <a:cs typeface="Arial" panose="020B0604020202020204" pitchFamily="34" charset="0"/>
              </a:rPr>
              <a:t>toraks</a:t>
            </a:r>
            <a:r>
              <a:rPr lang="tr-TR" sz="2400" dirty="0">
                <a:solidFill>
                  <a:srgbClr val="FF0000"/>
                </a:solidFill>
                <a:latin typeface="Arial" panose="020B0604020202020204" pitchFamily="34" charset="0"/>
                <a:cs typeface="Arial" panose="020B0604020202020204" pitchFamily="34" charset="0"/>
              </a:rPr>
              <a:t> bölgesinde simetrik olmayan terleme ve kızarma ile karakterize bir durumdur. </a:t>
            </a:r>
            <a:br>
              <a:rPr lang="tr-TR" sz="2400" dirty="0">
                <a:solidFill>
                  <a:srgbClr val="FF0000"/>
                </a:solidFill>
                <a:latin typeface="Arial" panose="020B0604020202020204" pitchFamily="34" charset="0"/>
                <a:cs typeface="Arial" panose="020B0604020202020204" pitchFamily="34" charset="0"/>
              </a:rPr>
            </a:br>
            <a:r>
              <a:rPr lang="tr-TR" sz="2400" dirty="0" err="1">
                <a:solidFill>
                  <a:srgbClr val="FF0000"/>
                </a:solidFill>
                <a:latin typeface="Arial" panose="020B0604020202020204" pitchFamily="34" charset="0"/>
                <a:cs typeface="Arial" panose="020B0604020202020204" pitchFamily="34" charset="0"/>
              </a:rPr>
              <a:t>Harlequin</a:t>
            </a:r>
            <a:r>
              <a:rPr lang="tr-TR" sz="2400" dirty="0">
                <a:solidFill>
                  <a:srgbClr val="FF0000"/>
                </a:solidFill>
                <a:latin typeface="Arial" panose="020B0604020202020204" pitchFamily="34" charset="0"/>
                <a:cs typeface="Arial" panose="020B0604020202020204" pitchFamily="34" charset="0"/>
              </a:rPr>
              <a:t> sendromu, otonom sinir sistemindeki bir yaralanma olarak kabul edilir.</a:t>
            </a:r>
          </a:p>
        </p:txBody>
      </p:sp>
      <p:pic>
        <p:nvPicPr>
          <p:cNvPr id="4" name="İçerik Yer Tutucusu 3">
            <a:extLst>
              <a:ext uri="{FF2B5EF4-FFF2-40B4-BE49-F238E27FC236}">
                <a16:creationId xmlns:a16="http://schemas.microsoft.com/office/drawing/2014/main" id="{D978A324-280D-6D41-B3E2-64011C9BD665}"/>
              </a:ext>
            </a:extLst>
          </p:cNvPr>
          <p:cNvPicPr>
            <a:picLocks noGrp="1" noChangeAspect="1"/>
          </p:cNvPicPr>
          <p:nvPr>
            <p:ph idx="1"/>
          </p:nvPr>
        </p:nvPicPr>
        <p:blipFill>
          <a:blip r:embed="rId2"/>
          <a:stretch>
            <a:fillRect/>
          </a:stretch>
        </p:blipFill>
        <p:spPr>
          <a:xfrm>
            <a:off x="0" y="1354667"/>
            <a:ext cx="12192000" cy="5147733"/>
          </a:xfrm>
          <a:prstGeom prst="rect">
            <a:avLst/>
          </a:prstGeom>
        </p:spPr>
      </p:pic>
    </p:spTree>
    <p:extLst>
      <p:ext uri="{BB962C8B-B14F-4D97-AF65-F5344CB8AC3E}">
        <p14:creationId xmlns:p14="http://schemas.microsoft.com/office/powerpoint/2010/main" val="187580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00A90A-ECE1-EB4B-BBE5-EC2BCF309609}"/>
              </a:ext>
            </a:extLst>
          </p:cNvPr>
          <p:cNvSpPr>
            <a:spLocks noGrp="1"/>
          </p:cNvSpPr>
          <p:nvPr>
            <p:ph type="title"/>
          </p:nvPr>
        </p:nvSpPr>
        <p:spPr>
          <a:xfrm>
            <a:off x="838200" y="365125"/>
            <a:ext cx="10515600" cy="281989"/>
          </a:xfrm>
        </p:spPr>
        <p:txBody>
          <a:bodyPr>
            <a:normAutofit fontScale="90000"/>
          </a:bodyPr>
          <a:lstStyle/>
          <a:p>
            <a:endParaRPr lang="tr-TR" dirty="0"/>
          </a:p>
        </p:txBody>
      </p:sp>
      <p:sp>
        <p:nvSpPr>
          <p:cNvPr id="3" name="İçerik Yer Tutucusu 2">
            <a:extLst>
              <a:ext uri="{FF2B5EF4-FFF2-40B4-BE49-F238E27FC236}">
                <a16:creationId xmlns:a16="http://schemas.microsoft.com/office/drawing/2014/main" id="{5AAFEAF7-61F0-164D-B3E9-370627F8617E}"/>
              </a:ext>
            </a:extLst>
          </p:cNvPr>
          <p:cNvSpPr>
            <a:spLocks noGrp="1"/>
          </p:cNvSpPr>
          <p:nvPr>
            <p:ph idx="1"/>
          </p:nvPr>
        </p:nvSpPr>
        <p:spPr>
          <a:xfrm>
            <a:off x="838200" y="1533378"/>
            <a:ext cx="10515600" cy="4959497"/>
          </a:xfrm>
        </p:spPr>
        <p:txBody>
          <a:bodyPr>
            <a:normAutofit/>
          </a:bodyPr>
          <a:lstStyle/>
          <a:p>
            <a:r>
              <a:rPr lang="tr-TR" dirty="0" err="1">
                <a:latin typeface="Arial" panose="020B0604020202020204" pitchFamily="34" charset="0"/>
                <a:cs typeface="Arial" panose="020B0604020202020204" pitchFamily="34" charset="0"/>
              </a:rPr>
              <a:t>Percutan</a:t>
            </a:r>
            <a:r>
              <a:rPr lang="tr-TR" dirty="0">
                <a:latin typeface="Arial" panose="020B0604020202020204" pitchFamily="34" charset="0"/>
                <a:cs typeface="Arial" panose="020B0604020202020204" pitchFamily="34" charset="0"/>
              </a:rPr>
              <a:t> VA – ECMO </a:t>
            </a:r>
            <a:r>
              <a:rPr lang="tr-TR" dirty="0" err="1">
                <a:latin typeface="Arial" panose="020B0604020202020204" pitchFamily="34" charset="0"/>
                <a:cs typeface="Arial" panose="020B0604020202020204" pitchFamily="34" charset="0"/>
              </a:rPr>
              <a:t>uygulamaların’da</a:t>
            </a:r>
            <a:r>
              <a:rPr lang="tr-TR" dirty="0">
                <a:latin typeface="Arial" panose="020B0604020202020204" pitchFamily="34" charset="0"/>
                <a:cs typeface="Arial" panose="020B0604020202020204" pitchFamily="34" charset="0"/>
              </a:rPr>
              <a:t> pompanın kan akış yönü ile kalbin fizyolojik kan </a:t>
            </a:r>
            <a:r>
              <a:rPr lang="tr-TR" dirty="0" err="1">
                <a:latin typeface="Arial" panose="020B0604020202020204" pitchFamily="34" charset="0"/>
                <a:cs typeface="Arial" panose="020B0604020202020204" pitchFamily="34" charset="0"/>
              </a:rPr>
              <a:t>akışyönü</a:t>
            </a:r>
            <a:r>
              <a:rPr lang="tr-TR" dirty="0">
                <a:latin typeface="Arial" panose="020B0604020202020204" pitchFamily="34" charset="0"/>
                <a:cs typeface="Arial" panose="020B0604020202020204" pitchFamily="34" charset="0"/>
              </a:rPr>
              <a:t> birbiriyle karşılaşır. </a:t>
            </a:r>
          </a:p>
          <a:p>
            <a:r>
              <a:rPr lang="tr-TR" dirty="0">
                <a:latin typeface="Arial" panose="020B0604020202020204" pitchFamily="34" charset="0"/>
                <a:cs typeface="Arial" panose="020B0604020202020204" pitchFamily="34" charset="0"/>
              </a:rPr>
              <a:t>Pompa yoluyla gelen kan , </a:t>
            </a:r>
            <a:r>
              <a:rPr lang="tr-TR" dirty="0" err="1">
                <a:latin typeface="Arial" panose="020B0604020202020204" pitchFamily="34" charset="0"/>
                <a:cs typeface="Arial" panose="020B0604020202020204" pitchFamily="34" charset="0"/>
              </a:rPr>
              <a:t>femoral</a:t>
            </a:r>
            <a:r>
              <a:rPr lang="tr-TR" dirty="0">
                <a:latin typeface="Arial" panose="020B0604020202020204" pitchFamily="34" charset="0"/>
                <a:cs typeface="Arial" panose="020B0604020202020204" pitchFamily="34" charset="0"/>
              </a:rPr>
              <a:t> arter yada </a:t>
            </a:r>
            <a:r>
              <a:rPr lang="tr-TR" dirty="0" err="1">
                <a:latin typeface="Arial" panose="020B0604020202020204" pitchFamily="34" charset="0"/>
                <a:cs typeface="Arial" panose="020B0604020202020204" pitchFamily="34" charset="0"/>
              </a:rPr>
              <a:t>iliac</a:t>
            </a:r>
            <a:r>
              <a:rPr lang="tr-TR" dirty="0">
                <a:latin typeface="Arial" panose="020B0604020202020204" pitchFamily="34" charset="0"/>
                <a:cs typeface="Arial" panose="020B0604020202020204" pitchFamily="34" charset="0"/>
              </a:rPr>
              <a:t> arter ‘den kalbe ulaşır. </a:t>
            </a:r>
          </a:p>
          <a:p>
            <a:r>
              <a:rPr lang="tr-TR" dirty="0">
                <a:latin typeface="Arial" panose="020B0604020202020204" pitchFamily="34" charset="0"/>
                <a:cs typeface="Arial" panose="020B0604020202020204" pitchFamily="34" charset="0"/>
              </a:rPr>
              <a:t>Genelde kalp akımı ile pompa akımının karşılaşması </a:t>
            </a:r>
            <a:r>
              <a:rPr lang="tr-TR" dirty="0" err="1">
                <a:latin typeface="Arial" panose="020B0604020202020204" pitchFamily="34" charset="0"/>
                <a:cs typeface="Arial" panose="020B0604020202020204" pitchFamily="34" charset="0"/>
              </a:rPr>
              <a:t>Torasik</a:t>
            </a:r>
            <a:r>
              <a:rPr lang="tr-TR" dirty="0">
                <a:latin typeface="Arial" panose="020B0604020202020204" pitchFamily="34" charset="0"/>
                <a:cs typeface="Arial" panose="020B0604020202020204" pitchFamily="34" charset="0"/>
              </a:rPr>
              <a:t> aorta seviyesine denk gelmektedir. </a:t>
            </a:r>
          </a:p>
          <a:p>
            <a:r>
              <a:rPr lang="tr-TR" dirty="0">
                <a:latin typeface="Arial" panose="020B0604020202020204" pitchFamily="34" charset="0"/>
                <a:cs typeface="Arial" panose="020B0604020202020204" pitchFamily="34" charset="0"/>
              </a:rPr>
              <a:t>Bu  karşılaşmanın yeri ECMO </a:t>
            </a:r>
            <a:r>
              <a:rPr lang="tr-TR" dirty="0" err="1">
                <a:latin typeface="Arial" panose="020B0604020202020204" pitchFamily="34" charset="0"/>
                <a:cs typeface="Arial" panose="020B0604020202020204" pitchFamily="34" charset="0"/>
              </a:rPr>
              <a:t>flowuna</a:t>
            </a:r>
            <a:r>
              <a:rPr lang="tr-TR" dirty="0">
                <a:latin typeface="Arial" panose="020B0604020202020204" pitchFamily="34" charset="0"/>
                <a:cs typeface="Arial" panose="020B0604020202020204" pitchFamily="34" charset="0"/>
              </a:rPr>
              <a:t> bağlı olarak değişir.</a:t>
            </a:r>
          </a:p>
          <a:p>
            <a:r>
              <a:rPr lang="tr-TR" dirty="0">
                <a:latin typeface="Arial" panose="020B0604020202020204" pitchFamily="34" charset="0"/>
                <a:cs typeface="Arial" panose="020B0604020202020204" pitchFamily="34" charset="0"/>
              </a:rPr>
              <a:t>Hangi tarafın akım hızı güçlüyse karışım zayıf olan akıma yakın bölgede lokalize olur.</a:t>
            </a:r>
          </a:p>
          <a:p>
            <a:r>
              <a:rPr lang="tr-TR" dirty="0">
                <a:latin typeface="Arial" panose="020B0604020202020204" pitchFamily="34" charset="0"/>
                <a:cs typeface="Arial" panose="020B0604020202020204" pitchFamily="34" charset="0"/>
              </a:rPr>
              <a:t>Bu karışımın olduğu yerin belirlenmesi önemlidir zira </a:t>
            </a:r>
            <a:r>
              <a:rPr lang="tr-TR" dirty="0" err="1">
                <a:latin typeface="Arial" panose="020B0604020202020204" pitchFamily="34" charset="0"/>
                <a:cs typeface="Arial" panose="020B0604020202020204" pitchFamily="34" charset="0"/>
              </a:rPr>
              <a:t>Ecmo</a:t>
            </a:r>
            <a:r>
              <a:rPr lang="tr-TR" dirty="0">
                <a:latin typeface="Arial" panose="020B0604020202020204" pitchFamily="34" charset="0"/>
                <a:cs typeface="Arial" panose="020B0604020202020204" pitchFamily="34" charset="0"/>
              </a:rPr>
              <a:t> akışı ile kalpten gelen kanın </a:t>
            </a:r>
            <a:r>
              <a:rPr lang="tr-TR" dirty="0" err="1">
                <a:latin typeface="Arial" panose="020B0604020202020204" pitchFamily="34" charset="0"/>
                <a:cs typeface="Arial" panose="020B0604020202020204" pitchFamily="34" charset="0"/>
              </a:rPr>
              <a:t>oksijenasyonu</a:t>
            </a:r>
            <a:r>
              <a:rPr lang="tr-TR" dirty="0">
                <a:latin typeface="Arial" panose="020B0604020202020204" pitchFamily="34" charset="0"/>
                <a:cs typeface="Arial" panose="020B0604020202020204" pitchFamily="34" charset="0"/>
              </a:rPr>
              <a:t> çok farklı olabilir !</a:t>
            </a:r>
          </a:p>
        </p:txBody>
      </p:sp>
    </p:spTree>
    <p:extLst>
      <p:ext uri="{BB962C8B-B14F-4D97-AF65-F5344CB8AC3E}">
        <p14:creationId xmlns:p14="http://schemas.microsoft.com/office/powerpoint/2010/main" val="248106503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697</Words>
  <Application>Microsoft Macintosh PowerPoint</Application>
  <PresentationFormat>Geniş ekran</PresentationFormat>
  <Paragraphs>61</Paragraphs>
  <Slides>19</Slides>
  <Notes>3</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19</vt:i4>
      </vt:variant>
    </vt:vector>
  </HeadingPairs>
  <TitlesOfParts>
    <vt:vector size="24" baseType="lpstr">
      <vt:lpstr>arial</vt:lpstr>
      <vt:lpstr>arial</vt:lpstr>
      <vt:lpstr>Calibri</vt:lpstr>
      <vt:lpstr>Calibri Light</vt:lpstr>
      <vt:lpstr>Office Teması</vt:lpstr>
      <vt:lpstr>ECMO Uygulamaları ve Harlequin Sendromu</vt:lpstr>
      <vt:lpstr>ECMO ‘ nun amacı :</vt:lpstr>
      <vt:lpstr>L. Christian Napp and Johann Bauersachs  Additional information is available at the end of the chapter http://dx.doi.org/10.5772/63392  </vt:lpstr>
      <vt:lpstr>PowerPoint Sunusu</vt:lpstr>
      <vt:lpstr>PowerPoint Sunusu</vt:lpstr>
      <vt:lpstr>       E C M O The Harlequin Syndrome = North South Syndrome         </vt:lpstr>
      <vt:lpstr>PALYAÇO</vt:lpstr>
      <vt:lpstr>Harlequin sendromu göğüs, boyun ve yüzün üst toraks bölgesinde simetrik olmayan terleme ve kızarma ile karakterize bir durumdur.  Harlequin sendromu, otonom sinir sistemindeki bir yaralanma olarak kabul edilir.</vt:lpstr>
      <vt:lpstr>PowerPoint Sunusu</vt:lpstr>
      <vt:lpstr> ECMO devresinden alına kan örneğindeki oksijenasyon beklendiği gibi iyi çıkarken kardiyojenik şok , pulmoner ödem yada ARDS ye bağlı olarak kalpten gelen kanın oksijenasyonu iyi olmayabilir !  Bu karışımın olduğu bölge sol subclavian arterin distalinde kalıyorsa beyin , kalp ve üst ekstremite derin hipoksiye maruz kalabilir. </vt:lpstr>
      <vt:lpstr> </vt:lpstr>
      <vt:lpstr>  Mondino MG et al. In: Sangalli F et al. (eds.), ECMO-Extracorporeal Life Support in Adults, © Springer-Verlag Italia 2014  </vt:lpstr>
      <vt:lpstr>PowerPoint Sunusu</vt:lpstr>
      <vt:lpstr>  Sağ radial arterdeki dar nabız basıncı formu aort kökü içinde yada yakınındaki karışımı , geniş nabız basıncı innominate arter civarındaki karışımı işaret eder. </vt:lpstr>
      <vt:lpstr>PowerPoint Sunusu</vt:lpstr>
      <vt:lpstr>Bu durumda venöz sistem yada akciğerlere oksijenize kan verecek şekilde ilave kanülasyon gerekebilir. Buna VAV (Veno arteriyo venöz ) kanülasyonu denir.Bu teknikler Hybrit ECMO olarak adlandırılır. Buradaki en önemli belirteçlerden biri sağ üst ekstremite’nin kan gazının izlenerek değerlendirilmesidir. Ayrıca eş zamanlı olarak sağ radial arter ile femoral arterden alınacak kan gazlarıda tanıda yardımcı olur.</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ECMO Uygulamaları ve Harlequin Sendromu</dc:title>
  <dc:creator>omurozmen35@outlook.com</dc:creator>
  <cp:lastModifiedBy>omurozmen35@outlook.com</cp:lastModifiedBy>
  <cp:revision>14</cp:revision>
  <dcterms:created xsi:type="dcterms:W3CDTF">2020-02-21T08:22:11Z</dcterms:created>
  <dcterms:modified xsi:type="dcterms:W3CDTF">2020-02-21T22:35:28Z</dcterms:modified>
</cp:coreProperties>
</file>