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1.png" ContentType="image/png"/>
  <Override PartName="/ppt/media/image2.png" ContentType="image/png"/>
  <Override PartName="/ppt/media/image3.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8002250" cy="252031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900000" y="5897520"/>
            <a:ext cx="1620144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900000" y="13532760"/>
            <a:ext cx="1620144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9000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92016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9201600" y="1353276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900000" y="1353276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900000" y="589752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6378120" y="589752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7" name="PlaceHolder 4"/>
          <p:cNvSpPr>
            <a:spLocks noGrp="1"/>
          </p:cNvSpPr>
          <p:nvPr>
            <p:ph type="body"/>
          </p:nvPr>
        </p:nvSpPr>
        <p:spPr>
          <a:xfrm>
            <a:off x="11855880" y="589752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8" name="PlaceHolder 5"/>
          <p:cNvSpPr>
            <a:spLocks noGrp="1"/>
          </p:cNvSpPr>
          <p:nvPr>
            <p:ph type="body"/>
          </p:nvPr>
        </p:nvSpPr>
        <p:spPr>
          <a:xfrm>
            <a:off x="11855880" y="1353276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39" name="PlaceHolder 6"/>
          <p:cNvSpPr>
            <a:spLocks noGrp="1"/>
          </p:cNvSpPr>
          <p:nvPr>
            <p:ph type="body"/>
          </p:nvPr>
        </p:nvSpPr>
        <p:spPr>
          <a:xfrm>
            <a:off x="6378120" y="1353276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40" name="PlaceHolder 7"/>
          <p:cNvSpPr>
            <a:spLocks noGrp="1"/>
          </p:cNvSpPr>
          <p:nvPr>
            <p:ph type="body"/>
          </p:nvPr>
        </p:nvSpPr>
        <p:spPr>
          <a:xfrm>
            <a:off x="900000" y="13532760"/>
            <a:ext cx="52167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900000" y="5897520"/>
            <a:ext cx="16201440" cy="1461744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900000" y="5897520"/>
            <a:ext cx="16201440" cy="1461744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900000" y="5897520"/>
            <a:ext cx="7905960" cy="1461744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9201600" y="5897520"/>
            <a:ext cx="7905960" cy="1461744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350000" y="7829280"/>
            <a:ext cx="15301440" cy="2504232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9000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900000" y="1353276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9201600" y="5897520"/>
            <a:ext cx="7905960" cy="1461744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900000" y="5897520"/>
            <a:ext cx="7905960" cy="1461744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92016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9201600" y="1353276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350000" y="7829280"/>
            <a:ext cx="15301440" cy="5402160"/>
          </a:xfrm>
          <a:prstGeom prst="rect">
            <a:avLst/>
          </a:prstGeom>
        </p:spPr>
        <p:txBody>
          <a:bodyPr lIns="0" rIns="0" tIns="0" bIns="0" anchor="ctr"/>
          <a:p>
            <a:endParaRPr b="0" lang="tr-TR" sz="54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9000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9201600" y="5897520"/>
            <a:ext cx="790596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900000" y="13532760"/>
            <a:ext cx="16201440" cy="6972480"/>
          </a:xfrm>
          <a:prstGeom prst="rect">
            <a:avLst/>
          </a:prstGeom>
        </p:spPr>
        <p:txBody>
          <a:bodyPr lIns="0" rIns="0" tIns="0" bIns="0"/>
          <a:p>
            <a:endParaRPr b="0" lang="tr-TR" sz="86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350000" y="7829280"/>
            <a:ext cx="15301440" cy="5402160"/>
          </a:xfrm>
          <a:prstGeom prst="rect">
            <a:avLst/>
          </a:prstGeom>
        </p:spPr>
        <p:txBody>
          <a:bodyPr lIns="246600" rIns="246600" tIns="123480" bIns="123480" anchor="ctr"/>
          <a:p>
            <a:pPr algn="ctr">
              <a:lnSpc>
                <a:spcPct val="100000"/>
              </a:lnSpc>
            </a:pPr>
            <a:r>
              <a:rPr b="0" lang="tr-TR" sz="11900" spc="-1" strike="noStrike">
                <a:solidFill>
                  <a:srgbClr val="000000"/>
                </a:solidFill>
                <a:uFill>
                  <a:solidFill>
                    <a:srgbClr val="ffffff"/>
                  </a:solidFill>
                </a:uFill>
                <a:latin typeface="Calibri"/>
              </a:rPr>
              <a:t>Asıl başlık stili için tıklatın</a:t>
            </a:r>
            <a:endParaRPr b="0" lang="tr-TR" sz="119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900000" y="23359680"/>
            <a:ext cx="4200120" cy="1341360"/>
          </a:xfrm>
          <a:prstGeom prst="rect">
            <a:avLst/>
          </a:prstGeom>
        </p:spPr>
        <p:txBody>
          <a:bodyPr lIns="246600" rIns="246600" tIns="123480" bIns="123480" anchor="ctr"/>
          <a:p>
            <a:pPr>
              <a:lnSpc>
                <a:spcPct val="100000"/>
              </a:lnSpc>
            </a:pPr>
            <a:fld id="{3163D8FE-8F72-4F7C-9495-7AC8E81248C8}" type="datetime">
              <a:rPr b="0" lang="tr-TR" sz="3200" spc="-1" strike="noStrike">
                <a:solidFill>
                  <a:srgbClr val="8b8b8b"/>
                </a:solidFill>
                <a:uFill>
                  <a:solidFill>
                    <a:srgbClr val="ffffff"/>
                  </a:solidFill>
                </a:uFill>
                <a:latin typeface="Calibri"/>
              </a:rPr>
              <a:t>21.02.20</a:t>
            </a:fld>
            <a:endParaRPr b="0" lang="tr-TR"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6150600" y="23359680"/>
            <a:ext cx="5700240" cy="1341360"/>
          </a:xfrm>
          <a:prstGeom prst="rect">
            <a:avLst/>
          </a:prstGeom>
        </p:spPr>
        <p:txBody>
          <a:bodyPr lIns="246600" rIns="246600" tIns="123480" bIns="123480" anchor="ctr"/>
          <a:p>
            <a:endParaRPr b="0" lang="tr-TR"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12901680" y="23359680"/>
            <a:ext cx="4200120" cy="1341360"/>
          </a:xfrm>
          <a:prstGeom prst="rect">
            <a:avLst/>
          </a:prstGeom>
        </p:spPr>
        <p:txBody>
          <a:bodyPr lIns="246600" rIns="246600" tIns="123480" bIns="123480" anchor="ctr"/>
          <a:p>
            <a:pPr algn="r">
              <a:lnSpc>
                <a:spcPct val="100000"/>
              </a:lnSpc>
            </a:pPr>
            <a:fld id="{0B1A6892-51F8-4D6F-A3D0-CC2FB3AFA678}" type="slidenum">
              <a:rPr b="0" lang="tr-TR" sz="3200" spc="-1" strike="noStrike">
                <a:solidFill>
                  <a:srgbClr val="8b8b8b"/>
                </a:solidFill>
                <a:uFill>
                  <a:solidFill>
                    <a:srgbClr val="ffffff"/>
                  </a:solidFill>
                </a:uFill>
                <a:latin typeface="Calibri"/>
              </a:rPr>
              <a:t>&lt;number&gt;</a:t>
            </a:fld>
            <a:endParaRPr b="0" lang="tr-TR"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900000" y="5897520"/>
            <a:ext cx="16201440" cy="14617440"/>
          </a:xfrm>
          <a:prstGeom prst="rect">
            <a:avLst/>
          </a:prstGeom>
        </p:spPr>
        <p:txBody>
          <a:bodyPr lIns="0" rIns="0" tIns="0" bIns="0"/>
          <a:p>
            <a:pPr marL="432000" indent="-324000">
              <a:buClr>
                <a:srgbClr val="000000"/>
              </a:buClr>
              <a:buSzPct val="45000"/>
              <a:buFont typeface="Wingdings" charset="2"/>
              <a:buChar char=""/>
            </a:pPr>
            <a:r>
              <a:rPr b="0" lang="tr-TR" sz="8600" spc="-1" strike="noStrike">
                <a:solidFill>
                  <a:srgbClr val="000000"/>
                </a:solidFill>
                <a:uFill>
                  <a:solidFill>
                    <a:srgbClr val="ffffff"/>
                  </a:solidFill>
                </a:uFill>
                <a:latin typeface="Calibri"/>
              </a:rPr>
              <a:t>Anahat metninin biçimini düzenlemek için tıklayın</a:t>
            </a:r>
            <a:endParaRPr b="0" lang="tr-TR" sz="86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tr-TR" sz="6500" spc="-1" strike="noStrike">
                <a:solidFill>
                  <a:srgbClr val="000000"/>
                </a:solidFill>
                <a:uFill>
                  <a:solidFill>
                    <a:srgbClr val="ffffff"/>
                  </a:solidFill>
                </a:uFill>
                <a:latin typeface="Calibri"/>
              </a:rPr>
              <a:t>İkinci Anahat Düzeyi</a:t>
            </a:r>
            <a:endParaRPr b="0" lang="tr-TR" sz="65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tr-TR" sz="5400" spc="-1" strike="noStrike">
                <a:solidFill>
                  <a:srgbClr val="000000"/>
                </a:solidFill>
                <a:uFill>
                  <a:solidFill>
                    <a:srgbClr val="ffffff"/>
                  </a:solidFill>
                </a:uFill>
                <a:latin typeface="Calibri"/>
              </a:rPr>
              <a:t>Üçüncü Anahat Düzeyi</a:t>
            </a:r>
            <a:endParaRPr b="0" lang="tr-TR" sz="54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tr-TR" sz="5400" spc="-1" strike="noStrike">
                <a:solidFill>
                  <a:srgbClr val="000000"/>
                </a:solidFill>
                <a:uFill>
                  <a:solidFill>
                    <a:srgbClr val="ffffff"/>
                  </a:solidFill>
                </a:uFill>
                <a:latin typeface="Calibri"/>
              </a:rPr>
              <a:t>Dördüncü Anahat Düzeyi</a:t>
            </a:r>
            <a:endParaRPr b="0" lang="tr-TR" sz="54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tr-TR" sz="2000" spc="-1" strike="noStrike">
                <a:solidFill>
                  <a:srgbClr val="000000"/>
                </a:solidFill>
                <a:uFill>
                  <a:solidFill>
                    <a:srgbClr val="ffffff"/>
                  </a:solidFill>
                </a:uFill>
                <a:latin typeface="Calibri"/>
              </a:rPr>
              <a:t>Beşinci Anahat Düzeyi</a:t>
            </a:r>
            <a:endParaRPr b="0" lang="tr-TR"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tr-TR" sz="2000" spc="-1" strike="noStrike">
                <a:solidFill>
                  <a:srgbClr val="000000"/>
                </a:solidFill>
                <a:uFill>
                  <a:solidFill>
                    <a:srgbClr val="ffffff"/>
                  </a:solidFill>
                </a:uFill>
                <a:latin typeface="Calibri"/>
              </a:rPr>
              <a:t>Altıncı Anahat Düzeyi</a:t>
            </a:r>
            <a:endParaRPr b="0" lang="tr-TR"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tr-TR" sz="2000" spc="-1" strike="noStrike">
                <a:solidFill>
                  <a:srgbClr val="000000"/>
                </a:solidFill>
                <a:uFill>
                  <a:solidFill>
                    <a:srgbClr val="ffffff"/>
                  </a:solidFill>
                </a:uFill>
                <a:latin typeface="Calibri"/>
              </a:rPr>
              <a:t>Yedinci Anahat Düzeyi</a:t>
            </a:r>
            <a:endParaRPr b="0" lang="tr-TR"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Picture 2" descr=""/>
          <p:cNvPicPr/>
          <p:nvPr/>
        </p:nvPicPr>
        <p:blipFill>
          <a:blip r:embed="rId1"/>
          <a:stretch/>
        </p:blipFill>
        <p:spPr>
          <a:xfrm>
            <a:off x="0" y="-35640"/>
            <a:ext cx="18001800" cy="27974520"/>
          </a:xfrm>
          <a:prstGeom prst="rect">
            <a:avLst/>
          </a:prstGeom>
          <a:ln>
            <a:noFill/>
          </a:ln>
        </p:spPr>
      </p:pic>
      <p:sp>
        <p:nvSpPr>
          <p:cNvPr id="42" name="TextShape 1"/>
          <p:cNvSpPr txBox="1"/>
          <p:nvPr/>
        </p:nvSpPr>
        <p:spPr>
          <a:xfrm>
            <a:off x="2592000" y="0"/>
            <a:ext cx="12097800" cy="3528000"/>
          </a:xfrm>
          <a:prstGeom prst="rect">
            <a:avLst/>
          </a:prstGeom>
          <a:noFill/>
          <a:ln>
            <a:noFill/>
          </a:ln>
        </p:spPr>
        <p:txBody>
          <a:bodyPr lIns="246600" rIns="246600" tIns="123480" bIns="123480" anchor="ctr"/>
          <a:p>
            <a:pPr marL="342720" algn="ctr">
              <a:lnSpc>
                <a:spcPct val="115000"/>
              </a:lnSpc>
            </a:pPr>
            <a:r>
              <a:rPr b="1" lang="tr-TR" sz="4000" spc="-1" strike="noStrike">
                <a:solidFill>
                  <a:srgbClr val="000000"/>
                </a:solidFill>
                <a:uFill>
                  <a:solidFill>
                    <a:srgbClr val="ffffff"/>
                  </a:solidFill>
                </a:uFill>
                <a:latin typeface="Times New Roman"/>
                <a:ea typeface="Calibri"/>
              </a:rPr>
              <a:t>Açık Kalp Cerrahisi Sırasında Serum Laktat Düzeyinin, Postoperatif Dönemdeki Gelişen Böbrek Hasarı ile Olan İlişkisinin Retrospektif Değerlendirilmesi</a:t>
            </a:r>
            <a:r>
              <a:rPr b="0" lang="tr-TR" sz="4600" spc="-1" strike="noStrike">
                <a:solidFill>
                  <a:srgbClr val="000000"/>
                </a:solidFill>
                <a:uFill>
                  <a:solidFill>
                    <a:srgbClr val="ffffff"/>
                  </a:solidFill>
                </a:uFill>
                <a:latin typeface="Calibri"/>
                <a:ea typeface="Calibri"/>
              </a:rPr>
              <a:t>
</a:t>
            </a:r>
            <a:endParaRPr b="0" lang="tr-TR" sz="5400" spc="-1" strike="noStrike">
              <a:solidFill>
                <a:srgbClr val="000000"/>
              </a:solidFill>
              <a:uFill>
                <a:solidFill>
                  <a:srgbClr val="ffffff"/>
                </a:solidFill>
              </a:uFill>
              <a:latin typeface="Calibri"/>
            </a:endParaRPr>
          </a:p>
        </p:txBody>
      </p:sp>
      <p:pic>
        <p:nvPicPr>
          <p:cNvPr id="43" name="Resim 3" descr=""/>
          <p:cNvPicPr/>
          <p:nvPr/>
        </p:nvPicPr>
        <p:blipFill>
          <a:blip r:embed="rId2"/>
          <a:stretch/>
        </p:blipFill>
        <p:spPr>
          <a:xfrm>
            <a:off x="-31680" y="-35640"/>
            <a:ext cx="2912040" cy="2374200"/>
          </a:xfrm>
          <a:prstGeom prst="rect">
            <a:avLst/>
          </a:prstGeom>
          <a:ln>
            <a:noFill/>
          </a:ln>
        </p:spPr>
      </p:pic>
      <p:sp>
        <p:nvSpPr>
          <p:cNvPr id="44" name="CustomShape 2"/>
          <p:cNvSpPr/>
          <p:nvPr/>
        </p:nvSpPr>
        <p:spPr>
          <a:xfrm>
            <a:off x="-64440" y="3168360"/>
            <a:ext cx="18001800" cy="2126160"/>
          </a:xfrm>
          <a:prstGeom prst="rect">
            <a:avLst/>
          </a:prstGeom>
          <a:noFill/>
          <a:ln>
            <a:noFill/>
          </a:ln>
        </p:spPr>
        <p:style>
          <a:lnRef idx="0"/>
          <a:fillRef idx="0"/>
          <a:effectRef idx="0"/>
          <a:fontRef idx="minor"/>
        </p:style>
        <p:txBody>
          <a:bodyPr lIns="68400" rIns="68400" tIns="34200" bIns="34200"/>
          <a:p>
            <a:pPr algn="ctr">
              <a:lnSpc>
                <a:spcPct val="100000"/>
              </a:lnSpc>
            </a:pPr>
            <a:r>
              <a:rPr b="1" lang="tr-TR" sz="2700" spc="-1" strike="noStrike">
                <a:solidFill>
                  <a:srgbClr val="000000"/>
                </a:solidFill>
                <a:uFill>
                  <a:solidFill>
                    <a:srgbClr val="ffffff"/>
                  </a:solidFill>
                </a:uFill>
                <a:latin typeface="Times New Roman"/>
              </a:rPr>
              <a:t>HAZIRLAYAN</a:t>
            </a:r>
            <a:endParaRPr b="0" lang="tr-TR" sz="1800" spc="-1" strike="noStrike">
              <a:solidFill>
                <a:srgbClr val="000000"/>
              </a:solidFill>
              <a:uFill>
                <a:solidFill>
                  <a:srgbClr val="ffffff"/>
                </a:solidFill>
              </a:uFill>
              <a:latin typeface="Arial"/>
            </a:endParaRPr>
          </a:p>
          <a:p>
            <a:pPr algn="ctr">
              <a:lnSpc>
                <a:spcPct val="100000"/>
              </a:lnSpc>
            </a:pPr>
            <a:r>
              <a:rPr b="1" lang="tr-TR" sz="2700" spc="-1" strike="noStrike">
                <a:solidFill>
                  <a:srgbClr val="000000"/>
                </a:solidFill>
                <a:uFill>
                  <a:solidFill>
                    <a:srgbClr val="ffffff"/>
                  </a:solidFill>
                </a:uFill>
                <a:latin typeface="Times New Roman"/>
              </a:rPr>
              <a:t>Bekir Sıtkı TÜRKMEN, Yrd Doç Dr Mehmet KİRİŞÇİ</a:t>
            </a:r>
            <a:endParaRPr b="0" lang="tr-TR" sz="1800" spc="-1" strike="noStrike">
              <a:solidFill>
                <a:srgbClr val="000000"/>
              </a:solidFill>
              <a:uFill>
                <a:solidFill>
                  <a:srgbClr val="ffffff"/>
                </a:solidFill>
              </a:uFill>
              <a:latin typeface="Arial"/>
            </a:endParaRPr>
          </a:p>
          <a:p>
            <a:pPr algn="ctr">
              <a:lnSpc>
                <a:spcPct val="100000"/>
              </a:lnSpc>
            </a:pPr>
            <a:r>
              <a:rPr b="1" lang="tr-TR" sz="2700" spc="-1" strike="noStrike">
                <a:solidFill>
                  <a:srgbClr val="000000"/>
                </a:solidFill>
                <a:uFill>
                  <a:solidFill>
                    <a:srgbClr val="ffffff"/>
                  </a:solidFill>
                </a:uFill>
                <a:latin typeface="Times New Roman"/>
              </a:rPr>
              <a:t>Kahramanmaraş Üniversitesi Sağlık Bilimleri Enstitüsü Perfüzyon Teknikleri Bölümü</a:t>
            </a:r>
            <a:endParaRPr b="0" lang="tr-TR" sz="1800" spc="-1" strike="noStrike">
              <a:solidFill>
                <a:srgbClr val="000000"/>
              </a:solidFill>
              <a:uFill>
                <a:solidFill>
                  <a:srgbClr val="ffffff"/>
                </a:solidFill>
              </a:uFill>
              <a:latin typeface="Arial"/>
            </a:endParaRPr>
          </a:p>
          <a:p>
            <a:pPr algn="ctr">
              <a:lnSpc>
                <a:spcPct val="100000"/>
              </a:lnSpc>
            </a:pPr>
            <a:endParaRPr b="0" lang="tr-TR" sz="1800" spc="-1" strike="noStrike">
              <a:solidFill>
                <a:srgbClr val="000000"/>
              </a:solidFill>
              <a:uFill>
                <a:solidFill>
                  <a:srgbClr val="ffffff"/>
                </a:solidFill>
              </a:uFill>
              <a:latin typeface="Arial"/>
            </a:endParaRPr>
          </a:p>
        </p:txBody>
      </p:sp>
      <p:sp>
        <p:nvSpPr>
          <p:cNvPr id="45" name="CustomShape 3"/>
          <p:cNvSpPr/>
          <p:nvPr/>
        </p:nvSpPr>
        <p:spPr>
          <a:xfrm>
            <a:off x="360" y="4794840"/>
            <a:ext cx="18001800" cy="20354760"/>
          </a:xfrm>
          <a:prstGeom prst="rect">
            <a:avLst/>
          </a:prstGeom>
          <a:noFill/>
          <a:ln>
            <a:noFill/>
          </a:ln>
        </p:spPr>
        <p:style>
          <a:lnRef idx="0"/>
          <a:fillRef idx="0"/>
          <a:effectRef idx="0"/>
          <a:fontRef idx="minor"/>
        </p:style>
        <p:txBody>
          <a:bodyPr lIns="90000" rIns="90000" tIns="45000" bIns="45000"/>
          <a:p>
            <a:pPr>
              <a:lnSpc>
                <a:spcPct val="100000"/>
              </a:lnSpc>
            </a:pPr>
            <a:r>
              <a:rPr b="1" lang="tr-TR" sz="2800" spc="-1" strike="noStrike">
                <a:solidFill>
                  <a:srgbClr val="000000"/>
                </a:solidFill>
                <a:uFill>
                  <a:solidFill>
                    <a:srgbClr val="ffffff"/>
                  </a:solidFill>
                </a:uFill>
                <a:latin typeface="Times New Roman"/>
              </a:rPr>
              <a:t>GİRİŞ</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Açık kalp cerrahisi geçiren hastalarda yüksek laktat seviyeleri (hiperlaktatemi) sık karşılaşılabilen bir durumdur ve postoperatif komplikasyonlar ile ilişkili olduğu çeşitli çalışmalarda bildirilmektedir. Yüksek laktat seviyelerinin nedeni tam olarak bilinmese de, olası mekanizma doku hipoksisidir. Kardiyopulmoner bypass (KPB) sırasında ortaya çıkan hemodilüsyon ve düşük periferik oksijen sunumu doku hipoksisine neden olmaktadır. Oksijen sunumu kritik bir değerin altına düştüğünde oksijen tüketimi sunuma bağımlı hâle gelmekte ve laktik asidoz oluşmaktadır. Kardiyopulmoner bypass sırasında inflamatuar bir tepki olarak salınan bazı sitokinler ve diyabetojenik hormonlar laktat yüksekliğine, insülin rezistansına ve kan şekerinde artışa neden olmaktadır. Yapılan çalışmalarda da ayrıca uzamış kardiyopulmoner bypassın yüksek laktat seviyeleri için bir risk faktörü olduğu belirtilmektedir. Ek olarak yüksek doz β2 agonist ajan kullanımının da laktat seviyelerinde artışa neden olduğu bildirilmektedir. Bu çalışmada kardiyopulmoner bypass esnasında ölçülen laktat seviyelerinin postoperatif dönemde gelişen böbrek hasarı (AKI) ile ilişkisini değerlendirmek amaçlanmıştır.</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 </a:t>
            </a:r>
            <a:endParaRPr b="0" lang="tr-TR" sz="1800" spc="-1" strike="noStrike">
              <a:solidFill>
                <a:srgbClr val="000000"/>
              </a:solidFill>
              <a:uFill>
                <a:solidFill>
                  <a:srgbClr val="ffffff"/>
                </a:solidFill>
              </a:uFill>
              <a:latin typeface="Arial"/>
            </a:endParaRPr>
          </a:p>
          <a:p>
            <a:pPr>
              <a:lnSpc>
                <a:spcPct val="100000"/>
              </a:lnSpc>
            </a:pPr>
            <a:r>
              <a:rPr b="1" lang="tr-TR" sz="2800" spc="-1" strike="noStrike">
                <a:solidFill>
                  <a:srgbClr val="000000"/>
                </a:solidFill>
                <a:uFill>
                  <a:solidFill>
                    <a:srgbClr val="ffffff"/>
                  </a:solidFill>
                </a:uFill>
                <a:latin typeface="Times New Roman"/>
              </a:rPr>
              <a:t>MATERYAL VE METOT</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Bu çalışmaya median sternotomi ile kardiyopulmoner bypass eşliğinde koroner arter bypass, aort/mitral kapak replasmanı ve asendan aort anevrizma operasyonlarını da içeren elektif kalp cerrahisi yapılan 60 hasta dâhil edilmiştir. Preoperatif akut yâda kronik böbrek yetmezliği olan, acil şartlarda operasyona alınan yâda redo cerrahi yapılan hastalar çalışmaya dâhil edilmedi. Modification of Diet in Renal Disease (MDRD) çalışmasına göre eGFR &gt; 60 ml/dk/1.73m</a:t>
            </a:r>
            <a:r>
              <a:rPr b="0" lang="tr-TR" sz="2800" spc="-1" strike="noStrike" baseline="30000">
                <a:solidFill>
                  <a:srgbClr val="000000"/>
                </a:solidFill>
                <a:uFill>
                  <a:solidFill>
                    <a:srgbClr val="ffffff"/>
                  </a:solidFill>
                </a:uFill>
                <a:latin typeface="Times New Roman"/>
              </a:rPr>
              <a:t>2 </a:t>
            </a:r>
            <a:r>
              <a:rPr b="0" lang="tr-TR" sz="2800" spc="-1" strike="noStrike">
                <a:solidFill>
                  <a:srgbClr val="000000"/>
                </a:solidFill>
                <a:uFill>
                  <a:solidFill>
                    <a:srgbClr val="ffffff"/>
                  </a:solidFill>
                </a:uFill>
                <a:latin typeface="Times New Roman"/>
              </a:rPr>
              <a:t>olması renal fonksiyonlar açısından normal</a:t>
            </a:r>
            <a:r>
              <a:rPr b="0" lang="tr-TR" sz="2800" spc="-1" strike="noStrike" baseline="30000">
                <a:solidFill>
                  <a:srgbClr val="000000"/>
                </a:solidFill>
                <a:uFill>
                  <a:solidFill>
                    <a:srgbClr val="ffffff"/>
                  </a:solidFill>
                </a:uFill>
                <a:latin typeface="Times New Roman"/>
              </a:rPr>
              <a:t> </a:t>
            </a:r>
            <a:r>
              <a:rPr b="0" lang="tr-TR" sz="2800" spc="-1" strike="noStrike">
                <a:solidFill>
                  <a:srgbClr val="000000"/>
                </a:solidFill>
                <a:uFill>
                  <a:solidFill>
                    <a:srgbClr val="ffffff"/>
                  </a:solidFill>
                </a:uFill>
                <a:latin typeface="Times New Roman"/>
              </a:rPr>
              <a:t>olarak değerlendirildi. Tüm hastaların KPB başladıktan sonra, kros klemp konulduktan hemen sonra ve devam eden her 30 dakikada arteryel kan gazı ile laktat seviyesi takip edildi. Postoperatif dönemdeki böbrek fonksiyonları ile laktat seviyeleri arasındaki ilişki analiz edildi.</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 </a:t>
            </a:r>
            <a:endParaRPr b="0" lang="tr-TR" sz="1800" spc="-1" strike="noStrike">
              <a:solidFill>
                <a:srgbClr val="000000"/>
              </a:solidFill>
              <a:uFill>
                <a:solidFill>
                  <a:srgbClr val="ffffff"/>
                </a:solidFill>
              </a:uFill>
              <a:latin typeface="Arial"/>
            </a:endParaRPr>
          </a:p>
          <a:p>
            <a:pPr>
              <a:lnSpc>
                <a:spcPct val="100000"/>
              </a:lnSpc>
            </a:pPr>
            <a:r>
              <a:rPr b="1" lang="tr-TR" sz="2800" spc="-1" strike="noStrike">
                <a:solidFill>
                  <a:srgbClr val="000000"/>
                </a:solidFill>
                <a:uFill>
                  <a:solidFill>
                    <a:srgbClr val="ffffff"/>
                  </a:solidFill>
                </a:uFill>
                <a:latin typeface="Times New Roman"/>
              </a:rPr>
              <a:t>SONUÇLAR</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Operasyon sonrası takiplerde 9 hastada (15%) AKI olduğu gözlendi.  Bu hastalarda istatistiksel olarak anlamlı ölçüde olmasa daha ileri yaş grubu olması dikkat çekti. Bunun yanı sıra AKI izlenen hastalarda KPB süreleri AKI izlenmeyen hastalara göre istatistiksel olarak anlamlı ölçüde daha uzun izlendi (103.3±15.5 vs. 95.4±20.1, p=0,002). AKI izlenmeyen hastalar ile karşılaştırıldığında AKI grubunda bütün zaman dilimlerinde laktat seviyesi yüksek izlenmiştir.  Univaryat binari lojistik regresyon analizinde AKI ile ilişkili bağımsız değişkenler incelendiğinde serum laktat seviyeleri ile yüksek ilişki seviyesi tespit edildi(odds ratio=2.01). </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 </a:t>
            </a:r>
            <a:endParaRPr b="0" lang="tr-TR" sz="1800" spc="-1" strike="noStrike">
              <a:solidFill>
                <a:srgbClr val="000000"/>
              </a:solidFill>
              <a:uFill>
                <a:solidFill>
                  <a:srgbClr val="ffffff"/>
                </a:solidFill>
              </a:uFill>
              <a:latin typeface="Arial"/>
            </a:endParaRPr>
          </a:p>
          <a:p>
            <a:pPr>
              <a:lnSpc>
                <a:spcPct val="100000"/>
              </a:lnSpc>
            </a:pPr>
            <a:r>
              <a:rPr b="1" lang="tr-TR" sz="2800" spc="-1" strike="noStrike">
                <a:solidFill>
                  <a:srgbClr val="000000"/>
                </a:solidFill>
                <a:uFill>
                  <a:solidFill>
                    <a:srgbClr val="ffffff"/>
                  </a:solidFill>
                </a:uFill>
                <a:latin typeface="Times New Roman"/>
              </a:rPr>
              <a:t>TARTIŞMA</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Times New Roman"/>
              </a:rPr>
              <a:t>Kalp cerrahisi ile sonrası yoğun bakım ve rehabilitasyon süreçleri son derece karmaşık ve yüksek hassasiyet gerektiren dönemlerdir. Bu süreçlerde hemodinamik parametreleri stabil tutmak adına oldukça hassas olunmalı ve bir takım komplikasyonlar açısından tedbirli davranılmalıdır. Özellikle böbrek fonksiyonlarındaki bozulmaları bu süreçleri etkilemekte, morbidite ve mortaliteyi ve hastane giderlerini önemli ölçüde artırmaktadır. (7) Bu bağlamda AKI açısından hem intraoperatif hem de postoperatif dönemde birçok klinikte rutin takipte yeri olan serum laktat seviyelerindeki artışın dikkatle izlenmesi ve böbrek fonksiyonları açısından daha dikkatli sıvı rejimleri yapılması önemlidir. </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a:lnSpc>
                <a:spcPct val="100000"/>
              </a:lnSpc>
            </a:pPr>
            <a:r>
              <a:rPr b="1" lang="tr-TR" sz="2400" spc="-1" strike="noStrike">
                <a:solidFill>
                  <a:srgbClr val="000000"/>
                </a:solidFill>
                <a:uFill>
                  <a:solidFill>
                    <a:srgbClr val="ffffff"/>
                  </a:solidFill>
                </a:uFill>
                <a:latin typeface="Times New Roman"/>
              </a:rPr>
              <a:t>KAYNAKLAR</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1-Mitchell SC, Vinnakota A, Deo SV, et al. Relationship between intraoperative serum lactate and</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Hemoglobin levels on postoperative renal function in patients undergoing elective cardiac surgery. </a:t>
            </a:r>
            <a:r>
              <a:rPr b="0" i="1" lang="tr-TR" sz="1800" spc="-1" strike="noStrike">
                <a:solidFill>
                  <a:srgbClr val="000000"/>
                </a:solidFill>
                <a:uFill>
                  <a:solidFill>
                    <a:srgbClr val="ffffff"/>
                  </a:solidFill>
                </a:uFill>
                <a:latin typeface="Times New Roman"/>
              </a:rPr>
              <a:t>J Card Surg</a:t>
            </a:r>
            <a:r>
              <a:rPr b="0" lang="tr-TR" sz="1800" spc="-1" strike="noStrike">
                <a:solidFill>
                  <a:srgbClr val="000000"/>
                </a:solidFill>
                <a:uFill>
                  <a:solidFill>
                    <a:srgbClr val="ffffff"/>
                  </a:solidFill>
                </a:uFill>
                <a:latin typeface="Times New Roman"/>
              </a:rPr>
              <a:t>. 2018;1–6.</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2-Mariscalco G, Lorusso R, Dominici C, et al. Acute kidney injury: arelevant complication after cardiac surgery. </a:t>
            </a:r>
            <a:r>
              <a:rPr b="0" i="1" lang="tr-TR" sz="1800" spc="-1" strike="noStrike">
                <a:solidFill>
                  <a:srgbClr val="000000"/>
                </a:solidFill>
                <a:uFill>
                  <a:solidFill>
                    <a:srgbClr val="ffffff"/>
                  </a:solidFill>
                </a:uFill>
                <a:latin typeface="Times New Roman"/>
              </a:rPr>
              <a:t>Ann Thorac Surg</a:t>
            </a:r>
            <a:r>
              <a:rPr b="0" lang="tr-TR" sz="1800" spc="-1" strike="noStrike">
                <a:solidFill>
                  <a:srgbClr val="000000"/>
                </a:solidFill>
                <a:uFill>
                  <a:solidFill>
                    <a:srgbClr val="ffffff"/>
                  </a:solidFill>
                </a:uFill>
                <a:latin typeface="Times New Roman"/>
              </a:rPr>
              <a:t>.2011;92:1539–1547.</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3-Parolari A, Pesce LL, Pacini D, et al. Risk factors for perioperative acute kidney injury after adult cardiac surgery: role of perioperative management. </a:t>
            </a:r>
            <a:r>
              <a:rPr b="0" i="1" lang="tr-TR" sz="1800" spc="-1" strike="noStrike">
                <a:solidFill>
                  <a:srgbClr val="000000"/>
                </a:solidFill>
                <a:uFill>
                  <a:solidFill>
                    <a:srgbClr val="ffffff"/>
                  </a:solidFill>
                </a:uFill>
                <a:latin typeface="Times New Roman"/>
              </a:rPr>
              <a:t>Ann Thorac Surg</a:t>
            </a:r>
            <a:r>
              <a:rPr b="0" lang="tr-TR" sz="1800" spc="-1" strike="noStrike">
                <a:solidFill>
                  <a:srgbClr val="000000"/>
                </a:solidFill>
                <a:uFill>
                  <a:solidFill>
                    <a:srgbClr val="ffffff"/>
                  </a:solidFill>
                </a:uFill>
                <a:latin typeface="Times New Roman"/>
              </a:rPr>
              <a:t>. 2012;93:584–591.</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4-Chertow GM, Burdick E, Honour M, et al. Acute kidney injury, mortality, length of stay, and costs in hospitalized patients. </a:t>
            </a:r>
            <a:r>
              <a:rPr b="0" i="1" lang="tr-TR" sz="1800" spc="-1" strike="noStrike">
                <a:solidFill>
                  <a:srgbClr val="000000"/>
                </a:solidFill>
                <a:uFill>
                  <a:solidFill>
                    <a:srgbClr val="ffffff"/>
                  </a:solidFill>
                </a:uFill>
                <a:latin typeface="Times New Roman"/>
              </a:rPr>
              <a:t>J Am Soc Nephrol</a:t>
            </a:r>
            <a:r>
              <a:rPr b="0" lang="tr-TR" sz="1800" spc="-1" strike="noStrike">
                <a:solidFill>
                  <a:srgbClr val="000000"/>
                </a:solidFill>
                <a:uFill>
                  <a:solidFill>
                    <a:srgbClr val="ffffff"/>
                  </a:solidFill>
                </a:uFill>
                <a:latin typeface="Times New Roman"/>
              </a:rPr>
              <a:t>. 2005;16:3365–3370.</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5- Mao H, Katz N, Ariyanon W, et al. Cardiac surgery-associated acute kidney injury. </a:t>
            </a:r>
            <a:r>
              <a:rPr b="0" i="1" lang="tr-TR" sz="1800" spc="-1" strike="noStrike">
                <a:solidFill>
                  <a:srgbClr val="000000"/>
                </a:solidFill>
                <a:uFill>
                  <a:solidFill>
                    <a:srgbClr val="ffffff"/>
                  </a:solidFill>
                </a:uFill>
                <a:latin typeface="Times New Roman"/>
              </a:rPr>
              <a:t>Cardiorenal Med</a:t>
            </a:r>
            <a:r>
              <a:rPr b="0" lang="tr-TR" sz="1800" spc="-1" strike="noStrike">
                <a:solidFill>
                  <a:srgbClr val="000000"/>
                </a:solidFill>
                <a:uFill>
                  <a:solidFill>
                    <a:srgbClr val="ffffff"/>
                  </a:solidFill>
                </a:uFill>
                <a:latin typeface="Times New Roman"/>
              </a:rPr>
              <a:t>. 2013;3:178–199.</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6-GKDA Derg 2018;24(2):74-81 doi:10.5222/GKDAD.2018.93064</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Times New Roman"/>
              </a:rPr>
              <a:t>7-Predictive models for kidney disease: improving global outcomes (KDIGO) defined acute kidney injury in UK cardiac surgery.Birnie K, Verheyden V, Pagano D, Bhabra M, Tilling K, Sterne JA, Murphy GJ, UK AKI in Cardiac Surgery Collaborators.Crit Care. 2014 Nov 20; 18(6):606.</a:t>
            </a:r>
            <a:endParaRPr b="0" lang="tr-TR" sz="1800" spc="-1" strike="noStrike">
              <a:solidFill>
                <a:srgbClr val="000000"/>
              </a:solidFill>
              <a:uFill>
                <a:solidFill>
                  <a:srgbClr val="ffffff"/>
                </a:solidFill>
              </a:uFill>
              <a:latin typeface="Arial"/>
            </a:endParaRPr>
          </a:p>
        </p:txBody>
      </p:sp>
      <p:pic>
        <p:nvPicPr>
          <p:cNvPr id="46" name="Google Shape;85;p1" descr=""/>
          <p:cNvPicPr/>
          <p:nvPr/>
        </p:nvPicPr>
        <p:blipFill>
          <a:blip r:embed="rId3"/>
          <a:stretch/>
        </p:blipFill>
        <p:spPr>
          <a:xfrm>
            <a:off x="14689800" y="-35640"/>
            <a:ext cx="3312360" cy="23742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101</TotalTime>
  <Application>LibreOffice/5.3.0.3$Windows_X86_64 LibreOffice_project/7074905676c47b82bbcfbea1aeefc84afe1c50e1</Application>
  <Words>192</Words>
  <Paragraphs>29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2020-02-13T15:48:58Z</dcterms:created>
  <dc:creator>Türkmen</dc:creator>
  <dc:description/>
  <dc:language>tr-TR</dc:language>
  <cp:lastModifiedBy/>
  <dcterms:modified xsi:type="dcterms:W3CDTF">2020-02-21T09:00:43Z</dcterms:modified>
  <cp:revision>15</cp:revision>
  <dc:subject/>
  <dc:title>Araştırmanın adı:Açık kalp cerrahisi sırasında serum laktat düzeyinin, postoperatif dönemdeki gelişen böbrek hasarı ile olan ilişkisinin retrospektif değerlendirilmesi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Özel</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