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303" r:id="rId9"/>
    <p:sldId id="264" r:id="rId10"/>
    <p:sldId id="267" r:id="rId11"/>
    <p:sldId id="296" r:id="rId12"/>
    <p:sldId id="300" r:id="rId13"/>
    <p:sldId id="259" r:id="rId14"/>
    <p:sldId id="269" r:id="rId15"/>
    <p:sldId id="270" r:id="rId16"/>
    <p:sldId id="271" r:id="rId17"/>
    <p:sldId id="272" r:id="rId18"/>
    <p:sldId id="273" r:id="rId19"/>
    <p:sldId id="268" r:id="rId20"/>
    <p:sldId id="276" r:id="rId21"/>
    <p:sldId id="277" r:id="rId22"/>
    <p:sldId id="278" r:id="rId23"/>
    <p:sldId id="284" r:id="rId24"/>
    <p:sldId id="279" r:id="rId25"/>
    <p:sldId id="280" r:id="rId26"/>
    <p:sldId id="281" r:id="rId27"/>
    <p:sldId id="282" r:id="rId28"/>
    <p:sldId id="283" r:id="rId29"/>
    <p:sldId id="27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1" r:id="rId42"/>
    <p:sldId id="302" r:id="rId43"/>
    <p:sldId id="298" r:id="rId44"/>
    <p:sldId id="299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989FE-DE2C-4989-BCF5-E48EEDCBD2B8}" type="datetimeFigureOut">
              <a:rPr lang="tr-TR" smtClean="0"/>
              <a:pPr/>
              <a:t>09.11.2019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11117-74A4-4E25-B0DD-80B4206C274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09.11.2019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09.11.2019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09.11.2019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09.11.2019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572428" cy="2643206"/>
          </a:xfrm>
        </p:spPr>
        <p:txBody>
          <a:bodyPr>
            <a:noAutofit/>
          </a:bodyPr>
          <a:lstStyle/>
          <a:p>
            <a:pPr algn="ctr"/>
            <a:r>
              <a:rPr lang="tr-TR" sz="54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</a:rPr>
              <a:t>Pedİatrİk</a:t>
            </a:r>
            <a:r>
              <a:rPr lang="tr-TR" sz="5400" dirty="0" smtClean="0"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</a:rPr>
              <a:t> </a:t>
            </a:r>
            <a:r>
              <a:rPr lang="tr-TR" sz="54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</a:rPr>
              <a:t>perfüzyonda</a:t>
            </a:r>
            <a:r>
              <a:rPr lang="tr-TR" sz="5400" dirty="0" smtClean="0"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</a:rPr>
              <a:t> </a:t>
            </a:r>
            <a:br>
              <a:rPr lang="tr-TR" sz="5400" dirty="0" smtClean="0"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</a:rPr>
            </a:br>
            <a:r>
              <a:rPr lang="tr-TR" sz="5400" dirty="0" smtClean="0"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</a:rPr>
              <a:t>yenİ uygulamalar</a:t>
            </a:r>
            <a:endParaRPr lang="tr-TR" sz="5400" dirty="0">
              <a:solidFill>
                <a:schemeClr val="tx1">
                  <a:lumMod val="9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928662" y="2714620"/>
            <a:ext cx="7286676" cy="2000264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>
                <a:latin typeface="Calibri" pitchFamily="34" charset="0"/>
              </a:rPr>
              <a:t>HALİME ERKAN</a:t>
            </a:r>
            <a:r>
              <a:rPr lang="tr-TR" dirty="0" smtClean="0">
                <a:latin typeface="Calibri" pitchFamily="34" charset="0"/>
              </a:rPr>
              <a:t> </a:t>
            </a:r>
          </a:p>
          <a:p>
            <a:pPr algn="ctr"/>
            <a:endParaRPr lang="tr-TR" dirty="0" smtClean="0">
              <a:latin typeface="Calibri" pitchFamily="34" charset="0"/>
            </a:endParaRPr>
          </a:p>
          <a:p>
            <a:pPr algn="ctr"/>
            <a:r>
              <a:rPr lang="tr-TR" dirty="0" smtClean="0">
                <a:latin typeface="Calibri" pitchFamily="34" charset="0"/>
              </a:rPr>
              <a:t>SAĞLIK BİLİMLERİ ÜNİVERSİTESİ </a:t>
            </a:r>
          </a:p>
          <a:p>
            <a:pPr algn="ctr"/>
            <a:r>
              <a:rPr lang="tr-TR" dirty="0" smtClean="0">
                <a:latin typeface="Calibri" pitchFamily="34" charset="0"/>
              </a:rPr>
              <a:t>İSTANBUL MEHMET AKİF ERSOY GÖĞÜS KALP DAMAR CERRAHİSİ EĞİTİM VE ARAŞTIRMA HASTANESİ</a:t>
            </a:r>
            <a:endParaRPr lang="tr-TR" dirty="0">
              <a:latin typeface="Calibri" pitchFamily="34" charset="0"/>
            </a:endParaRPr>
          </a:p>
        </p:txBody>
      </p:sp>
      <p:pic>
        <p:nvPicPr>
          <p:cNvPr id="4" name="Picture 3" descr="C:\Users\user\Desktop\Adsı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286388"/>
            <a:ext cx="6994853" cy="1357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title"/>
          </p:nvPr>
        </p:nvSpPr>
        <p:spPr>
          <a:xfrm>
            <a:off x="395288" y="142852"/>
            <a:ext cx="8291512" cy="135732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Calibri" pitchFamily="34" charset="0"/>
              </a:rPr>
              <a:t>FLOW HESAPLANMASI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57158" y="1643051"/>
          <a:ext cx="8429685" cy="392909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809895"/>
                <a:gridCol w="2809895"/>
                <a:gridCol w="2809895"/>
              </a:tblGrid>
              <a:tr h="777312">
                <a:tc>
                  <a:txBody>
                    <a:bodyPr/>
                    <a:lstStyle/>
                    <a:p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FULL</a:t>
                      </a:r>
                      <a:r>
                        <a:rPr lang="tr-TR" sz="20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 FLOW</a:t>
                      </a:r>
                    </a:p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(ml/kg/</a:t>
                      </a:r>
                      <a:r>
                        <a:rPr lang="tr-TR" sz="20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dk</a:t>
                      </a:r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)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½ FLOW</a:t>
                      </a:r>
                    </a:p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(ml/kg/</a:t>
                      </a:r>
                      <a:r>
                        <a:rPr lang="tr-TR" sz="20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dk</a:t>
                      </a:r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)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</a:tr>
              <a:tr h="450254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0-3</a:t>
                      </a:r>
                      <a:r>
                        <a:rPr lang="tr-TR" sz="20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 kg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200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100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</a:tr>
              <a:tr h="450254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3.1-10 kg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150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75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</a:tr>
              <a:tr h="450254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10.1-15</a:t>
                      </a:r>
                      <a:r>
                        <a:rPr lang="tr-TR" sz="20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  kg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125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65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</a:tr>
              <a:tr h="450254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15.1-30 kg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100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50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</a:tr>
              <a:tr h="450254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30.1-50 kg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75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40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</a:tr>
              <a:tr h="450254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&gt;50 kg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65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30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</a:tr>
              <a:tr h="450254">
                <a:tc>
                  <a:txBody>
                    <a:bodyPr/>
                    <a:lstStyle/>
                    <a:p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0" marB="4571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CPB - 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7467600" cy="484030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dirty="0" smtClean="0">
                <a:latin typeface="Calibri" pitchFamily="34" charset="0"/>
              </a:rPr>
              <a:t>28  </a:t>
            </a:r>
            <a:r>
              <a:rPr lang="tr-TR" dirty="0" smtClean="0">
                <a:latin typeface="Calibri" pitchFamily="34" charset="0"/>
                <a:ea typeface="Cambria Math"/>
              </a:rPr>
              <a:t>ͦC </a:t>
            </a:r>
          </a:p>
          <a:p>
            <a:pPr algn="ctr">
              <a:buNone/>
            </a:pPr>
            <a:r>
              <a:rPr lang="tr-TR" dirty="0" smtClean="0">
                <a:latin typeface="Calibri" pitchFamily="34" charset="0"/>
                <a:ea typeface="Cambria Math"/>
              </a:rPr>
              <a:t>↓</a:t>
            </a:r>
          </a:p>
          <a:p>
            <a:pPr algn="ctr">
              <a:buNone/>
            </a:pPr>
            <a:r>
              <a:rPr lang="tr-TR" dirty="0" smtClean="0">
                <a:latin typeface="Calibri" pitchFamily="34" charset="0"/>
                <a:ea typeface="Cambria Math"/>
              </a:rPr>
              <a:t>30  ͦ C</a:t>
            </a:r>
          </a:p>
          <a:p>
            <a:pPr algn="ctr">
              <a:buNone/>
            </a:pPr>
            <a:r>
              <a:rPr lang="tr-TR" dirty="0" smtClean="0">
                <a:latin typeface="Calibri" pitchFamily="34" charset="0"/>
                <a:ea typeface="Cambria Math"/>
              </a:rPr>
              <a:t>↓</a:t>
            </a:r>
          </a:p>
          <a:p>
            <a:pPr algn="ctr">
              <a:buNone/>
            </a:pPr>
            <a:r>
              <a:rPr lang="tr-TR" dirty="0" smtClean="0">
                <a:latin typeface="Calibri" pitchFamily="34" charset="0"/>
                <a:ea typeface="Cambria Math"/>
              </a:rPr>
              <a:t>32  ͦ C</a:t>
            </a:r>
          </a:p>
          <a:p>
            <a:pPr algn="ctr">
              <a:buNone/>
            </a:pPr>
            <a:r>
              <a:rPr lang="tr-TR" dirty="0" smtClean="0">
                <a:latin typeface="Calibri" pitchFamily="34" charset="0"/>
                <a:ea typeface="Cambria Math"/>
              </a:rPr>
              <a:t>↓</a:t>
            </a:r>
          </a:p>
          <a:p>
            <a:pPr algn="ctr">
              <a:buNone/>
            </a:pPr>
            <a:r>
              <a:rPr lang="tr-TR" dirty="0" smtClean="0">
                <a:latin typeface="Calibri" pitchFamily="34" charset="0"/>
                <a:ea typeface="Cambria Math"/>
              </a:rPr>
              <a:t>34  ͦ C</a:t>
            </a:r>
          </a:p>
          <a:p>
            <a:pPr algn="ctr">
              <a:buNone/>
            </a:pPr>
            <a:r>
              <a:rPr lang="tr-TR" dirty="0" smtClean="0">
                <a:latin typeface="Calibri" pitchFamily="34" charset="0"/>
                <a:ea typeface="Cambria Math"/>
              </a:rPr>
              <a:t>↓</a:t>
            </a:r>
          </a:p>
          <a:p>
            <a:pPr algn="ctr">
              <a:buNone/>
            </a:pPr>
            <a:r>
              <a:rPr lang="tr-TR" dirty="0" smtClean="0">
                <a:latin typeface="Calibri" pitchFamily="34" charset="0"/>
                <a:ea typeface="Cambria Math"/>
              </a:rPr>
              <a:t>35  ͦ C / 35.5  ͦ C</a:t>
            </a:r>
            <a:endParaRPr lang="tr-TR" dirty="0">
              <a:latin typeface="Calibri" pitchFamily="34" charset="0"/>
            </a:endParaRPr>
          </a:p>
        </p:txBody>
      </p:sp>
      <p:pic>
        <p:nvPicPr>
          <p:cNvPr id="5124" name="Picture 4" descr="C:\Users\user\Desktop\istockphoto-827683958-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285992"/>
            <a:ext cx="2203455" cy="2203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Metin kutusu"/>
          <p:cNvSpPr txBox="1"/>
          <p:nvPr/>
        </p:nvSpPr>
        <p:spPr>
          <a:xfrm>
            <a:off x="857224" y="121442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Calibri" pitchFamily="34" charset="0"/>
              </a:rPr>
              <a:t>2009</a:t>
            </a:r>
            <a:endParaRPr lang="tr-TR" sz="2800" b="1" dirty="0">
              <a:latin typeface="Calibri" pitchFamily="34" charset="0"/>
            </a:endParaRPr>
          </a:p>
        </p:txBody>
      </p:sp>
      <p:sp>
        <p:nvSpPr>
          <p:cNvPr id="8" name="7 Aşağı Ok"/>
          <p:cNvSpPr/>
          <p:nvPr/>
        </p:nvSpPr>
        <p:spPr>
          <a:xfrm>
            <a:off x="1071538" y="1785926"/>
            <a:ext cx="428628" cy="32147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928662" y="5286388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Calibri" pitchFamily="34" charset="0"/>
              </a:rPr>
              <a:t>2019</a:t>
            </a:r>
            <a:endParaRPr lang="tr-TR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</a:rPr>
              <a:t>NIRS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tr-TR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tr-TR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tr-TR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Tüm ameliyatlarda rutin </a:t>
            </a:r>
            <a:r>
              <a:rPr lang="tr-TR" dirty="0" smtClean="0">
                <a:latin typeface="Calibri" pitchFamily="34" charset="0"/>
                <a:ea typeface="Cambria Math"/>
              </a:rPr>
              <a:t>→ SEREBRAL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ea typeface="Cambria Math"/>
              </a:rPr>
              <a:t> </a:t>
            </a:r>
            <a:r>
              <a:rPr lang="tr-TR" dirty="0" err="1" smtClean="0">
                <a:latin typeface="Calibri" pitchFamily="34" charset="0"/>
                <a:ea typeface="Cambria Math"/>
              </a:rPr>
              <a:t>Desendan</a:t>
            </a:r>
            <a:r>
              <a:rPr lang="tr-TR" dirty="0" smtClean="0">
                <a:latin typeface="Calibri" pitchFamily="34" charset="0"/>
                <a:ea typeface="Cambria Math"/>
              </a:rPr>
              <a:t> </a:t>
            </a:r>
            <a:r>
              <a:rPr lang="tr-TR" dirty="0" err="1" smtClean="0">
                <a:latin typeface="Calibri" pitchFamily="34" charset="0"/>
                <a:ea typeface="Cambria Math"/>
              </a:rPr>
              <a:t>klemp</a:t>
            </a:r>
            <a:r>
              <a:rPr lang="tr-TR" dirty="0" smtClean="0">
                <a:latin typeface="Calibri" pitchFamily="34" charset="0"/>
                <a:ea typeface="Cambria Math"/>
              </a:rPr>
              <a:t> </a:t>
            </a:r>
            <a:r>
              <a:rPr lang="tr-TR" smtClean="0">
                <a:latin typeface="Calibri" pitchFamily="34" charset="0"/>
                <a:ea typeface="Cambria Math"/>
              </a:rPr>
              <a:t>→ SEREBRAL + RENAL</a:t>
            </a:r>
            <a:endParaRPr lang="tr-TR" dirty="0">
              <a:latin typeface="Calibri" pitchFamily="34" charset="0"/>
            </a:endParaRPr>
          </a:p>
        </p:txBody>
      </p:sp>
      <p:pic>
        <p:nvPicPr>
          <p:cNvPr id="6" name="Picture 2" descr="C:\Users\user\Desktop\İNV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85728"/>
            <a:ext cx="4500295" cy="2520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92867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alibri" pitchFamily="34" charset="0"/>
              </a:rPr>
              <a:t>OKSİJENATÖR-TUBİNG SET SEÇİMİ-1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785794"/>
            <a:ext cx="857256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err="1" smtClean="0">
                <a:latin typeface="Calibri" pitchFamily="34" charset="0"/>
              </a:rPr>
              <a:t>Oksijenatör</a:t>
            </a:r>
            <a:r>
              <a:rPr lang="tr-TR" sz="2400" dirty="0" smtClean="0">
                <a:latin typeface="Calibri" pitchFamily="34" charset="0"/>
              </a:rPr>
              <a:t> + </a:t>
            </a:r>
            <a:r>
              <a:rPr lang="tr-TR" sz="2400" dirty="0" err="1" smtClean="0">
                <a:latin typeface="Calibri" pitchFamily="34" charset="0"/>
              </a:rPr>
              <a:t>tubing</a:t>
            </a:r>
            <a:r>
              <a:rPr lang="tr-TR" sz="2400" dirty="0" smtClean="0">
                <a:latin typeface="Calibri" pitchFamily="34" charset="0"/>
              </a:rPr>
              <a:t> set</a:t>
            </a:r>
          </a:p>
          <a:p>
            <a:pPr>
              <a:buNone/>
            </a:pPr>
            <a:r>
              <a:rPr lang="tr-TR" sz="2400" dirty="0" smtClean="0">
                <a:latin typeface="Cambria Math"/>
                <a:ea typeface="Cambria Math"/>
              </a:rPr>
              <a:t>                      ⇊</a:t>
            </a:r>
            <a:endParaRPr lang="tr-TR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tr-TR" sz="2400" dirty="0" err="1" smtClean="0">
                <a:latin typeface="Calibri" pitchFamily="34" charset="0"/>
              </a:rPr>
              <a:t>Oksijenatör</a:t>
            </a:r>
            <a:r>
              <a:rPr lang="tr-TR" sz="2400" dirty="0" smtClean="0">
                <a:latin typeface="Calibri" pitchFamily="34" charset="0"/>
              </a:rPr>
              <a:t> + </a:t>
            </a:r>
            <a:r>
              <a:rPr lang="tr-TR" sz="2400" dirty="0" err="1" smtClean="0">
                <a:latin typeface="Calibri" pitchFamily="34" charset="0"/>
              </a:rPr>
              <a:t>arteryel</a:t>
            </a:r>
            <a:r>
              <a:rPr lang="tr-TR" sz="2400" dirty="0" smtClean="0">
                <a:latin typeface="Calibri" pitchFamily="34" charset="0"/>
              </a:rPr>
              <a:t> filtre + </a:t>
            </a:r>
            <a:r>
              <a:rPr lang="tr-TR" sz="2400" dirty="0" err="1" smtClean="0">
                <a:latin typeface="Calibri" pitchFamily="34" charset="0"/>
              </a:rPr>
              <a:t>tubing</a:t>
            </a:r>
            <a:r>
              <a:rPr lang="tr-TR" sz="2400" dirty="0" smtClean="0">
                <a:latin typeface="Calibri" pitchFamily="34" charset="0"/>
              </a:rPr>
              <a:t> set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  <a:ea typeface="Cambria Math"/>
              </a:rPr>
              <a:t>                      ⇊</a:t>
            </a:r>
            <a:endParaRPr lang="tr-TR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tr-TR" sz="2400" dirty="0" err="1" smtClean="0">
                <a:latin typeface="Calibri" pitchFamily="34" charset="0"/>
              </a:rPr>
              <a:t>Oksijenatör</a:t>
            </a:r>
            <a:r>
              <a:rPr lang="tr-TR" sz="2400" dirty="0" smtClean="0">
                <a:latin typeface="Calibri" pitchFamily="34" charset="0"/>
              </a:rPr>
              <a:t> + entegre </a:t>
            </a:r>
            <a:r>
              <a:rPr lang="tr-TR" sz="2400" dirty="0" err="1" smtClean="0">
                <a:latin typeface="Calibri" pitchFamily="34" charset="0"/>
              </a:rPr>
              <a:t>arteryel</a:t>
            </a:r>
            <a:r>
              <a:rPr lang="tr-TR" sz="2400" dirty="0" smtClean="0">
                <a:latin typeface="Calibri" pitchFamily="34" charset="0"/>
              </a:rPr>
              <a:t> filtre + </a:t>
            </a:r>
            <a:r>
              <a:rPr lang="tr-TR" sz="2400" dirty="0" err="1" smtClean="0">
                <a:latin typeface="Calibri" pitchFamily="34" charset="0"/>
              </a:rPr>
              <a:t>tubing</a:t>
            </a:r>
            <a:r>
              <a:rPr lang="tr-TR" sz="2400" dirty="0" smtClean="0">
                <a:latin typeface="Calibri" pitchFamily="34" charset="0"/>
              </a:rPr>
              <a:t> set (kaplamalı)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  <a:ea typeface="Cambria Math"/>
              </a:rPr>
              <a:t>                      ⇊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  <a:ea typeface="Cambria Math"/>
              </a:rPr>
              <a:t>Entegre filtreli </a:t>
            </a:r>
            <a:r>
              <a:rPr lang="tr-TR" sz="2400" dirty="0" err="1" smtClean="0">
                <a:latin typeface="Calibri" pitchFamily="34" charset="0"/>
                <a:ea typeface="Cambria Math"/>
              </a:rPr>
              <a:t>oksijenatör</a:t>
            </a:r>
            <a:r>
              <a:rPr lang="tr-TR" sz="2400" dirty="0" smtClean="0">
                <a:latin typeface="Calibri" pitchFamily="34" charset="0"/>
                <a:ea typeface="Cambria Math"/>
              </a:rPr>
              <a:t>+ </a:t>
            </a:r>
            <a:r>
              <a:rPr lang="tr-TR" sz="2400" dirty="0" err="1" smtClean="0">
                <a:latin typeface="Calibri" pitchFamily="34" charset="0"/>
                <a:ea typeface="Cambria Math"/>
              </a:rPr>
              <a:t>tubing</a:t>
            </a:r>
            <a:r>
              <a:rPr lang="tr-TR" sz="2400" dirty="0" smtClean="0">
                <a:latin typeface="Calibri" pitchFamily="34" charset="0"/>
                <a:ea typeface="Cambria Math"/>
              </a:rPr>
              <a:t> set + CPG seti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  <a:ea typeface="Cambria Math"/>
              </a:rPr>
              <a:t>                      ⇊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  <a:ea typeface="Cambria Math"/>
              </a:rPr>
              <a:t>Entegre filtreli </a:t>
            </a:r>
            <a:r>
              <a:rPr lang="tr-TR" sz="2400" dirty="0" err="1" smtClean="0">
                <a:latin typeface="Calibri" pitchFamily="34" charset="0"/>
                <a:ea typeface="Cambria Math"/>
              </a:rPr>
              <a:t>oksijenatör</a:t>
            </a:r>
            <a:r>
              <a:rPr lang="tr-TR" sz="2400" dirty="0" smtClean="0">
                <a:latin typeface="Calibri" pitchFamily="34" charset="0"/>
                <a:ea typeface="Cambria Math"/>
              </a:rPr>
              <a:t>+ </a:t>
            </a:r>
            <a:r>
              <a:rPr lang="tr-TR" sz="2400" dirty="0" err="1" smtClean="0">
                <a:latin typeface="Calibri" pitchFamily="34" charset="0"/>
                <a:ea typeface="Cambria Math"/>
              </a:rPr>
              <a:t>tubing</a:t>
            </a:r>
            <a:r>
              <a:rPr lang="tr-TR" sz="2400" dirty="0" smtClean="0">
                <a:latin typeface="Calibri" pitchFamily="34" charset="0"/>
                <a:ea typeface="Cambria Math"/>
              </a:rPr>
              <a:t> set + MUF seti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  <a:ea typeface="Cambria Math"/>
              </a:rPr>
              <a:t>                      ⇊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  <a:ea typeface="Cambria Math"/>
              </a:rPr>
              <a:t>Entegre filtreli </a:t>
            </a:r>
            <a:r>
              <a:rPr lang="tr-TR" sz="2400" dirty="0" err="1" smtClean="0">
                <a:latin typeface="Calibri" pitchFamily="34" charset="0"/>
                <a:ea typeface="Cambria Math"/>
              </a:rPr>
              <a:t>oksijenatör</a:t>
            </a:r>
            <a:r>
              <a:rPr lang="tr-TR" sz="2400" dirty="0" smtClean="0">
                <a:latin typeface="Calibri" pitchFamily="34" charset="0"/>
                <a:ea typeface="Cambria Math"/>
              </a:rPr>
              <a:t>+ </a:t>
            </a:r>
            <a:r>
              <a:rPr lang="tr-TR" sz="2400" dirty="0" err="1" smtClean="0">
                <a:latin typeface="Calibri" pitchFamily="34" charset="0"/>
                <a:ea typeface="Cambria Math"/>
              </a:rPr>
              <a:t>tubing</a:t>
            </a:r>
            <a:r>
              <a:rPr lang="tr-TR" sz="2400" dirty="0" smtClean="0">
                <a:latin typeface="Calibri" pitchFamily="34" charset="0"/>
                <a:ea typeface="Cambria Math"/>
              </a:rPr>
              <a:t> set + MUF seti + online kan gazı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  <a:ea typeface="Cambria Math"/>
              </a:rPr>
              <a:t>                                                                                          + DATA</a:t>
            </a:r>
          </a:p>
          <a:p>
            <a:pPr>
              <a:buNone/>
            </a:pPr>
            <a:endParaRPr lang="tr-TR" sz="2400" dirty="0" smtClean="0">
              <a:latin typeface="Calibri" pitchFamily="34" charset="0"/>
              <a:ea typeface="Cambria Math"/>
            </a:endParaRPr>
          </a:p>
          <a:p>
            <a:pPr>
              <a:buNone/>
            </a:pPr>
            <a:endParaRPr lang="tr-TR" sz="2400" dirty="0" smtClean="0">
              <a:latin typeface="Calibri" pitchFamily="34" charset="0"/>
              <a:ea typeface="Cambria Math"/>
            </a:endParaRPr>
          </a:p>
          <a:p>
            <a:pPr>
              <a:buNone/>
            </a:pPr>
            <a:endParaRPr lang="tr-TR" sz="2400" dirty="0" smtClean="0">
              <a:latin typeface="Calibri" pitchFamily="34" charset="0"/>
              <a:ea typeface="Cambria Math"/>
            </a:endParaRPr>
          </a:p>
          <a:p>
            <a:pPr>
              <a:buNone/>
            </a:pPr>
            <a:endParaRPr lang="tr-TR" sz="2400" dirty="0" smtClean="0">
              <a:latin typeface="Calibri" pitchFamily="34" charset="0"/>
              <a:ea typeface="Cambria Math"/>
            </a:endParaRPr>
          </a:p>
          <a:p>
            <a:pPr>
              <a:buNone/>
            </a:pPr>
            <a:endParaRPr lang="tr-T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Calibri" pitchFamily="34" charset="0"/>
              </a:rPr>
              <a:t>OKSİJENATÖR-TUBİNG SET SEÇİMİ-2</a:t>
            </a:r>
            <a:endParaRPr lang="tr-TR" dirty="0">
              <a:latin typeface="Calibri" pitchFamily="34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85720" y="1500172"/>
          <a:ext cx="8501125" cy="43570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700225"/>
                <a:gridCol w="1700225"/>
                <a:gridCol w="1700225"/>
                <a:gridCol w="1700225"/>
                <a:gridCol w="1700225"/>
              </a:tblGrid>
              <a:tr h="780924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ARTER/VEN</a:t>
                      </a:r>
                    </a:p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HATTI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FX05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FX15</a:t>
                      </a:r>
                    </a:p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RW30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FX15</a:t>
                      </a:r>
                    </a:p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RW40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FX25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780924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1/4</a:t>
                      </a:r>
                      <a:r>
                        <a:rPr lang="tr-TR" sz="20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 1/4</a:t>
                      </a:r>
                    </a:p>
                    <a:p>
                      <a:pPr algn="ctr"/>
                      <a:r>
                        <a:rPr lang="tr-TR" sz="20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  TÜP SET</a:t>
                      </a:r>
                      <a:endParaRPr lang="tr-TR" sz="2000" b="1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0-1500</a:t>
                      </a:r>
                      <a:r>
                        <a:rPr lang="tr-TR" sz="20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ml/kg/</a:t>
                      </a:r>
                      <a:r>
                        <a:rPr lang="tr-TR" sz="20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dk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A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780924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1/4</a:t>
                      </a:r>
                      <a:r>
                        <a:rPr lang="tr-TR" sz="20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 3/8</a:t>
                      </a:r>
                    </a:p>
                    <a:p>
                      <a:pPr algn="ctr"/>
                      <a:r>
                        <a:rPr lang="tr-TR" sz="20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  TÜP SET</a:t>
                      </a:r>
                      <a:endParaRPr lang="tr-TR" sz="2000" b="1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1500-2500</a:t>
                      </a:r>
                    </a:p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ml/kg/</a:t>
                      </a:r>
                      <a:r>
                        <a:rPr lang="tr-TR" sz="20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dk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780924">
                <a:tc>
                  <a:txBody>
                    <a:bodyPr/>
                    <a:lstStyle/>
                    <a:p>
                      <a:pPr algn="ctr"/>
                      <a:r>
                        <a:rPr lang="tr-TR" sz="20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3/8 3/8</a:t>
                      </a:r>
                    </a:p>
                    <a:p>
                      <a:pPr algn="ctr"/>
                      <a:r>
                        <a:rPr lang="tr-TR" sz="20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  TÜP SET</a:t>
                      </a:r>
                      <a:endParaRPr lang="tr-TR" sz="2000" b="1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2500-3500</a:t>
                      </a:r>
                    </a:p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ml/kg/</a:t>
                      </a:r>
                      <a:r>
                        <a:rPr lang="tr-TR" sz="20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dk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3500-4000 ml/kg/</a:t>
                      </a:r>
                      <a:r>
                        <a:rPr lang="tr-TR" sz="20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dk</a:t>
                      </a:r>
                      <a:endParaRPr lang="tr-TR" sz="2000" b="1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780924">
                <a:tc>
                  <a:txBody>
                    <a:bodyPr/>
                    <a:lstStyle/>
                    <a:p>
                      <a:pPr algn="ctr"/>
                      <a:r>
                        <a:rPr lang="tr-TR" sz="20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 3/8 1/2</a:t>
                      </a:r>
                    </a:p>
                    <a:p>
                      <a:pPr algn="ctr"/>
                      <a:r>
                        <a:rPr lang="tr-TR" sz="20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  TÜP SET</a:t>
                      </a:r>
                      <a:endParaRPr lang="tr-TR" sz="2000" b="1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4000&lt;</a:t>
                      </a:r>
                    </a:p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ml/kg/</a:t>
                      </a:r>
                      <a:r>
                        <a:rPr lang="tr-TR" sz="20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dk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52440">
                <a:tc>
                  <a:txBody>
                    <a:bodyPr/>
                    <a:lstStyle/>
                    <a:p>
                      <a:pPr algn="ctr"/>
                      <a:endParaRPr lang="tr-TR" sz="2000" b="1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417638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Calibri" pitchFamily="34" charset="0"/>
              </a:rPr>
              <a:t>OKSİJENATÖR-TUBİNG SET SEÇİMİ-3</a:t>
            </a:r>
            <a:endParaRPr lang="tr-TR" dirty="0">
              <a:latin typeface="Calibri" pitchFamily="34" charset="0"/>
            </a:endParaRPr>
          </a:p>
        </p:txBody>
      </p:sp>
      <p:pic>
        <p:nvPicPr>
          <p:cNvPr id="2050" name="Picture 2" descr="C:\Users\user\Desktop\fx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1500198" cy="3429024"/>
          </a:xfrm>
          <a:prstGeom prst="rect">
            <a:avLst/>
          </a:prstGeom>
          <a:noFill/>
        </p:spPr>
      </p:pic>
      <p:pic>
        <p:nvPicPr>
          <p:cNvPr id="2051" name="Picture 3" descr="C:\Users\user\Desktop\CAPIOX®-FX-Advance-Oxygenators-with-Integrated-Arterial-Filt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357298"/>
            <a:ext cx="3384350" cy="5072098"/>
          </a:xfrm>
          <a:prstGeom prst="rect">
            <a:avLst/>
          </a:prstGeom>
          <a:noFill/>
        </p:spPr>
      </p:pic>
      <p:pic>
        <p:nvPicPr>
          <p:cNvPr id="2052" name="Picture 4" descr="C:\Users\user\Desktop\terumoSS1FXOxygenator2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929198"/>
            <a:ext cx="1500198" cy="1537346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2000232" y="3071810"/>
            <a:ext cx="33575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tr-TR" sz="2000" b="1" dirty="0" smtClean="0">
                <a:latin typeface="Calibri" pitchFamily="34" charset="0"/>
              </a:rPr>
              <a:t> Entegre </a:t>
            </a:r>
            <a:r>
              <a:rPr lang="tr-TR" sz="2000" b="1" dirty="0" err="1" smtClean="0">
                <a:latin typeface="Calibri" pitchFamily="34" charset="0"/>
              </a:rPr>
              <a:t>arteryel</a:t>
            </a:r>
            <a:r>
              <a:rPr lang="tr-TR" sz="2000" b="1" dirty="0" smtClean="0">
                <a:latin typeface="Calibri" pitchFamily="34" charset="0"/>
              </a:rPr>
              <a:t> filtre</a:t>
            </a:r>
          </a:p>
          <a:p>
            <a:pPr>
              <a:buFont typeface="Arial" charset="0"/>
              <a:buChar char="•"/>
            </a:pPr>
            <a:r>
              <a:rPr lang="tr-TR" sz="2000" b="1" dirty="0" smtClean="0">
                <a:latin typeface="Calibri" pitchFamily="34" charset="0"/>
              </a:rPr>
              <a:t> Az prime volümü</a:t>
            </a:r>
          </a:p>
          <a:p>
            <a:pPr>
              <a:buFont typeface="Arial" charset="0"/>
              <a:buChar char="•"/>
            </a:pPr>
            <a:r>
              <a:rPr lang="tr-TR" sz="2000" b="1" dirty="0" smtClean="0">
                <a:latin typeface="Calibri" pitchFamily="34" charset="0"/>
              </a:rPr>
              <a:t>  SHE (</a:t>
            </a:r>
            <a:r>
              <a:rPr lang="tr-TR" sz="2000" b="1" dirty="0" err="1" smtClean="0">
                <a:latin typeface="Calibri" pitchFamily="34" charset="0"/>
              </a:rPr>
              <a:t>surplus</a:t>
            </a:r>
            <a:r>
              <a:rPr lang="tr-TR" sz="2000" b="1" dirty="0" smtClean="0">
                <a:latin typeface="Calibri" pitchFamily="34" charset="0"/>
              </a:rPr>
              <a:t> </a:t>
            </a:r>
            <a:r>
              <a:rPr lang="tr-TR" sz="2000" b="1" dirty="0" err="1" smtClean="0">
                <a:latin typeface="Calibri" pitchFamily="34" charset="0"/>
              </a:rPr>
              <a:t>hemodynamic</a:t>
            </a:r>
            <a:r>
              <a:rPr lang="tr-TR" sz="2000" b="1" dirty="0" smtClean="0">
                <a:latin typeface="Calibri" pitchFamily="34" charset="0"/>
              </a:rPr>
              <a:t>         </a:t>
            </a:r>
            <a:r>
              <a:rPr lang="tr-TR" sz="2000" b="1" dirty="0" err="1" smtClean="0">
                <a:latin typeface="Calibri" pitchFamily="34" charset="0"/>
              </a:rPr>
              <a:t>energy</a:t>
            </a:r>
            <a:r>
              <a:rPr lang="tr-TR" sz="2000" b="1" dirty="0" smtClean="0">
                <a:latin typeface="Calibri" pitchFamily="34" charset="0"/>
              </a:rPr>
              <a:t>) kaybı az.</a:t>
            </a:r>
          </a:p>
          <a:p>
            <a:pPr>
              <a:buFont typeface="Arial" charset="0"/>
              <a:buChar char="•"/>
            </a:pPr>
            <a:r>
              <a:rPr lang="tr-TR" sz="2000" b="1" dirty="0" smtClean="0">
                <a:latin typeface="Calibri" pitchFamily="34" charset="0"/>
              </a:rPr>
              <a:t> THE ( Total </a:t>
            </a:r>
            <a:r>
              <a:rPr lang="tr-TR" sz="2000" b="1" dirty="0" err="1" smtClean="0">
                <a:latin typeface="Calibri" pitchFamily="34" charset="0"/>
              </a:rPr>
              <a:t>hemodynamic</a:t>
            </a:r>
            <a:r>
              <a:rPr lang="tr-TR" sz="2000" b="1" dirty="0" smtClean="0">
                <a:latin typeface="Calibri" pitchFamily="34" charset="0"/>
              </a:rPr>
              <a:t> </a:t>
            </a:r>
            <a:r>
              <a:rPr lang="tr-TR" sz="2000" b="1" dirty="0" err="1" smtClean="0">
                <a:latin typeface="Calibri" pitchFamily="34" charset="0"/>
              </a:rPr>
              <a:t>energy</a:t>
            </a:r>
            <a:r>
              <a:rPr lang="tr-TR" sz="2000" b="1" dirty="0" smtClean="0">
                <a:latin typeface="Calibri" pitchFamily="34" charset="0"/>
              </a:rPr>
              <a:t>) kaybı az.</a:t>
            </a:r>
          </a:p>
          <a:p>
            <a:pPr>
              <a:buFont typeface="Arial" charset="0"/>
              <a:buChar char="•"/>
            </a:pPr>
            <a:r>
              <a:rPr lang="tr-TR" sz="2000" b="1" dirty="0" smtClean="0">
                <a:latin typeface="Calibri" pitchFamily="34" charset="0"/>
              </a:rPr>
              <a:t> </a:t>
            </a:r>
            <a:r>
              <a:rPr lang="tr-TR" sz="2000" b="1" dirty="0" err="1" smtClean="0">
                <a:latin typeface="Calibri" pitchFamily="34" charset="0"/>
              </a:rPr>
              <a:t>Oksijenasyon</a:t>
            </a:r>
            <a:r>
              <a:rPr lang="tr-TR" sz="2000" b="1" dirty="0" smtClean="0">
                <a:latin typeface="Calibri" pitchFamily="34" charset="0"/>
              </a:rPr>
              <a:t> performansı </a:t>
            </a:r>
            <a:r>
              <a:rPr lang="tr-TR" sz="2000" b="1" dirty="0" smtClean="0">
                <a:latin typeface="Calibri" pitchFamily="34" charset="0"/>
                <a:sym typeface="Wingdings 2"/>
              </a:rPr>
              <a:t></a:t>
            </a:r>
          </a:p>
          <a:p>
            <a:endParaRPr lang="tr-TR" sz="2000" b="1" dirty="0" smtClean="0">
              <a:latin typeface="Calibri" pitchFamily="34" charset="0"/>
              <a:sym typeface="Wingdings 2"/>
            </a:endParaRPr>
          </a:p>
          <a:p>
            <a:pPr>
              <a:buFont typeface="Arial" charset="0"/>
              <a:buChar char="•"/>
            </a:pPr>
            <a:r>
              <a:rPr lang="tr-TR" sz="2000" b="1" dirty="0" smtClean="0">
                <a:latin typeface="Calibri" pitchFamily="34" charset="0"/>
                <a:sym typeface="Wingdings 2"/>
              </a:rPr>
              <a:t> </a:t>
            </a:r>
            <a:r>
              <a:rPr lang="tr-TR" sz="2000" b="1" dirty="0" smtClean="0">
                <a:solidFill>
                  <a:srgbClr val="FFC000"/>
                </a:solidFill>
                <a:latin typeface="Calibri" pitchFamily="34" charset="0"/>
                <a:sym typeface="Wingdings 2"/>
              </a:rPr>
              <a:t>SİSTEMİK İNFLAMATUAR YANIT !</a:t>
            </a:r>
            <a:endParaRPr lang="tr-TR" sz="20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2285984" y="1714488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400" b="1" dirty="0" err="1" smtClean="0">
                <a:latin typeface="Calibri" pitchFamily="34" charset="0"/>
              </a:rPr>
              <a:t>Terumo</a:t>
            </a:r>
            <a:r>
              <a:rPr lang="tr-TR" sz="2400" b="1" dirty="0" smtClean="0">
                <a:latin typeface="Calibri" pitchFamily="34" charset="0"/>
              </a:rPr>
              <a:t> FX05</a:t>
            </a:r>
          </a:p>
          <a:p>
            <a:pPr algn="ctr"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400" b="1" dirty="0" err="1" smtClean="0">
                <a:latin typeface="Calibri" pitchFamily="34" charset="0"/>
              </a:rPr>
              <a:t>Terumo</a:t>
            </a:r>
            <a:r>
              <a:rPr lang="tr-TR" sz="2400" b="1" dirty="0" smtClean="0">
                <a:latin typeface="Calibri" pitchFamily="34" charset="0"/>
              </a:rPr>
              <a:t> FX15</a:t>
            </a:r>
          </a:p>
          <a:p>
            <a:pPr algn="ctr"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400" b="1" dirty="0" err="1" smtClean="0">
                <a:latin typeface="Calibri" pitchFamily="34" charset="0"/>
              </a:rPr>
              <a:t>Terumo</a:t>
            </a:r>
            <a:r>
              <a:rPr lang="tr-TR" sz="2400" b="1" dirty="0" smtClean="0">
                <a:latin typeface="Calibri" pitchFamily="34" charset="0"/>
              </a:rPr>
              <a:t> FX25</a:t>
            </a:r>
            <a:endParaRPr lang="tr-TR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Calibri" pitchFamily="34" charset="0"/>
              </a:rPr>
              <a:t>OKSİJENATÖR-TUBİNG SET PRİME VOLÜMLERİ</a:t>
            </a:r>
            <a:endParaRPr lang="tr-TR" dirty="0">
              <a:latin typeface="Calibri" pitchFamily="34" charset="0"/>
            </a:endParaRP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1172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18447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OKSİJENATÖR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ARTER HAT ÇAPI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VENÖZ HAT ÇAPI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PRİME VOLÜM MİKTARI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618447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FX05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1/4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1/4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250-270 </a:t>
                      </a:r>
                      <a:r>
                        <a:rPr lang="tr-TR" sz="20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cc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618447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FX05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1/4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3/8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320-350 </a:t>
                      </a:r>
                      <a:r>
                        <a:rPr lang="tr-TR" sz="20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cc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618447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FX15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1/4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3/8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450-480 </a:t>
                      </a:r>
                      <a:r>
                        <a:rPr lang="tr-TR" sz="20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cc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618447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FX15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3/8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3/8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650-700 </a:t>
                      </a:r>
                      <a:r>
                        <a:rPr lang="tr-TR" sz="20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cc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618447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FX25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3/8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1/2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1000-1150 </a:t>
                      </a:r>
                      <a:r>
                        <a:rPr lang="tr-TR" sz="20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itchFamily="34" charset="0"/>
                        </a:rPr>
                        <a:t>cc</a:t>
                      </a:r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618447">
                <a:tc>
                  <a:txBody>
                    <a:bodyPr/>
                    <a:lstStyle/>
                    <a:p>
                      <a:pPr algn="ctr"/>
                      <a:endParaRPr lang="tr-TR" sz="2000" b="1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>
          <a:xfrm>
            <a:off x="457200" y="142853"/>
            <a:ext cx="8229600" cy="114300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Calibri" panose="020F0502020204030204" pitchFamily="34" charset="0"/>
              </a:rPr>
              <a:t>  KANÜLASYON PLANI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1229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altLang="tr-TR" smtClean="0"/>
              <a:t> </a:t>
            </a:r>
            <a:endParaRPr lang="en-US" altLang="tr-TR" smtClean="0"/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14422"/>
            <a:ext cx="3357586" cy="3765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4502180" cy="3775855"/>
          </a:xfrm>
          <a:prstGeom prst="rect">
            <a:avLst/>
          </a:prstGeom>
          <a:solidFill>
            <a:srgbClr val="FFC000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84763"/>
            <a:ext cx="8001056" cy="1487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Dikdörtgen"/>
          <p:cNvSpPr/>
          <p:nvPr/>
        </p:nvSpPr>
        <p:spPr>
          <a:xfrm>
            <a:off x="500034" y="2071678"/>
            <a:ext cx="4500626" cy="214314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5214942" y="1928802"/>
            <a:ext cx="3286148" cy="214314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500034" y="5643578"/>
            <a:ext cx="7929618" cy="214314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tr-TR" dirty="0" smtClean="0">
                <a:latin typeface="Calibri" pitchFamily="34" charset="0"/>
              </a:rPr>
              <a:t>KANÜLASYON PLANI</a:t>
            </a:r>
            <a:endParaRPr lang="tr-TR" dirty="0">
              <a:latin typeface="Calibri" pitchFamily="34" charset="0"/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29298"/>
            <a:ext cx="8001055" cy="5467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user\Desktop\IMG_4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54327" y="1111493"/>
            <a:ext cx="6034617" cy="4525963"/>
          </a:xfrm>
          <a:prstGeom prst="rect">
            <a:avLst/>
          </a:prstGeom>
          <a:noFill/>
        </p:spPr>
      </p:pic>
      <p:pic>
        <p:nvPicPr>
          <p:cNvPr id="1028" name="Picture 4" descr="C:\Users\user\Desktop\Adsızsjsj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4580209" cy="342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tr-TR" sz="4000" dirty="0" smtClean="0">
              <a:latin typeface="Calibri" pitchFamily="34" charset="0"/>
            </a:endParaRPr>
          </a:p>
          <a:p>
            <a:pPr algn="ctr">
              <a:buNone/>
            </a:pPr>
            <a:endParaRPr lang="tr-TR" sz="4000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tr-TR" sz="4000" dirty="0" smtClean="0">
                <a:latin typeface="Calibri" pitchFamily="34" charset="0"/>
              </a:rPr>
              <a:t>      “ TİCARİ BAĞIM YOKTUR”</a:t>
            </a:r>
            <a:endParaRPr lang="tr-TR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</a:rPr>
              <a:t>PRİME PROTOKOLÜ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fontScale="40000" lnSpcReduction="20000"/>
          </a:bodyPr>
          <a:lstStyle/>
          <a:p>
            <a:pPr algn="just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dirty="0" smtClean="0">
              <a:latin typeface="Calibri" pitchFamily="34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6000" dirty="0" smtClean="0">
                <a:latin typeface="Calibri" pitchFamily="34" charset="0"/>
              </a:rPr>
              <a:t>Dengeli Elektrolit Solüsyonu (</a:t>
            </a:r>
            <a:r>
              <a:rPr lang="tr-TR" sz="6000" dirty="0" err="1" smtClean="0">
                <a:latin typeface="Calibri" pitchFamily="34" charset="0"/>
              </a:rPr>
              <a:t>Isolyte</a:t>
            </a:r>
            <a:r>
              <a:rPr lang="tr-TR" sz="6000" dirty="0" smtClean="0">
                <a:latin typeface="Calibri" pitchFamily="34" charset="0"/>
              </a:rPr>
              <a:t> S)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6000" dirty="0" smtClean="0">
                <a:latin typeface="Calibri" pitchFamily="34" charset="0"/>
              </a:rPr>
              <a:t>Eritrosit Süspansiyonu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6000" dirty="0" smtClean="0">
                <a:latin typeface="Calibri" pitchFamily="34" charset="0"/>
              </a:rPr>
              <a:t>Taze Donmuş Plazma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6000" dirty="0" err="1" smtClean="0">
                <a:latin typeface="Calibri" pitchFamily="34" charset="0"/>
              </a:rPr>
              <a:t>Mannitol</a:t>
            </a:r>
            <a:r>
              <a:rPr lang="tr-TR" sz="6000" dirty="0" smtClean="0">
                <a:latin typeface="Calibri" pitchFamily="34" charset="0"/>
              </a:rPr>
              <a:t> (250mg/kg)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6000" dirty="0" smtClean="0">
                <a:latin typeface="Calibri" pitchFamily="34" charset="0"/>
              </a:rPr>
              <a:t>Bikarbonat (1cc/kg)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6000" dirty="0" err="1" smtClean="0">
                <a:latin typeface="Calibri" pitchFamily="34" charset="0"/>
              </a:rPr>
              <a:t>İespor</a:t>
            </a:r>
            <a:r>
              <a:rPr lang="tr-TR" sz="6000" dirty="0" smtClean="0">
                <a:latin typeface="Calibri" pitchFamily="34" charset="0"/>
              </a:rPr>
              <a:t> (25mg/kg)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6000" dirty="0" err="1" smtClean="0">
                <a:latin typeface="Calibri" pitchFamily="34" charset="0"/>
              </a:rPr>
              <a:t>Prednol</a:t>
            </a:r>
            <a:r>
              <a:rPr lang="tr-TR" sz="6000" dirty="0" smtClean="0">
                <a:latin typeface="Calibri" pitchFamily="34" charset="0"/>
              </a:rPr>
              <a:t> (10mg/kg)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6000" dirty="0" err="1" smtClean="0">
                <a:latin typeface="Calibri" pitchFamily="34" charset="0"/>
              </a:rPr>
              <a:t>Heparin</a:t>
            </a:r>
            <a:r>
              <a:rPr lang="tr-TR" sz="6000" dirty="0" smtClean="0">
                <a:latin typeface="Calibri" pitchFamily="34" charset="0"/>
              </a:rPr>
              <a:t> (500ü/100 ml prime)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sz="6000" dirty="0" smtClean="0">
              <a:latin typeface="Calibri" pitchFamily="34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6000" b="1" i="1" dirty="0" err="1" smtClean="0">
                <a:latin typeface="Calibri" pitchFamily="34" charset="0"/>
              </a:rPr>
              <a:t>Transamine</a:t>
            </a:r>
            <a:r>
              <a:rPr lang="tr-TR" sz="6000" b="1" i="1" dirty="0" smtClean="0">
                <a:latin typeface="Calibri" pitchFamily="34" charset="0"/>
              </a:rPr>
              <a:t> (50 mg/kg)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6000" b="1" i="1" dirty="0" smtClean="0">
                <a:latin typeface="Calibri" pitchFamily="34" charset="0"/>
              </a:rPr>
              <a:t>Kalsiyum </a:t>
            </a:r>
            <a:r>
              <a:rPr lang="tr-TR" sz="6000" b="1" i="1" dirty="0" smtClean="0">
                <a:latin typeface="Calibri" pitchFamily="34" charset="0"/>
                <a:cs typeface="Arial"/>
              </a:rPr>
              <a:t>Ø (Del </a:t>
            </a:r>
            <a:r>
              <a:rPr lang="tr-TR" sz="6000" b="1" i="1" dirty="0" err="1" smtClean="0">
                <a:latin typeface="Calibri" pitchFamily="34" charset="0"/>
                <a:cs typeface="Arial"/>
              </a:rPr>
              <a:t>Nido</a:t>
            </a:r>
            <a:r>
              <a:rPr lang="tr-TR" sz="6000" b="1" i="1" dirty="0" smtClean="0">
                <a:latin typeface="Calibri" pitchFamily="34" charset="0"/>
                <a:cs typeface="Arial"/>
              </a:rPr>
              <a:t> ile beraber Ø)</a:t>
            </a:r>
            <a:endParaRPr lang="tr-TR" sz="6000" b="1" i="1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sz="2800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6000" b="1" dirty="0" smtClean="0">
                <a:solidFill>
                  <a:srgbClr val="FFC000"/>
                </a:solidFill>
                <a:latin typeface="Calibri" pitchFamily="34" charset="0"/>
              </a:rPr>
              <a:t>ALBÜMİN %20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6000" b="1" dirty="0" smtClean="0">
                <a:solidFill>
                  <a:srgbClr val="FFC000"/>
                </a:solidFill>
                <a:latin typeface="Calibri" pitchFamily="34" charset="0"/>
              </a:rPr>
              <a:t>REGİTİNE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dirty="0">
              <a:latin typeface="Calibri" pitchFamily="34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" b="1" dirty="0" smtClean="0">
                <a:solidFill>
                  <a:srgbClr val="002060"/>
                </a:solidFill>
                <a:latin typeface="+mj-lt"/>
              </a:rPr>
              <a:t>P 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5143504" y="2214554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Font typeface="Cambria Math" pitchFamily="18" charset="0"/>
              <a:buChar char="⇨"/>
            </a:pPr>
            <a:r>
              <a:rPr lang="tr-TR" sz="2400" b="1" dirty="0" smtClean="0">
                <a:solidFill>
                  <a:srgbClr val="FFFF00"/>
                </a:solidFill>
                <a:latin typeface="Calibri" pitchFamily="34" charset="0"/>
              </a:rPr>
              <a:t>  PRİME  SOLÜSYONU HASTANIN                          ANLIK ISISINA GÖRE ISITILIR.</a:t>
            </a:r>
          </a:p>
          <a:p>
            <a:pPr>
              <a:buClr>
                <a:schemeClr val="tx1"/>
              </a:buClr>
            </a:pPr>
            <a:endParaRPr lang="tr-TR" sz="24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Cambria Math" pitchFamily="18" charset="0"/>
              <a:buChar char="⇨"/>
            </a:pPr>
            <a:r>
              <a:rPr lang="tr-TR" sz="2400" b="1" dirty="0" smtClean="0">
                <a:solidFill>
                  <a:srgbClr val="FFFF00"/>
                </a:solidFill>
                <a:latin typeface="Calibri" pitchFamily="34" charset="0"/>
              </a:rPr>
              <a:t> PRİME KAN GAZI BAKILIR.</a:t>
            </a:r>
            <a:endParaRPr lang="tr-T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" name="5 5-Nokta Yıldız"/>
          <p:cNvSpPr/>
          <p:nvPr/>
        </p:nvSpPr>
        <p:spPr>
          <a:xfrm>
            <a:off x="214282" y="4929198"/>
            <a:ext cx="357190" cy="35719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5-Nokta Yıldız"/>
          <p:cNvSpPr/>
          <p:nvPr/>
        </p:nvSpPr>
        <p:spPr>
          <a:xfrm>
            <a:off x="214282" y="5857892"/>
            <a:ext cx="357190" cy="35719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</a:rPr>
              <a:t>KONTROL LİSTESİ </a:t>
            </a:r>
            <a:endParaRPr lang="tr-TR" dirty="0">
              <a:latin typeface="Calibri" pitchFamily="34" charset="0"/>
            </a:endParaRPr>
          </a:p>
        </p:txBody>
      </p:sp>
      <p:pic>
        <p:nvPicPr>
          <p:cNvPr id="4" name="Picture 6" descr="C:\Users\user\Desktop\check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428736"/>
            <a:ext cx="4572032" cy="2175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75" name="Picture 3" descr="C:\Users\user\Desktop\Adsız_İleti (10)\IMG_179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86380" y="428604"/>
            <a:ext cx="3657600" cy="2743200"/>
          </a:xfrm>
          <a:prstGeom prst="rect">
            <a:avLst/>
          </a:prstGeom>
          <a:noFill/>
        </p:spPr>
      </p:pic>
      <p:pic>
        <p:nvPicPr>
          <p:cNvPr id="3079" name="Picture 7" descr="C:\Users\user\Desktop\Adsız_İleti (10)\IMG_1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215930" y="-11644418"/>
            <a:ext cx="4800000" cy="3600000"/>
          </a:xfrm>
          <a:prstGeom prst="rect">
            <a:avLst/>
          </a:prstGeom>
          <a:noFill/>
        </p:spPr>
      </p:pic>
      <p:pic>
        <p:nvPicPr>
          <p:cNvPr id="11" name="Picture 2" descr="C:\Users\user\Desktop\Adsız_İleti (10)\IMG_17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000504"/>
            <a:ext cx="3112557" cy="2334418"/>
          </a:xfrm>
          <a:prstGeom prst="rect">
            <a:avLst/>
          </a:prstGeom>
          <a:noFill/>
        </p:spPr>
      </p:pic>
      <p:pic>
        <p:nvPicPr>
          <p:cNvPr id="12" name="Picture 3" descr="C:\Users\user\Desktop\Adsız_İleti (10)\IMG_17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429000"/>
            <a:ext cx="3612623" cy="2709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</a:rPr>
              <a:t>PULSATİL AKIM</a:t>
            </a:r>
            <a:endParaRPr lang="tr-TR" dirty="0">
              <a:latin typeface="Calibri" pitchFamily="34" charset="0"/>
            </a:endParaRPr>
          </a:p>
        </p:txBody>
      </p:sp>
      <p:pic>
        <p:nvPicPr>
          <p:cNvPr id="4" name="3 İçerik Yer Tutucusu" descr="C:\Users\can\Desktop\puls par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071810"/>
            <a:ext cx="6715172" cy="3091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 Metin kutusu"/>
          <p:cNvSpPr txBox="1"/>
          <p:nvPr/>
        </p:nvSpPr>
        <p:spPr>
          <a:xfrm>
            <a:off x="1285852" y="1571612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400" b="1" dirty="0" smtClean="0">
                <a:latin typeface="Calibri" pitchFamily="34" charset="0"/>
              </a:rPr>
              <a:t> Kros </a:t>
            </a:r>
            <a:r>
              <a:rPr lang="tr-TR" sz="2400" b="1" dirty="0" err="1" smtClean="0">
                <a:latin typeface="Calibri" pitchFamily="34" charset="0"/>
              </a:rPr>
              <a:t>klemp</a:t>
            </a:r>
            <a:r>
              <a:rPr lang="tr-TR" sz="2400" b="1" dirty="0" smtClean="0">
                <a:latin typeface="Calibri" pitchFamily="34" charset="0"/>
              </a:rPr>
              <a:t> süresince </a:t>
            </a:r>
            <a:r>
              <a:rPr lang="tr-TR" sz="2400" b="1" dirty="0" err="1" smtClean="0">
                <a:latin typeface="Calibri" pitchFamily="34" charset="0"/>
              </a:rPr>
              <a:t>pulsatil</a:t>
            </a:r>
            <a:r>
              <a:rPr lang="tr-TR" sz="2400" b="1" dirty="0" smtClean="0">
                <a:latin typeface="Calibri" pitchFamily="34" charset="0"/>
              </a:rPr>
              <a:t> akım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400" b="1" dirty="0" smtClean="0">
                <a:latin typeface="Calibri" pitchFamily="34" charset="0"/>
              </a:rPr>
              <a:t> 6 Fr Aort </a:t>
            </a:r>
            <a:r>
              <a:rPr lang="tr-TR" sz="2400" b="1" dirty="0" err="1" smtClean="0">
                <a:latin typeface="Calibri" pitchFamily="34" charset="0"/>
              </a:rPr>
              <a:t>kanül</a:t>
            </a:r>
            <a:r>
              <a:rPr lang="tr-TR" sz="2400" b="1" dirty="0" smtClean="0">
                <a:latin typeface="Calibri" pitchFamily="34" charset="0"/>
              </a:rPr>
              <a:t> ve 3/16 </a:t>
            </a:r>
            <a:r>
              <a:rPr lang="tr-TR" sz="2400" b="1" dirty="0" err="1" smtClean="0">
                <a:latin typeface="Calibri" pitchFamily="34" charset="0"/>
              </a:rPr>
              <a:t>tubing</a:t>
            </a:r>
            <a:r>
              <a:rPr lang="tr-TR" sz="2400" b="1" dirty="0" smtClean="0">
                <a:latin typeface="Calibri" pitchFamily="34" charset="0"/>
              </a:rPr>
              <a:t> tercih edilmez.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400" b="1" dirty="0" smtClean="0">
                <a:latin typeface="Calibri" pitchFamily="34" charset="0"/>
              </a:rPr>
              <a:t>  Basınç  !!!</a:t>
            </a:r>
            <a:endParaRPr lang="tr-TR" sz="2400" b="1" dirty="0">
              <a:latin typeface="Calibri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357290" y="3571876"/>
            <a:ext cx="6572296" cy="500066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</a:rPr>
              <a:t>KARDİYOPLEJİ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>
                <a:latin typeface="Calibri" pitchFamily="34" charset="0"/>
              </a:rPr>
              <a:t>Klasik kan </a:t>
            </a:r>
            <a:r>
              <a:rPr lang="tr-TR" dirty="0" err="1" smtClean="0">
                <a:latin typeface="Calibri" pitchFamily="34" charset="0"/>
              </a:rPr>
              <a:t>kardiyoplejisi</a:t>
            </a:r>
            <a:r>
              <a:rPr lang="tr-TR" dirty="0" smtClean="0">
                <a:latin typeface="Calibri" pitchFamily="34" charset="0"/>
              </a:rPr>
              <a:t> (Anesteziden)</a:t>
            </a:r>
          </a:p>
          <a:p>
            <a:pPr algn="ctr">
              <a:buNone/>
            </a:pPr>
            <a:r>
              <a:rPr lang="tr-TR" dirty="0" smtClean="0">
                <a:latin typeface="Calibri" pitchFamily="34" charset="0"/>
                <a:ea typeface="Cambria Math"/>
              </a:rPr>
              <a:t>↓</a:t>
            </a:r>
            <a:endParaRPr lang="tr-TR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tr-TR" dirty="0" smtClean="0">
                <a:latin typeface="Calibri" pitchFamily="34" charset="0"/>
              </a:rPr>
              <a:t>Pompadan kan </a:t>
            </a:r>
            <a:r>
              <a:rPr lang="tr-TR" dirty="0" err="1" smtClean="0">
                <a:latin typeface="Calibri" pitchFamily="34" charset="0"/>
              </a:rPr>
              <a:t>kardiyoplejisi</a:t>
            </a:r>
            <a:endParaRPr lang="tr-TR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tr-TR" dirty="0" smtClean="0">
                <a:latin typeface="Calibri" pitchFamily="34" charset="0"/>
                <a:ea typeface="Cambria Math"/>
              </a:rPr>
              <a:t>↓</a:t>
            </a:r>
            <a:endParaRPr lang="tr-TR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tr-TR" dirty="0" err="1" smtClean="0">
                <a:latin typeface="Calibri" pitchFamily="34" charset="0"/>
              </a:rPr>
              <a:t>Custodiol</a:t>
            </a:r>
            <a:r>
              <a:rPr lang="tr-TR" dirty="0" smtClean="0">
                <a:latin typeface="Calibri" pitchFamily="34" charset="0"/>
              </a:rPr>
              <a:t> HTK </a:t>
            </a:r>
          </a:p>
          <a:p>
            <a:pPr algn="ctr">
              <a:buNone/>
            </a:pPr>
            <a:r>
              <a:rPr lang="tr-TR" dirty="0" smtClean="0">
                <a:latin typeface="Calibri" pitchFamily="34" charset="0"/>
                <a:ea typeface="Cambria Math"/>
              </a:rPr>
              <a:t>↓</a:t>
            </a:r>
            <a:endParaRPr lang="tr-TR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tr-TR" dirty="0" smtClean="0">
                <a:latin typeface="Calibri" pitchFamily="34" charset="0"/>
              </a:rPr>
              <a:t>DEL-NİDO </a:t>
            </a:r>
            <a:endParaRPr lang="tr-TR" dirty="0">
              <a:latin typeface="Calibri" pitchFamily="34" charset="0"/>
            </a:endParaRPr>
          </a:p>
        </p:txBody>
      </p:sp>
      <p:pic>
        <p:nvPicPr>
          <p:cNvPr id="3075" name="Picture 3" descr="C:\Users\user\Desktop\indir KAL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786190"/>
            <a:ext cx="642934" cy="642934"/>
          </a:xfrm>
          <a:prstGeom prst="rect">
            <a:avLst/>
          </a:prstGeom>
          <a:noFill/>
        </p:spPr>
      </p:pic>
      <p:pic>
        <p:nvPicPr>
          <p:cNvPr id="3077" name="Picture 5" descr="C:\Users\user\Desktop\money_talk_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714752"/>
            <a:ext cx="1214446" cy="1012038"/>
          </a:xfrm>
          <a:prstGeom prst="rect">
            <a:avLst/>
          </a:prstGeom>
          <a:noFill/>
        </p:spPr>
      </p:pic>
      <p:pic>
        <p:nvPicPr>
          <p:cNvPr id="3078" name="Picture 6" descr="C:\Users\user\Desktop\utangac-emoji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5429264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2928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tr-TR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</a:rPr>
              <a:t>Boston </a:t>
            </a:r>
            <a:r>
              <a:rPr lang="tr-TR" sz="2400" dirty="0" err="1" smtClean="0">
                <a:latin typeface="Calibri" pitchFamily="34" charset="0"/>
              </a:rPr>
              <a:t>Children’s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Hospital</a:t>
            </a:r>
            <a:r>
              <a:rPr lang="tr-TR" sz="2400" dirty="0" smtClean="0">
                <a:latin typeface="Calibri" pitchFamily="34" charset="0"/>
              </a:rPr>
              <a:t> -1994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400" dirty="0" err="1" smtClean="0">
                <a:latin typeface="Calibri" pitchFamily="34" charset="0"/>
              </a:rPr>
              <a:t>Pedro</a:t>
            </a:r>
            <a:r>
              <a:rPr lang="tr-TR" sz="2400" dirty="0" smtClean="0">
                <a:latin typeface="Calibri" pitchFamily="34" charset="0"/>
              </a:rPr>
              <a:t> J. Del </a:t>
            </a:r>
            <a:r>
              <a:rPr lang="tr-TR" sz="2400" dirty="0" err="1" smtClean="0">
                <a:latin typeface="Calibri" pitchFamily="34" charset="0"/>
              </a:rPr>
              <a:t>Nido</a:t>
            </a:r>
            <a:r>
              <a:rPr lang="tr-TR" sz="2400" dirty="0" smtClean="0">
                <a:latin typeface="Calibri" pitchFamily="34" charset="0"/>
              </a:rPr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tr-TR" sz="2400" dirty="0" smtClean="0">
              <a:latin typeface="Calibri" pitchFamily="34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i="1" u="sng" dirty="0" smtClean="0">
                <a:latin typeface="Calibri" pitchFamily="34" charset="0"/>
              </a:rPr>
              <a:t>FORMÜLÜ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200" dirty="0" err="1" smtClean="0">
                <a:latin typeface="Calibri" pitchFamily="34" charset="0"/>
              </a:rPr>
              <a:t>İzoleks</a:t>
            </a:r>
            <a:r>
              <a:rPr lang="tr-TR" sz="2200" dirty="0" smtClean="0">
                <a:latin typeface="Calibri" pitchFamily="34" charset="0"/>
              </a:rPr>
              <a:t>/</a:t>
            </a:r>
            <a:r>
              <a:rPr lang="tr-TR" sz="2200" dirty="0" err="1" smtClean="0">
                <a:latin typeface="Calibri" pitchFamily="34" charset="0"/>
              </a:rPr>
              <a:t>İsolyte</a:t>
            </a:r>
            <a:r>
              <a:rPr lang="tr-TR" sz="2200" dirty="0" smtClean="0">
                <a:latin typeface="Calibri" pitchFamily="34" charset="0"/>
              </a:rPr>
              <a:t> s/ İzolen                                1000 </a:t>
            </a:r>
            <a:r>
              <a:rPr lang="tr-TR" sz="2200" dirty="0" err="1" smtClean="0">
                <a:latin typeface="Calibri" pitchFamily="34" charset="0"/>
              </a:rPr>
              <a:t>cc</a:t>
            </a:r>
            <a:endParaRPr lang="tr-TR" sz="2200" dirty="0" smtClean="0">
              <a:latin typeface="Calibri" pitchFamily="34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200" dirty="0" err="1" smtClean="0">
                <a:latin typeface="Calibri" pitchFamily="34" charset="0"/>
              </a:rPr>
              <a:t>Mannitol</a:t>
            </a:r>
            <a:r>
              <a:rPr lang="tr-TR" sz="2200" dirty="0" smtClean="0">
                <a:latin typeface="Calibri" pitchFamily="34" charset="0"/>
              </a:rPr>
              <a:t> (%20)                                                17 </a:t>
            </a:r>
            <a:r>
              <a:rPr lang="tr-TR" sz="2200" dirty="0" err="1" smtClean="0">
                <a:latin typeface="Calibri" pitchFamily="34" charset="0"/>
              </a:rPr>
              <a:t>cc</a:t>
            </a:r>
            <a:endParaRPr lang="tr-TR" sz="2200" dirty="0" smtClean="0">
              <a:latin typeface="Calibri" pitchFamily="34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200" dirty="0" smtClean="0">
                <a:latin typeface="Calibri" pitchFamily="34" charset="0"/>
              </a:rPr>
              <a:t>Magnezyum Sülfat (%15)                               14 </a:t>
            </a:r>
            <a:r>
              <a:rPr lang="tr-TR" sz="2200" dirty="0" err="1" smtClean="0">
                <a:latin typeface="Calibri" pitchFamily="34" charset="0"/>
              </a:rPr>
              <a:t>cc</a:t>
            </a:r>
            <a:endParaRPr lang="tr-TR" sz="2200" dirty="0" smtClean="0">
              <a:latin typeface="Calibri" pitchFamily="34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200" dirty="0" smtClean="0">
                <a:latin typeface="Calibri" pitchFamily="34" charset="0"/>
              </a:rPr>
              <a:t>Sodyum Bikarbonat (%8.4 ,1mEq/L)            13cc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200" dirty="0" smtClean="0">
                <a:latin typeface="Calibri" pitchFamily="34" charset="0"/>
              </a:rPr>
              <a:t>Potasyum Klorür (%7.5, ,1mEq/L )                26cc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200" dirty="0" err="1" smtClean="0">
                <a:latin typeface="Calibri" pitchFamily="34" charset="0"/>
              </a:rPr>
              <a:t>Lidokain</a:t>
            </a:r>
            <a:r>
              <a:rPr lang="tr-TR" sz="2200" dirty="0" smtClean="0">
                <a:latin typeface="Calibri" pitchFamily="34" charset="0"/>
              </a:rPr>
              <a:t> (%2)                                                    6.5 </a:t>
            </a:r>
            <a:r>
              <a:rPr lang="tr-TR" sz="2200" dirty="0" err="1" smtClean="0">
                <a:latin typeface="Calibri" pitchFamily="34" charset="0"/>
              </a:rPr>
              <a:t>cc</a:t>
            </a:r>
            <a:endParaRPr lang="tr-TR" sz="2200" dirty="0" smtClean="0">
              <a:latin typeface="Calibri" pitchFamily="34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tr-TR" sz="2200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tr-TR" sz="2400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tr-TR" sz="2400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tr-TR" sz="2400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tr-TR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tr-TR" dirty="0">
              <a:latin typeface="Calibri" pitchFamily="34" charset="0"/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</a:rPr>
              <a:t>DEL NİDO  KARDİYOPLEJİ - 1 </a:t>
            </a:r>
            <a:endParaRPr lang="tr-T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</a:rPr>
              <a:t>DEL NİDO KARDİYOPLEJİ - 2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+4  </a:t>
            </a:r>
            <a:r>
              <a:rPr lang="tr-TR" dirty="0" smtClean="0">
                <a:latin typeface="Calibri" pitchFamily="34" charset="0"/>
                <a:ea typeface="Cambria Math"/>
              </a:rPr>
              <a:t>ͦC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ea typeface="Cambria Math"/>
              </a:rPr>
              <a:t>1 : 4 oranında ( 1 birim kan+ 4 birim solüsyon)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ea typeface="Cambria Math"/>
              </a:rPr>
              <a:t>İlk doz 20ml/kg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ea typeface="Cambria Math"/>
              </a:rPr>
              <a:t>     Devam dozu 10ml/kg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Antegrad</a:t>
            </a:r>
            <a:r>
              <a:rPr lang="tr-TR" dirty="0" smtClean="0">
                <a:latin typeface="Calibri" pitchFamily="34" charset="0"/>
              </a:rPr>
              <a:t> 80-120 </a:t>
            </a:r>
            <a:r>
              <a:rPr lang="tr-TR" dirty="0" err="1" smtClean="0">
                <a:latin typeface="Calibri" pitchFamily="34" charset="0"/>
              </a:rPr>
              <a:t>mmHg</a:t>
            </a:r>
            <a:r>
              <a:rPr lang="tr-TR" dirty="0" smtClean="0">
                <a:latin typeface="Calibri" pitchFamily="34" charset="0"/>
              </a:rPr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 60. dakikada ikinci doz verilir.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Kros </a:t>
            </a:r>
            <a:r>
              <a:rPr lang="tr-TR" dirty="0" err="1" smtClean="0">
                <a:latin typeface="Calibri" pitchFamily="34" charset="0"/>
              </a:rPr>
              <a:t>klemp</a:t>
            </a:r>
            <a:r>
              <a:rPr lang="tr-TR" dirty="0" smtClean="0">
                <a:latin typeface="Calibri" pitchFamily="34" charset="0"/>
              </a:rPr>
              <a:t> zamanı 120 dakikayı aşarsa kan </a:t>
            </a:r>
            <a:r>
              <a:rPr lang="tr-TR" dirty="0" err="1" smtClean="0">
                <a:latin typeface="Calibri" pitchFamily="34" charset="0"/>
              </a:rPr>
              <a:t>kardiyoplejisine</a:t>
            </a:r>
            <a:r>
              <a:rPr lang="tr-TR" dirty="0" smtClean="0">
                <a:latin typeface="Calibri" pitchFamily="34" charset="0"/>
              </a:rPr>
              <a:t> geçilir.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Del </a:t>
            </a:r>
            <a:r>
              <a:rPr lang="tr-TR" dirty="0" err="1" smtClean="0">
                <a:latin typeface="Calibri" pitchFamily="34" charset="0"/>
              </a:rPr>
              <a:t>nido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kardiyopleji</a:t>
            </a:r>
            <a:r>
              <a:rPr lang="tr-TR" dirty="0" smtClean="0">
                <a:latin typeface="Calibri" pitchFamily="34" charset="0"/>
              </a:rPr>
              <a:t> kullanılacak hastalarda kros </a:t>
            </a:r>
            <a:r>
              <a:rPr lang="tr-TR" dirty="0" err="1" smtClean="0">
                <a:latin typeface="Calibri" pitchFamily="34" charset="0"/>
              </a:rPr>
              <a:t>klemp</a:t>
            </a:r>
            <a:r>
              <a:rPr lang="tr-TR" dirty="0" smtClean="0">
                <a:latin typeface="Calibri" pitchFamily="34" charset="0"/>
              </a:rPr>
              <a:t> açılana kadar kalsiyum kullanılmaz.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err="1" smtClean="0">
                <a:latin typeface="Calibri" pitchFamily="34" charset="0"/>
              </a:rPr>
              <a:t>Klemp</a:t>
            </a:r>
            <a:r>
              <a:rPr lang="tr-TR" dirty="0" smtClean="0">
                <a:latin typeface="Calibri" pitchFamily="34" charset="0"/>
              </a:rPr>
              <a:t> açılmadan önce </a:t>
            </a:r>
            <a:r>
              <a:rPr lang="tr-TR" dirty="0" err="1" smtClean="0">
                <a:latin typeface="Calibri" pitchFamily="34" charset="0"/>
              </a:rPr>
              <a:t>antegrad</a:t>
            </a:r>
            <a:r>
              <a:rPr lang="tr-TR" dirty="0" smtClean="0">
                <a:latin typeface="Calibri" pitchFamily="34" charset="0"/>
              </a:rPr>
              <a:t> sıcak potasyumsuz kan verilir.</a:t>
            </a:r>
            <a:endParaRPr lang="tr-T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user\Desktop\fee1dc0c-acf9-414b-bd0c-b21b77f63ac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0582" y="71462"/>
            <a:ext cx="91745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user\Desktop\f86a82b5-128c-4bfb-bf74-443895f87f9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383157" cy="4525963"/>
          </a:xfrm>
          <a:prstGeom prst="rect">
            <a:avLst/>
          </a:prstGeom>
          <a:noFill/>
        </p:spPr>
      </p:pic>
      <p:pic>
        <p:nvPicPr>
          <p:cNvPr id="4099" name="Picture 3" descr="C:\Users\user\Desktop\0c512057-3698-4cd2-b479-29105f7b71c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14488"/>
            <a:ext cx="4363636" cy="3600000"/>
          </a:xfrm>
          <a:prstGeom prst="rect">
            <a:avLst/>
          </a:prstGeom>
          <a:noFill/>
        </p:spPr>
      </p:pic>
      <p:sp>
        <p:nvSpPr>
          <p:cNvPr id="6" name="5 Sağ Ok"/>
          <p:cNvSpPr/>
          <p:nvPr/>
        </p:nvSpPr>
        <p:spPr>
          <a:xfrm rot="16808736">
            <a:off x="3909729" y="5127774"/>
            <a:ext cx="1950057" cy="131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DEL NİDO SOLÜSYONU</a:t>
            </a:r>
            <a:endParaRPr lang="tr-TR" sz="2000" b="1" dirty="0">
              <a:latin typeface="Calibri" pitchFamily="34" charset="0"/>
            </a:endParaRPr>
          </a:p>
        </p:txBody>
      </p:sp>
      <p:sp>
        <p:nvSpPr>
          <p:cNvPr id="8" name="7 Sol Ok"/>
          <p:cNvSpPr/>
          <p:nvPr/>
        </p:nvSpPr>
        <p:spPr>
          <a:xfrm rot="4393326">
            <a:off x="7529749" y="5055401"/>
            <a:ext cx="1608313" cy="120732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KAN</a:t>
            </a:r>
            <a:endParaRPr lang="tr-TR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</a:rPr>
              <a:t>DEL NİDO KARDİYOPLEJİ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14282" y="3929066"/>
            <a:ext cx="1857388" cy="10001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alibri" pitchFamily="34" charset="0"/>
              </a:rPr>
              <a:t>1 BİRİM KAN</a:t>
            </a:r>
            <a:endParaRPr lang="tr-T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214282" y="2071678"/>
            <a:ext cx="185738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alibri" pitchFamily="34" charset="0"/>
              </a:rPr>
              <a:t>4 BİRİM SOLÜSYON</a:t>
            </a:r>
            <a:endParaRPr lang="tr-T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8 Sağ Ok"/>
          <p:cNvSpPr/>
          <p:nvPr/>
        </p:nvSpPr>
        <p:spPr>
          <a:xfrm rot="1381350">
            <a:off x="2256584" y="2476798"/>
            <a:ext cx="1063657" cy="43159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3" descr="C:\Users\user\Desktop\0c512057-3698-4cd2-b479-29105f7b71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66457" y="2405651"/>
            <a:ext cx="3000396" cy="2475327"/>
          </a:xfrm>
          <a:prstGeom prst="rect">
            <a:avLst/>
          </a:prstGeom>
          <a:noFill/>
        </p:spPr>
      </p:pic>
      <p:sp>
        <p:nvSpPr>
          <p:cNvPr id="13" name="12 Sağ Ok"/>
          <p:cNvSpPr/>
          <p:nvPr/>
        </p:nvSpPr>
        <p:spPr>
          <a:xfrm>
            <a:off x="6072198" y="3357562"/>
            <a:ext cx="428628" cy="4286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C:\Users\user\Desktop\UGG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143116"/>
            <a:ext cx="1928826" cy="3156879"/>
          </a:xfrm>
          <a:prstGeom prst="rect">
            <a:avLst/>
          </a:prstGeom>
          <a:noFill/>
        </p:spPr>
      </p:pic>
      <p:sp>
        <p:nvSpPr>
          <p:cNvPr id="15" name="14 Sağ Ok"/>
          <p:cNvSpPr/>
          <p:nvPr/>
        </p:nvSpPr>
        <p:spPr>
          <a:xfrm rot="20963749">
            <a:off x="2245176" y="4237563"/>
            <a:ext cx="1063657" cy="43159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 descr="C:\Users\user\Desktop\Adsız cp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4295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CPB BİLEŞENLERİ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7467600" cy="550070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Kalp akciğer </a:t>
            </a:r>
            <a:r>
              <a:rPr lang="tr-TR" dirty="0" err="1" smtClean="0">
                <a:latin typeface="Calibri" pitchFamily="34" charset="0"/>
              </a:rPr>
              <a:t>makinası</a:t>
            </a:r>
            <a:r>
              <a:rPr lang="tr-TR" dirty="0" smtClean="0">
                <a:latin typeface="Calibri" pitchFamily="34" charset="0"/>
              </a:rPr>
              <a:t>,ısı değiştirici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Hasta tanımlanması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err="1" smtClean="0">
                <a:latin typeface="Calibri" pitchFamily="34" charset="0"/>
              </a:rPr>
              <a:t>Flow</a:t>
            </a:r>
            <a:r>
              <a:rPr lang="tr-TR" dirty="0" smtClean="0">
                <a:latin typeface="Calibri" pitchFamily="34" charset="0"/>
              </a:rPr>
              <a:t> (akım) Hesaplanması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ISI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err="1" smtClean="0">
                <a:latin typeface="Calibri" pitchFamily="34" charset="0"/>
              </a:rPr>
              <a:t>Oksijenatör</a:t>
            </a:r>
            <a:r>
              <a:rPr lang="tr-TR" dirty="0" smtClean="0">
                <a:latin typeface="Calibri" pitchFamily="34" charset="0"/>
              </a:rPr>
              <a:t> – </a:t>
            </a:r>
            <a:r>
              <a:rPr lang="tr-TR" dirty="0" err="1" smtClean="0">
                <a:latin typeface="Calibri" pitchFamily="34" charset="0"/>
              </a:rPr>
              <a:t>Tubing</a:t>
            </a:r>
            <a:r>
              <a:rPr lang="tr-TR" dirty="0" smtClean="0">
                <a:latin typeface="Calibri" pitchFamily="34" charset="0"/>
              </a:rPr>
              <a:t> set seçimi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err="1" smtClean="0">
                <a:latin typeface="Calibri" pitchFamily="34" charset="0"/>
              </a:rPr>
              <a:t>Kanülasyon</a:t>
            </a:r>
            <a:r>
              <a:rPr lang="tr-TR" dirty="0" smtClean="0">
                <a:latin typeface="Calibri" pitchFamily="34" charset="0"/>
              </a:rPr>
              <a:t> planı, </a:t>
            </a:r>
            <a:r>
              <a:rPr lang="tr-TR" dirty="0" err="1" smtClean="0">
                <a:latin typeface="Calibri" pitchFamily="34" charset="0"/>
              </a:rPr>
              <a:t>kanül</a:t>
            </a:r>
            <a:r>
              <a:rPr lang="tr-TR" dirty="0" smtClean="0">
                <a:latin typeface="Calibri" pitchFamily="34" charset="0"/>
              </a:rPr>
              <a:t> seçimi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Prime protokolü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Kontrol listesi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err="1" smtClean="0">
                <a:latin typeface="Calibri" pitchFamily="34" charset="0"/>
              </a:rPr>
              <a:t>Pulsatil</a:t>
            </a:r>
            <a:r>
              <a:rPr lang="tr-TR" dirty="0" smtClean="0">
                <a:latin typeface="Calibri" pitchFamily="34" charset="0"/>
              </a:rPr>
              <a:t> Akım 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err="1" smtClean="0">
                <a:latin typeface="Calibri" pitchFamily="34" charset="0"/>
              </a:rPr>
              <a:t>Kardiyopleji</a:t>
            </a:r>
            <a:r>
              <a:rPr lang="tr-TR" dirty="0" smtClean="0">
                <a:latin typeface="Calibri" pitchFamily="34" charset="0"/>
              </a:rPr>
              <a:t> 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UF , MUF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err="1" smtClean="0">
                <a:latin typeface="Calibri" pitchFamily="34" charset="0"/>
              </a:rPr>
              <a:t>Retrograd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otolog</a:t>
            </a:r>
            <a:r>
              <a:rPr lang="tr-TR" dirty="0" smtClean="0">
                <a:latin typeface="Calibri" pitchFamily="34" charset="0"/>
              </a:rPr>
              <a:t> prime 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err="1" smtClean="0">
                <a:latin typeface="Calibri" pitchFamily="34" charset="0"/>
              </a:rPr>
              <a:t>Antegrad</a:t>
            </a:r>
            <a:r>
              <a:rPr lang="tr-TR" dirty="0" smtClean="0">
                <a:latin typeface="Calibri" pitchFamily="34" charset="0"/>
              </a:rPr>
              <a:t>  </a:t>
            </a:r>
            <a:r>
              <a:rPr lang="tr-TR" dirty="0" err="1" smtClean="0">
                <a:latin typeface="Calibri" pitchFamily="34" charset="0"/>
              </a:rPr>
              <a:t>serebral</a:t>
            </a:r>
            <a:r>
              <a:rPr lang="tr-TR" dirty="0" smtClean="0">
                <a:latin typeface="Calibri" pitchFamily="34" charset="0"/>
              </a:rPr>
              <a:t> ve koroner </a:t>
            </a:r>
            <a:r>
              <a:rPr lang="tr-TR" dirty="0" err="1" smtClean="0">
                <a:latin typeface="Calibri" pitchFamily="34" charset="0"/>
              </a:rPr>
              <a:t>perfüzyon</a:t>
            </a:r>
            <a:endParaRPr lang="tr-TR" dirty="0" smtClean="0">
              <a:latin typeface="Calibri" pitchFamily="34" charset="0"/>
            </a:endParaRP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err="1" smtClean="0">
                <a:latin typeface="Calibri" pitchFamily="34" charset="0"/>
              </a:rPr>
              <a:t>Pulmoner</a:t>
            </a:r>
            <a:r>
              <a:rPr lang="tr-TR" dirty="0" smtClean="0">
                <a:latin typeface="Calibri" pitchFamily="34" charset="0"/>
              </a:rPr>
              <a:t> akım çalışması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endParaRPr lang="tr-TR" dirty="0" smtClean="0">
              <a:latin typeface="Calibri" pitchFamily="34" charset="0"/>
            </a:endParaRP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endParaRPr lang="tr-TR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tr-T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274638"/>
            <a:ext cx="9572692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alibri" pitchFamily="34" charset="0"/>
              </a:rPr>
              <a:t>ULTRAFİLTRASYON- MODİFİYE ULTRAFİLTRASYON</a:t>
            </a:r>
            <a:endParaRPr lang="tr-TR" dirty="0">
              <a:latin typeface="Calibri" pitchFamily="34" charset="0"/>
            </a:endParaRPr>
          </a:p>
        </p:txBody>
      </p:sp>
      <p:pic>
        <p:nvPicPr>
          <p:cNvPr id="6147" name="Picture 3" descr="C:\Users\user\Desktop\UF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2960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alibri" pitchFamily="34" charset="0"/>
              </a:rPr>
              <a:t>KONVENSİYONEL ULTRAFİLTRASYON</a:t>
            </a:r>
            <a:endParaRPr lang="tr-TR" dirty="0">
              <a:latin typeface="Calibri" pitchFamily="34" charset="0"/>
            </a:endParaRPr>
          </a:p>
        </p:txBody>
      </p:sp>
      <p:pic>
        <p:nvPicPr>
          <p:cNvPr id="2051" name="Picture 3" descr="C:\Users\user\Desktop\KUFFFF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14380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Calibri" pitchFamily="34" charset="0"/>
              </a:rPr>
              <a:t>MODİFİYE ULTRAFİLTRASYON-1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Aort</a:t>
            </a:r>
            <a:r>
              <a:rPr lang="tr-TR" sz="2400" dirty="0" smtClean="0">
                <a:latin typeface="Calibri" pitchFamily="34" charset="0"/>
                <a:ea typeface="Cambria Math"/>
              </a:rPr>
              <a:t>→ </a:t>
            </a:r>
            <a:r>
              <a:rPr lang="tr-TR" dirty="0" err="1" smtClean="0">
                <a:latin typeface="Calibri" pitchFamily="34" charset="0"/>
                <a:ea typeface="Cambria Math"/>
              </a:rPr>
              <a:t>Ven</a:t>
            </a:r>
            <a:r>
              <a:rPr lang="tr-TR" dirty="0" smtClean="0">
                <a:latin typeface="Calibri" pitchFamily="34" charset="0"/>
                <a:ea typeface="Cambria Math"/>
              </a:rPr>
              <a:t> ( RA, IVC )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ea typeface="Cambria Math"/>
              </a:rPr>
              <a:t>5ml/kg ile başlanır 10 ml/kg </a:t>
            </a:r>
            <a:r>
              <a:rPr lang="tr-TR" dirty="0" err="1" smtClean="0">
                <a:latin typeface="Calibri" pitchFamily="34" charset="0"/>
                <a:ea typeface="Cambria Math"/>
              </a:rPr>
              <a:t>max</a:t>
            </a:r>
            <a:r>
              <a:rPr lang="tr-TR" dirty="0" smtClean="0">
                <a:latin typeface="Calibri" pitchFamily="34" charset="0"/>
                <a:ea typeface="Cambria Math"/>
              </a:rPr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ea typeface="Cambria Math"/>
              </a:rPr>
              <a:t>15 </a:t>
            </a:r>
            <a:r>
              <a:rPr lang="tr-TR" dirty="0" err="1" smtClean="0">
                <a:latin typeface="Calibri" pitchFamily="34" charset="0"/>
                <a:ea typeface="Cambria Math"/>
              </a:rPr>
              <a:t>dk</a:t>
            </a:r>
            <a:endParaRPr lang="tr-TR" dirty="0" smtClean="0">
              <a:latin typeface="Calibri" pitchFamily="34" charset="0"/>
              <a:ea typeface="Cambria Math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err="1" smtClean="0">
                <a:latin typeface="Calibri" pitchFamily="34" charset="0"/>
                <a:ea typeface="Cambria Math"/>
              </a:rPr>
              <a:t>Protamin</a:t>
            </a:r>
            <a:r>
              <a:rPr lang="tr-TR" dirty="0" smtClean="0">
                <a:latin typeface="Calibri" pitchFamily="34" charset="0"/>
                <a:ea typeface="Cambria Math"/>
              </a:rPr>
              <a:t> öncesi yapılır.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ea typeface="Cambria Math"/>
              </a:rPr>
              <a:t>Hattı ısıtmak önemli !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ea typeface="Cambria Math"/>
              </a:rPr>
              <a:t>Arter hattında </a:t>
            </a:r>
            <a:r>
              <a:rPr lang="tr-TR" dirty="0" err="1" smtClean="0">
                <a:latin typeface="Calibri" pitchFamily="34" charset="0"/>
                <a:ea typeface="Cambria Math"/>
              </a:rPr>
              <a:t>oklüzyona</a:t>
            </a:r>
            <a:r>
              <a:rPr lang="tr-TR" dirty="0" smtClean="0">
                <a:latin typeface="Calibri" pitchFamily="34" charset="0"/>
                <a:ea typeface="Cambria Math"/>
              </a:rPr>
              <a:t> dikkat etmek gerekir!  </a:t>
            </a:r>
            <a:endParaRPr lang="tr-T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Calibri" pitchFamily="34" charset="0"/>
              </a:rPr>
              <a:t>MODİFİYE ULTRAFİLTRASYON-2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3108" y="1285860"/>
            <a:ext cx="6543692" cy="48403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>
                <a:latin typeface="Calibri" pitchFamily="34" charset="0"/>
              </a:rPr>
              <a:t>Aort </a:t>
            </a:r>
            <a:r>
              <a:rPr lang="tr-TR" sz="5200" dirty="0" smtClean="0">
                <a:latin typeface="Calibri" pitchFamily="34" charset="0"/>
                <a:ea typeface="Cambria Math"/>
              </a:rPr>
              <a:t>→ </a:t>
            </a:r>
            <a:r>
              <a:rPr lang="tr-TR" dirty="0" smtClean="0">
                <a:latin typeface="Calibri" pitchFamily="34" charset="0"/>
                <a:ea typeface="Cambria Math"/>
              </a:rPr>
              <a:t>Roller  </a:t>
            </a:r>
          </a:p>
          <a:p>
            <a:pPr>
              <a:buNone/>
            </a:pPr>
            <a:r>
              <a:rPr lang="tr-TR" dirty="0" smtClean="0">
                <a:latin typeface="Calibri" pitchFamily="34" charset="0"/>
                <a:ea typeface="Cambria Math"/>
              </a:rPr>
              <a:t>                </a:t>
            </a:r>
            <a:r>
              <a:rPr lang="tr-TR" sz="7200" dirty="0" smtClean="0">
                <a:latin typeface="Calibri" pitchFamily="34" charset="0"/>
                <a:ea typeface="Cambria Math"/>
              </a:rPr>
              <a:t> ↓</a:t>
            </a:r>
            <a:endParaRPr lang="tr-TR" dirty="0" smtClean="0">
              <a:latin typeface="Calibri" pitchFamily="34" charset="0"/>
              <a:ea typeface="Cambria Math"/>
            </a:endParaRPr>
          </a:p>
          <a:p>
            <a:pPr>
              <a:buNone/>
            </a:pPr>
            <a:r>
              <a:rPr lang="tr-TR" dirty="0" smtClean="0">
                <a:latin typeface="Calibri" pitchFamily="34" charset="0"/>
                <a:ea typeface="Cambria Math"/>
              </a:rPr>
              <a:t>  </a:t>
            </a:r>
            <a:r>
              <a:rPr lang="tr-TR" dirty="0" err="1" smtClean="0">
                <a:latin typeface="Calibri" pitchFamily="34" charset="0"/>
                <a:ea typeface="Cambria Math"/>
              </a:rPr>
              <a:t>Ultrafiltrasyon</a:t>
            </a:r>
            <a:r>
              <a:rPr lang="tr-TR" dirty="0" smtClean="0">
                <a:latin typeface="Calibri" pitchFamily="34" charset="0"/>
                <a:ea typeface="Cambria Math"/>
              </a:rPr>
              <a:t> </a:t>
            </a:r>
            <a:r>
              <a:rPr lang="tr-TR" sz="6000" dirty="0" smtClean="0">
                <a:latin typeface="Calibri" pitchFamily="34" charset="0"/>
                <a:ea typeface="Cambria Math"/>
              </a:rPr>
              <a:t>→</a:t>
            </a:r>
            <a:r>
              <a:rPr lang="tr-TR" dirty="0" smtClean="0">
                <a:latin typeface="Calibri" pitchFamily="34" charset="0"/>
                <a:ea typeface="Cambria Math"/>
              </a:rPr>
              <a:t>  Isıtıcı  </a:t>
            </a:r>
          </a:p>
          <a:p>
            <a:pPr>
              <a:buNone/>
            </a:pPr>
            <a:r>
              <a:rPr lang="tr-TR" dirty="0" smtClean="0">
                <a:latin typeface="Calibri" pitchFamily="34" charset="0"/>
                <a:ea typeface="Cambria Math"/>
              </a:rPr>
              <a:t>                                      </a:t>
            </a:r>
            <a:r>
              <a:rPr lang="tr-TR" sz="8000" dirty="0" smtClean="0">
                <a:latin typeface="Calibri" pitchFamily="34" charset="0"/>
                <a:ea typeface="Cambria Math"/>
              </a:rPr>
              <a:t>↓</a:t>
            </a:r>
            <a:endParaRPr lang="tr-TR" dirty="0" smtClean="0">
              <a:latin typeface="Calibri" pitchFamily="34" charset="0"/>
              <a:ea typeface="Cambria Math"/>
            </a:endParaRPr>
          </a:p>
          <a:p>
            <a:pPr>
              <a:buNone/>
            </a:pPr>
            <a:r>
              <a:rPr lang="tr-TR" dirty="0" smtClean="0">
                <a:latin typeface="Calibri" pitchFamily="34" charset="0"/>
                <a:ea typeface="Cambria Math"/>
              </a:rPr>
              <a:t>                         </a:t>
            </a:r>
            <a:r>
              <a:rPr lang="tr-TR" dirty="0" err="1" smtClean="0">
                <a:latin typeface="Calibri" pitchFamily="34" charset="0"/>
                <a:ea typeface="Cambria Math"/>
              </a:rPr>
              <a:t>Venöz</a:t>
            </a:r>
            <a:r>
              <a:rPr lang="tr-TR" dirty="0" smtClean="0">
                <a:latin typeface="Calibri" pitchFamily="34" charset="0"/>
                <a:ea typeface="Cambria Math"/>
              </a:rPr>
              <a:t> (RA, IVC)</a:t>
            </a:r>
            <a:endParaRPr lang="tr-TR" dirty="0">
              <a:latin typeface="Calibri" pitchFamily="34" charset="0"/>
            </a:endParaRPr>
          </a:p>
        </p:txBody>
      </p:sp>
      <p:pic>
        <p:nvPicPr>
          <p:cNvPr id="2050" name="Picture 2" descr="C:\Users\user\Desktop\UFFFF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1900684" cy="1933883"/>
          </a:xfrm>
          <a:prstGeom prst="rect">
            <a:avLst/>
          </a:prstGeom>
          <a:noFill/>
        </p:spPr>
      </p:pic>
      <p:pic>
        <p:nvPicPr>
          <p:cNvPr id="5" name="Picture 2" descr="C:\Users\user\Desktop\UGG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786058"/>
            <a:ext cx="1643620" cy="2332003"/>
          </a:xfrm>
          <a:prstGeom prst="rect">
            <a:avLst/>
          </a:prstGeom>
          <a:noFill/>
        </p:spPr>
      </p:pic>
      <p:pic>
        <p:nvPicPr>
          <p:cNvPr id="6" name="Picture 3" descr="C:\Users\user\Desktop\0c512057-3698-4cd2-b479-29105f7b71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714876" y="1357298"/>
            <a:ext cx="1549989" cy="1278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/>
          <a:lstStyle/>
          <a:p>
            <a:r>
              <a:rPr lang="tr-TR" dirty="0" smtClean="0">
                <a:latin typeface="Calibri" pitchFamily="34" charset="0"/>
              </a:rPr>
              <a:t>MODİFİYE ULTRAFİLTRASYON-3</a:t>
            </a:r>
            <a:endParaRPr lang="tr-TR" dirty="0">
              <a:latin typeface="Calibri" pitchFamily="34" charset="0"/>
            </a:endParaRPr>
          </a:p>
        </p:txBody>
      </p:sp>
      <p:pic>
        <p:nvPicPr>
          <p:cNvPr id="3074" name="Picture 2" descr="C:\Users\user\Desktop\mufff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215238" cy="5148242"/>
          </a:xfrm>
          <a:prstGeom prst="rect">
            <a:avLst/>
          </a:prstGeom>
          <a:noFill/>
        </p:spPr>
      </p:pic>
      <p:sp>
        <p:nvSpPr>
          <p:cNvPr id="5" name="4 Sağ Ok"/>
          <p:cNvSpPr/>
          <p:nvPr/>
        </p:nvSpPr>
        <p:spPr>
          <a:xfrm>
            <a:off x="1214414" y="4714884"/>
            <a:ext cx="1285884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chemeClr val="accent1"/>
                </a:solidFill>
                <a:latin typeface="Calibri" pitchFamily="34" charset="0"/>
              </a:rPr>
              <a:t>KLEMP YOK</a:t>
            </a:r>
            <a:endParaRPr lang="tr-TR" sz="1600" b="1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tr-TR" dirty="0" smtClean="0">
                <a:latin typeface="Calibri" pitchFamily="34" charset="0"/>
              </a:rPr>
              <a:t>MODİFİYE ULTRAFİLTRASYON-4</a:t>
            </a:r>
            <a:endParaRPr lang="tr-TR" dirty="0">
              <a:latin typeface="Calibri" pitchFamily="34" charset="0"/>
            </a:endParaRPr>
          </a:p>
        </p:txBody>
      </p:sp>
      <p:pic>
        <p:nvPicPr>
          <p:cNvPr id="4098" name="Picture 2" descr="C:\Users\user\Desktop\SİYANOTOİ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000108"/>
            <a:ext cx="4572032" cy="5572164"/>
          </a:xfrm>
          <a:prstGeom prst="rect">
            <a:avLst/>
          </a:prstGeom>
          <a:noFill/>
        </p:spPr>
      </p:pic>
      <p:sp>
        <p:nvSpPr>
          <p:cNvPr id="5" name="4 Oval"/>
          <p:cNvSpPr/>
          <p:nvPr/>
        </p:nvSpPr>
        <p:spPr>
          <a:xfrm>
            <a:off x="3071802" y="2928934"/>
            <a:ext cx="2571768" cy="2571768"/>
          </a:xfrm>
          <a:prstGeom prst="ellipse">
            <a:avLst/>
          </a:prstGeom>
          <a:solidFill>
            <a:srgbClr val="FFFF00">
              <a:alpha val="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</a:rPr>
              <a:t>RETROGRAD OTOLOG PRİME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1571612"/>
            <a:ext cx="9858444" cy="45259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  &gt;20 kg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  </a:t>
            </a:r>
            <a:r>
              <a:rPr lang="tr-TR" dirty="0" err="1" smtClean="0">
                <a:latin typeface="Calibri" pitchFamily="34" charset="0"/>
              </a:rPr>
              <a:t>Htc</a:t>
            </a:r>
            <a:r>
              <a:rPr lang="tr-TR" dirty="0" smtClean="0">
                <a:latin typeface="Calibri" pitchFamily="34" charset="0"/>
              </a:rPr>
              <a:t> &gt; %35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  </a:t>
            </a:r>
            <a:r>
              <a:rPr lang="tr-TR" dirty="0" err="1" smtClean="0">
                <a:latin typeface="Calibri" pitchFamily="34" charset="0"/>
              </a:rPr>
              <a:t>Hemodinamisi</a:t>
            </a:r>
            <a:r>
              <a:rPr lang="tr-TR" dirty="0" smtClean="0">
                <a:latin typeface="Calibri" pitchFamily="34" charset="0"/>
              </a:rPr>
              <a:t> stabil olan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  Re-operasyonlar ?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  UF ve MUF </a:t>
            </a:r>
          </a:p>
          <a:p>
            <a:pPr>
              <a:buClr>
                <a:schemeClr val="tx1"/>
              </a:buClr>
              <a:buNone/>
            </a:pPr>
            <a:r>
              <a:rPr lang="tr-TR" dirty="0" smtClean="0">
                <a:latin typeface="Calibri" pitchFamily="34" charset="0"/>
              </a:rPr>
              <a:t>   </a:t>
            </a:r>
          </a:p>
          <a:p>
            <a:pPr>
              <a:buClr>
                <a:schemeClr val="bg1"/>
              </a:buClr>
              <a:buNone/>
            </a:pPr>
            <a:r>
              <a:rPr lang="tr-TR" sz="2800" dirty="0" smtClean="0">
                <a:solidFill>
                  <a:srgbClr val="FFC000"/>
                </a:solidFill>
                <a:latin typeface="Calibri" pitchFamily="34" charset="0"/>
              </a:rPr>
              <a:t>Aort </a:t>
            </a:r>
            <a:r>
              <a:rPr lang="tr-TR" sz="2800" dirty="0" smtClean="0">
                <a:solidFill>
                  <a:srgbClr val="FFC000"/>
                </a:solidFill>
                <a:latin typeface="Calibri" pitchFamily="34" charset="0"/>
                <a:ea typeface="Cambria Math"/>
              </a:rPr>
              <a:t>⇨ </a:t>
            </a:r>
            <a:r>
              <a:rPr lang="tr-TR" sz="2800" dirty="0" err="1" smtClean="0">
                <a:solidFill>
                  <a:srgbClr val="FFC000"/>
                </a:solidFill>
                <a:latin typeface="Calibri" pitchFamily="34" charset="0"/>
                <a:ea typeface="Cambria Math"/>
              </a:rPr>
              <a:t>venöz</a:t>
            </a:r>
            <a:r>
              <a:rPr lang="tr-TR" sz="2800" dirty="0" smtClean="0">
                <a:solidFill>
                  <a:srgbClr val="FFC000"/>
                </a:solidFill>
                <a:latin typeface="Calibri" pitchFamily="34" charset="0"/>
                <a:ea typeface="Cambria Math"/>
              </a:rPr>
              <a:t> rezervuar ⇨ </a:t>
            </a:r>
            <a:r>
              <a:rPr lang="tr-TR" sz="2800" dirty="0" err="1" smtClean="0">
                <a:solidFill>
                  <a:srgbClr val="FFC000"/>
                </a:solidFill>
                <a:latin typeface="Calibri" pitchFamily="34" charset="0"/>
                <a:ea typeface="Cambria Math"/>
              </a:rPr>
              <a:t>oksijenatör</a:t>
            </a:r>
            <a:r>
              <a:rPr lang="tr-TR" sz="2800" dirty="0" smtClean="0">
                <a:solidFill>
                  <a:srgbClr val="FFC000"/>
                </a:solidFill>
                <a:latin typeface="Calibri" pitchFamily="34" charset="0"/>
                <a:ea typeface="Cambria Math"/>
              </a:rPr>
              <a:t> ⇨  </a:t>
            </a:r>
            <a:r>
              <a:rPr lang="tr-TR" sz="2800" dirty="0" err="1" smtClean="0">
                <a:solidFill>
                  <a:srgbClr val="FFC000"/>
                </a:solidFill>
                <a:latin typeface="Calibri" pitchFamily="34" charset="0"/>
                <a:ea typeface="Cambria Math"/>
              </a:rPr>
              <a:t>resirkülasyon</a:t>
            </a:r>
            <a:r>
              <a:rPr lang="tr-TR" sz="2800" dirty="0" smtClean="0">
                <a:solidFill>
                  <a:srgbClr val="FFC000"/>
                </a:solidFill>
                <a:latin typeface="Calibri" pitchFamily="34" charset="0"/>
                <a:ea typeface="Cambria Math"/>
              </a:rPr>
              <a:t> hattı</a:t>
            </a:r>
            <a:endParaRPr lang="tr-TR" sz="28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buClr>
                <a:schemeClr val="bg1"/>
              </a:buClr>
              <a:buNone/>
            </a:pPr>
            <a:r>
              <a:rPr lang="tr-TR" dirty="0" smtClean="0">
                <a:solidFill>
                  <a:srgbClr val="FFC000"/>
                </a:solidFill>
                <a:latin typeface="Calibri" pitchFamily="34" charset="0"/>
              </a:rPr>
              <a:t>     </a:t>
            </a:r>
            <a:endParaRPr lang="tr-TR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Autofit/>
          </a:bodyPr>
          <a:lstStyle/>
          <a:p>
            <a:r>
              <a:rPr lang="tr-TR" sz="3200" dirty="0" smtClean="0">
                <a:latin typeface="Calibri" pitchFamily="34" charset="0"/>
              </a:rPr>
              <a:t>ARKUS REKONSTRÜKSİYONU SIRASINDA  ATAN KALPTE  ANTEGRAD SEREBRAL PERFÜZYON-1</a:t>
            </a:r>
            <a:endParaRPr lang="tr-TR" sz="3200" dirty="0"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Clr>
                <a:schemeClr val="tx1"/>
              </a:buClr>
              <a:buNone/>
              <a:defRPr/>
            </a:pPr>
            <a:endParaRPr lang="tr-TR" sz="3200" b="1" dirty="0" smtClean="0">
              <a:latin typeface="Calibri" pitchFamily="34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tr-TR" sz="3200" b="1" dirty="0" smtClean="0">
                <a:latin typeface="Calibri" pitchFamily="34" charset="0"/>
              </a:rPr>
              <a:t> </a:t>
            </a:r>
            <a:r>
              <a:rPr lang="tr-TR" sz="3200" b="1" u="sng" dirty="0" smtClean="0">
                <a:latin typeface="Calibri" pitchFamily="34" charset="0"/>
              </a:rPr>
              <a:t>KANÜLASYON</a:t>
            </a:r>
          </a:p>
          <a:p>
            <a:pPr marL="0" indent="0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sz="3200" b="1" u="sng" dirty="0" smtClean="0">
              <a:latin typeface="Calibri" pitchFamily="34" charset="0"/>
            </a:endParaRPr>
          </a:p>
          <a:p>
            <a:pPr marL="274320" indent="-27432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3200" dirty="0" err="1" smtClean="0">
                <a:latin typeface="Calibri" pitchFamily="34" charset="0"/>
              </a:rPr>
              <a:t>Truncus</a:t>
            </a:r>
            <a:r>
              <a:rPr lang="tr-TR" sz="3200" dirty="0" smtClean="0">
                <a:latin typeface="Calibri" pitchFamily="34" charset="0"/>
              </a:rPr>
              <a:t> </a:t>
            </a:r>
            <a:r>
              <a:rPr lang="tr-TR" sz="3200" dirty="0" err="1" smtClean="0">
                <a:latin typeface="Calibri" pitchFamily="34" charset="0"/>
              </a:rPr>
              <a:t>brakiyosefalikus</a:t>
            </a:r>
            <a:r>
              <a:rPr lang="tr-TR" sz="3200" dirty="0" smtClean="0">
                <a:latin typeface="Calibri" pitchFamily="34" charset="0"/>
              </a:rPr>
              <a:t> </a:t>
            </a:r>
            <a:r>
              <a:rPr lang="tr-TR" sz="3200" dirty="0" err="1" smtClean="0">
                <a:latin typeface="Calibri" pitchFamily="34" charset="0"/>
              </a:rPr>
              <a:t>kanülasyonu</a:t>
            </a:r>
            <a:r>
              <a:rPr lang="tr-TR" sz="3200" dirty="0" smtClean="0">
                <a:latin typeface="Calibri" pitchFamily="34" charset="0"/>
              </a:rPr>
              <a:t> yapılır.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tr-TR" sz="3200" dirty="0" smtClean="0">
                <a:latin typeface="Calibri" pitchFamily="34" charset="0"/>
              </a:rPr>
              <a:t>     * direkt olarak 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tr-TR" sz="3200" dirty="0" smtClean="0">
                <a:latin typeface="Calibri" pitchFamily="34" charset="0"/>
              </a:rPr>
              <a:t>     * 3.5 mm PTFE </a:t>
            </a:r>
            <a:r>
              <a:rPr lang="tr-TR" sz="3200" dirty="0" err="1" smtClean="0">
                <a:latin typeface="Calibri" pitchFamily="34" charset="0"/>
              </a:rPr>
              <a:t>greft</a:t>
            </a:r>
            <a:r>
              <a:rPr lang="tr-TR" sz="3200" dirty="0" smtClean="0">
                <a:latin typeface="Calibri" pitchFamily="34" charset="0"/>
              </a:rPr>
              <a:t> içerisinden 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tr-TR" sz="3200" dirty="0" smtClean="0">
              <a:latin typeface="Calibri" pitchFamily="34" charset="0"/>
            </a:endParaRPr>
          </a:p>
          <a:p>
            <a:pPr marL="274320" indent="-27432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3200" dirty="0" smtClean="0">
                <a:latin typeface="Calibri" pitchFamily="34" charset="0"/>
              </a:rPr>
              <a:t>Çıkan Aorta </a:t>
            </a:r>
            <a:r>
              <a:rPr lang="tr-TR" sz="3200" dirty="0" err="1" smtClean="0">
                <a:latin typeface="Calibri" pitchFamily="34" charset="0"/>
              </a:rPr>
              <a:t>kanülasyonu</a:t>
            </a:r>
            <a:endParaRPr lang="tr-TR" sz="3200" dirty="0" smtClean="0">
              <a:latin typeface="Calibri" pitchFamily="34" charset="0"/>
            </a:endParaRPr>
          </a:p>
          <a:p>
            <a:pPr marL="274320" indent="-274320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sz="3200" dirty="0" smtClean="0">
              <a:latin typeface="Calibri" pitchFamily="34" charset="0"/>
            </a:endParaRPr>
          </a:p>
          <a:p>
            <a:pPr marL="0" indent="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3200" dirty="0" smtClean="0">
                <a:latin typeface="Calibri" pitchFamily="34" charset="0"/>
              </a:rPr>
              <a:t>   *4 </a:t>
            </a:r>
            <a:r>
              <a:rPr lang="tr-TR" sz="3200" dirty="0" err="1" smtClean="0">
                <a:latin typeface="Calibri" pitchFamily="34" charset="0"/>
              </a:rPr>
              <a:t>fr</a:t>
            </a:r>
            <a:r>
              <a:rPr lang="tr-TR" sz="3200" dirty="0" smtClean="0">
                <a:latin typeface="Calibri" pitchFamily="34" charset="0"/>
              </a:rPr>
              <a:t> kök </a:t>
            </a:r>
            <a:r>
              <a:rPr lang="tr-TR" sz="3200" dirty="0" err="1" smtClean="0">
                <a:latin typeface="Calibri" pitchFamily="34" charset="0"/>
              </a:rPr>
              <a:t>kanülü</a:t>
            </a:r>
            <a:r>
              <a:rPr lang="tr-TR" sz="3200" dirty="0" smtClean="0">
                <a:latin typeface="Calibri" pitchFamily="34" charset="0"/>
              </a:rPr>
              <a:t> ile (aort </a:t>
            </a:r>
            <a:r>
              <a:rPr lang="tr-TR" sz="3200" dirty="0" err="1" smtClean="0">
                <a:latin typeface="Calibri" pitchFamily="34" charset="0"/>
              </a:rPr>
              <a:t>kanül</a:t>
            </a:r>
            <a:r>
              <a:rPr lang="tr-TR" sz="3200" dirty="0" smtClean="0">
                <a:latin typeface="Calibri" pitchFamily="34" charset="0"/>
              </a:rPr>
              <a:t> </a:t>
            </a:r>
            <a:r>
              <a:rPr lang="tr-TR" sz="3200" dirty="0" err="1" smtClean="0">
                <a:latin typeface="Calibri" pitchFamily="34" charset="0"/>
              </a:rPr>
              <a:t>lüerinden</a:t>
            </a:r>
            <a:r>
              <a:rPr lang="tr-TR" sz="3200" dirty="0" smtClean="0">
                <a:latin typeface="Calibri" pitchFamily="34" charset="0"/>
              </a:rPr>
              <a:t> kök </a:t>
            </a:r>
            <a:r>
              <a:rPr lang="tr-TR" sz="3200" dirty="0" err="1" smtClean="0">
                <a:latin typeface="Calibri" pitchFamily="34" charset="0"/>
              </a:rPr>
              <a:t>kanülüne</a:t>
            </a:r>
            <a:r>
              <a:rPr lang="tr-TR" sz="3200" dirty="0" smtClean="0">
                <a:latin typeface="Calibri" pitchFamily="34" charset="0"/>
              </a:rPr>
              <a:t>   3/16 hat ile bağlantı yapılır.)</a:t>
            </a:r>
          </a:p>
          <a:p>
            <a:pPr marL="0" indent="0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sz="3200" dirty="0" smtClean="0">
              <a:latin typeface="Calibri" pitchFamily="34" charset="0"/>
            </a:endParaRPr>
          </a:p>
          <a:p>
            <a:pPr marL="274320" indent="-27432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3200" dirty="0" smtClean="0">
                <a:latin typeface="Calibri" pitchFamily="34" charset="0"/>
              </a:rPr>
              <a:t>•28°C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9115460" cy="1439850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Calibri" pitchFamily="34" charset="0"/>
              </a:rPr>
              <a:t>ARKUS REKONSTRÜKSİYONU SIRASINDA  ATAN KALPTE  ANTEGRAD SEREBRAL PERFÜZYON-2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tr-TR" sz="3200" b="1" dirty="0" smtClean="0">
              <a:latin typeface="Calibri" pitchFamily="34" charset="0"/>
            </a:endParaRPr>
          </a:p>
          <a:p>
            <a:pPr marL="274320" indent="-27432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3200" dirty="0" smtClean="0">
                <a:latin typeface="Calibri" pitchFamily="34" charset="0"/>
              </a:rPr>
              <a:t>FLOW : 80-120 ml/kg/</a:t>
            </a:r>
            <a:r>
              <a:rPr lang="tr-TR" sz="3200" dirty="0" err="1" smtClean="0">
                <a:latin typeface="Calibri" pitchFamily="34" charset="0"/>
              </a:rPr>
              <a:t>dk</a:t>
            </a:r>
            <a:endParaRPr lang="tr-TR" sz="3200" dirty="0" smtClean="0">
              <a:latin typeface="Calibri" pitchFamily="34" charset="0"/>
            </a:endParaRPr>
          </a:p>
          <a:p>
            <a:pPr marL="274320" indent="-27432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3200" dirty="0" smtClean="0">
                <a:latin typeface="Calibri" pitchFamily="34" charset="0"/>
              </a:rPr>
              <a:t>Sağ </a:t>
            </a:r>
            <a:r>
              <a:rPr lang="tr-TR" sz="3200" dirty="0" err="1" smtClean="0">
                <a:latin typeface="Calibri" pitchFamily="34" charset="0"/>
              </a:rPr>
              <a:t>radiyal</a:t>
            </a:r>
            <a:r>
              <a:rPr lang="tr-TR" sz="3200" dirty="0" smtClean="0">
                <a:latin typeface="Calibri" pitchFamily="34" charset="0"/>
              </a:rPr>
              <a:t> arter </a:t>
            </a:r>
            <a:r>
              <a:rPr lang="tr-TR" sz="3200" dirty="0" err="1" smtClean="0">
                <a:latin typeface="Calibri" pitchFamily="34" charset="0"/>
              </a:rPr>
              <a:t>sistolik</a:t>
            </a:r>
            <a:r>
              <a:rPr lang="tr-TR" sz="3200" dirty="0" smtClean="0">
                <a:latin typeface="Calibri" pitchFamily="34" charset="0"/>
              </a:rPr>
              <a:t> basıncı 70 ≤ 90 </a:t>
            </a:r>
            <a:r>
              <a:rPr lang="tr-TR" sz="3200" dirty="0" err="1" smtClean="0">
                <a:latin typeface="Calibri" pitchFamily="34" charset="0"/>
              </a:rPr>
              <a:t>mmHg</a:t>
            </a:r>
            <a:r>
              <a:rPr lang="tr-TR" sz="3200" dirty="0" smtClean="0">
                <a:latin typeface="Calibri" pitchFamily="34" charset="0"/>
              </a:rPr>
              <a:t> </a:t>
            </a:r>
          </a:p>
          <a:p>
            <a:pPr marL="274320" indent="-27432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3200" dirty="0" err="1" smtClean="0">
                <a:latin typeface="Calibri" pitchFamily="34" charset="0"/>
              </a:rPr>
              <a:t>Serebral</a:t>
            </a:r>
            <a:r>
              <a:rPr lang="tr-TR" sz="3200" dirty="0" smtClean="0">
                <a:latin typeface="Calibri" pitchFamily="34" charset="0"/>
              </a:rPr>
              <a:t> NIRS 75 ≤ 90 </a:t>
            </a:r>
          </a:p>
          <a:p>
            <a:pPr marL="274320" indent="-27432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3200" dirty="0" smtClean="0">
                <a:latin typeface="Calibri" pitchFamily="34" charset="0"/>
              </a:rPr>
              <a:t>RENAL NIRS ≥ 50</a:t>
            </a:r>
          </a:p>
          <a:p>
            <a:pPr marL="274320" indent="-27432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3200" dirty="0" err="1" smtClean="0">
                <a:latin typeface="Calibri" pitchFamily="34" charset="0"/>
              </a:rPr>
              <a:t>Pulsatil</a:t>
            </a:r>
            <a:r>
              <a:rPr lang="tr-TR" sz="3200" dirty="0" smtClean="0">
                <a:latin typeface="Calibri" pitchFamily="34" charset="0"/>
              </a:rPr>
              <a:t> akım</a:t>
            </a:r>
          </a:p>
          <a:p>
            <a:pPr marL="274320" indent="-27432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3200" dirty="0" smtClean="0">
                <a:latin typeface="Calibri" pitchFamily="34" charset="0"/>
              </a:rPr>
              <a:t>LA </a:t>
            </a:r>
            <a:r>
              <a:rPr lang="tr-TR" sz="3200" dirty="0" err="1" smtClean="0">
                <a:latin typeface="Calibri" pitchFamily="34" charset="0"/>
              </a:rPr>
              <a:t>vent</a:t>
            </a:r>
            <a:r>
              <a:rPr lang="tr-TR" sz="3200" dirty="0" smtClean="0">
                <a:latin typeface="Calibri" pitchFamily="34" charset="0"/>
              </a:rPr>
              <a:t> iyi çalışır durumda olmalı.</a:t>
            </a:r>
          </a:p>
          <a:p>
            <a:pPr marL="274320" indent="-27432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3200" dirty="0" smtClean="0">
                <a:latin typeface="Calibri" pitchFamily="34" charset="0"/>
              </a:rPr>
              <a:t>EKG  ( Koroner </a:t>
            </a:r>
            <a:r>
              <a:rPr lang="tr-TR" sz="3200" dirty="0" err="1" smtClean="0">
                <a:latin typeface="Calibri" pitchFamily="34" charset="0"/>
              </a:rPr>
              <a:t>perfüzyon</a:t>
            </a:r>
            <a:r>
              <a:rPr lang="tr-TR" sz="3200" dirty="0" smtClean="0">
                <a:latin typeface="Calibri" pitchFamily="34" charset="0"/>
              </a:rPr>
              <a:t> EKG ile değerlendirilir.)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tr-TR" sz="3200" dirty="0" smtClean="0">
              <a:latin typeface="Calibri" pitchFamily="34" charset="0"/>
            </a:endParaRP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tr-TR" sz="3200" dirty="0" smtClean="0">
              <a:latin typeface="Calibri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Calibri" pitchFamily="34" charset="0"/>
              </a:rPr>
              <a:t>PULMONER AKIM ÇALIŞMASI-1</a:t>
            </a:r>
            <a:br>
              <a:rPr lang="tr-TR" dirty="0" smtClean="0">
                <a:latin typeface="Calibri" pitchFamily="34" charset="0"/>
              </a:rPr>
            </a:br>
            <a:r>
              <a:rPr lang="tr-TR" dirty="0" smtClean="0">
                <a:latin typeface="Calibri" pitchFamily="34" charset="0"/>
              </a:rPr>
              <a:t>- FLOW STUDY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latin typeface="Calibri" pitchFamily="34" charset="0"/>
              </a:rPr>
              <a:t>     </a:t>
            </a:r>
          </a:p>
          <a:p>
            <a:pPr>
              <a:buNone/>
            </a:pPr>
            <a:r>
              <a:rPr lang="tr-TR" dirty="0" smtClean="0">
                <a:latin typeface="Calibri" pitchFamily="34" charset="0"/>
              </a:rPr>
              <a:t>       </a:t>
            </a:r>
            <a:r>
              <a:rPr lang="tr-TR" dirty="0" err="1" smtClean="0">
                <a:latin typeface="Calibri" pitchFamily="34" charset="0"/>
              </a:rPr>
              <a:t>Unifokalizasyon</a:t>
            </a:r>
            <a:r>
              <a:rPr lang="tr-TR" dirty="0" smtClean="0">
                <a:latin typeface="Calibri" pitchFamily="34" charset="0"/>
              </a:rPr>
              <a:t> uygulanan TOF, VSD-</a:t>
            </a:r>
            <a:r>
              <a:rPr lang="tr-TR" dirty="0" err="1" smtClean="0">
                <a:latin typeface="Calibri" pitchFamily="34" charset="0"/>
              </a:rPr>
              <a:t>Pulmoner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Atrezi</a:t>
            </a:r>
            <a:r>
              <a:rPr lang="tr-TR" dirty="0" smtClean="0">
                <a:latin typeface="Calibri" pitchFamily="34" charset="0"/>
              </a:rPr>
              <a:t>  ve </a:t>
            </a:r>
            <a:r>
              <a:rPr lang="tr-TR" dirty="0" err="1" smtClean="0">
                <a:latin typeface="Calibri" pitchFamily="34" charset="0"/>
              </a:rPr>
              <a:t>MAPCA’lı</a:t>
            </a:r>
            <a:r>
              <a:rPr lang="tr-TR" dirty="0" smtClean="0">
                <a:latin typeface="Calibri" pitchFamily="34" charset="0"/>
              </a:rPr>
              <a:t> hastalarda  </a:t>
            </a:r>
            <a:r>
              <a:rPr lang="tr-TR" dirty="0" err="1" smtClean="0">
                <a:latin typeface="Calibri" pitchFamily="34" charset="0"/>
              </a:rPr>
              <a:t>VSD’nin</a:t>
            </a:r>
            <a:r>
              <a:rPr lang="tr-TR" dirty="0" smtClean="0">
                <a:latin typeface="Calibri" pitchFamily="34" charset="0"/>
              </a:rPr>
              <a:t> kapatılıp kapatılmamasına karar vermek için uygulanan bir yöntemdir. 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user\Desktop\indir BEYAZ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7" y="-107180"/>
            <a:ext cx="9572692" cy="7179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esktop\indir b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1262"/>
            <a:ext cx="6929486" cy="6716738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1142976" y="214290"/>
            <a:ext cx="3500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John Gibbon and the heart-lung machine</a:t>
            </a:r>
            <a:b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</a:br>
            <a:endParaRPr lang="tr-TR" sz="2800" b="1" dirty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214942" y="-214338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3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3600" b="1" dirty="0" err="1" smtClean="0">
                <a:solidFill>
                  <a:schemeClr val="tx2">
                    <a:lumMod val="10000"/>
                  </a:schemeClr>
                </a:solidFill>
              </a:rPr>
              <a:t>enough</a:t>
            </a:r>
            <a:r>
              <a:rPr lang="tr-TR" sz="3600" b="1" dirty="0" smtClean="0">
                <a:solidFill>
                  <a:schemeClr val="tx2">
                    <a:lumMod val="10000"/>
                  </a:schemeClr>
                </a:solidFill>
              </a:rPr>
              <a:t> !!!</a:t>
            </a:r>
            <a:endParaRPr lang="tr-TR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Calibri" pitchFamily="34" charset="0"/>
              </a:rPr>
              <a:t>PULMONER AKIM ÇALIŞMASI-2</a:t>
            </a:r>
            <a:br>
              <a:rPr lang="tr-TR" dirty="0" smtClean="0">
                <a:latin typeface="Calibri" pitchFamily="34" charset="0"/>
              </a:rPr>
            </a:br>
            <a:r>
              <a:rPr lang="tr-TR" dirty="0" smtClean="0">
                <a:latin typeface="Calibri" pitchFamily="34" charset="0"/>
              </a:rPr>
              <a:t>- FLOW STUDY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err="1" smtClean="0">
                <a:latin typeface="Calibri" pitchFamily="34" charset="0"/>
              </a:rPr>
              <a:t>Kardiyopulmoner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by</a:t>
            </a:r>
            <a:r>
              <a:rPr lang="tr-TR" dirty="0" smtClean="0">
                <a:latin typeface="Calibri" pitchFamily="34" charset="0"/>
              </a:rPr>
              <a:t>-</a:t>
            </a:r>
            <a:r>
              <a:rPr lang="tr-TR" dirty="0" err="1" smtClean="0">
                <a:latin typeface="Calibri" pitchFamily="34" charset="0"/>
              </a:rPr>
              <a:t>pass</a:t>
            </a:r>
            <a:r>
              <a:rPr lang="tr-TR" dirty="0" smtClean="0">
                <a:latin typeface="Calibri" pitchFamily="34" charset="0"/>
              </a:rPr>
              <a:t> sırasında kros  </a:t>
            </a:r>
            <a:r>
              <a:rPr lang="tr-TR" dirty="0" err="1" smtClean="0">
                <a:latin typeface="Calibri" pitchFamily="34" charset="0"/>
              </a:rPr>
              <a:t>klemp</a:t>
            </a:r>
            <a:r>
              <a:rPr lang="tr-TR" dirty="0" smtClean="0">
                <a:latin typeface="Calibri" pitchFamily="34" charset="0"/>
              </a:rPr>
              <a:t> öncesi </a:t>
            </a:r>
            <a:r>
              <a:rPr lang="tr-TR" dirty="0" err="1" smtClean="0">
                <a:latin typeface="Calibri" pitchFamily="34" charset="0"/>
              </a:rPr>
              <a:t>pulmoner</a:t>
            </a:r>
            <a:r>
              <a:rPr lang="tr-TR" dirty="0" smtClean="0">
                <a:latin typeface="Calibri" pitchFamily="34" charset="0"/>
              </a:rPr>
              <a:t> arter rekonstrüksiyonu ve </a:t>
            </a:r>
            <a:r>
              <a:rPr lang="tr-TR" dirty="0" err="1" smtClean="0">
                <a:latin typeface="Calibri" pitchFamily="34" charset="0"/>
              </a:rPr>
              <a:t>unifokalizasyon</a:t>
            </a:r>
            <a:r>
              <a:rPr lang="tr-TR" dirty="0" smtClean="0">
                <a:latin typeface="Calibri" pitchFamily="34" charset="0"/>
              </a:rPr>
              <a:t> aşamaları geçildikten sonra </a:t>
            </a:r>
            <a:r>
              <a:rPr lang="tr-TR" dirty="0" err="1" smtClean="0">
                <a:latin typeface="Calibri" pitchFamily="34" charset="0"/>
              </a:rPr>
              <a:t>pulmoner</a:t>
            </a:r>
            <a:r>
              <a:rPr lang="tr-TR" dirty="0" smtClean="0">
                <a:latin typeface="Calibri" pitchFamily="34" charset="0"/>
              </a:rPr>
              <a:t> artere sistemik akım kadar akım gönderilir ve </a:t>
            </a:r>
            <a:r>
              <a:rPr lang="tr-TR" dirty="0" err="1" smtClean="0">
                <a:latin typeface="Calibri" pitchFamily="34" charset="0"/>
              </a:rPr>
              <a:t>pulmoner</a:t>
            </a:r>
            <a:r>
              <a:rPr lang="tr-TR" dirty="0" smtClean="0">
                <a:latin typeface="Calibri" pitchFamily="34" charset="0"/>
              </a:rPr>
              <a:t> arter basıncı izlenir.</a:t>
            </a:r>
          </a:p>
          <a:p>
            <a:pPr>
              <a:buNone/>
            </a:pPr>
            <a:endParaRPr lang="tr-TR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 PA (</a:t>
            </a:r>
            <a:r>
              <a:rPr lang="tr-TR" dirty="0" err="1" smtClean="0">
                <a:latin typeface="Calibri" pitchFamily="34" charset="0"/>
              </a:rPr>
              <a:t>mean</a:t>
            </a:r>
            <a:r>
              <a:rPr lang="tr-TR" dirty="0" smtClean="0">
                <a:latin typeface="Calibri" pitchFamily="34" charset="0"/>
              </a:rPr>
              <a:t>) &lt; 25mmHg altında </a:t>
            </a:r>
            <a:r>
              <a:rPr lang="tr-TR" dirty="0" smtClean="0">
                <a:latin typeface="Cambria Math"/>
                <a:ea typeface="Cambria Math"/>
              </a:rPr>
              <a:t>→</a:t>
            </a:r>
            <a:r>
              <a:rPr lang="tr-TR" dirty="0" smtClean="0">
                <a:latin typeface="Calibri" pitchFamily="34" charset="0"/>
              </a:rPr>
              <a:t>  total düzeltme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tr-TR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 PA (</a:t>
            </a:r>
            <a:r>
              <a:rPr lang="tr-TR" dirty="0" err="1" smtClean="0">
                <a:latin typeface="Calibri" pitchFamily="34" charset="0"/>
              </a:rPr>
              <a:t>mean</a:t>
            </a:r>
            <a:r>
              <a:rPr lang="tr-TR" dirty="0" smtClean="0">
                <a:latin typeface="Calibri" pitchFamily="34" charset="0"/>
              </a:rPr>
              <a:t>) &gt; 25 </a:t>
            </a:r>
            <a:r>
              <a:rPr lang="tr-TR" dirty="0" err="1" smtClean="0">
                <a:latin typeface="Calibri" pitchFamily="34" charset="0"/>
              </a:rPr>
              <a:t>mmHg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şant</a:t>
            </a:r>
            <a:r>
              <a:rPr lang="tr-TR" dirty="0" smtClean="0">
                <a:latin typeface="Calibri" pitchFamily="34" charset="0"/>
              </a:rPr>
              <a:t> ,VSD açık 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Calibri" pitchFamily="34" charset="0"/>
              </a:rPr>
              <a:t>DO2 -DOKU OKSİJEN SUNUMU VCO2- KARBONDİOKSİT ÜRETİMİ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600200"/>
            <a:ext cx="8572560" cy="4525963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DO2 ve VCO2  En gelişmiş </a:t>
            </a:r>
            <a:r>
              <a:rPr lang="tr-TR" dirty="0" err="1" smtClean="0">
                <a:latin typeface="Calibri" pitchFamily="34" charset="0"/>
              </a:rPr>
              <a:t>oksijenasyon</a:t>
            </a:r>
            <a:r>
              <a:rPr lang="tr-TR" dirty="0" smtClean="0">
                <a:latin typeface="Calibri" pitchFamily="34" charset="0"/>
              </a:rPr>
              <a:t> değerlendirme parametrelerindendir.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  DO2 için CPB önerilen değer </a:t>
            </a:r>
            <a:r>
              <a:rPr lang="tr-TR" b="1" i="1" u="sng" dirty="0" smtClean="0">
                <a:latin typeface="Calibri" pitchFamily="34" charset="0"/>
              </a:rPr>
              <a:t>&gt; 260 mL/</a:t>
            </a:r>
            <a:r>
              <a:rPr lang="tr-TR" b="1" i="1" u="sng" dirty="0" err="1" smtClean="0">
                <a:latin typeface="Calibri" pitchFamily="34" charset="0"/>
              </a:rPr>
              <a:t>min</a:t>
            </a:r>
            <a:r>
              <a:rPr lang="tr-TR" b="1" i="1" u="sng" dirty="0" smtClean="0">
                <a:latin typeface="Calibri" pitchFamily="34" charset="0"/>
              </a:rPr>
              <a:t>/m2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b="1" i="1" dirty="0" smtClean="0">
                <a:latin typeface="Calibri" pitchFamily="34" charset="0"/>
              </a:rPr>
              <a:t>  </a:t>
            </a:r>
            <a:r>
              <a:rPr lang="tr-TR" dirty="0" smtClean="0">
                <a:latin typeface="Calibri" pitchFamily="34" charset="0"/>
              </a:rPr>
              <a:t>VCO2 için CPB sırasındaki kritik değer                                        				</a:t>
            </a:r>
            <a:r>
              <a:rPr lang="tr-TR" b="1" i="1" u="sng" dirty="0" smtClean="0">
                <a:latin typeface="Calibri" pitchFamily="34" charset="0"/>
              </a:rPr>
              <a:t> VCO2 &lt; 60 mL / </a:t>
            </a:r>
            <a:r>
              <a:rPr lang="tr-TR" b="1" i="1" u="sng" dirty="0" err="1" smtClean="0">
                <a:latin typeface="Calibri" pitchFamily="34" charset="0"/>
              </a:rPr>
              <a:t>dak</a:t>
            </a:r>
            <a:r>
              <a:rPr lang="tr-TR" b="1" i="1" u="sng" dirty="0" smtClean="0">
                <a:latin typeface="Calibri" pitchFamily="34" charset="0"/>
              </a:rPr>
              <a:t> / m2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DO2 / VCO2 oranı &lt;5 olmalıdır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DO2 ve VCO2 takibi özellikle düşük </a:t>
            </a:r>
            <a:r>
              <a:rPr lang="tr-TR" dirty="0" err="1" smtClean="0">
                <a:latin typeface="Calibri" pitchFamily="34" charset="0"/>
              </a:rPr>
              <a:t>htc</a:t>
            </a:r>
            <a:r>
              <a:rPr lang="tr-TR" dirty="0" smtClean="0">
                <a:latin typeface="Calibri" pitchFamily="34" charset="0"/>
              </a:rPr>
              <a:t> değeri olan </a:t>
            </a:r>
            <a:r>
              <a:rPr lang="tr-TR" dirty="0" err="1" smtClean="0">
                <a:latin typeface="Calibri" pitchFamily="34" charset="0"/>
              </a:rPr>
              <a:t>yenidoğanlarda</a:t>
            </a:r>
            <a:r>
              <a:rPr lang="tr-TR" dirty="0" smtClean="0">
                <a:latin typeface="Calibri" pitchFamily="34" charset="0"/>
              </a:rPr>
              <a:t>  oldukça önemlidir.</a:t>
            </a:r>
            <a:endParaRPr lang="tr-TR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DO2 / VCO2 FORMÜL</a:t>
            </a:r>
            <a:endParaRPr lang="tr-TR" dirty="0"/>
          </a:p>
        </p:txBody>
      </p:sp>
      <p:pic>
        <p:nvPicPr>
          <p:cNvPr id="1026" name="Picture 2" descr="C:\Users\user\Desktop\do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1357298"/>
            <a:ext cx="3837837" cy="1428760"/>
          </a:xfrm>
          <a:prstGeom prst="rect">
            <a:avLst/>
          </a:prstGeom>
          <a:noFill/>
        </p:spPr>
      </p:pic>
      <p:pic>
        <p:nvPicPr>
          <p:cNvPr id="1027" name="Picture 3" descr="C:\Users\user\Desktop\where+FICO2+=+fraction+of+carbon+dioxide+in+inspired+air+=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285992"/>
            <a:ext cx="4667251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" name="Picture 2" descr="C:\Users\user\Desktop\her-dilde-tesekkur-ederim-1024x5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user\Desktop\307220,logojp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2272811" cy="1982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user\Desktop\mehmet_akif_ersoy_gogus_kalp_ve_damar_cerrahisi_egitim_ve_arastirma_hastanesi_randevu_h4945_1c53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85728"/>
            <a:ext cx="4500594" cy="2643206"/>
          </a:xfrm>
          <a:prstGeom prst="rect">
            <a:avLst/>
          </a:prstGeom>
          <a:noFill/>
        </p:spPr>
      </p:pic>
      <p:pic>
        <p:nvPicPr>
          <p:cNvPr id="7" name="Picture 2" descr="C:\Users\user\Desktop\IMG_1709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161083"/>
            <a:ext cx="4929222" cy="3482627"/>
          </a:xfrm>
          <a:prstGeom prst="rect">
            <a:avLst/>
          </a:prstGeom>
          <a:noFill/>
        </p:spPr>
      </p:pic>
      <p:pic>
        <p:nvPicPr>
          <p:cNvPr id="8" name="Picture 3" descr="C:\Users\user\Desktop\thumbnail_1abab616-42e5-4284-a3f4-130791cec2d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786058"/>
            <a:ext cx="2928958" cy="3905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</a:rPr>
              <a:t>KALP AKCİĞER MAKİNESİ-1</a:t>
            </a:r>
            <a:endParaRPr lang="tr-TR" dirty="0"/>
          </a:p>
        </p:txBody>
      </p:sp>
      <p:pic>
        <p:nvPicPr>
          <p:cNvPr id="6" name="Picture 2" descr="C:\Users\user\Desktop\thumbnail_IMG_03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500306"/>
            <a:ext cx="3714776" cy="3761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user\Desktop\Adsız_İleti (10)\IMG_17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</a:rPr>
              <a:t>KALP AKCİĞER MAKİNESİ-2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err="1" smtClean="0">
                <a:latin typeface="Calibri" pitchFamily="34" charset="0"/>
              </a:rPr>
              <a:t>Flow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sensörü</a:t>
            </a:r>
            <a:r>
              <a:rPr lang="tr-TR" dirty="0" smtClean="0">
                <a:latin typeface="Calibri" pitchFamily="34" charset="0"/>
              </a:rPr>
              <a:t> ile akım takibi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Basınç takibi (aort- </a:t>
            </a:r>
            <a:r>
              <a:rPr lang="tr-TR" dirty="0" err="1" smtClean="0">
                <a:latin typeface="Calibri" pitchFamily="34" charset="0"/>
              </a:rPr>
              <a:t>cpg</a:t>
            </a:r>
            <a:r>
              <a:rPr lang="tr-TR" dirty="0" smtClean="0">
                <a:latin typeface="Calibri" pitchFamily="34" charset="0"/>
              </a:rPr>
              <a:t>)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Isı takibi ( 4 farklı kanaldan)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err="1" smtClean="0">
                <a:latin typeface="Calibri" pitchFamily="34" charset="0"/>
              </a:rPr>
              <a:t>Level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sensör</a:t>
            </a:r>
            <a:endParaRPr lang="tr-TR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Hava </a:t>
            </a:r>
            <a:r>
              <a:rPr lang="tr-TR" dirty="0" err="1" smtClean="0">
                <a:latin typeface="Calibri" pitchFamily="34" charset="0"/>
              </a:rPr>
              <a:t>dedektörü</a:t>
            </a:r>
            <a:endParaRPr lang="tr-TR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Data kayıt sistemleri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Online kan gazı takibi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tr-TR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tr-TR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buNone/>
            </a:pPr>
            <a:endParaRPr lang="tr-TR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buNone/>
            </a:pPr>
            <a:r>
              <a:rPr lang="tr-TR" dirty="0" smtClean="0">
                <a:latin typeface="Calibri" pitchFamily="34" charset="0"/>
              </a:rPr>
              <a:t> 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tr-T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ISI DEĞİŞTİRİCİ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162452" cy="45259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  <a:ea typeface="Cambria Math"/>
              </a:rPr>
              <a:t>STOCKERT T3</a:t>
            </a:r>
          </a:p>
          <a:p>
            <a:pPr>
              <a:buClr>
                <a:schemeClr val="tx1"/>
              </a:buClr>
              <a:buNone/>
            </a:pPr>
            <a:r>
              <a:rPr lang="tr-TR" sz="2400" dirty="0" smtClean="0">
                <a:latin typeface="Calibri" pitchFamily="34" charset="0"/>
                <a:ea typeface="Cambria Math"/>
              </a:rPr>
              <a:t>        → Çift tank</a:t>
            </a:r>
          </a:p>
          <a:p>
            <a:pPr>
              <a:buClr>
                <a:schemeClr val="tx1"/>
              </a:buClr>
              <a:buNone/>
            </a:pPr>
            <a:r>
              <a:rPr lang="tr-TR" sz="2400" dirty="0" smtClean="0">
                <a:latin typeface="Calibri" pitchFamily="34" charset="0"/>
                <a:ea typeface="Cambria Math"/>
              </a:rPr>
              <a:t>        → </a:t>
            </a:r>
            <a:r>
              <a:rPr lang="tr-TR" sz="2400" dirty="0" err="1" smtClean="0">
                <a:latin typeface="Calibri" pitchFamily="34" charset="0"/>
                <a:ea typeface="Cambria Math"/>
              </a:rPr>
              <a:t>Kardiyopleji</a:t>
            </a:r>
            <a:r>
              <a:rPr lang="tr-TR" sz="2400" dirty="0" smtClean="0">
                <a:latin typeface="Calibri" pitchFamily="34" charset="0"/>
                <a:ea typeface="Cambria Math"/>
              </a:rPr>
              <a:t> soğutma</a:t>
            </a:r>
          </a:p>
          <a:p>
            <a:pPr>
              <a:buClr>
                <a:schemeClr val="tx1"/>
              </a:buClr>
              <a:buNone/>
            </a:pPr>
            <a:endParaRPr lang="tr-TR" sz="2400" dirty="0" smtClean="0">
              <a:latin typeface="Calibri" pitchFamily="34" charset="0"/>
              <a:ea typeface="Cambria Math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400" i="1" u="sng" dirty="0" smtClean="0">
                <a:latin typeface="Calibri" pitchFamily="34" charset="0"/>
                <a:ea typeface="Cambria Math"/>
              </a:rPr>
              <a:t>SIVI HİDROJEN PEROKSİT İLE 2 HAFTADA BİR TEMİZLİĞİ YAPILIR.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400" i="1" u="sng" dirty="0" smtClean="0">
                <a:latin typeface="Calibri" pitchFamily="34" charset="0"/>
                <a:ea typeface="Cambria Math"/>
              </a:rPr>
              <a:t> vakum !</a:t>
            </a:r>
            <a:endParaRPr lang="tr-TR" sz="2400" i="1" u="sng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tr-TR" sz="2400" dirty="0">
              <a:latin typeface="Calibri" pitchFamily="34" charset="0"/>
            </a:endParaRPr>
          </a:p>
        </p:txBody>
      </p:sp>
      <p:pic>
        <p:nvPicPr>
          <p:cNvPr id="6" name="Picture 2" descr="C:\Users\user\Desktop\thumbnail_IMG_75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8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ISI </a:t>
            </a:r>
            <a:r>
              <a:rPr lang="tr-TR" dirty="0" smtClean="0"/>
              <a:t>DEĞİŞTİRİCİ TEMİZLİK TAKİP FORMU - İMAEH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user\Desktop\a8af7a7e-ef4d-4953-bc2e-4823f29185f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071546"/>
            <a:ext cx="385765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</a:rPr>
              <a:t>HASTA TANIMLANMASI</a:t>
            </a:r>
            <a:endParaRPr lang="tr-TR" dirty="0">
              <a:latin typeface="Calibri" pitchFamily="34" charset="0"/>
            </a:endParaRPr>
          </a:p>
        </p:txBody>
      </p:sp>
      <p:pic>
        <p:nvPicPr>
          <p:cNvPr id="7" name="Picture 2" descr="C:\Users\user\Desktop\IMG_75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571612"/>
            <a:ext cx="3143272" cy="2230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Adsız_İleti (10)\IMG_17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5454" y="2571744"/>
            <a:ext cx="5488546" cy="3794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Aşağı Bükülü Ok"/>
          <p:cNvSpPr/>
          <p:nvPr/>
        </p:nvSpPr>
        <p:spPr>
          <a:xfrm>
            <a:off x="4071934" y="1285860"/>
            <a:ext cx="1143008" cy="6429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ik">
  <a:themeElements>
    <a:clrScheme name="Özel 17">
      <a:dk1>
        <a:srgbClr val="00B050"/>
      </a:dk1>
      <a:lt1>
        <a:sysClr val="window" lastClr="FFFFFF"/>
      </a:lt1>
      <a:dk2>
        <a:srgbClr val="0070C0"/>
      </a:dk2>
      <a:lt2>
        <a:srgbClr val="FEFAC9"/>
      </a:lt2>
      <a:accent1>
        <a:srgbClr val="002060"/>
      </a:accent1>
      <a:accent2>
        <a:srgbClr val="F3A447"/>
      </a:accent2>
      <a:accent3>
        <a:srgbClr val="E7BC29"/>
      </a:accent3>
      <a:accent4>
        <a:srgbClr val="97BAFF"/>
      </a:accent4>
      <a:accent5>
        <a:srgbClr val="9C85C0"/>
      </a:accent5>
      <a:accent6>
        <a:srgbClr val="00B0F0"/>
      </a:accent6>
      <a:hlink>
        <a:srgbClr val="97BAFF"/>
      </a:hlink>
      <a:folHlink>
        <a:srgbClr val="7F6F6F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975</Words>
  <PresentationFormat>Ekran Gösterisi (4:3)</PresentationFormat>
  <Paragraphs>300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Teknik</vt:lpstr>
      <vt:lpstr>Pedİatrİk perfüzyonda  yenİ uygulamalar</vt:lpstr>
      <vt:lpstr>Slayt 2</vt:lpstr>
      <vt:lpstr>CPB BİLEŞENLERİ</vt:lpstr>
      <vt:lpstr>Slayt 4</vt:lpstr>
      <vt:lpstr>KALP AKCİĞER MAKİNESİ-1</vt:lpstr>
      <vt:lpstr>KALP AKCİĞER MAKİNESİ-2</vt:lpstr>
      <vt:lpstr>ISI DEĞİŞTİRİCİ</vt:lpstr>
      <vt:lpstr>ISI DEĞİŞTİRİCİ TEMİZLİK TAKİP FORMU - İMAEH</vt:lpstr>
      <vt:lpstr>HASTA TANIMLANMASI</vt:lpstr>
      <vt:lpstr>FLOW HESAPLANMASI</vt:lpstr>
      <vt:lpstr>CPB - ISI</vt:lpstr>
      <vt:lpstr>NIRS</vt:lpstr>
      <vt:lpstr>OKSİJENATÖR-TUBİNG SET SEÇİMİ-1</vt:lpstr>
      <vt:lpstr>OKSİJENATÖR-TUBİNG SET SEÇİMİ-2</vt:lpstr>
      <vt:lpstr>OKSİJENATÖR-TUBİNG SET SEÇİMİ-3</vt:lpstr>
      <vt:lpstr>OKSİJENATÖR-TUBİNG SET PRİME VOLÜMLERİ</vt:lpstr>
      <vt:lpstr>  KANÜLASYON PLANI</vt:lpstr>
      <vt:lpstr>KANÜLASYON PLANI</vt:lpstr>
      <vt:lpstr>Slayt 19</vt:lpstr>
      <vt:lpstr>PRİME PROTOKOLÜ</vt:lpstr>
      <vt:lpstr>KONTROL LİSTESİ </vt:lpstr>
      <vt:lpstr>PULSATİL AKIM</vt:lpstr>
      <vt:lpstr>KARDİYOPLEJİ</vt:lpstr>
      <vt:lpstr>DEL NİDO  KARDİYOPLEJİ - 1 </vt:lpstr>
      <vt:lpstr>DEL NİDO KARDİYOPLEJİ - 2</vt:lpstr>
      <vt:lpstr>Slayt 26</vt:lpstr>
      <vt:lpstr>Slayt 27</vt:lpstr>
      <vt:lpstr>DEL NİDO KARDİYOPLEJİ</vt:lpstr>
      <vt:lpstr>Slayt 29</vt:lpstr>
      <vt:lpstr>ULTRAFİLTRASYON- MODİFİYE ULTRAFİLTRASYON</vt:lpstr>
      <vt:lpstr>KONVENSİYONEL ULTRAFİLTRASYON</vt:lpstr>
      <vt:lpstr>MODİFİYE ULTRAFİLTRASYON-1</vt:lpstr>
      <vt:lpstr>MODİFİYE ULTRAFİLTRASYON-2</vt:lpstr>
      <vt:lpstr>MODİFİYE ULTRAFİLTRASYON-3</vt:lpstr>
      <vt:lpstr>MODİFİYE ULTRAFİLTRASYON-4</vt:lpstr>
      <vt:lpstr>RETROGRAD OTOLOG PRİME</vt:lpstr>
      <vt:lpstr>ARKUS REKONSTRÜKSİYONU SIRASINDA  ATAN KALPTE  ANTEGRAD SEREBRAL PERFÜZYON-1</vt:lpstr>
      <vt:lpstr>ARKUS REKONSTRÜKSİYONU SIRASINDA  ATAN KALPTE  ANTEGRAD SEREBRAL PERFÜZYON-2</vt:lpstr>
      <vt:lpstr>PULMONER AKIM ÇALIŞMASI-1 - FLOW STUDY</vt:lpstr>
      <vt:lpstr>PULMONER AKIM ÇALIŞMASI-2 - FLOW STUDY</vt:lpstr>
      <vt:lpstr>DO2 -DOKU OKSİJEN SUNUMU VCO2- KARBONDİOKSİT ÜRETİMİ</vt:lpstr>
      <vt:lpstr>DO2 / VCO2 FORMÜL</vt:lpstr>
      <vt:lpstr>Slayt 43</vt:lpstr>
      <vt:lpstr>Slayt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Pediatrik perfüzyonda  yeni uygulamalar</dc:title>
  <dc:creator>user</dc:creator>
  <cp:lastModifiedBy>user</cp:lastModifiedBy>
  <cp:revision>27</cp:revision>
  <dcterms:created xsi:type="dcterms:W3CDTF">2019-11-03T17:07:41Z</dcterms:created>
  <dcterms:modified xsi:type="dcterms:W3CDTF">2019-11-09T10:18:51Z</dcterms:modified>
</cp:coreProperties>
</file>