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873" r:id="rId2"/>
    <p:sldId id="325" r:id="rId3"/>
    <p:sldId id="862" r:id="rId4"/>
    <p:sldId id="534" r:id="rId5"/>
    <p:sldId id="535" r:id="rId6"/>
    <p:sldId id="503" r:id="rId7"/>
    <p:sldId id="468" r:id="rId8"/>
    <p:sldId id="541" r:id="rId9"/>
    <p:sldId id="536" r:id="rId10"/>
    <p:sldId id="586" r:id="rId11"/>
    <p:sldId id="585" r:id="rId12"/>
    <p:sldId id="587" r:id="rId13"/>
    <p:sldId id="599" r:id="rId14"/>
    <p:sldId id="580" r:id="rId15"/>
    <p:sldId id="524" r:id="rId16"/>
    <p:sldId id="523" r:id="rId17"/>
    <p:sldId id="327" r:id="rId18"/>
    <p:sldId id="870" r:id="rId19"/>
    <p:sldId id="262" r:id="rId20"/>
    <p:sldId id="874" r:id="rId21"/>
    <p:sldId id="871" r:id="rId22"/>
    <p:sldId id="272" r:id="rId23"/>
    <p:sldId id="869" r:id="rId24"/>
    <p:sldId id="875" r:id="rId25"/>
    <p:sldId id="629" r:id="rId26"/>
    <p:sldId id="857" r:id="rId27"/>
    <p:sldId id="852" r:id="rId28"/>
    <p:sldId id="620" r:id="rId29"/>
    <p:sldId id="304" r:id="rId30"/>
    <p:sldId id="611" r:id="rId31"/>
    <p:sldId id="820" r:id="rId32"/>
    <p:sldId id="655" r:id="rId33"/>
    <p:sldId id="855" r:id="rId34"/>
    <p:sldId id="849" r:id="rId35"/>
    <p:sldId id="856" r:id="rId36"/>
    <p:sldId id="651" r:id="rId37"/>
    <p:sldId id="848" r:id="rId38"/>
    <p:sldId id="853" r:id="rId3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6B4"/>
    <a:srgbClr val="000000"/>
    <a:srgbClr val="FFFF00"/>
    <a:srgbClr val="197DCE"/>
    <a:srgbClr val="F8FBFA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 autoAdjust="0"/>
    <p:restoredTop sz="94274" autoAdjust="0"/>
  </p:normalViewPr>
  <p:slideViewPr>
    <p:cSldViewPr snapToGrid="0" showGuides="1">
      <p:cViewPr varScale="1">
        <p:scale>
          <a:sx n="65" d="100"/>
          <a:sy n="65" d="100"/>
        </p:scale>
        <p:origin x="564" y="3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.belliato\Desktop\Glasgow%202016\V'CO2%20-%20Comulativ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Oxy Performance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3300"/>
              </a:solidFill>
              <a:ln>
                <a:noFill/>
              </a:ln>
            </c:spPr>
          </c:marker>
          <c:xVal>
            <c:numRef>
              <c:f>'[V''CO2 - Comulativo.xlsx]Foglio1'!$U$18:$U$41</c:f>
              <c:numCache>
                <c:formatCode>0.00</c:formatCode>
                <c:ptCount val="24"/>
                <c:pt idx="0">
                  <c:v>3</c:v>
                </c:pt>
                <c:pt idx="1">
                  <c:v>3.5</c:v>
                </c:pt>
                <c:pt idx="2">
                  <c:v>3.75</c:v>
                </c:pt>
                <c:pt idx="3">
                  <c:v>3.8</c:v>
                </c:pt>
                <c:pt idx="4">
                  <c:v>3.5</c:v>
                </c:pt>
                <c:pt idx="5">
                  <c:v>3.5</c:v>
                </c:pt>
                <c:pt idx="6">
                  <c:v>2.5</c:v>
                </c:pt>
                <c:pt idx="7">
                  <c:v>3.5</c:v>
                </c:pt>
                <c:pt idx="9">
                  <c:v>3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</c:v>
                </c:pt>
                <c:pt idx="14">
                  <c:v>3</c:v>
                </c:pt>
                <c:pt idx="15">
                  <c:v>2.5</c:v>
                </c:pt>
                <c:pt idx="16">
                  <c:v>2.5</c:v>
                </c:pt>
                <c:pt idx="17">
                  <c:v>2.5</c:v>
                </c:pt>
                <c:pt idx="18">
                  <c:v>2.5</c:v>
                </c:pt>
                <c:pt idx="19">
                  <c:v>2.5</c:v>
                </c:pt>
                <c:pt idx="20">
                  <c:v>2.5</c:v>
                </c:pt>
                <c:pt idx="21">
                  <c:v>3.5</c:v>
                </c:pt>
                <c:pt idx="22">
                  <c:v>3.5</c:v>
                </c:pt>
              </c:numCache>
            </c:numRef>
          </c:xVal>
          <c:yVal>
            <c:numRef>
              <c:f>'[V''CO2 - Comulativo.xlsx]Foglio1'!$F$18:$F$41</c:f>
              <c:numCache>
                <c:formatCode>0</c:formatCode>
                <c:ptCount val="24"/>
                <c:pt idx="0">
                  <c:v>177</c:v>
                </c:pt>
                <c:pt idx="1">
                  <c:v>175</c:v>
                </c:pt>
                <c:pt idx="2">
                  <c:v>195</c:v>
                </c:pt>
                <c:pt idx="3">
                  <c:v>186</c:v>
                </c:pt>
                <c:pt idx="4">
                  <c:v>150</c:v>
                </c:pt>
                <c:pt idx="5">
                  <c:v>192</c:v>
                </c:pt>
                <c:pt idx="6">
                  <c:v>150</c:v>
                </c:pt>
                <c:pt idx="7">
                  <c:v>183</c:v>
                </c:pt>
                <c:pt idx="9">
                  <c:v>168</c:v>
                </c:pt>
                <c:pt idx="10">
                  <c:v>158</c:v>
                </c:pt>
                <c:pt idx="11">
                  <c:v>151</c:v>
                </c:pt>
                <c:pt idx="12">
                  <c:v>158</c:v>
                </c:pt>
                <c:pt idx="13">
                  <c:v>150</c:v>
                </c:pt>
                <c:pt idx="14">
                  <c:v>150</c:v>
                </c:pt>
                <c:pt idx="15">
                  <c:v>120</c:v>
                </c:pt>
                <c:pt idx="16">
                  <c:v>137</c:v>
                </c:pt>
                <c:pt idx="17">
                  <c:v>133</c:v>
                </c:pt>
                <c:pt idx="18">
                  <c:v>115</c:v>
                </c:pt>
                <c:pt idx="19">
                  <c:v>115</c:v>
                </c:pt>
                <c:pt idx="20">
                  <c:v>103</c:v>
                </c:pt>
                <c:pt idx="21">
                  <c:v>157</c:v>
                </c:pt>
                <c:pt idx="22">
                  <c:v>152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168-48FC-AD24-49DB0DAF7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106240"/>
        <c:axId val="164108160"/>
      </c:scatterChart>
      <c:valAx>
        <c:axId val="164106240"/>
        <c:scaling>
          <c:orientation val="minMax"/>
        </c:scaling>
        <c:delete val="0"/>
        <c:axPos val="b"/>
        <c:numFmt formatCode="0.00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it-IT"/>
          </a:p>
        </c:txPr>
        <c:crossAx val="164108160"/>
        <c:crosses val="autoZero"/>
        <c:crossBetween val="midCat"/>
      </c:valAx>
      <c:valAx>
        <c:axId val="16410816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</a:defRPr>
            </a:pPr>
            <a:endParaRPr lang="it-IT"/>
          </a:p>
        </c:txPr>
        <c:crossAx val="164106240"/>
        <c:crosses val="autoZero"/>
        <c:crossBetween val="midCat"/>
      </c:valAx>
    </c:plotArea>
    <c:plotVisOnly val="1"/>
    <c:dispBlanksAs val="gap"/>
    <c:showDLblsOverMax val="0"/>
  </c:chart>
  <c:spPr>
    <a:ln>
      <a:solidFill>
        <a:schemeClr val="bg1"/>
      </a:solidFill>
    </a:ln>
  </c:spPr>
  <c:txPr>
    <a:bodyPr/>
    <a:lstStyle/>
    <a:p>
      <a:pPr>
        <a:defRPr>
          <a:solidFill>
            <a:schemeClr val="bg1"/>
          </a:solidFill>
        </a:defRPr>
      </a:pPr>
      <a:endParaRPr lang="it-IT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46C735-D842-412E-91F8-20180B0676F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D82FF73-80E9-4E35-A4CD-A6CF9DDF5860}">
      <dgm:prSet/>
      <dgm:spPr>
        <a:solidFill>
          <a:srgbClr val="197DCE"/>
        </a:solidFill>
      </dgm:spPr>
      <dgm:t>
        <a:bodyPr/>
        <a:lstStyle/>
        <a:p>
          <a:r>
            <a:rPr lang="en-GB" b="1" dirty="0"/>
            <a:t>Oxygen need</a:t>
          </a:r>
          <a:endParaRPr lang="en-US" dirty="0"/>
        </a:p>
      </dgm:t>
    </dgm:pt>
    <dgm:pt modelId="{A851A983-6D1D-4B14-87AA-8F3FF39D73A0}" type="parTrans" cxnId="{85DF7383-BD4E-48C6-8091-474875495D77}">
      <dgm:prSet/>
      <dgm:spPr/>
      <dgm:t>
        <a:bodyPr/>
        <a:lstStyle/>
        <a:p>
          <a:endParaRPr lang="en-US"/>
        </a:p>
      </dgm:t>
    </dgm:pt>
    <dgm:pt modelId="{136822A6-8B2A-4720-8933-AC7A480CD010}" type="sibTrans" cxnId="{85DF7383-BD4E-48C6-8091-474875495D77}">
      <dgm:prSet/>
      <dgm:spPr/>
      <dgm:t>
        <a:bodyPr/>
        <a:lstStyle/>
        <a:p>
          <a:endParaRPr lang="en-US"/>
        </a:p>
      </dgm:t>
    </dgm:pt>
    <dgm:pt modelId="{7567ABC0-7A13-48A0-984D-D6EB98A90630}">
      <dgm:prSet/>
      <dgm:spPr/>
      <dgm:t>
        <a:bodyPr/>
        <a:lstStyle/>
        <a:p>
          <a:r>
            <a:rPr lang="en-GB" b="1" dirty="0"/>
            <a:t>CO</a:t>
          </a:r>
          <a:r>
            <a:rPr lang="en-GB" b="1" baseline="-25000" dirty="0"/>
            <a:t>2</a:t>
          </a:r>
          <a:r>
            <a:rPr lang="en-GB" b="1" dirty="0"/>
            <a:t> production</a:t>
          </a:r>
          <a:endParaRPr lang="en-US" dirty="0"/>
        </a:p>
      </dgm:t>
    </dgm:pt>
    <dgm:pt modelId="{3F687FA3-87F6-4436-B053-A971C021862A}" type="parTrans" cxnId="{DF89C23A-CCB7-4158-BDA0-799F9EED6C77}">
      <dgm:prSet/>
      <dgm:spPr/>
      <dgm:t>
        <a:bodyPr/>
        <a:lstStyle/>
        <a:p>
          <a:endParaRPr lang="en-US"/>
        </a:p>
      </dgm:t>
    </dgm:pt>
    <dgm:pt modelId="{84276B2B-067F-4F22-9F3A-7E4D73560D87}" type="sibTrans" cxnId="{DF89C23A-CCB7-4158-BDA0-799F9EED6C77}">
      <dgm:prSet/>
      <dgm:spPr/>
      <dgm:t>
        <a:bodyPr/>
        <a:lstStyle/>
        <a:p>
          <a:endParaRPr lang="en-US"/>
        </a:p>
      </dgm:t>
    </dgm:pt>
    <dgm:pt modelId="{04AF8CCD-7AE5-4072-94E8-E86425CBEAE1}" type="pres">
      <dgm:prSet presAssocID="{4B46C735-D842-412E-91F8-20180B0676F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D68799A-09DA-4123-8B97-B9DB15679011}" type="pres">
      <dgm:prSet presAssocID="{9D82FF73-80E9-4E35-A4CD-A6CF9DDF5860}" presName="root" presStyleCnt="0"/>
      <dgm:spPr/>
    </dgm:pt>
    <dgm:pt modelId="{72326EAC-E6E9-4852-A599-F1166BF2DE61}" type="pres">
      <dgm:prSet presAssocID="{9D82FF73-80E9-4E35-A4CD-A6CF9DDF5860}" presName="rootComposite" presStyleCnt="0"/>
      <dgm:spPr/>
    </dgm:pt>
    <dgm:pt modelId="{66F6BB07-BB77-46EA-8F03-18A6E516D656}" type="pres">
      <dgm:prSet presAssocID="{9D82FF73-80E9-4E35-A4CD-A6CF9DDF5860}" presName="rootText" presStyleLbl="node1" presStyleIdx="0" presStyleCnt="2"/>
      <dgm:spPr/>
    </dgm:pt>
    <dgm:pt modelId="{74F627B9-F3C7-405E-9BA9-23BC178321F2}" type="pres">
      <dgm:prSet presAssocID="{9D82FF73-80E9-4E35-A4CD-A6CF9DDF5860}" presName="rootConnector" presStyleLbl="node1" presStyleIdx="0" presStyleCnt="2"/>
      <dgm:spPr/>
    </dgm:pt>
    <dgm:pt modelId="{8450E429-5404-4441-8BD5-0BE4BB8E37C5}" type="pres">
      <dgm:prSet presAssocID="{9D82FF73-80E9-4E35-A4CD-A6CF9DDF5860}" presName="childShape" presStyleCnt="0"/>
      <dgm:spPr/>
    </dgm:pt>
    <dgm:pt modelId="{36F0E643-29CD-4993-A245-3392934FB26E}" type="pres">
      <dgm:prSet presAssocID="{7567ABC0-7A13-48A0-984D-D6EB98A90630}" presName="root" presStyleCnt="0"/>
      <dgm:spPr/>
    </dgm:pt>
    <dgm:pt modelId="{21B32DA6-BEDE-4010-9E08-A013EC8AEE89}" type="pres">
      <dgm:prSet presAssocID="{7567ABC0-7A13-48A0-984D-D6EB98A90630}" presName="rootComposite" presStyleCnt="0"/>
      <dgm:spPr/>
    </dgm:pt>
    <dgm:pt modelId="{8A124CCB-95B2-464B-BCC5-64EEBB2EC66A}" type="pres">
      <dgm:prSet presAssocID="{7567ABC0-7A13-48A0-984D-D6EB98A90630}" presName="rootText" presStyleLbl="node1" presStyleIdx="1" presStyleCnt="2"/>
      <dgm:spPr/>
    </dgm:pt>
    <dgm:pt modelId="{D8DD393D-DAA3-4C16-833A-244AA74336B4}" type="pres">
      <dgm:prSet presAssocID="{7567ABC0-7A13-48A0-984D-D6EB98A90630}" presName="rootConnector" presStyleLbl="node1" presStyleIdx="1" presStyleCnt="2"/>
      <dgm:spPr/>
    </dgm:pt>
    <dgm:pt modelId="{73029F2E-871E-4A26-A775-4C68BE5514E3}" type="pres">
      <dgm:prSet presAssocID="{7567ABC0-7A13-48A0-984D-D6EB98A90630}" presName="childShape" presStyleCnt="0"/>
      <dgm:spPr/>
    </dgm:pt>
  </dgm:ptLst>
  <dgm:cxnLst>
    <dgm:cxn modelId="{DF89C23A-CCB7-4158-BDA0-799F9EED6C77}" srcId="{4B46C735-D842-412E-91F8-20180B0676FB}" destId="{7567ABC0-7A13-48A0-984D-D6EB98A90630}" srcOrd="1" destOrd="0" parTransId="{3F687FA3-87F6-4436-B053-A971C021862A}" sibTransId="{84276B2B-067F-4F22-9F3A-7E4D73560D87}"/>
    <dgm:cxn modelId="{ED1B136E-2C2C-4F63-9E70-88DDBFB5DB77}" type="presOf" srcId="{7567ABC0-7A13-48A0-984D-D6EB98A90630}" destId="{8A124CCB-95B2-464B-BCC5-64EEBB2EC66A}" srcOrd="0" destOrd="0" presId="urn:microsoft.com/office/officeart/2005/8/layout/hierarchy3"/>
    <dgm:cxn modelId="{56FA7551-53FA-448B-8260-8AD57E9AB320}" type="presOf" srcId="{9D82FF73-80E9-4E35-A4CD-A6CF9DDF5860}" destId="{74F627B9-F3C7-405E-9BA9-23BC178321F2}" srcOrd="1" destOrd="0" presId="urn:microsoft.com/office/officeart/2005/8/layout/hierarchy3"/>
    <dgm:cxn modelId="{85DF7383-BD4E-48C6-8091-474875495D77}" srcId="{4B46C735-D842-412E-91F8-20180B0676FB}" destId="{9D82FF73-80E9-4E35-A4CD-A6CF9DDF5860}" srcOrd="0" destOrd="0" parTransId="{A851A983-6D1D-4B14-87AA-8F3FF39D73A0}" sibTransId="{136822A6-8B2A-4720-8933-AC7A480CD010}"/>
    <dgm:cxn modelId="{C413D0BE-B506-4610-AD00-470E2EE54ED3}" type="presOf" srcId="{7567ABC0-7A13-48A0-984D-D6EB98A90630}" destId="{D8DD393D-DAA3-4C16-833A-244AA74336B4}" srcOrd="1" destOrd="0" presId="urn:microsoft.com/office/officeart/2005/8/layout/hierarchy3"/>
    <dgm:cxn modelId="{7DDBBDF0-C853-4FBE-A6D5-D0918CD54CA2}" type="presOf" srcId="{4B46C735-D842-412E-91F8-20180B0676FB}" destId="{04AF8CCD-7AE5-4072-94E8-E86425CBEAE1}" srcOrd="0" destOrd="0" presId="urn:microsoft.com/office/officeart/2005/8/layout/hierarchy3"/>
    <dgm:cxn modelId="{3DFE09F1-68B0-4A91-BD57-0D6C27BBD5BE}" type="presOf" srcId="{9D82FF73-80E9-4E35-A4CD-A6CF9DDF5860}" destId="{66F6BB07-BB77-46EA-8F03-18A6E516D656}" srcOrd="0" destOrd="0" presId="urn:microsoft.com/office/officeart/2005/8/layout/hierarchy3"/>
    <dgm:cxn modelId="{68660A4F-4B4F-4FF1-8622-4EDA92DCA62C}" type="presParOf" srcId="{04AF8CCD-7AE5-4072-94E8-E86425CBEAE1}" destId="{8D68799A-09DA-4123-8B97-B9DB15679011}" srcOrd="0" destOrd="0" presId="urn:microsoft.com/office/officeart/2005/8/layout/hierarchy3"/>
    <dgm:cxn modelId="{A86515D0-4EFD-4500-8386-FD766F861022}" type="presParOf" srcId="{8D68799A-09DA-4123-8B97-B9DB15679011}" destId="{72326EAC-E6E9-4852-A599-F1166BF2DE61}" srcOrd="0" destOrd="0" presId="urn:microsoft.com/office/officeart/2005/8/layout/hierarchy3"/>
    <dgm:cxn modelId="{A398DFE4-2BC3-4E8E-AF7D-2A9B92660595}" type="presParOf" srcId="{72326EAC-E6E9-4852-A599-F1166BF2DE61}" destId="{66F6BB07-BB77-46EA-8F03-18A6E516D656}" srcOrd="0" destOrd="0" presId="urn:microsoft.com/office/officeart/2005/8/layout/hierarchy3"/>
    <dgm:cxn modelId="{73B427E4-0E9E-4A66-932B-1E1E7ADE3151}" type="presParOf" srcId="{72326EAC-E6E9-4852-A599-F1166BF2DE61}" destId="{74F627B9-F3C7-405E-9BA9-23BC178321F2}" srcOrd="1" destOrd="0" presId="urn:microsoft.com/office/officeart/2005/8/layout/hierarchy3"/>
    <dgm:cxn modelId="{0285D0D3-01B9-489C-8119-2B0DFB2A8C26}" type="presParOf" srcId="{8D68799A-09DA-4123-8B97-B9DB15679011}" destId="{8450E429-5404-4441-8BD5-0BE4BB8E37C5}" srcOrd="1" destOrd="0" presId="urn:microsoft.com/office/officeart/2005/8/layout/hierarchy3"/>
    <dgm:cxn modelId="{DD73C71F-3745-4CCD-9563-32E773C36654}" type="presParOf" srcId="{04AF8CCD-7AE5-4072-94E8-E86425CBEAE1}" destId="{36F0E643-29CD-4993-A245-3392934FB26E}" srcOrd="1" destOrd="0" presId="urn:microsoft.com/office/officeart/2005/8/layout/hierarchy3"/>
    <dgm:cxn modelId="{72AC576D-3A51-47D4-835E-F6BD0CA014CD}" type="presParOf" srcId="{36F0E643-29CD-4993-A245-3392934FB26E}" destId="{21B32DA6-BEDE-4010-9E08-A013EC8AEE89}" srcOrd="0" destOrd="0" presId="urn:microsoft.com/office/officeart/2005/8/layout/hierarchy3"/>
    <dgm:cxn modelId="{8F70B10A-F051-4701-B3E9-29CE41EC3CF4}" type="presParOf" srcId="{21B32DA6-BEDE-4010-9E08-A013EC8AEE89}" destId="{8A124CCB-95B2-464B-BCC5-64EEBB2EC66A}" srcOrd="0" destOrd="0" presId="urn:microsoft.com/office/officeart/2005/8/layout/hierarchy3"/>
    <dgm:cxn modelId="{C66E4703-9046-44EE-8A20-5DCBA30EB2AC}" type="presParOf" srcId="{21B32DA6-BEDE-4010-9E08-A013EC8AEE89}" destId="{D8DD393D-DAA3-4C16-833A-244AA74336B4}" srcOrd="1" destOrd="0" presId="urn:microsoft.com/office/officeart/2005/8/layout/hierarchy3"/>
    <dgm:cxn modelId="{9E740A53-1AAE-4512-A7F4-EC1AFB1F8422}" type="presParOf" srcId="{36F0E643-29CD-4993-A245-3392934FB26E}" destId="{73029F2E-871E-4A26-A775-4C68BE5514E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6BB07-BB77-46EA-8F03-18A6E516D656}">
      <dsp:nvSpPr>
        <dsp:cNvPr id="0" name=""/>
        <dsp:cNvSpPr/>
      </dsp:nvSpPr>
      <dsp:spPr>
        <a:xfrm>
          <a:off x="1275" y="874549"/>
          <a:ext cx="4644017" cy="2322008"/>
        </a:xfrm>
        <a:prstGeom prst="roundRect">
          <a:avLst>
            <a:gd name="adj" fmla="val 10000"/>
          </a:avLst>
        </a:prstGeom>
        <a:solidFill>
          <a:srgbClr val="197D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81280" rIns="12192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400" b="1" kern="1200" dirty="0"/>
            <a:t>Oxygen need</a:t>
          </a:r>
          <a:endParaRPr lang="en-US" sz="6400" kern="1200" dirty="0"/>
        </a:p>
      </dsp:txBody>
      <dsp:txXfrm>
        <a:off x="69284" y="942558"/>
        <a:ext cx="4507999" cy="2185990"/>
      </dsp:txXfrm>
    </dsp:sp>
    <dsp:sp modelId="{8A124CCB-95B2-464B-BCC5-64EEBB2EC66A}">
      <dsp:nvSpPr>
        <dsp:cNvPr id="0" name=""/>
        <dsp:cNvSpPr/>
      </dsp:nvSpPr>
      <dsp:spPr>
        <a:xfrm>
          <a:off x="5806298" y="874549"/>
          <a:ext cx="4644017" cy="2322008"/>
        </a:xfrm>
        <a:prstGeom prst="roundRect">
          <a:avLst>
            <a:gd name="adj" fmla="val 10000"/>
          </a:avLst>
        </a:prstGeom>
        <a:solidFill>
          <a:schemeClr val="accent5">
            <a:hueOff val="-8008503"/>
            <a:satOff val="-1675"/>
            <a:lumOff val="-2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81280" rIns="12192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400" b="1" kern="1200" dirty="0"/>
            <a:t>CO</a:t>
          </a:r>
          <a:r>
            <a:rPr lang="en-GB" sz="6400" b="1" kern="1200" baseline="-25000" dirty="0"/>
            <a:t>2</a:t>
          </a:r>
          <a:r>
            <a:rPr lang="en-GB" sz="6400" b="1" kern="1200" dirty="0"/>
            <a:t> production</a:t>
          </a:r>
          <a:endParaRPr lang="en-US" sz="6400" kern="1200" dirty="0"/>
        </a:p>
      </dsp:txBody>
      <dsp:txXfrm>
        <a:off x="5874307" y="942558"/>
        <a:ext cx="4507999" cy="2185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AB8DB38-6127-4156-8B43-1DFB89B9A339}" type="datetime1">
              <a:rPr lang="it-IT" smtClean="0"/>
              <a:t>08/11/2019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822AF-7F81-41D3-8D92-6648CAB9D6F9}" type="datetime1">
              <a:rPr lang="it-IT" smtClean="0"/>
              <a:pPr/>
              <a:t>08/11/2019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593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know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in </a:t>
            </a:r>
            <a:r>
              <a:rPr lang="it-IT" dirty="0"/>
              <a:t> </a:t>
            </a:r>
            <a:r>
              <a:rPr lang="it-IT" dirty="0" err="1"/>
              <a:t>stable</a:t>
            </a:r>
            <a:r>
              <a:rPr lang="it-IT" baseline="0" dirty="0"/>
              <a:t> </a:t>
            </a:r>
            <a:r>
              <a:rPr lang="it-IT" baseline="0" dirty="0" err="1"/>
              <a:t>metabolic</a:t>
            </a:r>
            <a:r>
              <a:rPr lang="it-IT" baseline="0" dirty="0"/>
              <a:t> </a:t>
            </a:r>
            <a:r>
              <a:rPr lang="it-IT" baseline="0" dirty="0" err="1"/>
              <a:t>conditions</a:t>
            </a:r>
            <a:r>
              <a:rPr lang="it-IT" baseline="0" dirty="0"/>
              <a:t> the </a:t>
            </a:r>
            <a:r>
              <a:rPr lang="it-IT" baseline="0" dirty="0" err="1"/>
              <a:t>oxygenation</a:t>
            </a:r>
            <a:r>
              <a:rPr lang="it-IT" baseline="0" dirty="0"/>
              <a:t> </a:t>
            </a:r>
            <a:r>
              <a:rPr lang="it-IT" baseline="0" dirty="0" err="1"/>
              <a:t>power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the sum of the VO2 ML and VO2 </a:t>
            </a:r>
            <a:r>
              <a:rPr lang="it-IT" baseline="0" dirty="0" err="1"/>
              <a:t>natural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an </a:t>
            </a:r>
            <a:r>
              <a:rPr lang="it-IT" baseline="0" dirty="0" err="1"/>
              <a:t>indicator</a:t>
            </a:r>
            <a:r>
              <a:rPr lang="it-IT" baseline="0" dirty="0"/>
              <a:t> of the </a:t>
            </a:r>
            <a:r>
              <a:rPr lang="it-IT" baseline="0" dirty="0" err="1"/>
              <a:t>consumption</a:t>
            </a:r>
            <a:r>
              <a:rPr lang="it-IT" baseline="0" dirty="0"/>
              <a:t> of the </a:t>
            </a:r>
            <a:r>
              <a:rPr lang="it-IT" baseline="0" dirty="0" err="1"/>
              <a:t>oxygen</a:t>
            </a:r>
            <a:r>
              <a:rPr lang="it-IT" baseline="0" dirty="0"/>
              <a:t> by the </a:t>
            </a:r>
            <a:r>
              <a:rPr lang="it-IT" baseline="0" dirty="0" err="1"/>
              <a:t>patient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CA54F-256C-4579-A303-BACB1186898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868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 a  </a:t>
            </a:r>
            <a:r>
              <a:rPr lang="it-IT" dirty="0" err="1"/>
              <a:t>stable</a:t>
            </a:r>
            <a:r>
              <a:rPr lang="it-IT" baseline="0" dirty="0"/>
              <a:t> </a:t>
            </a:r>
            <a:r>
              <a:rPr lang="it-IT" baseline="0" dirty="0" err="1"/>
              <a:t>metabolic</a:t>
            </a:r>
            <a:r>
              <a:rPr lang="it-IT" baseline="0" dirty="0"/>
              <a:t> </a:t>
            </a:r>
            <a:r>
              <a:rPr lang="it-IT" baseline="0" dirty="0" err="1"/>
              <a:t>condition</a:t>
            </a:r>
            <a:r>
              <a:rPr lang="it-IT" baseline="0" dirty="0"/>
              <a:t> the </a:t>
            </a:r>
            <a:r>
              <a:rPr lang="it-IT" baseline="0" dirty="0" err="1"/>
              <a:t>total</a:t>
            </a:r>
            <a:r>
              <a:rPr lang="it-IT" baseline="0" dirty="0"/>
              <a:t> Co2 </a:t>
            </a:r>
            <a:r>
              <a:rPr lang="it-IT" baseline="0" dirty="0" err="1"/>
              <a:t>removal</a:t>
            </a:r>
            <a:r>
              <a:rPr lang="it-IT" baseline="0" dirty="0"/>
              <a:t>  </a:t>
            </a:r>
            <a:r>
              <a:rPr lang="it-IT" baseline="0" dirty="0" err="1"/>
              <a:t>is</a:t>
            </a:r>
            <a:r>
              <a:rPr lang="it-IT" baseline="0" dirty="0"/>
              <a:t> the sum of the VCO2 ML and VCO2 </a:t>
            </a:r>
            <a:r>
              <a:rPr lang="it-IT" baseline="0" dirty="0" err="1"/>
              <a:t>natural</a:t>
            </a:r>
            <a:r>
              <a:rPr lang="it-IT" baseline="0" dirty="0"/>
              <a:t> </a:t>
            </a:r>
            <a:r>
              <a:rPr lang="it-IT" baseline="0" dirty="0" err="1"/>
              <a:t>lung</a:t>
            </a:r>
            <a:r>
              <a:rPr lang="it-IT" baseline="0" dirty="0"/>
              <a:t>  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an </a:t>
            </a:r>
            <a:r>
              <a:rPr lang="it-IT" baseline="0" dirty="0" err="1"/>
              <a:t>indicator</a:t>
            </a:r>
            <a:r>
              <a:rPr lang="it-IT" baseline="0" dirty="0"/>
              <a:t> of the production of CO2 of the </a:t>
            </a:r>
            <a:r>
              <a:rPr lang="it-IT" baseline="0" dirty="0" err="1"/>
              <a:t>patient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CA54F-256C-4579-A303-BACB11868988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6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Semlificare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visual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3D234-E8CA-E544-AD0B-3E59668459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35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792FE-8C8E-DB4D-9946-F5AD80A66A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1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TITOLO</a:t>
            </a:r>
            <a:br>
              <a:rPr lang="it-IT" noProof="0" dirty="0"/>
            </a:br>
            <a:r>
              <a:rPr lang="it-IT" noProof="0" dirty="0"/>
              <a:t>PRESENTAZIONE    </a:t>
            </a:r>
          </a:p>
        </p:txBody>
      </p:sp>
      <p:sp>
        <p:nvSpPr>
          <p:cNvPr id="23" name="Segnaposto testo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it-IT" noProof="0" dirty="0"/>
              <a:t>Mese</a:t>
            </a:r>
            <a:br>
              <a:rPr lang="it-IT" noProof="0" dirty="0"/>
            </a:br>
            <a:r>
              <a:rPr lang="it-IT" noProof="0" dirty="0"/>
              <a:t>20XX</a:t>
            </a:r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6" name="Segnaposto testo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it-IT" noProof="0" dirty="0"/>
              <a:t>Slogan</a:t>
            </a:r>
            <a:br>
              <a:rPr lang="it-IT" noProof="0" dirty="0"/>
            </a:br>
            <a:r>
              <a:rPr lang="it-IT" noProof="0" dirty="0"/>
              <a:t>presentazione</a:t>
            </a:r>
          </a:p>
        </p:txBody>
      </p:sp>
      <p:sp>
        <p:nvSpPr>
          <p:cNvPr id="40" name="Elemento grafico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2" name="Elemento grafico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1" name="Segnaposto immagine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it-IT" noProof="0" dirty="0"/>
              <a:t>GRAZIE!</a:t>
            </a: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9" name="Segnaposto testo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it-IT" noProof="0" dirty="0"/>
              <a:t>Davide Milano</a:t>
            </a:r>
          </a:p>
        </p:txBody>
      </p:sp>
      <p:sp>
        <p:nvSpPr>
          <p:cNvPr id="20" name="Segnaposto testo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it-IT" noProof="0" dirty="0"/>
              <a:t>Telefono:</a:t>
            </a:r>
          </a:p>
        </p:txBody>
      </p:sp>
      <p:sp>
        <p:nvSpPr>
          <p:cNvPr id="21" name="Segnaposto testo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it-IT" noProof="0" dirty="0"/>
              <a:t>678 555-0128</a:t>
            </a:r>
          </a:p>
        </p:txBody>
      </p:sp>
      <p:sp>
        <p:nvSpPr>
          <p:cNvPr id="22" name="Segnaposto testo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it-IT" noProof="0" dirty="0"/>
              <a:t>Email:</a:t>
            </a:r>
          </a:p>
        </p:txBody>
      </p:sp>
      <p:sp>
        <p:nvSpPr>
          <p:cNvPr id="23" name="Segnaposto testo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it-IT" noProof="0" dirty="0"/>
              <a:t>MILANO@EXAMPLE.COM</a:t>
            </a:r>
          </a:p>
        </p:txBody>
      </p:sp>
      <p:sp>
        <p:nvSpPr>
          <p:cNvPr id="3" name="Elemento grafico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194400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TITOLO</a:t>
            </a:r>
            <a:br>
              <a:rPr lang="it-IT" noProof="0" dirty="0"/>
            </a:br>
            <a:r>
              <a:rPr lang="it-IT" noProof="0" dirty="0"/>
              <a:t>PRESENTAZIONE    </a:t>
            </a:r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0" name="Elemento grafico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2" name="Elemento grafico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e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5" name="Elemento grafico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it-IT" noProof="0" dirty="0"/>
              <a:t>DIAPOSITIVA DIVISORE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4" name="Elemento grafico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9" name="Elemento grafico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1" name="Elemento grafico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: Forma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</p:grp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20" name="Elemento grafico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9" name="Elemento grafico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1" name="Elemento grafico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: Forma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20" name="Elemento grafico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9" name="Segnaposto contenuto 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1" name="Segnaposto testo 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contenuto 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9" name="Elemento grafico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1" name="Elemento grafico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: Forma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20" name="Elemento grafico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4" name="Segnaposto contenuto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egnaposto immagine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6" name="Elemento grafico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3" name="Elemento grafico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20" name="Segnaposto testo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e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6" name="Elemento grafico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3" name="Elemento grafico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20" name="Segnaposto testo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9" name="Elemento grafico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1" name="Elemento grafico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: Forma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</p:grpSp>
      <p:sp>
        <p:nvSpPr>
          <p:cNvPr id="18" name="Elemento grafico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766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9" name="Titolo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9" name="Elemento grafico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1" name="Elemento grafico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: Forma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immagine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5" name="Elemento grafico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it-IT" noProof="0" dirty="0"/>
              <a:t>DIAPOSITIVA DIVISORE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24" name="Elemento grafico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pPr/>
              <a:t>08-Nov-19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Belliato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393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A68C82-F64D-4961-A50D-773452527F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0520"/>
            <a:ext cx="11520000" cy="540000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defRPr sz="3200">
                <a:solidFill>
                  <a:srgbClr val="0045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il titolo della slide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E4E0D3-51D4-4102-AE79-83FFF017EE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1283137"/>
            <a:ext cx="11520000" cy="4716000"/>
          </a:xfrm>
          <a:prstGeom prst="rect">
            <a:avLst/>
          </a:prstGeom>
        </p:spPr>
        <p:txBody>
          <a:bodyPr/>
          <a:lstStyle>
            <a:lvl1pPr marL="268288" indent="-268288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Symbol" panose="05050102010706020507" pitchFamily="18" charset="2"/>
              <a:buChar char="·"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4988" indent="-17780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B0F0"/>
              </a:buClr>
              <a:buFont typeface="Symbol" panose="05050102010706020507" pitchFamily="18" charset="2"/>
              <a:buChar char="·"/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B0F0"/>
              </a:buClr>
              <a:buFont typeface="Symbol" panose="05050102010706020507" pitchFamily="18" charset="2"/>
              <a:buChar char="·"/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B0F0"/>
              </a:buClr>
              <a:buFont typeface="Symbol" panose="05050102010706020507" pitchFamily="18" charset="2"/>
              <a:buChar char="·"/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Inserire il testo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51238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, sottotitolo, 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5" name="Elemento grafico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it-IT" noProof="0" dirty="0"/>
              <a:t>LAYOUT TESTO 02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7" name="Segnaposto testo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Elemento grafico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176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egnaposto immagine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6" name="Elemento grafico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it-IT" noProof="0" dirty="0"/>
              <a:t>LAYOUT TESTO 02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8" name="Segnaposto testo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 dirty="0"/>
          </a:p>
        </p:txBody>
      </p:sp>
      <p:sp>
        <p:nvSpPr>
          <p:cNvPr id="28" name="Segnaposto testo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1" name="Segnaposto testo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Elemento grafico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212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con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e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9" name="Elemento grafico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it-IT" noProof="0" dirty="0"/>
              <a:t>CONFRONTO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TITOLO SEZIONE 1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7" name="Segnaposto testo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Elemento grafico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4" name="Segnaposto testo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TITOLO SEZIONE 2</a:t>
            </a:r>
          </a:p>
        </p:txBody>
      </p:sp>
      <p:sp>
        <p:nvSpPr>
          <p:cNvPr id="28" name="Segnaposto testo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0" name="Segnaposto testo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grpSp>
        <p:nvGrpSpPr>
          <p:cNvPr id="41" name="Elemento grafico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: Forma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e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9" name="Elemento grafico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it-IT" noProof="0" dirty="0"/>
              <a:t>DIAPOSITIVA CON GRAFICO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7" name="Segnaposto testo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4" name="Segnaposto testo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30%</a:t>
            </a:r>
          </a:p>
        </p:txBody>
      </p:sp>
      <p:sp>
        <p:nvSpPr>
          <p:cNvPr id="30" name="Segnaposto testo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it-IT" noProof="0" dirty="0"/>
              <a:t>Titolo categoria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10%</a:t>
            </a:r>
          </a:p>
        </p:txBody>
      </p:sp>
      <p:sp>
        <p:nvSpPr>
          <p:cNvPr id="25" name="Segnaposto testo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it-IT" noProof="0" dirty="0"/>
              <a:t>Titolo categoria</a:t>
            </a:r>
          </a:p>
        </p:txBody>
      </p:sp>
      <p:sp>
        <p:nvSpPr>
          <p:cNvPr id="27" name="Segnaposto testo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25%</a:t>
            </a:r>
          </a:p>
        </p:txBody>
      </p:sp>
      <p:sp>
        <p:nvSpPr>
          <p:cNvPr id="29" name="Segnaposto testo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it-IT" noProof="0" dirty="0"/>
              <a:t>Titolo categoria</a:t>
            </a:r>
          </a:p>
        </p:txBody>
      </p:sp>
      <p:sp>
        <p:nvSpPr>
          <p:cNvPr id="32" name="Segnaposto testo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10%</a:t>
            </a:r>
          </a:p>
        </p:txBody>
      </p:sp>
      <p:sp>
        <p:nvSpPr>
          <p:cNvPr id="33" name="Segnaposto testo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it-IT" noProof="0" dirty="0"/>
              <a:t>Titolo categoria</a:t>
            </a:r>
          </a:p>
        </p:txBody>
      </p:sp>
      <p:sp>
        <p:nvSpPr>
          <p:cNvPr id="35" name="Segnaposto testo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20%</a:t>
            </a:r>
          </a:p>
        </p:txBody>
      </p:sp>
      <p:sp>
        <p:nvSpPr>
          <p:cNvPr id="36" name="Segnaposto testo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it-IT" noProof="0" dirty="0"/>
              <a:t>Titolo categoria</a:t>
            </a:r>
          </a:p>
        </p:txBody>
      </p:sp>
      <p:sp>
        <p:nvSpPr>
          <p:cNvPr id="38" name="Segnaposto testo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5%</a:t>
            </a:r>
          </a:p>
        </p:txBody>
      </p:sp>
      <p:sp>
        <p:nvSpPr>
          <p:cNvPr id="39" name="Segnaposto testo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it-IT" noProof="0" dirty="0"/>
              <a:t>Titolo categoria</a:t>
            </a:r>
          </a:p>
        </p:txBody>
      </p:sp>
      <p:sp>
        <p:nvSpPr>
          <p:cNvPr id="19" name="Segnaposto grafico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 grafico</a:t>
            </a:r>
            <a:endParaRPr lang="it-IT" noProof="0" dirty="0"/>
          </a:p>
        </p:txBody>
      </p:sp>
      <p:grpSp>
        <p:nvGrpSpPr>
          <p:cNvPr id="41" name="Elemento grafico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: Forma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</p:grpSp>
      <p:sp>
        <p:nvSpPr>
          <p:cNvPr id="3" name="Elemento grafico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996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e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53" name="Elemento grafico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it-IT" noProof="0" dirty="0"/>
              <a:t>DIAPOSITIVA CON TABELLA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7" name="Segnaposto testo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tabella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una tabella</a:t>
            </a:r>
            <a:endParaRPr lang="it-IT" noProof="0" dirty="0"/>
          </a:p>
        </p:txBody>
      </p:sp>
      <p:grpSp>
        <p:nvGrpSpPr>
          <p:cNvPr id="45" name="Elemento grafico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: Forma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8" name="Figura a mano libera: Forma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9" name="Figura a mano libera: Forma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50" name="Figura a mano libera: Forma 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51" name="Figura a mano libera: Forma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</p:grpSp>
      <p:sp>
        <p:nvSpPr>
          <p:cNvPr id="3" name="Elemento grafico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3060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egnaposto immagine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6" name="Figura a mano libera: Forma 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7" name="Figura a mano libera: Forma 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5" name="Figura a mano libera: Forma 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5" name="Elemento grafico 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IMMAGINE GRANDE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1" name="Segnaposto testo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4" name="Figura a mano libera: Forma 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e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6" name="Elemento grafico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8" name="Segnaposto elemento multimediale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 contenuto multimediale</a:t>
            </a:r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 dirty="0"/>
          </a:p>
        </p:txBody>
      </p:sp>
      <p:sp>
        <p:nvSpPr>
          <p:cNvPr id="19" name="Titolo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MM.GG.20XX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noProof="0"/>
              <a:t>Belliato M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  <p:sldLayoutId id="2147483676" r:id="rId20"/>
    <p:sldLayoutId id="2147483677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ecls.eurosets.com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6D3E111-A909-4B79-81C7-1CE5DCA75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619625"/>
            <a:ext cx="4926799" cy="2181937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E2DCD9-943B-4F56-B6A5-DDA3F38369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778" y="1586808"/>
            <a:ext cx="4565650" cy="623050"/>
          </a:xfrm>
        </p:spPr>
        <p:txBody>
          <a:bodyPr/>
          <a:lstStyle/>
          <a:p>
            <a:r>
              <a:rPr lang="fr-FR" sz="3200" dirty="0">
                <a:solidFill>
                  <a:srgbClr val="197DCE"/>
                </a:solidFill>
                <a:cs typeface="Times New Roman"/>
              </a:rPr>
              <a:t>Mirko Belliato, MD</a:t>
            </a:r>
            <a:endParaRPr lang="fr-FR" dirty="0">
              <a:solidFill>
                <a:srgbClr val="197DCE"/>
              </a:solidFill>
              <a:cs typeface="Times New Roman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2A80CB9-DB60-4146-B583-3E00C344A2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6047" y="2317306"/>
            <a:ext cx="4574382" cy="2769044"/>
          </a:xfrm>
        </p:spPr>
        <p:txBody>
          <a:bodyPr>
            <a:normAutofit/>
          </a:bodyPr>
          <a:lstStyle/>
          <a:p>
            <a:r>
              <a:rPr lang="fr-FR" sz="1800" b="1" dirty="0">
                <a:solidFill>
                  <a:srgbClr val="197DCE"/>
                </a:solidFill>
                <a:cs typeface="Times New Roman"/>
              </a:rPr>
              <a:t>Chief of the Advanced </a:t>
            </a:r>
            <a:r>
              <a:rPr lang="fr-FR" sz="1800" b="1" dirty="0" err="1">
                <a:solidFill>
                  <a:srgbClr val="197DCE"/>
                </a:solidFill>
                <a:cs typeface="Times New Roman"/>
              </a:rPr>
              <a:t>Respiratory</a:t>
            </a:r>
            <a:r>
              <a:rPr lang="fr-FR" sz="1800" b="1" dirty="0">
                <a:solidFill>
                  <a:srgbClr val="197DCE"/>
                </a:solidFill>
                <a:cs typeface="Times New Roman"/>
              </a:rPr>
              <a:t> Intensive Care Unit</a:t>
            </a:r>
          </a:p>
          <a:p>
            <a:r>
              <a:rPr lang="fr-FR" sz="1800" b="1" dirty="0">
                <a:solidFill>
                  <a:srgbClr val="197DCE"/>
                </a:solidFill>
                <a:cs typeface="Times New Roman"/>
              </a:rPr>
              <a:t>U.O.C. </a:t>
            </a:r>
            <a:r>
              <a:rPr lang="fr-FR" sz="1800" b="1" dirty="0" err="1">
                <a:solidFill>
                  <a:srgbClr val="197DCE"/>
                </a:solidFill>
                <a:cs typeface="Times New Roman"/>
              </a:rPr>
              <a:t>Anestesia</a:t>
            </a:r>
            <a:r>
              <a:rPr lang="fr-FR" sz="1800" b="1" dirty="0">
                <a:solidFill>
                  <a:srgbClr val="197DCE"/>
                </a:solidFill>
                <a:cs typeface="Times New Roman"/>
              </a:rPr>
              <a:t> e </a:t>
            </a:r>
            <a:r>
              <a:rPr lang="fr-FR" sz="1800" b="1" dirty="0" err="1">
                <a:solidFill>
                  <a:srgbClr val="197DCE"/>
                </a:solidFill>
                <a:cs typeface="Times New Roman"/>
              </a:rPr>
              <a:t>Rianimazione</a:t>
            </a:r>
            <a:r>
              <a:rPr lang="fr-FR" sz="1800" b="1" dirty="0">
                <a:solidFill>
                  <a:srgbClr val="197DCE"/>
                </a:solidFill>
                <a:cs typeface="Times New Roman"/>
              </a:rPr>
              <a:t> 1</a:t>
            </a:r>
          </a:p>
          <a:p>
            <a:r>
              <a:rPr lang="fr-FR" sz="1800" b="1" dirty="0" err="1">
                <a:solidFill>
                  <a:srgbClr val="197DCE"/>
                </a:solidFill>
                <a:cs typeface="Times New Roman"/>
              </a:rPr>
              <a:t>Fondazione</a:t>
            </a:r>
            <a:r>
              <a:rPr lang="fr-FR" sz="1800" b="1" dirty="0">
                <a:solidFill>
                  <a:srgbClr val="197DCE"/>
                </a:solidFill>
                <a:cs typeface="Times New Roman"/>
              </a:rPr>
              <a:t> IRCCS </a:t>
            </a:r>
            <a:r>
              <a:rPr lang="fr-FR" sz="1800" b="1" dirty="0" err="1">
                <a:solidFill>
                  <a:srgbClr val="197DCE"/>
                </a:solidFill>
                <a:cs typeface="Times New Roman"/>
              </a:rPr>
              <a:t>Policlinico</a:t>
            </a:r>
            <a:r>
              <a:rPr lang="fr-FR" sz="1800" b="1" dirty="0">
                <a:solidFill>
                  <a:srgbClr val="197DCE"/>
                </a:solidFill>
                <a:cs typeface="Times New Roman"/>
              </a:rPr>
              <a:t> San Matteo, </a:t>
            </a:r>
            <a:r>
              <a:rPr lang="fr-FR" sz="1800" b="1" dirty="0" err="1">
                <a:solidFill>
                  <a:srgbClr val="197DCE"/>
                </a:solidFill>
                <a:cs typeface="Times New Roman"/>
              </a:rPr>
              <a:t>Pavia</a:t>
            </a:r>
            <a:r>
              <a:rPr lang="fr-FR" sz="1800" b="1" dirty="0">
                <a:solidFill>
                  <a:srgbClr val="197DCE"/>
                </a:solidFill>
                <a:cs typeface="Times New Roman"/>
              </a:rPr>
              <a:t>, </a:t>
            </a:r>
            <a:r>
              <a:rPr lang="fr-FR" sz="1800" b="1" dirty="0" err="1">
                <a:solidFill>
                  <a:srgbClr val="197DCE"/>
                </a:solidFill>
                <a:cs typeface="Times New Roman"/>
              </a:rPr>
              <a:t>Italy</a:t>
            </a:r>
            <a:endParaRPr lang="fr-FR" sz="1800" b="1" dirty="0">
              <a:solidFill>
                <a:srgbClr val="197DCE"/>
              </a:solidFill>
              <a:cs typeface="Times New Roman"/>
            </a:endParaRPr>
          </a:p>
          <a:p>
            <a:r>
              <a:rPr lang="fr-FR" sz="1800" b="1" dirty="0" err="1">
                <a:solidFill>
                  <a:srgbClr val="197DCE"/>
                </a:solidFill>
                <a:cs typeface="Times New Roman"/>
              </a:rPr>
              <a:t>Member</a:t>
            </a:r>
            <a:r>
              <a:rPr lang="fr-FR" sz="1800" b="1" dirty="0">
                <a:solidFill>
                  <a:srgbClr val="197DCE"/>
                </a:solidFill>
                <a:cs typeface="Times New Roman"/>
              </a:rPr>
              <a:t> of </a:t>
            </a:r>
            <a:r>
              <a:rPr lang="fr-FR" sz="1800" b="1" dirty="0" err="1">
                <a:solidFill>
                  <a:srgbClr val="197DCE"/>
                </a:solidFill>
                <a:cs typeface="Times New Roman"/>
              </a:rPr>
              <a:t>EuroELSO</a:t>
            </a:r>
            <a:r>
              <a:rPr lang="fr-FR" sz="1800" b="1" dirty="0">
                <a:solidFill>
                  <a:srgbClr val="197DCE"/>
                </a:solidFill>
                <a:cs typeface="Times New Roman"/>
              </a:rPr>
              <a:t> </a:t>
            </a:r>
            <a:r>
              <a:rPr lang="fr-FR" sz="1800" b="1" dirty="0" err="1">
                <a:solidFill>
                  <a:srgbClr val="197DCE"/>
                </a:solidFill>
                <a:cs typeface="Times New Roman"/>
              </a:rPr>
              <a:t>Steering</a:t>
            </a:r>
            <a:r>
              <a:rPr lang="fr-FR" sz="1800" b="1" dirty="0">
                <a:solidFill>
                  <a:srgbClr val="197DCE"/>
                </a:solidFill>
                <a:cs typeface="Times New Roman"/>
              </a:rPr>
              <a:t> </a:t>
            </a:r>
            <a:r>
              <a:rPr lang="fr-FR" sz="1800" b="1" dirty="0" err="1">
                <a:solidFill>
                  <a:srgbClr val="197DCE"/>
                </a:solidFill>
                <a:cs typeface="Times New Roman"/>
              </a:rPr>
              <a:t>Commitee</a:t>
            </a:r>
            <a:endParaRPr lang="fr-FR" sz="1800" b="1" dirty="0">
              <a:solidFill>
                <a:srgbClr val="197DCE"/>
              </a:solidFill>
              <a:cs typeface="Times New Roman"/>
            </a:endParaRPr>
          </a:p>
        </p:txBody>
      </p:sp>
      <p:pic>
        <p:nvPicPr>
          <p:cNvPr id="10" name="Immagine 9" descr="250px-LOGO_San_Matteo_Pavia.jpg">
            <a:extLst>
              <a:ext uri="{FF2B5EF4-FFF2-40B4-BE49-F238E27FC236}">
                <a16:creationId xmlns:a16="http://schemas.microsoft.com/office/drawing/2014/main" id="{59FAF81C-F81A-4FDC-B72F-420B492073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7437" y="1560753"/>
            <a:ext cx="892893" cy="821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8DF45D5-E59E-4638-8CF7-54EADA04D7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1658" y="4543425"/>
            <a:ext cx="819566" cy="789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716AF14A-9D9B-4414-85A1-CBD2B9178FD3}"/>
              </a:ext>
            </a:extLst>
          </p:cNvPr>
          <p:cNvSpPr txBox="1">
            <a:spLocks/>
          </p:cNvSpPr>
          <p:nvPr/>
        </p:nvSpPr>
        <p:spPr>
          <a:xfrm>
            <a:off x="211625" y="3056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/>
              <a:t>New Concepts in ECLS</a:t>
            </a:r>
            <a:endParaRPr lang="it-IT" sz="480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C59DCA5-C1A0-4B1A-88FF-A60A84A9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15587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AE5371-8C69-4234-86B7-EA141CF1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80" y="771525"/>
            <a:ext cx="9252520" cy="78105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V’CO</a:t>
            </a:r>
            <a:r>
              <a:rPr lang="en-US" sz="4800" b="1" baseline="-25000" dirty="0">
                <a:solidFill>
                  <a:srgbClr val="0070C0"/>
                </a:solidFill>
              </a:rPr>
              <a:t>2</a:t>
            </a:r>
            <a:r>
              <a:rPr lang="en-US" sz="4800" b="1" dirty="0">
                <a:solidFill>
                  <a:srgbClr val="0070C0"/>
                </a:solidFill>
              </a:rPr>
              <a:t>ML measurement</a:t>
            </a:r>
            <a:endParaRPr lang="en-GB" sz="48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310FF98-6F14-4DC1-ABA5-D942C1FC5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1002" y="2905125"/>
                <a:ext cx="11909995" cy="3381375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GB" sz="3600" b="1" dirty="0">
                    <a:solidFill>
                      <a:srgbClr val="C00000"/>
                    </a:solidFill>
                  </a:rPr>
                  <a:t>V’CO</a:t>
                </a:r>
                <a:r>
                  <a:rPr lang="en-GB" sz="3600" b="1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GB" sz="3600" b="1" dirty="0">
                    <a:solidFill>
                      <a:srgbClr val="C00000"/>
                    </a:solidFill>
                  </a:rPr>
                  <a:t>ML = (ctCO</a:t>
                </a:r>
                <a:r>
                  <a:rPr lang="en-GB" sz="3600" b="1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GB" sz="3600" b="1" dirty="0">
                    <a:solidFill>
                      <a:srgbClr val="C00000"/>
                    </a:solidFill>
                  </a:rPr>
                  <a:t>IN - ctCO</a:t>
                </a:r>
                <a:r>
                  <a:rPr lang="en-GB" sz="3600" b="1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GB" sz="3600" b="1" dirty="0">
                    <a:solidFill>
                      <a:srgbClr val="C00000"/>
                    </a:solidFill>
                  </a:rPr>
                  <a:t>OUT) x 10 x BF</a:t>
                </a:r>
              </a:p>
              <a:p>
                <a:pPr marL="0" indent="0" algn="ctr">
                  <a:buNone/>
                </a:pPr>
                <a:endParaRPr lang="en-GB" i="1" dirty="0">
                  <a:solidFill>
                    <a:schemeClr val="tx1"/>
                  </a:solidFill>
                  <a:latin typeface="+mn-lt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800">
                              <a:latin typeface="Cambria Math"/>
                            </a:rPr>
                            <m:t>ctCO</m:t>
                          </m:r>
                        </m:e>
                        <m:sub>
                          <m:r>
                            <a:rPr lang="en-GB" sz="1800"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800">
                              <a:latin typeface="Cambria Math"/>
                            </a:rPr>
                            <m:t>B</m:t>
                          </m:r>
                        </m:e>
                      </m:d>
                      <m:r>
                        <a:rPr lang="en-GB" sz="1800">
                          <a:latin typeface="Cambria Math"/>
                        </a:rPr>
                        <m:t>=2,241×0,0012×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800">
                              <a:latin typeface="Cambria Math"/>
                            </a:rPr>
                            <m:t>pCO</m:t>
                          </m:r>
                        </m:e>
                        <m:sub>
                          <m:r>
                            <a:rPr lang="en-GB" sz="180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sz="1800">
                          <a:latin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GB" sz="1800">
                          <a:latin typeface="Cambria Math"/>
                        </a:rPr>
                        <m:t>Hb</m:t>
                      </m:r>
                      <m:r>
                        <a:rPr lang="en-GB" sz="1800">
                          <a:latin typeface="Cambria Math"/>
                        </a:rPr>
                        <m:t>×0,62058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80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800">
                                          <a:latin typeface="Cambria Math"/>
                                        </a:rPr>
                                        <m:t>pH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1800">
                                          <a:latin typeface="Cambria Math"/>
                                        </a:rPr>
                                        <m:t>Ery</m:t>
                                      </m:r>
                                    </m:sub>
                                  </m:sSub>
                                  <m:r>
                                    <a:rPr lang="en-GB" sz="18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800">
                                          <a:latin typeface="Cambria Math"/>
                                        </a:rPr>
                                        <m:t>pK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1800">
                                          <a:latin typeface="Cambria Math"/>
                                        </a:rPr>
                                        <m:t>Ery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  <m:r>
                        <a:rPr lang="en-GB" sz="1800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800">
                              <a:latin typeface="Cambria Math"/>
                            </a:rPr>
                            <m:t>ctCO</m:t>
                          </m:r>
                        </m:e>
                        <m:sub>
                          <m:r>
                            <a:rPr lang="en-GB" sz="180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sz="1800"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1800">
                          <a:latin typeface="Cambria Math"/>
                        </a:rPr>
                        <m:t>P</m:t>
                      </m:r>
                      <m:r>
                        <a:rPr lang="en-GB" sz="1800">
                          <a:latin typeface="Cambria Math"/>
                        </a:rPr>
                        <m:t>)×</m:t>
                      </m:r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>
                              <a:latin typeface="Cambria Math"/>
                            </a:rPr>
                            <m:t>1</m:t>
                          </m:r>
                          <m:r>
                            <a:rPr lang="en-GB" sz="18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1800">
                                  <a:latin typeface="Cambria Math"/>
                                </a:rPr>
                                <m:t>Hbx</m:t>
                              </m:r>
                              <m:r>
                                <a:rPr lang="en-GB" sz="1800">
                                  <a:latin typeface="Cambria Math"/>
                                </a:rPr>
                                <m:t>0,62058</m:t>
                              </m:r>
                            </m:num>
                            <m:den>
                              <m:r>
                                <a:rPr lang="en-GB" sz="1800">
                                  <a:latin typeface="Cambria Math"/>
                                </a:rPr>
                                <m:t>21.0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800" dirty="0"/>
              </a:p>
              <a:p>
                <a:pPr marL="0" indent="0" algn="ctr">
                  <a:buNone/>
                </a:pPr>
                <a:r>
                  <a:rPr lang="en-GB" sz="1800" dirty="0"/>
                  <a:t>where: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/>
                            </a:rPr>
                            <m:t>𝑝𝐻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𝐸𝑟𝑦</m:t>
                          </m:r>
                          <m:r>
                            <a:rPr lang="en-GB" sz="1800" i="1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GB" sz="1800" i="1">
                          <a:latin typeface="Cambria Math"/>
                        </a:rPr>
                        <m:t>=7.19+0.77 ×</m:t>
                      </m:r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>
                              <a:latin typeface="Cambria Math"/>
                            </a:rPr>
                            <m:t>𝑝𝐻</m:t>
                          </m:r>
                          <m:r>
                            <a:rPr lang="en-GB" sz="1800" i="1">
                              <a:latin typeface="Cambria Math"/>
                            </a:rPr>
                            <m:t>−7.40</m:t>
                          </m:r>
                        </m:e>
                      </m:d>
                      <m:r>
                        <a:rPr lang="en-GB" sz="1800" i="1">
                          <a:latin typeface="Cambria Math"/>
                        </a:rPr>
                        <m:t>+0.035×</m:t>
                      </m:r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latin typeface="Cambria Math"/>
                                </a:rPr>
                                <m:t>𝑆𝑂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1800" i="1">
                              <a:latin typeface="Cambria Math"/>
                            </a:rPr>
                            <m:t>/100</m:t>
                          </m:r>
                        </m:e>
                      </m:d>
                    </m:oMath>
                  </m:oMathPara>
                </a14:m>
                <a:endParaRPr lang="en-GB" sz="1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/>
                            </a:rPr>
                            <m:t>𝑝𝐾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𝐸𝑟𝑦</m:t>
                          </m:r>
                        </m:sub>
                      </m:sSub>
                      <m:r>
                        <a:rPr lang="en-GB" sz="1800" i="1">
                          <a:latin typeface="Cambria Math"/>
                        </a:rPr>
                        <m:t>=6.125−</m:t>
                      </m:r>
                      <m:func>
                        <m:func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>
                                  <a:latin typeface="Cambria Math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i="1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𝑝𝐻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𝐸𝑟𝑦</m:t>
                                          </m:r>
                                        </m:sub>
                                      </m:sSub>
                                      <m:r>
                                        <a:rPr lang="en-GB" sz="1800" i="1">
                                          <a:latin typeface="Cambria Math"/>
                                        </a:rPr>
                                        <m:t>−7.84−0.06×</m:t>
                                      </m:r>
                                      <m:sSub>
                                        <m:sSub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𝑆𝑂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GB" sz="1800" i="1">
                                          <a:latin typeface="Cambria Math"/>
                                        </a:rPr>
                                        <m:t>/100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GB" sz="1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/>
                            </a:rPr>
                            <m:t>𝑐𝑡𝐶𝑂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GB" sz="1800" i="1">
                          <a:latin typeface="Cambria Math"/>
                        </a:rPr>
                        <m:t>=2,241×(0,0306 ×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/>
                            </a:rPr>
                            <m:t>𝑝𝐶𝑂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sz="1800" i="1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i="1">
                              <a:latin typeface="Cambria Math"/>
                            </a:rPr>
                            <m:t>𝑐𝐻𝐶𝑂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GB" sz="1800" i="1">
                              <a:latin typeface="Cambria Math"/>
                            </a:rPr>
                            <m:t>−</m:t>
                          </m:r>
                        </m:sup>
                      </m:sSubSup>
                      <m:r>
                        <a:rPr lang="en-GB" sz="1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i="1">
                              <a:latin typeface="Cambria Math"/>
                            </a:rPr>
                            <m:t>𝑐𝐻𝐶𝑂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GB" sz="1800" i="1">
                              <a:latin typeface="Cambria Math"/>
                            </a:rPr>
                            <m:t>−</m:t>
                          </m:r>
                        </m:sup>
                      </m:sSubSup>
                      <m:r>
                        <a:rPr lang="en-GB" sz="1800" i="1">
                          <a:latin typeface="Cambria Math"/>
                        </a:rPr>
                        <m:t>=0.0306×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/>
                            </a:rPr>
                            <m:t>𝑝𝐶𝑂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sz="1800" i="1"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>
                                  <a:latin typeface="Cambria Math"/>
                                </a:rPr>
                                <m:t>𝑝𝐻</m:t>
                              </m:r>
                              <m:r>
                                <a:rPr lang="en-GB" sz="18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i="1">
                                      <a:latin typeface="Cambria Math"/>
                                    </a:rPr>
                                    <m:t>𝑝𝐾</m:t>
                                  </m:r>
                                </m:e>
                                <m:sub>
                                  <m:r>
                                    <a:rPr lang="en-GB" sz="1800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GB" sz="1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/>
                            </a:rPr>
                            <m:t>𝑝𝐾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GB" sz="1800" i="1">
                          <a:latin typeface="Cambria Math"/>
                        </a:rPr>
                        <m:t>=6.125−</m:t>
                      </m:r>
                      <m:func>
                        <m:func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>
                                  <a:latin typeface="Cambria Math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i="1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800" i="1">
                                          <a:latin typeface="Cambria Math"/>
                                        </a:rPr>
                                        <m:t>𝑝𝐻</m:t>
                                      </m:r>
                                      <m:r>
                                        <a:rPr lang="en-GB" sz="1800" i="1">
                                          <a:latin typeface="Cambria Math"/>
                                        </a:rPr>
                                        <m:t>−8.7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:endParaRPr lang="en-GB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310FF98-6F14-4DC1-ABA5-D942C1FC5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1002" y="2905125"/>
                <a:ext cx="11909995" cy="3381375"/>
              </a:xfrm>
              <a:blipFill>
                <a:blip r:embed="rId2"/>
                <a:stretch>
                  <a:fillRect t="-45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5B6F2E-343E-4B44-91C1-DCF148E0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10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127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7FA5D-A9AF-496A-BEEF-05EEF545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V’CO</a:t>
            </a:r>
            <a:r>
              <a:rPr lang="en-GB" b="1" baseline="-25000" dirty="0">
                <a:solidFill>
                  <a:srgbClr val="0070C0"/>
                </a:solidFill>
              </a:rPr>
              <a:t>2</a:t>
            </a:r>
            <a:r>
              <a:rPr lang="en-GB" b="1" dirty="0">
                <a:solidFill>
                  <a:srgbClr val="0070C0"/>
                </a:solidFill>
              </a:rPr>
              <a:t>ML not invasive measurement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1CBB70-2BAC-4486-B370-1D41F250D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04864"/>
            <a:ext cx="9144000" cy="266415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3A941A8-AA9C-4505-A003-B41394ABC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745305"/>
            <a:ext cx="8271985" cy="10321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A621FBF-8AF5-4AA2-9BBC-27F802D8D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7"/>
          <a:stretch/>
        </p:blipFill>
        <p:spPr>
          <a:xfrm>
            <a:off x="5445442" y="6296271"/>
            <a:ext cx="4342877" cy="44509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1C0610C-65DD-47C8-A799-FA26F5636370}"/>
              </a:ext>
            </a:extLst>
          </p:cNvPr>
          <p:cNvSpPr/>
          <p:nvPr/>
        </p:nvSpPr>
        <p:spPr>
          <a:xfrm>
            <a:off x="1762125" y="4181475"/>
            <a:ext cx="3933825" cy="533400"/>
          </a:xfrm>
          <a:prstGeom prst="rect">
            <a:avLst/>
          </a:prstGeom>
          <a:solidFill>
            <a:srgbClr val="FFFF00">
              <a:alpha val="18039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4558091-0974-445C-B881-C2A80FC8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855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landing_fro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97" y="2244379"/>
            <a:ext cx="4041764" cy="306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1959040" y="5930638"/>
            <a:ext cx="4136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Landing</a:t>
            </a:r>
            <a:r>
              <a:rPr lang="en-GB" baseline="30000" dirty="0"/>
              <a:t>®</a:t>
            </a:r>
            <a:r>
              <a:rPr lang="en-GB" dirty="0"/>
              <a:t> Real Time Monitor, EUROSETS </a:t>
            </a:r>
            <a:r>
              <a:rPr lang="en-GB" dirty="0" err="1"/>
              <a:t>S.r.l</a:t>
            </a:r>
            <a:r>
              <a:rPr lang="en-GB" dirty="0"/>
              <a:t>. - </a:t>
            </a:r>
            <a:r>
              <a:rPr lang="en-GB" dirty="0" err="1"/>
              <a:t>Medolla</a:t>
            </a:r>
            <a:r>
              <a:rPr lang="en-GB" dirty="0"/>
              <a:t> (MO), Italy</a:t>
            </a:r>
            <a:endParaRPr lang="en-GB" b="1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54" y="5134340"/>
            <a:ext cx="2126052" cy="1442628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809625" y="388292"/>
            <a:ext cx="92709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How to measure </a:t>
            </a:r>
            <a:r>
              <a:rPr lang="en-US" sz="3200" b="1" u="sng" dirty="0"/>
              <a:t>continuously</a:t>
            </a:r>
            <a:r>
              <a:rPr lang="en-US" sz="3200" b="1" dirty="0"/>
              <a:t> the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V’CO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2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ML</a:t>
            </a:r>
            <a:r>
              <a:rPr lang="en-US" sz="3200" b="1" dirty="0"/>
              <a:t>?</a:t>
            </a:r>
          </a:p>
        </p:txBody>
      </p:sp>
      <p:pic>
        <p:nvPicPr>
          <p:cNvPr id="4" name="Immagine 3" descr="Immagine che contiene interni&#10;&#10;Descrizione generata con affidabilità elevata">
            <a:extLst>
              <a:ext uri="{FF2B5EF4-FFF2-40B4-BE49-F238E27FC236}">
                <a16:creationId xmlns:a16="http://schemas.microsoft.com/office/drawing/2014/main" id="{CBF64B83-0188-4898-946F-428626CAA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89" y="1628800"/>
            <a:ext cx="1661011" cy="5227599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68B07317-226D-4FC8-AFC5-BD37A67E4C8A}"/>
              </a:ext>
            </a:extLst>
          </p:cNvPr>
          <p:cNvSpPr/>
          <p:nvPr/>
        </p:nvSpPr>
        <p:spPr>
          <a:xfrm>
            <a:off x="6220406" y="4995530"/>
            <a:ext cx="2678436" cy="17447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3FBC40-4209-4C1A-8DC2-015AB15D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12</a:t>
            </a:fld>
            <a:endParaRPr lang="it-IT" noProof="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0F2FEDF-84B8-4F17-9D60-56EF1C7A7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61" t="4022" r="9169" b="58585"/>
          <a:stretch/>
        </p:blipFill>
        <p:spPr>
          <a:xfrm>
            <a:off x="5899508" y="2580502"/>
            <a:ext cx="2665693" cy="133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124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F8AB866-61D9-42A6-B5E2-97EB42AA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05185"/>
            <a:ext cx="6692651" cy="27884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8FD8791-F514-45E3-B732-78808E137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54" y="2772865"/>
            <a:ext cx="1714063" cy="38964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EB81E00-C61C-4A43-B27E-40EEB9C26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4" y="2961504"/>
            <a:ext cx="5024516" cy="389649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8878C8A-79CA-4AA4-8803-F41D52F3E6A3}"/>
              </a:ext>
            </a:extLst>
          </p:cNvPr>
          <p:cNvSpPr/>
          <p:nvPr/>
        </p:nvSpPr>
        <p:spPr>
          <a:xfrm>
            <a:off x="7244035" y="3092374"/>
            <a:ext cx="45141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“..The volumetric capnometer used in conjunction with the ECMO oxygenator </a:t>
            </a:r>
            <a:r>
              <a:rPr lang="en-GB" sz="2400" dirty="0">
                <a:solidFill>
                  <a:srgbClr val="C00000"/>
                </a:solidFill>
              </a:rPr>
              <a:t>is reliable for continuous monitoring of V′CO2 and useful for oxygenator dead space calculation</a:t>
            </a:r>
            <a:r>
              <a:rPr lang="en-GB" sz="2400" dirty="0"/>
              <a:t>..”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DF086DB-AADA-41F1-8E8A-D33671B7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13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24892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A3EE75FB-F97A-49F5-AC53-918DFA951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432644"/>
              </p:ext>
            </p:extLst>
          </p:nvPr>
        </p:nvGraphicFramePr>
        <p:xfrm>
          <a:off x="674410" y="185806"/>
          <a:ext cx="9036496" cy="186217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35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8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8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1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noProof="0" dirty="0"/>
                        <a:t>Index</a:t>
                      </a:r>
                      <a:endParaRPr lang="en-US" sz="2800" b="1" noProof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noProof="0" dirty="0"/>
                        <a:t>Units</a:t>
                      </a:r>
                      <a:endParaRPr lang="en-US" sz="2800" b="1" noProof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noProof="0" dirty="0"/>
                        <a:t>Ranges </a:t>
                      </a:r>
                      <a:endParaRPr lang="en-US" sz="2800" b="1" noProof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noProof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Meaning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noProof="0" dirty="0"/>
                        <a:t>GF</a:t>
                      </a:r>
                      <a:endParaRPr lang="en-US" sz="2000" b="1" noProof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/>
                        <a:t>l/min</a:t>
                      </a:r>
                      <a:endParaRPr lang="en-US" sz="2000" noProof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/>
                        <a:t>0,0-20,0</a:t>
                      </a:r>
                      <a:endParaRPr lang="en-US" sz="2000" noProof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Measured</a:t>
                      </a:r>
                      <a:r>
                        <a:rPr lang="en-US" sz="2000" baseline="0" noProof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sweep gases</a:t>
                      </a:r>
                      <a:endParaRPr lang="en-US" sz="2000" noProof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5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noProof="0" dirty="0"/>
                        <a:t>eCO2%</a:t>
                      </a:r>
                      <a:endParaRPr lang="en-US" sz="2000" b="1" noProof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/>
                        <a:t>%</a:t>
                      </a:r>
                      <a:endParaRPr lang="en-US" sz="2000" noProof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/>
                        <a:t>0,0-8,0</a:t>
                      </a:r>
                      <a:endParaRPr lang="en-US" sz="2000" noProof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CO2</a:t>
                      </a:r>
                      <a:r>
                        <a:rPr lang="en-US" sz="2000" baseline="0" noProof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concentration in exhausted gases</a:t>
                      </a:r>
                      <a:endParaRPr lang="en-US" sz="2000" noProof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CBC8BCDF-3C29-419B-9F44-7ABC9681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410" y="2164558"/>
            <a:ext cx="6055151" cy="449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8991EE1C-8963-4231-B742-4A7662444BC3}"/>
              </a:ext>
            </a:extLst>
          </p:cNvPr>
          <p:cNvSpPr/>
          <p:nvPr/>
        </p:nvSpPr>
        <p:spPr>
          <a:xfrm>
            <a:off x="1130847" y="2297908"/>
            <a:ext cx="2027053" cy="8367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4AAD83-A30D-4239-B1CD-A4F91AE0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1291B39-2B6B-4344-87F9-699D92016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286" y="2716264"/>
            <a:ext cx="3454496" cy="28194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1551B70-E2CC-4015-A9EF-FEFA031222BC}"/>
              </a:ext>
            </a:extLst>
          </p:cNvPr>
          <p:cNvSpPr/>
          <p:nvPr/>
        </p:nvSpPr>
        <p:spPr>
          <a:xfrm>
            <a:off x="7380630" y="6181944"/>
            <a:ext cx="4136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Landing</a:t>
            </a:r>
            <a:r>
              <a:rPr lang="en-GB" baseline="30000" dirty="0"/>
              <a:t>®</a:t>
            </a:r>
            <a:r>
              <a:rPr lang="en-GB" dirty="0"/>
              <a:t> Real Time Monitor, EUROSETS </a:t>
            </a:r>
            <a:r>
              <a:rPr lang="en-GB" dirty="0" err="1"/>
              <a:t>S.r.l</a:t>
            </a:r>
            <a:r>
              <a:rPr lang="en-GB" dirty="0"/>
              <a:t>. - </a:t>
            </a:r>
            <a:r>
              <a:rPr lang="en-GB" dirty="0" err="1"/>
              <a:t>Medolla</a:t>
            </a:r>
            <a:r>
              <a:rPr lang="en-GB" dirty="0"/>
              <a:t> (MO), Italy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3304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4799859" y="1452846"/>
            <a:ext cx="5456187" cy="4865094"/>
            <a:chOff x="3275856" y="1452844"/>
            <a:chExt cx="5456187" cy="486509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452844"/>
              <a:ext cx="5456187" cy="4856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" name="Grafico 6"/>
            <p:cNvGraphicFramePr>
              <a:graphicFrameLocks/>
            </p:cNvGraphicFramePr>
            <p:nvPr>
              <p:extLst/>
            </p:nvPr>
          </p:nvGraphicFramePr>
          <p:xfrm>
            <a:off x="3275856" y="3077578"/>
            <a:ext cx="3096344" cy="32403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3" name="CasellaDiTesto 2"/>
          <p:cNvSpPr txBox="1"/>
          <p:nvPr/>
        </p:nvSpPr>
        <p:spPr>
          <a:xfrm>
            <a:off x="5879977" y="6381331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ECMO Blood flow</a:t>
            </a:r>
            <a:endParaRPr lang="en-GB" sz="24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096000" y="1452846"/>
            <a:ext cx="33123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/>
              <a:t>V’CO</a:t>
            </a:r>
            <a:r>
              <a:rPr lang="en-US" sz="2000" b="1" baseline="-25000"/>
              <a:t>2</a:t>
            </a:r>
            <a:r>
              <a:rPr lang="en-US" sz="2000" b="1"/>
              <a:t>ML vs B.F.ECMO</a:t>
            </a:r>
          </a:p>
        </p:txBody>
      </p:sp>
      <p:sp>
        <p:nvSpPr>
          <p:cNvPr id="10" name="Rettangolo 9"/>
          <p:cNvSpPr/>
          <p:nvPr/>
        </p:nvSpPr>
        <p:spPr>
          <a:xfrm rot="16200000">
            <a:off x="3269043" y="3949025"/>
            <a:ext cx="2134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V’CO</a:t>
            </a:r>
            <a:r>
              <a:rPr lang="en-US" sz="2000" b="1" baseline="-25000"/>
              <a:t>2</a:t>
            </a:r>
            <a:r>
              <a:rPr lang="en-US" sz="2000" b="1"/>
              <a:t>ML (ml/min)</a:t>
            </a:r>
            <a:endParaRPr lang="en-US" sz="2000"/>
          </a:p>
        </p:txBody>
      </p:sp>
      <p:sp>
        <p:nvSpPr>
          <p:cNvPr id="11" name="Rettangolo 10"/>
          <p:cNvSpPr/>
          <p:nvPr/>
        </p:nvSpPr>
        <p:spPr>
          <a:xfrm>
            <a:off x="911425" y="524318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V’CO</a:t>
            </a:r>
            <a:r>
              <a:rPr lang="en-US" sz="3600" b="1" baseline="-25000" dirty="0">
                <a:solidFill>
                  <a:srgbClr val="0070C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2</a:t>
            </a:r>
            <a:r>
              <a:rPr lang="en-US" sz="4400" b="1" baseline="-25000" dirty="0">
                <a:solidFill>
                  <a:srgbClr val="0070C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 </a:t>
            </a:r>
            <a:r>
              <a:rPr lang="en-US" sz="4400" b="1" dirty="0">
                <a:solidFill>
                  <a:srgbClr val="0070C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as Index for Aging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4F4E6F-4E44-40A7-823C-9739C67A557F}"/>
              </a:ext>
            </a:extLst>
          </p:cNvPr>
          <p:cNvSpPr txBox="1"/>
          <p:nvPr/>
        </p:nvSpPr>
        <p:spPr>
          <a:xfrm>
            <a:off x="171420" y="2579420"/>
            <a:ext cx="3610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Blu curve:</a:t>
            </a:r>
            <a:r>
              <a:rPr lang="en-GB" sz="2400" b="1" dirty="0"/>
              <a:t> </a:t>
            </a:r>
          </a:p>
          <a:p>
            <a:r>
              <a:rPr lang="en-GB" sz="2400" dirty="0"/>
              <a:t>Theorical V’CO</a:t>
            </a:r>
            <a:r>
              <a:rPr lang="en-GB" sz="2400" baseline="-25000" dirty="0"/>
              <a:t>2</a:t>
            </a:r>
            <a:r>
              <a:rPr lang="en-GB" sz="2400" dirty="0"/>
              <a:t>ML with </a:t>
            </a:r>
          </a:p>
          <a:p>
            <a:r>
              <a:rPr lang="en-GB" sz="2400" dirty="0"/>
              <a:t>BF : GF =1:1</a:t>
            </a:r>
          </a:p>
          <a:p>
            <a:r>
              <a:rPr lang="en-GB" sz="2400" dirty="0"/>
              <a:t>of </a:t>
            </a:r>
            <a:r>
              <a:rPr lang="en-GB" sz="2400" dirty="0" err="1"/>
              <a:t>Eurosets</a:t>
            </a:r>
            <a:r>
              <a:rPr lang="en-GB" sz="2400" dirty="0"/>
              <a:t> ECMO oxy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C5E1FD-E369-4D6C-8113-7E47C010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15</a:t>
            </a:fld>
            <a:endParaRPr lang="it-IT" noProof="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13F3E4F-CBD4-4FF8-B933-A183139F7F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84209" y="3974214"/>
            <a:ext cx="4252241" cy="283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838200" y="5145818"/>
            <a:ext cx="9144000" cy="1099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Partitioning of V’CO</a:t>
            </a:r>
            <a:r>
              <a:rPr lang="en-US" sz="4200" b="1" kern="1200" baseline="-25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42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during ECMO:</a:t>
            </a:r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DAE885FA-583E-488C-A3B2-2647B84A8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26">
            <a:extLst>
              <a:ext uri="{FF2B5EF4-FFF2-40B4-BE49-F238E27FC236}">
                <a16:creationId xmlns:a16="http://schemas.microsoft.com/office/drawing/2014/main" id="{87B1CEC7-C2CE-4440-A0F7-0BE6B3AAD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Immagine che contiene mappa, testo&#10;&#10;Descrizione generata con affidabilità molto elevat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7079" r="16361" b="3098"/>
          <a:stretch/>
        </p:blipFill>
        <p:spPr bwMode="auto">
          <a:xfrm>
            <a:off x="321564" y="550945"/>
            <a:ext cx="5508043" cy="347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16">
            <a:extLst>
              <a:ext uri="{FF2B5EF4-FFF2-40B4-BE49-F238E27FC236}">
                <a16:creationId xmlns:a16="http://schemas.microsoft.com/office/drawing/2014/main" id="{7B0DBF0B-D7C2-4F15-94AE-315255824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Immagine che contiene screenshot&#10;&#10;Descrizione generata con affidabilità elev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4365" y="1788566"/>
            <a:ext cx="4974336" cy="99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0A34F01-E58B-488A-8BE8-9B278775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16</a:t>
            </a:fld>
            <a:endParaRPr lang="it-IT" noProof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945" y="1"/>
            <a:ext cx="7241679" cy="235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574" y="2332058"/>
            <a:ext cx="4275426" cy="450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8649" y="2338152"/>
            <a:ext cx="5265896" cy="450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7549" y="1767639"/>
            <a:ext cx="25050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D9405EB-1C42-4815-AE51-16DF5AC9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17</a:t>
            </a:fld>
            <a:endParaRPr lang="it-IT" noProof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872603" y="209550"/>
            <a:ext cx="10094282" cy="1603168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070C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A Full Support Systems:  the </a:t>
            </a:r>
            <a:r>
              <a:rPr lang="en-US" sz="3600" dirty="0">
                <a:solidFill>
                  <a:srgbClr val="0070C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hybrid</a:t>
            </a:r>
            <a:r>
              <a:rPr lang="it-IT" sz="3600" dirty="0">
                <a:solidFill>
                  <a:srgbClr val="0070C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ECMO</a:t>
            </a:r>
          </a:p>
        </p:txBody>
      </p:sp>
      <p:sp>
        <p:nvSpPr>
          <p:cNvPr id="2" name="Rettangolo 1"/>
          <p:cNvSpPr/>
          <p:nvPr/>
        </p:nvSpPr>
        <p:spPr>
          <a:xfrm>
            <a:off x="872603" y="2046701"/>
            <a:ext cx="106240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Century Gothic" panose="020B0502020202020204" pitchFamily="34" charset="0"/>
              </a:rPr>
              <a:t>The simultaneous use of the two ECMO configurations may represent a novel strategy of advanced treatment to be applied on selected groups of patients such as: ARDS patients supported by VV ECMO suffering from concurrent cardiac failure, typically right-heart dysfunction.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83FF7E-CC36-436B-9291-C99E346B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18</a:t>
            </a:fld>
            <a:endParaRPr lang="it-IT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663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47"/>
    </mc:Choice>
    <mc:Fallback xmlns="">
      <p:transition advTm="6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6"/>
          <p:cNvSpPr txBox="1">
            <a:spLocks noGrp="1"/>
          </p:cNvSpPr>
          <p:nvPr>
            <p:ph type="title"/>
          </p:nvPr>
        </p:nvSpPr>
        <p:spPr>
          <a:xfrm>
            <a:off x="755382" y="460275"/>
            <a:ext cx="9467185" cy="1320046"/>
          </a:xfrm>
        </p:spPr>
        <p:txBody>
          <a:bodyPr/>
          <a:lstStyle/>
          <a:p>
            <a:pPr lvl="0"/>
            <a:r>
              <a:rPr lang="en-US">
                <a:solidFill>
                  <a:srgbClr val="0070C0"/>
                </a:solidFill>
                <a:cs typeface="Tahoma" pitchFamily="34"/>
              </a:rPr>
              <a:t>When do we use the V</a:t>
            </a:r>
            <a:r>
              <a:rPr lang="en-US" b="1">
                <a:solidFill>
                  <a:srgbClr val="0070C0"/>
                </a:solidFill>
                <a:cs typeface="Tahoma" pitchFamily="34"/>
              </a:rPr>
              <a:t>-</a:t>
            </a:r>
            <a:r>
              <a:rPr lang="en-US">
                <a:solidFill>
                  <a:srgbClr val="0070C0"/>
                </a:solidFill>
                <a:cs typeface="Tahoma" pitchFamily="34"/>
              </a:rPr>
              <a:t>VA </a:t>
            </a:r>
            <a:r>
              <a:rPr lang="en-US" b="1">
                <a:solidFill>
                  <a:srgbClr val="0070C0"/>
                </a:solidFill>
                <a:cs typeface="Tahoma" pitchFamily="34"/>
              </a:rPr>
              <a:t>ECMO</a:t>
            </a:r>
            <a:r>
              <a:rPr lang="en-US">
                <a:solidFill>
                  <a:srgbClr val="0070C0"/>
                </a:solidFill>
                <a:cs typeface="Tahoma" pitchFamily="34"/>
              </a:rPr>
              <a:t>?</a:t>
            </a:r>
          </a:p>
        </p:txBody>
      </p:sp>
      <p:sp>
        <p:nvSpPr>
          <p:cNvPr id="3" name="CasellaDiTesto 8"/>
          <p:cNvSpPr txBox="1"/>
          <p:nvPr/>
        </p:nvSpPr>
        <p:spPr>
          <a:xfrm>
            <a:off x="755382" y="2570836"/>
            <a:ext cx="10931793" cy="2953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70C0"/>
                </a:solidFill>
                <a:uFillTx/>
                <a:latin typeface="Century Gothic" panose="020B0502020202020204" pitchFamily="34" charset="0"/>
                <a:cs typeface="Tahoma" pitchFamily="34"/>
              </a:rPr>
              <a:t>ARDS severe with bi-ventricular cardiac failure</a:t>
            </a:r>
          </a:p>
          <a:p>
            <a:pPr marL="457200" marR="0" lvl="0" indent="-457200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70C0"/>
                </a:solidFill>
                <a:uFillTx/>
                <a:latin typeface="Century Gothic" panose="020B0502020202020204" pitchFamily="34" charset="0"/>
                <a:cs typeface="Tahoma" pitchFamily="34"/>
              </a:rPr>
              <a:t>ARDS severe with left</a:t>
            </a:r>
            <a:r>
              <a:rPr lang="en-US" sz="3200" dirty="0">
                <a:solidFill>
                  <a:srgbClr val="0070C0"/>
                </a:solidFill>
                <a:latin typeface="Century Gothic" panose="020B0502020202020204" pitchFamily="34" charset="0"/>
                <a:cs typeface="Tahoma" pitchFamily="34"/>
              </a:rPr>
              <a:t> </a:t>
            </a:r>
            <a:r>
              <a:rPr lang="en-US" sz="3200" b="0" i="0" u="none" strike="noStrike" kern="1200" cap="none" spc="0" baseline="0" dirty="0">
                <a:solidFill>
                  <a:srgbClr val="0070C0"/>
                </a:solidFill>
                <a:uFillTx/>
                <a:latin typeface="Century Gothic" panose="020B0502020202020204" pitchFamily="34" charset="0"/>
                <a:cs typeface="Tahoma" pitchFamily="34"/>
              </a:rPr>
              <a:t>ventricular</a:t>
            </a:r>
            <a:r>
              <a:rPr lang="en-US" sz="3200" b="0" i="0" u="none" strike="noStrike" kern="1200" cap="none" spc="0" dirty="0">
                <a:solidFill>
                  <a:srgbClr val="0070C0"/>
                </a:solidFill>
                <a:uFillTx/>
                <a:latin typeface="Century Gothic" panose="020B0502020202020204" pitchFamily="34" charset="0"/>
                <a:cs typeface="Tahoma" pitchFamily="34"/>
              </a:rPr>
              <a:t> cardiac failure</a:t>
            </a:r>
            <a:endParaRPr lang="en-US" sz="3200" b="0" i="0" u="none" strike="noStrike" kern="1200" cap="none" spc="0" baseline="0" dirty="0">
              <a:solidFill>
                <a:srgbClr val="0070C0"/>
              </a:solidFill>
              <a:uFillTx/>
              <a:latin typeface="Century Gothic" panose="020B0502020202020204" pitchFamily="34" charset="0"/>
              <a:cs typeface="Tahoma" pitchFamily="34"/>
            </a:endParaRPr>
          </a:p>
          <a:p>
            <a:pPr marL="457200" marR="0" lvl="0" indent="-457200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70C0"/>
                </a:solidFill>
                <a:uFillTx/>
                <a:latin typeface="Century Gothic" panose="020B0502020202020204" pitchFamily="34" charset="0"/>
                <a:cs typeface="Tahoma" pitchFamily="34"/>
              </a:rPr>
              <a:t>ARDS severe with septic shock</a:t>
            </a:r>
          </a:p>
          <a:p>
            <a:pPr marL="457200" marR="0" lvl="0" indent="-457200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70C0"/>
                </a:solidFill>
                <a:uFillTx/>
                <a:latin typeface="Century Gothic" panose="020B0502020202020204" pitchFamily="34" charset="0"/>
                <a:cs typeface="Tahoma" pitchFamily="34"/>
              </a:rPr>
              <a:t>Bi-ventricular failure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1C6BBB-D8DF-4308-B75B-3B366836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19</a:t>
            </a:fld>
            <a:endParaRPr lang="it-IT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7"/>
    </mc:Choice>
    <mc:Fallback xmlns="">
      <p:transition spd="slow" advTm="674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007435" y="476672"/>
            <a:ext cx="102616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Disclosures last 5 yrs: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838200" y="1960781"/>
            <a:ext cx="8825408" cy="4221163"/>
          </a:xfrm>
        </p:spPr>
        <p:txBody>
          <a:bodyPr>
            <a:normAutofit/>
          </a:bodyPr>
          <a:lstStyle/>
          <a:p>
            <a:r>
              <a:rPr lang="en-US" sz="2800" i="1" dirty="0"/>
              <a:t>Advisor, consultant and congress speaker for Hamilton Medical AG, CH</a:t>
            </a:r>
          </a:p>
          <a:p>
            <a:r>
              <a:rPr lang="en-US" sz="2800" i="1" dirty="0"/>
              <a:t>Advisor, consultant and congress speaker for </a:t>
            </a:r>
            <a:r>
              <a:rPr lang="en-US" sz="2800" i="1" dirty="0" err="1"/>
              <a:t>Eurosets</a:t>
            </a:r>
            <a:r>
              <a:rPr lang="en-US" sz="2800" i="1" dirty="0"/>
              <a:t> </a:t>
            </a:r>
            <a:r>
              <a:rPr lang="en-US" sz="2800" i="1" dirty="0" err="1"/>
              <a:t>srl</a:t>
            </a:r>
            <a:r>
              <a:rPr lang="en-US" sz="2800" i="1" dirty="0"/>
              <a:t>, Italy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CB4727-EC2F-40FC-8D85-28718DD8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2</a:t>
            </a:fld>
            <a:endParaRPr lang="it-IT" noProof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683F0B0-3E96-4281-8A0E-86DB006A0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078" y="1830606"/>
            <a:ext cx="5191938" cy="4351338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874CF3DE-A600-411B-900A-6595A328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ECMO configurations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1AF7423-B770-4871-8B51-E7697E85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199" y="2036101"/>
            <a:ext cx="6526801" cy="9955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CA78BB5-29C1-430D-9CD3-0387CB952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851" y="3031601"/>
            <a:ext cx="3268601" cy="3017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FAAE2AC-453B-48F3-B754-0FEF0B701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199" y="3429000"/>
            <a:ext cx="5964416" cy="2317282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64E7892-E0F4-470C-8F2E-DE38F76F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20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28561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35410B-FECE-41EC-9B52-F1A4F36D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5" y="89616"/>
            <a:ext cx="7033951" cy="1358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39540E6-8586-4E08-ADF0-134C57C6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844" y="815739"/>
            <a:ext cx="3402616" cy="3980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331E17-6E3C-4505-81DB-FCF8CE171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72" y="4487388"/>
            <a:ext cx="6749224" cy="22809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082B4DE-B103-4952-A8AA-62B3E79E85C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0" contrast="40000"/>
          </a:blip>
          <a:stretch>
            <a:fillRect/>
          </a:stretch>
        </p:blipFill>
        <p:spPr>
          <a:xfrm>
            <a:off x="309016" y="1532132"/>
            <a:ext cx="4024846" cy="28712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331069B-D9CC-4EBC-B817-30C6A9304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572" y="1532132"/>
            <a:ext cx="5784800" cy="3008122"/>
          </a:xfrm>
          <a:prstGeom prst="rect">
            <a:avLst/>
          </a:prstGeom>
        </p:spPr>
      </p:pic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45AA8206-1528-48EB-8195-702B40176001}"/>
              </a:ext>
            </a:extLst>
          </p:cNvPr>
          <p:cNvSpPr/>
          <p:nvPr/>
        </p:nvSpPr>
        <p:spPr>
          <a:xfrm>
            <a:off x="1647825" y="1790700"/>
            <a:ext cx="1214168" cy="2202591"/>
          </a:xfrm>
          <a:custGeom>
            <a:avLst/>
            <a:gdLst>
              <a:gd name="connsiteX0" fmla="*/ 0 w 1214168"/>
              <a:gd name="connsiteY0" fmla="*/ 0 h 2202591"/>
              <a:gd name="connsiteX1" fmla="*/ 323850 w 1214168"/>
              <a:gd name="connsiteY1" fmla="*/ 1019175 h 2202591"/>
              <a:gd name="connsiteX2" fmla="*/ 342900 w 1214168"/>
              <a:gd name="connsiteY2" fmla="*/ 2133600 h 2202591"/>
              <a:gd name="connsiteX3" fmla="*/ 676275 w 1214168"/>
              <a:gd name="connsiteY3" fmla="*/ 2028825 h 2202591"/>
              <a:gd name="connsiteX4" fmla="*/ 619125 w 1214168"/>
              <a:gd name="connsiteY4" fmla="*/ 1581150 h 2202591"/>
              <a:gd name="connsiteX5" fmla="*/ 790575 w 1214168"/>
              <a:gd name="connsiteY5" fmla="*/ 1133475 h 2202591"/>
              <a:gd name="connsiteX6" fmla="*/ 981075 w 1214168"/>
              <a:gd name="connsiteY6" fmla="*/ 962025 h 2202591"/>
              <a:gd name="connsiteX7" fmla="*/ 1190625 w 1214168"/>
              <a:gd name="connsiteY7" fmla="*/ 923925 h 2202591"/>
              <a:gd name="connsiteX8" fmla="*/ 1200150 w 1214168"/>
              <a:gd name="connsiteY8" fmla="*/ 895350 h 220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4168" h="2202591">
                <a:moveTo>
                  <a:pt x="0" y="0"/>
                </a:moveTo>
                <a:cubicBezTo>
                  <a:pt x="133350" y="331787"/>
                  <a:pt x="266700" y="663575"/>
                  <a:pt x="323850" y="1019175"/>
                </a:cubicBezTo>
                <a:cubicBezTo>
                  <a:pt x="381000" y="1374775"/>
                  <a:pt x="284163" y="1965325"/>
                  <a:pt x="342900" y="2133600"/>
                </a:cubicBezTo>
                <a:cubicBezTo>
                  <a:pt x="401638" y="2301875"/>
                  <a:pt x="630238" y="2120900"/>
                  <a:pt x="676275" y="2028825"/>
                </a:cubicBezTo>
                <a:cubicBezTo>
                  <a:pt x="722312" y="1936750"/>
                  <a:pt x="600075" y="1730375"/>
                  <a:pt x="619125" y="1581150"/>
                </a:cubicBezTo>
                <a:cubicBezTo>
                  <a:pt x="638175" y="1431925"/>
                  <a:pt x="730250" y="1236662"/>
                  <a:pt x="790575" y="1133475"/>
                </a:cubicBezTo>
                <a:cubicBezTo>
                  <a:pt x="850900" y="1030288"/>
                  <a:pt x="914400" y="996950"/>
                  <a:pt x="981075" y="962025"/>
                </a:cubicBezTo>
                <a:cubicBezTo>
                  <a:pt x="1047750" y="927100"/>
                  <a:pt x="1154113" y="935037"/>
                  <a:pt x="1190625" y="923925"/>
                </a:cubicBezTo>
                <a:cubicBezTo>
                  <a:pt x="1227137" y="912813"/>
                  <a:pt x="1213643" y="904081"/>
                  <a:pt x="1200150" y="895350"/>
                </a:cubicBezTo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10F06653-6418-4BB2-B590-A0495B26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21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8036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EBB44F8-8F37-4540-BE14-06661299B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6" y="32730"/>
            <a:ext cx="7909392" cy="328994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46814" y="5830636"/>
            <a:ext cx="3965835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kern="0" dirty="0">
                <a:solidFill>
                  <a:srgbClr val="000000"/>
                </a:solidFill>
                <a:latin typeface="Garamond"/>
                <a:cs typeface="Tahoma" pitchFamily="34"/>
              </a:rPr>
              <a:t>Flow </a:t>
            </a:r>
            <a:r>
              <a:rPr lang="en-US" sz="3200" kern="0" dirty="0">
                <a:solidFill>
                  <a:srgbClr val="000000"/>
                </a:solidFill>
                <a:latin typeface="Garamond"/>
                <a:cs typeface="Tahoma" pitchFamily="34"/>
              </a:rPr>
              <a:t>matching</a:t>
            </a:r>
            <a:r>
              <a:rPr lang="it-IT" sz="3200" kern="0" dirty="0">
                <a:solidFill>
                  <a:srgbClr val="000000"/>
                </a:solidFill>
                <a:latin typeface="Garamond"/>
                <a:cs typeface="Tahoma" pitchFamily="34"/>
              </a:rPr>
              <a:t>:</a:t>
            </a:r>
            <a:endParaRPr lang="it-IT" sz="3200" b="0" i="0" u="none" strike="noStrike" kern="0" cap="none" spc="0" baseline="0" dirty="0">
              <a:solidFill>
                <a:srgbClr val="000000"/>
              </a:solidFill>
              <a:uFillTx/>
              <a:latin typeface="Garamond"/>
              <a:cs typeface="Tahoma" pitchFamily="3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BC1E29-38C2-45D9-B118-CB0392CA1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793" y="1743075"/>
            <a:ext cx="6728446" cy="50086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E4F7548-5ED6-462E-BD95-C103F07637D7}"/>
              </a:ext>
            </a:extLst>
          </p:cNvPr>
          <p:cNvSpPr/>
          <p:nvPr/>
        </p:nvSpPr>
        <p:spPr>
          <a:xfrm>
            <a:off x="8748956" y="4952999"/>
            <a:ext cx="2491450" cy="1609725"/>
          </a:xfrm>
          <a:prstGeom prst="rect">
            <a:avLst/>
          </a:prstGeom>
          <a:solidFill>
            <a:srgbClr val="FFFF00">
              <a:alpha val="20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B21969-707D-4DC1-A68E-3D29543F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8B87DEE-3F15-4BF6-BA0E-7309A4AF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1120285"/>
            <a:ext cx="9176084" cy="5470462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4AD92C2-1408-4329-8D68-1763F177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23</a:t>
            </a:fld>
            <a:endParaRPr lang="it-IT" noProof="0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98FC398-9F14-42B0-8B9A-937DE86CE1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7516" y="151420"/>
            <a:ext cx="9050338" cy="946150"/>
          </a:xfrm>
        </p:spPr>
        <p:txBody>
          <a:bodyPr>
            <a:normAutofit/>
          </a:bodyPr>
          <a:lstStyle/>
          <a:p>
            <a:r>
              <a:rPr lang="en-US" dirty="0"/>
              <a:t>How to describe your ECMO?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9555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E05057-99B6-44DE-9F16-C2B266F28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24</a:t>
            </a:fld>
            <a:endParaRPr lang="it-IT" noProof="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3EAE319-6A3C-4358-8FAB-16844AC24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41" y="0"/>
            <a:ext cx="6212439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5913627-3F16-4B78-98DA-7C8CB27DD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7" t="10101" r="21782" b="13250"/>
          <a:stretch/>
        </p:blipFill>
        <p:spPr>
          <a:xfrm>
            <a:off x="6400780" y="1963382"/>
            <a:ext cx="5791220" cy="370841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1F9B25C-1D9E-4C82-92A7-1977E27379D4}"/>
              </a:ext>
            </a:extLst>
          </p:cNvPr>
          <p:cNvSpPr/>
          <p:nvPr/>
        </p:nvSpPr>
        <p:spPr>
          <a:xfrm>
            <a:off x="4666880" y="5828001"/>
            <a:ext cx="6686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hlinkClick r:id="rId4"/>
              </a:rPr>
              <a:t>https://ecls.eurosets.com/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37746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27D953-7891-F24A-8A05-4D3548D82D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131" y="799549"/>
            <a:ext cx="10474325" cy="676275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select an appropriate ECMO device?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08BA9E-282A-D845-ADB5-85EE9B9CDB43}"/>
              </a:ext>
            </a:extLst>
          </p:cNvPr>
          <p:cNvSpPr txBox="1"/>
          <p:nvPr/>
        </p:nvSpPr>
        <p:spPr>
          <a:xfrm>
            <a:off x="220734" y="249773"/>
            <a:ext cx="699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SOURCE: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ELSO guideline for ECMO transport, last update May 2015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D33F43B9-CF01-E941-A712-708CDF0256AA}"/>
              </a:ext>
            </a:extLst>
          </p:cNvPr>
          <p:cNvSpPr txBox="1">
            <a:spLocks/>
          </p:cNvSpPr>
          <p:nvPr/>
        </p:nvSpPr>
        <p:spPr>
          <a:xfrm>
            <a:off x="586915" y="1889053"/>
            <a:ext cx="10163175" cy="4329675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Symbol" panose="05050102010706020507" pitchFamily="18" charset="2"/>
              <a:buChar char="·"/>
              <a:defRPr sz="2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Symbol" panose="05050102010706020507" pitchFamily="18" charset="2"/>
              <a:buChar char="·"/>
              <a:defRPr sz="20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Symbol" panose="05050102010706020507" pitchFamily="18" charset="2"/>
              <a:buChar char="·"/>
              <a:defRPr sz="18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Symbol" panose="05050102010706020507" pitchFamily="18" charset="2"/>
              <a:buChar char="·"/>
              <a:defRPr sz="18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+mj-lt"/>
              </a:rPr>
              <a:t>Best technology available (pumps, disposable, monitor,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etc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+mj-lt"/>
              </a:rPr>
              <a:t>Device safety in case system fails (e.g. backup and battery)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+mj-lt"/>
              </a:rPr>
              <a:t>Oxygenator adequate performance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+mj-lt"/>
              </a:rPr>
              <a:t>Circuit flexibility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+mj-lt"/>
              </a:rPr>
              <a:t>User-friendliness, easy device management, easy interface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+mj-lt"/>
              </a:rPr>
              <a:t>Built in blood sensors and transducers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+mj-lt"/>
              </a:rPr>
              <a:t>Less resources (intra hospital efficiency optimization)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3AE68F-46EC-4C55-B3BF-1712F425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25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85707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9360085-A357-48CD-9C66-13A697897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Centrifugal pumps available till now:</a:t>
            </a:r>
            <a:endParaRPr lang="it-IT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E23E50B-90DE-4D66-8FA2-9DB690F1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344"/>
            <a:ext cx="3796407" cy="161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D3FF858-7353-4D08-ABD1-03AA5F1126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3538" y="1816644"/>
            <a:ext cx="2851296" cy="149992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81779FC-CFC7-4BFF-A669-E9697FCF233D}"/>
              </a:ext>
            </a:extLst>
          </p:cNvPr>
          <p:cNvSpPr/>
          <p:nvPr/>
        </p:nvSpPr>
        <p:spPr>
          <a:xfrm>
            <a:off x="365465" y="170234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err="1">
                <a:solidFill>
                  <a:srgbClr val="00B0F0"/>
                </a:solidFill>
              </a:rPr>
              <a:t>RotaFlow</a:t>
            </a:r>
            <a:endParaRPr lang="it-IT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148A54F-E491-4099-836D-9C57E123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"/>
          <a:stretch>
            <a:fillRect/>
          </a:stretch>
        </p:blipFill>
        <p:spPr bwMode="auto">
          <a:xfrm>
            <a:off x="265972" y="3548167"/>
            <a:ext cx="5751334" cy="22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0E2F39F-C3F1-4784-9FE1-ED9930DD8A6E}"/>
              </a:ext>
            </a:extLst>
          </p:cNvPr>
          <p:cNvSpPr/>
          <p:nvPr/>
        </p:nvSpPr>
        <p:spPr>
          <a:xfrm>
            <a:off x="365465" y="3569677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00B0F0"/>
                </a:solidFill>
              </a:rPr>
              <a:t>Medos</a:t>
            </a:r>
            <a:r>
              <a:rPr lang="en-GB" b="1" dirty="0">
                <a:solidFill>
                  <a:srgbClr val="00B0F0"/>
                </a:solidFill>
              </a:rPr>
              <a:t> DP3</a:t>
            </a:r>
            <a:endParaRPr lang="it-IT" b="1" dirty="0"/>
          </a:p>
        </p:txBody>
      </p:sp>
      <p:pic>
        <p:nvPicPr>
          <p:cNvPr id="10" name="Picture 2" descr="Risultati immagini per Medtronic BIO-Pump (Affinity, BPX-80 and BP-50)">
            <a:extLst>
              <a:ext uri="{FF2B5EF4-FFF2-40B4-BE49-F238E27FC236}">
                <a16:creationId xmlns:a16="http://schemas.microsoft.com/office/drawing/2014/main" id="{A6378B4B-F529-4D26-8ABD-989CA9B85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101" y="1887010"/>
            <a:ext cx="2353955" cy="176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sultati immagini per affinity biopump">
            <a:extLst>
              <a:ext uri="{FF2B5EF4-FFF2-40B4-BE49-F238E27FC236}">
                <a16:creationId xmlns:a16="http://schemas.microsoft.com/office/drawing/2014/main" id="{39230DF0-FB81-4A96-B27A-4687E8BB3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65" y="2208314"/>
            <a:ext cx="2429700" cy="103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D5D5354E-B680-4C49-935D-20039135B5F2}"/>
              </a:ext>
            </a:extLst>
          </p:cNvPr>
          <p:cNvSpPr/>
          <p:nvPr/>
        </p:nvSpPr>
        <p:spPr>
          <a:xfrm>
            <a:off x="6745012" y="1887010"/>
            <a:ext cx="5527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Medtronic BIO-Pump: Affinity, BPX-80 and BP-50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863298B-2ABD-4CBA-BCA2-143387578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24094" y="3564671"/>
            <a:ext cx="2560528" cy="130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C3440CD-9B63-4903-AEB9-583FAB380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4505" y="3614634"/>
            <a:ext cx="2273960" cy="138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6467E0DD-84F9-4BE3-A116-9BA5C90995CF}"/>
              </a:ext>
            </a:extLst>
          </p:cNvPr>
          <p:cNvSpPr/>
          <p:nvPr/>
        </p:nvSpPr>
        <p:spPr>
          <a:xfrm>
            <a:off x="6826384" y="3324142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Sorin Revolution 5</a:t>
            </a:r>
            <a:endParaRPr lang="it-IT" b="1" dirty="0">
              <a:solidFill>
                <a:srgbClr val="00B0F0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351D84D-340C-47CA-842C-9EBF1455F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2"/>
          <a:stretch/>
        </p:blipFill>
        <p:spPr bwMode="auto">
          <a:xfrm>
            <a:off x="8426717" y="5177637"/>
            <a:ext cx="2164578" cy="148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40425155-06B6-4638-84D0-0D13E28AE4BC}"/>
              </a:ext>
            </a:extLst>
          </p:cNvPr>
          <p:cNvSpPr/>
          <p:nvPr/>
        </p:nvSpPr>
        <p:spPr>
          <a:xfrm>
            <a:off x="6220478" y="5922328"/>
            <a:ext cx="232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Terumo CAPIOX SL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BE323D1C-D962-4311-B64E-0D038E53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26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24330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B5A0BFFA-2456-4441-AECF-810B44209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44" y="1647825"/>
            <a:ext cx="3665006" cy="116312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Magnetic </a:t>
            </a:r>
            <a:r>
              <a:rPr lang="en-US" dirty="0" err="1"/>
              <a:t>leviation</a:t>
            </a:r>
            <a:endParaRPr lang="it-IT" dirty="0"/>
          </a:p>
        </p:txBody>
      </p:sp>
      <p:sp>
        <p:nvSpPr>
          <p:cNvPr id="12" name="Segnaposto tabella 11">
            <a:extLst>
              <a:ext uri="{FF2B5EF4-FFF2-40B4-BE49-F238E27FC236}">
                <a16:creationId xmlns:a16="http://schemas.microsoft.com/office/drawing/2014/main" id="{6988DD86-E9B4-424B-BB34-9FAB330D423B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/>
      </p:sp>
      <p:pic>
        <p:nvPicPr>
          <p:cNvPr id="13" name="received_1476243372529513">
            <a:hlinkClick r:id="" action="ppaction://media"/>
            <a:extLst>
              <a:ext uri="{FF2B5EF4-FFF2-40B4-BE49-F238E27FC236}">
                <a16:creationId xmlns:a16="http://schemas.microsoft.com/office/drawing/2014/main" id="{85D3A0AA-19D3-4D2B-9496-5ACF5F6F0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8156" y="1279799"/>
            <a:ext cx="6642100" cy="381920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DD27618-0E97-4028-A0BC-66078D2391BE}"/>
              </a:ext>
            </a:extLst>
          </p:cNvPr>
          <p:cNvSpPr/>
          <p:nvPr/>
        </p:nvSpPr>
        <p:spPr>
          <a:xfrm>
            <a:off x="10853171" y="6516052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Belliato 2019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C3DC3B3-08A4-49C2-832A-D1F6F488B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3256329"/>
            <a:ext cx="2581275" cy="333740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03630D-46DB-4662-A4A1-630C789C9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27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003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FB06DF1-742B-0C42-9968-FB6D2F06361A}"/>
              </a:ext>
            </a:extLst>
          </p:cNvPr>
          <p:cNvSpPr txBox="1">
            <a:spLocks/>
          </p:cNvSpPr>
          <p:nvPr/>
        </p:nvSpPr>
        <p:spPr>
          <a:xfrm>
            <a:off x="343669" y="2322929"/>
            <a:ext cx="11848331" cy="4193123"/>
          </a:xfrm>
          <a:prstGeom prst="rect">
            <a:avLst/>
          </a:prstGeom>
        </p:spPr>
        <p:txBody>
          <a:bodyPr vert="horz" lIns="144000" tIns="72000" rIns="108000" bIns="72000" rtlCol="0">
            <a:noAutofit/>
          </a:bodyPr>
          <a:lstStyle>
            <a:lvl1pPr marL="2730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99F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>
                <a:latin typeface="+mj-lt"/>
              </a:rPr>
              <a:t>Magnetically levitated centrifugal pumps require no direct contact between the impeller and the pump housing, with following advantages:</a:t>
            </a:r>
          </a:p>
          <a:p>
            <a:pPr marL="1257300" lvl="3" indent="-342900">
              <a:lnSpc>
                <a:spcPct val="150000"/>
              </a:lnSpc>
              <a:buFont typeface="Wingdings" pitchFamily="2" charset="2"/>
              <a:buChar char="§"/>
            </a:pPr>
            <a:endParaRPr lang="en-US" sz="500" dirty="0">
              <a:latin typeface="+mj-lt"/>
            </a:endParaRPr>
          </a:p>
          <a:p>
            <a:pPr marL="1257300" lvl="3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+mj-lt"/>
              </a:rPr>
              <a:t>eliminating particle or heat generation,</a:t>
            </a:r>
          </a:p>
          <a:p>
            <a:pPr marL="1257300" lvl="3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+mj-lt"/>
              </a:rPr>
              <a:t>reducing hemolysis,</a:t>
            </a:r>
          </a:p>
          <a:p>
            <a:pPr marL="1257300" lvl="3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+mj-lt"/>
              </a:rPr>
              <a:t>reducing thrombus formation,</a:t>
            </a:r>
          </a:p>
          <a:p>
            <a:pPr marL="1257300" lvl="3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+mj-lt"/>
              </a:rPr>
              <a:t>lowering risk of mechanical failure </a:t>
            </a:r>
            <a:r>
              <a:rPr lang="en-US" dirty="0">
                <a:latin typeface="+mj-lt"/>
              </a:rPr>
              <a:t>(no bearing).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E821745-A22D-A344-A7F4-4AE4735C2C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4775" y="762000"/>
            <a:ext cx="10934700" cy="1057275"/>
          </a:xfrm>
        </p:spPr>
        <p:txBody>
          <a:bodyPr>
            <a:normAutofit fontScale="90000"/>
          </a:bodyPr>
          <a:lstStyle/>
          <a:p>
            <a:r>
              <a:rPr lang="en-US" dirty="0"/>
              <a:t>Advantages using Magnetic LEVITATION Centrifugal Pump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8C9844-9BFF-C74E-B9A4-75CC7B710273}"/>
              </a:ext>
            </a:extLst>
          </p:cNvPr>
          <p:cNvSpPr txBox="1"/>
          <p:nvPr/>
        </p:nvSpPr>
        <p:spPr>
          <a:xfrm>
            <a:off x="464775" y="6285057"/>
            <a:ext cx="7562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SOURCE: ECMO in Adult Patient, </a:t>
            </a:r>
            <a:r>
              <a:rPr lang="en-US" sz="1200" dirty="0" err="1">
                <a:latin typeface="+mj-lt"/>
              </a:rPr>
              <a:t>A.Vuylsteke</a:t>
            </a:r>
            <a:r>
              <a:rPr lang="en-US" sz="1200" dirty="0">
                <a:latin typeface="+mj-lt"/>
              </a:rPr>
              <a:t> et al. Cambridge </a:t>
            </a:r>
            <a:r>
              <a:rPr lang="en-US" sz="1200" dirty="0" err="1">
                <a:latin typeface="+mj-lt"/>
              </a:rPr>
              <a:t>uni</a:t>
            </a:r>
            <a:r>
              <a:rPr lang="en-US" sz="1200" dirty="0">
                <a:latin typeface="+mj-lt"/>
              </a:rPr>
              <a:t> press 2019 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C63AFFC-E517-4784-9C9C-52BEEC48688F}"/>
              </a:ext>
            </a:extLst>
          </p:cNvPr>
          <p:cNvSpPr/>
          <p:nvPr/>
        </p:nvSpPr>
        <p:spPr>
          <a:xfrm>
            <a:off x="10853171" y="6516052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Belliato 2019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B8B0DA4-94AB-4E1B-AD78-98A37FC1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28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85342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1" y="1628801"/>
            <a:ext cx="8637455" cy="49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60648"/>
            <a:ext cx="9981606" cy="98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094" y="5048447"/>
            <a:ext cx="1365731" cy="43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6" y="1275049"/>
            <a:ext cx="23241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4"/>
          <p:cNvCxnSpPr/>
          <p:nvPr/>
        </p:nvCxnSpPr>
        <p:spPr>
          <a:xfrm flipV="1">
            <a:off x="4740764" y="4005064"/>
            <a:ext cx="1042896" cy="86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/>
          <p:cNvGrpSpPr/>
          <p:nvPr/>
        </p:nvGrpSpPr>
        <p:grpSpPr>
          <a:xfrm>
            <a:off x="3876668" y="3429000"/>
            <a:ext cx="5119496" cy="1440160"/>
            <a:chOff x="2907501" y="2571750"/>
            <a:chExt cx="3839622" cy="1080120"/>
          </a:xfrm>
        </p:grpSpPr>
        <p:cxnSp>
          <p:nvCxnSpPr>
            <p:cNvPr id="3" name="Connettore 1 2"/>
            <p:cNvCxnSpPr/>
            <p:nvPr/>
          </p:nvCxnSpPr>
          <p:spPr>
            <a:xfrm>
              <a:off x="2907501" y="3543858"/>
              <a:ext cx="648072" cy="1080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 flipV="1">
              <a:off x="4337746" y="2733768"/>
              <a:ext cx="666303" cy="2700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 flipV="1">
              <a:off x="5004048" y="2571750"/>
              <a:ext cx="792088" cy="1620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6372200" y="3165816"/>
              <a:ext cx="37492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ttangolo 11"/>
          <p:cNvSpPr/>
          <p:nvPr/>
        </p:nvSpPr>
        <p:spPr>
          <a:xfrm>
            <a:off x="10853171" y="6516052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Belliato 2019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72A9B90-6D18-475A-95A2-851332B89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29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659892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5A0DE0-317B-49DD-8197-B7BEE517B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78050"/>
            <a:ext cx="10515600" cy="30416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New monitoring on ECMO performance, patient’s organs recovery and patient-ECMO interaction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Hybrid ECMO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New ECMO devices (multi-purpose, from OR to transport)</a:t>
            </a:r>
          </a:p>
          <a:p>
            <a:pPr>
              <a:lnSpc>
                <a:spcPct val="150000"/>
              </a:lnSpc>
            </a:pP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ED6A5ED-F319-4045-AC92-9432A639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Summary</a:t>
            </a:r>
            <a:endParaRPr lang="it-IT" sz="60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3C27A3-3F3F-4697-BF6F-CADC68D5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78327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ielo, parete, tavolo, barca&#10;&#10;Descrizione generata automaticamente">
            <a:extLst>
              <a:ext uri="{FF2B5EF4-FFF2-40B4-BE49-F238E27FC236}">
                <a16:creationId xmlns:a16="http://schemas.microsoft.com/office/drawing/2014/main" id="{521C4B7F-8FCF-6941-99E8-52DA05409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0" y="2323053"/>
            <a:ext cx="4456763" cy="29850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4938A1E-74FB-AE47-8FE0-DA6C8BA94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6117" y="2148086"/>
            <a:ext cx="4456763" cy="4367966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4A66A614-03F4-494C-80EF-65270F2B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48" y="287140"/>
            <a:ext cx="8994775" cy="676275"/>
          </a:xfrm>
        </p:spPr>
        <p:txBody>
          <a:bodyPr>
            <a:normAutofit/>
          </a:bodyPr>
          <a:lstStyle/>
          <a:p>
            <a:r>
              <a:rPr lang="en-US" sz="3600" dirty="0"/>
              <a:t>Magnetic LEVITATION  Centrifugal Pump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6FF3260-9AB1-4721-90CF-0064BF3CC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83818"/>
            <a:ext cx="3293832" cy="90737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7D798B72-23CD-464F-8D5C-3586C144F37E}"/>
              </a:ext>
            </a:extLst>
          </p:cNvPr>
          <p:cNvSpPr/>
          <p:nvPr/>
        </p:nvSpPr>
        <p:spPr>
          <a:xfrm>
            <a:off x="10853171" y="6516052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Belliato 2019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7E3B81F-DE70-436E-84D9-AFCAA78B7655}"/>
              </a:ext>
            </a:extLst>
          </p:cNvPr>
          <p:cNvSpPr/>
          <p:nvPr/>
        </p:nvSpPr>
        <p:spPr>
          <a:xfrm rot="1534392">
            <a:off x="9567961" y="3495373"/>
            <a:ext cx="736600" cy="323720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5991FC0-A421-44DA-BD41-23CCB3B5BA43}"/>
              </a:ext>
            </a:extLst>
          </p:cNvPr>
          <p:cNvSpPr/>
          <p:nvPr/>
        </p:nvSpPr>
        <p:spPr>
          <a:xfrm rot="19911061">
            <a:off x="5862142" y="4597138"/>
            <a:ext cx="356705" cy="2232395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CD278C-63B4-0549-ADD7-358C0ED03367}"/>
              </a:ext>
            </a:extLst>
          </p:cNvPr>
          <p:cNvSpPr txBox="1"/>
          <p:nvPr/>
        </p:nvSpPr>
        <p:spPr>
          <a:xfrm>
            <a:off x="10352880" y="4436915"/>
            <a:ext cx="1839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bearings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5E4A5A-BE18-4BBA-9B98-B7E5DCE2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30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34172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02D1986-1531-134B-80E6-2E48883C7C45}"/>
              </a:ext>
            </a:extLst>
          </p:cNvPr>
          <p:cNvSpPr txBox="1"/>
          <p:nvPr/>
        </p:nvSpPr>
        <p:spPr>
          <a:xfrm>
            <a:off x="8228300" y="4620643"/>
            <a:ext cx="2868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Lab data with bovine blood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4C37C4D-153C-4EE9-8A66-C94A7D87C571}"/>
              </a:ext>
            </a:extLst>
          </p:cNvPr>
          <p:cNvGrpSpPr/>
          <p:nvPr/>
        </p:nvGrpSpPr>
        <p:grpSpPr>
          <a:xfrm>
            <a:off x="94919" y="43090"/>
            <a:ext cx="10563556" cy="5274041"/>
            <a:chOff x="94919" y="43090"/>
            <a:chExt cx="10563556" cy="5274041"/>
          </a:xfrm>
        </p:grpSpPr>
        <p:pic>
          <p:nvPicPr>
            <p:cNvPr id="8" name="Immagine 7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9ADBB713-3330-8548-AB23-1FDA5ABB0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9" y="477838"/>
              <a:ext cx="10391299" cy="4839293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E3AD326-84EA-43CF-B1AF-BFFBB81743F8}"/>
                </a:ext>
              </a:extLst>
            </p:cNvPr>
            <p:cNvSpPr/>
            <p:nvPr/>
          </p:nvSpPr>
          <p:spPr>
            <a:xfrm>
              <a:off x="9153525" y="2952750"/>
              <a:ext cx="1504950" cy="390525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r>
                <a:rPr lang="en-US" dirty="0" err="1"/>
                <a:t>ECMOlife</a:t>
              </a:r>
              <a:endParaRPr lang="it-IT" dirty="0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92030856-CCE1-4009-8A2C-0544C2D9232D}"/>
                </a:ext>
              </a:extLst>
            </p:cNvPr>
            <p:cNvSpPr/>
            <p:nvPr/>
          </p:nvSpPr>
          <p:spPr>
            <a:xfrm>
              <a:off x="9153525" y="3417822"/>
              <a:ext cx="1504950" cy="390525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r>
                <a:rPr lang="en-US" dirty="0" err="1"/>
                <a:t>Rotaflow</a:t>
              </a:r>
              <a:endParaRPr lang="it-IT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DFD7C6E0-B741-4BB6-9CF5-2F9DAFE3036A}"/>
                </a:ext>
              </a:extLst>
            </p:cNvPr>
            <p:cNvSpPr/>
            <p:nvPr/>
          </p:nvSpPr>
          <p:spPr>
            <a:xfrm>
              <a:off x="1038224" y="477838"/>
              <a:ext cx="7096125" cy="838200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it-IT" dirty="0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380C0BC1-566B-4990-9199-156CC35E031F}"/>
                </a:ext>
              </a:extLst>
            </p:cNvPr>
            <p:cNvSpPr/>
            <p:nvPr/>
          </p:nvSpPr>
          <p:spPr>
            <a:xfrm>
              <a:off x="2196299" y="43090"/>
              <a:ext cx="7096125" cy="838200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it-IT" dirty="0"/>
            </a:p>
          </p:txBody>
        </p:sp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0A24F9B2-380D-47AD-B409-8E82A5C04E1A}"/>
              </a:ext>
            </a:extLst>
          </p:cNvPr>
          <p:cNvSpPr/>
          <p:nvPr/>
        </p:nvSpPr>
        <p:spPr>
          <a:xfrm>
            <a:off x="800100" y="152400"/>
            <a:ext cx="9001125" cy="93345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en-US" sz="2800" b="1" dirty="0" err="1">
                <a:solidFill>
                  <a:srgbClr val="197DCE"/>
                </a:solidFill>
              </a:rPr>
              <a:t>FreeHb</a:t>
            </a:r>
            <a:r>
              <a:rPr lang="en-US" sz="2800" b="1" dirty="0">
                <a:solidFill>
                  <a:srgbClr val="197DCE"/>
                </a:solidFill>
              </a:rPr>
              <a:t> in vitro test: </a:t>
            </a:r>
            <a:r>
              <a:rPr lang="en-US" sz="2800" b="1" dirty="0" err="1">
                <a:solidFill>
                  <a:srgbClr val="197DCE"/>
                </a:solidFill>
              </a:rPr>
              <a:t>ECMOlife</a:t>
            </a:r>
            <a:r>
              <a:rPr lang="en-US" sz="2800" b="1" dirty="0">
                <a:solidFill>
                  <a:srgbClr val="197DCE"/>
                </a:solidFill>
              </a:rPr>
              <a:t> vs </a:t>
            </a:r>
            <a:r>
              <a:rPr lang="en-US" sz="2800" b="1" dirty="0" err="1">
                <a:solidFill>
                  <a:srgbClr val="197DCE"/>
                </a:solidFill>
              </a:rPr>
              <a:t>Rotaflow</a:t>
            </a:r>
            <a:r>
              <a:rPr lang="en-US" sz="2800" b="1" dirty="0">
                <a:solidFill>
                  <a:srgbClr val="197DCE"/>
                </a:solidFill>
              </a:rPr>
              <a:t> pump</a:t>
            </a:r>
            <a:endParaRPr lang="it-IT" sz="2800" b="1" dirty="0">
              <a:solidFill>
                <a:srgbClr val="197DCE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4FE5172-465B-405A-BA6D-E12990E72684}"/>
              </a:ext>
            </a:extLst>
          </p:cNvPr>
          <p:cNvSpPr/>
          <p:nvPr/>
        </p:nvSpPr>
        <p:spPr>
          <a:xfrm>
            <a:off x="10853171" y="6516052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Belliato 2019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DD488E-ACAA-4BB3-BFA0-16218185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31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21472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7195F-DF6F-2843-A0F7-5F4D4A3BBF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6265" y="223440"/>
            <a:ext cx="7310735" cy="676275"/>
          </a:xfrm>
        </p:spPr>
        <p:txBody>
          <a:bodyPr/>
          <a:lstStyle/>
          <a:p>
            <a:r>
              <a:rPr lang="en-US" dirty="0"/>
              <a:t>FLUID DYNAMIC OF </a:t>
            </a:r>
            <a:r>
              <a:rPr lang="en-US" dirty="0" err="1"/>
              <a:t>ECMOlife</a:t>
            </a:r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DEED22-7CE2-5146-953B-2DCC8CDA7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9"/>
          <a:stretch/>
        </p:blipFill>
        <p:spPr bwMode="auto">
          <a:xfrm>
            <a:off x="2950770" y="3996160"/>
            <a:ext cx="2593504" cy="193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9D12BD1-147D-8143-BABF-A861F3B9F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6" y="1314755"/>
            <a:ext cx="2295359" cy="190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D79DF29-4D31-9242-ABDD-C782FF1F5CD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6" y="3996160"/>
            <a:ext cx="2295359" cy="2011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008698-33B4-6040-94B3-6FDA872A2216}"/>
              </a:ext>
            </a:extLst>
          </p:cNvPr>
          <p:cNvSpPr txBox="1"/>
          <p:nvPr/>
        </p:nvSpPr>
        <p:spPr>
          <a:xfrm>
            <a:off x="3008644" y="1868294"/>
            <a:ext cx="174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FLUID VELOCITY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84E08B6E-2D15-D14C-A917-81A6D1DCC3E7}"/>
              </a:ext>
            </a:extLst>
          </p:cNvPr>
          <p:cNvCxnSpPr>
            <a:cxnSpLocks/>
          </p:cNvCxnSpPr>
          <p:nvPr/>
        </p:nvCxnSpPr>
        <p:spPr>
          <a:xfrm flipH="1">
            <a:off x="2367869" y="2203985"/>
            <a:ext cx="221570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DAD1DDB1-AFE9-0341-A5CE-564CD01A521A}"/>
              </a:ext>
            </a:extLst>
          </p:cNvPr>
          <p:cNvCxnSpPr>
            <a:cxnSpLocks/>
          </p:cNvCxnSpPr>
          <p:nvPr/>
        </p:nvCxnSpPr>
        <p:spPr>
          <a:xfrm>
            <a:off x="1583945" y="3771582"/>
            <a:ext cx="0" cy="339568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6799372E-56DB-AA47-8988-32F6EE83034C}"/>
              </a:ext>
            </a:extLst>
          </p:cNvPr>
          <p:cNvCxnSpPr>
            <a:cxnSpLocks/>
          </p:cNvCxnSpPr>
          <p:nvPr/>
        </p:nvCxnSpPr>
        <p:spPr>
          <a:xfrm>
            <a:off x="4797008" y="3771582"/>
            <a:ext cx="0" cy="90371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97F9D68-738A-C54B-8C58-8F08FB13AB76}"/>
              </a:ext>
            </a:extLst>
          </p:cNvPr>
          <p:cNvCxnSpPr>
            <a:cxnSpLocks/>
          </p:cNvCxnSpPr>
          <p:nvPr/>
        </p:nvCxnSpPr>
        <p:spPr>
          <a:xfrm>
            <a:off x="1583945" y="3771582"/>
            <a:ext cx="3213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B180559-3A47-944F-A663-E493D11F105C}"/>
              </a:ext>
            </a:extLst>
          </p:cNvPr>
          <p:cNvSpPr txBox="1"/>
          <p:nvPr/>
        </p:nvSpPr>
        <p:spPr>
          <a:xfrm>
            <a:off x="1666572" y="3153795"/>
            <a:ext cx="26841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PRESSURE DISTRIBUTION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7C21A82-803C-4C48-BBE2-E8318B08D364}"/>
              </a:ext>
            </a:extLst>
          </p:cNvPr>
          <p:cNvSpPr txBox="1"/>
          <p:nvPr/>
        </p:nvSpPr>
        <p:spPr>
          <a:xfrm>
            <a:off x="5567285" y="2072518"/>
            <a:ext cx="6421523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The result confirms the absence of areas with excessive speed , hence: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50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+mj-lt"/>
              </a:rPr>
              <a:t>Low shear stress generation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+mj-lt"/>
              </a:rPr>
              <a:t>Low Hemolysis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+mj-lt"/>
              </a:rPr>
              <a:t>Low heat generation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8ADF618C-04EC-7A4D-8802-7AB99A27E268}"/>
              </a:ext>
            </a:extLst>
          </p:cNvPr>
          <p:cNvSpPr/>
          <p:nvPr/>
        </p:nvSpPr>
        <p:spPr>
          <a:xfrm>
            <a:off x="5763419" y="5096063"/>
            <a:ext cx="235642" cy="2288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456967F-BC7D-7B4F-B5C5-C2EF31074212}"/>
              </a:ext>
            </a:extLst>
          </p:cNvPr>
          <p:cNvSpPr txBox="1"/>
          <p:nvPr/>
        </p:nvSpPr>
        <p:spPr>
          <a:xfrm>
            <a:off x="6096000" y="5001710"/>
            <a:ext cx="557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ABSENCE OF STAGNATION AREAS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60FEF9-6263-184C-A2AD-490BED4C6C4D}"/>
              </a:ext>
            </a:extLst>
          </p:cNvPr>
          <p:cNvSpPr txBox="1"/>
          <p:nvPr/>
        </p:nvSpPr>
        <p:spPr>
          <a:xfrm>
            <a:off x="2034400" y="6007261"/>
            <a:ext cx="2312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Souce</a:t>
            </a:r>
            <a:r>
              <a:rPr lang="en-US" sz="1600" dirty="0">
                <a:latin typeface="+mj-lt"/>
              </a:rPr>
              <a:t>: CFD test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B164F2E-98DF-47B9-8704-F255BB68D221}"/>
              </a:ext>
            </a:extLst>
          </p:cNvPr>
          <p:cNvSpPr/>
          <p:nvPr/>
        </p:nvSpPr>
        <p:spPr>
          <a:xfrm>
            <a:off x="10853171" y="6516052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Belliato 2019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2C0157F-A575-483D-AE1D-6C072D55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32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81460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866765-4B09-4799-AF6F-B0D434CB2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215900"/>
            <a:ext cx="9556750" cy="1190625"/>
          </a:xfrm>
        </p:spPr>
        <p:txBody>
          <a:bodyPr>
            <a:normAutofit/>
          </a:bodyPr>
          <a:lstStyle/>
          <a:p>
            <a:r>
              <a:rPr lang="en-US" dirty="0"/>
              <a:t>Could we merge the “best” technology with in portable system?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AF18F18-C86B-4CF9-BCDD-B84C2649D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767396"/>
            <a:ext cx="5096736" cy="4709384"/>
          </a:xfrm>
          <a:prstGeom prst="rect">
            <a:avLst/>
          </a:prstGeom>
        </p:spPr>
      </p:pic>
      <p:pic>
        <p:nvPicPr>
          <p:cNvPr id="10" name="Immagine 9" descr="Immagine che contiene giocattolo, LEGO&#10;&#10;Descrizione generata automaticamente">
            <a:extLst>
              <a:ext uri="{FF2B5EF4-FFF2-40B4-BE49-F238E27FC236}">
                <a16:creationId xmlns:a16="http://schemas.microsoft.com/office/drawing/2014/main" id="{6831BE3B-A928-4F4E-A499-500427D29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96" y="1862646"/>
            <a:ext cx="5561552" cy="4802957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35F8CF-2F2A-4367-A86B-82FDC2DB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33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78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64D6DA-1BCE-4541-B9A2-E3948B29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056"/>
            <a:ext cx="10515600" cy="676275"/>
          </a:xfrm>
        </p:spPr>
        <p:txBody>
          <a:bodyPr/>
          <a:lstStyle/>
          <a:p>
            <a:r>
              <a:rPr lang="en-US" dirty="0"/>
              <a:t>Intra-Hospital transport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44B195-9E48-4754-8F3D-AA5B8CA07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136" y="2578840"/>
            <a:ext cx="4365625" cy="3651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CT SCAN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FE6A27DB-14FD-44B7-B657-CEA2B374664F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12083" y="2578839"/>
            <a:ext cx="4365625" cy="3651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CATH Lab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50F4923-9089-4D88-BE43-86714B09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19" y="3142155"/>
            <a:ext cx="4256465" cy="3309787"/>
          </a:xfrm>
          <a:prstGeom prst="rect">
            <a:avLst/>
          </a:prstGeom>
        </p:spPr>
      </p:pic>
      <p:pic>
        <p:nvPicPr>
          <p:cNvPr id="11" name="Segnaposto contenuto 4" descr="IMG00329-20110407-1033.jpg">
            <a:extLst>
              <a:ext uri="{FF2B5EF4-FFF2-40B4-BE49-F238E27FC236}">
                <a16:creationId xmlns:a16="http://schemas.microsoft.com/office/drawing/2014/main" id="{AE0DB3A8-6411-48CA-80E9-4EFE8E7E3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28" y="3117850"/>
            <a:ext cx="4503737" cy="3377552"/>
          </a:xfr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D15927A-81CD-4A0E-878D-475B8E976A9B}"/>
              </a:ext>
            </a:extLst>
          </p:cNvPr>
          <p:cNvSpPr/>
          <p:nvPr/>
        </p:nvSpPr>
        <p:spPr>
          <a:xfrm>
            <a:off x="10853171" y="6516052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Belliato 2019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03D521-8C5E-48C0-9BAA-06EF22AD1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8" y="255866"/>
            <a:ext cx="2895203" cy="17988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66806FA-C974-4228-A629-FA079C89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34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89909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falcon fuori.jpg">
            <a:extLst>
              <a:ext uri="{FF2B5EF4-FFF2-40B4-BE49-F238E27FC236}">
                <a16:creationId xmlns:a16="http://schemas.microsoft.com/office/drawing/2014/main" id="{FBD1DDBB-0FDC-4365-A3B4-C79C42E362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" y="-4"/>
            <a:ext cx="12192000" cy="685595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CB3C9CC-3FA7-4E73-990C-AB2A2EBB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INTER-HOSPITAL TRANSPORT</a:t>
            </a:r>
          </a:p>
        </p:txBody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Segnaposto contenuto 3" descr="06102011134.jpg">
            <a:extLst>
              <a:ext uri="{FF2B5EF4-FFF2-40B4-BE49-F238E27FC236}">
                <a16:creationId xmlns:a16="http://schemas.microsoft.com/office/drawing/2014/main" id="{5D2CCDCE-78D7-48AC-B251-CFB5A7971C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573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7A6C9CF-25B0-4AE5-B496-04458862D3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20" y="2288331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Segnaposto contenuto 4" descr="Immagine che contiene erba, esterni, cielo, giallo&#10;&#10;Descrizione generata con affidabilità molto elevata">
            <a:extLst>
              <a:ext uri="{FF2B5EF4-FFF2-40B4-BE49-F238E27FC236}">
                <a16:creationId xmlns:a16="http://schemas.microsoft.com/office/drawing/2014/main" id="{0396EAB1-4C05-4DBC-83A1-930E673703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 descr="IMG_7308">
            <a:extLst>
              <a:ext uri="{FF2B5EF4-FFF2-40B4-BE49-F238E27FC236}">
                <a16:creationId xmlns:a16="http://schemas.microsoft.com/office/drawing/2014/main" id="{C7C019D1-9D40-4702-A231-F24838686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 descr="C-27J.jpg">
            <a:extLst>
              <a:ext uri="{FF2B5EF4-FFF2-40B4-BE49-F238E27FC236}">
                <a16:creationId xmlns:a16="http://schemas.microsoft.com/office/drawing/2014/main" id="{7834F6E7-A437-4FAA-897B-D78C89C10B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9363238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EC774F-F405-4C67-9917-56AD1D5A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35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03851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0E50F7-1BF6-5B46-94B1-C692D2A2BE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5831" y="140845"/>
            <a:ext cx="5802109" cy="676275"/>
          </a:xfrm>
        </p:spPr>
        <p:txBody>
          <a:bodyPr/>
          <a:lstStyle/>
          <a:p>
            <a:r>
              <a:rPr lang="en-US" dirty="0"/>
              <a:t>Circuit Fixing Plate</a:t>
            </a:r>
          </a:p>
        </p:txBody>
      </p:sp>
      <p:pic>
        <p:nvPicPr>
          <p:cNvPr id="6" name="Immagine 5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CF1AB391-49A1-C648-9A46-F77EDCD7F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6009" y="841728"/>
            <a:ext cx="4039565" cy="52069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DEB76F-A122-0041-9828-FA698F7795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0776" y="2852559"/>
            <a:ext cx="1475964" cy="2559123"/>
          </a:xfrm>
          <a:prstGeom prst="rect">
            <a:avLst/>
          </a:prstGeom>
        </p:spPr>
      </p:pic>
      <p:pic>
        <p:nvPicPr>
          <p:cNvPr id="10" name="Immagine 9" descr="Immagine che contiene sega elettrica&#10;&#10;Descrizione generata automaticamente">
            <a:extLst>
              <a:ext uri="{FF2B5EF4-FFF2-40B4-BE49-F238E27FC236}">
                <a16:creationId xmlns:a16="http://schemas.microsoft.com/office/drawing/2014/main" id="{5C1335CC-2A5D-2A45-B246-FD09FA3DC8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2813" y="370868"/>
            <a:ext cx="2249187" cy="235435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9C0A64-7FAE-414D-8EB5-07A76D0C4739}"/>
              </a:ext>
            </a:extLst>
          </p:cNvPr>
          <p:cNvSpPr txBox="1"/>
          <p:nvPr/>
        </p:nvSpPr>
        <p:spPr>
          <a:xfrm>
            <a:off x="343669" y="1277319"/>
            <a:ext cx="435503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Aluminum plate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Flexible: possibility to fix the plate on:</a:t>
            </a:r>
          </a:p>
          <a:p>
            <a:endParaRPr lang="en-US" sz="2000" dirty="0">
              <a:latin typeface="+mj-lt"/>
            </a:endParaRPr>
          </a:p>
          <a:p>
            <a:pPr marL="468313" lvl="2" indent="-468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Back side</a:t>
            </a:r>
          </a:p>
          <a:p>
            <a:pPr marL="468313" lvl="2" indent="-468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Right side</a:t>
            </a:r>
          </a:p>
          <a:p>
            <a:pPr marL="468313" lvl="2" indent="-468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Left side</a:t>
            </a:r>
          </a:p>
          <a:p>
            <a:pPr marL="468313" lvl="2" indent="-468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Trolley (any sides)</a:t>
            </a:r>
          </a:p>
          <a:p>
            <a:pPr marL="468313" lvl="2" indent="-468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Any bar </a:t>
            </a:r>
            <a:r>
              <a:rPr lang="en-US" dirty="0">
                <a:latin typeface="+mj-lt"/>
              </a:rPr>
              <a:t>25x10mm</a:t>
            </a:r>
            <a:r>
              <a:rPr lang="en-US" sz="2400" dirty="0">
                <a:latin typeface="+mj-lt"/>
              </a:rPr>
              <a:t>   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58F292F0-3E62-CF4D-B157-6A1A458F5E9C}"/>
              </a:ext>
            </a:extLst>
          </p:cNvPr>
          <p:cNvSpPr/>
          <p:nvPr/>
        </p:nvSpPr>
        <p:spPr>
          <a:xfrm>
            <a:off x="9765416" y="841728"/>
            <a:ext cx="355248" cy="34513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419E159A-382D-1343-AA35-D64802813FE7}"/>
              </a:ext>
            </a:extLst>
          </p:cNvPr>
          <p:cNvSpPr/>
          <p:nvPr/>
        </p:nvSpPr>
        <p:spPr>
          <a:xfrm>
            <a:off x="11697894" y="3738132"/>
            <a:ext cx="355248" cy="34513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B5C355E7-26A5-A240-A6AA-F055FF99B806}"/>
              </a:ext>
            </a:extLst>
          </p:cNvPr>
          <p:cNvSpPr/>
          <p:nvPr/>
        </p:nvSpPr>
        <p:spPr>
          <a:xfrm>
            <a:off x="9816648" y="3716786"/>
            <a:ext cx="355248" cy="34513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52A89F4B-B41F-8A4A-A93F-43961272F99F}"/>
              </a:ext>
            </a:extLst>
          </p:cNvPr>
          <p:cNvCxnSpPr>
            <a:cxnSpLocks/>
          </p:cNvCxnSpPr>
          <p:nvPr/>
        </p:nvCxnSpPr>
        <p:spPr>
          <a:xfrm flipH="1">
            <a:off x="6103670" y="1014295"/>
            <a:ext cx="1130507" cy="63839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CC48681-AF65-E248-A027-CA6D7AB9E0BE}"/>
              </a:ext>
            </a:extLst>
          </p:cNvPr>
          <p:cNvSpPr txBox="1"/>
          <p:nvPr/>
        </p:nvSpPr>
        <p:spPr>
          <a:xfrm>
            <a:off x="7272716" y="829629"/>
            <a:ext cx="160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j-lt"/>
              </a:rPr>
              <a:t>Fixing lever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E8299F02-715A-A24A-A3FD-FDE6A09483E2}"/>
              </a:ext>
            </a:extLst>
          </p:cNvPr>
          <p:cNvCxnSpPr>
            <a:cxnSpLocks/>
          </p:cNvCxnSpPr>
          <p:nvPr/>
        </p:nvCxnSpPr>
        <p:spPr>
          <a:xfrm flipH="1">
            <a:off x="6707463" y="1962094"/>
            <a:ext cx="565253" cy="319197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6B76181-660C-6C42-A25A-1FC5083C32D4}"/>
              </a:ext>
            </a:extLst>
          </p:cNvPr>
          <p:cNvSpPr txBox="1"/>
          <p:nvPr/>
        </p:nvSpPr>
        <p:spPr>
          <a:xfrm>
            <a:off x="7311255" y="1777428"/>
            <a:ext cx="160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j-lt"/>
              </a:rPr>
              <a:t>Fixing pins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8B37D55-6331-8447-9793-333E317B84F6}"/>
              </a:ext>
            </a:extLst>
          </p:cNvPr>
          <p:cNvSpPr txBox="1"/>
          <p:nvPr/>
        </p:nvSpPr>
        <p:spPr>
          <a:xfrm>
            <a:off x="7333415" y="2355895"/>
            <a:ext cx="224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j-lt"/>
              </a:rPr>
              <a:t>Aluminum plate</a:t>
            </a:r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EF0A8D03-E2D5-6145-81BE-9859E4F7A263}"/>
              </a:ext>
            </a:extLst>
          </p:cNvPr>
          <p:cNvCxnSpPr>
            <a:cxnSpLocks/>
          </p:cNvCxnSpPr>
          <p:nvPr/>
        </p:nvCxnSpPr>
        <p:spPr>
          <a:xfrm flipH="1">
            <a:off x="6810898" y="2529658"/>
            <a:ext cx="565253" cy="319197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0E39C9E-DC76-4146-B004-F635012D1958}"/>
              </a:ext>
            </a:extLst>
          </p:cNvPr>
          <p:cNvSpPr txBox="1"/>
          <p:nvPr/>
        </p:nvSpPr>
        <p:spPr>
          <a:xfrm>
            <a:off x="7364454" y="2923459"/>
            <a:ext cx="224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j-lt"/>
              </a:rPr>
              <a:t>Single use organizer</a:t>
            </a:r>
          </a:p>
        </p:txBody>
      </p: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74A246EB-C818-0543-875C-22E5D7E7DF73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6533478" y="3108125"/>
            <a:ext cx="830976" cy="428262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E3C0A430-EBEC-6D48-8520-AD835D2FB01E}"/>
              </a:ext>
            </a:extLst>
          </p:cNvPr>
          <p:cNvCxnSpPr>
            <a:cxnSpLocks/>
          </p:cNvCxnSpPr>
          <p:nvPr/>
        </p:nvCxnSpPr>
        <p:spPr>
          <a:xfrm flipH="1">
            <a:off x="4566802" y="5933169"/>
            <a:ext cx="224409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E6E608B2-69FE-2A44-A121-577F795E7552}"/>
              </a:ext>
            </a:extLst>
          </p:cNvPr>
          <p:cNvCxnSpPr/>
          <p:nvPr/>
        </p:nvCxnSpPr>
        <p:spPr>
          <a:xfrm flipV="1">
            <a:off x="6810898" y="4572001"/>
            <a:ext cx="0" cy="1365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04982F6F-BA8F-7340-AB88-06B9BCF4BD5E}"/>
              </a:ext>
            </a:extLst>
          </p:cNvPr>
          <p:cNvCxnSpPr>
            <a:cxnSpLocks/>
          </p:cNvCxnSpPr>
          <p:nvPr/>
        </p:nvCxnSpPr>
        <p:spPr>
          <a:xfrm>
            <a:off x="6808203" y="4563561"/>
            <a:ext cx="4143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AFE18EA-6E75-B643-839E-1AE1E38D2D82}"/>
              </a:ext>
            </a:extLst>
          </p:cNvPr>
          <p:cNvSpPr txBox="1"/>
          <p:nvPr/>
        </p:nvSpPr>
        <p:spPr>
          <a:xfrm>
            <a:off x="7311255" y="4370748"/>
            <a:ext cx="2249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j-lt"/>
              </a:rPr>
              <a:t>Knob to fix the pump driver</a:t>
            </a:r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C7D81091-377A-1843-8506-F7BD3D3DFAD0}"/>
              </a:ext>
            </a:extLst>
          </p:cNvPr>
          <p:cNvSpPr/>
          <p:nvPr/>
        </p:nvSpPr>
        <p:spPr>
          <a:xfrm>
            <a:off x="348207" y="2891672"/>
            <a:ext cx="355248" cy="34513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64CBC6CD-4FE4-D646-A42D-E919F5D978F2}"/>
              </a:ext>
            </a:extLst>
          </p:cNvPr>
          <p:cNvSpPr/>
          <p:nvPr/>
        </p:nvSpPr>
        <p:spPr>
          <a:xfrm>
            <a:off x="348207" y="3429000"/>
            <a:ext cx="355248" cy="34513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6C394899-AB7D-1240-AD7F-4F801081D96A}"/>
              </a:ext>
            </a:extLst>
          </p:cNvPr>
          <p:cNvSpPr/>
          <p:nvPr/>
        </p:nvSpPr>
        <p:spPr>
          <a:xfrm>
            <a:off x="348207" y="3936780"/>
            <a:ext cx="355248" cy="34513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234AFD65-563F-194F-85EB-9E504E64E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869" y="5411682"/>
            <a:ext cx="1737890" cy="637006"/>
          </a:xfrm>
          <a:prstGeom prst="rect">
            <a:avLst/>
          </a:prstGeom>
        </p:spPr>
      </p:pic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61C95830-EC65-EA4F-8067-64AFF2501F55}"/>
              </a:ext>
            </a:extLst>
          </p:cNvPr>
          <p:cNvCxnSpPr>
            <a:cxnSpLocks/>
          </p:cNvCxnSpPr>
          <p:nvPr/>
        </p:nvCxnSpPr>
        <p:spPr>
          <a:xfrm flipH="1">
            <a:off x="5399993" y="538994"/>
            <a:ext cx="1267548" cy="715781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8F1C38B0-0DC5-804C-9404-1F3B3C3B291F}"/>
              </a:ext>
            </a:extLst>
          </p:cNvPr>
          <p:cNvSpPr txBox="1"/>
          <p:nvPr/>
        </p:nvSpPr>
        <p:spPr>
          <a:xfrm>
            <a:off x="7288104" y="367829"/>
            <a:ext cx="160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j-lt"/>
              </a:rPr>
              <a:t>Adult ECMO</a:t>
            </a:r>
          </a:p>
        </p:txBody>
      </p: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5D57FB6D-A946-8745-BEDE-4597880FB4CC}"/>
              </a:ext>
            </a:extLst>
          </p:cNvPr>
          <p:cNvCxnSpPr>
            <a:cxnSpLocks/>
          </p:cNvCxnSpPr>
          <p:nvPr/>
        </p:nvCxnSpPr>
        <p:spPr>
          <a:xfrm>
            <a:off x="6667541" y="540920"/>
            <a:ext cx="5550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BA439708-34C3-48E6-9314-A1BB3D11BC79}"/>
              </a:ext>
            </a:extLst>
          </p:cNvPr>
          <p:cNvSpPr/>
          <p:nvPr/>
        </p:nvSpPr>
        <p:spPr>
          <a:xfrm>
            <a:off x="10853171" y="6516052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Belliato 2019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A48F70-6957-477B-8944-A1626073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36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17074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13AFA5-0288-0C44-990F-BF3ED23899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0639" y="376672"/>
            <a:ext cx="10067836" cy="676275"/>
          </a:xfrm>
        </p:spPr>
        <p:txBody>
          <a:bodyPr>
            <a:normAutofit/>
          </a:bodyPr>
          <a:lstStyle/>
          <a:p>
            <a:r>
              <a:rPr lang="en-US" dirty="0"/>
              <a:t>HOT POINTS OF A NEW ECMO SYSTEM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A72727-DAAC-564A-AFAC-02CA12B3A3A2}"/>
              </a:ext>
            </a:extLst>
          </p:cNvPr>
          <p:cNvSpPr txBox="1"/>
          <p:nvPr/>
        </p:nvSpPr>
        <p:spPr>
          <a:xfrm>
            <a:off x="476339" y="1572518"/>
            <a:ext cx="8410485" cy="445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Fully magnetic levitation technology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Back up unit integrated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Embedded sensors: </a:t>
            </a:r>
            <a:r>
              <a:rPr lang="en-US" sz="2400" dirty="0" err="1">
                <a:latin typeface="+mj-lt"/>
              </a:rPr>
              <a:t>P</a:t>
            </a:r>
            <a:r>
              <a:rPr lang="en-US" sz="2400" baseline="-25000" dirty="0" err="1">
                <a:latin typeface="+mj-lt"/>
              </a:rPr>
              <a:t>drain</a:t>
            </a:r>
            <a:r>
              <a:rPr lang="en-US" sz="2400" dirty="0">
                <a:latin typeface="+mj-lt"/>
              </a:rPr>
              <a:t>, P</a:t>
            </a:r>
            <a:r>
              <a:rPr lang="en-US" sz="2400" baseline="-25000" dirty="0">
                <a:latin typeface="+mj-lt"/>
              </a:rPr>
              <a:t>in</a:t>
            </a:r>
            <a:r>
              <a:rPr lang="en-US" sz="2400" dirty="0">
                <a:latin typeface="+mj-lt"/>
              </a:rPr>
              <a:t>, P</a:t>
            </a:r>
            <a:r>
              <a:rPr lang="en-US" sz="2400" baseline="-25000" dirty="0">
                <a:latin typeface="+mj-lt"/>
              </a:rPr>
              <a:t>out</a:t>
            </a:r>
            <a:r>
              <a:rPr lang="en-US" sz="2400" dirty="0">
                <a:latin typeface="+mj-lt"/>
              </a:rPr>
              <a:t>, SvO</a:t>
            </a:r>
            <a:r>
              <a:rPr lang="en-US" sz="2400" baseline="-25000" dirty="0">
                <a:latin typeface="+mj-lt"/>
              </a:rPr>
              <a:t>2</a:t>
            </a:r>
            <a:r>
              <a:rPr lang="en-US" sz="2400" dirty="0">
                <a:latin typeface="+mj-lt"/>
              </a:rPr>
              <a:t>, Hb, </a:t>
            </a:r>
            <a:r>
              <a:rPr lang="en-US" sz="2400" dirty="0" err="1">
                <a:latin typeface="+mj-lt"/>
              </a:rPr>
              <a:t>T</a:t>
            </a:r>
            <a:r>
              <a:rPr lang="en-US" sz="2400" baseline="-25000" dirty="0" err="1">
                <a:latin typeface="+mj-lt"/>
              </a:rPr>
              <a:t>ven</a:t>
            </a:r>
            <a:endParaRPr lang="en-US" sz="2400" baseline="-250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Dedicated ECMO set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14 days validated , PC coated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Dedicated trolley for inter-Hospital use fitting to any stretchers.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External battery power bank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591A363-FEEF-9B46-9205-CDBC37167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r="12820"/>
          <a:stretch/>
        </p:blipFill>
        <p:spPr>
          <a:xfrm>
            <a:off x="9211004" y="1987769"/>
            <a:ext cx="3009849" cy="382905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F145C4C1-5BD0-4488-8506-5A39DEBF75D8}"/>
              </a:ext>
            </a:extLst>
          </p:cNvPr>
          <p:cNvSpPr/>
          <p:nvPr/>
        </p:nvSpPr>
        <p:spPr>
          <a:xfrm>
            <a:off x="10853171" y="6516052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Belliato 2019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5063C8-6D3F-471A-AB8C-C03C030C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37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832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02321AE-E8EA-4F24-BB1D-99224D785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-186572" y="3184611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B46865E-F40B-448E-9A1B-5A31F9E1F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62" y="258276"/>
            <a:ext cx="5144881" cy="1085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7200" kern="1200" dirty="0">
                <a:solidFill>
                  <a:srgbClr val="197DCE"/>
                </a:solidFill>
                <a:latin typeface="+mj-lt"/>
                <a:ea typeface="+mj-ea"/>
                <a:cs typeface="+mj-cs"/>
              </a:rPr>
              <a:t>THANKS !!!!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35FAF76-17C0-4012-9309-D2CA7C8A6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25" b="2359"/>
          <a:stretch/>
        </p:blipFill>
        <p:spPr>
          <a:xfrm>
            <a:off x="3037281" y="1467353"/>
            <a:ext cx="1308577" cy="1309677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A1E9513C-8B6B-431E-B00E-FD4D4717F9EB}"/>
              </a:ext>
            </a:extLst>
          </p:cNvPr>
          <p:cNvSpPr/>
          <p:nvPr/>
        </p:nvSpPr>
        <p:spPr>
          <a:xfrm>
            <a:off x="10853171" y="6516052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Belliato 2019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A280A9-43EB-4325-8198-182CFD9E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38</a:t>
            </a:fld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5854289-9D46-4A38-9C2B-FC4B1AF729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18" r="1" b="24820"/>
          <a:stretch/>
        </p:blipFill>
        <p:spPr>
          <a:xfrm flipH="1">
            <a:off x="6261134" y="3602114"/>
            <a:ext cx="2514853" cy="212172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96D5D38-BCEC-46B0-BA3D-DF4E68A3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6" r="-2" b="12258"/>
          <a:stretch/>
        </p:blipFill>
        <p:spPr>
          <a:xfrm>
            <a:off x="9081803" y="3519317"/>
            <a:ext cx="2609754" cy="220452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9351812-4AED-4649-AB32-EC47F4CFB0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03" t="1" r="4176" b="1"/>
          <a:stretch/>
        </p:blipFill>
        <p:spPr>
          <a:xfrm>
            <a:off x="6261134" y="-154313"/>
            <a:ext cx="5519648" cy="3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5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3F24BB6-E68B-4180-BDDC-63E1E989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04" y="216039"/>
            <a:ext cx="10451592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ea typeface="Times New Roman"/>
                <a:cs typeface="Times New Roman"/>
              </a:rPr>
              <a:t>We can describe the patient metabolic condition as:</a:t>
            </a:r>
            <a:endParaRPr lang="en-GB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Segnaposto contenuto 5">
            <a:extLst>
              <a:ext uri="{FF2B5EF4-FFF2-40B4-BE49-F238E27FC236}">
                <a16:creationId xmlns:a16="http://schemas.microsoft.com/office/drawing/2014/main" id="{D92511DC-0D16-48DB-9819-C96207D604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663843"/>
              </p:ext>
            </p:extLst>
          </p:nvPr>
        </p:nvGraphicFramePr>
        <p:xfrm>
          <a:off x="842731" y="2232215"/>
          <a:ext cx="10451592" cy="407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9E2E172-52BB-4406-BB40-246CA605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1186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552FD2-01C9-4835-8CDE-FFBBECB0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81" y="339827"/>
            <a:ext cx="11365619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In a patient with </a:t>
            </a:r>
            <a:r>
              <a:rPr lang="en-GB" sz="2800" b="1" u="sng" dirty="0">
                <a:solidFill>
                  <a:srgbClr val="002060"/>
                </a:solidFill>
              </a:rPr>
              <a:t>stable metabolic conditions:</a:t>
            </a:r>
            <a:br>
              <a:rPr lang="en-GB" sz="2800" b="1" u="sng" dirty="0">
                <a:solidFill>
                  <a:srgbClr val="002060"/>
                </a:solidFill>
              </a:rPr>
            </a:br>
            <a:r>
              <a:rPr lang="en-GB" sz="2800" b="1" dirty="0">
                <a:solidFill>
                  <a:srgbClr val="002060"/>
                </a:solidFill>
              </a:rPr>
              <a:t>The total intake must be equal to the O</a:t>
            </a:r>
            <a:r>
              <a:rPr lang="en-GB" sz="2800" b="1" baseline="-25000" dirty="0">
                <a:solidFill>
                  <a:srgbClr val="002060"/>
                </a:solidFill>
              </a:rPr>
              <a:t>2</a:t>
            </a:r>
            <a:r>
              <a:rPr lang="en-GB" sz="2800" b="1" dirty="0">
                <a:solidFill>
                  <a:srgbClr val="002060"/>
                </a:solidFill>
              </a:rPr>
              <a:t> needs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77729" y="2564863"/>
            <a:ext cx="10515600" cy="5789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070C0"/>
                </a:solidFill>
              </a:rPr>
              <a:t>Oxygen delivery = V’O</a:t>
            </a:r>
            <a:r>
              <a:rPr lang="en-US" sz="3600" b="1" dirty="0">
                <a:solidFill>
                  <a:srgbClr val="0070C0"/>
                </a:solidFill>
              </a:rPr>
              <a:t>2 [ml/min ]</a:t>
            </a:r>
            <a:endParaRPr lang="en-US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rgbClr val="0070C0"/>
              </a:solidFill>
            </a:endParaRPr>
          </a:p>
          <a:p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4" name="Parentesi graffa chiusa 3"/>
          <p:cNvSpPr/>
          <p:nvPr/>
        </p:nvSpPr>
        <p:spPr>
          <a:xfrm rot="16200000">
            <a:off x="3713530" y="2216805"/>
            <a:ext cx="1008112" cy="3744415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" name="CasellaDiTesto 4"/>
          <p:cNvSpPr txBox="1"/>
          <p:nvPr/>
        </p:nvSpPr>
        <p:spPr>
          <a:xfrm>
            <a:off x="1640768" y="4656525"/>
            <a:ext cx="1882552" cy="46166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VO</a:t>
            </a:r>
            <a:r>
              <a:rPr lang="en-GB" sz="2400" b="1" baseline="-25000" dirty="0"/>
              <a:t>2</a:t>
            </a:r>
            <a:r>
              <a:rPr lang="en-GB" sz="2400" b="1" dirty="0"/>
              <a:t>ML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148518" y="4727963"/>
            <a:ext cx="1882552" cy="4616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VO</a:t>
            </a:r>
            <a:r>
              <a:rPr lang="en-GB" sz="2400" b="1" baseline="-25000" dirty="0"/>
              <a:t>2</a:t>
            </a:r>
            <a:r>
              <a:rPr lang="en-GB" sz="2400" b="1" dirty="0"/>
              <a:t>NL 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E3F9774-1982-4E05-A63B-544A40304359}"/>
              </a:ext>
            </a:extLst>
          </p:cNvPr>
          <p:cNvGrpSpPr/>
          <p:nvPr/>
        </p:nvGrpSpPr>
        <p:grpSpPr>
          <a:xfrm>
            <a:off x="6537312" y="3584955"/>
            <a:ext cx="3828260" cy="2875191"/>
            <a:chOff x="6537312" y="3584955"/>
            <a:chExt cx="3828260" cy="2875191"/>
          </a:xfrm>
        </p:grpSpPr>
        <p:sp>
          <p:nvSpPr>
            <p:cNvPr id="8" name="CasellaDiTesto 7"/>
            <p:cNvSpPr txBox="1"/>
            <p:nvPr/>
          </p:nvSpPr>
          <p:spPr>
            <a:xfrm>
              <a:off x="6765127" y="5719501"/>
              <a:ext cx="3600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Consumption of O</a:t>
              </a:r>
              <a:r>
                <a:rPr lang="en-GB" sz="2400" b="1" baseline="-25000" dirty="0"/>
                <a:t>2</a:t>
              </a:r>
            </a:p>
          </p:txBody>
        </p:sp>
        <p:cxnSp>
          <p:nvCxnSpPr>
            <p:cNvPr id="10" name="Connettore 2 9"/>
            <p:cNvCxnSpPr/>
            <p:nvPr/>
          </p:nvCxnSpPr>
          <p:spPr>
            <a:xfrm rot="5400000" flipH="1" flipV="1">
              <a:off x="7607987" y="4509983"/>
              <a:ext cx="1851644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e 11"/>
            <p:cNvSpPr/>
            <p:nvPr/>
          </p:nvSpPr>
          <p:spPr>
            <a:xfrm>
              <a:off x="6537312" y="5555639"/>
              <a:ext cx="3828259" cy="90450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</p:grp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F21972F-5214-47E7-9919-064F839D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9" y="5816819"/>
            <a:ext cx="549442" cy="365125"/>
          </a:xfrm>
        </p:spPr>
        <p:txBody>
          <a:bodyPr/>
          <a:lstStyle/>
          <a:p>
            <a:pPr rtl="0"/>
            <a:fld id="{D495E168-DA5E-4888-8D8A-92B118324C14}" type="slidenum">
              <a:rPr lang="it-IT" noProof="0" smtClean="0"/>
              <a:t>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9410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landing_fro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97" y="2244379"/>
            <a:ext cx="4041764" cy="306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1959040" y="5930638"/>
            <a:ext cx="4136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Landing</a:t>
            </a:r>
            <a:r>
              <a:rPr lang="en-GB" baseline="30000" dirty="0"/>
              <a:t>®</a:t>
            </a:r>
            <a:r>
              <a:rPr lang="en-GB" dirty="0"/>
              <a:t> Real Time Monitor, EUROSETS </a:t>
            </a:r>
            <a:r>
              <a:rPr lang="en-GB" dirty="0" err="1"/>
              <a:t>S.r.l</a:t>
            </a:r>
            <a:r>
              <a:rPr lang="en-GB" dirty="0"/>
              <a:t>. - </a:t>
            </a:r>
            <a:r>
              <a:rPr lang="en-GB" dirty="0" err="1"/>
              <a:t>Medolla</a:t>
            </a:r>
            <a:r>
              <a:rPr lang="en-GB" dirty="0"/>
              <a:t> (MO), Italy</a:t>
            </a:r>
            <a:endParaRPr lang="en-GB" b="1" dirty="0"/>
          </a:p>
        </p:txBody>
      </p:sp>
      <p:pic>
        <p:nvPicPr>
          <p:cNvPr id="10" name="Immagin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3242" y="2308210"/>
            <a:ext cx="2070667" cy="1343660"/>
          </a:xfrm>
          <a:prstGeom prst="rect">
            <a:avLst/>
          </a:prstGeom>
          <a:extLs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731807" y="384185"/>
            <a:ext cx="9490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How to measure </a:t>
            </a:r>
            <a:r>
              <a:rPr lang="en-US" sz="3200" b="1" u="sng" dirty="0">
                <a:solidFill>
                  <a:srgbClr val="0070C0"/>
                </a:solidFill>
              </a:rPr>
              <a:t>continuously</a:t>
            </a:r>
            <a:r>
              <a:rPr lang="en-US" sz="3200" b="1" dirty="0">
                <a:solidFill>
                  <a:srgbClr val="0070C0"/>
                </a:solidFill>
              </a:rPr>
              <a:t> the V’O</a:t>
            </a:r>
            <a:r>
              <a:rPr lang="en-US" sz="3200" b="1" baseline="-25000" dirty="0">
                <a:solidFill>
                  <a:srgbClr val="0070C0"/>
                </a:solidFill>
              </a:rPr>
              <a:t>2</a:t>
            </a:r>
            <a:r>
              <a:rPr lang="en-US" sz="3200" b="1" dirty="0">
                <a:solidFill>
                  <a:srgbClr val="0070C0"/>
                </a:solidFill>
              </a:rPr>
              <a:t> ML 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744636A-7C1E-4B95-BE98-7FC6FC79456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3241" y="4032870"/>
            <a:ext cx="2070667" cy="1343660"/>
          </a:xfrm>
          <a:prstGeom prst="rect">
            <a:avLst/>
          </a:prstGeom>
          <a:extLs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</a:ext>
          </a:ex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68B07317-226D-4FC8-AFC5-BD37A67E4C8A}"/>
              </a:ext>
            </a:extLst>
          </p:cNvPr>
          <p:cNvSpPr/>
          <p:nvPr/>
        </p:nvSpPr>
        <p:spPr>
          <a:xfrm>
            <a:off x="7631032" y="2109601"/>
            <a:ext cx="3775084" cy="35341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6F61F6-99C3-4540-B3D9-71ED494D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7539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01159" y="601488"/>
            <a:ext cx="9618132" cy="7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V’O</a:t>
            </a:r>
            <a:r>
              <a:rPr lang="en-US" sz="4400" b="1" baseline="-25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ML on line monitoring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287307" y="2168892"/>
            <a:ext cx="9618132" cy="15363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4200"/>
              </a:spcAft>
            </a:pPr>
            <a:r>
              <a:rPr lang="en-US" sz="2400" dirty="0">
                <a:solidFill>
                  <a:schemeClr val="tx1"/>
                </a:solidFill>
              </a:rPr>
              <a:t>V’O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ML monitored is based on oxygen content approximation obtained from </a:t>
            </a:r>
            <a:r>
              <a:rPr lang="en-US" sz="2400" u="sng" dirty="0">
                <a:solidFill>
                  <a:schemeClr val="tx1"/>
                </a:solidFill>
              </a:rPr>
              <a:t>continuous measurements of saturation and </a:t>
            </a:r>
            <a:r>
              <a:rPr lang="en-US" sz="2400" u="sng" dirty="0" err="1">
                <a:solidFill>
                  <a:schemeClr val="tx1"/>
                </a:solidFill>
              </a:rPr>
              <a:t>haemoglobin</a:t>
            </a:r>
            <a:r>
              <a:rPr lang="en-US" sz="2400" dirty="0">
                <a:solidFill>
                  <a:schemeClr val="tx1"/>
                </a:solidFill>
              </a:rPr>
              <a:t> with not invasive infrared/</a:t>
            </a:r>
            <a:r>
              <a:rPr lang="en-US" sz="2400" dirty="0" err="1">
                <a:solidFill>
                  <a:schemeClr val="tx1"/>
                </a:solidFill>
              </a:rPr>
              <a:t>spettrophotometry</a:t>
            </a:r>
            <a:r>
              <a:rPr lang="en-US" sz="2400" dirty="0">
                <a:solidFill>
                  <a:schemeClr val="tx1"/>
                </a:solidFill>
              </a:rPr>
              <a:t> method.</a:t>
            </a:r>
          </a:p>
        </p:txBody>
      </p:sp>
      <p:pic>
        <p:nvPicPr>
          <p:cNvPr id="9" name="Immagine 8" descr="Immagine che contiene oggetto&#10;&#10;Descrizione generata con affidabilità elevata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286934" y="4319315"/>
            <a:ext cx="9618132" cy="1846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313D34-ACED-4F6F-96D2-01B64CC2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143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646802"/>
            <a:ext cx="6406634" cy="4050450"/>
          </a:xfrm>
          <a:prstGeom prst="rect">
            <a:avLst/>
          </a:prstGeom>
          <a:noFill/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732405" y="750461"/>
            <a:ext cx="8408699" cy="648072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it-IT" sz="4800" b="1" dirty="0" err="1">
                <a:solidFill>
                  <a:srgbClr val="00206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Oxygenator</a:t>
            </a:r>
            <a:r>
              <a:rPr lang="it-IT" sz="4800" b="1" dirty="0">
                <a:solidFill>
                  <a:srgbClr val="00206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 </a:t>
            </a:r>
            <a:r>
              <a:rPr lang="it-IT" sz="4800" b="1" dirty="0" err="1">
                <a:solidFill>
                  <a:srgbClr val="00206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aging</a:t>
            </a:r>
            <a:r>
              <a:rPr lang="it-IT" sz="4800" b="1" dirty="0">
                <a:solidFill>
                  <a:srgbClr val="00206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: V’O</a:t>
            </a:r>
            <a:r>
              <a:rPr lang="it-IT" sz="4800" b="1" baseline="-25000" dirty="0">
                <a:solidFill>
                  <a:srgbClr val="00206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2</a:t>
            </a:r>
            <a:r>
              <a:rPr lang="it-IT" sz="4800" b="1" dirty="0">
                <a:solidFill>
                  <a:srgbClr val="00206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ML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886" y="1773878"/>
            <a:ext cx="2209170" cy="3796298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Oxygen transfer from membrane lung (V’O</a:t>
            </a:r>
            <a:r>
              <a:rPr lang="en-US" sz="1600" b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ML) during the entire period of use of the first oxygenator, an ECMO Adult Oxygenator (by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Eurosets</a:t>
            </a:r>
            <a:r>
              <a:rPr lang="en-US" sz="16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tm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 Actual values are plotted together with the factory theoretical relationship between V’O</a:t>
            </a:r>
            <a:r>
              <a:rPr lang="en-US" sz="1600" b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ML and blood flow</a:t>
            </a: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806862" y="6080490"/>
            <a:ext cx="7807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Belliato</a:t>
            </a:r>
            <a:r>
              <a:rPr lang="en-GB" dirty="0"/>
              <a:t> et al. J </a:t>
            </a:r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Monit</a:t>
            </a:r>
            <a:r>
              <a:rPr lang="en-GB" dirty="0"/>
              <a:t> </a:t>
            </a:r>
            <a:r>
              <a:rPr lang="en-GB" dirty="0" err="1"/>
              <a:t>Comput</a:t>
            </a:r>
            <a:r>
              <a:rPr lang="en-GB" dirty="0"/>
              <a:t> DOI 10.1007/s10877-016-9927-4</a:t>
            </a:r>
          </a:p>
        </p:txBody>
      </p:sp>
      <p:sp>
        <p:nvSpPr>
          <p:cNvPr id="3" name="Rettangolo 2"/>
          <p:cNvSpPr/>
          <p:nvPr/>
        </p:nvSpPr>
        <p:spPr>
          <a:xfrm>
            <a:off x="5951538" y="5373218"/>
            <a:ext cx="2592734" cy="324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Blood Flow [L/</a:t>
            </a:r>
            <a:r>
              <a:rPr lang="it-IT" dirty="0" err="1">
                <a:solidFill>
                  <a:schemeClr val="tx1"/>
                </a:solidFill>
              </a:rPr>
              <a:t>min</a:t>
            </a:r>
            <a:r>
              <a:rPr lang="it-IT" dirty="0">
                <a:solidFill>
                  <a:schemeClr val="tx1"/>
                </a:solidFill>
              </a:rPr>
              <a:t>]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4" y="5086352"/>
            <a:ext cx="1001004" cy="891519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372618-E871-423A-8635-DABFA5002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60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35560" y="2176264"/>
            <a:ext cx="8229600" cy="748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9C5252"/>
                </a:solidFill>
              </a:rPr>
              <a:t>CO</a:t>
            </a:r>
            <a:r>
              <a:rPr lang="en-US" sz="4400" b="1" baseline="-25000" dirty="0">
                <a:solidFill>
                  <a:srgbClr val="9C5252"/>
                </a:solidFill>
              </a:rPr>
              <a:t>2</a:t>
            </a:r>
            <a:r>
              <a:rPr lang="en-US" sz="4400" b="1" dirty="0">
                <a:solidFill>
                  <a:srgbClr val="9C5252"/>
                </a:solidFill>
              </a:rPr>
              <a:t> removal =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V’CO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[ml/min]</a:t>
            </a:r>
          </a:p>
          <a:p>
            <a:pPr marL="0" indent="0">
              <a:buNone/>
            </a:pPr>
            <a:endParaRPr lang="en-US" sz="4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sz="4400" dirty="0"/>
          </a:p>
        </p:txBody>
      </p:sp>
      <p:sp>
        <p:nvSpPr>
          <p:cNvPr id="4" name="Parentesi graffa chiusa 3"/>
          <p:cNvSpPr/>
          <p:nvPr/>
        </p:nvSpPr>
        <p:spPr>
          <a:xfrm rot="16200000">
            <a:off x="3848282" y="1700810"/>
            <a:ext cx="1008112" cy="3744415"/>
          </a:xfrm>
          <a:prstGeom prst="rightBrace">
            <a:avLst/>
          </a:prstGeom>
          <a:ln w="38100">
            <a:solidFill>
              <a:srgbClr val="9C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75520" y="4149080"/>
            <a:ext cx="1882552" cy="52322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prstClr val="black"/>
                </a:solidFill>
              </a:rPr>
              <a:t>VCO</a:t>
            </a:r>
            <a:r>
              <a:rPr lang="en-GB" sz="2800" b="1" baseline="-25000" dirty="0">
                <a:solidFill>
                  <a:prstClr val="black"/>
                </a:solidFill>
              </a:rPr>
              <a:t>2</a:t>
            </a:r>
            <a:r>
              <a:rPr lang="en-GB" sz="2800" b="1" dirty="0">
                <a:solidFill>
                  <a:prstClr val="black"/>
                </a:solidFill>
              </a:rPr>
              <a:t>ML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283270" y="4149080"/>
            <a:ext cx="1882552" cy="52322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prstClr val="black"/>
                </a:solidFill>
              </a:rPr>
              <a:t>VCO</a:t>
            </a:r>
            <a:r>
              <a:rPr lang="en-GB" sz="2800" b="1" baseline="-25000" dirty="0">
                <a:solidFill>
                  <a:prstClr val="black"/>
                </a:solidFill>
              </a:rPr>
              <a:t>2</a:t>
            </a:r>
            <a:r>
              <a:rPr lang="en-GB" sz="2800" b="1" dirty="0">
                <a:solidFill>
                  <a:prstClr val="black"/>
                </a:solidFill>
              </a:rPr>
              <a:t>NL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8649" y="510242"/>
            <a:ext cx="10410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In a patient with </a:t>
            </a:r>
            <a:r>
              <a:rPr lang="en-GB" sz="2800" b="1" u="sng" dirty="0">
                <a:solidFill>
                  <a:schemeClr val="accent1">
                    <a:lumMod val="75000"/>
                  </a:schemeClr>
                </a:solidFill>
              </a:rPr>
              <a:t>stable metabolic conditions:</a:t>
            </a:r>
          </a:p>
          <a:p>
            <a:r>
              <a:rPr lang="en-GB" sz="2800" dirty="0">
                <a:solidFill>
                  <a:schemeClr val="tx2">
                    <a:lumMod val="75000"/>
                  </a:schemeClr>
                </a:solidFill>
              </a:rPr>
              <a:t>The total CO</a:t>
            </a:r>
            <a:r>
              <a:rPr lang="en-GB" sz="28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GB" sz="2800" dirty="0">
                <a:solidFill>
                  <a:schemeClr val="tx2">
                    <a:lumMod val="75000"/>
                  </a:schemeClr>
                </a:solidFill>
              </a:rPr>
              <a:t> removal must be equal to the CO</a:t>
            </a:r>
            <a:r>
              <a:rPr lang="en-GB" sz="28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GB" sz="2800" dirty="0">
                <a:solidFill>
                  <a:schemeClr val="tx2">
                    <a:lumMod val="75000"/>
                  </a:schemeClr>
                </a:solidFill>
              </a:rPr>
              <a:t> production</a:t>
            </a:r>
          </a:p>
          <a:p>
            <a:endParaRPr lang="en-GB" sz="2800" b="1" dirty="0">
              <a:solidFill>
                <a:srgbClr val="6076B4">
                  <a:lumMod val="75000"/>
                </a:srgb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99879" y="4590966"/>
            <a:ext cx="3600445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</a:t>
            </a:r>
            <a:r>
              <a:rPr lang="en-GB" sz="2800" b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production</a:t>
            </a:r>
          </a:p>
          <a:p>
            <a:pPr algn="ctr"/>
            <a:endParaRPr lang="en-GB" sz="2800" b="1" baseline="-2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8700101" y="2704747"/>
            <a:ext cx="0" cy="206848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/>
          <p:cNvSpPr/>
          <p:nvPr/>
        </p:nvSpPr>
        <p:spPr>
          <a:xfrm>
            <a:off x="6785972" y="4920605"/>
            <a:ext cx="3828259" cy="9045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>
              <a:solidFill>
                <a:prstClr val="white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32ACECA-FF99-4213-B103-B8D9244A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it-IT" noProof="0" smtClean="0"/>
              <a:t>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228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Tema di Offic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741344_TF55923798.potx" id="{53BF9710-444C-45CE-A5AB-632F6565EB41}" vid="{5225BB78-66B4-4261-9995-520FBFCC254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1071</Words>
  <Application>Microsoft Office PowerPoint</Application>
  <PresentationFormat>Widescreen</PresentationFormat>
  <Paragraphs>216</Paragraphs>
  <Slides>38</Slides>
  <Notes>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7" baseType="lpstr">
      <vt:lpstr>Arial</vt:lpstr>
      <vt:lpstr>Calibri</vt:lpstr>
      <vt:lpstr>Cambria Math</vt:lpstr>
      <vt:lpstr>Century Gothic</vt:lpstr>
      <vt:lpstr>Courier New</vt:lpstr>
      <vt:lpstr>Garamond</vt:lpstr>
      <vt:lpstr>Symbol</vt:lpstr>
      <vt:lpstr>Wingdings</vt:lpstr>
      <vt:lpstr>Tema di Office</vt:lpstr>
      <vt:lpstr>Presentazione standard di PowerPoint</vt:lpstr>
      <vt:lpstr>Disclosures last 5 yrs:</vt:lpstr>
      <vt:lpstr>Summary</vt:lpstr>
      <vt:lpstr>We can describe the patient metabolic condition as:</vt:lpstr>
      <vt:lpstr>In a patient with stable metabolic conditions: The total intake must be equal to the O2 needs</vt:lpstr>
      <vt:lpstr>Presentazione standard di PowerPoint</vt:lpstr>
      <vt:lpstr>Presentazione standard di PowerPoint</vt:lpstr>
      <vt:lpstr>Oxygenator aging: V’O2ML</vt:lpstr>
      <vt:lpstr>Presentazione standard di PowerPoint</vt:lpstr>
      <vt:lpstr>V’CO2ML measurement</vt:lpstr>
      <vt:lpstr>V’CO2ML not invasive measurement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Partitioning of V’CO2 during ECMO:</vt:lpstr>
      <vt:lpstr>Presentazione standard di PowerPoint</vt:lpstr>
      <vt:lpstr>A Full Support Systems:  the hybrid ECMO</vt:lpstr>
      <vt:lpstr>When do we use the V-VA ECMO?</vt:lpstr>
      <vt:lpstr>Hybrid ECMO configurations</vt:lpstr>
      <vt:lpstr>Presentazione standard di PowerPoint</vt:lpstr>
      <vt:lpstr>Presentazione standard di PowerPoint</vt:lpstr>
      <vt:lpstr>How to describe your ECMO?</vt:lpstr>
      <vt:lpstr>Presentazione standard di PowerPoint</vt:lpstr>
      <vt:lpstr>How to select an appropriate ECMO device? </vt:lpstr>
      <vt:lpstr>Centrifugal pumps available till now:</vt:lpstr>
      <vt:lpstr>Magnetic leviation</vt:lpstr>
      <vt:lpstr>Advantages using Magnetic LEVITATION Centrifugal Pump</vt:lpstr>
      <vt:lpstr>Presentazione standard di PowerPoint</vt:lpstr>
      <vt:lpstr>Magnetic LEVITATION  Centrifugal Pump</vt:lpstr>
      <vt:lpstr>Presentazione standard di PowerPoint</vt:lpstr>
      <vt:lpstr>FLUID DYNAMIC OF ECMOlife</vt:lpstr>
      <vt:lpstr>Could we merge the “best” technology with in portable system?</vt:lpstr>
      <vt:lpstr>Intra-Hospital transport</vt:lpstr>
      <vt:lpstr>INTER-HOSPITAL TRANSPORT</vt:lpstr>
      <vt:lpstr>Circuit Fixing Plate</vt:lpstr>
      <vt:lpstr>HOT POINTS OF A NEW ECMO SYSTEM </vt:lpstr>
      <vt:lpstr>THANKS 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2019-11-02T12:28:37Z</dcterms:created>
  <dcterms:modified xsi:type="dcterms:W3CDTF">2019-11-08T21:26:12Z</dcterms:modified>
</cp:coreProperties>
</file>