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8" r:id="rId16"/>
    <p:sldId id="311" r:id="rId17"/>
    <p:sldId id="324" r:id="rId18"/>
    <p:sldId id="313" r:id="rId19"/>
    <p:sldId id="316" r:id="rId20"/>
    <p:sldId id="314" r:id="rId21"/>
    <p:sldId id="315" r:id="rId22"/>
    <p:sldId id="317" r:id="rId23"/>
    <p:sldId id="319" r:id="rId24"/>
    <p:sldId id="320" r:id="rId25"/>
    <p:sldId id="321" r:id="rId26"/>
    <p:sldId id="322" r:id="rId27"/>
    <p:sldId id="323" r:id="rId28"/>
    <p:sldId id="26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1F0E"/>
    <a:srgbClr val="FF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09" autoAdjust="0"/>
  </p:normalViewPr>
  <p:slideViewPr>
    <p:cSldViewPr>
      <p:cViewPr>
        <p:scale>
          <a:sx n="66" d="100"/>
          <a:sy n="66" d="100"/>
        </p:scale>
        <p:origin x="-150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3026618"/>
            <a:ext cx="7010400" cy="1011982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r-T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Heparin Alternatifleri</a:t>
            </a:r>
            <a:br>
              <a:rPr lang="tr-T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Kullanım Kuralları</a:t>
            </a:r>
            <a:endParaRPr lang="tr-T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953000"/>
            <a:ext cx="4038600" cy="1295400"/>
          </a:xfrm>
        </p:spPr>
        <p:txBody>
          <a:bodyPr>
            <a:normAutofit fontScale="62500" lnSpcReduction="20000"/>
          </a:bodyPr>
          <a:lstStyle/>
          <a:p>
            <a:r>
              <a:rPr lang="tr-TR" sz="3400" b="1" i="1" dirty="0" smtClean="0">
                <a:solidFill>
                  <a:schemeClr val="tx1"/>
                </a:solidFill>
              </a:rPr>
              <a:t>Dr. Onat BERMEDE, DESA</a:t>
            </a:r>
          </a:p>
          <a:p>
            <a:endParaRPr lang="tr-TR" i="1" dirty="0" smtClean="0">
              <a:solidFill>
                <a:schemeClr val="tx1"/>
              </a:solidFill>
            </a:endParaRPr>
          </a:p>
          <a:p>
            <a:r>
              <a:rPr lang="tr-TR" b="1" i="1" dirty="0" smtClean="0">
                <a:solidFill>
                  <a:schemeClr val="tx1"/>
                </a:solidFill>
              </a:rPr>
              <a:t>Ankara Üniversitesi Tıp Fakültesi </a:t>
            </a:r>
          </a:p>
          <a:p>
            <a:r>
              <a:rPr lang="tr-TR" b="1" i="1" dirty="0" smtClean="0">
                <a:solidFill>
                  <a:schemeClr val="tx1"/>
                </a:solidFill>
              </a:rPr>
              <a:t>Anesteziyoloji ve Reanimasyon AD</a:t>
            </a:r>
          </a:p>
        </p:txBody>
      </p:sp>
      <p:pic>
        <p:nvPicPr>
          <p:cNvPr id="4" name="Picture 2" descr="C:\Users\user\Desktop\AÜ 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07" y="5105400"/>
            <a:ext cx="950293" cy="9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206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105400"/>
            <a:ext cx="937276" cy="936104"/>
          </a:xfrm>
          <a:prstGeom prst="rect">
            <a:avLst/>
          </a:prstGeom>
        </p:spPr>
      </p:pic>
      <p:sp>
        <p:nvSpPr>
          <p:cNvPr id="6" name="AutoShape 6" descr="tark 2019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8" descr="tark 2019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10" descr="tark 2019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2574"/>
            <a:ext cx="9757355" cy="16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0549"/>
            <a:ext cx="8229600" cy="38356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r-TR" sz="3800" b="1" dirty="0" smtClean="0"/>
              <a:t>AT düzeyi &lt; %60</a:t>
            </a:r>
          </a:p>
          <a:p>
            <a:endParaRPr lang="tr-TR" dirty="0" smtClean="0"/>
          </a:p>
          <a:p>
            <a:r>
              <a:rPr lang="tr-TR" dirty="0" smtClean="0"/>
              <a:t>Trombositoz</a:t>
            </a:r>
          </a:p>
          <a:p>
            <a:r>
              <a:rPr lang="tr-TR" dirty="0" smtClean="0"/>
              <a:t>Platelet faktör 4  (PF4) yüksekliği</a:t>
            </a:r>
          </a:p>
          <a:p>
            <a:r>
              <a:rPr lang="tr-TR" dirty="0" smtClean="0"/>
              <a:t>Daha önce heparin uygulaması</a:t>
            </a:r>
          </a:p>
          <a:p>
            <a:r>
              <a:rPr lang="tr-TR" dirty="0" smtClean="0"/>
              <a:t>DIC</a:t>
            </a:r>
          </a:p>
          <a:p>
            <a:r>
              <a:rPr lang="tr-TR" dirty="0" smtClean="0"/>
              <a:t>Endokardit</a:t>
            </a:r>
          </a:p>
          <a:p>
            <a:r>
              <a:rPr lang="tr-TR" dirty="0" smtClean="0"/>
              <a:t>KC fonksiyon bozukluğu</a:t>
            </a:r>
          </a:p>
          <a:p>
            <a:r>
              <a:rPr lang="tr-TR" dirty="0" smtClean="0"/>
              <a:t>Yaş &gt; 65</a:t>
            </a:r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8953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1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1066800"/>
            <a:ext cx="8999647" cy="5059363"/>
          </a:xfrm>
        </p:spPr>
      </p:pic>
    </p:spTree>
    <p:extLst>
      <p:ext uri="{BB962C8B-B14F-4D97-AF65-F5344CB8AC3E}">
        <p14:creationId xmlns:p14="http://schemas.microsoft.com/office/powerpoint/2010/main" val="25242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Kontrendikasyon??</a:t>
            </a:r>
            <a:endParaRPr lang="tr-T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HİT</a:t>
            </a: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Heparin ilişkili trombositopeni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27095"/>
            <a:ext cx="4267200" cy="38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HİT</a:t>
            </a: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Heparin ilişkili trombositopeni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267200" cy="38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5998"/>
            <a:ext cx="3733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İmmün yanıt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r>
              <a:rPr lang="tr-TR" sz="2400" dirty="0" smtClean="0"/>
              <a:t>Trombositlerin antikor aracılı aktivasyonu</a:t>
            </a:r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sz="2400" dirty="0" smtClean="0"/>
          </a:p>
          <a:p>
            <a:pPr algn="ctr"/>
            <a:r>
              <a:rPr lang="tr-TR" sz="2400" dirty="0" smtClean="0"/>
              <a:t>Tüketim</a:t>
            </a:r>
          </a:p>
          <a:p>
            <a:pPr algn="ctr"/>
            <a:endParaRPr lang="tr-TR" sz="2400" dirty="0"/>
          </a:p>
          <a:p>
            <a:pPr algn="ctr"/>
            <a:endParaRPr lang="tr-TR" sz="2400" dirty="0" smtClean="0"/>
          </a:p>
          <a:p>
            <a:pPr algn="ctr"/>
            <a:r>
              <a:rPr lang="tr-TR" sz="2400" dirty="0" smtClean="0"/>
              <a:t>Trombositopeni ve tromboz</a:t>
            </a:r>
          </a:p>
          <a:p>
            <a:pPr algn="ctr"/>
            <a:endParaRPr lang="tr-TR" dirty="0"/>
          </a:p>
        </p:txBody>
      </p:sp>
      <p:sp>
        <p:nvSpPr>
          <p:cNvPr id="6" name="Down Arrow 5"/>
          <p:cNvSpPr/>
          <p:nvPr/>
        </p:nvSpPr>
        <p:spPr>
          <a:xfrm>
            <a:off x="1905000" y="281940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own Arrow 8"/>
          <p:cNvSpPr/>
          <p:nvPr/>
        </p:nvSpPr>
        <p:spPr>
          <a:xfrm>
            <a:off x="1905000" y="434340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own Arrow 9"/>
          <p:cNvSpPr/>
          <p:nvPr/>
        </p:nvSpPr>
        <p:spPr>
          <a:xfrm>
            <a:off x="1936242" y="548640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0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/>
              <a:t>Heparin sonrası </a:t>
            </a:r>
            <a:r>
              <a:rPr lang="tr-TR" b="1" u="sng" dirty="0" smtClean="0"/>
              <a:t>5-14 gün</a:t>
            </a:r>
            <a:r>
              <a:rPr lang="tr-TR" dirty="0" smtClean="0"/>
              <a:t> içinde 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Trombosit sayısı %50 </a:t>
            </a:r>
            <a:r>
              <a:rPr lang="tr-TR" dirty="0" smtClean="0">
                <a:latin typeface="Calibri"/>
                <a:cs typeface="Calibri"/>
              </a:rPr>
              <a:t>↓</a:t>
            </a:r>
          </a:p>
          <a:p>
            <a:pPr marL="0" indent="0" algn="ctr">
              <a:buNone/>
            </a:pPr>
            <a:endParaRPr lang="tr-TR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tr-TR" dirty="0" smtClean="0">
                <a:latin typeface="Calibri"/>
                <a:cs typeface="Calibri"/>
              </a:rPr>
              <a:t>Trombotik olay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 rot="19020936">
            <a:off x="2209800" y="2514600"/>
            <a:ext cx="4666790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</a:rPr>
              <a:t>HİT’ten ŞÜPHELEN!</a:t>
            </a:r>
            <a:endParaRPr lang="tr-T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863"/>
            <a:ext cx="489585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657475"/>
            <a:ext cx="36671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3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i="1" dirty="0" smtClean="0"/>
              <a:t>Tanı</a:t>
            </a:r>
            <a:endParaRPr lang="tr-T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ELISA (antikor tespiti)</a:t>
            </a:r>
          </a:p>
          <a:p>
            <a:endParaRPr lang="tr-TR" dirty="0"/>
          </a:p>
          <a:p>
            <a:r>
              <a:rPr lang="tr-TR" dirty="0" smtClean="0"/>
              <a:t>Yıkanmış trombosit aktivasyon testleri</a:t>
            </a:r>
          </a:p>
          <a:p>
            <a:pPr lvl="2"/>
            <a:r>
              <a:rPr lang="tr-TR" dirty="0" smtClean="0"/>
              <a:t>Seratonin salınım testi</a:t>
            </a:r>
          </a:p>
          <a:p>
            <a:pPr lvl="2"/>
            <a:r>
              <a:rPr lang="tr-TR" dirty="0" smtClean="0"/>
              <a:t>Heparin ilişkili trombosit aktivasyon testi</a:t>
            </a:r>
          </a:p>
          <a:p>
            <a:pPr lvl="2"/>
            <a:endParaRPr lang="tr-TR" dirty="0"/>
          </a:p>
          <a:p>
            <a:r>
              <a:rPr lang="tr-TR" dirty="0" smtClean="0"/>
              <a:t>Trombosit agregasyon testi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41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943100"/>
            <a:ext cx="25336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92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733800"/>
            <a:ext cx="5769785" cy="101566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r-TR" sz="6000" dirty="0" smtClean="0">
                <a:solidFill>
                  <a:schemeClr val="bg1"/>
                </a:solidFill>
              </a:rPr>
              <a:t>ECMO’da HIT %20</a:t>
            </a:r>
            <a:endParaRPr lang="tr-T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/>
              <a:t>Heparin alternatifleri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dirty="0" smtClean="0"/>
              <a:t>Direkt trombin inhibitörleri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Argatroban</a:t>
            </a:r>
          </a:p>
          <a:p>
            <a:endParaRPr lang="tr-TR" dirty="0" smtClean="0"/>
          </a:p>
          <a:p>
            <a:r>
              <a:rPr lang="tr-TR" dirty="0" smtClean="0"/>
              <a:t>Lepirüdin</a:t>
            </a:r>
          </a:p>
          <a:p>
            <a:endParaRPr lang="tr-TR" dirty="0" smtClean="0"/>
          </a:p>
          <a:p>
            <a:r>
              <a:rPr lang="tr-TR" dirty="0" smtClean="0"/>
              <a:t>Bivalüridin</a:t>
            </a:r>
          </a:p>
          <a:p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Dabigatran (p.o)</a:t>
            </a:r>
          </a:p>
          <a:p>
            <a:endParaRPr lang="tr-TR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dirty="0" smtClean="0"/>
              <a:t>Faktör Xa inhibitörleri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Danoparoid</a:t>
            </a:r>
          </a:p>
          <a:p>
            <a:endParaRPr lang="tr-TR" dirty="0"/>
          </a:p>
          <a:p>
            <a:r>
              <a:rPr lang="tr-TR" dirty="0" smtClean="0"/>
              <a:t>Fondaparinux</a:t>
            </a:r>
          </a:p>
          <a:p>
            <a:endParaRPr lang="tr-TR" dirty="0"/>
          </a:p>
          <a:p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Rivaroksaban (p.o)</a:t>
            </a:r>
          </a:p>
          <a:p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Apiksaban (p.o)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15200" cy="545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8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first cardiopulmonary bypas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695325"/>
            <a:ext cx="81819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886450"/>
            <a:ext cx="236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6324600"/>
            <a:ext cx="376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05000" y="695325"/>
            <a:ext cx="3886200" cy="4638675"/>
            <a:chOff x="1905000" y="695325"/>
            <a:chExt cx="3886200" cy="4638675"/>
          </a:xfrm>
        </p:grpSpPr>
        <p:sp>
          <p:nvSpPr>
            <p:cNvPr id="2" name="Rounded Rectangle 1"/>
            <p:cNvSpPr/>
            <p:nvPr/>
          </p:nvSpPr>
          <p:spPr>
            <a:xfrm>
              <a:off x="4495800" y="695325"/>
              <a:ext cx="1295400" cy="4638675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3319" name="Picture 7" descr="bivalirudin ile ilgili görsel sonuc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143000"/>
              <a:ext cx="2438400" cy="39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51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447800"/>
            <a:ext cx="77628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0"/>
            <a:ext cx="6257925" cy="1377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6656614"/>
            <a:ext cx="187642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8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86"/>
            <a:ext cx="52101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3152775"/>
            <a:ext cx="54578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2286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3200" dirty="0" smtClean="0"/>
              <a:t>40 y, E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3200" dirty="0" smtClean="0"/>
              <a:t>ECMO, HIT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3200" dirty="0" smtClean="0"/>
              <a:t>RVAD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916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0"/>
            <a:ext cx="6991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676400"/>
            <a:ext cx="26003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409825"/>
            <a:ext cx="53435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371725"/>
            <a:ext cx="53625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172200" cy="497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5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9525"/>
            <a:ext cx="84486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629400"/>
            <a:ext cx="54864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962150"/>
            <a:ext cx="43529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8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873872" cy="197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9525"/>
            <a:ext cx="84486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629400"/>
            <a:ext cx="54864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4114800"/>
            <a:ext cx="5410200" cy="304800"/>
          </a:xfrm>
          <a:prstGeom prst="rect">
            <a:avLst/>
          </a:prstGeom>
          <a:noFill/>
          <a:ln w="38100">
            <a:solidFill>
              <a:srgbClr val="FE1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95487"/>
            <a:ext cx="667358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7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76200"/>
            <a:ext cx="7743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2057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6546"/>
            <a:ext cx="8915400" cy="131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429000"/>
            <a:ext cx="47815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3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i="1" dirty="0" smtClean="0"/>
              <a:t>Eve giderken...</a:t>
            </a:r>
            <a:endParaRPr lang="tr-T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Heparin günümüzde ilk tercih</a:t>
            </a:r>
          </a:p>
          <a:p>
            <a:endParaRPr lang="tr-TR" dirty="0"/>
          </a:p>
          <a:p>
            <a:r>
              <a:rPr lang="tr-TR" dirty="0" smtClean="0"/>
              <a:t>Uzamış kullanımda HIT mutlaka akla gelmeli</a:t>
            </a:r>
          </a:p>
          <a:p>
            <a:endParaRPr lang="tr-TR" dirty="0"/>
          </a:p>
          <a:p>
            <a:r>
              <a:rPr lang="tr-TR" dirty="0" smtClean="0"/>
              <a:t>Tanı için Hematoloji’den yardım</a:t>
            </a:r>
          </a:p>
          <a:p>
            <a:endParaRPr lang="tr-TR" dirty="0"/>
          </a:p>
          <a:p>
            <a:r>
              <a:rPr lang="tr-TR" b="1" i="1" u="sng" dirty="0" smtClean="0"/>
              <a:t>Bivalirudin</a:t>
            </a:r>
            <a:endParaRPr lang="tr-TR" b="1" i="1" u="sng" dirty="0"/>
          </a:p>
        </p:txBody>
      </p:sp>
    </p:spTree>
    <p:extLst>
      <p:ext uri="{BB962C8B-B14F-4D97-AF65-F5344CB8AC3E}">
        <p14:creationId xmlns:p14="http://schemas.microsoft.com/office/powerpoint/2010/main" val="33221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" y="0"/>
            <a:ext cx="91370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4869359"/>
            <a:ext cx="26965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Minnetle...</a:t>
            </a:r>
            <a:endParaRPr lang="tr-T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i="1" dirty="0" smtClean="0"/>
              <a:t>Heparin</a:t>
            </a:r>
            <a:endParaRPr lang="tr-T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Hepari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2895600"/>
            <a:ext cx="2095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2095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eparin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00550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when heparin discovered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1859973" cy="264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5661" y="3200400"/>
            <a:ext cx="15945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 smtClean="0"/>
              <a:t>Jay Mclean</a:t>
            </a:r>
          </a:p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1916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6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6" y="1834073"/>
            <a:ext cx="7297168" cy="4058216"/>
          </a:xfrm>
        </p:spPr>
      </p:pic>
    </p:spTree>
    <p:extLst>
      <p:ext uri="{BB962C8B-B14F-4D97-AF65-F5344CB8AC3E}">
        <p14:creationId xmlns:p14="http://schemas.microsoft.com/office/powerpoint/2010/main" val="35619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2" y="0"/>
            <a:ext cx="7239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0769" y="3124200"/>
            <a:ext cx="8944026" cy="2743849"/>
            <a:chOff x="120769" y="3885551"/>
            <a:chExt cx="8944026" cy="274384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69" y="3885551"/>
              <a:ext cx="8944026" cy="1719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282" y="5257800"/>
              <a:ext cx="7985342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209800" y="4204058"/>
            <a:ext cx="4934171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chemeClr val="tx2"/>
                </a:solidFill>
              </a:rPr>
              <a:t>KPB öncesi kontrol</a:t>
            </a:r>
            <a:endParaRPr lang="tr-TR" sz="4800" b="1" dirty="0">
              <a:solidFill>
                <a:schemeClr val="tx2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07" y="2971303"/>
            <a:ext cx="1819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7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2" y="0"/>
            <a:ext cx="7239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7070209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3960" y="4061013"/>
            <a:ext cx="7317644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chemeClr val="tx2"/>
                </a:solidFill>
              </a:rPr>
              <a:t>Kiloya göre yap ama </a:t>
            </a:r>
          </a:p>
          <a:p>
            <a:r>
              <a:rPr lang="tr-TR" sz="4800" b="1" dirty="0" smtClean="0">
                <a:solidFill>
                  <a:schemeClr val="tx2"/>
                </a:solidFill>
              </a:rPr>
              <a:t>kişisel özellikler faklı olabilir</a:t>
            </a:r>
            <a:endParaRPr lang="tr-TR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2" y="0"/>
            <a:ext cx="7239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7242712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4204058"/>
            <a:ext cx="1959191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chemeClr val="tx2"/>
                </a:solidFill>
              </a:rPr>
              <a:t>400 </a:t>
            </a:r>
            <a:r>
              <a:rPr lang="tr-TR" sz="4800" b="1" dirty="0" smtClean="0">
                <a:solidFill>
                  <a:schemeClr val="tx2"/>
                </a:solidFill>
                <a:latin typeface="Calibri"/>
                <a:cs typeface="Calibri"/>
              </a:rPr>
              <a:t>↑ </a:t>
            </a:r>
            <a:endParaRPr lang="tr-TR" sz="4800" b="1" dirty="0">
              <a:solidFill>
                <a:schemeClr val="tx2"/>
              </a:solidFill>
            </a:endParaRPr>
          </a:p>
        </p:txBody>
      </p:sp>
      <p:sp>
        <p:nvSpPr>
          <p:cNvPr id="3" name="AutoShape 4" descr="tamamdır emojis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038600"/>
            <a:ext cx="2185987" cy="114635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9" y="3590925"/>
            <a:ext cx="7061431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2" y="0"/>
            <a:ext cx="7239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4061013"/>
            <a:ext cx="6213881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tx2"/>
                </a:solidFill>
              </a:rPr>
              <a:t>Heparin konsantrasyon </a:t>
            </a:r>
          </a:p>
          <a:p>
            <a:pPr algn="ctr"/>
            <a:r>
              <a:rPr lang="tr-TR" sz="4800" b="1" dirty="0" smtClean="0">
                <a:solidFill>
                  <a:schemeClr val="tx2"/>
                </a:solidFill>
              </a:rPr>
              <a:t>monitörizasyonu</a:t>
            </a:r>
            <a:endParaRPr lang="tr-TR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2" y="0"/>
            <a:ext cx="7239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8496169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9211" y="4061013"/>
            <a:ext cx="4831066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tx2"/>
                </a:solidFill>
              </a:rPr>
              <a:t>Aralıklı heparin ile</a:t>
            </a:r>
          </a:p>
          <a:p>
            <a:pPr algn="ctr"/>
            <a:r>
              <a:rPr lang="tr-TR" sz="4800" b="1" dirty="0" smtClean="0">
                <a:solidFill>
                  <a:schemeClr val="tx2"/>
                </a:solidFill>
              </a:rPr>
              <a:t>ACT de güvenli</a:t>
            </a:r>
            <a:endParaRPr lang="tr-TR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180</Words>
  <Application>Microsoft Office PowerPoint</Application>
  <PresentationFormat>On-screen Show (4:3)</PresentationFormat>
  <Paragraphs>89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Heparin Alternatifleri Kullanım Kuralları</vt:lpstr>
      <vt:lpstr>PowerPoint Presentation</vt:lpstr>
      <vt:lpstr>Heparin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Kontrendikasyon??</vt:lpstr>
      <vt:lpstr>PowerPoint Presentation</vt:lpstr>
      <vt:lpstr>PowerPoint Presentation</vt:lpstr>
      <vt:lpstr>PowerPoint Presentation</vt:lpstr>
      <vt:lpstr>Tanı</vt:lpstr>
      <vt:lpstr>PowerPoint Presentation</vt:lpstr>
      <vt:lpstr>Heparin alternatifleri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 giderken...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onat bermede</dc:creator>
  <cp:lastModifiedBy>onat bermede</cp:lastModifiedBy>
  <cp:revision>54</cp:revision>
  <dcterms:created xsi:type="dcterms:W3CDTF">2006-08-16T00:00:00Z</dcterms:created>
  <dcterms:modified xsi:type="dcterms:W3CDTF">2019-11-09T13:04:44Z</dcterms:modified>
</cp:coreProperties>
</file>