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8" r:id="rId2"/>
    <p:sldId id="256" r:id="rId3"/>
    <p:sldId id="259" r:id="rId4"/>
    <p:sldId id="292" r:id="rId5"/>
    <p:sldId id="270" r:id="rId6"/>
    <p:sldId id="271" r:id="rId7"/>
    <p:sldId id="299" r:id="rId8"/>
    <p:sldId id="297" r:id="rId9"/>
    <p:sldId id="260" r:id="rId10"/>
    <p:sldId id="272" r:id="rId11"/>
    <p:sldId id="295" r:id="rId12"/>
    <p:sldId id="261" r:id="rId13"/>
    <p:sldId id="273" r:id="rId14"/>
    <p:sldId id="274" r:id="rId15"/>
    <p:sldId id="584" r:id="rId16"/>
    <p:sldId id="262" r:id="rId17"/>
    <p:sldId id="275" r:id="rId18"/>
    <p:sldId id="276" r:id="rId19"/>
    <p:sldId id="281" r:id="rId20"/>
    <p:sldId id="277" r:id="rId21"/>
    <p:sldId id="278" r:id="rId22"/>
    <p:sldId id="282" r:id="rId23"/>
    <p:sldId id="293" r:id="rId24"/>
    <p:sldId id="280" r:id="rId25"/>
    <p:sldId id="286" r:id="rId26"/>
    <p:sldId id="287" r:id="rId27"/>
    <p:sldId id="288" r:id="rId28"/>
    <p:sldId id="300" r:id="rId29"/>
    <p:sldId id="289" r:id="rId30"/>
    <p:sldId id="290" r:id="rId31"/>
    <p:sldId id="291" r:id="rId32"/>
    <p:sldId id="264" r:id="rId33"/>
    <p:sldId id="284" r:id="rId34"/>
    <p:sldId id="296" r:id="rId35"/>
    <p:sldId id="26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4" userDrawn="1">
          <p15:clr>
            <a:srgbClr val="A4A3A4"/>
          </p15:clr>
        </p15:guide>
        <p15:guide id="2" pos="2865" userDrawn="1">
          <p15:clr>
            <a:srgbClr val="A4A3A4"/>
          </p15:clr>
        </p15:guide>
        <p15:guide id="3" pos="3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p15="http://schemas.microsoft.com/office/powerpoint/2012/main" xmlns="" roundtripDataSignature="AMtx7mgymeTBs58CoubHKm4ZxBlRaDaOSQ==" r:id="rId39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ann M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7C9"/>
    <a:srgbClr val="0050AE"/>
    <a:srgbClr val="FACE52"/>
    <a:srgbClr val="03409D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65EC8C-D788-48D9-ADE4-AADC2AA11394}" v="77" dt="2019-10-18T18:48:47.4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86"/>
    <p:restoredTop sz="81356"/>
  </p:normalViewPr>
  <p:slideViewPr>
    <p:cSldViewPr snapToGrid="0" snapToObjects="1">
      <p:cViewPr varScale="1">
        <p:scale>
          <a:sx n="89" d="100"/>
          <a:sy n="89" d="100"/>
        </p:scale>
        <p:origin x="1008" y="176"/>
      </p:cViewPr>
      <p:guideLst>
        <p:guide orient="horz" pos="414"/>
        <p:guide pos="2865"/>
        <p:guide pos="36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72" d="100"/>
          <a:sy n="72" d="100"/>
        </p:scale>
        <p:origin x="2384" y="21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3A105-6839-4143-8689-975E109660E2}" type="datetimeFigureOut">
              <a:rPr lang="en-US" smtClean="0"/>
              <a:t>11/8/19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220F0-349C-BE40-9AC7-018E1051F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88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220F0-349C-BE40-9AC7-018E1051F9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72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22860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The Best way to explain how an error occurs was done by James Reason in 1997 using the “Swiss Chees Model” </a:t>
            </a:r>
          </a:p>
          <a:p>
            <a:pPr marL="0" marR="0" lvl="1" indent="22860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Each slice of swiss cheese represents a protective barrier</a:t>
            </a:r>
          </a:p>
          <a:p>
            <a:pPr marL="0" marR="0" lvl="1" indent="22860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These barriers help to prevent errors and keep </a:t>
            </a:r>
            <a:r>
              <a:rPr lang="en-US" sz="2000" u="sng" dirty="0"/>
              <a:t>patients safe</a:t>
            </a:r>
          </a:p>
          <a:p>
            <a:pPr marL="0" marR="0" lvl="1" indent="22860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Within each barrier are holes constantly opening and closing</a:t>
            </a:r>
          </a:p>
          <a:p>
            <a:pPr marL="0" marR="0" lvl="1" indent="22860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Example: policies don’t cover everything, an individual may get distracted or interrupted during a critical time during bypass</a:t>
            </a:r>
          </a:p>
          <a:p>
            <a:pPr marL="0" marR="0" lvl="1" indent="22860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You know where I’m going with this</a:t>
            </a:r>
          </a:p>
          <a:p>
            <a:pPr marL="0" marR="0" lvl="1" indent="22860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When there is momentary alignment of holes we have a system failure!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220F0-349C-BE40-9AC7-018E1051F90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16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Hardest thing when you are building your Safety management system is to build a CULTURE of safety!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220F0-349C-BE40-9AC7-018E1051F90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81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Failure is inevitable – we are all fallible. Countermeasures are based on the idea that "</a:t>
            </a:r>
            <a:r>
              <a:rPr lang="en-US" sz="1200" b="1" dirty="0"/>
              <a:t>we</a:t>
            </a:r>
            <a:r>
              <a:rPr lang="en-US" sz="1200" b="1" i="1" dirty="0"/>
              <a:t> cannot change the human condition, but we can change the conditions under which humans work”</a:t>
            </a:r>
            <a:r>
              <a:rPr lang="en-US" sz="1200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220F0-349C-BE40-9AC7-018E1051F90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65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HROs take you from a Personal Approach to a Systems Approach</a:t>
            </a:r>
            <a:endParaRPr lang="en-US" sz="1200" dirty="0"/>
          </a:p>
          <a:p>
            <a:r>
              <a:rPr lang="en-US" sz="1200" dirty="0"/>
              <a:t>Moving from a Person Approach to a System Approach to failure helps move from </a:t>
            </a:r>
            <a:r>
              <a:rPr lang="en-US" sz="1200" b="1" dirty="0"/>
              <a:t>‘blameworthy’ to ‘blameless’ failure, and learning opportunities.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220F0-349C-BE40-9AC7-018E1051F90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45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220F0-349C-BE40-9AC7-018E1051F90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6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220F0-349C-BE40-9AC7-018E1051F9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37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  <a:p>
            <a:r>
              <a:rPr lang="en-US" dirty="0"/>
              <a:t>Because........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220F0-349C-BE40-9AC7-018E1051F9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51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220F0-349C-BE40-9AC7-018E1051F9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21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we want to classify ourselves as a “High reliability Organization” than we need to understand there characteristics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220F0-349C-BE40-9AC7-018E1051F9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13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challenge in Healthcare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220F0-349C-BE40-9AC7-018E1051F9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25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220F0-349C-BE40-9AC7-018E1051F9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7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543BB-8C50-A341-8FF6-8670C45CD9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26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HRO’s focus on Error Management</a:t>
            </a:r>
          </a:p>
          <a:p>
            <a:r>
              <a:rPr lang="en-US" dirty="0"/>
              <a:t>Avoid – 2 person checklist / Safety devices / up to date Policies and procedures</a:t>
            </a:r>
          </a:p>
          <a:p>
            <a:r>
              <a:rPr lang="en-US" dirty="0"/>
              <a:t>	Sterile cockpit – during bypass limit distraction and interruptions NO CELL PHONES!</a:t>
            </a:r>
          </a:p>
          <a:p>
            <a:r>
              <a:rPr lang="en-US" dirty="0"/>
              <a:t>TRAP – 2 person verification– Blood administration policy</a:t>
            </a:r>
          </a:p>
          <a:p>
            <a:r>
              <a:rPr lang="en-US" dirty="0"/>
              <a:t>	    verify action – repeat back to the surgeon </a:t>
            </a:r>
          </a:p>
          <a:p>
            <a:r>
              <a:rPr lang="en-US" dirty="0"/>
              <a:t>MITIGATE – Train for all </a:t>
            </a:r>
            <a:r>
              <a:rPr lang="en-US" dirty="0" err="1"/>
              <a:t>senarios</a:t>
            </a:r>
            <a:r>
              <a:rPr lang="en-US" dirty="0"/>
              <a:t> Emergency management program –white boarding / simulation / and reporting mechanism  near misses to learn from situations!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220F0-349C-BE40-9AC7-018E1051F9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83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D33406C-D844-024B-B5A8-8A2281C663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solidFill>
            <a:srgbClr val="03409D"/>
          </a:solidFill>
        </p:spPr>
        <p:txBody>
          <a:bodyPr anchor="ctr" anchorCtr="1">
            <a:noAutofit/>
          </a:bodyPr>
          <a:lstStyle>
            <a:lvl1pPr marL="0" indent="0">
              <a:buNone/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Picture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7E613A-40BB-9D45-BB2F-E09560C08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1289" y="1330440"/>
            <a:ext cx="5169422" cy="1928713"/>
          </a:xfrm>
        </p:spPr>
        <p:txBody>
          <a:bodyPr>
            <a:noAutofit/>
          </a:bodyPr>
          <a:lstStyle>
            <a:lvl1pPr marL="0" indent="0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DC1DBF0-7D86-5141-A924-D9EE73046A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11288" y="4365942"/>
            <a:ext cx="5169421" cy="533849"/>
          </a:xfrm>
        </p:spPr>
        <p:txBody>
          <a:bodyPr>
            <a:noAutofit/>
          </a:bodyPr>
          <a:lstStyle>
            <a:lvl1pPr marL="0" indent="0">
              <a:buNone/>
              <a:defRPr sz="3200" b="1" i="0">
                <a:solidFill>
                  <a:srgbClr val="FACE5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9DA3E1D-191C-9545-8517-FA64A9605A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11288" y="4983933"/>
            <a:ext cx="5169420" cy="289799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5097FF2-BDE2-FE40-96F5-C8F1EDC0AF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11288" y="5301187"/>
            <a:ext cx="5169420" cy="289799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5C0D9D-B65A-A946-9BFB-F837947A09ED}"/>
              </a:ext>
            </a:extLst>
          </p:cNvPr>
          <p:cNvSpPr/>
          <p:nvPr userDrawn="1"/>
        </p:nvSpPr>
        <p:spPr>
          <a:xfrm>
            <a:off x="3624412" y="3785547"/>
            <a:ext cx="540000" cy="54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2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D33406C-D844-024B-B5A8-8A2281C663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solidFill>
            <a:srgbClr val="03409D"/>
          </a:solidFill>
        </p:spPr>
        <p:txBody>
          <a:bodyPr anchor="ctr" anchorCtr="1"/>
          <a:lstStyle>
            <a:lvl1pPr marL="0" indent="0">
              <a:buNone/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Picture here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8B685507-BCE4-7E4A-B137-B56B3E0E0A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11289" y="2062281"/>
            <a:ext cx="5169422" cy="976960"/>
          </a:xfrm>
        </p:spPr>
        <p:txBody>
          <a:bodyPr anchor="b" anchorCtr="0"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316BDBE-73C7-2945-A22C-B882F98F97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11288" y="3819642"/>
            <a:ext cx="5169421" cy="384734"/>
          </a:xfrm>
        </p:spPr>
        <p:txBody>
          <a:bodyPr>
            <a:noAutofit/>
          </a:bodyPr>
          <a:lstStyle>
            <a:lvl1pPr marL="0" indent="0">
              <a:buNone/>
              <a:defRPr sz="28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36D59C5-8637-F34E-8FD0-EBB591E3B1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11288" y="4437632"/>
            <a:ext cx="5169420" cy="289799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EEC36161-2169-1B49-84DA-6E4A70C798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11288" y="4754886"/>
            <a:ext cx="5169420" cy="289799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7C0676-90BA-774F-811D-DBA81B1A517B}"/>
              </a:ext>
            </a:extLst>
          </p:cNvPr>
          <p:cNvSpPr/>
          <p:nvPr userDrawn="1"/>
        </p:nvSpPr>
        <p:spPr>
          <a:xfrm>
            <a:off x="3624412" y="3385321"/>
            <a:ext cx="540000" cy="54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2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D33406C-D844-024B-B5A8-8A2281C663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solidFill>
            <a:srgbClr val="03409D"/>
          </a:solidFill>
        </p:spPr>
        <p:txBody>
          <a:bodyPr anchor="ctr" anchorCtr="1"/>
          <a:lstStyle>
            <a:lvl1pPr marL="0" indent="0">
              <a:buNone/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Picture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7E613A-40BB-9D45-BB2F-E09560C08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536" y="1321349"/>
            <a:ext cx="4619092" cy="436179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FB160DD7-2B69-AE46-A061-27BE3B898913}"/>
              </a:ext>
            </a:extLst>
          </p:cNvPr>
          <p:cNvSpPr/>
          <p:nvPr userDrawn="1"/>
        </p:nvSpPr>
        <p:spPr>
          <a:xfrm>
            <a:off x="1318799" y="1818"/>
            <a:ext cx="17780" cy="1270"/>
          </a:xfrm>
          <a:custGeom>
            <a:avLst/>
            <a:gdLst/>
            <a:ahLst/>
            <a:cxnLst/>
            <a:rect l="l" t="t" r="r" b="b"/>
            <a:pathLst>
              <a:path w="17780" h="1270">
                <a:moveTo>
                  <a:pt x="6108" y="0"/>
                </a:moveTo>
                <a:lnTo>
                  <a:pt x="0" y="736"/>
                </a:lnTo>
                <a:lnTo>
                  <a:pt x="17170" y="736"/>
                </a:lnTo>
                <a:lnTo>
                  <a:pt x="6108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1D833E3F-5B38-AE44-A80F-62BAEC2696B8}"/>
              </a:ext>
            </a:extLst>
          </p:cNvPr>
          <p:cNvSpPr/>
          <p:nvPr userDrawn="1"/>
        </p:nvSpPr>
        <p:spPr>
          <a:xfrm>
            <a:off x="2908420" y="1818"/>
            <a:ext cx="17780" cy="1270"/>
          </a:xfrm>
          <a:custGeom>
            <a:avLst/>
            <a:gdLst/>
            <a:ahLst/>
            <a:cxnLst/>
            <a:rect l="l" t="t" r="r" b="b"/>
            <a:pathLst>
              <a:path w="17780" h="1270">
                <a:moveTo>
                  <a:pt x="11049" y="0"/>
                </a:moveTo>
                <a:lnTo>
                  <a:pt x="0" y="736"/>
                </a:lnTo>
                <a:lnTo>
                  <a:pt x="17170" y="736"/>
                </a:lnTo>
                <a:lnTo>
                  <a:pt x="11049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Imagen 7">
            <a:extLst>
              <a:ext uri="{FF2B5EF4-FFF2-40B4-BE49-F238E27FC236}">
                <a16:creationId xmlns:a16="http://schemas.microsoft.com/office/drawing/2014/main" id="{1A09D454-FA4C-844A-92E4-6F855A87E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1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BADE155-1A13-AC4B-922F-3465F2614DDF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096001" y="0"/>
            <a:ext cx="6095987" cy="6858000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Picture here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8EDEF54B-6505-C842-80CD-A84F28C72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788" y="1647574"/>
            <a:ext cx="3969426" cy="480131"/>
          </a:xfrm>
        </p:spPr>
        <p:txBody>
          <a:bodyPr wrap="square" anchor="b" anchorCtr="0">
            <a:spAutoFit/>
          </a:bodyPr>
          <a:lstStyle>
            <a:lvl1pPr algn="l">
              <a:defRPr sz="2800">
                <a:solidFill>
                  <a:srgbClr val="03409D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D80C67EE-1F33-6447-A040-374ACDCEB4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7789" y="2571337"/>
            <a:ext cx="3969427" cy="318266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2A4C99-4D9F-B64D-94CD-CA2DCE30EAC1}"/>
              </a:ext>
            </a:extLst>
          </p:cNvPr>
          <p:cNvSpPr/>
          <p:nvPr userDrawn="1"/>
        </p:nvSpPr>
        <p:spPr>
          <a:xfrm>
            <a:off x="1187788" y="589580"/>
            <a:ext cx="1759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solidFill>
                  <a:srgbClr val="0044BB"/>
                </a:solidFill>
                <a:cs typeface="Calibri"/>
              </a:rPr>
              <a:t>Perfusion Symposium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D2D2E"/>
                </a:solidFill>
                <a:cs typeface="Calibri"/>
              </a:rPr>
              <a:t>08 – 10 Nov. 2019</a:t>
            </a:r>
            <a:endParaRPr lang="en-US" sz="1200" dirty="0">
              <a:cs typeface="Calibri"/>
            </a:endParaRPr>
          </a:p>
        </p:txBody>
      </p:sp>
      <p:sp>
        <p:nvSpPr>
          <p:cNvPr id="26" name="object 10">
            <a:extLst>
              <a:ext uri="{FF2B5EF4-FFF2-40B4-BE49-F238E27FC236}">
                <a16:creationId xmlns:a16="http://schemas.microsoft.com/office/drawing/2014/main" id="{88AB7D0F-8BF3-794E-A60F-678C1E73F409}"/>
              </a:ext>
            </a:extLst>
          </p:cNvPr>
          <p:cNvSpPr/>
          <p:nvPr userDrawn="1"/>
        </p:nvSpPr>
        <p:spPr>
          <a:xfrm>
            <a:off x="11639538" y="2725782"/>
            <a:ext cx="552450" cy="1572895"/>
          </a:xfrm>
          <a:custGeom>
            <a:avLst/>
            <a:gdLst/>
            <a:ahLst/>
            <a:cxnLst/>
            <a:rect l="l" t="t" r="r" b="b"/>
            <a:pathLst>
              <a:path w="552450" h="1572895">
                <a:moveTo>
                  <a:pt x="552130" y="0"/>
                </a:moveTo>
                <a:lnTo>
                  <a:pt x="544178" y="44056"/>
                </a:lnTo>
                <a:lnTo>
                  <a:pt x="516909" y="109183"/>
                </a:lnTo>
                <a:lnTo>
                  <a:pt x="492478" y="147814"/>
                </a:lnTo>
                <a:lnTo>
                  <a:pt x="458953" y="189510"/>
                </a:lnTo>
                <a:lnTo>
                  <a:pt x="414914" y="233538"/>
                </a:lnTo>
                <a:lnTo>
                  <a:pt x="358940" y="279163"/>
                </a:lnTo>
                <a:lnTo>
                  <a:pt x="249503" y="352257"/>
                </a:lnTo>
                <a:lnTo>
                  <a:pt x="211685" y="381677"/>
                </a:lnTo>
                <a:lnTo>
                  <a:pt x="176304" y="413748"/>
                </a:lnTo>
                <a:lnTo>
                  <a:pt x="143512" y="448307"/>
                </a:lnTo>
                <a:lnTo>
                  <a:pt x="113461" y="485190"/>
                </a:lnTo>
                <a:lnTo>
                  <a:pt x="86300" y="524235"/>
                </a:lnTo>
                <a:lnTo>
                  <a:pt x="62183" y="565277"/>
                </a:lnTo>
                <a:lnTo>
                  <a:pt x="41259" y="608153"/>
                </a:lnTo>
                <a:lnTo>
                  <a:pt x="23681" y="652700"/>
                </a:lnTo>
                <a:lnTo>
                  <a:pt x="9598" y="698754"/>
                </a:lnTo>
                <a:lnTo>
                  <a:pt x="816" y="749332"/>
                </a:lnTo>
                <a:lnTo>
                  <a:pt x="0" y="800738"/>
                </a:lnTo>
                <a:lnTo>
                  <a:pt x="6153" y="852049"/>
                </a:lnTo>
                <a:lnTo>
                  <a:pt x="18279" y="902342"/>
                </a:lnTo>
                <a:lnTo>
                  <a:pt x="35379" y="950696"/>
                </a:lnTo>
                <a:lnTo>
                  <a:pt x="55572" y="995026"/>
                </a:lnTo>
                <a:lnTo>
                  <a:pt x="79177" y="1037602"/>
                </a:lnTo>
                <a:lnTo>
                  <a:pt x="106054" y="1078178"/>
                </a:lnTo>
                <a:lnTo>
                  <a:pt x="136066" y="1116508"/>
                </a:lnTo>
                <a:lnTo>
                  <a:pt x="169072" y="1152347"/>
                </a:lnTo>
                <a:lnTo>
                  <a:pt x="197029" y="1178638"/>
                </a:lnTo>
                <a:lnTo>
                  <a:pt x="226530" y="1203164"/>
                </a:lnTo>
                <a:lnTo>
                  <a:pt x="257437" y="1225897"/>
                </a:lnTo>
                <a:lnTo>
                  <a:pt x="289608" y="1246809"/>
                </a:lnTo>
                <a:lnTo>
                  <a:pt x="358940" y="1293299"/>
                </a:lnTo>
                <a:lnTo>
                  <a:pt x="414914" y="1338926"/>
                </a:lnTo>
                <a:lnTo>
                  <a:pt x="458953" y="1382955"/>
                </a:lnTo>
                <a:lnTo>
                  <a:pt x="492478" y="1424653"/>
                </a:lnTo>
                <a:lnTo>
                  <a:pt x="516909" y="1463284"/>
                </a:lnTo>
                <a:lnTo>
                  <a:pt x="533669" y="1498115"/>
                </a:lnTo>
                <a:lnTo>
                  <a:pt x="549858" y="1553439"/>
                </a:lnTo>
                <a:lnTo>
                  <a:pt x="552130" y="1572463"/>
                </a:lnTo>
                <a:lnTo>
                  <a:pt x="55213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1E18B5-DBDA-3B41-A0F9-A1478139B5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0006" y="5944625"/>
            <a:ext cx="837782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59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8EDEF54B-6505-C842-80CD-A84F28C72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789" y="1647574"/>
            <a:ext cx="444217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rgbClr val="03409D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6" name="object 10">
            <a:extLst>
              <a:ext uri="{FF2B5EF4-FFF2-40B4-BE49-F238E27FC236}">
                <a16:creationId xmlns:a16="http://schemas.microsoft.com/office/drawing/2014/main" id="{88AB7D0F-8BF3-794E-A60F-678C1E73F409}"/>
              </a:ext>
            </a:extLst>
          </p:cNvPr>
          <p:cNvSpPr/>
          <p:nvPr userDrawn="1"/>
        </p:nvSpPr>
        <p:spPr>
          <a:xfrm>
            <a:off x="11639538" y="2725782"/>
            <a:ext cx="552450" cy="1572895"/>
          </a:xfrm>
          <a:custGeom>
            <a:avLst/>
            <a:gdLst/>
            <a:ahLst/>
            <a:cxnLst/>
            <a:rect l="l" t="t" r="r" b="b"/>
            <a:pathLst>
              <a:path w="552450" h="1572895">
                <a:moveTo>
                  <a:pt x="552130" y="0"/>
                </a:moveTo>
                <a:lnTo>
                  <a:pt x="544178" y="44056"/>
                </a:lnTo>
                <a:lnTo>
                  <a:pt x="516909" y="109183"/>
                </a:lnTo>
                <a:lnTo>
                  <a:pt x="492478" y="147814"/>
                </a:lnTo>
                <a:lnTo>
                  <a:pt x="458953" y="189510"/>
                </a:lnTo>
                <a:lnTo>
                  <a:pt x="414914" y="233538"/>
                </a:lnTo>
                <a:lnTo>
                  <a:pt x="358940" y="279163"/>
                </a:lnTo>
                <a:lnTo>
                  <a:pt x="249503" y="352257"/>
                </a:lnTo>
                <a:lnTo>
                  <a:pt x="211685" y="381677"/>
                </a:lnTo>
                <a:lnTo>
                  <a:pt x="176304" y="413748"/>
                </a:lnTo>
                <a:lnTo>
                  <a:pt x="143512" y="448307"/>
                </a:lnTo>
                <a:lnTo>
                  <a:pt x="113461" y="485190"/>
                </a:lnTo>
                <a:lnTo>
                  <a:pt x="86300" y="524235"/>
                </a:lnTo>
                <a:lnTo>
                  <a:pt x="62183" y="565277"/>
                </a:lnTo>
                <a:lnTo>
                  <a:pt x="41259" y="608153"/>
                </a:lnTo>
                <a:lnTo>
                  <a:pt x="23681" y="652700"/>
                </a:lnTo>
                <a:lnTo>
                  <a:pt x="9598" y="698754"/>
                </a:lnTo>
                <a:lnTo>
                  <a:pt x="816" y="749332"/>
                </a:lnTo>
                <a:lnTo>
                  <a:pt x="0" y="800738"/>
                </a:lnTo>
                <a:lnTo>
                  <a:pt x="6153" y="852049"/>
                </a:lnTo>
                <a:lnTo>
                  <a:pt x="18279" y="902342"/>
                </a:lnTo>
                <a:lnTo>
                  <a:pt x="35379" y="950696"/>
                </a:lnTo>
                <a:lnTo>
                  <a:pt x="55572" y="995026"/>
                </a:lnTo>
                <a:lnTo>
                  <a:pt x="79177" y="1037602"/>
                </a:lnTo>
                <a:lnTo>
                  <a:pt x="106054" y="1078178"/>
                </a:lnTo>
                <a:lnTo>
                  <a:pt x="136066" y="1116508"/>
                </a:lnTo>
                <a:lnTo>
                  <a:pt x="169072" y="1152347"/>
                </a:lnTo>
                <a:lnTo>
                  <a:pt x="197029" y="1178638"/>
                </a:lnTo>
                <a:lnTo>
                  <a:pt x="226530" y="1203164"/>
                </a:lnTo>
                <a:lnTo>
                  <a:pt x="257437" y="1225897"/>
                </a:lnTo>
                <a:lnTo>
                  <a:pt x="289608" y="1246809"/>
                </a:lnTo>
                <a:lnTo>
                  <a:pt x="358940" y="1293299"/>
                </a:lnTo>
                <a:lnTo>
                  <a:pt x="414914" y="1338926"/>
                </a:lnTo>
                <a:lnTo>
                  <a:pt x="458953" y="1382955"/>
                </a:lnTo>
                <a:lnTo>
                  <a:pt x="492478" y="1424653"/>
                </a:lnTo>
                <a:lnTo>
                  <a:pt x="516909" y="1463284"/>
                </a:lnTo>
                <a:lnTo>
                  <a:pt x="533669" y="1498115"/>
                </a:lnTo>
                <a:lnTo>
                  <a:pt x="549858" y="1553439"/>
                </a:lnTo>
                <a:lnTo>
                  <a:pt x="552130" y="1572463"/>
                </a:lnTo>
                <a:lnTo>
                  <a:pt x="55213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D80C67EE-1F33-6447-A040-374ACDCEB4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7788" y="3178629"/>
            <a:ext cx="4442176" cy="245580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id="{C95119FB-72AA-9B40-930E-B0C8B6259EF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87788" y="2562624"/>
            <a:ext cx="4442176" cy="492443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F4AF15-CC6B-0047-B086-6C52673C7D51}"/>
              </a:ext>
            </a:extLst>
          </p:cNvPr>
          <p:cNvSpPr/>
          <p:nvPr userDrawn="1"/>
        </p:nvSpPr>
        <p:spPr>
          <a:xfrm>
            <a:off x="1187788" y="589580"/>
            <a:ext cx="1759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solidFill>
                  <a:srgbClr val="0044BB"/>
                </a:solidFill>
                <a:cs typeface="Calibri"/>
              </a:rPr>
              <a:t>Perfusion Symposium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D2D2E"/>
                </a:solidFill>
                <a:cs typeface="Calibri"/>
              </a:rPr>
              <a:t>08 – 10 Nov. 2019</a:t>
            </a:r>
            <a:endParaRPr lang="en-US" sz="1200" dirty="0">
              <a:cs typeface="Calibri"/>
            </a:endParaRPr>
          </a:p>
        </p:txBody>
      </p:sp>
      <p:sp>
        <p:nvSpPr>
          <p:cNvPr id="47" name="Picture Placeholder 1">
            <a:extLst>
              <a:ext uri="{FF2B5EF4-FFF2-40B4-BE49-F238E27FC236}">
                <a16:creationId xmlns:a16="http://schemas.microsoft.com/office/drawing/2014/main" id="{B667F55D-C053-2E46-AB23-5CF28EBA7B4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62037" y="2565329"/>
            <a:ext cx="4664763" cy="306910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Picture here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CABCBEE2-34EA-5948-A16E-49E1EC56293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562037" y="1647574"/>
            <a:ext cx="4664762" cy="757278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80000"/>
              </a:lnSpc>
              <a:buNone/>
              <a:defRPr sz="2800" b="0" i="0">
                <a:solidFill>
                  <a:srgbClr val="03409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50E501-703F-1440-A85A-7665FFE63F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4088" y="5944625"/>
            <a:ext cx="850900" cy="787400"/>
          </a:xfrm>
          <a:prstGeom prst="rect">
            <a:avLst/>
          </a:prstGeom>
        </p:spPr>
      </p:pic>
      <p:sp>
        <p:nvSpPr>
          <p:cNvPr id="10" name="object 19">
            <a:extLst>
              <a:ext uri="{FF2B5EF4-FFF2-40B4-BE49-F238E27FC236}">
                <a16:creationId xmlns:a16="http://schemas.microsoft.com/office/drawing/2014/main" id="{A196082C-3C30-5C46-83CF-71A864C6E498}"/>
              </a:ext>
            </a:extLst>
          </p:cNvPr>
          <p:cNvSpPr/>
          <p:nvPr userDrawn="1"/>
        </p:nvSpPr>
        <p:spPr>
          <a:xfrm rot="10800000">
            <a:off x="1291931" y="6318000"/>
            <a:ext cx="0" cy="540000"/>
          </a:xfrm>
          <a:custGeom>
            <a:avLst/>
            <a:gdLst/>
            <a:ahLst/>
            <a:cxnLst/>
            <a:rect l="l" t="t" r="r" b="b"/>
            <a:pathLst>
              <a:path h="524510">
                <a:moveTo>
                  <a:pt x="0" y="523913"/>
                </a:moveTo>
                <a:lnTo>
                  <a:pt x="0" y="0"/>
                </a:lnTo>
              </a:path>
            </a:pathLst>
          </a:custGeom>
          <a:ln w="3898">
            <a:solidFill>
              <a:schemeClr val="bg2">
                <a:lumMod val="9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60316E-CA32-0E4C-9473-D78A959C24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87788" y="6116230"/>
            <a:ext cx="208286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65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BADE155-1A13-AC4B-922F-3465F2614DD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1" y="0"/>
            <a:ext cx="6095987" cy="6858000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Picture here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4B75FE1-FE51-A94E-822A-7629F0188C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279" y="5920342"/>
            <a:ext cx="850900" cy="7874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8EDEF54B-6505-C842-80CD-A84F28C72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788" y="1647574"/>
            <a:ext cx="3969426" cy="480131"/>
          </a:xfrm>
        </p:spPr>
        <p:txBody>
          <a:bodyPr wrap="square" anchor="t" anchorCtr="0">
            <a:noAutofit/>
          </a:bodyPr>
          <a:lstStyle>
            <a:lvl1pPr algn="l">
              <a:defRPr sz="2800">
                <a:solidFill>
                  <a:srgbClr val="03409D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D80C67EE-1F33-6447-A040-374ACDCEB4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7789" y="3036926"/>
            <a:ext cx="3969427" cy="95578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2A4C99-4D9F-B64D-94CD-CA2DCE30EAC1}"/>
              </a:ext>
            </a:extLst>
          </p:cNvPr>
          <p:cNvSpPr/>
          <p:nvPr userDrawn="1"/>
        </p:nvSpPr>
        <p:spPr>
          <a:xfrm>
            <a:off x="1187788" y="589580"/>
            <a:ext cx="1759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solidFill>
                  <a:srgbClr val="0044BB"/>
                </a:solidFill>
                <a:cs typeface="Calibri"/>
              </a:rPr>
              <a:t>Perfusion Symposium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D2D2E"/>
                </a:solidFill>
                <a:cs typeface="Calibri"/>
              </a:rPr>
              <a:t>08 – 10 Nov. 2019</a:t>
            </a:r>
            <a:endParaRPr lang="en-US" sz="1200" dirty="0">
              <a:cs typeface="Calibri"/>
            </a:endParaRPr>
          </a:p>
        </p:txBody>
      </p:sp>
      <p:sp>
        <p:nvSpPr>
          <p:cNvPr id="26" name="object 10">
            <a:extLst>
              <a:ext uri="{FF2B5EF4-FFF2-40B4-BE49-F238E27FC236}">
                <a16:creationId xmlns:a16="http://schemas.microsoft.com/office/drawing/2014/main" id="{88AB7D0F-8BF3-794E-A60F-678C1E73F409}"/>
              </a:ext>
            </a:extLst>
          </p:cNvPr>
          <p:cNvSpPr/>
          <p:nvPr userDrawn="1"/>
        </p:nvSpPr>
        <p:spPr>
          <a:xfrm>
            <a:off x="11639538" y="2725782"/>
            <a:ext cx="552450" cy="1572895"/>
          </a:xfrm>
          <a:custGeom>
            <a:avLst/>
            <a:gdLst/>
            <a:ahLst/>
            <a:cxnLst/>
            <a:rect l="l" t="t" r="r" b="b"/>
            <a:pathLst>
              <a:path w="552450" h="1572895">
                <a:moveTo>
                  <a:pt x="552130" y="0"/>
                </a:moveTo>
                <a:lnTo>
                  <a:pt x="544178" y="44056"/>
                </a:lnTo>
                <a:lnTo>
                  <a:pt x="516909" y="109183"/>
                </a:lnTo>
                <a:lnTo>
                  <a:pt x="492478" y="147814"/>
                </a:lnTo>
                <a:lnTo>
                  <a:pt x="458953" y="189510"/>
                </a:lnTo>
                <a:lnTo>
                  <a:pt x="414914" y="233538"/>
                </a:lnTo>
                <a:lnTo>
                  <a:pt x="358940" y="279163"/>
                </a:lnTo>
                <a:lnTo>
                  <a:pt x="249503" y="352257"/>
                </a:lnTo>
                <a:lnTo>
                  <a:pt x="211685" y="381677"/>
                </a:lnTo>
                <a:lnTo>
                  <a:pt x="176304" y="413748"/>
                </a:lnTo>
                <a:lnTo>
                  <a:pt x="143512" y="448307"/>
                </a:lnTo>
                <a:lnTo>
                  <a:pt x="113461" y="485190"/>
                </a:lnTo>
                <a:lnTo>
                  <a:pt x="86300" y="524235"/>
                </a:lnTo>
                <a:lnTo>
                  <a:pt x="62183" y="565277"/>
                </a:lnTo>
                <a:lnTo>
                  <a:pt x="41259" y="608153"/>
                </a:lnTo>
                <a:lnTo>
                  <a:pt x="23681" y="652700"/>
                </a:lnTo>
                <a:lnTo>
                  <a:pt x="9598" y="698754"/>
                </a:lnTo>
                <a:lnTo>
                  <a:pt x="816" y="749332"/>
                </a:lnTo>
                <a:lnTo>
                  <a:pt x="0" y="800738"/>
                </a:lnTo>
                <a:lnTo>
                  <a:pt x="6153" y="852049"/>
                </a:lnTo>
                <a:lnTo>
                  <a:pt x="18279" y="902342"/>
                </a:lnTo>
                <a:lnTo>
                  <a:pt x="35379" y="950696"/>
                </a:lnTo>
                <a:lnTo>
                  <a:pt x="55572" y="995026"/>
                </a:lnTo>
                <a:lnTo>
                  <a:pt x="79177" y="1037602"/>
                </a:lnTo>
                <a:lnTo>
                  <a:pt x="106054" y="1078178"/>
                </a:lnTo>
                <a:lnTo>
                  <a:pt x="136066" y="1116508"/>
                </a:lnTo>
                <a:lnTo>
                  <a:pt x="169072" y="1152347"/>
                </a:lnTo>
                <a:lnTo>
                  <a:pt x="197029" y="1178638"/>
                </a:lnTo>
                <a:lnTo>
                  <a:pt x="226530" y="1203164"/>
                </a:lnTo>
                <a:lnTo>
                  <a:pt x="257437" y="1225897"/>
                </a:lnTo>
                <a:lnTo>
                  <a:pt x="289608" y="1246809"/>
                </a:lnTo>
                <a:lnTo>
                  <a:pt x="358940" y="1293299"/>
                </a:lnTo>
                <a:lnTo>
                  <a:pt x="414914" y="1338926"/>
                </a:lnTo>
                <a:lnTo>
                  <a:pt x="458953" y="1382955"/>
                </a:lnTo>
                <a:lnTo>
                  <a:pt x="492478" y="1424653"/>
                </a:lnTo>
                <a:lnTo>
                  <a:pt x="516909" y="1463284"/>
                </a:lnTo>
                <a:lnTo>
                  <a:pt x="533669" y="1498115"/>
                </a:lnTo>
                <a:lnTo>
                  <a:pt x="549858" y="1553439"/>
                </a:lnTo>
                <a:lnTo>
                  <a:pt x="552130" y="1572463"/>
                </a:lnTo>
                <a:lnTo>
                  <a:pt x="55213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8DE32A4C-4090-1448-922F-780FD1DC160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87789" y="2630899"/>
            <a:ext cx="3969427" cy="33166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13FE6F63-2A5C-5A48-9AEE-26882C164D6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87788" y="4600424"/>
            <a:ext cx="3969427" cy="95578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DCAD2CED-16F4-F349-AA90-C65EC751B34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87788" y="4194397"/>
            <a:ext cx="3969427" cy="33166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object 19">
            <a:extLst>
              <a:ext uri="{FF2B5EF4-FFF2-40B4-BE49-F238E27FC236}">
                <a16:creationId xmlns:a16="http://schemas.microsoft.com/office/drawing/2014/main" id="{F0DF15B6-C88A-7846-9C4F-9622C2685561}"/>
              </a:ext>
            </a:extLst>
          </p:cNvPr>
          <p:cNvSpPr/>
          <p:nvPr userDrawn="1"/>
        </p:nvSpPr>
        <p:spPr>
          <a:xfrm rot="10800000">
            <a:off x="1291931" y="6318000"/>
            <a:ext cx="0" cy="540000"/>
          </a:xfrm>
          <a:custGeom>
            <a:avLst/>
            <a:gdLst/>
            <a:ahLst/>
            <a:cxnLst/>
            <a:rect l="l" t="t" r="r" b="b"/>
            <a:pathLst>
              <a:path h="524510">
                <a:moveTo>
                  <a:pt x="0" y="523913"/>
                </a:moveTo>
                <a:lnTo>
                  <a:pt x="0" y="0"/>
                </a:lnTo>
              </a:path>
            </a:pathLst>
          </a:custGeom>
          <a:ln w="3898">
            <a:solidFill>
              <a:schemeClr val="bg2">
                <a:lumMod val="9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B552D5-BF81-6B41-9B79-310C03C8A0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87788" y="6116230"/>
            <a:ext cx="208286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47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10">
            <a:extLst>
              <a:ext uri="{FF2B5EF4-FFF2-40B4-BE49-F238E27FC236}">
                <a16:creationId xmlns:a16="http://schemas.microsoft.com/office/drawing/2014/main" id="{88AB7D0F-8BF3-794E-A60F-678C1E73F409}"/>
              </a:ext>
            </a:extLst>
          </p:cNvPr>
          <p:cNvSpPr/>
          <p:nvPr userDrawn="1"/>
        </p:nvSpPr>
        <p:spPr>
          <a:xfrm>
            <a:off x="11639538" y="2725782"/>
            <a:ext cx="552450" cy="1572895"/>
          </a:xfrm>
          <a:custGeom>
            <a:avLst/>
            <a:gdLst/>
            <a:ahLst/>
            <a:cxnLst/>
            <a:rect l="l" t="t" r="r" b="b"/>
            <a:pathLst>
              <a:path w="552450" h="1572895">
                <a:moveTo>
                  <a:pt x="552130" y="0"/>
                </a:moveTo>
                <a:lnTo>
                  <a:pt x="544178" y="44056"/>
                </a:lnTo>
                <a:lnTo>
                  <a:pt x="516909" y="109183"/>
                </a:lnTo>
                <a:lnTo>
                  <a:pt x="492478" y="147814"/>
                </a:lnTo>
                <a:lnTo>
                  <a:pt x="458953" y="189510"/>
                </a:lnTo>
                <a:lnTo>
                  <a:pt x="414914" y="233538"/>
                </a:lnTo>
                <a:lnTo>
                  <a:pt x="358940" y="279163"/>
                </a:lnTo>
                <a:lnTo>
                  <a:pt x="249503" y="352257"/>
                </a:lnTo>
                <a:lnTo>
                  <a:pt x="211685" y="381677"/>
                </a:lnTo>
                <a:lnTo>
                  <a:pt x="176304" y="413748"/>
                </a:lnTo>
                <a:lnTo>
                  <a:pt x="143512" y="448307"/>
                </a:lnTo>
                <a:lnTo>
                  <a:pt x="113461" y="485190"/>
                </a:lnTo>
                <a:lnTo>
                  <a:pt x="86300" y="524235"/>
                </a:lnTo>
                <a:lnTo>
                  <a:pt x="62183" y="565277"/>
                </a:lnTo>
                <a:lnTo>
                  <a:pt x="41259" y="608153"/>
                </a:lnTo>
                <a:lnTo>
                  <a:pt x="23681" y="652700"/>
                </a:lnTo>
                <a:lnTo>
                  <a:pt x="9598" y="698754"/>
                </a:lnTo>
                <a:lnTo>
                  <a:pt x="816" y="749332"/>
                </a:lnTo>
                <a:lnTo>
                  <a:pt x="0" y="800738"/>
                </a:lnTo>
                <a:lnTo>
                  <a:pt x="6153" y="852049"/>
                </a:lnTo>
                <a:lnTo>
                  <a:pt x="18279" y="902342"/>
                </a:lnTo>
                <a:lnTo>
                  <a:pt x="35379" y="950696"/>
                </a:lnTo>
                <a:lnTo>
                  <a:pt x="55572" y="995026"/>
                </a:lnTo>
                <a:lnTo>
                  <a:pt x="79177" y="1037602"/>
                </a:lnTo>
                <a:lnTo>
                  <a:pt x="106054" y="1078178"/>
                </a:lnTo>
                <a:lnTo>
                  <a:pt x="136066" y="1116508"/>
                </a:lnTo>
                <a:lnTo>
                  <a:pt x="169072" y="1152347"/>
                </a:lnTo>
                <a:lnTo>
                  <a:pt x="197029" y="1178638"/>
                </a:lnTo>
                <a:lnTo>
                  <a:pt x="226530" y="1203164"/>
                </a:lnTo>
                <a:lnTo>
                  <a:pt x="257437" y="1225897"/>
                </a:lnTo>
                <a:lnTo>
                  <a:pt x="289608" y="1246809"/>
                </a:lnTo>
                <a:lnTo>
                  <a:pt x="358940" y="1293299"/>
                </a:lnTo>
                <a:lnTo>
                  <a:pt x="414914" y="1338926"/>
                </a:lnTo>
                <a:lnTo>
                  <a:pt x="458953" y="1382955"/>
                </a:lnTo>
                <a:lnTo>
                  <a:pt x="492478" y="1424653"/>
                </a:lnTo>
                <a:lnTo>
                  <a:pt x="516909" y="1463284"/>
                </a:lnTo>
                <a:lnTo>
                  <a:pt x="533669" y="1498115"/>
                </a:lnTo>
                <a:lnTo>
                  <a:pt x="549858" y="1553439"/>
                </a:lnTo>
                <a:lnTo>
                  <a:pt x="552130" y="1572463"/>
                </a:lnTo>
                <a:lnTo>
                  <a:pt x="55213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8EDEF54B-6505-C842-80CD-A84F28C72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789" y="1647574"/>
            <a:ext cx="10051711" cy="480131"/>
          </a:xfrm>
        </p:spPr>
        <p:txBody>
          <a:bodyPr anchor="t">
            <a:noAutofit/>
          </a:bodyPr>
          <a:lstStyle>
            <a:lvl1pPr algn="l">
              <a:defRPr sz="2800">
                <a:solidFill>
                  <a:srgbClr val="03409D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D80C67EE-1F33-6447-A040-374ACDCEB4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7788" y="3433330"/>
            <a:ext cx="4680000" cy="207219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id="{C95119FB-72AA-9B40-930E-B0C8B6259EF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87788" y="2785629"/>
            <a:ext cx="4680000" cy="4924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D826C6-0371-4A4A-8AC8-E64CFC719D70}"/>
              </a:ext>
            </a:extLst>
          </p:cNvPr>
          <p:cNvSpPr/>
          <p:nvPr userDrawn="1"/>
        </p:nvSpPr>
        <p:spPr>
          <a:xfrm>
            <a:off x="1187788" y="589580"/>
            <a:ext cx="1759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solidFill>
                  <a:srgbClr val="0044BB"/>
                </a:solidFill>
                <a:cs typeface="Calibri"/>
              </a:rPr>
              <a:t>Perfusion Symposium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D2D2E"/>
                </a:solidFill>
                <a:cs typeface="Calibri"/>
              </a:rPr>
              <a:t>08 – 10 Nov. 2019</a:t>
            </a:r>
            <a:endParaRPr lang="en-US" sz="1200" dirty="0">
              <a:cs typeface="Calibri"/>
            </a:endParaRPr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904592E1-8A32-8A47-8881-9B229E55BB7B}"/>
              </a:ext>
            </a:extLst>
          </p:cNvPr>
          <p:cNvSpPr/>
          <p:nvPr userDrawn="1"/>
        </p:nvSpPr>
        <p:spPr>
          <a:xfrm>
            <a:off x="22018" y="5505521"/>
            <a:ext cx="1618603" cy="13524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3BB570-78FB-2940-ABAB-F24147AA774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2786063"/>
            <a:ext cx="5143500" cy="2719387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object 19">
            <a:extLst>
              <a:ext uri="{FF2B5EF4-FFF2-40B4-BE49-F238E27FC236}">
                <a16:creationId xmlns:a16="http://schemas.microsoft.com/office/drawing/2014/main" id="{A68D4838-E5FC-A148-BADA-36534F45998B}"/>
              </a:ext>
            </a:extLst>
          </p:cNvPr>
          <p:cNvSpPr/>
          <p:nvPr userDrawn="1"/>
        </p:nvSpPr>
        <p:spPr>
          <a:xfrm rot="10800000">
            <a:off x="10989519" y="6318000"/>
            <a:ext cx="0" cy="540000"/>
          </a:xfrm>
          <a:custGeom>
            <a:avLst/>
            <a:gdLst/>
            <a:ahLst/>
            <a:cxnLst/>
            <a:rect l="l" t="t" r="r" b="b"/>
            <a:pathLst>
              <a:path h="524510">
                <a:moveTo>
                  <a:pt x="0" y="523913"/>
                </a:moveTo>
                <a:lnTo>
                  <a:pt x="0" y="0"/>
                </a:lnTo>
              </a:path>
            </a:pathLst>
          </a:custGeom>
          <a:ln w="3898">
            <a:solidFill>
              <a:schemeClr val="bg2">
                <a:lumMod val="9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345E4E-87A7-4E41-B307-CB3A3D0AD4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885376" y="6116230"/>
            <a:ext cx="208286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5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10">
            <a:extLst>
              <a:ext uri="{FF2B5EF4-FFF2-40B4-BE49-F238E27FC236}">
                <a16:creationId xmlns:a16="http://schemas.microsoft.com/office/drawing/2014/main" id="{88AB7D0F-8BF3-794E-A60F-678C1E73F409}"/>
              </a:ext>
            </a:extLst>
          </p:cNvPr>
          <p:cNvSpPr/>
          <p:nvPr userDrawn="1"/>
        </p:nvSpPr>
        <p:spPr>
          <a:xfrm>
            <a:off x="11639538" y="2725782"/>
            <a:ext cx="552450" cy="1572895"/>
          </a:xfrm>
          <a:custGeom>
            <a:avLst/>
            <a:gdLst/>
            <a:ahLst/>
            <a:cxnLst/>
            <a:rect l="l" t="t" r="r" b="b"/>
            <a:pathLst>
              <a:path w="552450" h="1572895">
                <a:moveTo>
                  <a:pt x="552130" y="0"/>
                </a:moveTo>
                <a:lnTo>
                  <a:pt x="544178" y="44056"/>
                </a:lnTo>
                <a:lnTo>
                  <a:pt x="516909" y="109183"/>
                </a:lnTo>
                <a:lnTo>
                  <a:pt x="492478" y="147814"/>
                </a:lnTo>
                <a:lnTo>
                  <a:pt x="458953" y="189510"/>
                </a:lnTo>
                <a:lnTo>
                  <a:pt x="414914" y="233538"/>
                </a:lnTo>
                <a:lnTo>
                  <a:pt x="358940" y="279163"/>
                </a:lnTo>
                <a:lnTo>
                  <a:pt x="249503" y="352257"/>
                </a:lnTo>
                <a:lnTo>
                  <a:pt x="211685" y="381677"/>
                </a:lnTo>
                <a:lnTo>
                  <a:pt x="176304" y="413748"/>
                </a:lnTo>
                <a:lnTo>
                  <a:pt x="143512" y="448307"/>
                </a:lnTo>
                <a:lnTo>
                  <a:pt x="113461" y="485190"/>
                </a:lnTo>
                <a:lnTo>
                  <a:pt x="86300" y="524235"/>
                </a:lnTo>
                <a:lnTo>
                  <a:pt x="62183" y="565277"/>
                </a:lnTo>
                <a:lnTo>
                  <a:pt x="41259" y="608153"/>
                </a:lnTo>
                <a:lnTo>
                  <a:pt x="23681" y="652700"/>
                </a:lnTo>
                <a:lnTo>
                  <a:pt x="9598" y="698754"/>
                </a:lnTo>
                <a:lnTo>
                  <a:pt x="816" y="749332"/>
                </a:lnTo>
                <a:lnTo>
                  <a:pt x="0" y="800738"/>
                </a:lnTo>
                <a:lnTo>
                  <a:pt x="6153" y="852049"/>
                </a:lnTo>
                <a:lnTo>
                  <a:pt x="18279" y="902342"/>
                </a:lnTo>
                <a:lnTo>
                  <a:pt x="35379" y="950696"/>
                </a:lnTo>
                <a:lnTo>
                  <a:pt x="55572" y="995026"/>
                </a:lnTo>
                <a:lnTo>
                  <a:pt x="79177" y="1037602"/>
                </a:lnTo>
                <a:lnTo>
                  <a:pt x="106054" y="1078178"/>
                </a:lnTo>
                <a:lnTo>
                  <a:pt x="136066" y="1116508"/>
                </a:lnTo>
                <a:lnTo>
                  <a:pt x="169072" y="1152347"/>
                </a:lnTo>
                <a:lnTo>
                  <a:pt x="197029" y="1178638"/>
                </a:lnTo>
                <a:lnTo>
                  <a:pt x="226530" y="1203164"/>
                </a:lnTo>
                <a:lnTo>
                  <a:pt x="257437" y="1225897"/>
                </a:lnTo>
                <a:lnTo>
                  <a:pt x="289608" y="1246809"/>
                </a:lnTo>
                <a:lnTo>
                  <a:pt x="358940" y="1293299"/>
                </a:lnTo>
                <a:lnTo>
                  <a:pt x="414914" y="1338926"/>
                </a:lnTo>
                <a:lnTo>
                  <a:pt x="458953" y="1382955"/>
                </a:lnTo>
                <a:lnTo>
                  <a:pt x="492478" y="1424653"/>
                </a:lnTo>
                <a:lnTo>
                  <a:pt x="516909" y="1463284"/>
                </a:lnTo>
                <a:lnTo>
                  <a:pt x="533669" y="1498115"/>
                </a:lnTo>
                <a:lnTo>
                  <a:pt x="549858" y="1553439"/>
                </a:lnTo>
                <a:lnTo>
                  <a:pt x="552130" y="1572463"/>
                </a:lnTo>
                <a:lnTo>
                  <a:pt x="55213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8EDEF54B-6505-C842-80CD-A84F28C72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789" y="1647574"/>
            <a:ext cx="9588211" cy="480131"/>
          </a:xfrm>
        </p:spPr>
        <p:txBody>
          <a:bodyPr anchor="t">
            <a:noAutofit/>
          </a:bodyPr>
          <a:lstStyle>
            <a:lvl1pPr algn="l">
              <a:defRPr sz="2800">
                <a:solidFill>
                  <a:srgbClr val="03409D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D80C67EE-1F33-6447-A040-374ACDCEB4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7788" y="3043225"/>
            <a:ext cx="4680000" cy="224458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id="{C95119FB-72AA-9B40-930E-B0C8B6259EF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87788" y="2567915"/>
            <a:ext cx="4680000" cy="37426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D826C6-0371-4A4A-8AC8-E64CFC719D70}"/>
              </a:ext>
            </a:extLst>
          </p:cNvPr>
          <p:cNvSpPr/>
          <p:nvPr userDrawn="1"/>
        </p:nvSpPr>
        <p:spPr>
          <a:xfrm>
            <a:off x="1187788" y="589580"/>
            <a:ext cx="1759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solidFill>
                  <a:srgbClr val="0044BB"/>
                </a:solidFill>
                <a:cs typeface="Calibri"/>
              </a:rPr>
              <a:t>Perfusion Symposium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D2D2E"/>
                </a:solidFill>
                <a:cs typeface="Calibri"/>
              </a:rPr>
              <a:t>08 – 10 Nov. 2019</a:t>
            </a:r>
            <a:endParaRPr lang="en-US" sz="1200" dirty="0">
              <a:cs typeface="Calibri"/>
            </a:endParaRPr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904592E1-8A32-8A47-8881-9B229E55BB7B}"/>
              </a:ext>
            </a:extLst>
          </p:cNvPr>
          <p:cNvSpPr/>
          <p:nvPr userDrawn="1"/>
        </p:nvSpPr>
        <p:spPr>
          <a:xfrm>
            <a:off x="22018" y="5505521"/>
            <a:ext cx="1618603" cy="13524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46AE496C-18FE-5043-9733-2141F249671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6000" y="3043225"/>
            <a:ext cx="4680000" cy="224458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5916BC28-A62E-DB43-A9F4-2662CD414B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00" y="2567915"/>
            <a:ext cx="4680000" cy="37426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object 19">
            <a:extLst>
              <a:ext uri="{FF2B5EF4-FFF2-40B4-BE49-F238E27FC236}">
                <a16:creationId xmlns:a16="http://schemas.microsoft.com/office/drawing/2014/main" id="{CF09C3FD-8D28-A44B-A5EF-55B5A246027A}"/>
              </a:ext>
            </a:extLst>
          </p:cNvPr>
          <p:cNvSpPr/>
          <p:nvPr userDrawn="1"/>
        </p:nvSpPr>
        <p:spPr>
          <a:xfrm>
            <a:off x="10681796" y="3"/>
            <a:ext cx="0" cy="540000"/>
          </a:xfrm>
          <a:custGeom>
            <a:avLst/>
            <a:gdLst/>
            <a:ahLst/>
            <a:cxnLst/>
            <a:rect l="l" t="t" r="r" b="b"/>
            <a:pathLst>
              <a:path h="524510">
                <a:moveTo>
                  <a:pt x="0" y="523913"/>
                </a:moveTo>
                <a:lnTo>
                  <a:pt x="0" y="0"/>
                </a:lnTo>
              </a:path>
            </a:pathLst>
          </a:custGeom>
          <a:ln w="3898">
            <a:solidFill>
              <a:schemeClr val="bg2">
                <a:lumMod val="9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66AB2C-CE12-3E4D-95C0-6C3CF2A2F4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714" y="620715"/>
            <a:ext cx="208286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45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BADE155-1A13-AC4B-922F-3465F2614DD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1" y="0"/>
            <a:ext cx="6095987" cy="6858000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Picture here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4B75FE1-FE51-A94E-822A-7629F0188C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649" y="5944625"/>
            <a:ext cx="850900" cy="7874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8EDEF54B-6505-C842-80CD-A84F28C72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788" y="1647574"/>
            <a:ext cx="3969426" cy="480131"/>
          </a:xfrm>
        </p:spPr>
        <p:txBody>
          <a:bodyPr wrap="square" anchor="t" anchorCtr="0">
            <a:noAutofit/>
          </a:bodyPr>
          <a:lstStyle>
            <a:lvl1pPr algn="l">
              <a:defRPr sz="2800">
                <a:solidFill>
                  <a:srgbClr val="03409D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D80C67EE-1F33-6447-A040-374ACDCEB4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7789" y="3178629"/>
            <a:ext cx="3969427" cy="240475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2A4C99-4D9F-B64D-94CD-CA2DCE30EAC1}"/>
              </a:ext>
            </a:extLst>
          </p:cNvPr>
          <p:cNvSpPr/>
          <p:nvPr userDrawn="1"/>
        </p:nvSpPr>
        <p:spPr>
          <a:xfrm>
            <a:off x="1187788" y="589580"/>
            <a:ext cx="1759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solidFill>
                  <a:srgbClr val="0044BB"/>
                </a:solidFill>
                <a:cs typeface="Calibri"/>
              </a:rPr>
              <a:t>Perfusion Symposium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D2D2E"/>
                </a:solidFill>
                <a:cs typeface="Calibri"/>
              </a:rPr>
              <a:t>08 – 10 Nov. 2019</a:t>
            </a:r>
            <a:endParaRPr lang="en-US" sz="1200" dirty="0">
              <a:cs typeface="Calibri"/>
            </a:endParaRPr>
          </a:p>
        </p:txBody>
      </p:sp>
      <p:sp>
        <p:nvSpPr>
          <p:cNvPr id="26" name="object 10">
            <a:extLst>
              <a:ext uri="{FF2B5EF4-FFF2-40B4-BE49-F238E27FC236}">
                <a16:creationId xmlns:a16="http://schemas.microsoft.com/office/drawing/2014/main" id="{88AB7D0F-8BF3-794E-A60F-678C1E73F409}"/>
              </a:ext>
            </a:extLst>
          </p:cNvPr>
          <p:cNvSpPr/>
          <p:nvPr userDrawn="1"/>
        </p:nvSpPr>
        <p:spPr>
          <a:xfrm>
            <a:off x="11639538" y="2725782"/>
            <a:ext cx="552450" cy="1572895"/>
          </a:xfrm>
          <a:custGeom>
            <a:avLst/>
            <a:gdLst/>
            <a:ahLst/>
            <a:cxnLst/>
            <a:rect l="l" t="t" r="r" b="b"/>
            <a:pathLst>
              <a:path w="552450" h="1572895">
                <a:moveTo>
                  <a:pt x="552130" y="0"/>
                </a:moveTo>
                <a:lnTo>
                  <a:pt x="544178" y="44056"/>
                </a:lnTo>
                <a:lnTo>
                  <a:pt x="516909" y="109183"/>
                </a:lnTo>
                <a:lnTo>
                  <a:pt x="492478" y="147814"/>
                </a:lnTo>
                <a:lnTo>
                  <a:pt x="458953" y="189510"/>
                </a:lnTo>
                <a:lnTo>
                  <a:pt x="414914" y="233538"/>
                </a:lnTo>
                <a:lnTo>
                  <a:pt x="358940" y="279163"/>
                </a:lnTo>
                <a:lnTo>
                  <a:pt x="249503" y="352257"/>
                </a:lnTo>
                <a:lnTo>
                  <a:pt x="211685" y="381677"/>
                </a:lnTo>
                <a:lnTo>
                  <a:pt x="176304" y="413748"/>
                </a:lnTo>
                <a:lnTo>
                  <a:pt x="143512" y="448307"/>
                </a:lnTo>
                <a:lnTo>
                  <a:pt x="113461" y="485190"/>
                </a:lnTo>
                <a:lnTo>
                  <a:pt x="86300" y="524235"/>
                </a:lnTo>
                <a:lnTo>
                  <a:pt x="62183" y="565277"/>
                </a:lnTo>
                <a:lnTo>
                  <a:pt x="41259" y="608153"/>
                </a:lnTo>
                <a:lnTo>
                  <a:pt x="23681" y="652700"/>
                </a:lnTo>
                <a:lnTo>
                  <a:pt x="9598" y="698754"/>
                </a:lnTo>
                <a:lnTo>
                  <a:pt x="816" y="749332"/>
                </a:lnTo>
                <a:lnTo>
                  <a:pt x="0" y="800738"/>
                </a:lnTo>
                <a:lnTo>
                  <a:pt x="6153" y="852049"/>
                </a:lnTo>
                <a:lnTo>
                  <a:pt x="18279" y="902342"/>
                </a:lnTo>
                <a:lnTo>
                  <a:pt x="35379" y="950696"/>
                </a:lnTo>
                <a:lnTo>
                  <a:pt x="55572" y="995026"/>
                </a:lnTo>
                <a:lnTo>
                  <a:pt x="79177" y="1037602"/>
                </a:lnTo>
                <a:lnTo>
                  <a:pt x="106054" y="1078178"/>
                </a:lnTo>
                <a:lnTo>
                  <a:pt x="136066" y="1116508"/>
                </a:lnTo>
                <a:lnTo>
                  <a:pt x="169072" y="1152347"/>
                </a:lnTo>
                <a:lnTo>
                  <a:pt x="197029" y="1178638"/>
                </a:lnTo>
                <a:lnTo>
                  <a:pt x="226530" y="1203164"/>
                </a:lnTo>
                <a:lnTo>
                  <a:pt x="257437" y="1225897"/>
                </a:lnTo>
                <a:lnTo>
                  <a:pt x="289608" y="1246809"/>
                </a:lnTo>
                <a:lnTo>
                  <a:pt x="358940" y="1293299"/>
                </a:lnTo>
                <a:lnTo>
                  <a:pt x="414914" y="1338926"/>
                </a:lnTo>
                <a:lnTo>
                  <a:pt x="458953" y="1382955"/>
                </a:lnTo>
                <a:lnTo>
                  <a:pt x="492478" y="1424653"/>
                </a:lnTo>
                <a:lnTo>
                  <a:pt x="516909" y="1463284"/>
                </a:lnTo>
                <a:lnTo>
                  <a:pt x="533669" y="1498115"/>
                </a:lnTo>
                <a:lnTo>
                  <a:pt x="549858" y="1553439"/>
                </a:lnTo>
                <a:lnTo>
                  <a:pt x="552130" y="1572463"/>
                </a:lnTo>
                <a:lnTo>
                  <a:pt x="55213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8DE32A4C-4090-1448-922F-780FD1DC160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87789" y="2571337"/>
            <a:ext cx="3969427" cy="48013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object 19">
            <a:extLst>
              <a:ext uri="{FF2B5EF4-FFF2-40B4-BE49-F238E27FC236}">
                <a16:creationId xmlns:a16="http://schemas.microsoft.com/office/drawing/2014/main" id="{9E42216D-67D0-4042-9728-DF2DF05ED776}"/>
              </a:ext>
            </a:extLst>
          </p:cNvPr>
          <p:cNvSpPr/>
          <p:nvPr userDrawn="1"/>
        </p:nvSpPr>
        <p:spPr>
          <a:xfrm rot="10800000">
            <a:off x="1291931" y="6318000"/>
            <a:ext cx="0" cy="540000"/>
          </a:xfrm>
          <a:custGeom>
            <a:avLst/>
            <a:gdLst/>
            <a:ahLst/>
            <a:cxnLst/>
            <a:rect l="l" t="t" r="r" b="b"/>
            <a:pathLst>
              <a:path h="524510">
                <a:moveTo>
                  <a:pt x="0" y="523913"/>
                </a:moveTo>
                <a:lnTo>
                  <a:pt x="0" y="0"/>
                </a:lnTo>
              </a:path>
            </a:pathLst>
          </a:custGeom>
          <a:ln w="3898">
            <a:solidFill>
              <a:schemeClr val="bg2">
                <a:lumMod val="9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99E558-9872-BE40-A503-46B4149287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87788" y="6116230"/>
            <a:ext cx="208286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50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8EDEF54B-6505-C842-80CD-A84F28C72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788" y="2694151"/>
            <a:ext cx="9826576" cy="1469699"/>
          </a:xfrm>
        </p:spPr>
        <p:txBody>
          <a:bodyPr wrap="square" anchor="ctr" anchorCtr="1">
            <a:noAutofit/>
          </a:bodyPr>
          <a:lstStyle>
            <a:lvl1pPr algn="ctr">
              <a:defRPr sz="2800">
                <a:solidFill>
                  <a:srgbClr val="03409D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2A4C99-4D9F-B64D-94CD-CA2DCE30EAC1}"/>
              </a:ext>
            </a:extLst>
          </p:cNvPr>
          <p:cNvSpPr/>
          <p:nvPr userDrawn="1"/>
        </p:nvSpPr>
        <p:spPr>
          <a:xfrm>
            <a:off x="1187788" y="589580"/>
            <a:ext cx="1759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solidFill>
                  <a:srgbClr val="0044BB"/>
                </a:solidFill>
                <a:cs typeface="Calibri"/>
              </a:rPr>
              <a:t>Perfusion Symposium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D2D2E"/>
                </a:solidFill>
                <a:cs typeface="Calibri"/>
              </a:rPr>
              <a:t>08 – 10 Nov. 2019</a:t>
            </a:r>
            <a:endParaRPr lang="en-US" sz="1200" dirty="0">
              <a:cs typeface="Calibri"/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E72CDB32-91F7-AE45-98D8-337960144910}"/>
              </a:ext>
            </a:extLst>
          </p:cNvPr>
          <p:cNvSpPr/>
          <p:nvPr userDrawn="1"/>
        </p:nvSpPr>
        <p:spPr>
          <a:xfrm flipH="1">
            <a:off x="133815" y="5505521"/>
            <a:ext cx="1572322" cy="13524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C4E98BB-71B3-2143-9E20-A84954DE4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</a:blip>
          <a:srcRect r="15271" b="15271"/>
          <a:stretch/>
        </p:blipFill>
        <p:spPr>
          <a:xfrm>
            <a:off x="8318205" y="3024901"/>
            <a:ext cx="3873795" cy="387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88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8EDEF54B-6505-C842-80CD-A84F28C72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788" y="2081408"/>
            <a:ext cx="9826576" cy="1469699"/>
          </a:xfrm>
        </p:spPr>
        <p:txBody>
          <a:bodyPr wrap="square" anchor="ctr" anchorCtr="1">
            <a:noAutofit/>
          </a:bodyPr>
          <a:lstStyle>
            <a:lvl1pPr algn="ctr">
              <a:defRPr sz="2800">
                <a:solidFill>
                  <a:srgbClr val="03409D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2A4C99-4D9F-B64D-94CD-CA2DCE30EAC1}"/>
              </a:ext>
            </a:extLst>
          </p:cNvPr>
          <p:cNvSpPr/>
          <p:nvPr userDrawn="1"/>
        </p:nvSpPr>
        <p:spPr>
          <a:xfrm>
            <a:off x="1187788" y="589580"/>
            <a:ext cx="1759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solidFill>
                  <a:srgbClr val="0044BB"/>
                </a:solidFill>
                <a:cs typeface="Calibri"/>
              </a:rPr>
              <a:t>Perfusion Symposium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D2D2E"/>
                </a:solidFill>
                <a:cs typeface="Calibri"/>
              </a:rPr>
              <a:t>08 – 10 Nov. 2019</a:t>
            </a:r>
            <a:endParaRPr lang="en-US" sz="1200" dirty="0">
              <a:cs typeface="Calibri"/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E72CDB32-91F7-AE45-98D8-337960144910}"/>
              </a:ext>
            </a:extLst>
          </p:cNvPr>
          <p:cNvSpPr/>
          <p:nvPr userDrawn="1"/>
        </p:nvSpPr>
        <p:spPr>
          <a:xfrm flipH="1">
            <a:off x="133815" y="5505521"/>
            <a:ext cx="1572322" cy="13524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C4E98BB-71B3-2143-9E20-A84954DE4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</a:blip>
          <a:srcRect r="15271" b="16161"/>
          <a:stretch/>
        </p:blipFill>
        <p:spPr>
          <a:xfrm>
            <a:off x="8318205" y="3024901"/>
            <a:ext cx="3873795" cy="3833099"/>
          </a:xfrm>
          <a:prstGeom prst="rect">
            <a:avLst/>
          </a:prstGeom>
        </p:spPr>
      </p:pic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3CDFF0B7-BEEF-064A-BEFE-CEB09A9165A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87788" y="4058048"/>
            <a:ext cx="9926414" cy="49244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0" i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363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Text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129FA452-F1BE-E74A-8164-34E785174025}"/>
              </a:ext>
            </a:extLst>
          </p:cNvPr>
          <p:cNvSpPr/>
          <p:nvPr userDrawn="1"/>
        </p:nvSpPr>
        <p:spPr>
          <a:xfrm>
            <a:off x="0" y="3569"/>
            <a:ext cx="3764966" cy="685086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B10C24-F0C7-5F4A-974E-FAF9BC3C9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2109" y="1572243"/>
            <a:ext cx="6634774" cy="507046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rgbClr val="03409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8BC9C3-8842-364D-955E-BB20A044E6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3052" y="5608998"/>
            <a:ext cx="2358887" cy="274902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Master: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BFCB2D4-865B-D04F-952D-A7FD5FE3661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3052" y="5906930"/>
            <a:ext cx="2358887" cy="27490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50E88E6-D3F5-294D-9F76-0729F854C78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3052" y="1572243"/>
            <a:ext cx="2358887" cy="2490788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Picture here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1311CEEE-B699-0548-81AE-2E97EB3D97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22108" y="2086968"/>
            <a:ext cx="6634774" cy="261938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BFC0A60-F81A-9649-A313-A1D458B509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2108" y="2986876"/>
            <a:ext cx="6634775" cy="2352990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19">
            <a:extLst>
              <a:ext uri="{FF2B5EF4-FFF2-40B4-BE49-F238E27FC236}">
                <a16:creationId xmlns:a16="http://schemas.microsoft.com/office/drawing/2014/main" id="{E3FD5947-D48D-9B4E-9CC0-BD83005FAB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22107" y="5906930"/>
            <a:ext cx="2434922" cy="257352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object 10">
            <a:extLst>
              <a:ext uri="{FF2B5EF4-FFF2-40B4-BE49-F238E27FC236}">
                <a16:creationId xmlns:a16="http://schemas.microsoft.com/office/drawing/2014/main" id="{88AB7D0F-8BF3-794E-A60F-678C1E73F409}"/>
              </a:ext>
            </a:extLst>
          </p:cNvPr>
          <p:cNvSpPr/>
          <p:nvPr userDrawn="1"/>
        </p:nvSpPr>
        <p:spPr>
          <a:xfrm>
            <a:off x="11639538" y="2725782"/>
            <a:ext cx="552450" cy="1572895"/>
          </a:xfrm>
          <a:custGeom>
            <a:avLst/>
            <a:gdLst/>
            <a:ahLst/>
            <a:cxnLst/>
            <a:rect l="l" t="t" r="r" b="b"/>
            <a:pathLst>
              <a:path w="552450" h="1572895">
                <a:moveTo>
                  <a:pt x="552130" y="0"/>
                </a:moveTo>
                <a:lnTo>
                  <a:pt x="544178" y="44056"/>
                </a:lnTo>
                <a:lnTo>
                  <a:pt x="516909" y="109183"/>
                </a:lnTo>
                <a:lnTo>
                  <a:pt x="492478" y="147814"/>
                </a:lnTo>
                <a:lnTo>
                  <a:pt x="458953" y="189510"/>
                </a:lnTo>
                <a:lnTo>
                  <a:pt x="414914" y="233538"/>
                </a:lnTo>
                <a:lnTo>
                  <a:pt x="358940" y="279163"/>
                </a:lnTo>
                <a:lnTo>
                  <a:pt x="249503" y="352257"/>
                </a:lnTo>
                <a:lnTo>
                  <a:pt x="211685" y="381677"/>
                </a:lnTo>
                <a:lnTo>
                  <a:pt x="176304" y="413748"/>
                </a:lnTo>
                <a:lnTo>
                  <a:pt x="143512" y="448307"/>
                </a:lnTo>
                <a:lnTo>
                  <a:pt x="113461" y="485190"/>
                </a:lnTo>
                <a:lnTo>
                  <a:pt x="86300" y="524235"/>
                </a:lnTo>
                <a:lnTo>
                  <a:pt x="62183" y="565277"/>
                </a:lnTo>
                <a:lnTo>
                  <a:pt x="41259" y="608153"/>
                </a:lnTo>
                <a:lnTo>
                  <a:pt x="23681" y="652700"/>
                </a:lnTo>
                <a:lnTo>
                  <a:pt x="9598" y="698754"/>
                </a:lnTo>
                <a:lnTo>
                  <a:pt x="816" y="749332"/>
                </a:lnTo>
                <a:lnTo>
                  <a:pt x="0" y="800738"/>
                </a:lnTo>
                <a:lnTo>
                  <a:pt x="6153" y="852049"/>
                </a:lnTo>
                <a:lnTo>
                  <a:pt x="18279" y="902342"/>
                </a:lnTo>
                <a:lnTo>
                  <a:pt x="35379" y="950696"/>
                </a:lnTo>
                <a:lnTo>
                  <a:pt x="55572" y="995026"/>
                </a:lnTo>
                <a:lnTo>
                  <a:pt x="79177" y="1037602"/>
                </a:lnTo>
                <a:lnTo>
                  <a:pt x="106054" y="1078178"/>
                </a:lnTo>
                <a:lnTo>
                  <a:pt x="136066" y="1116508"/>
                </a:lnTo>
                <a:lnTo>
                  <a:pt x="169072" y="1152347"/>
                </a:lnTo>
                <a:lnTo>
                  <a:pt x="197029" y="1178638"/>
                </a:lnTo>
                <a:lnTo>
                  <a:pt x="226530" y="1203164"/>
                </a:lnTo>
                <a:lnTo>
                  <a:pt x="257437" y="1225897"/>
                </a:lnTo>
                <a:lnTo>
                  <a:pt x="289608" y="1246809"/>
                </a:lnTo>
                <a:lnTo>
                  <a:pt x="358940" y="1293299"/>
                </a:lnTo>
                <a:lnTo>
                  <a:pt x="414914" y="1338926"/>
                </a:lnTo>
                <a:lnTo>
                  <a:pt x="458953" y="1382955"/>
                </a:lnTo>
                <a:lnTo>
                  <a:pt x="492478" y="1424653"/>
                </a:lnTo>
                <a:lnTo>
                  <a:pt x="516909" y="1463284"/>
                </a:lnTo>
                <a:lnTo>
                  <a:pt x="533669" y="1498115"/>
                </a:lnTo>
                <a:lnTo>
                  <a:pt x="549858" y="1553439"/>
                </a:lnTo>
                <a:lnTo>
                  <a:pt x="552130" y="1572463"/>
                </a:lnTo>
                <a:lnTo>
                  <a:pt x="55213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9">
            <a:extLst>
              <a:ext uri="{FF2B5EF4-FFF2-40B4-BE49-F238E27FC236}">
                <a16:creationId xmlns:a16="http://schemas.microsoft.com/office/drawing/2014/main" id="{0E587DB2-D7A8-654D-BD97-45934FE871AB}"/>
              </a:ext>
            </a:extLst>
          </p:cNvPr>
          <p:cNvSpPr/>
          <p:nvPr userDrawn="1"/>
        </p:nvSpPr>
        <p:spPr>
          <a:xfrm>
            <a:off x="1872556" y="3"/>
            <a:ext cx="0" cy="540000"/>
          </a:xfrm>
          <a:custGeom>
            <a:avLst/>
            <a:gdLst/>
            <a:ahLst/>
            <a:cxnLst/>
            <a:rect l="l" t="t" r="r" b="b"/>
            <a:pathLst>
              <a:path h="524510">
                <a:moveTo>
                  <a:pt x="0" y="523913"/>
                </a:moveTo>
                <a:lnTo>
                  <a:pt x="0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5289D3-31AF-F24E-B458-108B2A3B9A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474" y="620715"/>
            <a:ext cx="208286" cy="1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F20D004-AD84-544D-A020-2763363D33F6}"/>
              </a:ext>
            </a:extLst>
          </p:cNvPr>
          <p:cNvSpPr/>
          <p:nvPr userDrawn="1"/>
        </p:nvSpPr>
        <p:spPr>
          <a:xfrm>
            <a:off x="4422109" y="589580"/>
            <a:ext cx="1759456" cy="484783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s-ES" sz="1400" dirty="0">
                <a:solidFill>
                  <a:srgbClr val="0044BB"/>
                </a:solidFill>
                <a:cs typeface="Calibri"/>
              </a:rPr>
              <a:t>Perfusion Symposium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2D2D2E"/>
                </a:solidFill>
                <a:cs typeface="Calibri"/>
              </a:rPr>
              <a:t>08 – 10 Nov. 2019</a:t>
            </a:r>
            <a:endParaRPr lang="en-US" sz="1100" dirty="0">
              <a:cs typeface="Calibri"/>
            </a:endParaRPr>
          </a:p>
          <a:p>
            <a:endParaRPr lang="es-E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070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8EDEF54B-6505-C842-80CD-A84F28C72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788" y="2081408"/>
            <a:ext cx="9826576" cy="1469699"/>
          </a:xfrm>
        </p:spPr>
        <p:txBody>
          <a:bodyPr wrap="square" anchor="ctr" anchorCtr="1">
            <a:noAutofit/>
          </a:bodyPr>
          <a:lstStyle>
            <a:lvl1pPr algn="ctr">
              <a:defRPr sz="2800">
                <a:solidFill>
                  <a:srgbClr val="03409D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2A4C99-4D9F-B64D-94CD-CA2DCE30EAC1}"/>
              </a:ext>
            </a:extLst>
          </p:cNvPr>
          <p:cNvSpPr/>
          <p:nvPr userDrawn="1"/>
        </p:nvSpPr>
        <p:spPr>
          <a:xfrm>
            <a:off x="1187788" y="589580"/>
            <a:ext cx="1759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solidFill>
                  <a:srgbClr val="0044BB"/>
                </a:solidFill>
                <a:cs typeface="Calibri"/>
              </a:rPr>
              <a:t>Perfusion Symposium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D2D2E"/>
                </a:solidFill>
                <a:cs typeface="Calibri"/>
              </a:rPr>
              <a:t>08 – 10 Nov. 2019</a:t>
            </a:r>
            <a:endParaRPr lang="en-US" sz="1200" dirty="0">
              <a:cs typeface="Calibri"/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E72CDB32-91F7-AE45-98D8-337960144910}"/>
              </a:ext>
            </a:extLst>
          </p:cNvPr>
          <p:cNvSpPr/>
          <p:nvPr userDrawn="1"/>
        </p:nvSpPr>
        <p:spPr>
          <a:xfrm flipH="1">
            <a:off x="133815" y="5505521"/>
            <a:ext cx="1572322" cy="13524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3CDFF0B7-BEEF-064A-BEFE-CEB09A9165A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87788" y="4058048"/>
            <a:ext cx="9926414" cy="49244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0" i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8522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BADE155-1A13-AC4B-922F-3465F2614DD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6095987" cy="6858000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Picture here</a:t>
            </a:r>
          </a:p>
        </p:txBody>
      </p:sp>
      <p:sp>
        <p:nvSpPr>
          <p:cNvPr id="26" name="object 10">
            <a:extLst>
              <a:ext uri="{FF2B5EF4-FFF2-40B4-BE49-F238E27FC236}">
                <a16:creationId xmlns:a16="http://schemas.microsoft.com/office/drawing/2014/main" id="{88AB7D0F-8BF3-794E-A60F-678C1E73F409}"/>
              </a:ext>
            </a:extLst>
          </p:cNvPr>
          <p:cNvSpPr/>
          <p:nvPr userDrawn="1"/>
        </p:nvSpPr>
        <p:spPr>
          <a:xfrm>
            <a:off x="11639538" y="2725782"/>
            <a:ext cx="552450" cy="1572895"/>
          </a:xfrm>
          <a:custGeom>
            <a:avLst/>
            <a:gdLst/>
            <a:ahLst/>
            <a:cxnLst/>
            <a:rect l="l" t="t" r="r" b="b"/>
            <a:pathLst>
              <a:path w="552450" h="1572895">
                <a:moveTo>
                  <a:pt x="552130" y="0"/>
                </a:moveTo>
                <a:lnTo>
                  <a:pt x="544178" y="44056"/>
                </a:lnTo>
                <a:lnTo>
                  <a:pt x="516909" y="109183"/>
                </a:lnTo>
                <a:lnTo>
                  <a:pt x="492478" y="147814"/>
                </a:lnTo>
                <a:lnTo>
                  <a:pt x="458953" y="189510"/>
                </a:lnTo>
                <a:lnTo>
                  <a:pt x="414914" y="233538"/>
                </a:lnTo>
                <a:lnTo>
                  <a:pt x="358940" y="279163"/>
                </a:lnTo>
                <a:lnTo>
                  <a:pt x="249503" y="352257"/>
                </a:lnTo>
                <a:lnTo>
                  <a:pt x="211685" y="381677"/>
                </a:lnTo>
                <a:lnTo>
                  <a:pt x="176304" y="413748"/>
                </a:lnTo>
                <a:lnTo>
                  <a:pt x="143512" y="448307"/>
                </a:lnTo>
                <a:lnTo>
                  <a:pt x="113461" y="485190"/>
                </a:lnTo>
                <a:lnTo>
                  <a:pt x="86300" y="524235"/>
                </a:lnTo>
                <a:lnTo>
                  <a:pt x="62183" y="565277"/>
                </a:lnTo>
                <a:lnTo>
                  <a:pt x="41259" y="608153"/>
                </a:lnTo>
                <a:lnTo>
                  <a:pt x="23681" y="652700"/>
                </a:lnTo>
                <a:lnTo>
                  <a:pt x="9598" y="698754"/>
                </a:lnTo>
                <a:lnTo>
                  <a:pt x="816" y="749332"/>
                </a:lnTo>
                <a:lnTo>
                  <a:pt x="0" y="800738"/>
                </a:lnTo>
                <a:lnTo>
                  <a:pt x="6153" y="852049"/>
                </a:lnTo>
                <a:lnTo>
                  <a:pt x="18279" y="902342"/>
                </a:lnTo>
                <a:lnTo>
                  <a:pt x="35379" y="950696"/>
                </a:lnTo>
                <a:lnTo>
                  <a:pt x="55572" y="995026"/>
                </a:lnTo>
                <a:lnTo>
                  <a:pt x="79177" y="1037602"/>
                </a:lnTo>
                <a:lnTo>
                  <a:pt x="106054" y="1078178"/>
                </a:lnTo>
                <a:lnTo>
                  <a:pt x="136066" y="1116508"/>
                </a:lnTo>
                <a:lnTo>
                  <a:pt x="169072" y="1152347"/>
                </a:lnTo>
                <a:lnTo>
                  <a:pt x="197029" y="1178638"/>
                </a:lnTo>
                <a:lnTo>
                  <a:pt x="226530" y="1203164"/>
                </a:lnTo>
                <a:lnTo>
                  <a:pt x="257437" y="1225897"/>
                </a:lnTo>
                <a:lnTo>
                  <a:pt x="289608" y="1246809"/>
                </a:lnTo>
                <a:lnTo>
                  <a:pt x="358940" y="1293299"/>
                </a:lnTo>
                <a:lnTo>
                  <a:pt x="414914" y="1338926"/>
                </a:lnTo>
                <a:lnTo>
                  <a:pt x="458953" y="1382955"/>
                </a:lnTo>
                <a:lnTo>
                  <a:pt x="492478" y="1424653"/>
                </a:lnTo>
                <a:lnTo>
                  <a:pt x="516909" y="1463284"/>
                </a:lnTo>
                <a:lnTo>
                  <a:pt x="533669" y="1498115"/>
                </a:lnTo>
                <a:lnTo>
                  <a:pt x="549858" y="1553439"/>
                </a:lnTo>
                <a:lnTo>
                  <a:pt x="552130" y="1572463"/>
                </a:lnTo>
                <a:lnTo>
                  <a:pt x="55213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8EDEF54B-6505-C842-80CD-A84F28C72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5147" y="1641063"/>
            <a:ext cx="4186316" cy="787399"/>
          </a:xfrm>
        </p:spPr>
        <p:txBody>
          <a:bodyPr anchor="t" anchorCtr="0">
            <a:noAutofit/>
          </a:bodyPr>
          <a:lstStyle>
            <a:lvl1pPr algn="l">
              <a:defRPr sz="2800">
                <a:solidFill>
                  <a:srgbClr val="03409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D80C67EE-1F33-6447-A040-374ACDCEB4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15145" y="2960914"/>
            <a:ext cx="4186317" cy="284612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8CA535-86FE-A245-A215-59B8F75673FC}"/>
              </a:ext>
            </a:extLst>
          </p:cNvPr>
          <p:cNvSpPr/>
          <p:nvPr userDrawn="1"/>
        </p:nvSpPr>
        <p:spPr>
          <a:xfrm>
            <a:off x="1187788" y="589580"/>
            <a:ext cx="1759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solidFill>
                  <a:srgbClr val="0044BB"/>
                </a:solidFill>
                <a:cs typeface="Calibri"/>
              </a:rPr>
              <a:t>Perfusion Symposium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D2D2E"/>
                </a:solidFill>
                <a:cs typeface="Calibri"/>
              </a:rPr>
              <a:t>08 – 10 Nov. 2019</a:t>
            </a:r>
            <a:endParaRPr lang="en-US" sz="1200" dirty="0">
              <a:cs typeface="Calibri"/>
            </a:endParaRPr>
          </a:p>
        </p:txBody>
      </p:sp>
      <p:sp>
        <p:nvSpPr>
          <p:cNvPr id="7" name="object 19">
            <a:extLst>
              <a:ext uri="{FF2B5EF4-FFF2-40B4-BE49-F238E27FC236}">
                <a16:creationId xmlns:a16="http://schemas.microsoft.com/office/drawing/2014/main" id="{4DF3AD91-B9BE-A74F-8B03-644F5561DEF8}"/>
              </a:ext>
            </a:extLst>
          </p:cNvPr>
          <p:cNvSpPr/>
          <p:nvPr userDrawn="1"/>
        </p:nvSpPr>
        <p:spPr>
          <a:xfrm>
            <a:off x="7122158" y="3"/>
            <a:ext cx="0" cy="540000"/>
          </a:xfrm>
          <a:custGeom>
            <a:avLst/>
            <a:gdLst/>
            <a:ahLst/>
            <a:cxnLst/>
            <a:rect l="l" t="t" r="r" b="b"/>
            <a:pathLst>
              <a:path h="524510">
                <a:moveTo>
                  <a:pt x="0" y="523913"/>
                </a:moveTo>
                <a:lnTo>
                  <a:pt x="0" y="0"/>
                </a:lnTo>
              </a:path>
            </a:pathLst>
          </a:custGeom>
          <a:ln w="3898">
            <a:solidFill>
              <a:schemeClr val="bg2">
                <a:lumMod val="9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C25101-7E7F-4547-8C6C-7EF901B1A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8076" y="620715"/>
            <a:ext cx="208286" cy="16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60E687-02E0-3343-99B2-373CDAE0B0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077981" y="5889660"/>
            <a:ext cx="837782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06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BADE155-1A13-AC4B-922F-3465F2614DD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6095987" cy="6858000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Picture here</a:t>
            </a:r>
          </a:p>
        </p:txBody>
      </p:sp>
      <p:sp>
        <p:nvSpPr>
          <p:cNvPr id="26" name="object 10">
            <a:extLst>
              <a:ext uri="{FF2B5EF4-FFF2-40B4-BE49-F238E27FC236}">
                <a16:creationId xmlns:a16="http://schemas.microsoft.com/office/drawing/2014/main" id="{88AB7D0F-8BF3-794E-A60F-678C1E73F409}"/>
              </a:ext>
            </a:extLst>
          </p:cNvPr>
          <p:cNvSpPr/>
          <p:nvPr userDrawn="1"/>
        </p:nvSpPr>
        <p:spPr>
          <a:xfrm>
            <a:off x="11639538" y="2725782"/>
            <a:ext cx="552450" cy="1572895"/>
          </a:xfrm>
          <a:custGeom>
            <a:avLst/>
            <a:gdLst/>
            <a:ahLst/>
            <a:cxnLst/>
            <a:rect l="l" t="t" r="r" b="b"/>
            <a:pathLst>
              <a:path w="552450" h="1572895">
                <a:moveTo>
                  <a:pt x="552130" y="0"/>
                </a:moveTo>
                <a:lnTo>
                  <a:pt x="544178" y="44056"/>
                </a:lnTo>
                <a:lnTo>
                  <a:pt x="516909" y="109183"/>
                </a:lnTo>
                <a:lnTo>
                  <a:pt x="492478" y="147814"/>
                </a:lnTo>
                <a:lnTo>
                  <a:pt x="458953" y="189510"/>
                </a:lnTo>
                <a:lnTo>
                  <a:pt x="414914" y="233538"/>
                </a:lnTo>
                <a:lnTo>
                  <a:pt x="358940" y="279163"/>
                </a:lnTo>
                <a:lnTo>
                  <a:pt x="249503" y="352257"/>
                </a:lnTo>
                <a:lnTo>
                  <a:pt x="211685" y="381677"/>
                </a:lnTo>
                <a:lnTo>
                  <a:pt x="176304" y="413748"/>
                </a:lnTo>
                <a:lnTo>
                  <a:pt x="143512" y="448307"/>
                </a:lnTo>
                <a:lnTo>
                  <a:pt x="113461" y="485190"/>
                </a:lnTo>
                <a:lnTo>
                  <a:pt x="86300" y="524235"/>
                </a:lnTo>
                <a:lnTo>
                  <a:pt x="62183" y="565277"/>
                </a:lnTo>
                <a:lnTo>
                  <a:pt x="41259" y="608153"/>
                </a:lnTo>
                <a:lnTo>
                  <a:pt x="23681" y="652700"/>
                </a:lnTo>
                <a:lnTo>
                  <a:pt x="9598" y="698754"/>
                </a:lnTo>
                <a:lnTo>
                  <a:pt x="816" y="749332"/>
                </a:lnTo>
                <a:lnTo>
                  <a:pt x="0" y="800738"/>
                </a:lnTo>
                <a:lnTo>
                  <a:pt x="6153" y="852049"/>
                </a:lnTo>
                <a:lnTo>
                  <a:pt x="18279" y="902342"/>
                </a:lnTo>
                <a:lnTo>
                  <a:pt x="35379" y="950696"/>
                </a:lnTo>
                <a:lnTo>
                  <a:pt x="55572" y="995026"/>
                </a:lnTo>
                <a:lnTo>
                  <a:pt x="79177" y="1037602"/>
                </a:lnTo>
                <a:lnTo>
                  <a:pt x="106054" y="1078178"/>
                </a:lnTo>
                <a:lnTo>
                  <a:pt x="136066" y="1116508"/>
                </a:lnTo>
                <a:lnTo>
                  <a:pt x="169072" y="1152347"/>
                </a:lnTo>
                <a:lnTo>
                  <a:pt x="197029" y="1178638"/>
                </a:lnTo>
                <a:lnTo>
                  <a:pt x="226530" y="1203164"/>
                </a:lnTo>
                <a:lnTo>
                  <a:pt x="257437" y="1225897"/>
                </a:lnTo>
                <a:lnTo>
                  <a:pt x="289608" y="1246809"/>
                </a:lnTo>
                <a:lnTo>
                  <a:pt x="358940" y="1293299"/>
                </a:lnTo>
                <a:lnTo>
                  <a:pt x="414914" y="1338926"/>
                </a:lnTo>
                <a:lnTo>
                  <a:pt x="458953" y="1382955"/>
                </a:lnTo>
                <a:lnTo>
                  <a:pt x="492478" y="1424653"/>
                </a:lnTo>
                <a:lnTo>
                  <a:pt x="516909" y="1463284"/>
                </a:lnTo>
                <a:lnTo>
                  <a:pt x="533669" y="1498115"/>
                </a:lnTo>
                <a:lnTo>
                  <a:pt x="549858" y="1553439"/>
                </a:lnTo>
                <a:lnTo>
                  <a:pt x="552130" y="1572463"/>
                </a:lnTo>
                <a:lnTo>
                  <a:pt x="55213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8EDEF54B-6505-C842-80CD-A84F28C72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5147" y="1654760"/>
            <a:ext cx="4186316" cy="1020127"/>
          </a:xfrm>
        </p:spPr>
        <p:txBody>
          <a:bodyPr anchor="t" anchorCtr="0">
            <a:normAutofit/>
          </a:bodyPr>
          <a:lstStyle>
            <a:lvl1pPr algn="l">
              <a:defRPr sz="2800">
                <a:solidFill>
                  <a:srgbClr val="03409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D80C67EE-1F33-6447-A040-374ACDCEB4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15145" y="2942493"/>
            <a:ext cx="4186317" cy="280592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8CA535-86FE-A245-A215-59B8F75673FC}"/>
              </a:ext>
            </a:extLst>
          </p:cNvPr>
          <p:cNvSpPr/>
          <p:nvPr userDrawn="1"/>
        </p:nvSpPr>
        <p:spPr>
          <a:xfrm>
            <a:off x="7015145" y="589580"/>
            <a:ext cx="1759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solidFill>
                  <a:srgbClr val="0044BB"/>
                </a:solidFill>
                <a:cs typeface="Calibri"/>
              </a:rPr>
              <a:t>Perfusion Symposium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D2D2E"/>
                </a:solidFill>
                <a:cs typeface="Calibri"/>
              </a:rPr>
              <a:t>08 – 10 Nov. 2019</a:t>
            </a:r>
            <a:endParaRPr lang="en-US" sz="1200" dirty="0">
              <a:cs typeface="Calibri"/>
            </a:endParaRPr>
          </a:p>
        </p:txBody>
      </p:sp>
      <p:sp>
        <p:nvSpPr>
          <p:cNvPr id="7" name="object 19">
            <a:extLst>
              <a:ext uri="{FF2B5EF4-FFF2-40B4-BE49-F238E27FC236}">
                <a16:creationId xmlns:a16="http://schemas.microsoft.com/office/drawing/2014/main" id="{0E8181BF-10FE-8D47-8E77-832F31F5CB7F}"/>
              </a:ext>
            </a:extLst>
          </p:cNvPr>
          <p:cNvSpPr/>
          <p:nvPr userDrawn="1"/>
        </p:nvSpPr>
        <p:spPr>
          <a:xfrm rot="10800000">
            <a:off x="7119288" y="6318000"/>
            <a:ext cx="0" cy="540000"/>
          </a:xfrm>
          <a:custGeom>
            <a:avLst/>
            <a:gdLst/>
            <a:ahLst/>
            <a:cxnLst/>
            <a:rect l="l" t="t" r="r" b="b"/>
            <a:pathLst>
              <a:path h="524510">
                <a:moveTo>
                  <a:pt x="0" y="523913"/>
                </a:moveTo>
                <a:lnTo>
                  <a:pt x="0" y="0"/>
                </a:lnTo>
              </a:path>
            </a:pathLst>
          </a:custGeom>
          <a:ln w="3898">
            <a:solidFill>
              <a:schemeClr val="bg2">
                <a:lumMod val="9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15A544-C0F7-B14F-BC63-7521783F75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15145" y="6116230"/>
            <a:ext cx="208286" cy="16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EE9B16-5665-9545-9582-AA77EB40B2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077981" y="5889660"/>
            <a:ext cx="837782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42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8BA6F3F-FCD5-A24F-8837-8DEE42E2889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37767" y="4441210"/>
            <a:ext cx="3060000" cy="16304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Clr>
                <a:srgbClr val="FFC000"/>
              </a:buClr>
              <a:buFont typeface="Arial" panose="020B0604020202020204" pitchFamily="34" charset="0"/>
              <a:buNone/>
              <a:defRPr sz="1600" i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endParaRPr lang="en-US" dirty="0"/>
          </a:p>
        </p:txBody>
      </p:sp>
      <p:sp>
        <p:nvSpPr>
          <p:cNvPr id="44" name="object 10">
            <a:extLst>
              <a:ext uri="{FF2B5EF4-FFF2-40B4-BE49-F238E27FC236}">
                <a16:creationId xmlns:a16="http://schemas.microsoft.com/office/drawing/2014/main" id="{E9008B00-2F3A-FA4C-A16D-7E6B055CCC49}"/>
              </a:ext>
            </a:extLst>
          </p:cNvPr>
          <p:cNvSpPr/>
          <p:nvPr userDrawn="1"/>
        </p:nvSpPr>
        <p:spPr>
          <a:xfrm>
            <a:off x="11639538" y="2725782"/>
            <a:ext cx="552450" cy="1572895"/>
          </a:xfrm>
          <a:custGeom>
            <a:avLst/>
            <a:gdLst/>
            <a:ahLst/>
            <a:cxnLst/>
            <a:rect l="l" t="t" r="r" b="b"/>
            <a:pathLst>
              <a:path w="552450" h="1572895">
                <a:moveTo>
                  <a:pt x="552130" y="0"/>
                </a:moveTo>
                <a:lnTo>
                  <a:pt x="544178" y="44056"/>
                </a:lnTo>
                <a:lnTo>
                  <a:pt x="516909" y="109183"/>
                </a:lnTo>
                <a:lnTo>
                  <a:pt x="492478" y="147814"/>
                </a:lnTo>
                <a:lnTo>
                  <a:pt x="458953" y="189510"/>
                </a:lnTo>
                <a:lnTo>
                  <a:pt x="414914" y="233538"/>
                </a:lnTo>
                <a:lnTo>
                  <a:pt x="358940" y="279163"/>
                </a:lnTo>
                <a:lnTo>
                  <a:pt x="249503" y="352257"/>
                </a:lnTo>
                <a:lnTo>
                  <a:pt x="211685" y="381677"/>
                </a:lnTo>
                <a:lnTo>
                  <a:pt x="176304" y="413748"/>
                </a:lnTo>
                <a:lnTo>
                  <a:pt x="143512" y="448307"/>
                </a:lnTo>
                <a:lnTo>
                  <a:pt x="113461" y="485190"/>
                </a:lnTo>
                <a:lnTo>
                  <a:pt x="86300" y="524235"/>
                </a:lnTo>
                <a:lnTo>
                  <a:pt x="62183" y="565277"/>
                </a:lnTo>
                <a:lnTo>
                  <a:pt x="41259" y="608153"/>
                </a:lnTo>
                <a:lnTo>
                  <a:pt x="23681" y="652700"/>
                </a:lnTo>
                <a:lnTo>
                  <a:pt x="9598" y="698754"/>
                </a:lnTo>
                <a:lnTo>
                  <a:pt x="816" y="749332"/>
                </a:lnTo>
                <a:lnTo>
                  <a:pt x="0" y="800738"/>
                </a:lnTo>
                <a:lnTo>
                  <a:pt x="6153" y="852049"/>
                </a:lnTo>
                <a:lnTo>
                  <a:pt x="18279" y="902342"/>
                </a:lnTo>
                <a:lnTo>
                  <a:pt x="35379" y="950696"/>
                </a:lnTo>
                <a:lnTo>
                  <a:pt x="55572" y="995026"/>
                </a:lnTo>
                <a:lnTo>
                  <a:pt x="79177" y="1037602"/>
                </a:lnTo>
                <a:lnTo>
                  <a:pt x="106054" y="1078178"/>
                </a:lnTo>
                <a:lnTo>
                  <a:pt x="136066" y="1116508"/>
                </a:lnTo>
                <a:lnTo>
                  <a:pt x="169072" y="1152347"/>
                </a:lnTo>
                <a:lnTo>
                  <a:pt x="197029" y="1178638"/>
                </a:lnTo>
                <a:lnTo>
                  <a:pt x="226530" y="1203164"/>
                </a:lnTo>
                <a:lnTo>
                  <a:pt x="257437" y="1225897"/>
                </a:lnTo>
                <a:lnTo>
                  <a:pt x="289608" y="1246809"/>
                </a:lnTo>
                <a:lnTo>
                  <a:pt x="358940" y="1293299"/>
                </a:lnTo>
                <a:lnTo>
                  <a:pt x="414914" y="1338926"/>
                </a:lnTo>
                <a:lnTo>
                  <a:pt x="458953" y="1382955"/>
                </a:lnTo>
                <a:lnTo>
                  <a:pt x="492478" y="1424653"/>
                </a:lnTo>
                <a:lnTo>
                  <a:pt x="516909" y="1463284"/>
                </a:lnTo>
                <a:lnTo>
                  <a:pt x="533669" y="1498115"/>
                </a:lnTo>
                <a:lnTo>
                  <a:pt x="549858" y="1553439"/>
                </a:lnTo>
                <a:lnTo>
                  <a:pt x="552130" y="1572463"/>
                </a:lnTo>
                <a:lnTo>
                  <a:pt x="55213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Picture Placeholder 16">
            <a:extLst>
              <a:ext uri="{FF2B5EF4-FFF2-40B4-BE49-F238E27FC236}">
                <a16:creationId xmlns:a16="http://schemas.microsoft.com/office/drawing/2014/main" id="{D58D6A8F-9B41-0945-9649-BA6613A04F44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48115" y="1651926"/>
            <a:ext cx="3060000" cy="1862323"/>
          </a:xfrm>
        </p:spPr>
        <p:txBody>
          <a:bodyPr anchor="ctr" anchorCtr="1"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52" name="Picture Placeholder 16">
            <a:extLst>
              <a:ext uri="{FF2B5EF4-FFF2-40B4-BE49-F238E27FC236}">
                <a16:creationId xmlns:a16="http://schemas.microsoft.com/office/drawing/2014/main" id="{997E7B57-362F-1549-A90C-9C65DD0F30E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938798" y="1651926"/>
            <a:ext cx="3060000" cy="1862323"/>
          </a:xfrm>
        </p:spPr>
        <p:txBody>
          <a:bodyPr anchor="ctr" anchorCtr="1"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C0C09F-73E0-5942-8518-952B28A70DAA}"/>
              </a:ext>
            </a:extLst>
          </p:cNvPr>
          <p:cNvSpPr/>
          <p:nvPr userDrawn="1"/>
        </p:nvSpPr>
        <p:spPr>
          <a:xfrm>
            <a:off x="1187788" y="589580"/>
            <a:ext cx="1759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solidFill>
                  <a:srgbClr val="0044BB"/>
                </a:solidFill>
                <a:cs typeface="Calibri"/>
              </a:rPr>
              <a:t>Perfusion Symposium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D2D2E"/>
                </a:solidFill>
                <a:cs typeface="Calibri"/>
              </a:rPr>
              <a:t>08 – 10 Nov. 2019</a:t>
            </a:r>
            <a:endParaRPr lang="en-US" sz="1200" dirty="0">
              <a:cs typeface="Calibri"/>
            </a:endParaRP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2C237B73-E387-1C4F-AE20-125220A933F8}"/>
              </a:ext>
            </a:extLst>
          </p:cNvPr>
          <p:cNvSpPr>
            <a:spLocks noGrp="1"/>
          </p:cNvSpPr>
          <p:nvPr>
            <p:ph sz="half" idx="34"/>
          </p:nvPr>
        </p:nvSpPr>
        <p:spPr>
          <a:xfrm>
            <a:off x="7933578" y="4441210"/>
            <a:ext cx="3060000" cy="16304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Clr>
                <a:srgbClr val="FFC000"/>
              </a:buClr>
              <a:buFont typeface="Arial" panose="020B0604020202020204" pitchFamily="34" charset="0"/>
              <a:buNone/>
              <a:defRPr sz="1600" i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endParaRPr lang="en-US" dirty="0"/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A643AF92-EAA6-364D-9C9B-459D6B8526D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48609" y="3783003"/>
            <a:ext cx="3059506" cy="319607"/>
          </a:xfrm>
        </p:spPr>
        <p:txBody>
          <a:bodyPr>
            <a:normAutofit/>
          </a:bodyPr>
          <a:lstStyle>
            <a:lvl1pPr marL="0" indent="0" algn="l">
              <a:buClr>
                <a:srgbClr val="FFC000"/>
              </a:buClr>
              <a:buFont typeface="Arial" panose="020B0604020202020204" pitchFamily="34" charset="0"/>
              <a:buNone/>
              <a:defRPr sz="1700" b="0">
                <a:solidFill>
                  <a:srgbClr val="03409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endParaRPr lang="en-US" dirty="0"/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31CC3D0E-6DE3-8C45-B35F-305E12F7BFE1}"/>
              </a:ext>
            </a:extLst>
          </p:cNvPr>
          <p:cNvSpPr>
            <a:spLocks noGrp="1"/>
          </p:cNvSpPr>
          <p:nvPr>
            <p:ph sz="half" idx="36"/>
          </p:nvPr>
        </p:nvSpPr>
        <p:spPr>
          <a:xfrm>
            <a:off x="7944706" y="3783003"/>
            <a:ext cx="3059506" cy="319607"/>
          </a:xfrm>
        </p:spPr>
        <p:txBody>
          <a:bodyPr>
            <a:normAutofit/>
          </a:bodyPr>
          <a:lstStyle>
            <a:lvl1pPr marL="0" indent="0" algn="l">
              <a:buClr>
                <a:srgbClr val="FFC000"/>
              </a:buClr>
              <a:buFont typeface="Arial" panose="020B0604020202020204" pitchFamily="34" charset="0"/>
              <a:buNone/>
              <a:defRPr sz="1700" b="0">
                <a:solidFill>
                  <a:srgbClr val="03409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endParaRPr lang="en-US" dirty="0"/>
          </a:p>
        </p:txBody>
      </p:sp>
      <p:sp>
        <p:nvSpPr>
          <p:cNvPr id="13" name="object 19">
            <a:extLst>
              <a:ext uri="{FF2B5EF4-FFF2-40B4-BE49-F238E27FC236}">
                <a16:creationId xmlns:a16="http://schemas.microsoft.com/office/drawing/2014/main" id="{E5880902-8F5D-E04F-99E0-8744286663F6}"/>
              </a:ext>
            </a:extLst>
          </p:cNvPr>
          <p:cNvSpPr/>
          <p:nvPr userDrawn="1"/>
        </p:nvSpPr>
        <p:spPr>
          <a:xfrm>
            <a:off x="10910008" y="3"/>
            <a:ext cx="0" cy="540000"/>
          </a:xfrm>
          <a:custGeom>
            <a:avLst/>
            <a:gdLst/>
            <a:ahLst/>
            <a:cxnLst/>
            <a:rect l="l" t="t" r="r" b="b"/>
            <a:pathLst>
              <a:path h="524510">
                <a:moveTo>
                  <a:pt x="0" y="523913"/>
                </a:moveTo>
                <a:lnTo>
                  <a:pt x="0" y="0"/>
                </a:lnTo>
              </a:path>
            </a:pathLst>
          </a:custGeom>
          <a:ln w="3898">
            <a:solidFill>
              <a:schemeClr val="bg2">
                <a:lumMod val="9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215674-28EC-1C4E-904D-1237DEDF7B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926" y="620715"/>
            <a:ext cx="208286" cy="162000"/>
          </a:xfrm>
          <a:prstGeom prst="rect">
            <a:avLst/>
          </a:prstGeom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DDC98C8-1E3B-C44B-B709-694472387E9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187788" y="1651927"/>
            <a:ext cx="3231812" cy="1143524"/>
          </a:xfrm>
        </p:spPr>
        <p:txBody>
          <a:bodyPr>
            <a:noAutofit/>
          </a:bodyPr>
          <a:lstStyle>
            <a:lvl1pPr marL="0" indent="0" algn="l">
              <a:buClr>
                <a:srgbClr val="FFC000"/>
              </a:buClr>
              <a:buFont typeface="Arial" panose="020B0604020202020204" pitchFamily="34" charset="0"/>
              <a:buNone/>
              <a:defRPr sz="2800" b="0">
                <a:solidFill>
                  <a:srgbClr val="0043B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D315BB-5198-E74C-BF0E-2DA71C9194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0006" y="5944625"/>
            <a:ext cx="837782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10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0">
          <p15:clr>
            <a:srgbClr val="FBAE40"/>
          </p15:clr>
        </p15:guide>
        <p15:guide id="2" pos="73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8BA6F3F-FCD5-A24F-8837-8DEE42E2889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159308" y="4742868"/>
            <a:ext cx="3060000" cy="16304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Clr>
                <a:srgbClr val="FFC000"/>
              </a:buClr>
              <a:buFont typeface="Arial" panose="020B0604020202020204" pitchFamily="34" charset="0"/>
              <a:buNone/>
              <a:defRPr sz="1600" i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endParaRPr lang="en-US" dirty="0"/>
          </a:p>
        </p:txBody>
      </p:sp>
      <p:sp>
        <p:nvSpPr>
          <p:cNvPr id="44" name="object 10">
            <a:extLst>
              <a:ext uri="{FF2B5EF4-FFF2-40B4-BE49-F238E27FC236}">
                <a16:creationId xmlns:a16="http://schemas.microsoft.com/office/drawing/2014/main" id="{E9008B00-2F3A-FA4C-A16D-7E6B055CCC49}"/>
              </a:ext>
            </a:extLst>
          </p:cNvPr>
          <p:cNvSpPr/>
          <p:nvPr userDrawn="1"/>
        </p:nvSpPr>
        <p:spPr>
          <a:xfrm>
            <a:off x="11639538" y="2725782"/>
            <a:ext cx="552450" cy="1572895"/>
          </a:xfrm>
          <a:custGeom>
            <a:avLst/>
            <a:gdLst/>
            <a:ahLst/>
            <a:cxnLst/>
            <a:rect l="l" t="t" r="r" b="b"/>
            <a:pathLst>
              <a:path w="552450" h="1572895">
                <a:moveTo>
                  <a:pt x="552130" y="0"/>
                </a:moveTo>
                <a:lnTo>
                  <a:pt x="544178" y="44056"/>
                </a:lnTo>
                <a:lnTo>
                  <a:pt x="516909" y="109183"/>
                </a:lnTo>
                <a:lnTo>
                  <a:pt x="492478" y="147814"/>
                </a:lnTo>
                <a:lnTo>
                  <a:pt x="458953" y="189510"/>
                </a:lnTo>
                <a:lnTo>
                  <a:pt x="414914" y="233538"/>
                </a:lnTo>
                <a:lnTo>
                  <a:pt x="358940" y="279163"/>
                </a:lnTo>
                <a:lnTo>
                  <a:pt x="249503" y="352257"/>
                </a:lnTo>
                <a:lnTo>
                  <a:pt x="211685" y="381677"/>
                </a:lnTo>
                <a:lnTo>
                  <a:pt x="176304" y="413748"/>
                </a:lnTo>
                <a:lnTo>
                  <a:pt x="143512" y="448307"/>
                </a:lnTo>
                <a:lnTo>
                  <a:pt x="113461" y="485190"/>
                </a:lnTo>
                <a:lnTo>
                  <a:pt x="86300" y="524235"/>
                </a:lnTo>
                <a:lnTo>
                  <a:pt x="62183" y="565277"/>
                </a:lnTo>
                <a:lnTo>
                  <a:pt x="41259" y="608153"/>
                </a:lnTo>
                <a:lnTo>
                  <a:pt x="23681" y="652700"/>
                </a:lnTo>
                <a:lnTo>
                  <a:pt x="9598" y="698754"/>
                </a:lnTo>
                <a:lnTo>
                  <a:pt x="816" y="749332"/>
                </a:lnTo>
                <a:lnTo>
                  <a:pt x="0" y="800738"/>
                </a:lnTo>
                <a:lnTo>
                  <a:pt x="6153" y="852049"/>
                </a:lnTo>
                <a:lnTo>
                  <a:pt x="18279" y="902342"/>
                </a:lnTo>
                <a:lnTo>
                  <a:pt x="35379" y="950696"/>
                </a:lnTo>
                <a:lnTo>
                  <a:pt x="55572" y="995026"/>
                </a:lnTo>
                <a:lnTo>
                  <a:pt x="79177" y="1037602"/>
                </a:lnTo>
                <a:lnTo>
                  <a:pt x="106054" y="1078178"/>
                </a:lnTo>
                <a:lnTo>
                  <a:pt x="136066" y="1116508"/>
                </a:lnTo>
                <a:lnTo>
                  <a:pt x="169072" y="1152347"/>
                </a:lnTo>
                <a:lnTo>
                  <a:pt x="197029" y="1178638"/>
                </a:lnTo>
                <a:lnTo>
                  <a:pt x="226530" y="1203164"/>
                </a:lnTo>
                <a:lnTo>
                  <a:pt x="257437" y="1225897"/>
                </a:lnTo>
                <a:lnTo>
                  <a:pt x="289608" y="1246809"/>
                </a:lnTo>
                <a:lnTo>
                  <a:pt x="358940" y="1293299"/>
                </a:lnTo>
                <a:lnTo>
                  <a:pt x="414914" y="1338926"/>
                </a:lnTo>
                <a:lnTo>
                  <a:pt x="458953" y="1382955"/>
                </a:lnTo>
                <a:lnTo>
                  <a:pt x="492478" y="1424653"/>
                </a:lnTo>
                <a:lnTo>
                  <a:pt x="516909" y="1463284"/>
                </a:lnTo>
                <a:lnTo>
                  <a:pt x="533669" y="1498115"/>
                </a:lnTo>
                <a:lnTo>
                  <a:pt x="549858" y="1553439"/>
                </a:lnTo>
                <a:lnTo>
                  <a:pt x="552130" y="1572463"/>
                </a:lnTo>
                <a:lnTo>
                  <a:pt x="55213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Picture Placeholder 16">
            <a:extLst>
              <a:ext uri="{FF2B5EF4-FFF2-40B4-BE49-F238E27FC236}">
                <a16:creationId xmlns:a16="http://schemas.microsoft.com/office/drawing/2014/main" id="{D58D6A8F-9B41-0945-9649-BA6613A04F44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169656" y="2033874"/>
            <a:ext cx="3060000" cy="1980000"/>
          </a:xfrm>
        </p:spPr>
        <p:txBody>
          <a:bodyPr anchor="ctr" anchorCtr="1"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52" name="Picture Placeholder 16">
            <a:extLst>
              <a:ext uri="{FF2B5EF4-FFF2-40B4-BE49-F238E27FC236}">
                <a16:creationId xmlns:a16="http://schemas.microsoft.com/office/drawing/2014/main" id="{997E7B57-362F-1549-A90C-9C65DD0F30E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60339" y="2033874"/>
            <a:ext cx="3060000" cy="1980000"/>
          </a:xfrm>
        </p:spPr>
        <p:txBody>
          <a:bodyPr anchor="ctr" anchorCtr="1"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53" name="Picture Placeholder 16">
            <a:extLst>
              <a:ext uri="{FF2B5EF4-FFF2-40B4-BE49-F238E27FC236}">
                <a16:creationId xmlns:a16="http://schemas.microsoft.com/office/drawing/2014/main" id="{7F478396-A4C8-C544-A530-8A71B03F113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951022" y="2033875"/>
            <a:ext cx="3060000" cy="1980000"/>
          </a:xfrm>
        </p:spPr>
        <p:txBody>
          <a:bodyPr anchor="ctr" anchorCtr="1"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C0C09F-73E0-5942-8518-952B28A70DAA}"/>
              </a:ext>
            </a:extLst>
          </p:cNvPr>
          <p:cNvSpPr/>
          <p:nvPr userDrawn="1"/>
        </p:nvSpPr>
        <p:spPr>
          <a:xfrm>
            <a:off x="1187788" y="589580"/>
            <a:ext cx="1759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solidFill>
                  <a:srgbClr val="0044BB"/>
                </a:solidFill>
                <a:cs typeface="Calibri"/>
              </a:rPr>
              <a:t>Perfusion Symposium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D2D2E"/>
                </a:solidFill>
                <a:cs typeface="Calibri"/>
              </a:rPr>
              <a:t>08 – 10 Nov. 2019</a:t>
            </a:r>
            <a:endParaRPr lang="en-US" sz="1200" dirty="0">
              <a:cs typeface="Calibri"/>
            </a:endParaRP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2C237B73-E387-1C4F-AE20-125220A933F8}"/>
              </a:ext>
            </a:extLst>
          </p:cNvPr>
          <p:cNvSpPr>
            <a:spLocks noGrp="1"/>
          </p:cNvSpPr>
          <p:nvPr>
            <p:ph sz="half" idx="34"/>
          </p:nvPr>
        </p:nvSpPr>
        <p:spPr>
          <a:xfrm>
            <a:off x="4555119" y="4742868"/>
            <a:ext cx="3060000" cy="16304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Clr>
                <a:srgbClr val="FFC000"/>
              </a:buClr>
              <a:buFont typeface="Arial" panose="020B0604020202020204" pitchFamily="34" charset="0"/>
              <a:buNone/>
              <a:defRPr sz="1600" i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endParaRPr lang="en-US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FB45E618-0D65-3446-8C26-07BDD5A16782}"/>
              </a:ext>
            </a:extLst>
          </p:cNvPr>
          <p:cNvSpPr>
            <a:spLocks noGrp="1"/>
          </p:cNvSpPr>
          <p:nvPr>
            <p:ph sz="half" idx="35"/>
          </p:nvPr>
        </p:nvSpPr>
        <p:spPr>
          <a:xfrm>
            <a:off x="7951022" y="4742868"/>
            <a:ext cx="3060000" cy="16304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Clr>
                <a:srgbClr val="FFC000"/>
              </a:buClr>
              <a:buFont typeface="Arial" panose="020B0604020202020204" pitchFamily="34" charset="0"/>
              <a:buNone/>
              <a:defRPr sz="1600" i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endParaRPr lang="en-US" dirty="0"/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A643AF92-EAA6-364D-9C9B-459D6B8526D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170150" y="4160077"/>
            <a:ext cx="3059506" cy="319607"/>
          </a:xfrm>
        </p:spPr>
        <p:txBody>
          <a:bodyPr>
            <a:normAutofit/>
          </a:bodyPr>
          <a:lstStyle>
            <a:lvl1pPr marL="0" indent="0" algn="l">
              <a:buClr>
                <a:srgbClr val="FFC000"/>
              </a:buClr>
              <a:buFont typeface="Arial" panose="020B0604020202020204" pitchFamily="34" charset="0"/>
              <a:buNone/>
              <a:defRPr sz="1700" b="0">
                <a:solidFill>
                  <a:srgbClr val="03409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endParaRPr lang="en-US" dirty="0"/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31CC3D0E-6DE3-8C45-B35F-305E12F7BFE1}"/>
              </a:ext>
            </a:extLst>
          </p:cNvPr>
          <p:cNvSpPr>
            <a:spLocks noGrp="1"/>
          </p:cNvSpPr>
          <p:nvPr>
            <p:ph sz="half" idx="36"/>
          </p:nvPr>
        </p:nvSpPr>
        <p:spPr>
          <a:xfrm>
            <a:off x="4566247" y="4160077"/>
            <a:ext cx="3059506" cy="319607"/>
          </a:xfrm>
        </p:spPr>
        <p:txBody>
          <a:bodyPr>
            <a:normAutofit/>
          </a:bodyPr>
          <a:lstStyle>
            <a:lvl1pPr marL="0" indent="0" algn="l">
              <a:buClr>
                <a:srgbClr val="FFC000"/>
              </a:buClr>
              <a:buFont typeface="Arial" panose="020B0604020202020204" pitchFamily="34" charset="0"/>
              <a:buNone/>
              <a:defRPr sz="1700" b="0">
                <a:solidFill>
                  <a:srgbClr val="03409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endParaRPr lang="en-US" dirty="0"/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4049C6D9-CB13-234F-B19E-A12E90D957A3}"/>
              </a:ext>
            </a:extLst>
          </p:cNvPr>
          <p:cNvSpPr>
            <a:spLocks noGrp="1"/>
          </p:cNvSpPr>
          <p:nvPr>
            <p:ph sz="half" idx="37"/>
          </p:nvPr>
        </p:nvSpPr>
        <p:spPr>
          <a:xfrm>
            <a:off x="7950679" y="4160077"/>
            <a:ext cx="3059506" cy="319607"/>
          </a:xfrm>
        </p:spPr>
        <p:txBody>
          <a:bodyPr>
            <a:normAutofit/>
          </a:bodyPr>
          <a:lstStyle>
            <a:lvl1pPr marL="0" indent="0" algn="l">
              <a:buClr>
                <a:srgbClr val="FFC000"/>
              </a:buClr>
              <a:buFont typeface="Arial" panose="020B0604020202020204" pitchFamily="34" charset="0"/>
              <a:buNone/>
              <a:defRPr sz="1700" b="0">
                <a:solidFill>
                  <a:srgbClr val="03409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endParaRPr lang="en-US" dirty="0"/>
          </a:p>
        </p:txBody>
      </p:sp>
      <p:sp>
        <p:nvSpPr>
          <p:cNvPr id="13" name="object 19">
            <a:extLst>
              <a:ext uri="{FF2B5EF4-FFF2-40B4-BE49-F238E27FC236}">
                <a16:creationId xmlns:a16="http://schemas.microsoft.com/office/drawing/2014/main" id="{E5880902-8F5D-E04F-99E0-8744286663F6}"/>
              </a:ext>
            </a:extLst>
          </p:cNvPr>
          <p:cNvSpPr/>
          <p:nvPr userDrawn="1"/>
        </p:nvSpPr>
        <p:spPr>
          <a:xfrm>
            <a:off x="10910008" y="3"/>
            <a:ext cx="0" cy="540000"/>
          </a:xfrm>
          <a:custGeom>
            <a:avLst/>
            <a:gdLst/>
            <a:ahLst/>
            <a:cxnLst/>
            <a:rect l="l" t="t" r="r" b="b"/>
            <a:pathLst>
              <a:path h="524510">
                <a:moveTo>
                  <a:pt x="0" y="523913"/>
                </a:moveTo>
                <a:lnTo>
                  <a:pt x="0" y="0"/>
                </a:lnTo>
              </a:path>
            </a:pathLst>
          </a:custGeom>
          <a:ln w="3898">
            <a:solidFill>
              <a:schemeClr val="bg2">
                <a:lumMod val="9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215674-28EC-1C4E-904D-1237DEDF7B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926" y="620715"/>
            <a:ext cx="208286" cy="1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7C708B-2AAF-0C4D-AA26-2E8FEC724C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0006" y="5944625"/>
            <a:ext cx="837782" cy="7874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F2ABB30-E8B3-C241-A71C-6B9014EC8D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787" y="1407540"/>
            <a:ext cx="6437965" cy="480131"/>
          </a:xfrm>
        </p:spPr>
        <p:txBody>
          <a:bodyPr wrap="square" anchor="t" anchorCtr="0">
            <a:noAutofit/>
          </a:bodyPr>
          <a:lstStyle>
            <a:lvl1pPr algn="l">
              <a:defRPr sz="2800">
                <a:solidFill>
                  <a:srgbClr val="03409D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93068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0">
          <p15:clr>
            <a:srgbClr val="FBAE40"/>
          </p15:clr>
        </p15:guide>
        <p15:guide id="2" pos="733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8EDEF54B-6505-C842-80CD-A84F28C72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789" y="1612578"/>
            <a:ext cx="444217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rgbClr val="03409D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6" name="object 10">
            <a:extLst>
              <a:ext uri="{FF2B5EF4-FFF2-40B4-BE49-F238E27FC236}">
                <a16:creationId xmlns:a16="http://schemas.microsoft.com/office/drawing/2014/main" id="{88AB7D0F-8BF3-794E-A60F-678C1E73F409}"/>
              </a:ext>
            </a:extLst>
          </p:cNvPr>
          <p:cNvSpPr/>
          <p:nvPr userDrawn="1"/>
        </p:nvSpPr>
        <p:spPr>
          <a:xfrm>
            <a:off x="11639538" y="2725782"/>
            <a:ext cx="552450" cy="1572895"/>
          </a:xfrm>
          <a:custGeom>
            <a:avLst/>
            <a:gdLst/>
            <a:ahLst/>
            <a:cxnLst/>
            <a:rect l="l" t="t" r="r" b="b"/>
            <a:pathLst>
              <a:path w="552450" h="1572895">
                <a:moveTo>
                  <a:pt x="552130" y="0"/>
                </a:moveTo>
                <a:lnTo>
                  <a:pt x="544178" y="44056"/>
                </a:lnTo>
                <a:lnTo>
                  <a:pt x="516909" y="109183"/>
                </a:lnTo>
                <a:lnTo>
                  <a:pt x="492478" y="147814"/>
                </a:lnTo>
                <a:lnTo>
                  <a:pt x="458953" y="189510"/>
                </a:lnTo>
                <a:lnTo>
                  <a:pt x="414914" y="233538"/>
                </a:lnTo>
                <a:lnTo>
                  <a:pt x="358940" y="279163"/>
                </a:lnTo>
                <a:lnTo>
                  <a:pt x="249503" y="352257"/>
                </a:lnTo>
                <a:lnTo>
                  <a:pt x="211685" y="381677"/>
                </a:lnTo>
                <a:lnTo>
                  <a:pt x="176304" y="413748"/>
                </a:lnTo>
                <a:lnTo>
                  <a:pt x="143512" y="448307"/>
                </a:lnTo>
                <a:lnTo>
                  <a:pt x="113461" y="485190"/>
                </a:lnTo>
                <a:lnTo>
                  <a:pt x="86300" y="524235"/>
                </a:lnTo>
                <a:lnTo>
                  <a:pt x="62183" y="565277"/>
                </a:lnTo>
                <a:lnTo>
                  <a:pt x="41259" y="608153"/>
                </a:lnTo>
                <a:lnTo>
                  <a:pt x="23681" y="652700"/>
                </a:lnTo>
                <a:lnTo>
                  <a:pt x="9598" y="698754"/>
                </a:lnTo>
                <a:lnTo>
                  <a:pt x="816" y="749332"/>
                </a:lnTo>
                <a:lnTo>
                  <a:pt x="0" y="800738"/>
                </a:lnTo>
                <a:lnTo>
                  <a:pt x="6153" y="852049"/>
                </a:lnTo>
                <a:lnTo>
                  <a:pt x="18279" y="902342"/>
                </a:lnTo>
                <a:lnTo>
                  <a:pt x="35379" y="950696"/>
                </a:lnTo>
                <a:lnTo>
                  <a:pt x="55572" y="995026"/>
                </a:lnTo>
                <a:lnTo>
                  <a:pt x="79177" y="1037602"/>
                </a:lnTo>
                <a:lnTo>
                  <a:pt x="106054" y="1078178"/>
                </a:lnTo>
                <a:lnTo>
                  <a:pt x="136066" y="1116508"/>
                </a:lnTo>
                <a:lnTo>
                  <a:pt x="169072" y="1152347"/>
                </a:lnTo>
                <a:lnTo>
                  <a:pt x="197029" y="1178638"/>
                </a:lnTo>
                <a:lnTo>
                  <a:pt x="226530" y="1203164"/>
                </a:lnTo>
                <a:lnTo>
                  <a:pt x="257437" y="1225897"/>
                </a:lnTo>
                <a:lnTo>
                  <a:pt x="289608" y="1246809"/>
                </a:lnTo>
                <a:lnTo>
                  <a:pt x="358940" y="1293299"/>
                </a:lnTo>
                <a:lnTo>
                  <a:pt x="414914" y="1338926"/>
                </a:lnTo>
                <a:lnTo>
                  <a:pt x="458953" y="1382955"/>
                </a:lnTo>
                <a:lnTo>
                  <a:pt x="492478" y="1424653"/>
                </a:lnTo>
                <a:lnTo>
                  <a:pt x="516909" y="1463284"/>
                </a:lnTo>
                <a:lnTo>
                  <a:pt x="533669" y="1498115"/>
                </a:lnTo>
                <a:lnTo>
                  <a:pt x="549858" y="1553439"/>
                </a:lnTo>
                <a:lnTo>
                  <a:pt x="552130" y="1572463"/>
                </a:lnTo>
                <a:lnTo>
                  <a:pt x="55213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id="{C95119FB-72AA-9B40-930E-B0C8B6259EF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87788" y="2701804"/>
            <a:ext cx="4442176" cy="879599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F4AF15-CC6B-0047-B086-6C52673C7D51}"/>
              </a:ext>
            </a:extLst>
          </p:cNvPr>
          <p:cNvSpPr/>
          <p:nvPr userDrawn="1"/>
        </p:nvSpPr>
        <p:spPr>
          <a:xfrm>
            <a:off x="1187788" y="589580"/>
            <a:ext cx="1759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solidFill>
                  <a:srgbClr val="0044BB"/>
                </a:solidFill>
                <a:cs typeface="Calibri"/>
              </a:rPr>
              <a:t>Perfusion Symposium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D2D2E"/>
                </a:solidFill>
                <a:cs typeface="Calibri"/>
              </a:rPr>
              <a:t>08 – 10 Nov. 2019</a:t>
            </a:r>
            <a:endParaRPr lang="en-US" sz="1200" dirty="0"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15D69D-1563-9A4C-A450-0D5991F709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0006" y="5944625"/>
            <a:ext cx="837782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327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10C24-F0C7-5F4A-974E-FAF9BC3C9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788" y="1599946"/>
            <a:ext cx="4679998" cy="874770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rgbClr val="03409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9E5C3B-8A09-DF44-9F93-4CD8E1D798B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95934" y="1599946"/>
            <a:ext cx="3708400" cy="1473201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Content Placeholder 19">
            <a:extLst>
              <a:ext uri="{FF2B5EF4-FFF2-40B4-BE49-F238E27FC236}">
                <a16:creationId xmlns:a16="http://schemas.microsoft.com/office/drawing/2014/main" id="{9EE2AD34-CF72-374C-8850-6FE4CA478F29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295934" y="3214161"/>
            <a:ext cx="1785003" cy="213748"/>
          </a:xfrm>
        </p:spPr>
        <p:txBody>
          <a:bodyPr>
            <a:no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9" name="Content Placeholder 19">
            <a:extLst>
              <a:ext uri="{FF2B5EF4-FFF2-40B4-BE49-F238E27FC236}">
                <a16:creationId xmlns:a16="http://schemas.microsoft.com/office/drawing/2014/main" id="{02323140-18B7-8140-90DD-F1A419B42496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9218993" y="3208333"/>
            <a:ext cx="1785003" cy="213748"/>
          </a:xfr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685631-5B8A-3C47-B104-25F453BCC03A}"/>
              </a:ext>
            </a:extLst>
          </p:cNvPr>
          <p:cNvSpPr/>
          <p:nvPr userDrawn="1"/>
        </p:nvSpPr>
        <p:spPr>
          <a:xfrm>
            <a:off x="1187788" y="589580"/>
            <a:ext cx="1759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solidFill>
                  <a:srgbClr val="0044BB"/>
                </a:solidFill>
                <a:cs typeface="Calibri"/>
              </a:rPr>
              <a:t>Perfusion Symposium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D2D2E"/>
                </a:solidFill>
                <a:cs typeface="Calibri"/>
              </a:rPr>
              <a:t>08 – 10 Nov. 2019</a:t>
            </a:r>
            <a:endParaRPr lang="en-US" sz="1200" dirty="0">
              <a:cs typeface="Calibri"/>
            </a:endParaRPr>
          </a:p>
        </p:txBody>
      </p:sp>
      <p:sp>
        <p:nvSpPr>
          <p:cNvPr id="56" name="Text Placeholder 22">
            <a:extLst>
              <a:ext uri="{FF2B5EF4-FFF2-40B4-BE49-F238E27FC236}">
                <a16:creationId xmlns:a16="http://schemas.microsoft.com/office/drawing/2014/main" id="{C82F85FA-615C-7B40-B9A1-E7890D8352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7788" y="3773181"/>
            <a:ext cx="4680000" cy="19800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7" name="Text Placeholder 22">
            <a:extLst>
              <a:ext uri="{FF2B5EF4-FFF2-40B4-BE49-F238E27FC236}">
                <a16:creationId xmlns:a16="http://schemas.microsoft.com/office/drawing/2014/main" id="{0A3F0ACA-303B-8347-AE74-C0F749BBB68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87788" y="3124779"/>
            <a:ext cx="4680000" cy="5214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8" name="object 14">
            <a:extLst>
              <a:ext uri="{FF2B5EF4-FFF2-40B4-BE49-F238E27FC236}">
                <a16:creationId xmlns:a16="http://schemas.microsoft.com/office/drawing/2014/main" id="{3CECE935-A1E0-9644-9833-26A795C9C461}"/>
              </a:ext>
            </a:extLst>
          </p:cNvPr>
          <p:cNvSpPr/>
          <p:nvPr userDrawn="1"/>
        </p:nvSpPr>
        <p:spPr>
          <a:xfrm>
            <a:off x="22018" y="5505521"/>
            <a:ext cx="1618603" cy="13524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>
            <a:extLst>
              <a:ext uri="{FF2B5EF4-FFF2-40B4-BE49-F238E27FC236}">
                <a16:creationId xmlns:a16="http://schemas.microsoft.com/office/drawing/2014/main" id="{D151373E-1B15-044F-877E-5ECE9F549833}"/>
              </a:ext>
            </a:extLst>
          </p:cNvPr>
          <p:cNvSpPr/>
          <p:nvPr userDrawn="1"/>
        </p:nvSpPr>
        <p:spPr>
          <a:xfrm>
            <a:off x="10910008" y="3"/>
            <a:ext cx="0" cy="540000"/>
          </a:xfrm>
          <a:custGeom>
            <a:avLst/>
            <a:gdLst/>
            <a:ahLst/>
            <a:cxnLst/>
            <a:rect l="l" t="t" r="r" b="b"/>
            <a:pathLst>
              <a:path h="524510">
                <a:moveTo>
                  <a:pt x="0" y="523913"/>
                </a:moveTo>
                <a:lnTo>
                  <a:pt x="0" y="0"/>
                </a:lnTo>
              </a:path>
            </a:pathLst>
          </a:custGeom>
          <a:ln w="3898">
            <a:solidFill>
              <a:schemeClr val="bg2">
                <a:lumMod val="9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60B930-BC48-BB46-9E19-4729AE254E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926" y="620715"/>
            <a:ext cx="208286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7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>
            <a:extLst>
              <a:ext uri="{FF2B5EF4-FFF2-40B4-BE49-F238E27FC236}">
                <a16:creationId xmlns:a16="http://schemas.microsoft.com/office/drawing/2014/main" id="{81799D01-34BF-2A49-ACD5-4BD7D66C9010}"/>
              </a:ext>
            </a:extLst>
          </p:cNvPr>
          <p:cNvSpPr/>
          <p:nvPr userDrawn="1"/>
        </p:nvSpPr>
        <p:spPr>
          <a:xfrm>
            <a:off x="12" y="0"/>
            <a:ext cx="3764966" cy="685086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CB1A84B1-5E02-3242-8C72-C2B47F3FF22B}"/>
              </a:ext>
            </a:extLst>
          </p:cNvPr>
          <p:cNvSpPr/>
          <p:nvPr userDrawn="1"/>
        </p:nvSpPr>
        <p:spPr>
          <a:xfrm>
            <a:off x="1882495" y="3"/>
            <a:ext cx="0" cy="540000"/>
          </a:xfrm>
          <a:custGeom>
            <a:avLst/>
            <a:gdLst/>
            <a:ahLst/>
            <a:cxnLst/>
            <a:rect l="l" t="t" r="r" b="b"/>
            <a:pathLst>
              <a:path h="524510">
                <a:moveTo>
                  <a:pt x="0" y="523913"/>
                </a:moveTo>
                <a:lnTo>
                  <a:pt x="0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E61F92-3878-DC4B-A76C-D408C5D6CC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352" y="620715"/>
            <a:ext cx="208286" cy="162000"/>
          </a:xfrm>
          <a:prstGeom prst="rect">
            <a:avLst/>
          </a:prstGeom>
        </p:spPr>
      </p:pic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0D330E4C-E1B8-D248-91F5-EE3895E3A6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48388" y="1777711"/>
            <a:ext cx="4716462" cy="35766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5F2E72A-A92E-5F4B-9106-E54D82B44288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72339" y="1719836"/>
            <a:ext cx="2620310" cy="194663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6" name="object 10">
            <a:extLst>
              <a:ext uri="{FF2B5EF4-FFF2-40B4-BE49-F238E27FC236}">
                <a16:creationId xmlns:a16="http://schemas.microsoft.com/office/drawing/2014/main" id="{85946260-FB1A-3140-B33E-026E248A8EF8}"/>
              </a:ext>
            </a:extLst>
          </p:cNvPr>
          <p:cNvSpPr/>
          <p:nvPr userDrawn="1"/>
        </p:nvSpPr>
        <p:spPr>
          <a:xfrm>
            <a:off x="11639538" y="2725782"/>
            <a:ext cx="552450" cy="1572895"/>
          </a:xfrm>
          <a:custGeom>
            <a:avLst/>
            <a:gdLst/>
            <a:ahLst/>
            <a:cxnLst/>
            <a:rect l="l" t="t" r="r" b="b"/>
            <a:pathLst>
              <a:path w="552450" h="1572895">
                <a:moveTo>
                  <a:pt x="552130" y="0"/>
                </a:moveTo>
                <a:lnTo>
                  <a:pt x="544178" y="44056"/>
                </a:lnTo>
                <a:lnTo>
                  <a:pt x="516909" y="109183"/>
                </a:lnTo>
                <a:lnTo>
                  <a:pt x="492478" y="147814"/>
                </a:lnTo>
                <a:lnTo>
                  <a:pt x="458953" y="189510"/>
                </a:lnTo>
                <a:lnTo>
                  <a:pt x="414914" y="233538"/>
                </a:lnTo>
                <a:lnTo>
                  <a:pt x="358940" y="279163"/>
                </a:lnTo>
                <a:lnTo>
                  <a:pt x="249503" y="352257"/>
                </a:lnTo>
                <a:lnTo>
                  <a:pt x="211685" y="381677"/>
                </a:lnTo>
                <a:lnTo>
                  <a:pt x="176304" y="413748"/>
                </a:lnTo>
                <a:lnTo>
                  <a:pt x="143512" y="448307"/>
                </a:lnTo>
                <a:lnTo>
                  <a:pt x="113461" y="485190"/>
                </a:lnTo>
                <a:lnTo>
                  <a:pt x="86300" y="524235"/>
                </a:lnTo>
                <a:lnTo>
                  <a:pt x="62183" y="565277"/>
                </a:lnTo>
                <a:lnTo>
                  <a:pt x="41259" y="608153"/>
                </a:lnTo>
                <a:lnTo>
                  <a:pt x="23681" y="652700"/>
                </a:lnTo>
                <a:lnTo>
                  <a:pt x="9598" y="698754"/>
                </a:lnTo>
                <a:lnTo>
                  <a:pt x="816" y="749332"/>
                </a:lnTo>
                <a:lnTo>
                  <a:pt x="0" y="800738"/>
                </a:lnTo>
                <a:lnTo>
                  <a:pt x="6153" y="852049"/>
                </a:lnTo>
                <a:lnTo>
                  <a:pt x="18279" y="902342"/>
                </a:lnTo>
                <a:lnTo>
                  <a:pt x="35379" y="950696"/>
                </a:lnTo>
                <a:lnTo>
                  <a:pt x="55572" y="995026"/>
                </a:lnTo>
                <a:lnTo>
                  <a:pt x="79177" y="1037602"/>
                </a:lnTo>
                <a:lnTo>
                  <a:pt x="106054" y="1078178"/>
                </a:lnTo>
                <a:lnTo>
                  <a:pt x="136066" y="1116508"/>
                </a:lnTo>
                <a:lnTo>
                  <a:pt x="169072" y="1152347"/>
                </a:lnTo>
                <a:lnTo>
                  <a:pt x="197029" y="1178638"/>
                </a:lnTo>
                <a:lnTo>
                  <a:pt x="226530" y="1203164"/>
                </a:lnTo>
                <a:lnTo>
                  <a:pt x="257437" y="1225897"/>
                </a:lnTo>
                <a:lnTo>
                  <a:pt x="289608" y="1246809"/>
                </a:lnTo>
                <a:lnTo>
                  <a:pt x="358940" y="1293299"/>
                </a:lnTo>
                <a:lnTo>
                  <a:pt x="414914" y="1338926"/>
                </a:lnTo>
                <a:lnTo>
                  <a:pt x="458953" y="1382955"/>
                </a:lnTo>
                <a:lnTo>
                  <a:pt x="492478" y="1424653"/>
                </a:lnTo>
                <a:lnTo>
                  <a:pt x="516909" y="1463284"/>
                </a:lnTo>
                <a:lnTo>
                  <a:pt x="533669" y="1498115"/>
                </a:lnTo>
                <a:lnTo>
                  <a:pt x="549858" y="1553439"/>
                </a:lnTo>
                <a:lnTo>
                  <a:pt x="552130" y="1572463"/>
                </a:lnTo>
                <a:lnTo>
                  <a:pt x="55213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Content Placeholder 19">
            <a:extLst>
              <a:ext uri="{FF2B5EF4-FFF2-40B4-BE49-F238E27FC236}">
                <a16:creationId xmlns:a16="http://schemas.microsoft.com/office/drawing/2014/main" id="{7E5C6D33-72F5-4446-B2B8-8DD20446B1DF}"/>
              </a:ext>
            </a:extLst>
          </p:cNvPr>
          <p:cNvSpPr>
            <a:spLocks noGrp="1"/>
          </p:cNvSpPr>
          <p:nvPr userDrawn="1">
            <p:ph sz="quarter" idx="12"/>
          </p:nvPr>
        </p:nvSpPr>
        <p:spPr>
          <a:xfrm>
            <a:off x="4466552" y="3113593"/>
            <a:ext cx="1486020" cy="315407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0" name="Content Placeholder 19">
            <a:extLst>
              <a:ext uri="{FF2B5EF4-FFF2-40B4-BE49-F238E27FC236}">
                <a16:creationId xmlns:a16="http://schemas.microsoft.com/office/drawing/2014/main" id="{CDC5EAA3-8325-D646-BC7F-7E0147938D7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5407713" y="2562605"/>
            <a:ext cx="1486020" cy="315407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4" name="Content Placeholder 19">
            <a:extLst>
              <a:ext uri="{FF2B5EF4-FFF2-40B4-BE49-F238E27FC236}">
                <a16:creationId xmlns:a16="http://schemas.microsoft.com/office/drawing/2014/main" id="{54706B82-A9DE-CC48-8D2D-933F1EECD1CA}"/>
              </a:ext>
            </a:extLst>
          </p:cNvPr>
          <p:cNvSpPr>
            <a:spLocks noGrp="1"/>
          </p:cNvSpPr>
          <p:nvPr userDrawn="1">
            <p:ph sz="quarter" idx="16"/>
          </p:nvPr>
        </p:nvSpPr>
        <p:spPr>
          <a:xfrm>
            <a:off x="6212154" y="1902849"/>
            <a:ext cx="1486020" cy="315408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5" name="Content Placeholder 19">
            <a:extLst>
              <a:ext uri="{FF2B5EF4-FFF2-40B4-BE49-F238E27FC236}">
                <a16:creationId xmlns:a16="http://schemas.microsoft.com/office/drawing/2014/main" id="{F2B9F3B1-F5A6-D04F-8B4C-C974566CF08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230726" y="1271978"/>
            <a:ext cx="1486020" cy="363518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61" name="Subtitle 2">
            <a:extLst>
              <a:ext uri="{FF2B5EF4-FFF2-40B4-BE49-F238E27FC236}">
                <a16:creationId xmlns:a16="http://schemas.microsoft.com/office/drawing/2014/main" id="{59EC481E-275B-7F46-9A89-D16E947C8C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2339" y="4258586"/>
            <a:ext cx="2620310" cy="65524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Master: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59B263DF-5EA1-2B41-9385-C98FD4EB1EA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48388" y="5496564"/>
            <a:ext cx="4716462" cy="817908"/>
          </a:xfrm>
        </p:spPr>
        <p:txBody>
          <a:bodyPr anchor="t"/>
          <a:lstStyle>
            <a:lvl1pPr marL="0" indent="0" algn="r">
              <a:buNone/>
              <a:defRPr>
                <a:solidFill>
                  <a:srgbClr val="03409D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320E568-0D94-7248-8E19-5B6B87C65B51}"/>
              </a:ext>
            </a:extLst>
          </p:cNvPr>
          <p:cNvSpPr/>
          <p:nvPr userDrawn="1"/>
        </p:nvSpPr>
        <p:spPr>
          <a:xfrm>
            <a:off x="4422109" y="589580"/>
            <a:ext cx="1759456" cy="484783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s-ES" sz="1400" dirty="0">
                <a:solidFill>
                  <a:srgbClr val="0044BB"/>
                </a:solidFill>
                <a:cs typeface="Calibri"/>
              </a:rPr>
              <a:t>Perfusion Symposium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2D2D2E"/>
                </a:solidFill>
                <a:cs typeface="Calibri"/>
              </a:rPr>
              <a:t>08 – 10 Nov. 2019</a:t>
            </a:r>
            <a:endParaRPr lang="en-US" sz="1100" dirty="0">
              <a:cs typeface="Calibri"/>
            </a:endParaRPr>
          </a:p>
          <a:p>
            <a:endParaRPr lang="es-E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9428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10">
            <a:extLst>
              <a:ext uri="{FF2B5EF4-FFF2-40B4-BE49-F238E27FC236}">
                <a16:creationId xmlns:a16="http://schemas.microsoft.com/office/drawing/2014/main" id="{85946260-FB1A-3140-B33E-026E248A8EF8}"/>
              </a:ext>
            </a:extLst>
          </p:cNvPr>
          <p:cNvSpPr/>
          <p:nvPr userDrawn="1"/>
        </p:nvSpPr>
        <p:spPr>
          <a:xfrm>
            <a:off x="11639538" y="2725782"/>
            <a:ext cx="552450" cy="1572895"/>
          </a:xfrm>
          <a:custGeom>
            <a:avLst/>
            <a:gdLst/>
            <a:ahLst/>
            <a:cxnLst/>
            <a:rect l="l" t="t" r="r" b="b"/>
            <a:pathLst>
              <a:path w="552450" h="1572895">
                <a:moveTo>
                  <a:pt x="552130" y="0"/>
                </a:moveTo>
                <a:lnTo>
                  <a:pt x="544178" y="44056"/>
                </a:lnTo>
                <a:lnTo>
                  <a:pt x="516909" y="109183"/>
                </a:lnTo>
                <a:lnTo>
                  <a:pt x="492478" y="147814"/>
                </a:lnTo>
                <a:lnTo>
                  <a:pt x="458953" y="189510"/>
                </a:lnTo>
                <a:lnTo>
                  <a:pt x="414914" y="233538"/>
                </a:lnTo>
                <a:lnTo>
                  <a:pt x="358940" y="279163"/>
                </a:lnTo>
                <a:lnTo>
                  <a:pt x="249503" y="352257"/>
                </a:lnTo>
                <a:lnTo>
                  <a:pt x="211685" y="381677"/>
                </a:lnTo>
                <a:lnTo>
                  <a:pt x="176304" y="413748"/>
                </a:lnTo>
                <a:lnTo>
                  <a:pt x="143512" y="448307"/>
                </a:lnTo>
                <a:lnTo>
                  <a:pt x="113461" y="485190"/>
                </a:lnTo>
                <a:lnTo>
                  <a:pt x="86300" y="524235"/>
                </a:lnTo>
                <a:lnTo>
                  <a:pt x="62183" y="565277"/>
                </a:lnTo>
                <a:lnTo>
                  <a:pt x="41259" y="608153"/>
                </a:lnTo>
                <a:lnTo>
                  <a:pt x="23681" y="652700"/>
                </a:lnTo>
                <a:lnTo>
                  <a:pt x="9598" y="698754"/>
                </a:lnTo>
                <a:lnTo>
                  <a:pt x="816" y="749332"/>
                </a:lnTo>
                <a:lnTo>
                  <a:pt x="0" y="800738"/>
                </a:lnTo>
                <a:lnTo>
                  <a:pt x="6153" y="852049"/>
                </a:lnTo>
                <a:lnTo>
                  <a:pt x="18279" y="902342"/>
                </a:lnTo>
                <a:lnTo>
                  <a:pt x="35379" y="950696"/>
                </a:lnTo>
                <a:lnTo>
                  <a:pt x="55572" y="995026"/>
                </a:lnTo>
                <a:lnTo>
                  <a:pt x="79177" y="1037602"/>
                </a:lnTo>
                <a:lnTo>
                  <a:pt x="106054" y="1078178"/>
                </a:lnTo>
                <a:lnTo>
                  <a:pt x="136066" y="1116508"/>
                </a:lnTo>
                <a:lnTo>
                  <a:pt x="169072" y="1152347"/>
                </a:lnTo>
                <a:lnTo>
                  <a:pt x="197029" y="1178638"/>
                </a:lnTo>
                <a:lnTo>
                  <a:pt x="226530" y="1203164"/>
                </a:lnTo>
                <a:lnTo>
                  <a:pt x="257437" y="1225897"/>
                </a:lnTo>
                <a:lnTo>
                  <a:pt x="289608" y="1246809"/>
                </a:lnTo>
                <a:lnTo>
                  <a:pt x="358940" y="1293299"/>
                </a:lnTo>
                <a:lnTo>
                  <a:pt x="414914" y="1338926"/>
                </a:lnTo>
                <a:lnTo>
                  <a:pt x="458953" y="1382955"/>
                </a:lnTo>
                <a:lnTo>
                  <a:pt x="492478" y="1424653"/>
                </a:lnTo>
                <a:lnTo>
                  <a:pt x="516909" y="1463284"/>
                </a:lnTo>
                <a:lnTo>
                  <a:pt x="533669" y="1498115"/>
                </a:lnTo>
                <a:lnTo>
                  <a:pt x="549858" y="1553439"/>
                </a:lnTo>
                <a:lnTo>
                  <a:pt x="552130" y="1572463"/>
                </a:lnTo>
                <a:lnTo>
                  <a:pt x="552130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Content Placeholder 19">
            <a:extLst>
              <a:ext uri="{FF2B5EF4-FFF2-40B4-BE49-F238E27FC236}">
                <a16:creationId xmlns:a16="http://schemas.microsoft.com/office/drawing/2014/main" id="{54706B82-A9DE-CC48-8D2D-933F1EECD1CA}"/>
              </a:ext>
            </a:extLst>
          </p:cNvPr>
          <p:cNvSpPr>
            <a:spLocks noGrp="1"/>
          </p:cNvSpPr>
          <p:nvPr userDrawn="1">
            <p:ph sz="quarter" idx="16"/>
          </p:nvPr>
        </p:nvSpPr>
        <p:spPr>
          <a:xfrm>
            <a:off x="6607280" y="1583703"/>
            <a:ext cx="1819743" cy="317107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A4D132F9-2ED3-B141-B1F1-EB8F6C5866B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36326" y="2019343"/>
            <a:ext cx="3473450" cy="3473450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Picture here</a:t>
            </a: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E1404976-5A93-6A4C-A8C3-236BEE576F97}"/>
              </a:ext>
            </a:extLst>
          </p:cNvPr>
          <p:cNvSpPr/>
          <p:nvPr userDrawn="1"/>
        </p:nvSpPr>
        <p:spPr>
          <a:xfrm>
            <a:off x="12" y="0"/>
            <a:ext cx="3764966" cy="685799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9">
            <a:extLst>
              <a:ext uri="{FF2B5EF4-FFF2-40B4-BE49-F238E27FC236}">
                <a16:creationId xmlns:a16="http://schemas.microsoft.com/office/drawing/2014/main" id="{CE946870-5694-454C-B580-33910ED53F8C}"/>
              </a:ext>
            </a:extLst>
          </p:cNvPr>
          <p:cNvSpPr/>
          <p:nvPr userDrawn="1"/>
        </p:nvSpPr>
        <p:spPr>
          <a:xfrm>
            <a:off x="1882495" y="3"/>
            <a:ext cx="0" cy="540000"/>
          </a:xfrm>
          <a:custGeom>
            <a:avLst/>
            <a:gdLst/>
            <a:ahLst/>
            <a:cxnLst/>
            <a:rect l="l" t="t" r="r" b="b"/>
            <a:pathLst>
              <a:path h="524510">
                <a:moveTo>
                  <a:pt x="0" y="523913"/>
                </a:moveTo>
                <a:lnTo>
                  <a:pt x="0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8BF16E4-00D9-8842-8CC9-C9026603AF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352" y="620715"/>
            <a:ext cx="208286" cy="162000"/>
          </a:xfrm>
          <a:prstGeom prst="rect">
            <a:avLst/>
          </a:prstGeom>
        </p:spPr>
      </p:pic>
      <p:sp>
        <p:nvSpPr>
          <p:cNvPr id="30" name="Text Placeholder 32">
            <a:extLst>
              <a:ext uri="{FF2B5EF4-FFF2-40B4-BE49-F238E27FC236}">
                <a16:creationId xmlns:a16="http://schemas.microsoft.com/office/drawing/2014/main" id="{0FBDBFCF-87C5-1749-806D-B46360655A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339" y="2169374"/>
            <a:ext cx="2620310" cy="251924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1" name="Content Placeholder 19">
            <a:extLst>
              <a:ext uri="{FF2B5EF4-FFF2-40B4-BE49-F238E27FC236}">
                <a16:creationId xmlns:a16="http://schemas.microsoft.com/office/drawing/2014/main" id="{298CAB4D-CA89-7849-9489-A41129A7EF4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409804" y="1583703"/>
            <a:ext cx="1819743" cy="317107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3" name="Content Placeholder 19">
            <a:extLst>
              <a:ext uri="{FF2B5EF4-FFF2-40B4-BE49-F238E27FC236}">
                <a16:creationId xmlns:a16="http://schemas.microsoft.com/office/drawing/2014/main" id="{AE69E81D-12AF-0A46-AF5D-79899CCFB4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623047" y="5535687"/>
            <a:ext cx="1819743" cy="317107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7" name="Content Placeholder 19">
            <a:extLst>
              <a:ext uri="{FF2B5EF4-FFF2-40B4-BE49-F238E27FC236}">
                <a16:creationId xmlns:a16="http://schemas.microsoft.com/office/drawing/2014/main" id="{BACD002A-DAC1-454D-A2DF-9BF67014F06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425571" y="5535687"/>
            <a:ext cx="1819743" cy="317107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E394FF0-4742-C742-92E6-95760D48B422}"/>
              </a:ext>
            </a:extLst>
          </p:cNvPr>
          <p:cNvSpPr/>
          <p:nvPr userDrawn="1"/>
        </p:nvSpPr>
        <p:spPr>
          <a:xfrm>
            <a:off x="4422109" y="589580"/>
            <a:ext cx="1759456" cy="484783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s-ES" sz="1400" dirty="0">
                <a:solidFill>
                  <a:srgbClr val="0044BB"/>
                </a:solidFill>
                <a:cs typeface="Calibri"/>
              </a:rPr>
              <a:t>Perfusion Symposium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2D2D2E"/>
                </a:solidFill>
                <a:cs typeface="Calibri"/>
              </a:rPr>
              <a:t>08 – 10 Nov. 2019</a:t>
            </a:r>
            <a:endParaRPr lang="en-US" sz="1100" dirty="0">
              <a:cs typeface="Calibri"/>
            </a:endParaRPr>
          </a:p>
          <a:p>
            <a:endParaRPr lang="es-ES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7210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7">
            <a:extLst>
              <a:ext uri="{FF2B5EF4-FFF2-40B4-BE49-F238E27FC236}">
                <a16:creationId xmlns:a16="http://schemas.microsoft.com/office/drawing/2014/main" id="{D2FC9562-7566-8C4B-A86F-E246D61B96D1}"/>
              </a:ext>
            </a:extLst>
          </p:cNvPr>
          <p:cNvSpPr/>
          <p:nvPr userDrawn="1"/>
        </p:nvSpPr>
        <p:spPr>
          <a:xfrm>
            <a:off x="1248833" y="1550324"/>
            <a:ext cx="9694333" cy="3757351"/>
          </a:xfrm>
          <a:custGeom>
            <a:avLst/>
            <a:gdLst/>
            <a:ahLst/>
            <a:cxnLst/>
            <a:rect l="l" t="t" r="r" b="b"/>
            <a:pathLst>
              <a:path w="7998459" h="2386329">
                <a:moveTo>
                  <a:pt x="7998333" y="2385949"/>
                </a:moveTo>
                <a:lnTo>
                  <a:pt x="0" y="2385949"/>
                </a:lnTo>
                <a:lnTo>
                  <a:pt x="0" y="0"/>
                </a:lnTo>
                <a:lnTo>
                  <a:pt x="7998333" y="0"/>
                </a:lnTo>
                <a:lnTo>
                  <a:pt x="7998333" y="2385949"/>
                </a:lnTo>
                <a:close/>
              </a:path>
            </a:pathLst>
          </a:custGeom>
          <a:solidFill>
            <a:srgbClr val="03409D">
              <a:alpha val="8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7E613A-40BB-9D45-BB2F-E09560C08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35999" y="2101255"/>
            <a:ext cx="7920000" cy="156197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9EF2862-620A-784B-A8A0-A2B5A5EF46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35999" y="4214164"/>
            <a:ext cx="7920000" cy="62178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979454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7">
            <a:extLst>
              <a:ext uri="{FF2B5EF4-FFF2-40B4-BE49-F238E27FC236}">
                <a16:creationId xmlns:a16="http://schemas.microsoft.com/office/drawing/2014/main" id="{D2FC9562-7566-8C4B-A86F-E246D61B96D1}"/>
              </a:ext>
            </a:extLst>
          </p:cNvPr>
          <p:cNvSpPr/>
          <p:nvPr userDrawn="1"/>
        </p:nvSpPr>
        <p:spPr>
          <a:xfrm>
            <a:off x="1248833" y="1550324"/>
            <a:ext cx="9694333" cy="3757351"/>
          </a:xfrm>
          <a:custGeom>
            <a:avLst/>
            <a:gdLst/>
            <a:ahLst/>
            <a:cxnLst/>
            <a:rect l="l" t="t" r="r" b="b"/>
            <a:pathLst>
              <a:path w="7998459" h="2386329">
                <a:moveTo>
                  <a:pt x="7998333" y="2385949"/>
                </a:moveTo>
                <a:lnTo>
                  <a:pt x="0" y="2385949"/>
                </a:lnTo>
                <a:lnTo>
                  <a:pt x="0" y="0"/>
                </a:lnTo>
                <a:lnTo>
                  <a:pt x="7998333" y="0"/>
                </a:lnTo>
                <a:lnTo>
                  <a:pt x="7998333" y="2385949"/>
                </a:lnTo>
                <a:close/>
              </a:path>
            </a:pathLst>
          </a:custGeom>
          <a:solidFill>
            <a:srgbClr val="03409D">
              <a:alpha val="8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7E613A-40BB-9D45-BB2F-E09560C08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35999" y="2183049"/>
            <a:ext cx="7920000" cy="171964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22EED6B-BF9E-C448-882D-B90E948AE8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35999" y="4214164"/>
            <a:ext cx="7920000" cy="62178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192828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7">
            <a:extLst>
              <a:ext uri="{FF2B5EF4-FFF2-40B4-BE49-F238E27FC236}">
                <a16:creationId xmlns:a16="http://schemas.microsoft.com/office/drawing/2014/main" id="{D2FC9562-7566-8C4B-A86F-E246D61B96D1}"/>
              </a:ext>
            </a:extLst>
          </p:cNvPr>
          <p:cNvSpPr/>
          <p:nvPr userDrawn="1"/>
        </p:nvSpPr>
        <p:spPr>
          <a:xfrm>
            <a:off x="1248833" y="1550324"/>
            <a:ext cx="9694333" cy="3757351"/>
          </a:xfrm>
          <a:custGeom>
            <a:avLst/>
            <a:gdLst/>
            <a:ahLst/>
            <a:cxnLst/>
            <a:rect l="l" t="t" r="r" b="b"/>
            <a:pathLst>
              <a:path w="7998459" h="2386329">
                <a:moveTo>
                  <a:pt x="7998333" y="2385949"/>
                </a:moveTo>
                <a:lnTo>
                  <a:pt x="0" y="2385949"/>
                </a:lnTo>
                <a:lnTo>
                  <a:pt x="0" y="0"/>
                </a:lnTo>
                <a:lnTo>
                  <a:pt x="7998333" y="0"/>
                </a:lnTo>
                <a:lnTo>
                  <a:pt x="7998333" y="2385949"/>
                </a:lnTo>
                <a:close/>
              </a:path>
            </a:pathLst>
          </a:custGeom>
          <a:solidFill>
            <a:srgbClr val="03409D">
              <a:alpha val="8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7E613A-40BB-9D45-BB2F-E09560C08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35999" y="2183049"/>
            <a:ext cx="7920000" cy="17181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503FC02-D130-274B-B7F6-161921EC0B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35999" y="4214164"/>
            <a:ext cx="7920000" cy="62178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990080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7">
            <a:extLst>
              <a:ext uri="{FF2B5EF4-FFF2-40B4-BE49-F238E27FC236}">
                <a16:creationId xmlns:a16="http://schemas.microsoft.com/office/drawing/2014/main" id="{D2FC9562-7566-8C4B-A86F-E246D61B96D1}"/>
              </a:ext>
            </a:extLst>
          </p:cNvPr>
          <p:cNvSpPr/>
          <p:nvPr userDrawn="1"/>
        </p:nvSpPr>
        <p:spPr>
          <a:xfrm>
            <a:off x="1248833" y="881584"/>
            <a:ext cx="9694333" cy="3757351"/>
          </a:xfrm>
          <a:custGeom>
            <a:avLst/>
            <a:gdLst/>
            <a:ahLst/>
            <a:cxnLst/>
            <a:rect l="l" t="t" r="r" b="b"/>
            <a:pathLst>
              <a:path w="7998459" h="2386329">
                <a:moveTo>
                  <a:pt x="7998333" y="2385949"/>
                </a:moveTo>
                <a:lnTo>
                  <a:pt x="0" y="2385949"/>
                </a:lnTo>
                <a:lnTo>
                  <a:pt x="0" y="0"/>
                </a:lnTo>
                <a:lnTo>
                  <a:pt x="7998333" y="0"/>
                </a:lnTo>
                <a:lnTo>
                  <a:pt x="7998333" y="2385949"/>
                </a:lnTo>
                <a:close/>
              </a:path>
            </a:pathLst>
          </a:custGeom>
          <a:solidFill>
            <a:srgbClr val="03409D">
              <a:alpha val="8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7E613A-40BB-9D45-BB2F-E09560C08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35999" y="1578851"/>
            <a:ext cx="7920000" cy="156197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DC1DBF0-7D86-5141-A924-D9EE73046A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35999" y="3743504"/>
            <a:ext cx="7920000" cy="317412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8" name="bk object 17">
            <a:extLst>
              <a:ext uri="{FF2B5EF4-FFF2-40B4-BE49-F238E27FC236}">
                <a16:creationId xmlns:a16="http://schemas.microsoft.com/office/drawing/2014/main" id="{53F68E21-F1AD-EA43-9B5A-871D9DDEE8BF}"/>
              </a:ext>
            </a:extLst>
          </p:cNvPr>
          <p:cNvSpPr/>
          <p:nvPr userDrawn="1"/>
        </p:nvSpPr>
        <p:spPr>
          <a:xfrm>
            <a:off x="1248833" y="4804012"/>
            <a:ext cx="9694333" cy="1745609"/>
          </a:xfrm>
          <a:custGeom>
            <a:avLst/>
            <a:gdLst/>
            <a:ahLst/>
            <a:cxnLst/>
            <a:rect l="l" t="t" r="r" b="b"/>
            <a:pathLst>
              <a:path w="7998459" h="2386329">
                <a:moveTo>
                  <a:pt x="7998333" y="2385949"/>
                </a:moveTo>
                <a:lnTo>
                  <a:pt x="0" y="2385949"/>
                </a:lnTo>
                <a:lnTo>
                  <a:pt x="0" y="0"/>
                </a:lnTo>
                <a:lnTo>
                  <a:pt x="7998333" y="0"/>
                </a:lnTo>
                <a:lnTo>
                  <a:pt x="7998333" y="2385949"/>
                </a:lnTo>
                <a:close/>
              </a:path>
            </a:pathLst>
          </a:custGeom>
          <a:solidFill>
            <a:srgbClr val="03409D">
              <a:alpha val="8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4F07B1B-1AFE-4C4D-83C4-BFA354940A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35999" y="5418958"/>
            <a:ext cx="7920000" cy="649373"/>
          </a:xfrm>
        </p:spPr>
        <p:txBody>
          <a:bodyPr anchor="ctr" anchorCtr="1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1787526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k object 17">
            <a:extLst>
              <a:ext uri="{FF2B5EF4-FFF2-40B4-BE49-F238E27FC236}">
                <a16:creationId xmlns:a16="http://schemas.microsoft.com/office/drawing/2014/main" id="{3831A02C-2620-3244-982A-C0E53283410B}"/>
              </a:ext>
            </a:extLst>
          </p:cNvPr>
          <p:cNvSpPr/>
          <p:nvPr userDrawn="1"/>
        </p:nvSpPr>
        <p:spPr>
          <a:xfrm>
            <a:off x="0" y="0"/>
            <a:ext cx="6096001" cy="6858000"/>
          </a:xfrm>
          <a:custGeom>
            <a:avLst/>
            <a:gdLst/>
            <a:ahLst/>
            <a:cxnLst/>
            <a:rect l="l" t="t" r="r" b="b"/>
            <a:pathLst>
              <a:path w="7998459" h="2386329">
                <a:moveTo>
                  <a:pt x="7998333" y="2385949"/>
                </a:moveTo>
                <a:lnTo>
                  <a:pt x="0" y="2385949"/>
                </a:lnTo>
                <a:lnTo>
                  <a:pt x="0" y="0"/>
                </a:lnTo>
                <a:lnTo>
                  <a:pt x="7998333" y="0"/>
                </a:lnTo>
                <a:lnTo>
                  <a:pt x="7998333" y="2385949"/>
                </a:lnTo>
                <a:close/>
              </a:path>
            </a:pathLst>
          </a:custGeom>
          <a:solidFill>
            <a:srgbClr val="03409D">
              <a:alpha val="8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03B939B-8142-6746-AF35-609E53325B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8000" y="731037"/>
            <a:ext cx="5040000" cy="28800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83820CDC-ADB1-D249-9365-D9DD19E7B86B}"/>
              </a:ext>
            </a:extLst>
          </p:cNvPr>
          <p:cNvSpPr/>
          <p:nvPr userDrawn="1"/>
        </p:nvSpPr>
        <p:spPr>
          <a:xfrm>
            <a:off x="2637473" y="3911793"/>
            <a:ext cx="821055" cy="0"/>
          </a:xfrm>
          <a:custGeom>
            <a:avLst/>
            <a:gdLst/>
            <a:ahLst/>
            <a:cxnLst/>
            <a:rect l="l" t="t" r="r" b="b"/>
            <a:pathLst>
              <a:path w="821054">
                <a:moveTo>
                  <a:pt x="0" y="0"/>
                </a:moveTo>
                <a:lnTo>
                  <a:pt x="820470" y="0"/>
                </a:lnTo>
              </a:path>
            </a:pathLst>
          </a:custGeom>
          <a:ln w="48145">
            <a:solidFill>
              <a:srgbClr val="F9CE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774DD19-4464-B64B-A069-64C995A2B4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8000" y="4212550"/>
            <a:ext cx="5040000" cy="306000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FEED3E9-A699-924C-9409-87370D3BE0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8000" y="4819307"/>
            <a:ext cx="5040000" cy="208134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ts val="500"/>
              </a:lnSpc>
              <a:buNone/>
              <a:defRPr sz="2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14210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36B4BA-A0F6-B948-8352-817990E55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8CAF5-F469-9A46-8D6E-B52E70B4D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46591-59BE-4E4F-AFB0-040EC217FA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DF36B-7A32-4348-9ECD-A1F6CC69AADC}" type="datetimeFigureOut">
              <a:rPr lang="en-US" smtClean="0"/>
              <a:t>11/8/19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0EAAC-2C85-6749-8072-C43526EE6B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3596B-2B90-974F-87BD-CF6635A99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40AD8-49E4-AB4B-8E88-82AA4330E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9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66" r:id="rId4"/>
    <p:sldLayoutId id="2147483654" r:id="rId5"/>
    <p:sldLayoutId id="2147483674" r:id="rId6"/>
    <p:sldLayoutId id="2147483673" r:id="rId7"/>
    <p:sldLayoutId id="2147483668" r:id="rId8"/>
    <p:sldLayoutId id="2147483664" r:id="rId9"/>
    <p:sldLayoutId id="2147483653" r:id="rId10"/>
    <p:sldLayoutId id="2147483652" r:id="rId11"/>
    <p:sldLayoutId id="2147483670" r:id="rId12"/>
    <p:sldLayoutId id="2147483675" r:id="rId13"/>
    <p:sldLayoutId id="2147483659" r:id="rId14"/>
    <p:sldLayoutId id="2147483662" r:id="rId15"/>
    <p:sldLayoutId id="2147483669" r:id="rId16"/>
    <p:sldLayoutId id="2147483676" r:id="rId17"/>
    <p:sldLayoutId id="2147483671" r:id="rId18"/>
    <p:sldLayoutId id="2147483679" r:id="rId19"/>
    <p:sldLayoutId id="2147483680" r:id="rId20"/>
    <p:sldLayoutId id="2147483660" r:id="rId21"/>
    <p:sldLayoutId id="2147483672" r:id="rId22"/>
    <p:sldLayoutId id="2147483661" r:id="rId23"/>
    <p:sldLayoutId id="2147483678" r:id="rId24"/>
    <p:sldLayoutId id="2147483655" r:id="rId25"/>
    <p:sldLayoutId id="214748365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60DD62D6-9BDF-584B-9187-F5C44BA3642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8B3A96-99F2-9942-AE12-03A07931B4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35034" y="1074577"/>
            <a:ext cx="9345879" cy="1928713"/>
          </a:xfrm>
        </p:spPr>
        <p:txBody>
          <a:bodyPr/>
          <a:lstStyle/>
          <a:p>
            <a:pPr algn="ctr"/>
            <a:r>
              <a:rPr lang="en-US" spc="-25" dirty="0">
                <a:cs typeface="Calibri"/>
              </a:rPr>
              <a:t>Turkish Perfusion   </a:t>
            </a:r>
            <a:r>
              <a:rPr lang="en-US" spc="-105" dirty="0">
                <a:cs typeface="Calibri"/>
              </a:rPr>
              <a:t>S</a:t>
            </a:r>
            <a:r>
              <a:rPr lang="en-US" dirty="0">
                <a:cs typeface="Calibri"/>
              </a:rPr>
              <a:t>ymposium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A023125-8830-D14A-AC2F-FC73A538A5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23262" y="4099017"/>
            <a:ext cx="5169421" cy="533849"/>
          </a:xfrm>
        </p:spPr>
        <p:txBody>
          <a:bodyPr/>
          <a:lstStyle/>
          <a:p>
            <a:r>
              <a:rPr lang="es-ES" spc="45" dirty="0" err="1">
                <a:solidFill>
                  <a:srgbClr val="F9CE54"/>
                </a:solidFill>
                <a:latin typeface="Calibri-Light"/>
                <a:cs typeface="Calibri-Light"/>
              </a:rPr>
              <a:t>November</a:t>
            </a:r>
            <a:r>
              <a:rPr lang="es-ES" spc="45" dirty="0">
                <a:solidFill>
                  <a:srgbClr val="F9CE54"/>
                </a:solidFill>
                <a:latin typeface="Calibri-Light"/>
                <a:cs typeface="Calibri-Light"/>
              </a:rPr>
              <a:t> 8-10th, 2019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CA3DABE-ECB6-6341-956E-5304C9C4E4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95652" y="4652913"/>
            <a:ext cx="5169420" cy="690983"/>
          </a:xfrm>
        </p:spPr>
        <p:txBody>
          <a:bodyPr/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Patricia </a:t>
            </a:r>
            <a:r>
              <a:rPr lang="es-MX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Fanelli</a:t>
            </a:r>
            <a:r>
              <a:rPr lang="es-MX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MT, CCP</a:t>
            </a:r>
          </a:p>
          <a:p>
            <a:endParaRPr lang="es-MX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47E032-D61E-1348-9C83-5876D3CD68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24412" y="6006580"/>
            <a:ext cx="5169420" cy="289799"/>
          </a:xfrm>
        </p:spPr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B5CC8A-17B3-174B-8308-1130D6FB29E8}"/>
              </a:ext>
            </a:extLst>
          </p:cNvPr>
          <p:cNvSpPr/>
          <p:nvPr/>
        </p:nvSpPr>
        <p:spPr>
          <a:xfrm>
            <a:off x="3624412" y="3785547"/>
            <a:ext cx="540000" cy="54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5FEA4-9E28-4A22-A652-8200C73A2CA5}"/>
              </a:ext>
            </a:extLst>
          </p:cNvPr>
          <p:cNvSpPr txBox="1"/>
          <p:nvPr/>
        </p:nvSpPr>
        <p:spPr>
          <a:xfrm>
            <a:off x="3095652" y="5151160"/>
            <a:ext cx="5013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Chief Clinical Officer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Comprehensive Care Services Inc.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Plymouth, Michigan, U.S.A</a:t>
            </a:r>
          </a:p>
        </p:txBody>
      </p:sp>
    </p:spTree>
    <p:extLst>
      <p:ext uri="{BB962C8B-B14F-4D97-AF65-F5344CB8AC3E}">
        <p14:creationId xmlns:p14="http://schemas.microsoft.com/office/powerpoint/2010/main" val="3224703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5DA8D4-0F59-8244-A8D3-ADD5BA81B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789" y="1647574"/>
            <a:ext cx="4442175" cy="480131"/>
          </a:xfrm>
        </p:spPr>
        <p:txBody>
          <a:bodyPr/>
          <a:lstStyle/>
          <a:p>
            <a:r>
              <a:rPr lang="en-US" b="1" dirty="0"/>
              <a:t>#1 Preoccupation with Failure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B3F1C2-F710-6346-99AB-96B075457C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7788" y="3559629"/>
            <a:ext cx="4442176" cy="284117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Everyone in the Department is focused on errors and  near misses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Learn from them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Figure out how to prevent recurrence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Finding and Fixing problems is </a:t>
            </a:r>
            <a:r>
              <a:rPr lang="en-US" sz="1600" b="1" dirty="0"/>
              <a:t>“EVERYONE’S”   </a:t>
            </a:r>
            <a:r>
              <a:rPr lang="en-US" sz="1600" dirty="0"/>
              <a:t>responsibility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Chief Perfusionist supports and encourages this approach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10857-A288-0B4A-A38E-E8E7EF3CAE5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87788" y="2562624"/>
            <a:ext cx="4442176" cy="904189"/>
          </a:xfrm>
        </p:spPr>
        <p:txBody>
          <a:bodyPr>
            <a:normAutofit/>
          </a:bodyPr>
          <a:lstStyle/>
          <a:p>
            <a:r>
              <a:rPr lang="en-US" sz="1600" dirty="0"/>
              <a:t>HROs focus like a laser on failure: they give “continuous attention to anomalies that could be symptoms of larger problems.”</a:t>
            </a:r>
          </a:p>
        </p:txBody>
      </p:sp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id="{667406F3-E3B2-F446-915A-5C2327EDE4D1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" r="157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CA7A5D-790F-7C49-AD76-001E76021D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Autofit/>
          </a:bodyPr>
          <a:lstStyle/>
          <a:p>
            <a:r>
              <a:rPr lang="en-US" dirty="0"/>
              <a:t>For HROs errors and failures are high value </a:t>
            </a:r>
            <a:r>
              <a:rPr lang="en-US" u="sng" dirty="0"/>
              <a:t>opportunities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EDB42D-5AE0-9D4F-979D-3F5F458BB692}"/>
              </a:ext>
            </a:extLst>
          </p:cNvPr>
          <p:cNvSpPr/>
          <p:nvPr/>
        </p:nvSpPr>
        <p:spPr>
          <a:xfrm>
            <a:off x="1258986" y="2315235"/>
            <a:ext cx="540000" cy="46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74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14566-F9FE-AF46-9051-BAB60F8F46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“The absence of errors or accidents leads not to complacency but to a heightened sense of vigilance for the next possible failure”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07C1EF-65DA-174F-B473-715628C76F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Agency for Healthcare Research and Quality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BE283A-40FE-6B45-B99E-CADEE1452FF7}"/>
              </a:ext>
            </a:extLst>
          </p:cNvPr>
          <p:cNvSpPr/>
          <p:nvPr/>
        </p:nvSpPr>
        <p:spPr>
          <a:xfrm>
            <a:off x="5880995" y="3978145"/>
            <a:ext cx="540000" cy="54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54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9B9E6C2-59C6-8949-BB2B-54C3CA3E7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628" y="2557433"/>
            <a:ext cx="2050736" cy="411172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EBAAD6D-DDBF-2E44-A644-FDEF6C04C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372" y="2410989"/>
            <a:ext cx="345912" cy="58805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EF18152-2623-E84F-99A0-368914D8F0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Perfusionist should be encouraged to report errors</a:t>
            </a:r>
            <a:br>
              <a:rPr lang="en-US" dirty="0"/>
            </a:br>
            <a:r>
              <a:rPr lang="en-US" dirty="0"/>
              <a:t>and near misses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C10D227-3537-D849-8466-BDB11876E17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Challenge: Fear/Shame reporting errors</a:t>
            </a:r>
          </a:p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1E963F-D777-EB45-95AD-F5BB7BC06604}"/>
              </a:ext>
            </a:extLst>
          </p:cNvPr>
          <p:cNvSpPr/>
          <p:nvPr/>
        </p:nvSpPr>
        <p:spPr>
          <a:xfrm>
            <a:off x="5826000" y="3639721"/>
            <a:ext cx="540000" cy="54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4CC043E-62FD-E543-8497-AEEF05C30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8062" y="3177969"/>
            <a:ext cx="797760" cy="49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1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F627D15C-A867-2244-A731-AA2E00FC592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l="1438" r="1438"/>
          <a:stretch>
            <a:fillRect/>
          </a:stretch>
        </p:blipFill>
        <p:spPr/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1A2AB9A-8EC3-A443-8F7C-CF0C3FAE73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788" y="1647574"/>
            <a:ext cx="3969426" cy="480131"/>
          </a:xfrm>
        </p:spPr>
        <p:txBody>
          <a:bodyPr/>
          <a:lstStyle/>
          <a:p>
            <a:r>
              <a:rPr lang="en-US" b="1" dirty="0"/>
              <a:t>#2 Reluctance to Simplify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3708D2-5613-8F4C-B76E-9BB6B16967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Track all failures large and small</a:t>
            </a:r>
          </a:p>
          <a:p>
            <a:r>
              <a:rPr lang="en-US" sz="1600" dirty="0"/>
              <a:t>Restrain temptations to simplify through checks and balances, reviews, and multiple perspectives…root cause analysis</a:t>
            </a:r>
          </a:p>
          <a:p>
            <a:r>
              <a:rPr lang="en-US" sz="1600" dirty="0"/>
              <a:t>Don’t cut corners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F94F5B-F9C9-9B45-99DD-2917828BB33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HROs do not oversimplify the reasons </a:t>
            </a:r>
            <a:b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failure.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807D26-EFA5-5B42-BD06-C7916EB4D0D9}"/>
              </a:ext>
            </a:extLst>
          </p:cNvPr>
          <p:cNvSpPr/>
          <p:nvPr/>
        </p:nvSpPr>
        <p:spPr>
          <a:xfrm>
            <a:off x="1258986" y="2315235"/>
            <a:ext cx="540000" cy="46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9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EE72C-D0B3-474E-97C9-056E11C5D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788" y="1647574"/>
            <a:ext cx="3969426" cy="857663"/>
          </a:xfrm>
        </p:spPr>
        <p:txBody>
          <a:bodyPr/>
          <a:lstStyle/>
          <a:p>
            <a:r>
              <a:rPr lang="en-US" dirty="0"/>
              <a:t>#3 Vigilance/Sensitivity </a:t>
            </a:r>
            <a:br>
              <a:rPr lang="en-US" dirty="0"/>
            </a:br>
            <a:r>
              <a:rPr lang="en-US" dirty="0"/>
              <a:t>to Operations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E9F37-0F49-6C4F-9307-38F97099D3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7789" y="3839191"/>
            <a:ext cx="4331268" cy="2404754"/>
          </a:xfrm>
        </p:spPr>
        <p:txBody>
          <a:bodyPr>
            <a:noAutofit/>
          </a:bodyPr>
          <a:lstStyle/>
          <a:p>
            <a:r>
              <a:rPr lang="en-US" sz="1600" dirty="0"/>
              <a:t>Pay close attention to operations and maintain awareness of what is and isn’t working</a:t>
            </a:r>
          </a:p>
          <a:p>
            <a:r>
              <a:rPr lang="en-US" sz="1600" dirty="0"/>
              <a:t>Don’t make assumptions</a:t>
            </a:r>
          </a:p>
          <a:p>
            <a:r>
              <a:rPr lang="en-US" sz="1600" dirty="0"/>
              <a:t>Ask questions</a:t>
            </a:r>
          </a:p>
          <a:p>
            <a:r>
              <a:rPr lang="en-US" sz="1600" dirty="0"/>
              <a:t>Use data to make decisions and track outcomes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30A101-9AD2-9C40-B365-BEBC5A6D0C5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87789" y="2941454"/>
            <a:ext cx="4331268" cy="857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HROs do not assume that the continuous outcomes will be the same as planned, assumed, or hoped for.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FA1A0C-1099-4149-B180-6026B0B90CA9}"/>
              </a:ext>
            </a:extLst>
          </p:cNvPr>
          <p:cNvSpPr/>
          <p:nvPr/>
        </p:nvSpPr>
        <p:spPr>
          <a:xfrm>
            <a:off x="1258986" y="2672731"/>
            <a:ext cx="540000" cy="46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975BA0-F30D-F045-9170-4BC2DB292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667" y="202869"/>
            <a:ext cx="2412391" cy="624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98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CF525D6-1AEE-4613-8A82-B5CB2803F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222" y="749336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Comprehensive Data &amp; Compliance Analytics </a:t>
            </a:r>
            <a:endParaRPr lang="en-US" sz="36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7A692-4F98-E343-AA49-C43EC7B42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02" y="1682024"/>
            <a:ext cx="11521440" cy="423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77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1D3715-91F8-9C4A-A28B-859517455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7707" y="2081408"/>
            <a:ext cx="9826576" cy="1469699"/>
          </a:xfrm>
        </p:spPr>
        <p:txBody>
          <a:bodyPr/>
          <a:lstStyle/>
          <a:p>
            <a:pPr algn="ctr"/>
            <a:r>
              <a:rPr lang="en-US" dirty="0">
                <a:latin typeface="Opus Sm Caps"/>
                <a:ea typeface="ヒラギノ角ゴ ProN W3" charset="0"/>
                <a:cs typeface="Opus Sm Caps"/>
              </a:rPr>
              <a:t>Communicate, communicate, communicate: </a:t>
            </a:r>
            <a:br>
              <a:rPr lang="en-US" dirty="0">
                <a:latin typeface="Opus Sm Caps"/>
                <a:ea typeface="ヒラギノ角ゴ ProN W3" charset="0"/>
                <a:cs typeface="Opus Sm Caps"/>
              </a:rPr>
            </a:br>
            <a:r>
              <a:rPr lang="en-US" dirty="0">
                <a:latin typeface="Opus Sm Caps"/>
                <a:ea typeface="ヒラギノ角ゴ ProN W3" charset="0"/>
                <a:cs typeface="Opus Sm Caps"/>
              </a:rPr>
              <a:t>Integrate frontline team practices that improve communication.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FE1718-2C8D-114A-B6FC-8C172343573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87788" y="4058048"/>
            <a:ext cx="9926414" cy="492444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How? Team meeting, Pre-procedure briefs, debriefing and Structured handoffs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26FE47-16B2-4948-8324-40926E39F276}"/>
              </a:ext>
            </a:extLst>
          </p:cNvPr>
          <p:cNvSpPr/>
          <p:nvPr/>
        </p:nvSpPr>
        <p:spPr>
          <a:xfrm>
            <a:off x="5826000" y="3639720"/>
            <a:ext cx="540000" cy="54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36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3403E6F-707D-9045-B352-857833F88F9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99E436-E33C-594A-BF09-9AC3A4077A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5147" y="1654760"/>
            <a:ext cx="4186316" cy="533269"/>
          </a:xfrm>
        </p:spPr>
        <p:txBody>
          <a:bodyPr>
            <a:normAutofit fontScale="90000"/>
          </a:bodyPr>
          <a:lstStyle/>
          <a:p>
            <a:r>
              <a:rPr lang="en-US" dirty="0"/>
              <a:t>#4 Commitment to resiliency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DBF639-410D-6B47-9A17-ED90317B13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15145" y="2564592"/>
            <a:ext cx="4186317" cy="2805929"/>
          </a:xfrm>
        </p:spPr>
        <p:txBody>
          <a:bodyPr>
            <a:normAutofit/>
          </a:bodyPr>
          <a:lstStyle/>
          <a:p>
            <a:r>
              <a:rPr lang="en-US" dirty="0"/>
              <a:t>Imagine for every possible scenario and train for it</a:t>
            </a:r>
          </a:p>
          <a:p>
            <a:r>
              <a:rPr lang="en-US" dirty="0"/>
              <a:t>All personnel must know how to respond </a:t>
            </a:r>
            <a:br>
              <a:rPr lang="en-US" dirty="0"/>
            </a:br>
            <a:r>
              <a:rPr lang="en-US" dirty="0"/>
              <a:t>to failures</a:t>
            </a:r>
          </a:p>
          <a:p>
            <a:r>
              <a:rPr lang="en-US" dirty="0"/>
              <a:t>Sensitivity to operations’ ability to recover from adverse incidents</a:t>
            </a:r>
          </a:p>
          <a:p>
            <a:r>
              <a:rPr lang="en-US" dirty="0"/>
              <a:t>TRAIN-TRAIN-TRAIN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5F4D62-A991-5F42-9A56-BD86671AAC49}"/>
              </a:ext>
            </a:extLst>
          </p:cNvPr>
          <p:cNvSpPr/>
          <p:nvPr/>
        </p:nvSpPr>
        <p:spPr>
          <a:xfrm>
            <a:off x="7115500" y="2309367"/>
            <a:ext cx="540000" cy="46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72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CC1A4DB-9B64-C64B-922F-0778661D9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“The Hallmark of an HRO is not that it is error-free but that errors don’t disable it.”</a:t>
            </a:r>
            <a:endParaRPr lang="en-US" dirty="0">
              <a:solidFill>
                <a:srgbClr val="FACE5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3E10A1-61BC-814D-9E00-19E7F62519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35999" y="3868617"/>
            <a:ext cx="7920000" cy="826659"/>
          </a:xfrm>
        </p:spPr>
        <p:txBody>
          <a:bodyPr/>
          <a:lstStyle/>
          <a:p>
            <a:r>
              <a:rPr lang="en-US" dirty="0"/>
              <a:t>Managing the unexpected; sustained performance in a complex word,</a:t>
            </a:r>
            <a:br>
              <a:rPr lang="en-US" dirty="0"/>
            </a:br>
            <a:r>
              <a:rPr lang="en-US" dirty="0"/>
              <a:t>Weick KE, Sutcliffe KM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2D4D49-C8D2-6343-88DC-4D256727B033}"/>
              </a:ext>
            </a:extLst>
          </p:cNvPr>
          <p:cNvSpPr/>
          <p:nvPr/>
        </p:nvSpPr>
        <p:spPr>
          <a:xfrm>
            <a:off x="5826000" y="3597856"/>
            <a:ext cx="540000" cy="46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99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712AD-55A9-864D-8AF9-AB72EB6C49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Emergency management/white boarding/</a:t>
            </a:r>
            <a:br>
              <a:rPr lang="en-US" dirty="0"/>
            </a:br>
            <a:r>
              <a:rPr lang="en-US" dirty="0"/>
              <a:t>simulation practice practice practice</a:t>
            </a:r>
          </a:p>
        </p:txBody>
      </p:sp>
    </p:spTree>
    <p:extLst>
      <p:ext uri="{BB962C8B-B14F-4D97-AF65-F5344CB8AC3E}">
        <p14:creationId xmlns:p14="http://schemas.microsoft.com/office/powerpoint/2010/main" val="3038452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4F9FACBF-C596-1A45-A395-960287789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2109" y="1604901"/>
            <a:ext cx="6634774" cy="507046"/>
          </a:xfrm>
        </p:spPr>
        <p:txBody>
          <a:bodyPr>
            <a:normAutofit/>
          </a:bodyPr>
          <a:lstStyle/>
          <a:p>
            <a:r>
              <a:rPr lang="en-US" spc="-15" dirty="0">
                <a:solidFill>
                  <a:srgbClr val="024DB5"/>
                </a:solidFill>
              </a:rPr>
              <a:t>Patricia Fanelli MT, CCP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604FA16-3355-6345-832C-91758F6A4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051" y="5334096"/>
            <a:ext cx="2358887" cy="274902"/>
          </a:xfrm>
        </p:spPr>
        <p:txBody>
          <a:bodyPr>
            <a:normAutofit fontScale="92500" lnSpcReduction="20000"/>
          </a:bodyPr>
          <a:lstStyle/>
          <a:p>
            <a:r>
              <a:rPr lang="en-US" sz="1700" spc="-5" dirty="0">
                <a:solidFill>
                  <a:srgbClr val="FFFFFF"/>
                </a:solidFill>
                <a:cs typeface="Calibri"/>
              </a:rPr>
              <a:t>Read more</a:t>
            </a:r>
            <a:r>
              <a:rPr lang="en-US" sz="1700" spc="-95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1700" spc="-5" dirty="0">
                <a:solidFill>
                  <a:srgbClr val="FFFFFF"/>
                </a:solidFill>
                <a:cs typeface="Calibri"/>
              </a:rPr>
              <a:t>reviews:</a:t>
            </a:r>
            <a:endParaRPr lang="en-US" sz="1700" dirty="0">
              <a:cs typeface="Calibri"/>
            </a:endParaRPr>
          </a:p>
          <a:p>
            <a:endParaRPr lang="en-US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059FDBE5-6D53-A54A-A0DC-2D2C0975B12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3132" y="5757854"/>
            <a:ext cx="3075710" cy="547943"/>
          </a:xfrm>
        </p:spPr>
        <p:txBody>
          <a:bodyPr>
            <a:normAutofit fontScale="92500" lnSpcReduction="10000"/>
          </a:bodyPr>
          <a:lstStyle/>
          <a:p>
            <a:r>
              <a:rPr lang="es-MX" sz="1700" spc="-5" dirty="0">
                <a:solidFill>
                  <a:srgbClr val="FFFFFF"/>
                </a:solidFill>
                <a:cs typeface="Calibri"/>
              </a:rPr>
              <a:t>www.linkedin.com/in/patty-fanelli-35459876</a:t>
            </a:r>
            <a:endParaRPr lang="es-MX" sz="1700" dirty="0">
              <a:cs typeface="Calibri"/>
            </a:endParaRPr>
          </a:p>
          <a:p>
            <a:endParaRPr lang="en-US" dirty="0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6A4857C7-C075-8543-A3B3-187E15C33A4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22108" y="2119626"/>
            <a:ext cx="6634774" cy="261938"/>
          </a:xfrm>
        </p:spPr>
        <p:txBody>
          <a:bodyPr/>
          <a:lstStyle/>
          <a:p>
            <a:r>
              <a:rPr lang="en-US" dirty="0"/>
              <a:t>Chief Clinical Officer at Comprehensive Care Services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D652B99-E76B-3347-88DD-CD767BF286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2108" y="2878018"/>
            <a:ext cx="6634775" cy="2352990"/>
          </a:xfrm>
        </p:spPr>
        <p:txBody>
          <a:bodyPr>
            <a:normAutofit/>
          </a:bodyPr>
          <a:lstStyle/>
          <a:p>
            <a:pPr marL="298450" marR="5080" indent="-285750">
              <a:spcBef>
                <a:spcPts val="219"/>
              </a:spcBef>
              <a:spcAft>
                <a:spcPts val="1200"/>
              </a:spcAft>
            </a:pPr>
            <a:r>
              <a:rPr lang="es-MX" sz="1600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Nation’s Largest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Perfusionist </a:t>
            </a:r>
            <a:r>
              <a:rPr lang="es-MX" sz="1600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Owned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s-MX" sz="1600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Operated “Perfusion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s-MX" sz="1600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Extracorporeal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Services</a:t>
            </a:r>
            <a:r>
              <a:rPr lang="es-MX" sz="1600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Provider”</a:t>
            </a:r>
          </a:p>
          <a:p>
            <a:pPr marL="298450" marR="5080" indent="-285750">
              <a:spcBef>
                <a:spcPts val="219"/>
              </a:spcBef>
              <a:spcAft>
                <a:spcPts val="1200"/>
              </a:spcAft>
            </a:pPr>
            <a:r>
              <a:rPr lang="es-MX" sz="1600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Currently Servicing over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 </a:t>
            </a:r>
            <a:r>
              <a:rPr lang="es-MX" sz="1600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Cardiac Hospitals in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es-MX" sz="1600" spc="-6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MX" sz="1600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States</a:t>
            </a:r>
          </a:p>
          <a:p>
            <a:pPr marL="298450" marR="5080" indent="-285750">
              <a:spcBef>
                <a:spcPts val="219"/>
              </a:spcBef>
              <a:spcAft>
                <a:spcPts val="1200"/>
              </a:spcAft>
            </a:pPr>
            <a:r>
              <a:rPr lang="es-MX" sz="1600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over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60,000 </a:t>
            </a:r>
            <a:r>
              <a:rPr lang="es-MX" sz="1600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Surgical procedures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annually and </a:t>
            </a:r>
            <a:r>
              <a:rPr lang="es-MX" sz="1600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75,000 </a:t>
            </a:r>
            <a:r>
              <a:rPr lang="es-MX" sz="1600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hours of ECMO  </a:t>
            </a:r>
            <a:r>
              <a:rPr lang="es-MX" sz="16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 annually</a:t>
            </a:r>
            <a:r>
              <a:rPr lang="es-MX" sz="1600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(2018)</a:t>
            </a:r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8450" indent="-285750">
              <a:spcBef>
                <a:spcPts val="5"/>
              </a:spcBef>
              <a:spcAft>
                <a:spcPts val="1200"/>
              </a:spcAft>
            </a:pPr>
            <a:r>
              <a:rPr lang="es-MX" sz="1600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450 </a:t>
            </a:r>
            <a:r>
              <a:rPr lang="es-MX" sz="1600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 Staﬀ</a:t>
            </a:r>
            <a:r>
              <a:rPr lang="es-MX" sz="16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MX" sz="1600" spc="-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Nationwide</a:t>
            </a:r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4309AE4C-A222-9A4D-8EBA-A05FDC632A2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pc="5" dirty="0">
                <a:solidFill>
                  <a:srgbClr val="8E9092"/>
                </a:solidFill>
                <a:latin typeface="Calibri"/>
                <a:cs typeface="Calibri"/>
              </a:rPr>
              <a:t>Comprehensive </a:t>
            </a:r>
            <a:r>
              <a:rPr lang="en-US" spc="10" dirty="0">
                <a:solidFill>
                  <a:srgbClr val="8E9092"/>
                </a:solidFill>
                <a:latin typeface="Calibri"/>
                <a:cs typeface="Calibri"/>
              </a:rPr>
              <a:t>Care</a:t>
            </a:r>
            <a:r>
              <a:rPr lang="en-US" spc="-25" dirty="0">
                <a:solidFill>
                  <a:srgbClr val="8E9092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rgbClr val="8E9092"/>
                </a:solidFill>
                <a:latin typeface="Calibri"/>
                <a:cs typeface="Calibri"/>
              </a:rPr>
              <a:t>Services</a:t>
            </a:r>
            <a:endParaRPr lang="en-US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5ADA9F-422C-A945-90AF-55D37DB0231E}"/>
              </a:ext>
            </a:extLst>
          </p:cNvPr>
          <p:cNvSpPr/>
          <p:nvPr/>
        </p:nvSpPr>
        <p:spPr>
          <a:xfrm>
            <a:off x="4547809" y="2606391"/>
            <a:ext cx="540000" cy="46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1CB0CD-24D8-D747-9ABC-D5D5C1A1635A}"/>
              </a:ext>
            </a:extLst>
          </p:cNvPr>
          <p:cNvSpPr/>
          <p:nvPr/>
        </p:nvSpPr>
        <p:spPr>
          <a:xfrm>
            <a:off x="4547809" y="5706534"/>
            <a:ext cx="3600000" cy="10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97F3FF3-5C78-8F42-86BD-70AE101364E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645" r="264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74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C49EB-F83B-544A-88D1-E2D931B07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789" y="1647574"/>
            <a:ext cx="3690549" cy="480131"/>
          </a:xfrm>
        </p:spPr>
        <p:txBody>
          <a:bodyPr>
            <a:normAutofit fontScale="90000"/>
          </a:bodyPr>
          <a:lstStyle/>
          <a:p>
            <a:r>
              <a:rPr lang="en-US" dirty="0"/>
              <a:t>#5 Deference to expertise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1E995A-2527-944E-A05E-2ABC4CA152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7788" y="4386031"/>
            <a:ext cx="4680000" cy="1262153"/>
          </a:xfrm>
        </p:spPr>
        <p:txBody>
          <a:bodyPr>
            <a:normAutofit/>
          </a:bodyPr>
          <a:lstStyle/>
          <a:p>
            <a:r>
              <a:rPr lang="en-US" sz="1600" dirty="0"/>
              <a:t>Leaders must identify who in the organization has what specialized knowledge</a:t>
            </a:r>
          </a:p>
          <a:p>
            <a:r>
              <a:rPr lang="en-US" sz="1600" dirty="0"/>
              <a:t>These experts help other employees develop their skills and keep them up to 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48342B-083C-3541-93C4-072EEC2EC9E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87788" y="2564592"/>
            <a:ext cx="4556984" cy="1648117"/>
          </a:xfrm>
        </p:spPr>
        <p:txBody>
          <a:bodyPr>
            <a:noAutofit/>
          </a:bodyPr>
          <a:lstStyle/>
          <a:p>
            <a:r>
              <a:rPr lang="en-US" sz="1600" dirty="0"/>
              <a:t>Expertise, rather than authority, takes precedence in an HRO.</a:t>
            </a:r>
          </a:p>
          <a:p>
            <a:r>
              <a:rPr lang="en-US" sz="1600" dirty="0"/>
              <a:t>When conditions are high-risk, and circumstances change rapidly, on-the-ground subject matter experts are essential for urgent situational assessment and response.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BE10E7-08F5-7740-8FC1-9C712607A368}"/>
              </a:ext>
            </a:extLst>
          </p:cNvPr>
          <p:cNvSpPr/>
          <p:nvPr/>
        </p:nvSpPr>
        <p:spPr>
          <a:xfrm>
            <a:off x="1258986" y="2315235"/>
            <a:ext cx="540000" cy="46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FBD77F-CB24-524D-B523-7BCC2BB2B5EF}"/>
              </a:ext>
            </a:extLst>
          </p:cNvPr>
          <p:cNvGrpSpPr/>
          <p:nvPr/>
        </p:nvGrpSpPr>
        <p:grpSpPr>
          <a:xfrm>
            <a:off x="6509875" y="1183707"/>
            <a:ext cx="4608273" cy="4554533"/>
            <a:chOff x="6509875" y="1183707"/>
            <a:chExt cx="4608273" cy="45545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239D043-A7CB-3B46-BB3F-20FFCEFAB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09875" y="1183707"/>
              <a:ext cx="4608273" cy="455453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F56CB1A-3DBD-BC43-B42B-518C61A6958E}"/>
                </a:ext>
              </a:extLst>
            </p:cNvPr>
            <p:cNvSpPr txBox="1"/>
            <p:nvPr/>
          </p:nvSpPr>
          <p:spPr>
            <a:xfrm>
              <a:off x="8428972" y="3460974"/>
              <a:ext cx="7700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ECLS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0BEC34A-DB50-0543-89E3-A956530E77FA}"/>
                </a:ext>
              </a:extLst>
            </p:cNvPr>
            <p:cNvSpPr txBox="1"/>
            <p:nvPr/>
          </p:nvSpPr>
          <p:spPr>
            <a:xfrm>
              <a:off x="6646768" y="3067809"/>
              <a:ext cx="12640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TRANSPORT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9188901-9EEA-A84F-90BE-B1606D1F2C2E}"/>
                </a:ext>
              </a:extLst>
            </p:cNvPr>
            <p:cNvSpPr txBox="1"/>
            <p:nvPr/>
          </p:nvSpPr>
          <p:spPr>
            <a:xfrm>
              <a:off x="9642113" y="3067809"/>
              <a:ext cx="12640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PEDI ECMO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B554CE9-A2B9-EF41-8C11-581A7D569AC0}"/>
                </a:ext>
              </a:extLst>
            </p:cNvPr>
            <p:cNvSpPr txBox="1"/>
            <p:nvPr/>
          </p:nvSpPr>
          <p:spPr>
            <a:xfrm>
              <a:off x="9117327" y="4692587"/>
              <a:ext cx="12640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NEONATAL ECMO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3548A85-C026-474B-BF8F-2CA235A27FCB}"/>
                </a:ext>
              </a:extLst>
            </p:cNvPr>
            <p:cNvSpPr txBox="1"/>
            <p:nvPr/>
          </p:nvSpPr>
          <p:spPr>
            <a:xfrm>
              <a:off x="8151829" y="1681392"/>
              <a:ext cx="12640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ADULT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ECMO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36F11FF-9F72-BC41-BDF8-C5353D054623}"/>
                </a:ext>
              </a:extLst>
            </p:cNvPr>
            <p:cNvSpPr txBox="1"/>
            <p:nvPr/>
          </p:nvSpPr>
          <p:spPr>
            <a:xfrm>
              <a:off x="7198092" y="4815697"/>
              <a:ext cx="12640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2305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B4865D-7DC8-3D4F-96C7-05DAB9EBB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35999" y="2082567"/>
            <a:ext cx="7920000" cy="1719648"/>
          </a:xfrm>
        </p:spPr>
        <p:txBody>
          <a:bodyPr anchor="b" anchorCtr="0">
            <a:normAutofit/>
          </a:bodyPr>
          <a:lstStyle/>
          <a:p>
            <a:r>
              <a:rPr lang="en-US" dirty="0"/>
              <a:t>”…people in HROs know that in a crisis or emergency the person with greatest knowledge of the situation might not be the person with</a:t>
            </a:r>
            <a:br>
              <a:rPr lang="en-US" dirty="0"/>
            </a:br>
            <a:r>
              <a:rPr lang="en-US" dirty="0"/>
              <a:t>the highest status and seniority.”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F01D22-89C5-0149-8D4B-86829101AA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Agency for healthcare research and quality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A35B40-96CE-DD48-91E3-E83F631FB766}"/>
              </a:ext>
            </a:extLst>
          </p:cNvPr>
          <p:cNvSpPr/>
          <p:nvPr/>
        </p:nvSpPr>
        <p:spPr>
          <a:xfrm>
            <a:off x="5826000" y="4036735"/>
            <a:ext cx="540000" cy="46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97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B685C78-00B5-9E42-A1FA-B6FD01FFB7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Challenge: Organizational hierarchy Surgeons, Directors, Perfusionists, Fresh Grads, Students.</a:t>
            </a:r>
          </a:p>
        </p:txBody>
      </p:sp>
    </p:spTree>
    <p:extLst>
      <p:ext uri="{BB962C8B-B14F-4D97-AF65-F5344CB8AC3E}">
        <p14:creationId xmlns:p14="http://schemas.microsoft.com/office/powerpoint/2010/main" val="2789429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1E233-E553-EE4F-9233-1F1224850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788" y="1647574"/>
            <a:ext cx="3969426" cy="480131"/>
          </a:xfrm>
        </p:spPr>
        <p:txBody>
          <a:bodyPr/>
          <a:lstStyle/>
          <a:p>
            <a:r>
              <a:rPr lang="en-US" dirty="0"/>
              <a:t>Error management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E2674F6E-24D2-7C4F-BD3C-F4B9A67771A4}"/>
              </a:ext>
            </a:extLst>
          </p:cNvPr>
          <p:cNvGrpSpPr/>
          <p:nvPr/>
        </p:nvGrpSpPr>
        <p:grpSpPr>
          <a:xfrm>
            <a:off x="2380510" y="4458725"/>
            <a:ext cx="6801589" cy="2282578"/>
            <a:chOff x="3609337" y="4390557"/>
            <a:chExt cx="4992988" cy="1372460"/>
          </a:xfrm>
        </p:grpSpPr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EEE6674C-847C-D640-8E8B-D611878A0061}"/>
                </a:ext>
              </a:extLst>
            </p:cNvPr>
            <p:cNvGrpSpPr/>
            <p:nvPr/>
          </p:nvGrpSpPr>
          <p:grpSpPr>
            <a:xfrm>
              <a:off x="3609337" y="4390557"/>
              <a:ext cx="4992988" cy="1372460"/>
              <a:chOff x="3609337" y="4390557"/>
              <a:chExt cx="4992988" cy="1372460"/>
            </a:xfrm>
          </p:grpSpPr>
          <p:grpSp>
            <p:nvGrpSpPr>
              <p:cNvPr id="46" name="Grupo 45">
                <a:extLst>
                  <a:ext uri="{FF2B5EF4-FFF2-40B4-BE49-F238E27FC236}">
                    <a16:creationId xmlns:a16="http://schemas.microsoft.com/office/drawing/2014/main" id="{6BAAA8EB-8DC1-1742-9F0C-96D03EDE952A}"/>
                  </a:ext>
                </a:extLst>
              </p:cNvPr>
              <p:cNvGrpSpPr/>
              <p:nvPr/>
            </p:nvGrpSpPr>
            <p:grpSpPr>
              <a:xfrm>
                <a:off x="3609337" y="4390557"/>
                <a:ext cx="4992988" cy="1372460"/>
                <a:chOff x="3609337" y="4390557"/>
                <a:chExt cx="4992988" cy="1372460"/>
              </a:xfrm>
            </p:grpSpPr>
            <p:sp>
              <p:nvSpPr>
                <p:cNvPr id="50" name="bk object 16">
                  <a:extLst>
                    <a:ext uri="{FF2B5EF4-FFF2-40B4-BE49-F238E27FC236}">
                      <a16:creationId xmlns:a16="http://schemas.microsoft.com/office/drawing/2014/main" id="{B43C6960-60E7-8648-B054-4525B845789E}"/>
                    </a:ext>
                  </a:extLst>
                </p:cNvPr>
                <p:cNvSpPr/>
                <p:nvPr/>
              </p:nvSpPr>
              <p:spPr>
                <a:xfrm>
                  <a:off x="3737521" y="4390557"/>
                  <a:ext cx="4864804" cy="1265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7295" h="1968500">
                      <a:moveTo>
                        <a:pt x="6430327" y="0"/>
                      </a:moveTo>
                      <a:lnTo>
                        <a:pt x="1136370" y="0"/>
                      </a:lnTo>
                      <a:lnTo>
                        <a:pt x="0" y="1968233"/>
                      </a:lnTo>
                      <a:lnTo>
                        <a:pt x="7566698" y="1968233"/>
                      </a:lnTo>
                      <a:lnTo>
                        <a:pt x="6430327" y="0"/>
                      </a:lnTo>
                      <a:close/>
                    </a:path>
                  </a:pathLst>
                </a:custGeom>
                <a:solidFill>
                  <a:srgbClr val="08379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1" name="bk object 17">
                  <a:extLst>
                    <a:ext uri="{FF2B5EF4-FFF2-40B4-BE49-F238E27FC236}">
                      <a16:creationId xmlns:a16="http://schemas.microsoft.com/office/drawing/2014/main" id="{477FBB1E-FC75-D246-99E9-0C94F537FAC8}"/>
                    </a:ext>
                  </a:extLst>
                </p:cNvPr>
                <p:cNvSpPr/>
                <p:nvPr/>
              </p:nvSpPr>
              <p:spPr>
                <a:xfrm>
                  <a:off x="3609337" y="4497523"/>
                  <a:ext cx="4864804" cy="1265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7295" h="1968500">
                      <a:moveTo>
                        <a:pt x="6430327" y="0"/>
                      </a:moveTo>
                      <a:lnTo>
                        <a:pt x="1136370" y="0"/>
                      </a:lnTo>
                      <a:lnTo>
                        <a:pt x="0" y="1968233"/>
                      </a:lnTo>
                      <a:lnTo>
                        <a:pt x="7566698" y="1968233"/>
                      </a:lnTo>
                      <a:lnTo>
                        <a:pt x="6430327" y="0"/>
                      </a:lnTo>
                      <a:close/>
                    </a:path>
                  </a:pathLst>
                </a:custGeom>
                <a:solidFill>
                  <a:srgbClr val="163BA9"/>
                </a:solid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52" name="bk object 18">
                  <a:extLst>
                    <a:ext uri="{FF2B5EF4-FFF2-40B4-BE49-F238E27FC236}">
                      <a16:creationId xmlns:a16="http://schemas.microsoft.com/office/drawing/2014/main" id="{79B58FE9-E150-2C49-8DE5-F12DF8FF908B}"/>
                    </a:ext>
                  </a:extLst>
                </p:cNvPr>
                <p:cNvSpPr/>
                <p:nvPr/>
              </p:nvSpPr>
              <p:spPr>
                <a:xfrm>
                  <a:off x="8378788" y="5433860"/>
                  <a:ext cx="223298" cy="329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345" h="511809">
                      <a:moveTo>
                        <a:pt x="147726" y="0"/>
                      </a:moveTo>
                      <a:lnTo>
                        <a:pt x="0" y="255879"/>
                      </a:lnTo>
                      <a:lnTo>
                        <a:pt x="147726" y="511746"/>
                      </a:lnTo>
                      <a:lnTo>
                        <a:pt x="347116" y="345351"/>
                      </a:lnTo>
                      <a:lnTo>
                        <a:pt x="147726" y="0"/>
                      </a:lnTo>
                      <a:close/>
                    </a:path>
                  </a:pathLst>
                </a:custGeom>
                <a:solidFill>
                  <a:srgbClr val="08379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3" name="bk object 19">
                  <a:extLst>
                    <a:ext uri="{FF2B5EF4-FFF2-40B4-BE49-F238E27FC236}">
                      <a16:creationId xmlns:a16="http://schemas.microsoft.com/office/drawing/2014/main" id="{2D306769-0B7D-2241-A41C-B4DB0CC08507}"/>
                    </a:ext>
                  </a:extLst>
                </p:cNvPr>
                <p:cNvSpPr/>
                <p:nvPr/>
              </p:nvSpPr>
              <p:spPr>
                <a:xfrm>
                  <a:off x="4339877" y="4390558"/>
                  <a:ext cx="3531545" cy="107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3384" h="167004">
                      <a:moveTo>
                        <a:pt x="5493359" y="0"/>
                      </a:moveTo>
                      <a:lnTo>
                        <a:pt x="199402" y="0"/>
                      </a:lnTo>
                      <a:lnTo>
                        <a:pt x="0" y="166395"/>
                      </a:lnTo>
                      <a:lnTo>
                        <a:pt x="5293969" y="166395"/>
                      </a:lnTo>
                      <a:lnTo>
                        <a:pt x="5493359" y="0"/>
                      </a:lnTo>
                      <a:close/>
                    </a:path>
                  </a:pathLst>
                </a:custGeom>
                <a:solidFill>
                  <a:srgbClr val="08379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48" name="TextBox 26">
                <a:extLst>
                  <a:ext uri="{FF2B5EF4-FFF2-40B4-BE49-F238E27FC236}">
                    <a16:creationId xmlns:a16="http://schemas.microsoft.com/office/drawing/2014/main" id="{AC119320-E69E-EE43-8015-D7E4BA7DD533}"/>
                  </a:ext>
                </a:extLst>
              </p:cNvPr>
              <p:cNvSpPr txBox="1"/>
              <p:nvPr/>
            </p:nvSpPr>
            <p:spPr>
              <a:xfrm>
                <a:off x="5596932" y="4907229"/>
                <a:ext cx="1008724" cy="446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</a:rPr>
                  <a:t>Avoid</a:t>
                </a:r>
              </a:p>
            </p:txBody>
          </p:sp>
        </p:grpSp>
        <p:sp>
          <p:nvSpPr>
            <p:cNvPr id="32" name="Triángulo 31">
              <a:extLst>
                <a:ext uri="{FF2B5EF4-FFF2-40B4-BE49-F238E27FC236}">
                  <a16:creationId xmlns:a16="http://schemas.microsoft.com/office/drawing/2014/main" id="{451D0B42-2CC7-8A4E-B097-C6E24D6E3AD3}"/>
                </a:ext>
              </a:extLst>
            </p:cNvPr>
            <p:cNvSpPr/>
            <p:nvPr/>
          </p:nvSpPr>
          <p:spPr>
            <a:xfrm rot="5400000">
              <a:off x="5501967" y="5078710"/>
              <a:ext cx="119618" cy="103119"/>
            </a:xfrm>
            <a:prstGeom prst="triangle">
              <a:avLst/>
            </a:prstGeom>
            <a:solidFill>
              <a:srgbClr val="FAC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11FCB344-E291-7C42-84A9-6D08DEC68888}"/>
              </a:ext>
            </a:extLst>
          </p:cNvPr>
          <p:cNvGrpSpPr/>
          <p:nvPr/>
        </p:nvGrpSpPr>
        <p:grpSpPr>
          <a:xfrm>
            <a:off x="3363028" y="2532626"/>
            <a:ext cx="4824186" cy="2072526"/>
            <a:chOff x="4339874" y="2972847"/>
            <a:chExt cx="3531555" cy="1517197"/>
          </a:xfrm>
        </p:grpSpPr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26B4388F-F2B6-6443-8064-B8B2B842B16C}"/>
                </a:ext>
              </a:extLst>
            </p:cNvPr>
            <p:cNvGrpSpPr/>
            <p:nvPr/>
          </p:nvGrpSpPr>
          <p:grpSpPr>
            <a:xfrm>
              <a:off x="4339874" y="2972847"/>
              <a:ext cx="3531555" cy="1517197"/>
              <a:chOff x="4339874" y="2972847"/>
              <a:chExt cx="3531555" cy="1517197"/>
            </a:xfrm>
          </p:grpSpPr>
          <p:grpSp>
            <p:nvGrpSpPr>
              <p:cNvPr id="55" name="Grupo 54">
                <a:extLst>
                  <a:ext uri="{FF2B5EF4-FFF2-40B4-BE49-F238E27FC236}">
                    <a16:creationId xmlns:a16="http://schemas.microsoft.com/office/drawing/2014/main" id="{6D49C784-A852-C045-8B8E-FE88F5424DCA}"/>
                  </a:ext>
                </a:extLst>
              </p:cNvPr>
              <p:cNvGrpSpPr/>
              <p:nvPr/>
            </p:nvGrpSpPr>
            <p:grpSpPr>
              <a:xfrm>
                <a:off x="4339874" y="2972847"/>
                <a:ext cx="3531555" cy="1517197"/>
                <a:chOff x="4339874" y="2977703"/>
                <a:chExt cx="3531555" cy="1517197"/>
              </a:xfrm>
            </p:grpSpPr>
            <p:sp>
              <p:nvSpPr>
                <p:cNvPr id="59" name="bk object 20">
                  <a:extLst>
                    <a:ext uri="{FF2B5EF4-FFF2-40B4-BE49-F238E27FC236}">
                      <a16:creationId xmlns:a16="http://schemas.microsoft.com/office/drawing/2014/main" id="{C1EFCDE2-3241-0242-A3C2-F4213D9F3B21}"/>
                    </a:ext>
                  </a:extLst>
                </p:cNvPr>
                <p:cNvSpPr/>
                <p:nvPr/>
              </p:nvSpPr>
              <p:spPr>
                <a:xfrm>
                  <a:off x="4468066" y="2977703"/>
                  <a:ext cx="3403363" cy="14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3995" h="2193290">
                      <a:moveTo>
                        <a:pt x="4027728" y="0"/>
                      </a:moveTo>
                      <a:lnTo>
                        <a:pt x="1266202" y="0"/>
                      </a:lnTo>
                      <a:lnTo>
                        <a:pt x="0" y="2193175"/>
                      </a:lnTo>
                      <a:lnTo>
                        <a:pt x="5293956" y="2193175"/>
                      </a:lnTo>
                      <a:lnTo>
                        <a:pt x="4027728" y="0"/>
                      </a:lnTo>
                      <a:close/>
                    </a:path>
                  </a:pathLst>
                </a:custGeom>
                <a:solidFill>
                  <a:srgbClr val="084BB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0" name="bk object 21">
                  <a:extLst>
                    <a:ext uri="{FF2B5EF4-FFF2-40B4-BE49-F238E27FC236}">
                      <a16:creationId xmlns:a16="http://schemas.microsoft.com/office/drawing/2014/main" id="{6C95F015-BEFA-4745-8991-1DB440B6FE3F}"/>
                    </a:ext>
                  </a:extLst>
                </p:cNvPr>
                <p:cNvSpPr/>
                <p:nvPr/>
              </p:nvSpPr>
              <p:spPr>
                <a:xfrm>
                  <a:off x="4339874" y="3084671"/>
                  <a:ext cx="3403363" cy="141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3995" h="2193290">
                      <a:moveTo>
                        <a:pt x="4027728" y="0"/>
                      </a:moveTo>
                      <a:lnTo>
                        <a:pt x="1266202" y="0"/>
                      </a:lnTo>
                      <a:lnTo>
                        <a:pt x="0" y="2193163"/>
                      </a:lnTo>
                      <a:lnTo>
                        <a:pt x="5293969" y="2193163"/>
                      </a:lnTo>
                      <a:lnTo>
                        <a:pt x="4027728" y="0"/>
                      </a:lnTo>
                      <a:close/>
                    </a:path>
                  </a:pathLst>
                </a:custGeom>
                <a:solidFill>
                  <a:srgbClr val="2749D4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1" name="bk object 22">
                  <a:extLst>
                    <a:ext uri="{FF2B5EF4-FFF2-40B4-BE49-F238E27FC236}">
                      <a16:creationId xmlns:a16="http://schemas.microsoft.com/office/drawing/2014/main" id="{05CDE8D0-F9EA-8E44-A48A-5094C10E131D}"/>
                    </a:ext>
                  </a:extLst>
                </p:cNvPr>
                <p:cNvSpPr/>
                <p:nvPr/>
              </p:nvSpPr>
              <p:spPr>
                <a:xfrm>
                  <a:off x="7612599" y="4097290"/>
                  <a:ext cx="258814" cy="397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590" h="618490">
                      <a:moveTo>
                        <a:pt x="141833" y="0"/>
                      </a:moveTo>
                      <a:lnTo>
                        <a:pt x="0" y="266103"/>
                      </a:lnTo>
                      <a:lnTo>
                        <a:pt x="203187" y="618020"/>
                      </a:lnTo>
                      <a:lnTo>
                        <a:pt x="402577" y="451637"/>
                      </a:lnTo>
                      <a:lnTo>
                        <a:pt x="141833" y="0"/>
                      </a:lnTo>
                      <a:close/>
                    </a:path>
                  </a:pathLst>
                </a:custGeom>
                <a:solidFill>
                  <a:srgbClr val="084BB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2" name="bk object 23">
                  <a:extLst>
                    <a:ext uri="{FF2B5EF4-FFF2-40B4-BE49-F238E27FC236}">
                      <a16:creationId xmlns:a16="http://schemas.microsoft.com/office/drawing/2014/main" id="{E0828571-F23E-0B4E-B63B-F4319D8781DB}"/>
                    </a:ext>
                  </a:extLst>
                </p:cNvPr>
                <p:cNvSpPr/>
                <p:nvPr/>
              </p:nvSpPr>
              <p:spPr>
                <a:xfrm>
                  <a:off x="5153880" y="2978300"/>
                  <a:ext cx="1903548" cy="117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004" h="183515">
                      <a:moveTo>
                        <a:pt x="2960928" y="0"/>
                      </a:moveTo>
                      <a:lnTo>
                        <a:pt x="199402" y="0"/>
                      </a:lnTo>
                      <a:lnTo>
                        <a:pt x="0" y="166382"/>
                      </a:lnTo>
                      <a:lnTo>
                        <a:pt x="2778036" y="182892"/>
                      </a:lnTo>
                      <a:lnTo>
                        <a:pt x="2960928" y="0"/>
                      </a:lnTo>
                      <a:close/>
                    </a:path>
                  </a:pathLst>
                </a:custGeom>
                <a:solidFill>
                  <a:srgbClr val="084BB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57" name="TextBox 25">
                <a:extLst>
                  <a:ext uri="{FF2B5EF4-FFF2-40B4-BE49-F238E27FC236}">
                    <a16:creationId xmlns:a16="http://schemas.microsoft.com/office/drawing/2014/main" id="{9CAAD820-F86C-7D42-8A1F-292D15BF362E}"/>
                  </a:ext>
                </a:extLst>
              </p:cNvPr>
              <p:cNvSpPr txBox="1"/>
              <p:nvPr/>
            </p:nvSpPr>
            <p:spPr>
              <a:xfrm>
                <a:off x="5727423" y="3525376"/>
                <a:ext cx="795386" cy="518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</a:rPr>
                  <a:t>Trap</a:t>
                </a:r>
              </a:p>
            </p:txBody>
          </p:sp>
        </p:grpSp>
        <p:sp>
          <p:nvSpPr>
            <p:cNvPr id="33" name="Triángulo 32">
              <a:extLst>
                <a:ext uri="{FF2B5EF4-FFF2-40B4-BE49-F238E27FC236}">
                  <a16:creationId xmlns:a16="http://schemas.microsoft.com/office/drawing/2014/main" id="{0DB35FDF-5AD6-274E-984F-5EA816A23F9F}"/>
                </a:ext>
              </a:extLst>
            </p:cNvPr>
            <p:cNvSpPr/>
            <p:nvPr/>
          </p:nvSpPr>
          <p:spPr>
            <a:xfrm rot="5400000">
              <a:off x="5663203" y="3705386"/>
              <a:ext cx="119618" cy="103119"/>
            </a:xfrm>
            <a:prstGeom prst="triangle">
              <a:avLst/>
            </a:prstGeom>
            <a:solidFill>
              <a:srgbClr val="FAC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454D5870-60CA-6845-AA21-936AEA421237}"/>
              </a:ext>
            </a:extLst>
          </p:cNvPr>
          <p:cNvGrpSpPr/>
          <p:nvPr/>
        </p:nvGrpSpPr>
        <p:grpSpPr>
          <a:xfrm>
            <a:off x="4474979" y="294595"/>
            <a:ext cx="2610942" cy="2366849"/>
            <a:chOff x="5153880" y="1445603"/>
            <a:chExt cx="1903725" cy="1644748"/>
          </a:xfrm>
        </p:grpSpPr>
        <p:grpSp>
          <p:nvGrpSpPr>
            <p:cNvPr id="63" name="Grupo 62">
              <a:extLst>
                <a:ext uri="{FF2B5EF4-FFF2-40B4-BE49-F238E27FC236}">
                  <a16:creationId xmlns:a16="http://schemas.microsoft.com/office/drawing/2014/main" id="{58B7D756-E6FF-EB43-B95A-AE5067804818}"/>
                </a:ext>
              </a:extLst>
            </p:cNvPr>
            <p:cNvGrpSpPr/>
            <p:nvPr/>
          </p:nvGrpSpPr>
          <p:grpSpPr>
            <a:xfrm>
              <a:off x="5153880" y="1445603"/>
              <a:ext cx="1903725" cy="1644748"/>
              <a:chOff x="5153880" y="1445603"/>
              <a:chExt cx="1903725" cy="1644748"/>
            </a:xfrm>
          </p:grpSpPr>
          <p:grpSp>
            <p:nvGrpSpPr>
              <p:cNvPr id="64" name="Grupo 63">
                <a:extLst>
                  <a:ext uri="{FF2B5EF4-FFF2-40B4-BE49-F238E27FC236}">
                    <a16:creationId xmlns:a16="http://schemas.microsoft.com/office/drawing/2014/main" id="{6F473D73-7463-424C-865A-02D996F869B7}"/>
                  </a:ext>
                </a:extLst>
              </p:cNvPr>
              <p:cNvGrpSpPr/>
              <p:nvPr/>
            </p:nvGrpSpPr>
            <p:grpSpPr>
              <a:xfrm>
                <a:off x="5153880" y="1445603"/>
                <a:ext cx="1903725" cy="1644748"/>
                <a:chOff x="5153880" y="1050683"/>
                <a:chExt cx="1903725" cy="1644748"/>
              </a:xfrm>
            </p:grpSpPr>
            <p:sp>
              <p:nvSpPr>
                <p:cNvPr id="68" name="bk object 24">
                  <a:extLst>
                    <a:ext uri="{FF2B5EF4-FFF2-40B4-BE49-F238E27FC236}">
                      <a16:creationId xmlns:a16="http://schemas.microsoft.com/office/drawing/2014/main" id="{44EE52A9-D165-414F-BF88-D12F85CEEB42}"/>
                    </a:ext>
                  </a:extLst>
                </p:cNvPr>
                <p:cNvSpPr/>
                <p:nvPr/>
              </p:nvSpPr>
              <p:spPr>
                <a:xfrm>
                  <a:off x="5282071" y="1050683"/>
                  <a:ext cx="1775366" cy="1537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1615" h="2392045">
                      <a:moveTo>
                        <a:pt x="1380756" y="0"/>
                      </a:moveTo>
                      <a:lnTo>
                        <a:pt x="0" y="2391549"/>
                      </a:lnTo>
                      <a:lnTo>
                        <a:pt x="2761526" y="2391549"/>
                      </a:lnTo>
                      <a:lnTo>
                        <a:pt x="1380756" y="0"/>
                      </a:lnTo>
                      <a:close/>
                    </a:path>
                  </a:pathLst>
                </a:custGeom>
                <a:solidFill>
                  <a:srgbClr val="524DC5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9" name="bk object 25">
                  <a:extLst>
                    <a:ext uri="{FF2B5EF4-FFF2-40B4-BE49-F238E27FC236}">
                      <a16:creationId xmlns:a16="http://schemas.microsoft.com/office/drawing/2014/main" id="{3313192C-71FF-AB4E-B438-FC9F1425A4D9}"/>
                    </a:ext>
                  </a:extLst>
                </p:cNvPr>
                <p:cNvSpPr/>
                <p:nvPr/>
              </p:nvSpPr>
              <p:spPr>
                <a:xfrm>
                  <a:off x="5153880" y="1157651"/>
                  <a:ext cx="1775366" cy="1537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1615" h="2392045">
                      <a:moveTo>
                        <a:pt x="1380769" y="0"/>
                      </a:moveTo>
                      <a:lnTo>
                        <a:pt x="0" y="2391549"/>
                      </a:lnTo>
                      <a:lnTo>
                        <a:pt x="2761526" y="2391549"/>
                      </a:lnTo>
                      <a:lnTo>
                        <a:pt x="1380769" y="0"/>
                      </a:lnTo>
                      <a:close/>
                    </a:path>
                  </a:pathLst>
                </a:custGeom>
                <a:solidFill>
                  <a:srgbClr val="5C52C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0" name="bk object 26">
                  <a:extLst>
                    <a:ext uri="{FF2B5EF4-FFF2-40B4-BE49-F238E27FC236}">
                      <a16:creationId xmlns:a16="http://schemas.microsoft.com/office/drawing/2014/main" id="{CBAA4DC6-B0B0-2941-957A-CC0377AB694D}"/>
                    </a:ext>
                  </a:extLst>
                </p:cNvPr>
                <p:cNvSpPr/>
                <p:nvPr/>
              </p:nvSpPr>
              <p:spPr>
                <a:xfrm>
                  <a:off x="6041536" y="1050688"/>
                  <a:ext cx="1016069" cy="1644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515" h="2558415">
                      <a:moveTo>
                        <a:pt x="199402" y="0"/>
                      </a:moveTo>
                      <a:lnTo>
                        <a:pt x="0" y="166382"/>
                      </a:lnTo>
                      <a:lnTo>
                        <a:pt x="1380756" y="2557932"/>
                      </a:lnTo>
                      <a:lnTo>
                        <a:pt x="1580159" y="2391549"/>
                      </a:lnTo>
                      <a:lnTo>
                        <a:pt x="199402" y="0"/>
                      </a:lnTo>
                      <a:close/>
                    </a:path>
                  </a:pathLst>
                </a:custGeom>
                <a:solidFill>
                  <a:srgbClr val="524DC5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66" name="TextBox 24">
                <a:extLst>
                  <a:ext uri="{FF2B5EF4-FFF2-40B4-BE49-F238E27FC236}">
                    <a16:creationId xmlns:a16="http://schemas.microsoft.com/office/drawing/2014/main" id="{8F629F23-1129-444D-A3A2-E771C52660FB}"/>
                  </a:ext>
                </a:extLst>
              </p:cNvPr>
              <p:cNvSpPr txBox="1"/>
              <p:nvPr/>
            </p:nvSpPr>
            <p:spPr>
              <a:xfrm>
                <a:off x="5618061" y="2515037"/>
                <a:ext cx="1409447" cy="5218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Mitigate</a:t>
                </a:r>
              </a:p>
            </p:txBody>
          </p:sp>
        </p:grpSp>
        <p:sp>
          <p:nvSpPr>
            <p:cNvPr id="34" name="Triángulo 33">
              <a:extLst>
                <a:ext uri="{FF2B5EF4-FFF2-40B4-BE49-F238E27FC236}">
                  <a16:creationId xmlns:a16="http://schemas.microsoft.com/office/drawing/2014/main" id="{3C609489-F2B3-CA4F-99E6-DF6F312FD612}"/>
                </a:ext>
              </a:extLst>
            </p:cNvPr>
            <p:cNvSpPr/>
            <p:nvPr/>
          </p:nvSpPr>
          <p:spPr>
            <a:xfrm rot="5400000">
              <a:off x="5506525" y="2671291"/>
              <a:ext cx="119618" cy="103119"/>
            </a:xfrm>
            <a:prstGeom prst="triangle">
              <a:avLst/>
            </a:prstGeom>
            <a:solidFill>
              <a:srgbClr val="FAC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</p:spTree>
    <p:extLst>
      <p:ext uri="{BB962C8B-B14F-4D97-AF65-F5344CB8AC3E}">
        <p14:creationId xmlns:p14="http://schemas.microsoft.com/office/powerpoint/2010/main" val="333584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652BCE61-A8F0-2842-9979-4A0286325187}"/>
              </a:ext>
            </a:extLst>
          </p:cNvPr>
          <p:cNvGrpSpPr/>
          <p:nvPr/>
        </p:nvGrpSpPr>
        <p:grpSpPr>
          <a:xfrm>
            <a:off x="4725523" y="5356632"/>
            <a:ext cx="879036" cy="832664"/>
            <a:chOff x="4612613" y="5339962"/>
            <a:chExt cx="879036" cy="832664"/>
          </a:xfrm>
        </p:grpSpPr>
        <p:sp>
          <p:nvSpPr>
            <p:cNvPr id="82" name="Elipse 81">
              <a:extLst>
                <a:ext uri="{FF2B5EF4-FFF2-40B4-BE49-F238E27FC236}">
                  <a16:creationId xmlns:a16="http://schemas.microsoft.com/office/drawing/2014/main" id="{E0CA21FB-F590-7A40-A2DD-FD126DC5AFEB}"/>
                </a:ext>
              </a:extLst>
            </p:cNvPr>
            <p:cNvSpPr/>
            <p:nvPr/>
          </p:nvSpPr>
          <p:spPr>
            <a:xfrm>
              <a:off x="4635799" y="5339962"/>
              <a:ext cx="832664" cy="832664"/>
            </a:xfrm>
            <a:prstGeom prst="ellipse">
              <a:avLst/>
            </a:prstGeom>
            <a:solidFill>
              <a:srgbClr val="005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6" name="Content Placeholder 19">
              <a:extLst>
                <a:ext uri="{FF2B5EF4-FFF2-40B4-BE49-F238E27FC236}">
                  <a16:creationId xmlns:a16="http://schemas.microsoft.com/office/drawing/2014/main" id="{7FEBE55F-2F87-4C41-BFFE-EE8A4EA0B14C}"/>
                </a:ext>
              </a:extLst>
            </p:cNvPr>
            <p:cNvSpPr txBox="1">
              <a:spLocks/>
            </p:cNvSpPr>
            <p:nvPr/>
          </p:nvSpPr>
          <p:spPr>
            <a:xfrm>
              <a:off x="4612613" y="5426992"/>
              <a:ext cx="879036" cy="687759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dirty="0"/>
                <a:t>System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dirty="0"/>
                <a:t>failure</a:t>
              </a:r>
            </a:p>
          </p:txBody>
        </p:sp>
      </p:grpSp>
      <p:sp>
        <p:nvSpPr>
          <p:cNvPr id="246" name="Forma libre 245">
            <a:extLst>
              <a:ext uri="{FF2B5EF4-FFF2-40B4-BE49-F238E27FC236}">
                <a16:creationId xmlns:a16="http://schemas.microsoft.com/office/drawing/2014/main" id="{5F46DDA9-972D-044D-93FC-7AC2778B9EF4}"/>
              </a:ext>
            </a:extLst>
          </p:cNvPr>
          <p:cNvSpPr/>
          <p:nvPr/>
        </p:nvSpPr>
        <p:spPr>
          <a:xfrm>
            <a:off x="7979642" y="2910666"/>
            <a:ext cx="722115" cy="492818"/>
          </a:xfrm>
          <a:custGeom>
            <a:avLst/>
            <a:gdLst>
              <a:gd name="connsiteX0" fmla="*/ 0 w 722115"/>
              <a:gd name="connsiteY0" fmla="*/ 0 h 492818"/>
              <a:gd name="connsiteX1" fmla="*/ 571316 w 722115"/>
              <a:gd name="connsiteY1" fmla="*/ 0 h 492818"/>
              <a:gd name="connsiteX2" fmla="*/ 573627 w 722115"/>
              <a:gd name="connsiteY2" fmla="*/ 11975 h 492818"/>
              <a:gd name="connsiteX3" fmla="*/ 580529 w 722115"/>
              <a:gd name="connsiteY3" fmla="*/ 34513 h 492818"/>
              <a:gd name="connsiteX4" fmla="*/ 589570 w 722115"/>
              <a:gd name="connsiteY4" fmla="*/ 55669 h 492818"/>
              <a:gd name="connsiteX5" fmla="*/ 600573 w 722115"/>
              <a:gd name="connsiteY5" fmla="*/ 75283 h 492818"/>
              <a:gd name="connsiteX6" fmla="*/ 613359 w 722115"/>
              <a:gd name="connsiteY6" fmla="*/ 93200 h 492818"/>
              <a:gd name="connsiteX7" fmla="*/ 627751 w 722115"/>
              <a:gd name="connsiteY7" fmla="*/ 109261 h 492818"/>
              <a:gd name="connsiteX8" fmla="*/ 643572 w 722115"/>
              <a:gd name="connsiteY8" fmla="*/ 123309 h 492818"/>
              <a:gd name="connsiteX9" fmla="*/ 660643 w 722115"/>
              <a:gd name="connsiteY9" fmla="*/ 135185 h 492818"/>
              <a:gd name="connsiteX10" fmla="*/ 678788 w 722115"/>
              <a:gd name="connsiteY10" fmla="*/ 144732 h 492818"/>
              <a:gd name="connsiteX11" fmla="*/ 697828 w 722115"/>
              <a:gd name="connsiteY11" fmla="*/ 151792 h 492818"/>
              <a:gd name="connsiteX12" fmla="*/ 717586 w 722115"/>
              <a:gd name="connsiteY12" fmla="*/ 156208 h 492818"/>
              <a:gd name="connsiteX13" fmla="*/ 722115 w 722115"/>
              <a:gd name="connsiteY13" fmla="*/ 156568 h 492818"/>
              <a:gd name="connsiteX14" fmla="*/ 722115 w 722115"/>
              <a:gd name="connsiteY14" fmla="*/ 492818 h 492818"/>
              <a:gd name="connsiteX15" fmla="*/ 0 w 722115"/>
              <a:gd name="connsiteY15" fmla="*/ 492818 h 492818"/>
              <a:gd name="connsiteX16" fmla="*/ 0 w 722115"/>
              <a:gd name="connsiteY16" fmla="*/ 0 h 49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2115" h="492818">
                <a:moveTo>
                  <a:pt x="0" y="0"/>
                </a:moveTo>
                <a:lnTo>
                  <a:pt x="571316" y="0"/>
                </a:lnTo>
                <a:lnTo>
                  <a:pt x="573627" y="11975"/>
                </a:lnTo>
                <a:lnTo>
                  <a:pt x="580529" y="34513"/>
                </a:lnTo>
                <a:lnTo>
                  <a:pt x="589570" y="55669"/>
                </a:lnTo>
                <a:lnTo>
                  <a:pt x="600573" y="75283"/>
                </a:lnTo>
                <a:lnTo>
                  <a:pt x="613359" y="93200"/>
                </a:lnTo>
                <a:lnTo>
                  <a:pt x="627751" y="109261"/>
                </a:lnTo>
                <a:lnTo>
                  <a:pt x="643572" y="123309"/>
                </a:lnTo>
                <a:lnTo>
                  <a:pt x="660643" y="135185"/>
                </a:lnTo>
                <a:lnTo>
                  <a:pt x="678788" y="144732"/>
                </a:lnTo>
                <a:lnTo>
                  <a:pt x="697828" y="151792"/>
                </a:lnTo>
                <a:lnTo>
                  <a:pt x="717586" y="156208"/>
                </a:lnTo>
                <a:lnTo>
                  <a:pt x="722115" y="156568"/>
                </a:lnTo>
                <a:lnTo>
                  <a:pt x="722115" y="492818"/>
                </a:lnTo>
                <a:lnTo>
                  <a:pt x="0" y="492818"/>
                </a:lnTo>
                <a:lnTo>
                  <a:pt x="0" y="0"/>
                </a:lnTo>
                <a:close/>
              </a:path>
            </a:pathLst>
          </a:custGeom>
          <a:solidFill>
            <a:srgbClr val="FFDE4B"/>
          </a:solidFill>
          <a:ln>
            <a:solidFill>
              <a:srgbClr val="FFDC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" name="Forma libre 251">
            <a:extLst>
              <a:ext uri="{FF2B5EF4-FFF2-40B4-BE49-F238E27FC236}">
                <a16:creationId xmlns:a16="http://schemas.microsoft.com/office/drawing/2014/main" id="{962FBCF3-5202-4544-BD60-FBFA0AF74D0B}"/>
              </a:ext>
            </a:extLst>
          </p:cNvPr>
          <p:cNvSpPr/>
          <p:nvPr/>
        </p:nvSpPr>
        <p:spPr>
          <a:xfrm>
            <a:off x="8520064" y="2910666"/>
            <a:ext cx="197497" cy="158672"/>
          </a:xfrm>
          <a:custGeom>
            <a:avLst/>
            <a:gdLst>
              <a:gd name="connsiteX0" fmla="*/ 0 w 197497"/>
              <a:gd name="connsiteY0" fmla="*/ 0 h 158672"/>
              <a:gd name="connsiteX1" fmla="*/ 30894 w 197497"/>
              <a:gd name="connsiteY1" fmla="*/ 0 h 158672"/>
              <a:gd name="connsiteX2" fmla="*/ 33206 w 197497"/>
              <a:gd name="connsiteY2" fmla="*/ 11979 h 158672"/>
              <a:gd name="connsiteX3" fmla="*/ 40110 w 197497"/>
              <a:gd name="connsiteY3" fmla="*/ 34516 h 158672"/>
              <a:gd name="connsiteX4" fmla="*/ 49153 w 197497"/>
              <a:gd name="connsiteY4" fmla="*/ 55668 h 158672"/>
              <a:gd name="connsiteX5" fmla="*/ 60157 w 197497"/>
              <a:gd name="connsiteY5" fmla="*/ 75279 h 158672"/>
              <a:gd name="connsiteX6" fmla="*/ 72946 w 197497"/>
              <a:gd name="connsiteY6" fmla="*/ 93190 h 158672"/>
              <a:gd name="connsiteX7" fmla="*/ 87342 w 197497"/>
              <a:gd name="connsiteY7" fmla="*/ 109244 h 158672"/>
              <a:gd name="connsiteX8" fmla="*/ 103166 w 197497"/>
              <a:gd name="connsiteY8" fmla="*/ 123284 h 158672"/>
              <a:gd name="connsiteX9" fmla="*/ 120241 w 197497"/>
              <a:gd name="connsiteY9" fmla="*/ 135153 h 158672"/>
              <a:gd name="connsiteX10" fmla="*/ 138389 w 197497"/>
              <a:gd name="connsiteY10" fmla="*/ 144693 h 158672"/>
              <a:gd name="connsiteX11" fmla="*/ 157433 w 197497"/>
              <a:gd name="connsiteY11" fmla="*/ 151747 h 158672"/>
              <a:gd name="connsiteX12" fmla="*/ 177195 w 197497"/>
              <a:gd name="connsiteY12" fmla="*/ 156158 h 158672"/>
              <a:gd name="connsiteX13" fmla="*/ 197497 w 197497"/>
              <a:gd name="connsiteY13" fmla="*/ 157768 h 158672"/>
              <a:gd name="connsiteX14" fmla="*/ 175429 w 197497"/>
              <a:gd name="connsiteY14" fmla="*/ 158672 h 158672"/>
              <a:gd name="connsiteX15" fmla="*/ 153819 w 197497"/>
              <a:gd name="connsiteY15" fmla="*/ 156749 h 158672"/>
              <a:gd name="connsiteX16" fmla="*/ 132847 w 197497"/>
              <a:gd name="connsiteY16" fmla="*/ 152144 h 158672"/>
              <a:gd name="connsiteX17" fmla="*/ 112697 w 197497"/>
              <a:gd name="connsiteY17" fmla="*/ 145006 h 158672"/>
              <a:gd name="connsiteX18" fmla="*/ 93548 w 197497"/>
              <a:gd name="connsiteY18" fmla="*/ 135480 h 158672"/>
              <a:gd name="connsiteX19" fmla="*/ 75584 w 197497"/>
              <a:gd name="connsiteY19" fmla="*/ 123716 h 158672"/>
              <a:gd name="connsiteX20" fmla="*/ 58984 w 197497"/>
              <a:gd name="connsiteY20" fmla="*/ 109858 h 158672"/>
              <a:gd name="connsiteX21" fmla="*/ 43932 w 197497"/>
              <a:gd name="connsiteY21" fmla="*/ 94054 h 158672"/>
              <a:gd name="connsiteX22" fmla="*/ 30608 w 197497"/>
              <a:gd name="connsiteY22" fmla="*/ 76452 h 158672"/>
              <a:gd name="connsiteX23" fmla="*/ 19194 w 197497"/>
              <a:gd name="connsiteY23" fmla="*/ 57198 h 158672"/>
              <a:gd name="connsiteX24" fmla="*/ 9871 w 197497"/>
              <a:gd name="connsiteY24" fmla="*/ 36440 h 158672"/>
              <a:gd name="connsiteX25" fmla="*/ 2822 w 197497"/>
              <a:gd name="connsiteY25" fmla="*/ 14324 h 158672"/>
              <a:gd name="connsiteX26" fmla="*/ 0 w 197497"/>
              <a:gd name="connsiteY26" fmla="*/ 0 h 15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7497" h="158672">
                <a:moveTo>
                  <a:pt x="0" y="0"/>
                </a:moveTo>
                <a:lnTo>
                  <a:pt x="30894" y="0"/>
                </a:lnTo>
                <a:lnTo>
                  <a:pt x="33206" y="11979"/>
                </a:lnTo>
                <a:lnTo>
                  <a:pt x="40110" y="34516"/>
                </a:lnTo>
                <a:lnTo>
                  <a:pt x="49153" y="55668"/>
                </a:lnTo>
                <a:lnTo>
                  <a:pt x="60157" y="75279"/>
                </a:lnTo>
                <a:lnTo>
                  <a:pt x="72946" y="93190"/>
                </a:lnTo>
                <a:lnTo>
                  <a:pt x="87342" y="109244"/>
                </a:lnTo>
                <a:lnTo>
                  <a:pt x="103166" y="123284"/>
                </a:lnTo>
                <a:lnTo>
                  <a:pt x="120241" y="135153"/>
                </a:lnTo>
                <a:lnTo>
                  <a:pt x="138389" y="144693"/>
                </a:lnTo>
                <a:lnTo>
                  <a:pt x="157433" y="151747"/>
                </a:lnTo>
                <a:lnTo>
                  <a:pt x="177195" y="156158"/>
                </a:lnTo>
                <a:lnTo>
                  <a:pt x="197497" y="157768"/>
                </a:lnTo>
                <a:lnTo>
                  <a:pt x="175429" y="158672"/>
                </a:lnTo>
                <a:lnTo>
                  <a:pt x="153819" y="156749"/>
                </a:lnTo>
                <a:lnTo>
                  <a:pt x="132847" y="152144"/>
                </a:lnTo>
                <a:lnTo>
                  <a:pt x="112697" y="145006"/>
                </a:lnTo>
                <a:lnTo>
                  <a:pt x="93548" y="135480"/>
                </a:lnTo>
                <a:lnTo>
                  <a:pt x="75584" y="123716"/>
                </a:lnTo>
                <a:lnTo>
                  <a:pt x="58984" y="109858"/>
                </a:lnTo>
                <a:lnTo>
                  <a:pt x="43932" y="94054"/>
                </a:lnTo>
                <a:lnTo>
                  <a:pt x="30608" y="76452"/>
                </a:lnTo>
                <a:lnTo>
                  <a:pt x="19194" y="57198"/>
                </a:lnTo>
                <a:lnTo>
                  <a:pt x="9871" y="36440"/>
                </a:lnTo>
                <a:lnTo>
                  <a:pt x="2822" y="14324"/>
                </a:lnTo>
                <a:lnTo>
                  <a:pt x="0" y="0"/>
                </a:lnTo>
                <a:close/>
              </a:path>
            </a:pathLst>
          </a:custGeom>
          <a:solidFill>
            <a:srgbClr val="FF9E00"/>
          </a:solidFill>
          <a:ln>
            <a:solidFill>
              <a:srgbClr val="F495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" name="Forma libre 230">
            <a:extLst>
              <a:ext uri="{FF2B5EF4-FFF2-40B4-BE49-F238E27FC236}">
                <a16:creationId xmlns:a16="http://schemas.microsoft.com/office/drawing/2014/main" id="{3B16F0F7-B869-F04F-A7BC-37D7BABAABF4}"/>
              </a:ext>
            </a:extLst>
          </p:cNvPr>
          <p:cNvSpPr/>
          <p:nvPr/>
        </p:nvSpPr>
        <p:spPr>
          <a:xfrm>
            <a:off x="7020107" y="3525262"/>
            <a:ext cx="707289" cy="492818"/>
          </a:xfrm>
          <a:custGeom>
            <a:avLst/>
            <a:gdLst>
              <a:gd name="connsiteX0" fmla="*/ 0 w 707289"/>
              <a:gd name="connsiteY0" fmla="*/ 0 h 492818"/>
              <a:gd name="connsiteX1" fmla="*/ 524085 w 707289"/>
              <a:gd name="connsiteY1" fmla="*/ 0 h 492818"/>
              <a:gd name="connsiteX2" fmla="*/ 521013 w 707289"/>
              <a:gd name="connsiteY2" fmla="*/ 20656 h 492818"/>
              <a:gd name="connsiteX3" fmla="*/ 519509 w 707289"/>
              <a:gd name="connsiteY3" fmla="*/ 43431 h 492818"/>
              <a:gd name="connsiteX4" fmla="*/ 519871 w 707289"/>
              <a:gd name="connsiteY4" fmla="*/ 66697 h 492818"/>
              <a:gd name="connsiteX5" fmla="*/ 522171 w 707289"/>
              <a:gd name="connsiteY5" fmla="*/ 90338 h 492818"/>
              <a:gd name="connsiteX6" fmla="*/ 526381 w 707289"/>
              <a:gd name="connsiteY6" fmla="*/ 113716 h 492818"/>
              <a:gd name="connsiteX7" fmla="*/ 532354 w 707289"/>
              <a:gd name="connsiteY7" fmla="*/ 136206 h 492818"/>
              <a:gd name="connsiteX8" fmla="*/ 539990 w 707289"/>
              <a:gd name="connsiteY8" fmla="*/ 157716 h 492818"/>
              <a:gd name="connsiteX9" fmla="*/ 548086 w 707289"/>
              <a:gd name="connsiteY9" fmla="*/ 175711 h 492818"/>
              <a:gd name="connsiteX10" fmla="*/ 549187 w 707289"/>
              <a:gd name="connsiteY10" fmla="*/ 178158 h 492818"/>
              <a:gd name="connsiteX11" fmla="*/ 559843 w 707289"/>
              <a:gd name="connsiteY11" fmla="*/ 197440 h 492818"/>
              <a:gd name="connsiteX12" fmla="*/ 571857 w 707289"/>
              <a:gd name="connsiteY12" fmla="*/ 215472 h 492818"/>
              <a:gd name="connsiteX13" fmla="*/ 585126 w 707289"/>
              <a:gd name="connsiteY13" fmla="*/ 232166 h 492818"/>
              <a:gd name="connsiteX14" fmla="*/ 599551 w 707289"/>
              <a:gd name="connsiteY14" fmla="*/ 247429 h 492818"/>
              <a:gd name="connsiteX15" fmla="*/ 615028 w 707289"/>
              <a:gd name="connsiteY15" fmla="*/ 261172 h 492818"/>
              <a:gd name="connsiteX16" fmla="*/ 631457 w 707289"/>
              <a:gd name="connsiteY16" fmla="*/ 273304 h 492818"/>
              <a:gd name="connsiteX17" fmla="*/ 648735 w 707289"/>
              <a:gd name="connsiteY17" fmla="*/ 283736 h 492818"/>
              <a:gd name="connsiteX18" fmla="*/ 666762 w 707289"/>
              <a:gd name="connsiteY18" fmla="*/ 292377 h 492818"/>
              <a:gd name="connsiteX19" fmla="*/ 685435 w 707289"/>
              <a:gd name="connsiteY19" fmla="*/ 299138 h 492818"/>
              <a:gd name="connsiteX20" fmla="*/ 704653 w 707289"/>
              <a:gd name="connsiteY20" fmla="*/ 303928 h 492818"/>
              <a:gd name="connsiteX21" fmla="*/ 707289 w 707289"/>
              <a:gd name="connsiteY21" fmla="*/ 304294 h 492818"/>
              <a:gd name="connsiteX22" fmla="*/ 707289 w 707289"/>
              <a:gd name="connsiteY22" fmla="*/ 492818 h 492818"/>
              <a:gd name="connsiteX23" fmla="*/ 0 w 707289"/>
              <a:gd name="connsiteY23" fmla="*/ 492818 h 492818"/>
              <a:gd name="connsiteX24" fmla="*/ 0 w 707289"/>
              <a:gd name="connsiteY24" fmla="*/ 0 h 492818"/>
              <a:gd name="connsiteX25" fmla="*/ 185696 w 707289"/>
              <a:gd name="connsiteY25" fmla="*/ 175711 h 492818"/>
              <a:gd name="connsiteX26" fmla="*/ 164032 w 707289"/>
              <a:gd name="connsiteY26" fmla="*/ 176146 h 492818"/>
              <a:gd name="connsiteX27" fmla="*/ 143065 w 707289"/>
              <a:gd name="connsiteY27" fmla="*/ 181614 h 492818"/>
              <a:gd name="connsiteX28" fmla="*/ 124211 w 707289"/>
              <a:gd name="connsiteY28" fmla="*/ 191580 h 492818"/>
              <a:gd name="connsiteX29" fmla="*/ 107827 w 707289"/>
              <a:gd name="connsiteY29" fmla="*/ 205486 h 492818"/>
              <a:gd name="connsiteX30" fmla="*/ 94268 w 707289"/>
              <a:gd name="connsiteY30" fmla="*/ 222776 h 492818"/>
              <a:gd name="connsiteX31" fmla="*/ 83891 w 707289"/>
              <a:gd name="connsiteY31" fmla="*/ 242893 h 492818"/>
              <a:gd name="connsiteX32" fmla="*/ 77053 w 707289"/>
              <a:gd name="connsiteY32" fmla="*/ 265281 h 492818"/>
              <a:gd name="connsiteX33" fmla="*/ 74111 w 707289"/>
              <a:gd name="connsiteY33" fmla="*/ 289380 h 492818"/>
              <a:gd name="connsiteX34" fmla="*/ 75419 w 707289"/>
              <a:gd name="connsiteY34" fmla="*/ 314637 h 492818"/>
              <a:gd name="connsiteX35" fmla="*/ 81023 w 707289"/>
              <a:gd name="connsiteY35" fmla="*/ 339300 h 492818"/>
              <a:gd name="connsiteX36" fmla="*/ 90405 w 707289"/>
              <a:gd name="connsiteY36" fmla="*/ 361695 h 492818"/>
              <a:gd name="connsiteX37" fmla="*/ 103069 w 707289"/>
              <a:gd name="connsiteY37" fmla="*/ 381383 h 492818"/>
              <a:gd name="connsiteX38" fmla="*/ 118521 w 707289"/>
              <a:gd name="connsiteY38" fmla="*/ 397925 h 492818"/>
              <a:gd name="connsiteX39" fmla="*/ 136268 w 707289"/>
              <a:gd name="connsiteY39" fmla="*/ 410881 h 492818"/>
              <a:gd name="connsiteX40" fmla="*/ 155815 w 707289"/>
              <a:gd name="connsiteY40" fmla="*/ 419813 h 492818"/>
              <a:gd name="connsiteX41" fmla="*/ 176667 w 707289"/>
              <a:gd name="connsiteY41" fmla="*/ 424281 h 492818"/>
              <a:gd name="connsiteX42" fmla="*/ 198331 w 707289"/>
              <a:gd name="connsiteY42" fmla="*/ 423846 h 492818"/>
              <a:gd name="connsiteX43" fmla="*/ 219300 w 707289"/>
              <a:gd name="connsiteY43" fmla="*/ 418377 h 492818"/>
              <a:gd name="connsiteX44" fmla="*/ 238155 w 707289"/>
              <a:gd name="connsiteY44" fmla="*/ 408410 h 492818"/>
              <a:gd name="connsiteX45" fmla="*/ 254540 w 707289"/>
              <a:gd name="connsiteY45" fmla="*/ 394504 h 492818"/>
              <a:gd name="connsiteX46" fmla="*/ 268100 w 707289"/>
              <a:gd name="connsiteY46" fmla="*/ 377213 h 492818"/>
              <a:gd name="connsiteX47" fmla="*/ 278476 w 707289"/>
              <a:gd name="connsiteY47" fmla="*/ 357096 h 492818"/>
              <a:gd name="connsiteX48" fmla="*/ 285315 w 707289"/>
              <a:gd name="connsiteY48" fmla="*/ 334709 h 492818"/>
              <a:gd name="connsiteX49" fmla="*/ 288257 w 707289"/>
              <a:gd name="connsiteY49" fmla="*/ 310608 h 492818"/>
              <a:gd name="connsiteX50" fmla="*/ 286949 w 707289"/>
              <a:gd name="connsiteY50" fmla="*/ 285350 h 492818"/>
              <a:gd name="connsiteX51" fmla="*/ 281345 w 707289"/>
              <a:gd name="connsiteY51" fmla="*/ 260688 h 492818"/>
              <a:gd name="connsiteX52" fmla="*/ 271963 w 707289"/>
              <a:gd name="connsiteY52" fmla="*/ 238293 h 492818"/>
              <a:gd name="connsiteX53" fmla="*/ 259297 w 707289"/>
              <a:gd name="connsiteY53" fmla="*/ 218606 h 492818"/>
              <a:gd name="connsiteX54" fmla="*/ 243844 w 707289"/>
              <a:gd name="connsiteY54" fmla="*/ 202065 h 492818"/>
              <a:gd name="connsiteX55" fmla="*/ 226096 w 707289"/>
              <a:gd name="connsiteY55" fmla="*/ 189110 h 492818"/>
              <a:gd name="connsiteX56" fmla="*/ 206549 w 707289"/>
              <a:gd name="connsiteY56" fmla="*/ 180178 h 492818"/>
              <a:gd name="connsiteX57" fmla="*/ 185696 w 707289"/>
              <a:gd name="connsiteY57" fmla="*/ 175711 h 49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707289" h="492818">
                <a:moveTo>
                  <a:pt x="0" y="0"/>
                </a:moveTo>
                <a:lnTo>
                  <a:pt x="524085" y="0"/>
                </a:lnTo>
                <a:lnTo>
                  <a:pt x="521013" y="20656"/>
                </a:lnTo>
                <a:lnTo>
                  <a:pt x="519509" y="43431"/>
                </a:lnTo>
                <a:lnTo>
                  <a:pt x="519871" y="66697"/>
                </a:lnTo>
                <a:lnTo>
                  <a:pt x="522171" y="90338"/>
                </a:lnTo>
                <a:lnTo>
                  <a:pt x="526381" y="113716"/>
                </a:lnTo>
                <a:lnTo>
                  <a:pt x="532354" y="136206"/>
                </a:lnTo>
                <a:lnTo>
                  <a:pt x="539990" y="157716"/>
                </a:lnTo>
                <a:lnTo>
                  <a:pt x="548086" y="175711"/>
                </a:lnTo>
                <a:lnTo>
                  <a:pt x="549187" y="178158"/>
                </a:lnTo>
                <a:lnTo>
                  <a:pt x="559843" y="197440"/>
                </a:lnTo>
                <a:lnTo>
                  <a:pt x="571857" y="215472"/>
                </a:lnTo>
                <a:lnTo>
                  <a:pt x="585126" y="232166"/>
                </a:lnTo>
                <a:lnTo>
                  <a:pt x="599551" y="247429"/>
                </a:lnTo>
                <a:lnTo>
                  <a:pt x="615028" y="261172"/>
                </a:lnTo>
                <a:lnTo>
                  <a:pt x="631457" y="273304"/>
                </a:lnTo>
                <a:lnTo>
                  <a:pt x="648735" y="283736"/>
                </a:lnTo>
                <a:lnTo>
                  <a:pt x="666762" y="292377"/>
                </a:lnTo>
                <a:lnTo>
                  <a:pt x="685435" y="299138"/>
                </a:lnTo>
                <a:lnTo>
                  <a:pt x="704653" y="303928"/>
                </a:lnTo>
                <a:lnTo>
                  <a:pt x="707289" y="304294"/>
                </a:lnTo>
                <a:lnTo>
                  <a:pt x="707289" y="492818"/>
                </a:lnTo>
                <a:lnTo>
                  <a:pt x="0" y="492818"/>
                </a:lnTo>
                <a:lnTo>
                  <a:pt x="0" y="0"/>
                </a:lnTo>
                <a:close/>
                <a:moveTo>
                  <a:pt x="185696" y="175711"/>
                </a:moveTo>
                <a:lnTo>
                  <a:pt x="164032" y="176146"/>
                </a:lnTo>
                <a:lnTo>
                  <a:pt x="143065" y="181614"/>
                </a:lnTo>
                <a:lnTo>
                  <a:pt x="124211" y="191580"/>
                </a:lnTo>
                <a:lnTo>
                  <a:pt x="107827" y="205486"/>
                </a:lnTo>
                <a:lnTo>
                  <a:pt x="94268" y="222776"/>
                </a:lnTo>
                <a:lnTo>
                  <a:pt x="83891" y="242893"/>
                </a:lnTo>
                <a:lnTo>
                  <a:pt x="77053" y="265281"/>
                </a:lnTo>
                <a:lnTo>
                  <a:pt x="74111" y="289380"/>
                </a:lnTo>
                <a:lnTo>
                  <a:pt x="75419" y="314637"/>
                </a:lnTo>
                <a:lnTo>
                  <a:pt x="81023" y="339300"/>
                </a:lnTo>
                <a:lnTo>
                  <a:pt x="90405" y="361695"/>
                </a:lnTo>
                <a:lnTo>
                  <a:pt x="103069" y="381383"/>
                </a:lnTo>
                <a:lnTo>
                  <a:pt x="118521" y="397925"/>
                </a:lnTo>
                <a:lnTo>
                  <a:pt x="136268" y="410881"/>
                </a:lnTo>
                <a:lnTo>
                  <a:pt x="155815" y="419813"/>
                </a:lnTo>
                <a:lnTo>
                  <a:pt x="176667" y="424281"/>
                </a:lnTo>
                <a:lnTo>
                  <a:pt x="198331" y="423846"/>
                </a:lnTo>
                <a:lnTo>
                  <a:pt x="219300" y="418377"/>
                </a:lnTo>
                <a:lnTo>
                  <a:pt x="238155" y="408410"/>
                </a:lnTo>
                <a:lnTo>
                  <a:pt x="254540" y="394504"/>
                </a:lnTo>
                <a:lnTo>
                  <a:pt x="268100" y="377213"/>
                </a:lnTo>
                <a:lnTo>
                  <a:pt x="278476" y="357096"/>
                </a:lnTo>
                <a:lnTo>
                  <a:pt x="285315" y="334709"/>
                </a:lnTo>
                <a:lnTo>
                  <a:pt x="288257" y="310608"/>
                </a:lnTo>
                <a:lnTo>
                  <a:pt x="286949" y="285350"/>
                </a:lnTo>
                <a:lnTo>
                  <a:pt x="281345" y="260688"/>
                </a:lnTo>
                <a:lnTo>
                  <a:pt x="271963" y="238293"/>
                </a:lnTo>
                <a:lnTo>
                  <a:pt x="259297" y="218606"/>
                </a:lnTo>
                <a:lnTo>
                  <a:pt x="243844" y="202065"/>
                </a:lnTo>
                <a:lnTo>
                  <a:pt x="226096" y="189110"/>
                </a:lnTo>
                <a:lnTo>
                  <a:pt x="206549" y="180178"/>
                </a:lnTo>
                <a:lnTo>
                  <a:pt x="185696" y="175711"/>
                </a:lnTo>
                <a:close/>
              </a:path>
            </a:pathLst>
          </a:custGeom>
          <a:solidFill>
            <a:srgbClr val="FFDE4B"/>
          </a:solidFill>
          <a:ln>
            <a:solidFill>
              <a:srgbClr val="FFDC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" name="Forma libre 237">
            <a:extLst>
              <a:ext uri="{FF2B5EF4-FFF2-40B4-BE49-F238E27FC236}">
                <a16:creationId xmlns:a16="http://schemas.microsoft.com/office/drawing/2014/main" id="{160BED74-56E6-CD4F-9C67-350B3D5AFF10}"/>
              </a:ext>
            </a:extLst>
          </p:cNvPr>
          <p:cNvSpPr/>
          <p:nvPr/>
        </p:nvSpPr>
        <p:spPr>
          <a:xfrm>
            <a:off x="7501086" y="3525263"/>
            <a:ext cx="257198" cy="308429"/>
          </a:xfrm>
          <a:custGeom>
            <a:avLst/>
            <a:gdLst>
              <a:gd name="connsiteX0" fmla="*/ 6299 w 257198"/>
              <a:gd name="connsiteY0" fmla="*/ 0 h 308429"/>
              <a:gd name="connsiteX1" fmla="*/ 43104 w 257198"/>
              <a:gd name="connsiteY1" fmla="*/ 0 h 308429"/>
              <a:gd name="connsiteX2" fmla="*/ 40032 w 257198"/>
              <a:gd name="connsiteY2" fmla="*/ 20656 h 308429"/>
              <a:gd name="connsiteX3" fmla="*/ 38528 w 257198"/>
              <a:gd name="connsiteY3" fmla="*/ 43432 h 308429"/>
              <a:gd name="connsiteX4" fmla="*/ 38889 w 257198"/>
              <a:gd name="connsiteY4" fmla="*/ 66698 h 308429"/>
              <a:gd name="connsiteX5" fmla="*/ 41190 w 257198"/>
              <a:gd name="connsiteY5" fmla="*/ 90340 h 308429"/>
              <a:gd name="connsiteX6" fmla="*/ 45638 w 257198"/>
              <a:gd name="connsiteY6" fmla="*/ 114776 h 308429"/>
              <a:gd name="connsiteX7" fmla="*/ 52012 w 257198"/>
              <a:gd name="connsiteY7" fmla="*/ 138234 h 308429"/>
              <a:gd name="connsiteX8" fmla="*/ 60195 w 257198"/>
              <a:gd name="connsiteY8" fmla="*/ 160610 h 308429"/>
              <a:gd name="connsiteX9" fmla="*/ 70073 w 257198"/>
              <a:gd name="connsiteY9" fmla="*/ 181801 h 308429"/>
              <a:gd name="connsiteX10" fmla="*/ 81528 w 257198"/>
              <a:gd name="connsiteY10" fmla="*/ 201703 h 308429"/>
              <a:gd name="connsiteX11" fmla="*/ 94442 w 257198"/>
              <a:gd name="connsiteY11" fmla="*/ 220214 h 308429"/>
              <a:gd name="connsiteX12" fmla="*/ 108702 w 257198"/>
              <a:gd name="connsiteY12" fmla="*/ 237231 h 308429"/>
              <a:gd name="connsiteX13" fmla="*/ 124189 w 257198"/>
              <a:gd name="connsiteY13" fmla="*/ 252651 h 308429"/>
              <a:gd name="connsiteX14" fmla="*/ 140787 w 257198"/>
              <a:gd name="connsiteY14" fmla="*/ 266370 h 308429"/>
              <a:gd name="connsiteX15" fmla="*/ 158380 w 257198"/>
              <a:gd name="connsiteY15" fmla="*/ 278286 h 308429"/>
              <a:gd name="connsiteX16" fmla="*/ 176852 w 257198"/>
              <a:gd name="connsiteY16" fmla="*/ 288296 h 308429"/>
              <a:gd name="connsiteX17" fmla="*/ 196086 w 257198"/>
              <a:gd name="connsiteY17" fmla="*/ 296296 h 308429"/>
              <a:gd name="connsiteX18" fmla="*/ 215966 w 257198"/>
              <a:gd name="connsiteY18" fmla="*/ 302184 h 308429"/>
              <a:gd name="connsiteX19" fmla="*/ 236376 w 257198"/>
              <a:gd name="connsiteY19" fmla="*/ 305856 h 308429"/>
              <a:gd name="connsiteX20" fmla="*/ 257198 w 257198"/>
              <a:gd name="connsiteY20" fmla="*/ 307210 h 308429"/>
              <a:gd name="connsiteX21" fmla="*/ 235568 w 257198"/>
              <a:gd name="connsiteY21" fmla="*/ 308429 h 308429"/>
              <a:gd name="connsiteX22" fmla="*/ 214248 w 257198"/>
              <a:gd name="connsiteY22" fmla="*/ 307507 h 308429"/>
              <a:gd name="connsiteX23" fmla="*/ 193342 w 257198"/>
              <a:gd name="connsiteY23" fmla="*/ 304527 h 308429"/>
              <a:gd name="connsiteX24" fmla="*/ 172955 w 257198"/>
              <a:gd name="connsiteY24" fmla="*/ 299575 h 308429"/>
              <a:gd name="connsiteX25" fmla="*/ 153190 w 257198"/>
              <a:gd name="connsiteY25" fmla="*/ 292733 h 308429"/>
              <a:gd name="connsiteX26" fmla="*/ 134150 w 257198"/>
              <a:gd name="connsiteY26" fmla="*/ 284086 h 308429"/>
              <a:gd name="connsiteX27" fmla="*/ 115940 w 257198"/>
              <a:gd name="connsiteY27" fmla="*/ 273718 h 308429"/>
              <a:gd name="connsiteX28" fmla="*/ 98663 w 257198"/>
              <a:gd name="connsiteY28" fmla="*/ 261713 h 308429"/>
              <a:gd name="connsiteX29" fmla="*/ 82424 w 257198"/>
              <a:gd name="connsiteY29" fmla="*/ 248156 h 308429"/>
              <a:gd name="connsiteX30" fmla="*/ 67326 w 257198"/>
              <a:gd name="connsiteY30" fmla="*/ 233131 h 308429"/>
              <a:gd name="connsiteX31" fmla="*/ 53473 w 257198"/>
              <a:gd name="connsiteY31" fmla="*/ 216721 h 308429"/>
              <a:gd name="connsiteX32" fmla="*/ 40969 w 257198"/>
              <a:gd name="connsiteY32" fmla="*/ 199011 h 308429"/>
              <a:gd name="connsiteX33" fmla="*/ 29917 w 257198"/>
              <a:gd name="connsiteY33" fmla="*/ 180085 h 308429"/>
              <a:gd name="connsiteX34" fmla="*/ 20422 w 257198"/>
              <a:gd name="connsiteY34" fmla="*/ 160027 h 308429"/>
              <a:gd name="connsiteX35" fmla="*/ 12587 w 257198"/>
              <a:gd name="connsiteY35" fmla="*/ 138921 h 308429"/>
              <a:gd name="connsiteX36" fmla="*/ 6517 w 257198"/>
              <a:gd name="connsiteY36" fmla="*/ 116852 h 308429"/>
              <a:gd name="connsiteX37" fmla="*/ 2314 w 257198"/>
              <a:gd name="connsiteY37" fmla="*/ 93903 h 308429"/>
              <a:gd name="connsiteX38" fmla="*/ 102 w 257198"/>
              <a:gd name="connsiteY38" fmla="*/ 70248 h 308429"/>
              <a:gd name="connsiteX39" fmla="*/ 0 w 257198"/>
              <a:gd name="connsiteY39" fmla="*/ 46946 h 308429"/>
              <a:gd name="connsiteX40" fmla="*/ 1927 w 257198"/>
              <a:gd name="connsiteY40" fmla="*/ 24111 h 308429"/>
              <a:gd name="connsiteX41" fmla="*/ 5803 w 257198"/>
              <a:gd name="connsiteY41" fmla="*/ 1860 h 308429"/>
              <a:gd name="connsiteX42" fmla="*/ 6299 w 257198"/>
              <a:gd name="connsiteY42" fmla="*/ 0 h 30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57198" h="308429">
                <a:moveTo>
                  <a:pt x="6299" y="0"/>
                </a:moveTo>
                <a:lnTo>
                  <a:pt x="43104" y="0"/>
                </a:lnTo>
                <a:lnTo>
                  <a:pt x="40032" y="20656"/>
                </a:lnTo>
                <a:lnTo>
                  <a:pt x="38528" y="43432"/>
                </a:lnTo>
                <a:lnTo>
                  <a:pt x="38889" y="66698"/>
                </a:lnTo>
                <a:lnTo>
                  <a:pt x="41190" y="90340"/>
                </a:lnTo>
                <a:lnTo>
                  <a:pt x="45638" y="114776"/>
                </a:lnTo>
                <a:lnTo>
                  <a:pt x="52012" y="138234"/>
                </a:lnTo>
                <a:lnTo>
                  <a:pt x="60195" y="160610"/>
                </a:lnTo>
                <a:lnTo>
                  <a:pt x="70073" y="181801"/>
                </a:lnTo>
                <a:lnTo>
                  <a:pt x="81528" y="201703"/>
                </a:lnTo>
                <a:lnTo>
                  <a:pt x="94442" y="220214"/>
                </a:lnTo>
                <a:lnTo>
                  <a:pt x="108702" y="237231"/>
                </a:lnTo>
                <a:lnTo>
                  <a:pt x="124189" y="252651"/>
                </a:lnTo>
                <a:lnTo>
                  <a:pt x="140787" y="266370"/>
                </a:lnTo>
                <a:lnTo>
                  <a:pt x="158380" y="278286"/>
                </a:lnTo>
                <a:lnTo>
                  <a:pt x="176852" y="288296"/>
                </a:lnTo>
                <a:lnTo>
                  <a:pt x="196086" y="296296"/>
                </a:lnTo>
                <a:lnTo>
                  <a:pt x="215966" y="302184"/>
                </a:lnTo>
                <a:lnTo>
                  <a:pt x="236376" y="305856"/>
                </a:lnTo>
                <a:lnTo>
                  <a:pt x="257198" y="307210"/>
                </a:lnTo>
                <a:lnTo>
                  <a:pt x="235568" y="308429"/>
                </a:lnTo>
                <a:lnTo>
                  <a:pt x="214248" y="307507"/>
                </a:lnTo>
                <a:lnTo>
                  <a:pt x="193342" y="304527"/>
                </a:lnTo>
                <a:lnTo>
                  <a:pt x="172955" y="299575"/>
                </a:lnTo>
                <a:lnTo>
                  <a:pt x="153190" y="292733"/>
                </a:lnTo>
                <a:lnTo>
                  <a:pt x="134150" y="284086"/>
                </a:lnTo>
                <a:lnTo>
                  <a:pt x="115940" y="273718"/>
                </a:lnTo>
                <a:lnTo>
                  <a:pt x="98663" y="261713"/>
                </a:lnTo>
                <a:lnTo>
                  <a:pt x="82424" y="248156"/>
                </a:lnTo>
                <a:lnTo>
                  <a:pt x="67326" y="233131"/>
                </a:lnTo>
                <a:lnTo>
                  <a:pt x="53473" y="216721"/>
                </a:lnTo>
                <a:lnTo>
                  <a:pt x="40969" y="199011"/>
                </a:lnTo>
                <a:lnTo>
                  <a:pt x="29917" y="180085"/>
                </a:lnTo>
                <a:lnTo>
                  <a:pt x="20422" y="160027"/>
                </a:lnTo>
                <a:lnTo>
                  <a:pt x="12587" y="138921"/>
                </a:lnTo>
                <a:lnTo>
                  <a:pt x="6517" y="116852"/>
                </a:lnTo>
                <a:lnTo>
                  <a:pt x="2314" y="93903"/>
                </a:lnTo>
                <a:lnTo>
                  <a:pt x="102" y="70248"/>
                </a:lnTo>
                <a:lnTo>
                  <a:pt x="0" y="46946"/>
                </a:lnTo>
                <a:lnTo>
                  <a:pt x="1927" y="24111"/>
                </a:lnTo>
                <a:lnTo>
                  <a:pt x="5803" y="1860"/>
                </a:lnTo>
                <a:lnTo>
                  <a:pt x="6299" y="0"/>
                </a:lnTo>
                <a:close/>
              </a:path>
            </a:pathLst>
          </a:custGeom>
          <a:solidFill>
            <a:srgbClr val="F49535"/>
          </a:solidFill>
          <a:ln>
            <a:solidFill>
              <a:srgbClr val="F495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1" name="Forma libre 200">
            <a:extLst>
              <a:ext uri="{FF2B5EF4-FFF2-40B4-BE49-F238E27FC236}">
                <a16:creationId xmlns:a16="http://schemas.microsoft.com/office/drawing/2014/main" id="{BCBEDA6B-3696-FA46-AE22-31B3B106AA81}"/>
              </a:ext>
            </a:extLst>
          </p:cNvPr>
          <p:cNvSpPr/>
          <p:nvPr/>
        </p:nvSpPr>
        <p:spPr>
          <a:xfrm>
            <a:off x="6025278" y="4064907"/>
            <a:ext cx="670688" cy="1117630"/>
          </a:xfrm>
          <a:custGeom>
            <a:avLst/>
            <a:gdLst>
              <a:gd name="connsiteX0" fmla="*/ 0 w 670688"/>
              <a:gd name="connsiteY0" fmla="*/ 0 h 1117630"/>
              <a:gd name="connsiteX1" fmla="*/ 416505 w 670688"/>
              <a:gd name="connsiteY1" fmla="*/ 0 h 1117630"/>
              <a:gd name="connsiteX2" fmla="*/ 410873 w 670688"/>
              <a:gd name="connsiteY2" fmla="*/ 11936 h 1117630"/>
              <a:gd name="connsiteX3" fmla="*/ 402706 w 670688"/>
              <a:gd name="connsiteY3" fmla="*/ 32494 h 1117630"/>
              <a:gd name="connsiteX4" fmla="*/ 395746 w 670688"/>
              <a:gd name="connsiteY4" fmla="*/ 53769 h 1117630"/>
              <a:gd name="connsiteX5" fmla="*/ 390034 w 670688"/>
              <a:gd name="connsiteY5" fmla="*/ 75696 h 1117630"/>
              <a:gd name="connsiteX6" fmla="*/ 385611 w 670688"/>
              <a:gd name="connsiteY6" fmla="*/ 98210 h 1117630"/>
              <a:gd name="connsiteX7" fmla="*/ 382519 w 670688"/>
              <a:gd name="connsiteY7" fmla="*/ 121248 h 1117630"/>
              <a:gd name="connsiteX8" fmla="*/ 380798 w 670688"/>
              <a:gd name="connsiteY8" fmla="*/ 144744 h 1117630"/>
              <a:gd name="connsiteX9" fmla="*/ 380492 w 670688"/>
              <a:gd name="connsiteY9" fmla="*/ 168633 h 1117630"/>
              <a:gd name="connsiteX10" fmla="*/ 381639 w 670688"/>
              <a:gd name="connsiteY10" fmla="*/ 192852 h 1117630"/>
              <a:gd name="connsiteX11" fmla="*/ 384283 w 670688"/>
              <a:gd name="connsiteY11" fmla="*/ 217334 h 1117630"/>
              <a:gd name="connsiteX12" fmla="*/ 388392 w 670688"/>
              <a:gd name="connsiteY12" fmla="*/ 241613 h 1117630"/>
              <a:gd name="connsiteX13" fmla="*/ 393868 w 670688"/>
              <a:gd name="connsiteY13" fmla="*/ 265232 h 1117630"/>
              <a:gd name="connsiteX14" fmla="*/ 400655 w 670688"/>
              <a:gd name="connsiteY14" fmla="*/ 288138 h 1117630"/>
              <a:gd name="connsiteX15" fmla="*/ 408695 w 670688"/>
              <a:gd name="connsiteY15" fmla="*/ 310282 h 1117630"/>
              <a:gd name="connsiteX16" fmla="*/ 417931 w 670688"/>
              <a:gd name="connsiteY16" fmla="*/ 331612 h 1117630"/>
              <a:gd name="connsiteX17" fmla="*/ 428305 w 670688"/>
              <a:gd name="connsiteY17" fmla="*/ 352077 h 1117630"/>
              <a:gd name="connsiteX18" fmla="*/ 439760 w 670688"/>
              <a:gd name="connsiteY18" fmla="*/ 371626 h 1117630"/>
              <a:gd name="connsiteX19" fmla="*/ 452239 w 670688"/>
              <a:gd name="connsiteY19" fmla="*/ 390209 h 1117630"/>
              <a:gd name="connsiteX20" fmla="*/ 465685 w 670688"/>
              <a:gd name="connsiteY20" fmla="*/ 407775 h 1117630"/>
              <a:gd name="connsiteX21" fmla="*/ 480040 w 670688"/>
              <a:gd name="connsiteY21" fmla="*/ 424272 h 1117630"/>
              <a:gd name="connsiteX22" fmla="*/ 495246 w 670688"/>
              <a:gd name="connsiteY22" fmla="*/ 439650 h 1117630"/>
              <a:gd name="connsiteX23" fmla="*/ 511247 w 670688"/>
              <a:gd name="connsiteY23" fmla="*/ 453857 h 1117630"/>
              <a:gd name="connsiteX24" fmla="*/ 527984 w 670688"/>
              <a:gd name="connsiteY24" fmla="*/ 466844 h 1117630"/>
              <a:gd name="connsiteX25" fmla="*/ 545401 w 670688"/>
              <a:gd name="connsiteY25" fmla="*/ 478557 h 1117630"/>
              <a:gd name="connsiteX26" fmla="*/ 563440 w 670688"/>
              <a:gd name="connsiteY26" fmla="*/ 488948 h 1117630"/>
              <a:gd name="connsiteX27" fmla="*/ 582044 w 670688"/>
              <a:gd name="connsiteY27" fmla="*/ 497966 h 1117630"/>
              <a:gd name="connsiteX28" fmla="*/ 601156 w 670688"/>
              <a:gd name="connsiteY28" fmla="*/ 505558 h 1117630"/>
              <a:gd name="connsiteX29" fmla="*/ 620718 w 670688"/>
              <a:gd name="connsiteY29" fmla="*/ 511674 h 1117630"/>
              <a:gd name="connsiteX30" fmla="*/ 640672 w 670688"/>
              <a:gd name="connsiteY30" fmla="*/ 516263 h 1117630"/>
              <a:gd name="connsiteX31" fmla="*/ 660962 w 670688"/>
              <a:gd name="connsiteY31" fmla="*/ 519275 h 1117630"/>
              <a:gd name="connsiteX32" fmla="*/ 670688 w 670688"/>
              <a:gd name="connsiteY32" fmla="*/ 519929 h 1117630"/>
              <a:gd name="connsiteX33" fmla="*/ 670688 w 670688"/>
              <a:gd name="connsiteY33" fmla="*/ 1117630 h 1117630"/>
              <a:gd name="connsiteX34" fmla="*/ 0 w 670688"/>
              <a:gd name="connsiteY34" fmla="*/ 993381 h 1117630"/>
              <a:gd name="connsiteX35" fmla="*/ 0 w 670688"/>
              <a:gd name="connsiteY35" fmla="*/ 0 h 1117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70688" h="1117630">
                <a:moveTo>
                  <a:pt x="0" y="0"/>
                </a:moveTo>
                <a:lnTo>
                  <a:pt x="416505" y="0"/>
                </a:lnTo>
                <a:lnTo>
                  <a:pt x="410873" y="11936"/>
                </a:lnTo>
                <a:lnTo>
                  <a:pt x="402706" y="32494"/>
                </a:lnTo>
                <a:lnTo>
                  <a:pt x="395746" y="53769"/>
                </a:lnTo>
                <a:lnTo>
                  <a:pt x="390034" y="75696"/>
                </a:lnTo>
                <a:lnTo>
                  <a:pt x="385611" y="98210"/>
                </a:lnTo>
                <a:lnTo>
                  <a:pt x="382519" y="121248"/>
                </a:lnTo>
                <a:lnTo>
                  <a:pt x="380798" y="144744"/>
                </a:lnTo>
                <a:lnTo>
                  <a:pt x="380492" y="168633"/>
                </a:lnTo>
                <a:lnTo>
                  <a:pt x="381639" y="192852"/>
                </a:lnTo>
                <a:lnTo>
                  <a:pt x="384283" y="217334"/>
                </a:lnTo>
                <a:lnTo>
                  <a:pt x="388392" y="241613"/>
                </a:lnTo>
                <a:lnTo>
                  <a:pt x="393868" y="265232"/>
                </a:lnTo>
                <a:lnTo>
                  <a:pt x="400655" y="288138"/>
                </a:lnTo>
                <a:lnTo>
                  <a:pt x="408695" y="310282"/>
                </a:lnTo>
                <a:lnTo>
                  <a:pt x="417931" y="331612"/>
                </a:lnTo>
                <a:lnTo>
                  <a:pt x="428305" y="352077"/>
                </a:lnTo>
                <a:lnTo>
                  <a:pt x="439760" y="371626"/>
                </a:lnTo>
                <a:lnTo>
                  <a:pt x="452239" y="390209"/>
                </a:lnTo>
                <a:lnTo>
                  <a:pt x="465685" y="407775"/>
                </a:lnTo>
                <a:lnTo>
                  <a:pt x="480040" y="424272"/>
                </a:lnTo>
                <a:lnTo>
                  <a:pt x="495246" y="439650"/>
                </a:lnTo>
                <a:lnTo>
                  <a:pt x="511247" y="453857"/>
                </a:lnTo>
                <a:lnTo>
                  <a:pt x="527984" y="466844"/>
                </a:lnTo>
                <a:lnTo>
                  <a:pt x="545401" y="478557"/>
                </a:lnTo>
                <a:lnTo>
                  <a:pt x="563440" y="488948"/>
                </a:lnTo>
                <a:lnTo>
                  <a:pt x="582044" y="497966"/>
                </a:lnTo>
                <a:lnTo>
                  <a:pt x="601156" y="505558"/>
                </a:lnTo>
                <a:lnTo>
                  <a:pt x="620718" y="511674"/>
                </a:lnTo>
                <a:lnTo>
                  <a:pt x="640672" y="516263"/>
                </a:lnTo>
                <a:lnTo>
                  <a:pt x="660962" y="519275"/>
                </a:lnTo>
                <a:lnTo>
                  <a:pt x="670688" y="519929"/>
                </a:lnTo>
                <a:lnTo>
                  <a:pt x="670688" y="1117630"/>
                </a:lnTo>
                <a:lnTo>
                  <a:pt x="0" y="993381"/>
                </a:lnTo>
                <a:lnTo>
                  <a:pt x="0" y="0"/>
                </a:lnTo>
                <a:close/>
              </a:path>
            </a:pathLst>
          </a:custGeom>
          <a:solidFill>
            <a:srgbClr val="FFDE4B"/>
          </a:solidFill>
          <a:ln>
            <a:solidFill>
              <a:srgbClr val="FFDC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" name="Forma libre 207">
            <a:extLst>
              <a:ext uri="{FF2B5EF4-FFF2-40B4-BE49-F238E27FC236}">
                <a16:creationId xmlns:a16="http://schemas.microsoft.com/office/drawing/2014/main" id="{23B422A0-6BC1-C245-92B8-200101FAA819}"/>
              </a:ext>
            </a:extLst>
          </p:cNvPr>
          <p:cNvSpPr/>
          <p:nvPr/>
        </p:nvSpPr>
        <p:spPr>
          <a:xfrm>
            <a:off x="6351685" y="4065338"/>
            <a:ext cx="348738" cy="521724"/>
          </a:xfrm>
          <a:custGeom>
            <a:avLst/>
            <a:gdLst>
              <a:gd name="connsiteX0" fmla="*/ 43354 w 348738"/>
              <a:gd name="connsiteY0" fmla="*/ 0 h 521724"/>
              <a:gd name="connsiteX1" fmla="*/ 89897 w 348738"/>
              <a:gd name="connsiteY1" fmla="*/ 0 h 521724"/>
              <a:gd name="connsiteX2" fmla="*/ 84468 w 348738"/>
              <a:gd name="connsiteY2" fmla="*/ 11504 h 521724"/>
              <a:gd name="connsiteX3" fmla="*/ 76301 w 348738"/>
              <a:gd name="connsiteY3" fmla="*/ 32063 h 521724"/>
              <a:gd name="connsiteX4" fmla="*/ 69341 w 348738"/>
              <a:gd name="connsiteY4" fmla="*/ 53337 h 521724"/>
              <a:gd name="connsiteX5" fmla="*/ 63628 w 348738"/>
              <a:gd name="connsiteY5" fmla="*/ 75264 h 521724"/>
              <a:gd name="connsiteX6" fmla="*/ 59206 w 348738"/>
              <a:gd name="connsiteY6" fmla="*/ 97779 h 521724"/>
              <a:gd name="connsiteX7" fmla="*/ 56113 w 348738"/>
              <a:gd name="connsiteY7" fmla="*/ 120816 h 521724"/>
              <a:gd name="connsiteX8" fmla="*/ 54392 w 348738"/>
              <a:gd name="connsiteY8" fmla="*/ 144312 h 521724"/>
              <a:gd name="connsiteX9" fmla="*/ 54085 w 348738"/>
              <a:gd name="connsiteY9" fmla="*/ 168200 h 521724"/>
              <a:gd name="connsiteX10" fmla="*/ 55232 w 348738"/>
              <a:gd name="connsiteY10" fmla="*/ 192418 h 521724"/>
              <a:gd name="connsiteX11" fmla="*/ 57876 w 348738"/>
              <a:gd name="connsiteY11" fmla="*/ 216900 h 521724"/>
              <a:gd name="connsiteX12" fmla="*/ 62038 w 348738"/>
              <a:gd name="connsiteY12" fmla="*/ 241445 h 521724"/>
              <a:gd name="connsiteX13" fmla="*/ 67597 w 348738"/>
              <a:gd name="connsiteY13" fmla="*/ 265312 h 521724"/>
              <a:gd name="connsiteX14" fmla="*/ 74496 w 348738"/>
              <a:gd name="connsiteY14" fmla="*/ 288449 h 521724"/>
              <a:gd name="connsiteX15" fmla="*/ 82674 w 348738"/>
              <a:gd name="connsiteY15" fmla="*/ 310803 h 521724"/>
              <a:gd name="connsiteX16" fmla="*/ 92072 w 348738"/>
              <a:gd name="connsiteY16" fmla="*/ 332322 h 521724"/>
              <a:gd name="connsiteX17" fmla="*/ 102630 w 348738"/>
              <a:gd name="connsiteY17" fmla="*/ 352953 h 521724"/>
              <a:gd name="connsiteX18" fmla="*/ 114290 w 348738"/>
              <a:gd name="connsiteY18" fmla="*/ 372644 h 521724"/>
              <a:gd name="connsiteX19" fmla="*/ 126992 w 348738"/>
              <a:gd name="connsiteY19" fmla="*/ 391343 h 521724"/>
              <a:gd name="connsiteX20" fmla="*/ 140677 w 348738"/>
              <a:gd name="connsiteY20" fmla="*/ 408996 h 521724"/>
              <a:gd name="connsiteX21" fmla="*/ 155285 w 348738"/>
              <a:gd name="connsiteY21" fmla="*/ 425552 h 521724"/>
              <a:gd name="connsiteX22" fmla="*/ 170757 w 348738"/>
              <a:gd name="connsiteY22" fmla="*/ 440957 h 521724"/>
              <a:gd name="connsiteX23" fmla="*/ 187034 w 348738"/>
              <a:gd name="connsiteY23" fmla="*/ 455160 h 521724"/>
              <a:gd name="connsiteX24" fmla="*/ 204057 w 348738"/>
              <a:gd name="connsiteY24" fmla="*/ 468108 h 521724"/>
              <a:gd name="connsiteX25" fmla="*/ 221766 w 348738"/>
              <a:gd name="connsiteY25" fmla="*/ 479747 h 521724"/>
              <a:gd name="connsiteX26" fmla="*/ 240102 w 348738"/>
              <a:gd name="connsiteY26" fmla="*/ 490027 h 521724"/>
              <a:gd name="connsiteX27" fmla="*/ 259005 w 348738"/>
              <a:gd name="connsiteY27" fmla="*/ 498894 h 521724"/>
              <a:gd name="connsiteX28" fmla="*/ 278418 w 348738"/>
              <a:gd name="connsiteY28" fmla="*/ 506296 h 521724"/>
              <a:gd name="connsiteX29" fmla="*/ 298279 w 348738"/>
              <a:gd name="connsiteY29" fmla="*/ 512180 h 521724"/>
              <a:gd name="connsiteX30" fmla="*/ 318529 w 348738"/>
              <a:gd name="connsiteY30" fmla="*/ 516494 h 521724"/>
              <a:gd name="connsiteX31" fmla="*/ 333202 w 348738"/>
              <a:gd name="connsiteY31" fmla="*/ 518413 h 521724"/>
              <a:gd name="connsiteX32" fmla="*/ 339012 w 348738"/>
              <a:gd name="connsiteY32" fmla="*/ 519275 h 521724"/>
              <a:gd name="connsiteX33" fmla="*/ 348738 w 348738"/>
              <a:gd name="connsiteY33" fmla="*/ 519929 h 521724"/>
              <a:gd name="connsiteX34" fmla="*/ 348738 w 348738"/>
              <a:gd name="connsiteY34" fmla="*/ 520997 h 521724"/>
              <a:gd name="connsiteX35" fmla="*/ 338498 w 348738"/>
              <a:gd name="connsiteY35" fmla="*/ 521723 h 521724"/>
              <a:gd name="connsiteX36" fmla="*/ 317230 w 348738"/>
              <a:gd name="connsiteY36" fmla="*/ 521724 h 521724"/>
              <a:gd name="connsiteX37" fmla="*/ 296210 w 348738"/>
              <a:gd name="connsiteY37" fmla="*/ 520249 h 521724"/>
              <a:gd name="connsiteX38" fmla="*/ 275490 w 348738"/>
              <a:gd name="connsiteY38" fmla="*/ 517336 h 521724"/>
              <a:gd name="connsiteX39" fmla="*/ 255121 w 348738"/>
              <a:gd name="connsiteY39" fmla="*/ 513029 h 521724"/>
              <a:gd name="connsiteX40" fmla="*/ 235155 w 348738"/>
              <a:gd name="connsiteY40" fmla="*/ 507370 h 521724"/>
              <a:gd name="connsiteX41" fmla="*/ 215643 w 348738"/>
              <a:gd name="connsiteY41" fmla="*/ 500400 h 521724"/>
              <a:gd name="connsiteX42" fmla="*/ 196638 w 348738"/>
              <a:gd name="connsiteY42" fmla="*/ 492161 h 521724"/>
              <a:gd name="connsiteX43" fmla="*/ 178190 w 348738"/>
              <a:gd name="connsiteY43" fmla="*/ 482695 h 521724"/>
              <a:gd name="connsiteX44" fmla="*/ 160352 w 348738"/>
              <a:gd name="connsiteY44" fmla="*/ 472044 h 521724"/>
              <a:gd name="connsiteX45" fmla="*/ 143175 w 348738"/>
              <a:gd name="connsiteY45" fmla="*/ 460248 h 521724"/>
              <a:gd name="connsiteX46" fmla="*/ 126710 w 348738"/>
              <a:gd name="connsiteY46" fmla="*/ 447352 h 521724"/>
              <a:gd name="connsiteX47" fmla="*/ 111010 w 348738"/>
              <a:gd name="connsiteY47" fmla="*/ 433395 h 521724"/>
              <a:gd name="connsiteX48" fmla="*/ 96125 w 348738"/>
              <a:gd name="connsiteY48" fmla="*/ 418421 h 521724"/>
              <a:gd name="connsiteX49" fmla="*/ 82108 w 348738"/>
              <a:gd name="connsiteY49" fmla="*/ 402470 h 521724"/>
              <a:gd name="connsiteX50" fmla="*/ 69010 w 348738"/>
              <a:gd name="connsiteY50" fmla="*/ 385585 h 521724"/>
              <a:gd name="connsiteX51" fmla="*/ 56883 w 348738"/>
              <a:gd name="connsiteY51" fmla="*/ 367807 h 521724"/>
              <a:gd name="connsiteX52" fmla="*/ 45778 w 348738"/>
              <a:gd name="connsiteY52" fmla="*/ 349179 h 521724"/>
              <a:gd name="connsiteX53" fmla="*/ 35746 w 348738"/>
              <a:gd name="connsiteY53" fmla="*/ 329741 h 521724"/>
              <a:gd name="connsiteX54" fmla="*/ 26841 w 348738"/>
              <a:gd name="connsiteY54" fmla="*/ 309536 h 521724"/>
              <a:gd name="connsiteX55" fmla="*/ 19112 w 348738"/>
              <a:gd name="connsiteY55" fmla="*/ 288606 h 521724"/>
              <a:gd name="connsiteX56" fmla="*/ 12612 w 348738"/>
              <a:gd name="connsiteY56" fmla="*/ 266993 h 521724"/>
              <a:gd name="connsiteX57" fmla="*/ 7392 w 348738"/>
              <a:gd name="connsiteY57" fmla="*/ 244737 h 521724"/>
              <a:gd name="connsiteX58" fmla="*/ 3505 w 348738"/>
              <a:gd name="connsiteY58" fmla="*/ 221882 h 521724"/>
              <a:gd name="connsiteX59" fmla="*/ 1004 w 348738"/>
              <a:gd name="connsiteY59" fmla="*/ 198406 h 521724"/>
              <a:gd name="connsiteX60" fmla="*/ 0 w 348738"/>
              <a:gd name="connsiteY60" fmla="*/ 175153 h 521724"/>
              <a:gd name="connsiteX61" fmla="*/ 453 w 348738"/>
              <a:gd name="connsiteY61" fmla="*/ 152181 h 521724"/>
              <a:gd name="connsiteX62" fmla="*/ 2324 w 348738"/>
              <a:gd name="connsiteY62" fmla="*/ 129548 h 521724"/>
              <a:gd name="connsiteX63" fmla="*/ 5570 w 348738"/>
              <a:gd name="connsiteY63" fmla="*/ 107311 h 521724"/>
              <a:gd name="connsiteX64" fmla="*/ 10152 w 348738"/>
              <a:gd name="connsiteY64" fmla="*/ 85526 h 521724"/>
              <a:gd name="connsiteX65" fmla="*/ 16030 w 348738"/>
              <a:gd name="connsiteY65" fmla="*/ 64253 h 521724"/>
              <a:gd name="connsiteX66" fmla="*/ 23162 w 348738"/>
              <a:gd name="connsiteY66" fmla="*/ 43547 h 521724"/>
              <a:gd name="connsiteX67" fmla="*/ 31509 w 348738"/>
              <a:gd name="connsiteY67" fmla="*/ 23466 h 521724"/>
              <a:gd name="connsiteX68" fmla="*/ 41030 w 348738"/>
              <a:gd name="connsiteY68" fmla="*/ 4069 h 521724"/>
              <a:gd name="connsiteX69" fmla="*/ 43354 w 348738"/>
              <a:gd name="connsiteY69" fmla="*/ 0 h 521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48738" h="521724">
                <a:moveTo>
                  <a:pt x="43354" y="0"/>
                </a:moveTo>
                <a:lnTo>
                  <a:pt x="89897" y="0"/>
                </a:lnTo>
                <a:lnTo>
                  <a:pt x="84468" y="11504"/>
                </a:lnTo>
                <a:lnTo>
                  <a:pt x="76301" y="32063"/>
                </a:lnTo>
                <a:lnTo>
                  <a:pt x="69341" y="53337"/>
                </a:lnTo>
                <a:lnTo>
                  <a:pt x="63628" y="75264"/>
                </a:lnTo>
                <a:lnTo>
                  <a:pt x="59206" y="97779"/>
                </a:lnTo>
                <a:lnTo>
                  <a:pt x="56113" y="120816"/>
                </a:lnTo>
                <a:lnTo>
                  <a:pt x="54392" y="144312"/>
                </a:lnTo>
                <a:lnTo>
                  <a:pt x="54085" y="168200"/>
                </a:lnTo>
                <a:lnTo>
                  <a:pt x="55232" y="192418"/>
                </a:lnTo>
                <a:lnTo>
                  <a:pt x="57876" y="216900"/>
                </a:lnTo>
                <a:lnTo>
                  <a:pt x="62038" y="241445"/>
                </a:lnTo>
                <a:lnTo>
                  <a:pt x="67597" y="265312"/>
                </a:lnTo>
                <a:lnTo>
                  <a:pt x="74496" y="288449"/>
                </a:lnTo>
                <a:lnTo>
                  <a:pt x="82674" y="310803"/>
                </a:lnTo>
                <a:lnTo>
                  <a:pt x="92072" y="332322"/>
                </a:lnTo>
                <a:lnTo>
                  <a:pt x="102630" y="352953"/>
                </a:lnTo>
                <a:lnTo>
                  <a:pt x="114290" y="372644"/>
                </a:lnTo>
                <a:lnTo>
                  <a:pt x="126992" y="391343"/>
                </a:lnTo>
                <a:lnTo>
                  <a:pt x="140677" y="408996"/>
                </a:lnTo>
                <a:lnTo>
                  <a:pt x="155285" y="425552"/>
                </a:lnTo>
                <a:lnTo>
                  <a:pt x="170757" y="440957"/>
                </a:lnTo>
                <a:lnTo>
                  <a:pt x="187034" y="455160"/>
                </a:lnTo>
                <a:lnTo>
                  <a:pt x="204057" y="468108"/>
                </a:lnTo>
                <a:lnTo>
                  <a:pt x="221766" y="479747"/>
                </a:lnTo>
                <a:lnTo>
                  <a:pt x="240102" y="490027"/>
                </a:lnTo>
                <a:lnTo>
                  <a:pt x="259005" y="498894"/>
                </a:lnTo>
                <a:lnTo>
                  <a:pt x="278418" y="506296"/>
                </a:lnTo>
                <a:lnTo>
                  <a:pt x="298279" y="512180"/>
                </a:lnTo>
                <a:lnTo>
                  <a:pt x="318529" y="516494"/>
                </a:lnTo>
                <a:lnTo>
                  <a:pt x="333202" y="518413"/>
                </a:lnTo>
                <a:lnTo>
                  <a:pt x="339012" y="519275"/>
                </a:lnTo>
                <a:lnTo>
                  <a:pt x="348738" y="519929"/>
                </a:lnTo>
                <a:lnTo>
                  <a:pt x="348738" y="520997"/>
                </a:lnTo>
                <a:lnTo>
                  <a:pt x="338498" y="521723"/>
                </a:lnTo>
                <a:lnTo>
                  <a:pt x="317230" y="521724"/>
                </a:lnTo>
                <a:lnTo>
                  <a:pt x="296210" y="520249"/>
                </a:lnTo>
                <a:lnTo>
                  <a:pt x="275490" y="517336"/>
                </a:lnTo>
                <a:lnTo>
                  <a:pt x="255121" y="513029"/>
                </a:lnTo>
                <a:lnTo>
                  <a:pt x="235155" y="507370"/>
                </a:lnTo>
                <a:lnTo>
                  <a:pt x="215643" y="500400"/>
                </a:lnTo>
                <a:lnTo>
                  <a:pt x="196638" y="492161"/>
                </a:lnTo>
                <a:lnTo>
                  <a:pt x="178190" y="482695"/>
                </a:lnTo>
                <a:lnTo>
                  <a:pt x="160352" y="472044"/>
                </a:lnTo>
                <a:lnTo>
                  <a:pt x="143175" y="460248"/>
                </a:lnTo>
                <a:lnTo>
                  <a:pt x="126710" y="447352"/>
                </a:lnTo>
                <a:lnTo>
                  <a:pt x="111010" y="433395"/>
                </a:lnTo>
                <a:lnTo>
                  <a:pt x="96125" y="418421"/>
                </a:lnTo>
                <a:lnTo>
                  <a:pt x="82108" y="402470"/>
                </a:lnTo>
                <a:lnTo>
                  <a:pt x="69010" y="385585"/>
                </a:lnTo>
                <a:lnTo>
                  <a:pt x="56883" y="367807"/>
                </a:lnTo>
                <a:lnTo>
                  <a:pt x="45778" y="349179"/>
                </a:lnTo>
                <a:lnTo>
                  <a:pt x="35746" y="329741"/>
                </a:lnTo>
                <a:lnTo>
                  <a:pt x="26841" y="309536"/>
                </a:lnTo>
                <a:lnTo>
                  <a:pt x="19112" y="288606"/>
                </a:lnTo>
                <a:lnTo>
                  <a:pt x="12612" y="266993"/>
                </a:lnTo>
                <a:lnTo>
                  <a:pt x="7392" y="244737"/>
                </a:lnTo>
                <a:lnTo>
                  <a:pt x="3505" y="221882"/>
                </a:lnTo>
                <a:lnTo>
                  <a:pt x="1004" y="198406"/>
                </a:lnTo>
                <a:lnTo>
                  <a:pt x="0" y="175153"/>
                </a:lnTo>
                <a:lnTo>
                  <a:pt x="453" y="152181"/>
                </a:lnTo>
                <a:lnTo>
                  <a:pt x="2324" y="129548"/>
                </a:lnTo>
                <a:lnTo>
                  <a:pt x="5570" y="107311"/>
                </a:lnTo>
                <a:lnTo>
                  <a:pt x="10152" y="85526"/>
                </a:lnTo>
                <a:lnTo>
                  <a:pt x="16030" y="64253"/>
                </a:lnTo>
                <a:lnTo>
                  <a:pt x="23162" y="43547"/>
                </a:lnTo>
                <a:lnTo>
                  <a:pt x="31509" y="23466"/>
                </a:lnTo>
                <a:lnTo>
                  <a:pt x="41030" y="4069"/>
                </a:lnTo>
                <a:lnTo>
                  <a:pt x="43354" y="0"/>
                </a:lnTo>
                <a:close/>
              </a:path>
            </a:pathLst>
          </a:custGeom>
          <a:solidFill>
            <a:srgbClr val="F49535"/>
          </a:solidFill>
          <a:ln>
            <a:solidFill>
              <a:srgbClr val="F495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E66926EC-1DCA-9F4C-B166-F48A9B3CCBA7}"/>
              </a:ext>
            </a:extLst>
          </p:cNvPr>
          <p:cNvCxnSpPr>
            <a:cxnSpLocks/>
          </p:cNvCxnSpPr>
          <p:nvPr/>
        </p:nvCxnSpPr>
        <p:spPr>
          <a:xfrm flipH="1">
            <a:off x="12422884" y="-2450504"/>
            <a:ext cx="4730156" cy="3073553"/>
          </a:xfrm>
          <a:prstGeom prst="straightConnector1">
            <a:avLst/>
          </a:prstGeom>
          <a:ln w="165100" cap="rnd">
            <a:solidFill>
              <a:srgbClr val="0050A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4D5D9-6A7C-BD49-ACD3-6BC5443D1E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339" y="2021457"/>
            <a:ext cx="2620310" cy="1645010"/>
          </a:xfrm>
        </p:spPr>
        <p:txBody>
          <a:bodyPr/>
          <a:lstStyle/>
          <a:p>
            <a:r>
              <a:rPr lang="en-US" spc="-5" dirty="0">
                <a:solidFill>
                  <a:srgbClr val="FFFFFF"/>
                </a:solidFill>
                <a:cs typeface="Calibri"/>
              </a:rPr>
              <a:t>The</a:t>
            </a:r>
            <a:r>
              <a:rPr lang="en-US" spc="-85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pc="-10" dirty="0">
                <a:solidFill>
                  <a:srgbClr val="FFFFFF"/>
                </a:solidFill>
                <a:cs typeface="Calibri"/>
              </a:rPr>
              <a:t>Swiss  </a:t>
            </a:r>
            <a:r>
              <a:rPr lang="en-US" spc="-5" dirty="0">
                <a:solidFill>
                  <a:srgbClr val="FFFFFF"/>
                </a:solidFill>
                <a:cs typeface="Calibri"/>
              </a:rPr>
              <a:t>Cheese  </a:t>
            </a:r>
            <a:r>
              <a:rPr lang="en-US" dirty="0">
                <a:solidFill>
                  <a:srgbClr val="FFFFFF"/>
                </a:solidFill>
                <a:cs typeface="Calibri"/>
              </a:rPr>
              <a:t>Model</a:t>
            </a:r>
            <a:endParaRPr lang="en-US" dirty="0">
              <a:cs typeface="Calibri"/>
            </a:endParaRPr>
          </a:p>
          <a:p>
            <a:endParaRPr lang="en-US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BEEC4A3C-6565-0A48-8DE3-B07B1FD3F58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78557" y="3465992"/>
            <a:ext cx="1486020" cy="315407"/>
          </a:xfrm>
        </p:spPr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D00AE943-C31B-9B43-A9D8-9EBA2E81644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95569" y="2885914"/>
            <a:ext cx="1486020" cy="315407"/>
          </a:xfrm>
        </p:spPr>
        <p:txBody>
          <a:bodyPr/>
          <a:lstStyle/>
          <a:p>
            <a:r>
              <a:rPr lang="en-US" dirty="0"/>
              <a:t>Individual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96D7388-DE24-6D41-A8C9-8238532142C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05575" y="2207148"/>
            <a:ext cx="1486020" cy="315408"/>
          </a:xfrm>
        </p:spPr>
        <p:txBody>
          <a:bodyPr/>
          <a:lstStyle/>
          <a:p>
            <a:r>
              <a:rPr lang="en-US" dirty="0"/>
              <a:t>Culture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6B04FCC4-B116-B449-BE2F-2AF09DB78A6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164645" y="1657667"/>
            <a:ext cx="1486020" cy="447453"/>
          </a:xfrm>
        </p:spPr>
        <p:txBody>
          <a:bodyPr/>
          <a:lstStyle/>
          <a:p>
            <a:r>
              <a:rPr lang="en-US" dirty="0"/>
              <a:t>Policies and Procedures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5F65C9F-69B8-E542-9460-161EAA59FF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Used in Risk Analysis and Risk Management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A9303F-7626-C444-AB20-EA04FF394F0E}"/>
              </a:ext>
            </a:extLst>
          </p:cNvPr>
          <p:cNvSpPr/>
          <p:nvPr/>
        </p:nvSpPr>
        <p:spPr>
          <a:xfrm>
            <a:off x="697966" y="3935527"/>
            <a:ext cx="540000" cy="54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bk object 16">
            <a:extLst>
              <a:ext uri="{FF2B5EF4-FFF2-40B4-BE49-F238E27FC236}">
                <a16:creationId xmlns:a16="http://schemas.microsoft.com/office/drawing/2014/main" id="{9A478CAA-59D9-7641-9347-A4C943F59003}"/>
              </a:ext>
            </a:extLst>
          </p:cNvPr>
          <p:cNvSpPr/>
          <p:nvPr/>
        </p:nvSpPr>
        <p:spPr>
          <a:xfrm>
            <a:off x="8965006" y="1741049"/>
            <a:ext cx="1530096" cy="1840991"/>
          </a:xfrm>
          <a:custGeom>
            <a:avLst/>
            <a:gdLst/>
            <a:ahLst/>
            <a:cxnLst/>
            <a:rect l="l" t="t" r="r" b="b"/>
            <a:pathLst>
              <a:path w="3268979" h="3933190">
                <a:moveTo>
                  <a:pt x="0" y="0"/>
                </a:moveTo>
                <a:lnTo>
                  <a:pt x="0" y="3327085"/>
                </a:lnTo>
                <a:lnTo>
                  <a:pt x="3268489" y="3932603"/>
                </a:lnTo>
                <a:lnTo>
                  <a:pt x="3268489" y="3225404"/>
                </a:lnTo>
                <a:lnTo>
                  <a:pt x="2427456" y="3225404"/>
                </a:lnTo>
                <a:lnTo>
                  <a:pt x="2383203" y="3222118"/>
                </a:lnTo>
                <a:lnTo>
                  <a:pt x="2339259" y="3211812"/>
                </a:lnTo>
                <a:lnTo>
                  <a:pt x="2297471" y="3194753"/>
                </a:lnTo>
                <a:lnTo>
                  <a:pt x="2259497" y="3171793"/>
                </a:lnTo>
                <a:lnTo>
                  <a:pt x="2225574" y="3143494"/>
                </a:lnTo>
                <a:lnTo>
                  <a:pt x="2195937" y="3110417"/>
                </a:lnTo>
                <a:lnTo>
                  <a:pt x="2170822" y="3073122"/>
                </a:lnTo>
                <a:lnTo>
                  <a:pt x="2150464" y="3032170"/>
                </a:lnTo>
                <a:lnTo>
                  <a:pt x="2135099" y="2988122"/>
                </a:lnTo>
                <a:lnTo>
                  <a:pt x="2124963" y="2941539"/>
                </a:lnTo>
                <a:lnTo>
                  <a:pt x="2120291" y="2892982"/>
                </a:lnTo>
                <a:lnTo>
                  <a:pt x="2121319" y="2843013"/>
                </a:lnTo>
                <a:lnTo>
                  <a:pt x="2128283" y="2792191"/>
                </a:lnTo>
                <a:lnTo>
                  <a:pt x="2141419" y="2741077"/>
                </a:lnTo>
                <a:lnTo>
                  <a:pt x="2160325" y="2691805"/>
                </a:lnTo>
                <a:lnTo>
                  <a:pt x="2184091" y="2646345"/>
                </a:lnTo>
                <a:lnTo>
                  <a:pt x="2212203" y="2605019"/>
                </a:lnTo>
                <a:lnTo>
                  <a:pt x="2244141" y="2568146"/>
                </a:lnTo>
                <a:lnTo>
                  <a:pt x="2279390" y="2536049"/>
                </a:lnTo>
                <a:lnTo>
                  <a:pt x="2317431" y="2509047"/>
                </a:lnTo>
                <a:lnTo>
                  <a:pt x="2357749" y="2487462"/>
                </a:lnTo>
                <a:lnTo>
                  <a:pt x="2399827" y="2471613"/>
                </a:lnTo>
                <a:lnTo>
                  <a:pt x="2443146" y="2461822"/>
                </a:lnTo>
                <a:lnTo>
                  <a:pt x="2487191" y="2458409"/>
                </a:lnTo>
                <a:lnTo>
                  <a:pt x="3268489" y="2458409"/>
                </a:lnTo>
                <a:lnTo>
                  <a:pt x="3268489" y="2067880"/>
                </a:lnTo>
                <a:lnTo>
                  <a:pt x="1183561" y="2067880"/>
                </a:lnTo>
                <a:lnTo>
                  <a:pt x="1139618" y="2064926"/>
                </a:lnTo>
                <a:lnTo>
                  <a:pt x="1096270" y="2058493"/>
                </a:lnTo>
                <a:lnTo>
                  <a:pt x="1053637" y="2048688"/>
                </a:lnTo>
                <a:lnTo>
                  <a:pt x="1011844" y="2035621"/>
                </a:lnTo>
                <a:lnTo>
                  <a:pt x="971012" y="2019401"/>
                </a:lnTo>
                <a:lnTo>
                  <a:pt x="931265" y="2000137"/>
                </a:lnTo>
                <a:lnTo>
                  <a:pt x="892725" y="1977937"/>
                </a:lnTo>
                <a:lnTo>
                  <a:pt x="855513" y="1952910"/>
                </a:lnTo>
                <a:lnTo>
                  <a:pt x="819754" y="1925165"/>
                </a:lnTo>
                <a:lnTo>
                  <a:pt x="785570" y="1894811"/>
                </a:lnTo>
                <a:lnTo>
                  <a:pt x="753082" y="1861957"/>
                </a:lnTo>
                <a:lnTo>
                  <a:pt x="722414" y="1826711"/>
                </a:lnTo>
                <a:lnTo>
                  <a:pt x="693688" y="1789183"/>
                </a:lnTo>
                <a:lnTo>
                  <a:pt x="667027" y="1749480"/>
                </a:lnTo>
                <a:lnTo>
                  <a:pt x="642553" y="1707713"/>
                </a:lnTo>
                <a:lnTo>
                  <a:pt x="620390" y="1663990"/>
                </a:lnTo>
                <a:lnTo>
                  <a:pt x="600658" y="1618419"/>
                </a:lnTo>
                <a:lnTo>
                  <a:pt x="583482" y="1571110"/>
                </a:lnTo>
                <a:lnTo>
                  <a:pt x="568983" y="1522172"/>
                </a:lnTo>
                <a:lnTo>
                  <a:pt x="557284" y="1471712"/>
                </a:lnTo>
                <a:lnTo>
                  <a:pt x="548508" y="1419840"/>
                </a:lnTo>
                <a:lnTo>
                  <a:pt x="542860" y="1367534"/>
                </a:lnTo>
                <a:lnTo>
                  <a:pt x="540409" y="1315793"/>
                </a:lnTo>
                <a:lnTo>
                  <a:pt x="541065" y="1264754"/>
                </a:lnTo>
                <a:lnTo>
                  <a:pt x="544740" y="1214557"/>
                </a:lnTo>
                <a:lnTo>
                  <a:pt x="551347" y="1165339"/>
                </a:lnTo>
                <a:lnTo>
                  <a:pt x="560796" y="1117238"/>
                </a:lnTo>
                <a:lnTo>
                  <a:pt x="573000" y="1070392"/>
                </a:lnTo>
                <a:lnTo>
                  <a:pt x="587870" y="1024938"/>
                </a:lnTo>
                <a:lnTo>
                  <a:pt x="605317" y="981017"/>
                </a:lnTo>
                <a:lnTo>
                  <a:pt x="625254" y="938764"/>
                </a:lnTo>
                <a:lnTo>
                  <a:pt x="647592" y="898318"/>
                </a:lnTo>
                <a:lnTo>
                  <a:pt x="672242" y="859817"/>
                </a:lnTo>
                <a:lnTo>
                  <a:pt x="699116" y="823400"/>
                </a:lnTo>
                <a:lnTo>
                  <a:pt x="728126" y="789204"/>
                </a:lnTo>
                <a:lnTo>
                  <a:pt x="759183" y="757367"/>
                </a:lnTo>
                <a:lnTo>
                  <a:pt x="792200" y="728027"/>
                </a:lnTo>
                <a:lnTo>
                  <a:pt x="827087" y="701322"/>
                </a:lnTo>
                <a:lnTo>
                  <a:pt x="863757" y="677391"/>
                </a:lnTo>
                <a:lnTo>
                  <a:pt x="902121" y="656371"/>
                </a:lnTo>
                <a:lnTo>
                  <a:pt x="942090" y="638400"/>
                </a:lnTo>
                <a:lnTo>
                  <a:pt x="983577" y="623617"/>
                </a:lnTo>
                <a:lnTo>
                  <a:pt x="1026492" y="612158"/>
                </a:lnTo>
                <a:lnTo>
                  <a:pt x="1070748" y="604163"/>
                </a:lnTo>
                <a:lnTo>
                  <a:pt x="1115511" y="599833"/>
                </a:lnTo>
                <a:lnTo>
                  <a:pt x="1159926" y="599199"/>
                </a:lnTo>
                <a:lnTo>
                  <a:pt x="3268489" y="599199"/>
                </a:lnTo>
                <a:lnTo>
                  <a:pt x="3268489" y="599003"/>
                </a:lnTo>
                <a:lnTo>
                  <a:pt x="0" y="0"/>
                </a:lnTo>
                <a:close/>
              </a:path>
              <a:path w="3268979" h="3933190">
                <a:moveTo>
                  <a:pt x="3268489" y="2458409"/>
                </a:moveTo>
                <a:lnTo>
                  <a:pt x="2487191" y="2458409"/>
                </a:lnTo>
                <a:lnTo>
                  <a:pt x="2531443" y="2461695"/>
                </a:lnTo>
                <a:lnTo>
                  <a:pt x="2575387" y="2472000"/>
                </a:lnTo>
                <a:lnTo>
                  <a:pt x="2617175" y="2489057"/>
                </a:lnTo>
                <a:lnTo>
                  <a:pt x="2655149" y="2512015"/>
                </a:lnTo>
                <a:lnTo>
                  <a:pt x="2689072" y="2540313"/>
                </a:lnTo>
                <a:lnTo>
                  <a:pt x="2718709" y="2573391"/>
                </a:lnTo>
                <a:lnTo>
                  <a:pt x="2743824" y="2610686"/>
                </a:lnTo>
                <a:lnTo>
                  <a:pt x="2764181" y="2651639"/>
                </a:lnTo>
                <a:lnTo>
                  <a:pt x="2779546" y="2695687"/>
                </a:lnTo>
                <a:lnTo>
                  <a:pt x="2789681" y="2742271"/>
                </a:lnTo>
                <a:lnTo>
                  <a:pt x="2794351" y="2790828"/>
                </a:lnTo>
                <a:lnTo>
                  <a:pt x="2793321" y="2840799"/>
                </a:lnTo>
                <a:lnTo>
                  <a:pt x="2786355" y="2891622"/>
                </a:lnTo>
                <a:lnTo>
                  <a:pt x="2773216" y="2942735"/>
                </a:lnTo>
                <a:lnTo>
                  <a:pt x="2754313" y="2992008"/>
                </a:lnTo>
                <a:lnTo>
                  <a:pt x="2730549" y="3037468"/>
                </a:lnTo>
                <a:lnTo>
                  <a:pt x="2702439" y="3078794"/>
                </a:lnTo>
                <a:lnTo>
                  <a:pt x="2670502" y="3115666"/>
                </a:lnTo>
                <a:lnTo>
                  <a:pt x="2635255" y="3147763"/>
                </a:lnTo>
                <a:lnTo>
                  <a:pt x="2597214" y="3174765"/>
                </a:lnTo>
                <a:lnTo>
                  <a:pt x="2556896" y="3196351"/>
                </a:lnTo>
                <a:lnTo>
                  <a:pt x="2514819" y="3212200"/>
                </a:lnTo>
                <a:lnTo>
                  <a:pt x="2471500" y="3221991"/>
                </a:lnTo>
                <a:lnTo>
                  <a:pt x="2427456" y="3225404"/>
                </a:lnTo>
                <a:lnTo>
                  <a:pt x="3268489" y="3225404"/>
                </a:lnTo>
                <a:lnTo>
                  <a:pt x="3268489" y="2458409"/>
                </a:lnTo>
                <a:close/>
              </a:path>
              <a:path w="3268979" h="3933190">
                <a:moveTo>
                  <a:pt x="3268489" y="599199"/>
                </a:moveTo>
                <a:lnTo>
                  <a:pt x="1159926" y="599199"/>
                </a:lnTo>
                <a:lnTo>
                  <a:pt x="1203869" y="602154"/>
                </a:lnTo>
                <a:lnTo>
                  <a:pt x="1247218" y="608588"/>
                </a:lnTo>
                <a:lnTo>
                  <a:pt x="1289850" y="618393"/>
                </a:lnTo>
                <a:lnTo>
                  <a:pt x="1331643" y="631460"/>
                </a:lnTo>
                <a:lnTo>
                  <a:pt x="1372475" y="647681"/>
                </a:lnTo>
                <a:lnTo>
                  <a:pt x="1412223" y="666945"/>
                </a:lnTo>
                <a:lnTo>
                  <a:pt x="1450763" y="689145"/>
                </a:lnTo>
                <a:lnTo>
                  <a:pt x="1487975" y="714172"/>
                </a:lnTo>
                <a:lnTo>
                  <a:pt x="1523734" y="741917"/>
                </a:lnTo>
                <a:lnTo>
                  <a:pt x="1557919" y="772271"/>
                </a:lnTo>
                <a:lnTo>
                  <a:pt x="1590407" y="805125"/>
                </a:lnTo>
                <a:lnTo>
                  <a:pt x="1621076" y="840371"/>
                </a:lnTo>
                <a:lnTo>
                  <a:pt x="1649802" y="877900"/>
                </a:lnTo>
                <a:lnTo>
                  <a:pt x="1676464" y="917602"/>
                </a:lnTo>
                <a:lnTo>
                  <a:pt x="1700938" y="959369"/>
                </a:lnTo>
                <a:lnTo>
                  <a:pt x="1723103" y="1003093"/>
                </a:lnTo>
                <a:lnTo>
                  <a:pt x="1742835" y="1048664"/>
                </a:lnTo>
                <a:lnTo>
                  <a:pt x="1760013" y="1095974"/>
                </a:lnTo>
                <a:lnTo>
                  <a:pt x="1774513" y="1144914"/>
                </a:lnTo>
                <a:lnTo>
                  <a:pt x="1786213" y="1195375"/>
                </a:lnTo>
                <a:lnTo>
                  <a:pt x="1794990" y="1247247"/>
                </a:lnTo>
                <a:lnTo>
                  <a:pt x="1800638" y="1299552"/>
                </a:lnTo>
                <a:lnTo>
                  <a:pt x="1803089" y="1351293"/>
                </a:lnTo>
                <a:lnTo>
                  <a:pt x="1802433" y="1402330"/>
                </a:lnTo>
                <a:lnTo>
                  <a:pt x="1798757" y="1452527"/>
                </a:lnTo>
                <a:lnTo>
                  <a:pt x="1792150" y="1501744"/>
                </a:lnTo>
                <a:lnTo>
                  <a:pt x="1782700" y="1549845"/>
                </a:lnTo>
                <a:lnTo>
                  <a:pt x="1770496" y="1596691"/>
                </a:lnTo>
                <a:lnTo>
                  <a:pt x="1755625" y="1642144"/>
                </a:lnTo>
                <a:lnTo>
                  <a:pt x="1738177" y="1686066"/>
                </a:lnTo>
                <a:lnTo>
                  <a:pt x="1718240" y="1728319"/>
                </a:lnTo>
                <a:lnTo>
                  <a:pt x="1695901" y="1768764"/>
                </a:lnTo>
                <a:lnTo>
                  <a:pt x="1671251" y="1807265"/>
                </a:lnTo>
                <a:lnTo>
                  <a:pt x="1644376" y="1843682"/>
                </a:lnTo>
                <a:lnTo>
                  <a:pt x="1615365" y="1877878"/>
                </a:lnTo>
                <a:lnTo>
                  <a:pt x="1584307" y="1909715"/>
                </a:lnTo>
                <a:lnTo>
                  <a:pt x="1551290" y="1939055"/>
                </a:lnTo>
                <a:lnTo>
                  <a:pt x="1516402" y="1965759"/>
                </a:lnTo>
                <a:lnTo>
                  <a:pt x="1479731" y="1989690"/>
                </a:lnTo>
                <a:lnTo>
                  <a:pt x="1441367" y="2010710"/>
                </a:lnTo>
                <a:lnTo>
                  <a:pt x="1401398" y="2028680"/>
                </a:lnTo>
                <a:lnTo>
                  <a:pt x="1359911" y="2043463"/>
                </a:lnTo>
                <a:lnTo>
                  <a:pt x="1316995" y="2054920"/>
                </a:lnTo>
                <a:lnTo>
                  <a:pt x="1272739" y="2062913"/>
                </a:lnTo>
                <a:lnTo>
                  <a:pt x="1227976" y="2067245"/>
                </a:lnTo>
                <a:lnTo>
                  <a:pt x="1183561" y="2067880"/>
                </a:lnTo>
                <a:lnTo>
                  <a:pt x="3268489" y="2067880"/>
                </a:lnTo>
                <a:lnTo>
                  <a:pt x="3268489" y="1482422"/>
                </a:lnTo>
                <a:lnTo>
                  <a:pt x="2784373" y="1482422"/>
                </a:lnTo>
                <a:lnTo>
                  <a:pt x="2742610" y="1476410"/>
                </a:lnTo>
                <a:lnTo>
                  <a:pt x="2702597" y="1463074"/>
                </a:lnTo>
                <a:lnTo>
                  <a:pt x="2664959" y="1442970"/>
                </a:lnTo>
                <a:lnTo>
                  <a:pt x="2630321" y="1416651"/>
                </a:lnTo>
                <a:lnTo>
                  <a:pt x="2599307" y="1384673"/>
                </a:lnTo>
                <a:lnTo>
                  <a:pt x="2572540" y="1347590"/>
                </a:lnTo>
                <a:lnTo>
                  <a:pt x="2550646" y="1305957"/>
                </a:lnTo>
                <a:lnTo>
                  <a:pt x="2534248" y="1260328"/>
                </a:lnTo>
                <a:lnTo>
                  <a:pt x="2523971" y="1211257"/>
                </a:lnTo>
                <a:lnTo>
                  <a:pt x="2520526" y="1161238"/>
                </a:lnTo>
                <a:lnTo>
                  <a:pt x="2523908" y="1112869"/>
                </a:lnTo>
                <a:lnTo>
                  <a:pt x="2533667" y="1066852"/>
                </a:lnTo>
                <a:lnTo>
                  <a:pt x="2549351" y="1023891"/>
                </a:lnTo>
                <a:lnTo>
                  <a:pt x="2570511" y="984689"/>
                </a:lnTo>
                <a:lnTo>
                  <a:pt x="2596696" y="949949"/>
                </a:lnTo>
                <a:lnTo>
                  <a:pt x="2627455" y="920375"/>
                </a:lnTo>
                <a:lnTo>
                  <a:pt x="2662338" y="896670"/>
                </a:lnTo>
                <a:lnTo>
                  <a:pt x="2700895" y="879536"/>
                </a:lnTo>
                <a:lnTo>
                  <a:pt x="2742675" y="869678"/>
                </a:lnTo>
                <a:lnTo>
                  <a:pt x="2785565" y="867813"/>
                </a:lnTo>
                <a:lnTo>
                  <a:pt x="3268489" y="867813"/>
                </a:lnTo>
                <a:lnTo>
                  <a:pt x="3268489" y="599199"/>
                </a:lnTo>
                <a:close/>
              </a:path>
              <a:path w="3268979" h="3933190">
                <a:moveTo>
                  <a:pt x="3268489" y="867813"/>
                </a:moveTo>
                <a:lnTo>
                  <a:pt x="2785565" y="867813"/>
                </a:lnTo>
                <a:lnTo>
                  <a:pt x="2827328" y="873825"/>
                </a:lnTo>
                <a:lnTo>
                  <a:pt x="2867341" y="887161"/>
                </a:lnTo>
                <a:lnTo>
                  <a:pt x="2904979" y="907265"/>
                </a:lnTo>
                <a:lnTo>
                  <a:pt x="2939617" y="933583"/>
                </a:lnTo>
                <a:lnTo>
                  <a:pt x="2970631" y="965562"/>
                </a:lnTo>
                <a:lnTo>
                  <a:pt x="2997398" y="1002645"/>
                </a:lnTo>
                <a:lnTo>
                  <a:pt x="3019292" y="1044278"/>
                </a:lnTo>
                <a:lnTo>
                  <a:pt x="3035690" y="1089907"/>
                </a:lnTo>
                <a:lnTo>
                  <a:pt x="3045967" y="1138977"/>
                </a:lnTo>
                <a:lnTo>
                  <a:pt x="3049412" y="1188994"/>
                </a:lnTo>
                <a:lnTo>
                  <a:pt x="3046031" y="1237362"/>
                </a:lnTo>
                <a:lnTo>
                  <a:pt x="3036273" y="1283378"/>
                </a:lnTo>
                <a:lnTo>
                  <a:pt x="3020590" y="1326339"/>
                </a:lnTo>
                <a:lnTo>
                  <a:pt x="2999431" y="1365542"/>
                </a:lnTo>
                <a:lnTo>
                  <a:pt x="2973247" y="1400282"/>
                </a:lnTo>
                <a:lnTo>
                  <a:pt x="2942488" y="1429857"/>
                </a:lnTo>
                <a:lnTo>
                  <a:pt x="2907604" y="1453564"/>
                </a:lnTo>
                <a:lnTo>
                  <a:pt x="2869045" y="1470698"/>
                </a:lnTo>
                <a:lnTo>
                  <a:pt x="2827263" y="1480556"/>
                </a:lnTo>
                <a:lnTo>
                  <a:pt x="2784373" y="1482422"/>
                </a:lnTo>
                <a:lnTo>
                  <a:pt x="3268489" y="1482422"/>
                </a:lnTo>
                <a:lnTo>
                  <a:pt x="3268489" y="867813"/>
                </a:lnTo>
                <a:close/>
              </a:path>
            </a:pathLst>
          </a:custGeom>
          <a:solidFill>
            <a:srgbClr val="FFDE4B"/>
          </a:solidFill>
          <a:ln>
            <a:solidFill>
              <a:srgbClr val="FFD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>
            <a:extLst>
              <a:ext uri="{FF2B5EF4-FFF2-40B4-BE49-F238E27FC236}">
                <a16:creationId xmlns:a16="http://schemas.microsoft.com/office/drawing/2014/main" id="{1C7AF77C-28A0-9E4F-93C4-12D0CF488D22}"/>
              </a:ext>
            </a:extLst>
          </p:cNvPr>
          <p:cNvSpPr/>
          <p:nvPr/>
        </p:nvSpPr>
        <p:spPr>
          <a:xfrm>
            <a:off x="8965008" y="1674005"/>
            <a:ext cx="1630558" cy="347452"/>
          </a:xfrm>
          <a:custGeom>
            <a:avLst/>
            <a:gdLst/>
            <a:ahLst/>
            <a:cxnLst/>
            <a:rect l="l" t="t" r="r" b="b"/>
            <a:pathLst>
              <a:path w="3483609" h="742314">
                <a:moveTo>
                  <a:pt x="214864" y="0"/>
                </a:moveTo>
                <a:lnTo>
                  <a:pt x="0" y="143239"/>
                </a:lnTo>
                <a:lnTo>
                  <a:pt x="3268489" y="742242"/>
                </a:lnTo>
                <a:lnTo>
                  <a:pt x="3483342" y="592489"/>
                </a:lnTo>
                <a:lnTo>
                  <a:pt x="214864" y="0"/>
                </a:lnTo>
                <a:close/>
              </a:path>
            </a:pathLst>
          </a:custGeom>
          <a:solidFill>
            <a:srgbClr val="F49535"/>
          </a:solidFill>
          <a:ln>
            <a:solidFill>
              <a:srgbClr val="F495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18">
            <a:extLst>
              <a:ext uri="{FF2B5EF4-FFF2-40B4-BE49-F238E27FC236}">
                <a16:creationId xmlns:a16="http://schemas.microsoft.com/office/drawing/2014/main" id="{B7C60B3C-092B-074B-BA3B-887DFF309654}"/>
              </a:ext>
            </a:extLst>
          </p:cNvPr>
          <p:cNvSpPr/>
          <p:nvPr/>
        </p:nvSpPr>
        <p:spPr>
          <a:xfrm>
            <a:off x="10494871" y="1951332"/>
            <a:ext cx="100758" cy="1630558"/>
          </a:xfrm>
          <a:custGeom>
            <a:avLst/>
            <a:gdLst/>
            <a:ahLst/>
            <a:cxnLst/>
            <a:rect l="l" t="t" r="r" b="b"/>
            <a:pathLst>
              <a:path w="215265" h="3483610">
                <a:moveTo>
                  <a:pt x="214864" y="0"/>
                </a:moveTo>
                <a:lnTo>
                  <a:pt x="0" y="149753"/>
                </a:lnTo>
                <a:lnTo>
                  <a:pt x="0" y="3483342"/>
                </a:lnTo>
                <a:lnTo>
                  <a:pt x="214864" y="3333589"/>
                </a:lnTo>
                <a:lnTo>
                  <a:pt x="214864" y="0"/>
                </a:lnTo>
                <a:close/>
              </a:path>
            </a:pathLst>
          </a:custGeom>
          <a:solidFill>
            <a:srgbClr val="F49535"/>
          </a:solidFill>
          <a:ln>
            <a:solidFill>
              <a:srgbClr val="F495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19">
            <a:extLst>
              <a:ext uri="{FF2B5EF4-FFF2-40B4-BE49-F238E27FC236}">
                <a16:creationId xmlns:a16="http://schemas.microsoft.com/office/drawing/2014/main" id="{7EFB7A34-DCFA-B74F-AAB4-B6A17DCFD412}"/>
              </a:ext>
            </a:extLst>
          </p:cNvPr>
          <p:cNvSpPr/>
          <p:nvPr/>
        </p:nvSpPr>
        <p:spPr>
          <a:xfrm>
            <a:off x="9163866" y="2022309"/>
            <a:ext cx="360233" cy="688365"/>
          </a:xfrm>
          <a:custGeom>
            <a:avLst/>
            <a:gdLst/>
            <a:ahLst/>
            <a:cxnLst/>
            <a:rect l="l" t="t" r="r" b="b"/>
            <a:pathLst>
              <a:path w="769620" h="1470660">
                <a:moveTo>
                  <a:pt x="676041" y="0"/>
                </a:moveTo>
                <a:lnTo>
                  <a:pt x="631902" y="1419"/>
                </a:lnTo>
                <a:lnTo>
                  <a:pt x="587447" y="5915"/>
                </a:lnTo>
                <a:lnTo>
                  <a:pt x="541058" y="14054"/>
                </a:lnTo>
                <a:lnTo>
                  <a:pt x="495967" y="25369"/>
                </a:lnTo>
                <a:lnTo>
                  <a:pt x="452263" y="39738"/>
                </a:lnTo>
                <a:lnTo>
                  <a:pt x="410030" y="57037"/>
                </a:lnTo>
                <a:lnTo>
                  <a:pt x="369355" y="77144"/>
                </a:lnTo>
                <a:lnTo>
                  <a:pt x="330325" y="99937"/>
                </a:lnTo>
                <a:lnTo>
                  <a:pt x="293026" y="125292"/>
                </a:lnTo>
                <a:lnTo>
                  <a:pt x="257545" y="153088"/>
                </a:lnTo>
                <a:lnTo>
                  <a:pt x="223967" y="183201"/>
                </a:lnTo>
                <a:lnTo>
                  <a:pt x="192379" y="215508"/>
                </a:lnTo>
                <a:lnTo>
                  <a:pt x="162868" y="249888"/>
                </a:lnTo>
                <a:lnTo>
                  <a:pt x="135520" y="286217"/>
                </a:lnTo>
                <a:lnTo>
                  <a:pt x="110421" y="324373"/>
                </a:lnTo>
                <a:lnTo>
                  <a:pt x="87658" y="364233"/>
                </a:lnTo>
                <a:lnTo>
                  <a:pt x="67317" y="405674"/>
                </a:lnTo>
                <a:lnTo>
                  <a:pt x="49484" y="448574"/>
                </a:lnTo>
                <a:lnTo>
                  <a:pt x="34246" y="492811"/>
                </a:lnTo>
                <a:lnTo>
                  <a:pt x="21689" y="538260"/>
                </a:lnTo>
                <a:lnTo>
                  <a:pt x="11899" y="584801"/>
                </a:lnTo>
                <a:lnTo>
                  <a:pt x="4964" y="632309"/>
                </a:lnTo>
                <a:lnTo>
                  <a:pt x="968" y="680663"/>
                </a:lnTo>
                <a:lnTo>
                  <a:pt x="0" y="729740"/>
                </a:lnTo>
                <a:lnTo>
                  <a:pt x="2144" y="779417"/>
                </a:lnTo>
                <a:lnTo>
                  <a:pt x="7488" y="829571"/>
                </a:lnTo>
                <a:lnTo>
                  <a:pt x="15793" y="878402"/>
                </a:lnTo>
                <a:lnTo>
                  <a:pt x="26944" y="925951"/>
                </a:lnTo>
                <a:lnTo>
                  <a:pt x="40831" y="972129"/>
                </a:lnTo>
                <a:lnTo>
                  <a:pt x="57343" y="1016846"/>
                </a:lnTo>
                <a:lnTo>
                  <a:pt x="76369" y="1060013"/>
                </a:lnTo>
                <a:lnTo>
                  <a:pt x="97801" y="1101542"/>
                </a:lnTo>
                <a:lnTo>
                  <a:pt x="121526" y="1141342"/>
                </a:lnTo>
                <a:lnTo>
                  <a:pt x="147436" y="1179324"/>
                </a:lnTo>
                <a:lnTo>
                  <a:pt x="175419" y="1215398"/>
                </a:lnTo>
                <a:lnTo>
                  <a:pt x="205366" y="1249477"/>
                </a:lnTo>
                <a:lnTo>
                  <a:pt x="237166" y="1281470"/>
                </a:lnTo>
                <a:lnTo>
                  <a:pt x="270709" y="1311287"/>
                </a:lnTo>
                <a:lnTo>
                  <a:pt x="305885" y="1338840"/>
                </a:lnTo>
                <a:lnTo>
                  <a:pt x="342583" y="1364040"/>
                </a:lnTo>
                <a:lnTo>
                  <a:pt x="380694" y="1386796"/>
                </a:lnTo>
                <a:lnTo>
                  <a:pt x="420106" y="1407020"/>
                </a:lnTo>
                <a:lnTo>
                  <a:pt x="460710" y="1424623"/>
                </a:lnTo>
                <a:lnTo>
                  <a:pt x="502395" y="1439514"/>
                </a:lnTo>
                <a:lnTo>
                  <a:pt x="545052" y="1451605"/>
                </a:lnTo>
                <a:lnTo>
                  <a:pt x="588569" y="1460806"/>
                </a:lnTo>
                <a:lnTo>
                  <a:pt x="632837" y="1467028"/>
                </a:lnTo>
                <a:lnTo>
                  <a:pt x="677745" y="1470182"/>
                </a:lnTo>
                <a:lnTo>
                  <a:pt x="723183" y="1470179"/>
                </a:lnTo>
                <a:lnTo>
                  <a:pt x="769040" y="1466928"/>
                </a:lnTo>
                <a:lnTo>
                  <a:pt x="724491" y="1464757"/>
                </a:lnTo>
                <a:lnTo>
                  <a:pt x="680520" y="1459008"/>
                </a:lnTo>
                <a:lnTo>
                  <a:pt x="637256" y="1449791"/>
                </a:lnTo>
                <a:lnTo>
                  <a:pt x="594824" y="1437220"/>
                </a:lnTo>
                <a:lnTo>
                  <a:pt x="553351" y="1421406"/>
                </a:lnTo>
                <a:lnTo>
                  <a:pt x="512965" y="1402462"/>
                </a:lnTo>
                <a:lnTo>
                  <a:pt x="473791" y="1380500"/>
                </a:lnTo>
                <a:lnTo>
                  <a:pt x="435957" y="1355632"/>
                </a:lnTo>
                <a:lnTo>
                  <a:pt x="399588" y="1327970"/>
                </a:lnTo>
                <a:lnTo>
                  <a:pt x="364813" y="1297626"/>
                </a:lnTo>
                <a:lnTo>
                  <a:pt x="331757" y="1264713"/>
                </a:lnTo>
                <a:lnTo>
                  <a:pt x="300548" y="1229343"/>
                </a:lnTo>
                <a:lnTo>
                  <a:pt x="271311" y="1191628"/>
                </a:lnTo>
                <a:lnTo>
                  <a:pt x="244174" y="1151679"/>
                </a:lnTo>
                <a:lnTo>
                  <a:pt x="219263" y="1109610"/>
                </a:lnTo>
                <a:lnTo>
                  <a:pt x="196706" y="1065532"/>
                </a:lnTo>
                <a:lnTo>
                  <a:pt x="176628" y="1019558"/>
                </a:lnTo>
                <a:lnTo>
                  <a:pt x="159156" y="971799"/>
                </a:lnTo>
                <a:lnTo>
                  <a:pt x="144418" y="922369"/>
                </a:lnTo>
                <a:lnTo>
                  <a:pt x="132540" y="871378"/>
                </a:lnTo>
                <a:lnTo>
                  <a:pt x="123648" y="818939"/>
                </a:lnTo>
                <a:lnTo>
                  <a:pt x="118000" y="766634"/>
                </a:lnTo>
                <a:lnTo>
                  <a:pt x="115549" y="714894"/>
                </a:lnTo>
                <a:lnTo>
                  <a:pt x="116205" y="663857"/>
                </a:lnTo>
                <a:lnTo>
                  <a:pt x="119881" y="613660"/>
                </a:lnTo>
                <a:lnTo>
                  <a:pt x="126489" y="564442"/>
                </a:lnTo>
                <a:lnTo>
                  <a:pt x="135938" y="516341"/>
                </a:lnTo>
                <a:lnTo>
                  <a:pt x="148143" y="469495"/>
                </a:lnTo>
                <a:lnTo>
                  <a:pt x="163013" y="424042"/>
                </a:lnTo>
                <a:lnTo>
                  <a:pt x="180461" y="380120"/>
                </a:lnTo>
                <a:lnTo>
                  <a:pt x="200399" y="337867"/>
                </a:lnTo>
                <a:lnTo>
                  <a:pt x="222737" y="297421"/>
                </a:lnTo>
                <a:lnTo>
                  <a:pt x="247388" y="258920"/>
                </a:lnTo>
                <a:lnTo>
                  <a:pt x="274263" y="222502"/>
                </a:lnTo>
                <a:lnTo>
                  <a:pt x="303273" y="188306"/>
                </a:lnTo>
                <a:lnTo>
                  <a:pt x="334332" y="156468"/>
                </a:lnTo>
                <a:lnTo>
                  <a:pt x="367349" y="127128"/>
                </a:lnTo>
                <a:lnTo>
                  <a:pt x="402237" y="100423"/>
                </a:lnTo>
                <a:lnTo>
                  <a:pt x="438907" y="76491"/>
                </a:lnTo>
                <a:lnTo>
                  <a:pt x="477271" y="55470"/>
                </a:lnTo>
                <a:lnTo>
                  <a:pt x="517241" y="37499"/>
                </a:lnTo>
                <a:lnTo>
                  <a:pt x="558728" y="22716"/>
                </a:lnTo>
                <a:lnTo>
                  <a:pt x="601643" y="11257"/>
                </a:lnTo>
                <a:lnTo>
                  <a:pt x="645955" y="3255"/>
                </a:lnTo>
                <a:lnTo>
                  <a:pt x="668514" y="661"/>
                </a:lnTo>
                <a:lnTo>
                  <a:pt x="676041" y="0"/>
                </a:lnTo>
                <a:close/>
              </a:path>
            </a:pathLst>
          </a:custGeom>
          <a:solidFill>
            <a:srgbClr val="FF9E00"/>
          </a:solidFill>
          <a:ln>
            <a:solidFill>
              <a:srgbClr val="F495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0">
            <a:extLst>
              <a:ext uri="{FF2B5EF4-FFF2-40B4-BE49-F238E27FC236}">
                <a16:creationId xmlns:a16="http://schemas.microsoft.com/office/drawing/2014/main" id="{96D2E620-712F-6742-9CDC-DC54671D9794}"/>
              </a:ext>
            </a:extLst>
          </p:cNvPr>
          <p:cNvSpPr/>
          <p:nvPr/>
        </p:nvSpPr>
        <p:spPr>
          <a:xfrm>
            <a:off x="9794979" y="2274748"/>
            <a:ext cx="10106" cy="49042"/>
          </a:xfrm>
          <a:custGeom>
            <a:avLst/>
            <a:gdLst/>
            <a:ahLst/>
            <a:cxnLst/>
            <a:rect l="l" t="t" r="r" b="b"/>
            <a:pathLst>
              <a:path w="21590" h="104775">
                <a:moveTo>
                  <a:pt x="0" y="0"/>
                </a:moveTo>
                <a:lnTo>
                  <a:pt x="6462" y="25498"/>
                </a:lnTo>
                <a:lnTo>
                  <a:pt x="12185" y="51380"/>
                </a:lnTo>
                <a:lnTo>
                  <a:pt x="17151" y="77631"/>
                </a:lnTo>
                <a:lnTo>
                  <a:pt x="21341" y="104241"/>
                </a:lnTo>
                <a:lnTo>
                  <a:pt x="21230" y="103387"/>
                </a:lnTo>
                <a:lnTo>
                  <a:pt x="12111" y="50123"/>
                </a:lnTo>
                <a:lnTo>
                  <a:pt x="6430" y="24882"/>
                </a:lnTo>
                <a:lnTo>
                  <a:pt x="0" y="0"/>
                </a:lnTo>
                <a:close/>
              </a:path>
            </a:pathLst>
          </a:custGeom>
          <a:solidFill>
            <a:srgbClr val="FF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21">
            <a:extLst>
              <a:ext uri="{FF2B5EF4-FFF2-40B4-BE49-F238E27FC236}">
                <a16:creationId xmlns:a16="http://schemas.microsoft.com/office/drawing/2014/main" id="{6FD92CCE-BFA4-8F43-8020-CC0E63056F9D}"/>
              </a:ext>
            </a:extLst>
          </p:cNvPr>
          <p:cNvSpPr/>
          <p:nvPr/>
        </p:nvSpPr>
        <p:spPr>
          <a:xfrm>
            <a:off x="9792439" y="2266000"/>
            <a:ext cx="2081" cy="7133"/>
          </a:xfrm>
          <a:custGeom>
            <a:avLst/>
            <a:gdLst/>
            <a:ahLst/>
            <a:cxnLst/>
            <a:rect l="l" t="t" r="r" b="b"/>
            <a:pathLst>
              <a:path w="4445" h="15239">
                <a:moveTo>
                  <a:pt x="2508" y="8184"/>
                </a:moveTo>
                <a:lnTo>
                  <a:pt x="2996" y="9777"/>
                </a:lnTo>
                <a:lnTo>
                  <a:pt x="4383" y="14726"/>
                </a:lnTo>
                <a:lnTo>
                  <a:pt x="3018" y="9766"/>
                </a:lnTo>
                <a:lnTo>
                  <a:pt x="2508" y="8184"/>
                </a:lnTo>
                <a:close/>
              </a:path>
              <a:path w="4445" h="15239">
                <a:moveTo>
                  <a:pt x="0" y="0"/>
                </a:moveTo>
                <a:lnTo>
                  <a:pt x="1453" y="4916"/>
                </a:lnTo>
                <a:lnTo>
                  <a:pt x="2508" y="8184"/>
                </a:lnTo>
                <a:lnTo>
                  <a:pt x="0" y="0"/>
                </a:lnTo>
                <a:close/>
              </a:path>
            </a:pathLst>
          </a:custGeom>
          <a:solidFill>
            <a:srgbClr val="FF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22">
            <a:extLst>
              <a:ext uri="{FF2B5EF4-FFF2-40B4-BE49-F238E27FC236}">
                <a16:creationId xmlns:a16="http://schemas.microsoft.com/office/drawing/2014/main" id="{0C256B63-ECAB-344E-8F53-680FAFD26EDB}"/>
              </a:ext>
            </a:extLst>
          </p:cNvPr>
          <p:cNvSpPr/>
          <p:nvPr/>
        </p:nvSpPr>
        <p:spPr>
          <a:xfrm>
            <a:off x="9932093" y="2882478"/>
            <a:ext cx="285036" cy="344183"/>
          </a:xfrm>
          <a:custGeom>
            <a:avLst/>
            <a:gdLst/>
            <a:ahLst/>
            <a:cxnLst/>
            <a:rect l="l" t="t" r="r" b="b"/>
            <a:pathLst>
              <a:path w="608965" h="735329">
                <a:moveTo>
                  <a:pt x="393770" y="0"/>
                </a:moveTo>
                <a:lnTo>
                  <a:pt x="349644" y="902"/>
                </a:lnTo>
                <a:lnTo>
                  <a:pt x="306226" y="7363"/>
                </a:lnTo>
                <a:lnTo>
                  <a:pt x="263951" y="19140"/>
                </a:lnTo>
                <a:lnTo>
                  <a:pt x="223252" y="35989"/>
                </a:lnTo>
                <a:lnTo>
                  <a:pt x="184565" y="57667"/>
                </a:lnTo>
                <a:lnTo>
                  <a:pt x="148323" y="83930"/>
                </a:lnTo>
                <a:lnTo>
                  <a:pt x="114961" y="114536"/>
                </a:lnTo>
                <a:lnTo>
                  <a:pt x="84913" y="149240"/>
                </a:lnTo>
                <a:lnTo>
                  <a:pt x="58613" y="187800"/>
                </a:lnTo>
                <a:lnTo>
                  <a:pt x="36497" y="229971"/>
                </a:lnTo>
                <a:lnTo>
                  <a:pt x="18997" y="275512"/>
                </a:lnTo>
                <a:lnTo>
                  <a:pt x="6212" y="326263"/>
                </a:lnTo>
                <a:lnTo>
                  <a:pt x="0" y="376892"/>
                </a:lnTo>
                <a:lnTo>
                  <a:pt x="95" y="426842"/>
                </a:lnTo>
                <a:lnTo>
                  <a:pt x="6236" y="475556"/>
                </a:lnTo>
                <a:lnTo>
                  <a:pt x="18157" y="522478"/>
                </a:lnTo>
                <a:lnTo>
                  <a:pt x="35595" y="567050"/>
                </a:lnTo>
                <a:lnTo>
                  <a:pt x="58285" y="608717"/>
                </a:lnTo>
                <a:lnTo>
                  <a:pt x="85964" y="646921"/>
                </a:lnTo>
                <a:lnTo>
                  <a:pt x="118369" y="681107"/>
                </a:lnTo>
                <a:lnTo>
                  <a:pt x="155234" y="710716"/>
                </a:lnTo>
                <a:lnTo>
                  <a:pt x="196296" y="735193"/>
                </a:lnTo>
                <a:lnTo>
                  <a:pt x="161780" y="707062"/>
                </a:lnTo>
                <a:lnTo>
                  <a:pt x="131600" y="674034"/>
                </a:lnTo>
                <a:lnTo>
                  <a:pt x="105998" y="636686"/>
                </a:lnTo>
                <a:lnTo>
                  <a:pt x="85216" y="595590"/>
                </a:lnTo>
                <a:lnTo>
                  <a:pt x="69495" y="551321"/>
                </a:lnTo>
                <a:lnTo>
                  <a:pt x="59078" y="504453"/>
                </a:lnTo>
                <a:lnTo>
                  <a:pt x="54206" y="455559"/>
                </a:lnTo>
                <a:lnTo>
                  <a:pt x="55123" y="405215"/>
                </a:lnTo>
                <a:lnTo>
                  <a:pt x="62068" y="353993"/>
                </a:lnTo>
                <a:lnTo>
                  <a:pt x="75285" y="302468"/>
                </a:lnTo>
                <a:lnTo>
                  <a:pt x="94191" y="253196"/>
                </a:lnTo>
                <a:lnTo>
                  <a:pt x="117958" y="207736"/>
                </a:lnTo>
                <a:lnTo>
                  <a:pt x="146069" y="166410"/>
                </a:lnTo>
                <a:lnTo>
                  <a:pt x="178007" y="129537"/>
                </a:lnTo>
                <a:lnTo>
                  <a:pt x="213256" y="97440"/>
                </a:lnTo>
                <a:lnTo>
                  <a:pt x="251298" y="70438"/>
                </a:lnTo>
                <a:lnTo>
                  <a:pt x="291616" y="48853"/>
                </a:lnTo>
                <a:lnTo>
                  <a:pt x="333693" y="33004"/>
                </a:lnTo>
                <a:lnTo>
                  <a:pt x="377012" y="23213"/>
                </a:lnTo>
                <a:lnTo>
                  <a:pt x="421057" y="19800"/>
                </a:lnTo>
                <a:lnTo>
                  <a:pt x="492802" y="19800"/>
                </a:lnTo>
                <a:lnTo>
                  <a:pt x="482408" y="15845"/>
                </a:lnTo>
                <a:lnTo>
                  <a:pt x="438169" y="4900"/>
                </a:lnTo>
                <a:lnTo>
                  <a:pt x="393770" y="0"/>
                </a:lnTo>
                <a:close/>
              </a:path>
              <a:path w="608965" h="735329">
                <a:moveTo>
                  <a:pt x="492802" y="19800"/>
                </a:moveTo>
                <a:lnTo>
                  <a:pt x="421057" y="19800"/>
                </a:lnTo>
                <a:lnTo>
                  <a:pt x="465310" y="23086"/>
                </a:lnTo>
                <a:lnTo>
                  <a:pt x="509254" y="33391"/>
                </a:lnTo>
                <a:lnTo>
                  <a:pt x="536397" y="43601"/>
                </a:lnTo>
                <a:lnTo>
                  <a:pt x="562010" y="56314"/>
                </a:lnTo>
                <a:lnTo>
                  <a:pt x="586036" y="71374"/>
                </a:lnTo>
                <a:lnTo>
                  <a:pt x="608423" y="88625"/>
                </a:lnTo>
                <a:lnTo>
                  <a:pt x="580504" y="65792"/>
                </a:lnTo>
                <a:lnTo>
                  <a:pt x="550123" y="45884"/>
                </a:lnTo>
                <a:lnTo>
                  <a:pt x="517387" y="29152"/>
                </a:lnTo>
                <a:lnTo>
                  <a:pt x="492802" y="19800"/>
                </a:lnTo>
                <a:close/>
              </a:path>
            </a:pathLst>
          </a:custGeom>
          <a:solidFill>
            <a:srgbClr val="FF9E00"/>
          </a:solidFill>
          <a:ln>
            <a:solidFill>
              <a:srgbClr val="F495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24">
            <a:extLst>
              <a:ext uri="{FF2B5EF4-FFF2-40B4-BE49-F238E27FC236}">
                <a16:creationId xmlns:a16="http://schemas.microsoft.com/office/drawing/2014/main" id="{D53F239A-4E9D-CC45-9CA0-79B0DEA3C7CB}"/>
              </a:ext>
            </a:extLst>
          </p:cNvPr>
          <p:cNvSpPr/>
          <p:nvPr/>
        </p:nvSpPr>
        <p:spPr>
          <a:xfrm>
            <a:off x="10386441" y="2253175"/>
            <a:ext cx="4458" cy="20508"/>
          </a:xfrm>
          <a:custGeom>
            <a:avLst/>
            <a:gdLst/>
            <a:ahLst/>
            <a:cxnLst/>
            <a:rect l="l" t="t" r="r" b="b"/>
            <a:pathLst>
              <a:path w="9525" h="43814">
                <a:moveTo>
                  <a:pt x="0" y="0"/>
                </a:moveTo>
                <a:lnTo>
                  <a:pt x="2716" y="10686"/>
                </a:lnTo>
                <a:lnTo>
                  <a:pt x="5118" y="21532"/>
                </a:lnTo>
                <a:lnTo>
                  <a:pt x="7200" y="32532"/>
                </a:lnTo>
                <a:lnTo>
                  <a:pt x="8955" y="43680"/>
                </a:lnTo>
                <a:lnTo>
                  <a:pt x="8833" y="42604"/>
                </a:lnTo>
                <a:lnTo>
                  <a:pt x="7136" y="31727"/>
                </a:lnTo>
                <a:lnTo>
                  <a:pt x="5086" y="21002"/>
                </a:lnTo>
                <a:lnTo>
                  <a:pt x="2702" y="10427"/>
                </a:lnTo>
                <a:lnTo>
                  <a:pt x="0" y="0"/>
                </a:lnTo>
                <a:close/>
              </a:path>
            </a:pathLst>
          </a:custGeom>
          <a:solidFill>
            <a:srgbClr val="FF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25">
            <a:extLst>
              <a:ext uri="{FF2B5EF4-FFF2-40B4-BE49-F238E27FC236}">
                <a16:creationId xmlns:a16="http://schemas.microsoft.com/office/drawing/2014/main" id="{7BB05E9B-DB8C-9144-8D2E-5A5ACD8F21CC}"/>
              </a:ext>
            </a:extLst>
          </p:cNvPr>
          <p:cNvSpPr/>
          <p:nvPr/>
        </p:nvSpPr>
        <p:spPr>
          <a:xfrm>
            <a:off x="10385382" y="2249511"/>
            <a:ext cx="892" cy="2972"/>
          </a:xfrm>
          <a:custGeom>
            <a:avLst/>
            <a:gdLst/>
            <a:ahLst/>
            <a:cxnLst/>
            <a:rect l="l" t="t" r="r" b="b"/>
            <a:pathLst>
              <a:path w="1904" h="6350">
                <a:moveTo>
                  <a:pt x="990" y="3260"/>
                </a:moveTo>
                <a:lnTo>
                  <a:pt x="1842" y="6203"/>
                </a:lnTo>
                <a:lnTo>
                  <a:pt x="1265" y="4117"/>
                </a:lnTo>
                <a:lnTo>
                  <a:pt x="990" y="3260"/>
                </a:lnTo>
                <a:close/>
              </a:path>
              <a:path w="1904" h="6350">
                <a:moveTo>
                  <a:pt x="0" y="0"/>
                </a:moveTo>
                <a:lnTo>
                  <a:pt x="610" y="2075"/>
                </a:lnTo>
                <a:lnTo>
                  <a:pt x="990" y="3260"/>
                </a:lnTo>
                <a:lnTo>
                  <a:pt x="0" y="0"/>
                </a:lnTo>
                <a:close/>
              </a:path>
            </a:pathLst>
          </a:custGeom>
          <a:solidFill>
            <a:srgbClr val="FF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26">
            <a:extLst>
              <a:ext uri="{FF2B5EF4-FFF2-40B4-BE49-F238E27FC236}">
                <a16:creationId xmlns:a16="http://schemas.microsoft.com/office/drawing/2014/main" id="{966ECB63-3339-F548-A46C-FF338B1A2D63}"/>
              </a:ext>
            </a:extLst>
          </p:cNvPr>
          <p:cNvSpPr/>
          <p:nvPr/>
        </p:nvSpPr>
        <p:spPr>
          <a:xfrm>
            <a:off x="10122158" y="2147471"/>
            <a:ext cx="150989" cy="288008"/>
          </a:xfrm>
          <a:custGeom>
            <a:avLst/>
            <a:gdLst/>
            <a:ahLst/>
            <a:cxnLst/>
            <a:rect l="l" t="t" r="r" b="b"/>
            <a:pathLst>
              <a:path w="322579" h="615314">
                <a:moveTo>
                  <a:pt x="283092" y="0"/>
                </a:moveTo>
                <a:lnTo>
                  <a:pt x="200294" y="12880"/>
                </a:lnTo>
                <a:lnTo>
                  <a:pt x="158020" y="30531"/>
                </a:lnTo>
                <a:lnTo>
                  <a:pt x="119671" y="54719"/>
                </a:lnTo>
                <a:lnTo>
                  <a:pt x="85746" y="84734"/>
                </a:lnTo>
                <a:lnTo>
                  <a:pt x="56746" y="119864"/>
                </a:lnTo>
                <a:lnTo>
                  <a:pt x="33171" y="159400"/>
                </a:lnTo>
                <a:lnTo>
                  <a:pt x="15521" y="202633"/>
                </a:lnTo>
                <a:lnTo>
                  <a:pt x="4297" y="248851"/>
                </a:lnTo>
                <a:lnTo>
                  <a:pt x="0" y="297345"/>
                </a:lnTo>
                <a:lnTo>
                  <a:pt x="3128" y="347405"/>
                </a:lnTo>
                <a:lnTo>
                  <a:pt x="13468" y="395571"/>
                </a:lnTo>
                <a:lnTo>
                  <a:pt x="30299" y="440344"/>
                </a:lnTo>
                <a:lnTo>
                  <a:pt x="52984" y="481207"/>
                </a:lnTo>
                <a:lnTo>
                  <a:pt x="80883" y="517643"/>
                </a:lnTo>
                <a:lnTo>
                  <a:pt x="113358" y="549134"/>
                </a:lnTo>
                <a:lnTo>
                  <a:pt x="149772" y="575163"/>
                </a:lnTo>
                <a:lnTo>
                  <a:pt x="189486" y="595213"/>
                </a:lnTo>
                <a:lnTo>
                  <a:pt x="231861" y="608767"/>
                </a:lnTo>
                <a:lnTo>
                  <a:pt x="276261" y="615308"/>
                </a:lnTo>
                <a:lnTo>
                  <a:pt x="322045" y="614318"/>
                </a:lnTo>
                <a:lnTo>
                  <a:pt x="278900" y="609873"/>
                </a:lnTo>
                <a:lnTo>
                  <a:pt x="237461" y="597608"/>
                </a:lnTo>
                <a:lnTo>
                  <a:pt x="198401" y="578121"/>
                </a:lnTo>
                <a:lnTo>
                  <a:pt x="162395" y="552009"/>
                </a:lnTo>
                <a:lnTo>
                  <a:pt x="130118" y="519867"/>
                </a:lnTo>
                <a:lnTo>
                  <a:pt x="102242" y="482294"/>
                </a:lnTo>
                <a:lnTo>
                  <a:pt x="79443" y="439887"/>
                </a:lnTo>
                <a:lnTo>
                  <a:pt x="62394" y="393241"/>
                </a:lnTo>
                <a:lnTo>
                  <a:pt x="51770" y="342955"/>
                </a:lnTo>
                <a:lnTo>
                  <a:pt x="48328" y="292936"/>
                </a:lnTo>
                <a:lnTo>
                  <a:pt x="51711" y="244566"/>
                </a:lnTo>
                <a:lnTo>
                  <a:pt x="61470" y="198549"/>
                </a:lnTo>
                <a:lnTo>
                  <a:pt x="77155" y="155588"/>
                </a:lnTo>
                <a:lnTo>
                  <a:pt x="98314" y="116386"/>
                </a:lnTo>
                <a:lnTo>
                  <a:pt x="124497" y="81647"/>
                </a:lnTo>
                <a:lnTo>
                  <a:pt x="155256" y="52072"/>
                </a:lnTo>
                <a:lnTo>
                  <a:pt x="190138" y="28367"/>
                </a:lnTo>
                <a:lnTo>
                  <a:pt x="228694" y="11234"/>
                </a:lnTo>
                <a:lnTo>
                  <a:pt x="270561" y="1363"/>
                </a:lnTo>
                <a:lnTo>
                  <a:pt x="278897" y="344"/>
                </a:lnTo>
                <a:lnTo>
                  <a:pt x="283092" y="0"/>
                </a:lnTo>
                <a:close/>
              </a:path>
            </a:pathLst>
          </a:custGeom>
          <a:solidFill>
            <a:srgbClr val="FF9E00"/>
          </a:solidFill>
          <a:ln>
            <a:solidFill>
              <a:srgbClr val="F495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Forma libre 242">
            <a:extLst>
              <a:ext uri="{FF2B5EF4-FFF2-40B4-BE49-F238E27FC236}">
                <a16:creationId xmlns:a16="http://schemas.microsoft.com/office/drawing/2014/main" id="{1DE86493-B165-3C41-A8EB-7A1A2AFA0AC3}"/>
              </a:ext>
            </a:extLst>
          </p:cNvPr>
          <p:cNvSpPr/>
          <p:nvPr/>
        </p:nvSpPr>
        <p:spPr>
          <a:xfrm>
            <a:off x="7979641" y="2271673"/>
            <a:ext cx="1529866" cy="1840711"/>
          </a:xfrm>
          <a:custGeom>
            <a:avLst/>
            <a:gdLst>
              <a:gd name="connsiteX0" fmla="*/ 0 w 1529866"/>
              <a:gd name="connsiteY0" fmla="*/ 0 h 1840711"/>
              <a:gd name="connsiteX1" fmla="*/ 1147987 w 1529866"/>
              <a:gd name="connsiteY1" fmla="*/ 210387 h 1840711"/>
              <a:gd name="connsiteX2" fmla="*/ 1147988 w 1529866"/>
              <a:gd name="connsiteY2" fmla="*/ 210387 h 1840711"/>
              <a:gd name="connsiteX3" fmla="*/ 1529866 w 1529866"/>
              <a:gd name="connsiteY3" fmla="*/ 280373 h 1840711"/>
              <a:gd name="connsiteX4" fmla="*/ 1529866 w 1529866"/>
              <a:gd name="connsiteY4" fmla="*/ 350010 h 1840711"/>
              <a:gd name="connsiteX5" fmla="*/ 1529866 w 1529866"/>
              <a:gd name="connsiteY5" fmla="*/ 412438 h 1840711"/>
              <a:gd name="connsiteX6" fmla="*/ 1529866 w 1529866"/>
              <a:gd name="connsiteY6" fmla="*/ 727157 h 1840711"/>
              <a:gd name="connsiteX7" fmla="*/ 1529866 w 1529866"/>
              <a:gd name="connsiteY7" fmla="*/ 866785 h 1840711"/>
              <a:gd name="connsiteX8" fmla="*/ 1529866 w 1529866"/>
              <a:gd name="connsiteY8" fmla="*/ 1084916 h 1840711"/>
              <a:gd name="connsiteX9" fmla="*/ 1529866 w 1529866"/>
              <a:gd name="connsiteY9" fmla="*/ 1599957 h 1840711"/>
              <a:gd name="connsiteX10" fmla="*/ 1529866 w 1529866"/>
              <a:gd name="connsiteY10" fmla="*/ 1840711 h 1840711"/>
              <a:gd name="connsiteX11" fmla="*/ 0 w 1529866"/>
              <a:gd name="connsiteY11" fmla="*/ 1557289 h 1840711"/>
              <a:gd name="connsiteX12" fmla="*/ 0 w 1529866"/>
              <a:gd name="connsiteY12" fmla="*/ 1131811 h 1840711"/>
              <a:gd name="connsiteX13" fmla="*/ 722115 w 1529866"/>
              <a:gd name="connsiteY13" fmla="*/ 1131811 h 1840711"/>
              <a:gd name="connsiteX14" fmla="*/ 722115 w 1529866"/>
              <a:gd name="connsiteY14" fmla="*/ 795561 h 1840711"/>
              <a:gd name="connsiteX15" fmla="*/ 737885 w 1529866"/>
              <a:gd name="connsiteY15" fmla="*/ 796816 h 1840711"/>
              <a:gd name="connsiteX16" fmla="*/ 758546 w 1529866"/>
              <a:gd name="connsiteY16" fmla="*/ 795470 h 1840711"/>
              <a:gd name="connsiteX17" fmla="*/ 778797 w 1529866"/>
              <a:gd name="connsiteY17" fmla="*/ 791151 h 1840711"/>
              <a:gd name="connsiteX18" fmla="*/ 797894 w 1529866"/>
              <a:gd name="connsiteY18" fmla="*/ 784083 h 1840711"/>
              <a:gd name="connsiteX19" fmla="*/ 815709 w 1529866"/>
              <a:gd name="connsiteY19" fmla="*/ 774465 h 1840711"/>
              <a:gd name="connsiteX20" fmla="*/ 832114 w 1529866"/>
              <a:gd name="connsiteY20" fmla="*/ 762497 h 1840711"/>
              <a:gd name="connsiteX21" fmla="*/ 846981 w 1529866"/>
              <a:gd name="connsiteY21" fmla="*/ 748379 h 1840711"/>
              <a:gd name="connsiteX22" fmla="*/ 860182 w 1529866"/>
              <a:gd name="connsiteY22" fmla="*/ 732312 h 1840711"/>
              <a:gd name="connsiteX23" fmla="*/ 871590 w 1529866"/>
              <a:gd name="connsiteY23" fmla="*/ 714495 h 1840711"/>
              <a:gd name="connsiteX24" fmla="*/ 881075 w 1529866"/>
              <a:gd name="connsiteY24" fmla="*/ 695128 h 1840711"/>
              <a:gd name="connsiteX25" fmla="*/ 888511 w 1529866"/>
              <a:gd name="connsiteY25" fmla="*/ 674412 h 1840711"/>
              <a:gd name="connsiteX26" fmla="*/ 893768 w 1529866"/>
              <a:gd name="connsiteY26" fmla="*/ 652546 h 1840711"/>
              <a:gd name="connsiteX27" fmla="*/ 896720 w 1529866"/>
              <a:gd name="connsiteY27" fmla="*/ 629729 h 1840711"/>
              <a:gd name="connsiteX28" fmla="*/ 897237 w 1529866"/>
              <a:gd name="connsiteY28" fmla="*/ 606164 h 1840711"/>
              <a:gd name="connsiteX29" fmla="*/ 895193 w 1529866"/>
              <a:gd name="connsiteY29" fmla="*/ 582049 h 1840711"/>
              <a:gd name="connsiteX30" fmla="*/ 890608 w 1529866"/>
              <a:gd name="connsiteY30" fmla="*/ 558285 h 1840711"/>
              <a:gd name="connsiteX31" fmla="*/ 883707 w 1529866"/>
              <a:gd name="connsiteY31" fmla="*/ 535747 h 1840711"/>
              <a:gd name="connsiteX32" fmla="*/ 874667 w 1529866"/>
              <a:gd name="connsiteY32" fmla="*/ 514591 h 1840711"/>
              <a:gd name="connsiteX33" fmla="*/ 863665 w 1529866"/>
              <a:gd name="connsiteY33" fmla="*/ 494976 h 1840711"/>
              <a:gd name="connsiteX34" fmla="*/ 850880 w 1529866"/>
              <a:gd name="connsiteY34" fmla="*/ 477059 h 1840711"/>
              <a:gd name="connsiteX35" fmla="*/ 836489 w 1529866"/>
              <a:gd name="connsiteY35" fmla="*/ 460999 h 1840711"/>
              <a:gd name="connsiteX36" fmla="*/ 820669 w 1529866"/>
              <a:gd name="connsiteY36" fmla="*/ 446951 h 1840711"/>
              <a:gd name="connsiteX37" fmla="*/ 803599 w 1529866"/>
              <a:gd name="connsiteY37" fmla="*/ 435075 h 1840711"/>
              <a:gd name="connsiteX38" fmla="*/ 785455 w 1529866"/>
              <a:gd name="connsiteY38" fmla="*/ 425528 h 1840711"/>
              <a:gd name="connsiteX39" fmla="*/ 766415 w 1529866"/>
              <a:gd name="connsiteY39" fmla="*/ 418468 h 1840711"/>
              <a:gd name="connsiteX40" fmla="*/ 746657 w 1529866"/>
              <a:gd name="connsiteY40" fmla="*/ 414052 h 1840711"/>
              <a:gd name="connsiteX41" fmla="*/ 726359 w 1529866"/>
              <a:gd name="connsiteY41" fmla="*/ 412438 h 1840711"/>
              <a:gd name="connsiteX42" fmla="*/ 705697 w 1529866"/>
              <a:gd name="connsiteY42" fmla="*/ 413783 h 1840711"/>
              <a:gd name="connsiteX43" fmla="*/ 685447 w 1529866"/>
              <a:gd name="connsiteY43" fmla="*/ 418102 h 1840711"/>
              <a:gd name="connsiteX44" fmla="*/ 666350 w 1529866"/>
              <a:gd name="connsiteY44" fmla="*/ 425170 h 1840711"/>
              <a:gd name="connsiteX45" fmla="*/ 658538 w 1529866"/>
              <a:gd name="connsiteY45" fmla="*/ 429387 h 1840711"/>
              <a:gd name="connsiteX46" fmla="*/ 648534 w 1529866"/>
              <a:gd name="connsiteY46" fmla="*/ 434788 h 1840711"/>
              <a:gd name="connsiteX47" fmla="*/ 632129 w 1529866"/>
              <a:gd name="connsiteY47" fmla="*/ 446756 h 1840711"/>
              <a:gd name="connsiteX48" fmla="*/ 617261 w 1529866"/>
              <a:gd name="connsiteY48" fmla="*/ 460874 h 1840711"/>
              <a:gd name="connsiteX49" fmla="*/ 604059 w 1529866"/>
              <a:gd name="connsiteY49" fmla="*/ 476941 h 1840711"/>
              <a:gd name="connsiteX50" fmla="*/ 592650 w 1529866"/>
              <a:gd name="connsiteY50" fmla="*/ 494758 h 1840711"/>
              <a:gd name="connsiteX51" fmla="*/ 583164 w 1529866"/>
              <a:gd name="connsiteY51" fmla="*/ 514125 h 1840711"/>
              <a:gd name="connsiteX52" fmla="*/ 575727 w 1529866"/>
              <a:gd name="connsiteY52" fmla="*/ 534841 h 1840711"/>
              <a:gd name="connsiteX53" fmla="*/ 570469 w 1529866"/>
              <a:gd name="connsiteY53" fmla="*/ 556708 h 1840711"/>
              <a:gd name="connsiteX54" fmla="*/ 567516 w 1529866"/>
              <a:gd name="connsiteY54" fmla="*/ 579523 h 1840711"/>
              <a:gd name="connsiteX55" fmla="*/ 566997 w 1529866"/>
              <a:gd name="connsiteY55" fmla="*/ 603089 h 1840711"/>
              <a:gd name="connsiteX56" fmla="*/ 568248 w 1529866"/>
              <a:gd name="connsiteY56" fmla="*/ 617849 h 1840711"/>
              <a:gd name="connsiteX57" fmla="*/ 569041 w 1529866"/>
              <a:gd name="connsiteY57" fmla="*/ 627204 h 1840711"/>
              <a:gd name="connsiteX58" fmla="*/ 571316 w 1529866"/>
              <a:gd name="connsiteY58" fmla="*/ 638993 h 1840711"/>
              <a:gd name="connsiteX59" fmla="*/ 0 w 1529866"/>
              <a:gd name="connsiteY59" fmla="*/ 638993 h 1840711"/>
              <a:gd name="connsiteX60" fmla="*/ 0 w 1529866"/>
              <a:gd name="connsiteY60" fmla="*/ 0 h 1840711"/>
              <a:gd name="connsiteX61" fmla="*/ 124829 w 1529866"/>
              <a:gd name="connsiteY61" fmla="*/ 210387 h 1840711"/>
              <a:gd name="connsiteX62" fmla="*/ 106466 w 1529866"/>
              <a:gd name="connsiteY62" fmla="*/ 216557 h 1840711"/>
              <a:gd name="connsiteX63" fmla="*/ 91462 w 1529866"/>
              <a:gd name="connsiteY63" fmla="*/ 228735 h 1840711"/>
              <a:gd name="connsiteX64" fmla="*/ 80641 w 1529866"/>
              <a:gd name="connsiteY64" fmla="*/ 245635 h 1840711"/>
              <a:gd name="connsiteX65" fmla="*/ 74827 w 1529866"/>
              <a:gd name="connsiteY65" fmla="*/ 265972 h 1840711"/>
              <a:gd name="connsiteX66" fmla="*/ 74843 w 1529866"/>
              <a:gd name="connsiteY66" fmla="*/ 288461 h 1840711"/>
              <a:gd name="connsiteX67" fmla="*/ 80939 w 1529866"/>
              <a:gd name="connsiteY67" fmla="*/ 310105 h 1840711"/>
              <a:gd name="connsiteX68" fmla="*/ 92060 w 1529866"/>
              <a:gd name="connsiteY68" fmla="*/ 328095 h 1840711"/>
              <a:gd name="connsiteX69" fmla="*/ 107065 w 1529866"/>
              <a:gd name="connsiteY69" fmla="*/ 341419 h 1840711"/>
              <a:gd name="connsiteX70" fmla="*/ 124811 w 1529866"/>
              <a:gd name="connsiteY70" fmla="*/ 349062 h 1840711"/>
              <a:gd name="connsiteX71" fmla="*/ 144158 w 1529866"/>
              <a:gd name="connsiteY71" fmla="*/ 350010 h 1840711"/>
              <a:gd name="connsiteX72" fmla="*/ 162521 w 1529866"/>
              <a:gd name="connsiteY72" fmla="*/ 343841 h 1840711"/>
              <a:gd name="connsiteX73" fmla="*/ 177526 w 1529866"/>
              <a:gd name="connsiteY73" fmla="*/ 331663 h 1840711"/>
              <a:gd name="connsiteX74" fmla="*/ 188347 w 1529866"/>
              <a:gd name="connsiteY74" fmla="*/ 314763 h 1840711"/>
              <a:gd name="connsiteX75" fmla="*/ 194161 w 1529866"/>
              <a:gd name="connsiteY75" fmla="*/ 294425 h 1840711"/>
              <a:gd name="connsiteX76" fmla="*/ 194144 w 1529866"/>
              <a:gd name="connsiteY76" fmla="*/ 271937 h 1840711"/>
              <a:gd name="connsiteX77" fmla="*/ 188049 w 1529866"/>
              <a:gd name="connsiteY77" fmla="*/ 250293 h 1840711"/>
              <a:gd name="connsiteX78" fmla="*/ 176928 w 1529866"/>
              <a:gd name="connsiteY78" fmla="*/ 232302 h 1840711"/>
              <a:gd name="connsiteX79" fmla="*/ 161923 w 1529866"/>
              <a:gd name="connsiteY79" fmla="*/ 218977 h 1840711"/>
              <a:gd name="connsiteX80" fmla="*/ 144176 w 1529866"/>
              <a:gd name="connsiteY80" fmla="*/ 211334 h 1840711"/>
              <a:gd name="connsiteX81" fmla="*/ 124831 w 1529866"/>
              <a:gd name="connsiteY81" fmla="*/ 210387 h 1840711"/>
              <a:gd name="connsiteX82" fmla="*/ 124829 w 1529866"/>
              <a:gd name="connsiteY82" fmla="*/ 210387 h 1840711"/>
              <a:gd name="connsiteX83" fmla="*/ 354509 w 1529866"/>
              <a:gd name="connsiteY83" fmla="*/ 429387 h 1840711"/>
              <a:gd name="connsiteX84" fmla="*/ 333571 w 1529866"/>
              <a:gd name="connsiteY84" fmla="*/ 435718 h 1840711"/>
              <a:gd name="connsiteX85" fmla="*/ 315653 w 1529866"/>
              <a:gd name="connsiteY85" fmla="*/ 447881 h 1840711"/>
              <a:gd name="connsiteX86" fmla="*/ 301397 w 1529866"/>
              <a:gd name="connsiteY86" fmla="*/ 464872 h 1840711"/>
              <a:gd name="connsiteX87" fmla="*/ 291447 w 1529866"/>
              <a:gd name="connsiteY87" fmla="*/ 485686 h 1840711"/>
              <a:gd name="connsiteX88" fmla="*/ 286446 w 1529866"/>
              <a:gd name="connsiteY88" fmla="*/ 509319 h 1840711"/>
              <a:gd name="connsiteX89" fmla="*/ 287037 w 1529866"/>
              <a:gd name="connsiteY89" fmla="*/ 534768 h 1840711"/>
              <a:gd name="connsiteX90" fmla="*/ 293384 w 1529866"/>
              <a:gd name="connsiteY90" fmla="*/ 559421 h 1840711"/>
              <a:gd name="connsiteX91" fmla="*/ 304618 w 1529866"/>
              <a:gd name="connsiteY91" fmla="*/ 580806 h 1840711"/>
              <a:gd name="connsiteX92" fmla="*/ 319849 w 1529866"/>
              <a:gd name="connsiteY92" fmla="*/ 598133 h 1840711"/>
              <a:gd name="connsiteX93" fmla="*/ 338185 w 1529866"/>
              <a:gd name="connsiteY93" fmla="*/ 610611 h 1840711"/>
              <a:gd name="connsiteX94" fmla="*/ 358734 w 1529866"/>
              <a:gd name="connsiteY94" fmla="*/ 617446 h 1840711"/>
              <a:gd name="connsiteX95" fmla="*/ 380606 w 1529866"/>
              <a:gd name="connsiteY95" fmla="*/ 617849 h 1840711"/>
              <a:gd name="connsiteX96" fmla="*/ 401543 w 1529866"/>
              <a:gd name="connsiteY96" fmla="*/ 611520 h 1840711"/>
              <a:gd name="connsiteX97" fmla="*/ 419461 w 1529866"/>
              <a:gd name="connsiteY97" fmla="*/ 599357 h 1840711"/>
              <a:gd name="connsiteX98" fmla="*/ 433717 w 1529866"/>
              <a:gd name="connsiteY98" fmla="*/ 582366 h 1840711"/>
              <a:gd name="connsiteX99" fmla="*/ 443667 w 1529866"/>
              <a:gd name="connsiteY99" fmla="*/ 561552 h 1840711"/>
              <a:gd name="connsiteX100" fmla="*/ 448668 w 1529866"/>
              <a:gd name="connsiteY100" fmla="*/ 537918 h 1840711"/>
              <a:gd name="connsiteX101" fmla="*/ 448077 w 1529866"/>
              <a:gd name="connsiteY101" fmla="*/ 512468 h 1840711"/>
              <a:gd name="connsiteX102" fmla="*/ 441731 w 1529866"/>
              <a:gd name="connsiteY102" fmla="*/ 487818 h 1840711"/>
              <a:gd name="connsiteX103" fmla="*/ 430496 w 1529866"/>
              <a:gd name="connsiteY103" fmla="*/ 466433 h 1840711"/>
              <a:gd name="connsiteX104" fmla="*/ 415265 w 1529866"/>
              <a:gd name="connsiteY104" fmla="*/ 449105 h 1840711"/>
              <a:gd name="connsiteX105" fmla="*/ 396929 w 1529866"/>
              <a:gd name="connsiteY105" fmla="*/ 436627 h 1840711"/>
              <a:gd name="connsiteX106" fmla="*/ 376380 w 1529866"/>
              <a:gd name="connsiteY106" fmla="*/ 429791 h 1840711"/>
              <a:gd name="connsiteX107" fmla="*/ 354513 w 1529866"/>
              <a:gd name="connsiteY107" fmla="*/ 429387 h 1840711"/>
              <a:gd name="connsiteX108" fmla="*/ 354509 w 1529866"/>
              <a:gd name="connsiteY108" fmla="*/ 429387 h 1840711"/>
              <a:gd name="connsiteX109" fmla="*/ 1167166 w 1529866"/>
              <a:gd name="connsiteY109" fmla="*/ 727157 h 1840711"/>
              <a:gd name="connsiteX110" fmla="*/ 1148804 w 1529866"/>
              <a:gd name="connsiteY110" fmla="*/ 733326 h 1840711"/>
              <a:gd name="connsiteX111" fmla="*/ 1133801 w 1529866"/>
              <a:gd name="connsiteY111" fmla="*/ 745504 h 1840711"/>
              <a:gd name="connsiteX112" fmla="*/ 1122980 w 1529866"/>
              <a:gd name="connsiteY112" fmla="*/ 762404 h 1840711"/>
              <a:gd name="connsiteX113" fmla="*/ 1117174 w 1529866"/>
              <a:gd name="connsiteY113" fmla="*/ 796816 h 1840711"/>
              <a:gd name="connsiteX114" fmla="*/ 1117179 w 1529866"/>
              <a:gd name="connsiteY114" fmla="*/ 805230 h 1840711"/>
              <a:gd name="connsiteX115" fmla="*/ 1123277 w 1529866"/>
              <a:gd name="connsiteY115" fmla="*/ 826876 h 1840711"/>
              <a:gd name="connsiteX116" fmla="*/ 1134399 w 1529866"/>
              <a:gd name="connsiteY116" fmla="*/ 844868 h 1840711"/>
              <a:gd name="connsiteX117" fmla="*/ 1149404 w 1529866"/>
              <a:gd name="connsiteY117" fmla="*/ 858193 h 1840711"/>
              <a:gd name="connsiteX118" fmla="*/ 1167150 w 1529866"/>
              <a:gd name="connsiteY118" fmla="*/ 865836 h 1840711"/>
              <a:gd name="connsiteX119" fmla="*/ 1186494 w 1529866"/>
              <a:gd name="connsiteY119" fmla="*/ 866785 h 1840711"/>
              <a:gd name="connsiteX120" fmla="*/ 1204859 w 1529866"/>
              <a:gd name="connsiteY120" fmla="*/ 860613 h 1840711"/>
              <a:gd name="connsiteX121" fmla="*/ 1219863 w 1529866"/>
              <a:gd name="connsiteY121" fmla="*/ 848434 h 1840711"/>
              <a:gd name="connsiteX122" fmla="*/ 1230685 w 1529866"/>
              <a:gd name="connsiteY122" fmla="*/ 831532 h 1840711"/>
              <a:gd name="connsiteX123" fmla="*/ 1236501 w 1529866"/>
              <a:gd name="connsiteY123" fmla="*/ 811195 h 1840711"/>
              <a:gd name="connsiteX124" fmla="*/ 1236486 w 1529866"/>
              <a:gd name="connsiteY124" fmla="*/ 788706 h 1840711"/>
              <a:gd name="connsiteX125" fmla="*/ 1230389 w 1529866"/>
              <a:gd name="connsiteY125" fmla="*/ 767063 h 1840711"/>
              <a:gd name="connsiteX126" fmla="*/ 1219267 w 1529866"/>
              <a:gd name="connsiteY126" fmla="*/ 749072 h 1840711"/>
              <a:gd name="connsiteX127" fmla="*/ 1204260 w 1529866"/>
              <a:gd name="connsiteY127" fmla="*/ 735748 h 1840711"/>
              <a:gd name="connsiteX128" fmla="*/ 1186513 w 1529866"/>
              <a:gd name="connsiteY128" fmla="*/ 728105 h 1840711"/>
              <a:gd name="connsiteX129" fmla="*/ 1167166 w 1529866"/>
              <a:gd name="connsiteY129" fmla="*/ 727157 h 1840711"/>
              <a:gd name="connsiteX130" fmla="*/ 1110458 w 1529866"/>
              <a:gd name="connsiteY130" fmla="*/ 1084916 h 1840711"/>
              <a:gd name="connsiteX131" fmla="*/ 1090417 w 1529866"/>
              <a:gd name="connsiteY131" fmla="*/ 1086626 h 1840711"/>
              <a:gd name="connsiteX132" fmla="*/ 1070666 w 1529866"/>
              <a:gd name="connsiteY132" fmla="*/ 1090426 h 1840711"/>
              <a:gd name="connsiteX133" fmla="*/ 1051696 w 1529866"/>
              <a:gd name="connsiteY133" fmla="*/ 1096188 h 1840711"/>
              <a:gd name="connsiteX134" fmla="*/ 1033572 w 1529866"/>
              <a:gd name="connsiteY134" fmla="*/ 1103810 h 1840711"/>
              <a:gd name="connsiteX135" fmla="*/ 1016360 w 1529866"/>
              <a:gd name="connsiteY135" fmla="*/ 1113191 h 1840711"/>
              <a:gd name="connsiteX136" fmla="*/ 1000123 w 1529866"/>
              <a:gd name="connsiteY136" fmla="*/ 1124231 h 1840711"/>
              <a:gd name="connsiteX137" fmla="*/ 984926 w 1529866"/>
              <a:gd name="connsiteY137" fmla="*/ 1136828 h 1840711"/>
              <a:gd name="connsiteX138" fmla="*/ 970835 w 1529866"/>
              <a:gd name="connsiteY138" fmla="*/ 1150881 h 1840711"/>
              <a:gd name="connsiteX139" fmla="*/ 957913 w 1529866"/>
              <a:gd name="connsiteY139" fmla="*/ 1166290 h 1840711"/>
              <a:gd name="connsiteX140" fmla="*/ 946226 w 1529866"/>
              <a:gd name="connsiteY140" fmla="*/ 1182953 h 1840711"/>
              <a:gd name="connsiteX141" fmla="*/ 935837 w 1529866"/>
              <a:gd name="connsiteY141" fmla="*/ 1200770 h 1840711"/>
              <a:gd name="connsiteX142" fmla="*/ 926813 w 1529866"/>
              <a:gd name="connsiteY142" fmla="*/ 1219638 h 1840711"/>
              <a:gd name="connsiteX143" fmla="*/ 919217 w 1529866"/>
              <a:gd name="connsiteY143" fmla="*/ 1239459 h 1840711"/>
              <a:gd name="connsiteX144" fmla="*/ 913113 w 1529866"/>
              <a:gd name="connsiteY144" fmla="*/ 1260129 h 1840711"/>
              <a:gd name="connsiteX145" fmla="*/ 908567 w 1529866"/>
              <a:gd name="connsiteY145" fmla="*/ 1281549 h 1840711"/>
              <a:gd name="connsiteX146" fmla="*/ 905644 w 1529866"/>
              <a:gd name="connsiteY146" fmla="*/ 1303617 h 1840711"/>
              <a:gd name="connsiteX147" fmla="*/ 904407 w 1529866"/>
              <a:gd name="connsiteY147" fmla="*/ 1326233 h 1840711"/>
              <a:gd name="connsiteX148" fmla="*/ 904923 w 1529866"/>
              <a:gd name="connsiteY148" fmla="*/ 1349295 h 1840711"/>
              <a:gd name="connsiteX149" fmla="*/ 907254 w 1529866"/>
              <a:gd name="connsiteY149" fmla="*/ 1372703 h 1840711"/>
              <a:gd name="connsiteX150" fmla="*/ 911371 w 1529866"/>
              <a:gd name="connsiteY150" fmla="*/ 1395863 h 1840711"/>
              <a:gd name="connsiteX151" fmla="*/ 917142 w 1529866"/>
              <a:gd name="connsiteY151" fmla="*/ 1418197 h 1840711"/>
              <a:gd name="connsiteX152" fmla="*/ 924477 w 1529866"/>
              <a:gd name="connsiteY152" fmla="*/ 1439626 h 1840711"/>
              <a:gd name="connsiteX153" fmla="*/ 933287 w 1529866"/>
              <a:gd name="connsiteY153" fmla="*/ 1460070 h 1840711"/>
              <a:gd name="connsiteX154" fmla="*/ 943482 w 1529866"/>
              <a:gd name="connsiteY154" fmla="*/ 1479449 h 1840711"/>
              <a:gd name="connsiteX155" fmla="*/ 954973 w 1529866"/>
              <a:gd name="connsiteY155" fmla="*/ 1497683 h 1840711"/>
              <a:gd name="connsiteX156" fmla="*/ 967669 w 1529866"/>
              <a:gd name="connsiteY156" fmla="*/ 1514693 h 1840711"/>
              <a:gd name="connsiteX157" fmla="*/ 981482 w 1529866"/>
              <a:gd name="connsiteY157" fmla="*/ 1530400 h 1840711"/>
              <a:gd name="connsiteX158" fmla="*/ 996321 w 1529866"/>
              <a:gd name="connsiteY158" fmla="*/ 1544724 h 1840711"/>
              <a:gd name="connsiteX159" fmla="*/ 1012097 w 1529866"/>
              <a:gd name="connsiteY159" fmla="*/ 1557584 h 1840711"/>
              <a:gd name="connsiteX160" fmla="*/ 1028719 w 1529866"/>
              <a:gd name="connsiteY160" fmla="*/ 1568902 h 1840711"/>
              <a:gd name="connsiteX161" fmla="*/ 1046099 w 1529866"/>
              <a:gd name="connsiteY161" fmla="*/ 1578598 h 1840711"/>
              <a:gd name="connsiteX162" fmla="*/ 1064147 w 1529866"/>
              <a:gd name="connsiteY162" fmla="*/ 1586592 h 1840711"/>
              <a:gd name="connsiteX163" fmla="*/ 1082772 w 1529866"/>
              <a:gd name="connsiteY163" fmla="*/ 1592805 h 1840711"/>
              <a:gd name="connsiteX164" fmla="*/ 1101886 w 1529866"/>
              <a:gd name="connsiteY164" fmla="*/ 1597156 h 1840711"/>
              <a:gd name="connsiteX165" fmla="*/ 1121398 w 1529866"/>
              <a:gd name="connsiteY165" fmla="*/ 1599567 h 1840711"/>
              <a:gd name="connsiteX166" fmla="*/ 1141219 w 1529866"/>
              <a:gd name="connsiteY166" fmla="*/ 1599957 h 1840711"/>
              <a:gd name="connsiteX167" fmla="*/ 1161260 w 1529866"/>
              <a:gd name="connsiteY167" fmla="*/ 1598248 h 1840711"/>
              <a:gd name="connsiteX168" fmla="*/ 1181011 w 1529866"/>
              <a:gd name="connsiteY168" fmla="*/ 1594447 h 1840711"/>
              <a:gd name="connsiteX169" fmla="*/ 1199980 w 1529866"/>
              <a:gd name="connsiteY169" fmla="*/ 1588686 h 1840711"/>
              <a:gd name="connsiteX170" fmla="*/ 1218102 w 1529866"/>
              <a:gd name="connsiteY170" fmla="*/ 1581064 h 1840711"/>
              <a:gd name="connsiteX171" fmla="*/ 1235315 w 1529866"/>
              <a:gd name="connsiteY171" fmla="*/ 1571683 h 1840711"/>
              <a:gd name="connsiteX172" fmla="*/ 1251551 w 1529866"/>
              <a:gd name="connsiteY172" fmla="*/ 1560643 h 1840711"/>
              <a:gd name="connsiteX173" fmla="*/ 1266747 w 1529866"/>
              <a:gd name="connsiteY173" fmla="*/ 1548046 h 1840711"/>
              <a:gd name="connsiteX174" fmla="*/ 1280839 w 1529866"/>
              <a:gd name="connsiteY174" fmla="*/ 1533993 h 1840711"/>
              <a:gd name="connsiteX175" fmla="*/ 1293760 w 1529866"/>
              <a:gd name="connsiteY175" fmla="*/ 1518584 h 1840711"/>
              <a:gd name="connsiteX176" fmla="*/ 1305448 w 1529866"/>
              <a:gd name="connsiteY176" fmla="*/ 1501921 h 1840711"/>
              <a:gd name="connsiteX177" fmla="*/ 1315836 w 1529866"/>
              <a:gd name="connsiteY177" fmla="*/ 1484105 h 1840711"/>
              <a:gd name="connsiteX178" fmla="*/ 1324861 w 1529866"/>
              <a:gd name="connsiteY178" fmla="*/ 1465236 h 1840711"/>
              <a:gd name="connsiteX179" fmla="*/ 1332459 w 1529866"/>
              <a:gd name="connsiteY179" fmla="*/ 1445416 h 1840711"/>
              <a:gd name="connsiteX180" fmla="*/ 1338563 w 1529866"/>
              <a:gd name="connsiteY180" fmla="*/ 1424745 h 1840711"/>
              <a:gd name="connsiteX181" fmla="*/ 1343109 w 1529866"/>
              <a:gd name="connsiteY181" fmla="*/ 1403325 h 1840711"/>
              <a:gd name="connsiteX182" fmla="*/ 1346034 w 1529866"/>
              <a:gd name="connsiteY182" fmla="*/ 1381257 h 1840711"/>
              <a:gd name="connsiteX183" fmla="*/ 1347272 w 1529866"/>
              <a:gd name="connsiteY183" fmla="*/ 1358641 h 1840711"/>
              <a:gd name="connsiteX184" fmla="*/ 1346758 w 1529866"/>
              <a:gd name="connsiteY184" fmla="*/ 1335579 h 1840711"/>
              <a:gd name="connsiteX185" fmla="*/ 1344428 w 1529866"/>
              <a:gd name="connsiteY185" fmla="*/ 1312171 h 1840711"/>
              <a:gd name="connsiteX186" fmla="*/ 1340310 w 1529866"/>
              <a:gd name="connsiteY186" fmla="*/ 1289011 h 1840711"/>
              <a:gd name="connsiteX187" fmla="*/ 1334538 w 1529866"/>
              <a:gd name="connsiteY187" fmla="*/ 1266677 h 1840711"/>
              <a:gd name="connsiteX188" fmla="*/ 1327202 w 1529866"/>
              <a:gd name="connsiteY188" fmla="*/ 1245248 h 1840711"/>
              <a:gd name="connsiteX189" fmla="*/ 1318391 w 1529866"/>
              <a:gd name="connsiteY189" fmla="*/ 1224804 h 1840711"/>
              <a:gd name="connsiteX190" fmla="*/ 1308195 w 1529866"/>
              <a:gd name="connsiteY190" fmla="*/ 1205425 h 1840711"/>
              <a:gd name="connsiteX191" fmla="*/ 1296705 w 1529866"/>
              <a:gd name="connsiteY191" fmla="*/ 1187190 h 1840711"/>
              <a:gd name="connsiteX192" fmla="*/ 1284008 w 1529866"/>
              <a:gd name="connsiteY192" fmla="*/ 1170179 h 1840711"/>
              <a:gd name="connsiteX193" fmla="*/ 1270195 w 1529866"/>
              <a:gd name="connsiteY193" fmla="*/ 1154472 h 1840711"/>
              <a:gd name="connsiteX194" fmla="*/ 1255357 w 1529866"/>
              <a:gd name="connsiteY194" fmla="*/ 1140149 h 1840711"/>
              <a:gd name="connsiteX195" fmla="*/ 1239581 w 1529866"/>
              <a:gd name="connsiteY195" fmla="*/ 1127288 h 1840711"/>
              <a:gd name="connsiteX196" fmla="*/ 1222959 w 1529866"/>
              <a:gd name="connsiteY196" fmla="*/ 1115970 h 1840711"/>
              <a:gd name="connsiteX197" fmla="*/ 1205579 w 1529866"/>
              <a:gd name="connsiteY197" fmla="*/ 1106274 h 1840711"/>
              <a:gd name="connsiteX198" fmla="*/ 1187532 w 1529866"/>
              <a:gd name="connsiteY198" fmla="*/ 1098280 h 1840711"/>
              <a:gd name="connsiteX199" fmla="*/ 1168906 w 1529866"/>
              <a:gd name="connsiteY199" fmla="*/ 1092067 h 1840711"/>
              <a:gd name="connsiteX200" fmla="*/ 1149793 w 1529866"/>
              <a:gd name="connsiteY200" fmla="*/ 1087716 h 1840711"/>
              <a:gd name="connsiteX201" fmla="*/ 1130280 w 1529866"/>
              <a:gd name="connsiteY201" fmla="*/ 1085306 h 1840711"/>
              <a:gd name="connsiteX202" fmla="*/ 1110458 w 1529866"/>
              <a:gd name="connsiteY202" fmla="*/ 1084916 h 1840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</a:cxnLst>
            <a:rect l="l" t="t" r="r" b="b"/>
            <a:pathLst>
              <a:path w="1529866" h="1840711">
                <a:moveTo>
                  <a:pt x="0" y="0"/>
                </a:moveTo>
                <a:lnTo>
                  <a:pt x="1147987" y="210387"/>
                </a:lnTo>
                <a:lnTo>
                  <a:pt x="1147988" y="210387"/>
                </a:lnTo>
                <a:lnTo>
                  <a:pt x="1529866" y="280373"/>
                </a:lnTo>
                <a:lnTo>
                  <a:pt x="1529866" y="350010"/>
                </a:lnTo>
                <a:lnTo>
                  <a:pt x="1529866" y="412438"/>
                </a:lnTo>
                <a:lnTo>
                  <a:pt x="1529866" y="727157"/>
                </a:lnTo>
                <a:lnTo>
                  <a:pt x="1529866" y="866785"/>
                </a:lnTo>
                <a:lnTo>
                  <a:pt x="1529866" y="1084916"/>
                </a:lnTo>
                <a:lnTo>
                  <a:pt x="1529866" y="1599957"/>
                </a:lnTo>
                <a:lnTo>
                  <a:pt x="1529866" y="1840711"/>
                </a:lnTo>
                <a:lnTo>
                  <a:pt x="0" y="1557289"/>
                </a:lnTo>
                <a:lnTo>
                  <a:pt x="0" y="1131811"/>
                </a:lnTo>
                <a:lnTo>
                  <a:pt x="722115" y="1131811"/>
                </a:lnTo>
                <a:lnTo>
                  <a:pt x="722115" y="795561"/>
                </a:lnTo>
                <a:lnTo>
                  <a:pt x="737885" y="796816"/>
                </a:lnTo>
                <a:lnTo>
                  <a:pt x="758546" y="795470"/>
                </a:lnTo>
                <a:lnTo>
                  <a:pt x="778797" y="791151"/>
                </a:lnTo>
                <a:lnTo>
                  <a:pt x="797894" y="784083"/>
                </a:lnTo>
                <a:lnTo>
                  <a:pt x="815709" y="774465"/>
                </a:lnTo>
                <a:lnTo>
                  <a:pt x="832114" y="762497"/>
                </a:lnTo>
                <a:lnTo>
                  <a:pt x="846981" y="748379"/>
                </a:lnTo>
                <a:lnTo>
                  <a:pt x="860182" y="732312"/>
                </a:lnTo>
                <a:lnTo>
                  <a:pt x="871590" y="714495"/>
                </a:lnTo>
                <a:lnTo>
                  <a:pt x="881075" y="695128"/>
                </a:lnTo>
                <a:lnTo>
                  <a:pt x="888511" y="674412"/>
                </a:lnTo>
                <a:lnTo>
                  <a:pt x="893768" y="652546"/>
                </a:lnTo>
                <a:lnTo>
                  <a:pt x="896720" y="629729"/>
                </a:lnTo>
                <a:lnTo>
                  <a:pt x="897237" y="606164"/>
                </a:lnTo>
                <a:lnTo>
                  <a:pt x="895193" y="582049"/>
                </a:lnTo>
                <a:lnTo>
                  <a:pt x="890608" y="558285"/>
                </a:lnTo>
                <a:lnTo>
                  <a:pt x="883707" y="535747"/>
                </a:lnTo>
                <a:lnTo>
                  <a:pt x="874667" y="514591"/>
                </a:lnTo>
                <a:lnTo>
                  <a:pt x="863665" y="494976"/>
                </a:lnTo>
                <a:lnTo>
                  <a:pt x="850880" y="477059"/>
                </a:lnTo>
                <a:lnTo>
                  <a:pt x="836489" y="460999"/>
                </a:lnTo>
                <a:lnTo>
                  <a:pt x="820669" y="446951"/>
                </a:lnTo>
                <a:lnTo>
                  <a:pt x="803599" y="435075"/>
                </a:lnTo>
                <a:lnTo>
                  <a:pt x="785455" y="425528"/>
                </a:lnTo>
                <a:lnTo>
                  <a:pt x="766415" y="418468"/>
                </a:lnTo>
                <a:lnTo>
                  <a:pt x="746657" y="414052"/>
                </a:lnTo>
                <a:lnTo>
                  <a:pt x="726359" y="412438"/>
                </a:lnTo>
                <a:lnTo>
                  <a:pt x="705697" y="413783"/>
                </a:lnTo>
                <a:lnTo>
                  <a:pt x="685447" y="418102"/>
                </a:lnTo>
                <a:lnTo>
                  <a:pt x="666350" y="425170"/>
                </a:lnTo>
                <a:lnTo>
                  <a:pt x="658538" y="429387"/>
                </a:lnTo>
                <a:lnTo>
                  <a:pt x="648534" y="434788"/>
                </a:lnTo>
                <a:lnTo>
                  <a:pt x="632129" y="446756"/>
                </a:lnTo>
                <a:lnTo>
                  <a:pt x="617261" y="460874"/>
                </a:lnTo>
                <a:lnTo>
                  <a:pt x="604059" y="476941"/>
                </a:lnTo>
                <a:lnTo>
                  <a:pt x="592650" y="494758"/>
                </a:lnTo>
                <a:lnTo>
                  <a:pt x="583164" y="514125"/>
                </a:lnTo>
                <a:lnTo>
                  <a:pt x="575727" y="534841"/>
                </a:lnTo>
                <a:lnTo>
                  <a:pt x="570469" y="556708"/>
                </a:lnTo>
                <a:lnTo>
                  <a:pt x="567516" y="579523"/>
                </a:lnTo>
                <a:lnTo>
                  <a:pt x="566997" y="603089"/>
                </a:lnTo>
                <a:lnTo>
                  <a:pt x="568248" y="617849"/>
                </a:lnTo>
                <a:lnTo>
                  <a:pt x="569041" y="627204"/>
                </a:lnTo>
                <a:lnTo>
                  <a:pt x="571316" y="638993"/>
                </a:lnTo>
                <a:lnTo>
                  <a:pt x="0" y="638993"/>
                </a:lnTo>
                <a:lnTo>
                  <a:pt x="0" y="0"/>
                </a:lnTo>
                <a:close/>
                <a:moveTo>
                  <a:pt x="124829" y="210387"/>
                </a:moveTo>
                <a:lnTo>
                  <a:pt x="106466" y="216557"/>
                </a:lnTo>
                <a:lnTo>
                  <a:pt x="91462" y="228735"/>
                </a:lnTo>
                <a:lnTo>
                  <a:pt x="80641" y="245635"/>
                </a:lnTo>
                <a:lnTo>
                  <a:pt x="74827" y="265972"/>
                </a:lnTo>
                <a:lnTo>
                  <a:pt x="74843" y="288461"/>
                </a:lnTo>
                <a:lnTo>
                  <a:pt x="80939" y="310105"/>
                </a:lnTo>
                <a:lnTo>
                  <a:pt x="92060" y="328095"/>
                </a:lnTo>
                <a:lnTo>
                  <a:pt x="107065" y="341419"/>
                </a:lnTo>
                <a:lnTo>
                  <a:pt x="124811" y="349062"/>
                </a:lnTo>
                <a:lnTo>
                  <a:pt x="144158" y="350010"/>
                </a:lnTo>
                <a:lnTo>
                  <a:pt x="162521" y="343841"/>
                </a:lnTo>
                <a:lnTo>
                  <a:pt x="177526" y="331663"/>
                </a:lnTo>
                <a:lnTo>
                  <a:pt x="188347" y="314763"/>
                </a:lnTo>
                <a:lnTo>
                  <a:pt x="194161" y="294425"/>
                </a:lnTo>
                <a:lnTo>
                  <a:pt x="194144" y="271937"/>
                </a:lnTo>
                <a:lnTo>
                  <a:pt x="188049" y="250293"/>
                </a:lnTo>
                <a:lnTo>
                  <a:pt x="176928" y="232302"/>
                </a:lnTo>
                <a:lnTo>
                  <a:pt x="161923" y="218977"/>
                </a:lnTo>
                <a:lnTo>
                  <a:pt x="144176" y="211334"/>
                </a:lnTo>
                <a:lnTo>
                  <a:pt x="124831" y="210387"/>
                </a:lnTo>
                <a:lnTo>
                  <a:pt x="124829" y="210387"/>
                </a:lnTo>
                <a:close/>
                <a:moveTo>
                  <a:pt x="354509" y="429387"/>
                </a:moveTo>
                <a:lnTo>
                  <a:pt x="333571" y="435718"/>
                </a:lnTo>
                <a:lnTo>
                  <a:pt x="315653" y="447881"/>
                </a:lnTo>
                <a:lnTo>
                  <a:pt x="301397" y="464872"/>
                </a:lnTo>
                <a:lnTo>
                  <a:pt x="291447" y="485686"/>
                </a:lnTo>
                <a:lnTo>
                  <a:pt x="286446" y="509319"/>
                </a:lnTo>
                <a:lnTo>
                  <a:pt x="287037" y="534768"/>
                </a:lnTo>
                <a:lnTo>
                  <a:pt x="293384" y="559421"/>
                </a:lnTo>
                <a:lnTo>
                  <a:pt x="304618" y="580806"/>
                </a:lnTo>
                <a:lnTo>
                  <a:pt x="319849" y="598133"/>
                </a:lnTo>
                <a:lnTo>
                  <a:pt x="338185" y="610611"/>
                </a:lnTo>
                <a:lnTo>
                  <a:pt x="358734" y="617446"/>
                </a:lnTo>
                <a:lnTo>
                  <a:pt x="380606" y="617849"/>
                </a:lnTo>
                <a:lnTo>
                  <a:pt x="401543" y="611520"/>
                </a:lnTo>
                <a:lnTo>
                  <a:pt x="419461" y="599357"/>
                </a:lnTo>
                <a:lnTo>
                  <a:pt x="433717" y="582366"/>
                </a:lnTo>
                <a:lnTo>
                  <a:pt x="443667" y="561552"/>
                </a:lnTo>
                <a:lnTo>
                  <a:pt x="448668" y="537918"/>
                </a:lnTo>
                <a:lnTo>
                  <a:pt x="448077" y="512468"/>
                </a:lnTo>
                <a:lnTo>
                  <a:pt x="441731" y="487818"/>
                </a:lnTo>
                <a:lnTo>
                  <a:pt x="430496" y="466433"/>
                </a:lnTo>
                <a:lnTo>
                  <a:pt x="415265" y="449105"/>
                </a:lnTo>
                <a:lnTo>
                  <a:pt x="396929" y="436627"/>
                </a:lnTo>
                <a:lnTo>
                  <a:pt x="376380" y="429791"/>
                </a:lnTo>
                <a:lnTo>
                  <a:pt x="354513" y="429387"/>
                </a:lnTo>
                <a:lnTo>
                  <a:pt x="354509" y="429387"/>
                </a:lnTo>
                <a:close/>
                <a:moveTo>
                  <a:pt x="1167166" y="727157"/>
                </a:moveTo>
                <a:lnTo>
                  <a:pt x="1148804" y="733326"/>
                </a:lnTo>
                <a:lnTo>
                  <a:pt x="1133801" y="745504"/>
                </a:lnTo>
                <a:lnTo>
                  <a:pt x="1122980" y="762404"/>
                </a:lnTo>
                <a:lnTo>
                  <a:pt x="1117174" y="796816"/>
                </a:lnTo>
                <a:lnTo>
                  <a:pt x="1117179" y="805230"/>
                </a:lnTo>
                <a:lnTo>
                  <a:pt x="1123277" y="826876"/>
                </a:lnTo>
                <a:lnTo>
                  <a:pt x="1134399" y="844868"/>
                </a:lnTo>
                <a:lnTo>
                  <a:pt x="1149404" y="858193"/>
                </a:lnTo>
                <a:lnTo>
                  <a:pt x="1167150" y="865836"/>
                </a:lnTo>
                <a:lnTo>
                  <a:pt x="1186494" y="866785"/>
                </a:lnTo>
                <a:lnTo>
                  <a:pt x="1204859" y="860613"/>
                </a:lnTo>
                <a:lnTo>
                  <a:pt x="1219863" y="848434"/>
                </a:lnTo>
                <a:lnTo>
                  <a:pt x="1230685" y="831532"/>
                </a:lnTo>
                <a:lnTo>
                  <a:pt x="1236501" y="811195"/>
                </a:lnTo>
                <a:lnTo>
                  <a:pt x="1236486" y="788706"/>
                </a:lnTo>
                <a:lnTo>
                  <a:pt x="1230389" y="767063"/>
                </a:lnTo>
                <a:lnTo>
                  <a:pt x="1219267" y="749072"/>
                </a:lnTo>
                <a:lnTo>
                  <a:pt x="1204260" y="735748"/>
                </a:lnTo>
                <a:lnTo>
                  <a:pt x="1186513" y="728105"/>
                </a:lnTo>
                <a:lnTo>
                  <a:pt x="1167166" y="727157"/>
                </a:lnTo>
                <a:close/>
                <a:moveTo>
                  <a:pt x="1110458" y="1084916"/>
                </a:moveTo>
                <a:lnTo>
                  <a:pt x="1090417" y="1086626"/>
                </a:lnTo>
                <a:lnTo>
                  <a:pt x="1070666" y="1090426"/>
                </a:lnTo>
                <a:lnTo>
                  <a:pt x="1051696" y="1096188"/>
                </a:lnTo>
                <a:lnTo>
                  <a:pt x="1033572" y="1103810"/>
                </a:lnTo>
                <a:lnTo>
                  <a:pt x="1016360" y="1113191"/>
                </a:lnTo>
                <a:lnTo>
                  <a:pt x="1000123" y="1124231"/>
                </a:lnTo>
                <a:lnTo>
                  <a:pt x="984926" y="1136828"/>
                </a:lnTo>
                <a:lnTo>
                  <a:pt x="970835" y="1150881"/>
                </a:lnTo>
                <a:lnTo>
                  <a:pt x="957913" y="1166290"/>
                </a:lnTo>
                <a:lnTo>
                  <a:pt x="946226" y="1182953"/>
                </a:lnTo>
                <a:lnTo>
                  <a:pt x="935837" y="1200770"/>
                </a:lnTo>
                <a:lnTo>
                  <a:pt x="926813" y="1219638"/>
                </a:lnTo>
                <a:lnTo>
                  <a:pt x="919217" y="1239459"/>
                </a:lnTo>
                <a:lnTo>
                  <a:pt x="913113" y="1260129"/>
                </a:lnTo>
                <a:lnTo>
                  <a:pt x="908567" y="1281549"/>
                </a:lnTo>
                <a:lnTo>
                  <a:pt x="905644" y="1303617"/>
                </a:lnTo>
                <a:lnTo>
                  <a:pt x="904407" y="1326233"/>
                </a:lnTo>
                <a:lnTo>
                  <a:pt x="904923" y="1349295"/>
                </a:lnTo>
                <a:lnTo>
                  <a:pt x="907254" y="1372703"/>
                </a:lnTo>
                <a:lnTo>
                  <a:pt x="911371" y="1395863"/>
                </a:lnTo>
                <a:lnTo>
                  <a:pt x="917142" y="1418197"/>
                </a:lnTo>
                <a:lnTo>
                  <a:pt x="924477" y="1439626"/>
                </a:lnTo>
                <a:lnTo>
                  <a:pt x="933287" y="1460070"/>
                </a:lnTo>
                <a:lnTo>
                  <a:pt x="943482" y="1479449"/>
                </a:lnTo>
                <a:lnTo>
                  <a:pt x="954973" y="1497683"/>
                </a:lnTo>
                <a:lnTo>
                  <a:pt x="967669" y="1514693"/>
                </a:lnTo>
                <a:lnTo>
                  <a:pt x="981482" y="1530400"/>
                </a:lnTo>
                <a:lnTo>
                  <a:pt x="996321" y="1544724"/>
                </a:lnTo>
                <a:lnTo>
                  <a:pt x="1012097" y="1557584"/>
                </a:lnTo>
                <a:lnTo>
                  <a:pt x="1028719" y="1568902"/>
                </a:lnTo>
                <a:lnTo>
                  <a:pt x="1046099" y="1578598"/>
                </a:lnTo>
                <a:lnTo>
                  <a:pt x="1064147" y="1586592"/>
                </a:lnTo>
                <a:lnTo>
                  <a:pt x="1082772" y="1592805"/>
                </a:lnTo>
                <a:lnTo>
                  <a:pt x="1101886" y="1597156"/>
                </a:lnTo>
                <a:lnTo>
                  <a:pt x="1121398" y="1599567"/>
                </a:lnTo>
                <a:lnTo>
                  <a:pt x="1141219" y="1599957"/>
                </a:lnTo>
                <a:lnTo>
                  <a:pt x="1161260" y="1598248"/>
                </a:lnTo>
                <a:lnTo>
                  <a:pt x="1181011" y="1594447"/>
                </a:lnTo>
                <a:lnTo>
                  <a:pt x="1199980" y="1588686"/>
                </a:lnTo>
                <a:lnTo>
                  <a:pt x="1218102" y="1581064"/>
                </a:lnTo>
                <a:lnTo>
                  <a:pt x="1235315" y="1571683"/>
                </a:lnTo>
                <a:lnTo>
                  <a:pt x="1251551" y="1560643"/>
                </a:lnTo>
                <a:lnTo>
                  <a:pt x="1266747" y="1548046"/>
                </a:lnTo>
                <a:lnTo>
                  <a:pt x="1280839" y="1533993"/>
                </a:lnTo>
                <a:lnTo>
                  <a:pt x="1293760" y="1518584"/>
                </a:lnTo>
                <a:lnTo>
                  <a:pt x="1305448" y="1501921"/>
                </a:lnTo>
                <a:lnTo>
                  <a:pt x="1315836" y="1484105"/>
                </a:lnTo>
                <a:lnTo>
                  <a:pt x="1324861" y="1465236"/>
                </a:lnTo>
                <a:lnTo>
                  <a:pt x="1332459" y="1445416"/>
                </a:lnTo>
                <a:lnTo>
                  <a:pt x="1338563" y="1424745"/>
                </a:lnTo>
                <a:lnTo>
                  <a:pt x="1343109" y="1403325"/>
                </a:lnTo>
                <a:lnTo>
                  <a:pt x="1346034" y="1381257"/>
                </a:lnTo>
                <a:lnTo>
                  <a:pt x="1347272" y="1358641"/>
                </a:lnTo>
                <a:lnTo>
                  <a:pt x="1346758" y="1335579"/>
                </a:lnTo>
                <a:lnTo>
                  <a:pt x="1344428" y="1312171"/>
                </a:lnTo>
                <a:lnTo>
                  <a:pt x="1340310" y="1289011"/>
                </a:lnTo>
                <a:lnTo>
                  <a:pt x="1334538" y="1266677"/>
                </a:lnTo>
                <a:lnTo>
                  <a:pt x="1327202" y="1245248"/>
                </a:lnTo>
                <a:lnTo>
                  <a:pt x="1318391" y="1224804"/>
                </a:lnTo>
                <a:lnTo>
                  <a:pt x="1308195" y="1205425"/>
                </a:lnTo>
                <a:lnTo>
                  <a:pt x="1296705" y="1187190"/>
                </a:lnTo>
                <a:lnTo>
                  <a:pt x="1284008" y="1170179"/>
                </a:lnTo>
                <a:lnTo>
                  <a:pt x="1270195" y="1154472"/>
                </a:lnTo>
                <a:lnTo>
                  <a:pt x="1255357" y="1140149"/>
                </a:lnTo>
                <a:lnTo>
                  <a:pt x="1239581" y="1127288"/>
                </a:lnTo>
                <a:lnTo>
                  <a:pt x="1222959" y="1115970"/>
                </a:lnTo>
                <a:lnTo>
                  <a:pt x="1205579" y="1106274"/>
                </a:lnTo>
                <a:lnTo>
                  <a:pt x="1187532" y="1098280"/>
                </a:lnTo>
                <a:lnTo>
                  <a:pt x="1168906" y="1092067"/>
                </a:lnTo>
                <a:lnTo>
                  <a:pt x="1149793" y="1087716"/>
                </a:lnTo>
                <a:lnTo>
                  <a:pt x="1130280" y="1085306"/>
                </a:lnTo>
                <a:lnTo>
                  <a:pt x="1110458" y="1084916"/>
                </a:lnTo>
                <a:close/>
              </a:path>
            </a:pathLst>
          </a:custGeom>
          <a:solidFill>
            <a:srgbClr val="FFDE4B"/>
          </a:solidFill>
          <a:ln>
            <a:solidFill>
              <a:srgbClr val="FFDC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3" name="bk object 28">
            <a:extLst>
              <a:ext uri="{FF2B5EF4-FFF2-40B4-BE49-F238E27FC236}">
                <a16:creationId xmlns:a16="http://schemas.microsoft.com/office/drawing/2014/main" id="{2D7853FC-B1FC-894D-84D7-E355D871FDA8}"/>
              </a:ext>
            </a:extLst>
          </p:cNvPr>
          <p:cNvSpPr/>
          <p:nvPr/>
        </p:nvSpPr>
        <p:spPr>
          <a:xfrm>
            <a:off x="7979643" y="2204625"/>
            <a:ext cx="1630558" cy="347452"/>
          </a:xfrm>
          <a:custGeom>
            <a:avLst/>
            <a:gdLst/>
            <a:ahLst/>
            <a:cxnLst/>
            <a:rect l="l" t="t" r="r" b="b"/>
            <a:pathLst>
              <a:path w="3483609" h="742314">
                <a:moveTo>
                  <a:pt x="214853" y="0"/>
                </a:moveTo>
                <a:lnTo>
                  <a:pt x="0" y="143239"/>
                </a:lnTo>
                <a:lnTo>
                  <a:pt x="3268489" y="742253"/>
                </a:lnTo>
                <a:lnTo>
                  <a:pt x="3483342" y="592489"/>
                </a:lnTo>
                <a:lnTo>
                  <a:pt x="214853" y="0"/>
                </a:lnTo>
                <a:close/>
              </a:path>
            </a:pathLst>
          </a:custGeom>
          <a:solidFill>
            <a:srgbClr val="F49535"/>
          </a:solidFill>
          <a:ln>
            <a:solidFill>
              <a:srgbClr val="F495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29">
            <a:extLst>
              <a:ext uri="{FF2B5EF4-FFF2-40B4-BE49-F238E27FC236}">
                <a16:creationId xmlns:a16="http://schemas.microsoft.com/office/drawing/2014/main" id="{2098979C-104F-A943-A405-A82E78C66329}"/>
              </a:ext>
            </a:extLst>
          </p:cNvPr>
          <p:cNvSpPr/>
          <p:nvPr/>
        </p:nvSpPr>
        <p:spPr>
          <a:xfrm>
            <a:off x="9509510" y="2481950"/>
            <a:ext cx="100758" cy="1630558"/>
          </a:xfrm>
          <a:custGeom>
            <a:avLst/>
            <a:gdLst/>
            <a:ahLst/>
            <a:cxnLst/>
            <a:rect l="l" t="t" r="r" b="b"/>
            <a:pathLst>
              <a:path w="215265" h="3483610">
                <a:moveTo>
                  <a:pt x="214853" y="0"/>
                </a:moveTo>
                <a:lnTo>
                  <a:pt x="0" y="149753"/>
                </a:lnTo>
                <a:lnTo>
                  <a:pt x="0" y="3483342"/>
                </a:lnTo>
                <a:lnTo>
                  <a:pt x="214853" y="3333600"/>
                </a:lnTo>
                <a:lnTo>
                  <a:pt x="214853" y="0"/>
                </a:lnTo>
                <a:close/>
              </a:path>
            </a:pathLst>
          </a:custGeom>
          <a:solidFill>
            <a:srgbClr val="F49535"/>
          </a:solidFill>
          <a:ln>
            <a:solidFill>
              <a:srgbClr val="F495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30">
            <a:extLst>
              <a:ext uri="{FF2B5EF4-FFF2-40B4-BE49-F238E27FC236}">
                <a16:creationId xmlns:a16="http://schemas.microsoft.com/office/drawing/2014/main" id="{0E039011-2AAA-EF4C-9F10-7518DA5686BA}"/>
              </a:ext>
            </a:extLst>
          </p:cNvPr>
          <p:cNvSpPr/>
          <p:nvPr/>
        </p:nvSpPr>
        <p:spPr>
          <a:xfrm>
            <a:off x="8869135" y="2825708"/>
            <a:ext cx="5647" cy="27344"/>
          </a:xfrm>
          <a:custGeom>
            <a:avLst/>
            <a:gdLst/>
            <a:ahLst/>
            <a:cxnLst/>
            <a:rect l="l" t="t" r="r" b="b"/>
            <a:pathLst>
              <a:path w="12065" h="58419">
                <a:moveTo>
                  <a:pt x="0" y="0"/>
                </a:moveTo>
                <a:lnTo>
                  <a:pt x="3615" y="14258"/>
                </a:lnTo>
                <a:lnTo>
                  <a:pt x="6814" y="28732"/>
                </a:lnTo>
                <a:lnTo>
                  <a:pt x="9588" y="43413"/>
                </a:lnTo>
                <a:lnTo>
                  <a:pt x="11930" y="58296"/>
                </a:lnTo>
                <a:lnTo>
                  <a:pt x="11830" y="57342"/>
                </a:lnTo>
                <a:lnTo>
                  <a:pt x="9499" y="42338"/>
                </a:lnTo>
                <a:lnTo>
                  <a:pt x="6768" y="28023"/>
                </a:lnTo>
                <a:lnTo>
                  <a:pt x="3593" y="13910"/>
                </a:lnTo>
                <a:lnTo>
                  <a:pt x="0" y="0"/>
                </a:lnTo>
                <a:close/>
              </a:path>
            </a:pathLst>
          </a:custGeom>
          <a:solidFill>
            <a:srgbClr val="FF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Forma libre 250">
            <a:extLst>
              <a:ext uri="{FF2B5EF4-FFF2-40B4-BE49-F238E27FC236}">
                <a16:creationId xmlns:a16="http://schemas.microsoft.com/office/drawing/2014/main" id="{5B32971D-CB56-0E41-AE3D-411C59EDABBD}"/>
              </a:ext>
            </a:extLst>
          </p:cNvPr>
          <p:cNvSpPr/>
          <p:nvPr/>
        </p:nvSpPr>
        <p:spPr>
          <a:xfrm>
            <a:off x="8516408" y="2684598"/>
            <a:ext cx="176817" cy="226069"/>
          </a:xfrm>
          <a:custGeom>
            <a:avLst/>
            <a:gdLst>
              <a:gd name="connsiteX0" fmla="*/ 176817 w 176817"/>
              <a:gd name="connsiteY0" fmla="*/ 0 h 226069"/>
              <a:gd name="connsiteX1" fmla="*/ 174189 w 176817"/>
              <a:gd name="connsiteY1" fmla="*/ 218 h 226069"/>
              <a:gd name="connsiteX2" fmla="*/ 168960 w 176817"/>
              <a:gd name="connsiteY2" fmla="*/ 853 h 226069"/>
              <a:gd name="connsiteX3" fmla="*/ 148681 w 176817"/>
              <a:gd name="connsiteY3" fmla="*/ 5176 h 226069"/>
              <a:gd name="connsiteX4" fmla="*/ 129584 w 176817"/>
              <a:gd name="connsiteY4" fmla="*/ 12244 h 226069"/>
              <a:gd name="connsiteX5" fmla="*/ 111768 w 176817"/>
              <a:gd name="connsiteY5" fmla="*/ 21863 h 226069"/>
              <a:gd name="connsiteX6" fmla="*/ 95362 w 176817"/>
              <a:gd name="connsiteY6" fmla="*/ 33831 h 226069"/>
              <a:gd name="connsiteX7" fmla="*/ 80494 w 176817"/>
              <a:gd name="connsiteY7" fmla="*/ 47949 h 226069"/>
              <a:gd name="connsiteX8" fmla="*/ 67291 w 176817"/>
              <a:gd name="connsiteY8" fmla="*/ 64017 h 226069"/>
              <a:gd name="connsiteX9" fmla="*/ 55882 w 176817"/>
              <a:gd name="connsiteY9" fmla="*/ 81835 h 226069"/>
              <a:gd name="connsiteX10" fmla="*/ 46396 w 176817"/>
              <a:gd name="connsiteY10" fmla="*/ 101202 h 226069"/>
              <a:gd name="connsiteX11" fmla="*/ 38959 w 176817"/>
              <a:gd name="connsiteY11" fmla="*/ 121919 h 226069"/>
              <a:gd name="connsiteX12" fmla="*/ 33701 w 176817"/>
              <a:gd name="connsiteY12" fmla="*/ 143786 h 226069"/>
              <a:gd name="connsiteX13" fmla="*/ 30749 w 176817"/>
              <a:gd name="connsiteY13" fmla="*/ 166602 h 226069"/>
              <a:gd name="connsiteX14" fmla="*/ 30230 w 176817"/>
              <a:gd name="connsiteY14" fmla="*/ 190168 h 226069"/>
              <a:gd name="connsiteX15" fmla="*/ 32275 w 176817"/>
              <a:gd name="connsiteY15" fmla="*/ 214283 h 226069"/>
              <a:gd name="connsiteX16" fmla="*/ 34550 w 176817"/>
              <a:gd name="connsiteY16" fmla="*/ 226069 h 226069"/>
              <a:gd name="connsiteX17" fmla="*/ 3656 w 176817"/>
              <a:gd name="connsiteY17" fmla="*/ 226069 h 226069"/>
              <a:gd name="connsiteX18" fmla="*/ 1882 w 176817"/>
              <a:gd name="connsiteY18" fmla="*/ 217067 h 226069"/>
              <a:gd name="connsiteX19" fmla="*/ 0 w 176817"/>
              <a:gd name="connsiteY19" fmla="*/ 194645 h 226069"/>
              <a:gd name="connsiteX20" fmla="*/ 530 w 176817"/>
              <a:gd name="connsiteY20" fmla="*/ 172656 h 226069"/>
              <a:gd name="connsiteX21" fmla="*/ 3359 w 176817"/>
              <a:gd name="connsiteY21" fmla="*/ 151264 h 226069"/>
              <a:gd name="connsiteX22" fmla="*/ 8372 w 176817"/>
              <a:gd name="connsiteY22" fmla="*/ 130630 h 226069"/>
              <a:gd name="connsiteX23" fmla="*/ 15457 w 176817"/>
              <a:gd name="connsiteY23" fmla="*/ 110915 h 226069"/>
              <a:gd name="connsiteX24" fmla="*/ 24499 w 176817"/>
              <a:gd name="connsiteY24" fmla="*/ 92282 h 226069"/>
              <a:gd name="connsiteX25" fmla="*/ 35385 w 176817"/>
              <a:gd name="connsiteY25" fmla="*/ 74892 h 226069"/>
              <a:gd name="connsiteX26" fmla="*/ 48000 w 176817"/>
              <a:gd name="connsiteY26" fmla="*/ 58906 h 226069"/>
              <a:gd name="connsiteX27" fmla="*/ 62230 w 176817"/>
              <a:gd name="connsiteY27" fmla="*/ 44487 h 226069"/>
              <a:gd name="connsiteX28" fmla="*/ 77963 w 176817"/>
              <a:gd name="connsiteY28" fmla="*/ 31796 h 226069"/>
              <a:gd name="connsiteX29" fmla="*/ 95083 w 176817"/>
              <a:gd name="connsiteY29" fmla="*/ 20995 h 226069"/>
              <a:gd name="connsiteX30" fmla="*/ 113478 w 176817"/>
              <a:gd name="connsiteY30" fmla="*/ 12245 h 226069"/>
              <a:gd name="connsiteX31" fmla="*/ 133033 w 176817"/>
              <a:gd name="connsiteY31" fmla="*/ 5709 h 226069"/>
              <a:gd name="connsiteX32" fmla="*/ 153634 w 176817"/>
              <a:gd name="connsiteY32" fmla="*/ 1548 h 226069"/>
              <a:gd name="connsiteX33" fmla="*/ 176817 w 176817"/>
              <a:gd name="connsiteY33" fmla="*/ 0 h 226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76817" h="226069">
                <a:moveTo>
                  <a:pt x="176817" y="0"/>
                </a:moveTo>
                <a:lnTo>
                  <a:pt x="174189" y="218"/>
                </a:lnTo>
                <a:lnTo>
                  <a:pt x="168960" y="853"/>
                </a:lnTo>
                <a:lnTo>
                  <a:pt x="148681" y="5176"/>
                </a:lnTo>
                <a:lnTo>
                  <a:pt x="129584" y="12244"/>
                </a:lnTo>
                <a:lnTo>
                  <a:pt x="111768" y="21863"/>
                </a:lnTo>
                <a:lnTo>
                  <a:pt x="95362" y="33831"/>
                </a:lnTo>
                <a:lnTo>
                  <a:pt x="80494" y="47949"/>
                </a:lnTo>
                <a:lnTo>
                  <a:pt x="67291" y="64017"/>
                </a:lnTo>
                <a:lnTo>
                  <a:pt x="55882" y="81835"/>
                </a:lnTo>
                <a:lnTo>
                  <a:pt x="46396" y="101202"/>
                </a:lnTo>
                <a:lnTo>
                  <a:pt x="38959" y="121919"/>
                </a:lnTo>
                <a:lnTo>
                  <a:pt x="33701" y="143786"/>
                </a:lnTo>
                <a:lnTo>
                  <a:pt x="30749" y="166602"/>
                </a:lnTo>
                <a:lnTo>
                  <a:pt x="30230" y="190168"/>
                </a:lnTo>
                <a:lnTo>
                  <a:pt x="32275" y="214283"/>
                </a:lnTo>
                <a:lnTo>
                  <a:pt x="34550" y="226069"/>
                </a:lnTo>
                <a:lnTo>
                  <a:pt x="3656" y="226069"/>
                </a:lnTo>
                <a:lnTo>
                  <a:pt x="1882" y="217067"/>
                </a:lnTo>
                <a:lnTo>
                  <a:pt x="0" y="194645"/>
                </a:lnTo>
                <a:lnTo>
                  <a:pt x="530" y="172656"/>
                </a:lnTo>
                <a:lnTo>
                  <a:pt x="3359" y="151264"/>
                </a:lnTo>
                <a:lnTo>
                  <a:pt x="8372" y="130630"/>
                </a:lnTo>
                <a:lnTo>
                  <a:pt x="15457" y="110915"/>
                </a:lnTo>
                <a:lnTo>
                  <a:pt x="24499" y="92282"/>
                </a:lnTo>
                <a:lnTo>
                  <a:pt x="35385" y="74892"/>
                </a:lnTo>
                <a:lnTo>
                  <a:pt x="48000" y="58906"/>
                </a:lnTo>
                <a:lnTo>
                  <a:pt x="62230" y="44487"/>
                </a:lnTo>
                <a:lnTo>
                  <a:pt x="77963" y="31796"/>
                </a:lnTo>
                <a:lnTo>
                  <a:pt x="95083" y="20995"/>
                </a:lnTo>
                <a:lnTo>
                  <a:pt x="113478" y="12245"/>
                </a:lnTo>
                <a:lnTo>
                  <a:pt x="133033" y="5709"/>
                </a:lnTo>
                <a:lnTo>
                  <a:pt x="153634" y="1548"/>
                </a:lnTo>
                <a:lnTo>
                  <a:pt x="176817" y="0"/>
                </a:lnTo>
                <a:close/>
              </a:path>
            </a:pathLst>
          </a:custGeom>
          <a:solidFill>
            <a:srgbClr val="FF9E00"/>
          </a:solidFill>
          <a:ln>
            <a:solidFill>
              <a:srgbClr val="F495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bk object 32">
            <a:extLst>
              <a:ext uri="{FF2B5EF4-FFF2-40B4-BE49-F238E27FC236}">
                <a16:creationId xmlns:a16="http://schemas.microsoft.com/office/drawing/2014/main" id="{DD4C76F4-94D9-BD49-BAC3-927EDD15A8FE}"/>
              </a:ext>
            </a:extLst>
          </p:cNvPr>
          <p:cNvSpPr/>
          <p:nvPr/>
        </p:nvSpPr>
        <p:spPr>
          <a:xfrm>
            <a:off x="8867712" y="2820819"/>
            <a:ext cx="1189" cy="3864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1380" y="4487"/>
                </a:moveTo>
                <a:lnTo>
                  <a:pt x="1686" y="5482"/>
                </a:lnTo>
                <a:lnTo>
                  <a:pt x="2463" y="8256"/>
                </a:lnTo>
                <a:lnTo>
                  <a:pt x="1697" y="5471"/>
                </a:lnTo>
                <a:lnTo>
                  <a:pt x="1380" y="4487"/>
                </a:lnTo>
                <a:close/>
              </a:path>
              <a:path w="2540" h="8255">
                <a:moveTo>
                  <a:pt x="0" y="0"/>
                </a:moveTo>
                <a:lnTo>
                  <a:pt x="821" y="2752"/>
                </a:lnTo>
                <a:lnTo>
                  <a:pt x="1380" y="4487"/>
                </a:lnTo>
                <a:lnTo>
                  <a:pt x="0" y="0"/>
                </a:lnTo>
                <a:close/>
              </a:path>
            </a:pathLst>
          </a:custGeom>
          <a:solidFill>
            <a:srgbClr val="FF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33">
            <a:extLst>
              <a:ext uri="{FF2B5EF4-FFF2-40B4-BE49-F238E27FC236}">
                <a16:creationId xmlns:a16="http://schemas.microsoft.com/office/drawing/2014/main" id="{149C1DAB-5348-D94E-9BAD-82DDF155E602}"/>
              </a:ext>
            </a:extLst>
          </p:cNvPr>
          <p:cNvSpPr/>
          <p:nvPr/>
        </p:nvSpPr>
        <p:spPr>
          <a:xfrm>
            <a:off x="9314521" y="3539746"/>
            <a:ext cx="1783" cy="5350"/>
          </a:xfrm>
          <a:custGeom>
            <a:avLst/>
            <a:gdLst/>
            <a:ahLst/>
            <a:cxnLst/>
            <a:rect l="l" t="t" r="r" b="b"/>
            <a:pathLst>
              <a:path w="3809" h="11429">
                <a:moveTo>
                  <a:pt x="1700" y="5562"/>
                </a:moveTo>
                <a:lnTo>
                  <a:pt x="2241" y="7335"/>
                </a:lnTo>
                <a:lnTo>
                  <a:pt x="3296" y="11042"/>
                </a:lnTo>
                <a:lnTo>
                  <a:pt x="2263" y="7324"/>
                </a:lnTo>
                <a:lnTo>
                  <a:pt x="1700" y="5562"/>
                </a:lnTo>
                <a:close/>
              </a:path>
              <a:path w="3809" h="11429">
                <a:moveTo>
                  <a:pt x="0" y="0"/>
                </a:moveTo>
                <a:lnTo>
                  <a:pt x="1098" y="3684"/>
                </a:lnTo>
                <a:lnTo>
                  <a:pt x="1700" y="5562"/>
                </a:lnTo>
                <a:lnTo>
                  <a:pt x="0" y="0"/>
                </a:lnTo>
                <a:close/>
              </a:path>
            </a:pathLst>
          </a:custGeom>
          <a:solidFill>
            <a:srgbClr val="FF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34">
            <a:extLst>
              <a:ext uri="{FF2B5EF4-FFF2-40B4-BE49-F238E27FC236}">
                <a16:creationId xmlns:a16="http://schemas.microsoft.com/office/drawing/2014/main" id="{62EA1FD1-082B-B54D-903B-3B98D7CFDADA}"/>
              </a:ext>
            </a:extLst>
          </p:cNvPr>
          <p:cNvSpPr/>
          <p:nvPr/>
        </p:nvSpPr>
        <p:spPr>
          <a:xfrm>
            <a:off x="9316426" y="3546305"/>
            <a:ext cx="7728" cy="36855"/>
          </a:xfrm>
          <a:custGeom>
            <a:avLst/>
            <a:gdLst/>
            <a:ahLst/>
            <a:cxnLst/>
            <a:rect l="l" t="t" r="r" b="b"/>
            <a:pathLst>
              <a:path w="16509" h="78739">
                <a:moveTo>
                  <a:pt x="0" y="0"/>
                </a:moveTo>
                <a:lnTo>
                  <a:pt x="4844" y="19106"/>
                </a:lnTo>
                <a:lnTo>
                  <a:pt x="9132" y="38501"/>
                </a:lnTo>
                <a:lnTo>
                  <a:pt x="12851" y="58173"/>
                </a:lnTo>
                <a:lnTo>
                  <a:pt x="15991" y="78117"/>
                </a:lnTo>
                <a:lnTo>
                  <a:pt x="15903" y="77473"/>
                </a:lnTo>
                <a:lnTo>
                  <a:pt x="9071" y="37560"/>
                </a:lnTo>
                <a:lnTo>
                  <a:pt x="4815" y="18646"/>
                </a:lnTo>
                <a:lnTo>
                  <a:pt x="0" y="0"/>
                </a:lnTo>
                <a:close/>
              </a:path>
            </a:pathLst>
          </a:custGeom>
          <a:solidFill>
            <a:srgbClr val="FF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35">
            <a:extLst>
              <a:ext uri="{FF2B5EF4-FFF2-40B4-BE49-F238E27FC236}">
                <a16:creationId xmlns:a16="http://schemas.microsoft.com/office/drawing/2014/main" id="{9659382C-15D8-6241-965D-E5167E875345}"/>
              </a:ext>
            </a:extLst>
          </p:cNvPr>
          <p:cNvSpPr/>
          <p:nvPr/>
        </p:nvSpPr>
        <p:spPr>
          <a:xfrm>
            <a:off x="8843631" y="3357152"/>
            <a:ext cx="269877" cy="515977"/>
          </a:xfrm>
          <a:custGeom>
            <a:avLst/>
            <a:gdLst/>
            <a:ahLst/>
            <a:cxnLst/>
            <a:rect l="l" t="t" r="r" b="b"/>
            <a:pathLst>
              <a:path w="576580" h="1102360">
                <a:moveTo>
                  <a:pt x="506344" y="0"/>
                </a:moveTo>
                <a:lnTo>
                  <a:pt x="456639" y="2436"/>
                </a:lnTo>
                <a:lnTo>
                  <a:pt x="393815" y="13092"/>
                </a:lnTo>
                <a:lnTo>
                  <a:pt x="349452" y="25933"/>
                </a:lnTo>
                <a:lnTo>
                  <a:pt x="307012" y="42733"/>
                </a:lnTo>
                <a:lnTo>
                  <a:pt x="266647" y="63274"/>
                </a:lnTo>
                <a:lnTo>
                  <a:pt x="228511" y="87338"/>
                </a:lnTo>
                <a:lnTo>
                  <a:pt x="192757" y="114708"/>
                </a:lnTo>
                <a:lnTo>
                  <a:pt x="159539" y="145164"/>
                </a:lnTo>
                <a:lnTo>
                  <a:pt x="129010" y="178490"/>
                </a:lnTo>
                <a:lnTo>
                  <a:pt x="101324" y="214467"/>
                </a:lnTo>
                <a:lnTo>
                  <a:pt x="76634" y="252878"/>
                </a:lnTo>
                <a:lnTo>
                  <a:pt x="55093" y="293504"/>
                </a:lnTo>
                <a:lnTo>
                  <a:pt x="36855" y="336128"/>
                </a:lnTo>
                <a:lnTo>
                  <a:pt x="22073" y="380532"/>
                </a:lnTo>
                <a:lnTo>
                  <a:pt x="10901" y="426498"/>
                </a:lnTo>
                <a:lnTo>
                  <a:pt x="3492" y="473807"/>
                </a:lnTo>
                <a:lnTo>
                  <a:pt x="0" y="522243"/>
                </a:lnTo>
                <a:lnTo>
                  <a:pt x="577" y="571586"/>
                </a:lnTo>
                <a:lnTo>
                  <a:pt x="5378" y="621620"/>
                </a:lnTo>
                <a:lnTo>
                  <a:pt x="14154" y="670194"/>
                </a:lnTo>
                <a:lnTo>
                  <a:pt x="26672" y="717021"/>
                </a:lnTo>
                <a:lnTo>
                  <a:pt x="42736" y="761942"/>
                </a:lnTo>
                <a:lnTo>
                  <a:pt x="62150" y="804798"/>
                </a:lnTo>
                <a:lnTo>
                  <a:pt x="84718" y="845432"/>
                </a:lnTo>
                <a:lnTo>
                  <a:pt x="110245" y="883684"/>
                </a:lnTo>
                <a:lnTo>
                  <a:pt x="138534" y="919395"/>
                </a:lnTo>
                <a:lnTo>
                  <a:pt x="169390" y="952407"/>
                </a:lnTo>
                <a:lnTo>
                  <a:pt x="202616" y="982562"/>
                </a:lnTo>
                <a:lnTo>
                  <a:pt x="238018" y="1009701"/>
                </a:lnTo>
                <a:lnTo>
                  <a:pt x="275399" y="1033664"/>
                </a:lnTo>
                <a:lnTo>
                  <a:pt x="314563" y="1054294"/>
                </a:lnTo>
                <a:lnTo>
                  <a:pt x="355314" y="1071431"/>
                </a:lnTo>
                <a:lnTo>
                  <a:pt x="397457" y="1084918"/>
                </a:lnTo>
                <a:lnTo>
                  <a:pt x="440795" y="1094594"/>
                </a:lnTo>
                <a:lnTo>
                  <a:pt x="485134" y="1100303"/>
                </a:lnTo>
                <a:lnTo>
                  <a:pt x="530276" y="1101885"/>
                </a:lnTo>
                <a:lnTo>
                  <a:pt x="576027" y="1099181"/>
                </a:lnTo>
                <a:lnTo>
                  <a:pt x="532297" y="1096495"/>
                </a:lnTo>
                <a:lnTo>
                  <a:pt x="489367" y="1089233"/>
                </a:lnTo>
                <a:lnTo>
                  <a:pt x="447450" y="1077587"/>
                </a:lnTo>
                <a:lnTo>
                  <a:pt x="406761" y="1061746"/>
                </a:lnTo>
                <a:lnTo>
                  <a:pt x="367516" y="1041899"/>
                </a:lnTo>
                <a:lnTo>
                  <a:pt x="329928" y="1018238"/>
                </a:lnTo>
                <a:lnTo>
                  <a:pt x="294212" y="990952"/>
                </a:lnTo>
                <a:lnTo>
                  <a:pt x="260583" y="960232"/>
                </a:lnTo>
                <a:lnTo>
                  <a:pt x="229255" y="926267"/>
                </a:lnTo>
                <a:lnTo>
                  <a:pt x="200444" y="889248"/>
                </a:lnTo>
                <a:lnTo>
                  <a:pt x="174363" y="849365"/>
                </a:lnTo>
                <a:lnTo>
                  <a:pt x="151227" y="806808"/>
                </a:lnTo>
                <a:lnTo>
                  <a:pt x="131251" y="761767"/>
                </a:lnTo>
                <a:lnTo>
                  <a:pt x="114650" y="714432"/>
                </a:lnTo>
                <a:lnTo>
                  <a:pt x="101638" y="664993"/>
                </a:lnTo>
                <a:lnTo>
                  <a:pt x="92429" y="613641"/>
                </a:lnTo>
                <a:lnTo>
                  <a:pt x="87448" y="563632"/>
                </a:lnTo>
                <a:lnTo>
                  <a:pt x="86348" y="514360"/>
                </a:lnTo>
                <a:lnTo>
                  <a:pt x="88990" y="466043"/>
                </a:lnTo>
                <a:lnTo>
                  <a:pt x="95236" y="418895"/>
                </a:lnTo>
                <a:lnTo>
                  <a:pt x="104948" y="373132"/>
                </a:lnTo>
                <a:lnTo>
                  <a:pt x="117989" y="328971"/>
                </a:lnTo>
                <a:lnTo>
                  <a:pt x="134219" y="286626"/>
                </a:lnTo>
                <a:lnTo>
                  <a:pt x="153501" y="246314"/>
                </a:lnTo>
                <a:lnTo>
                  <a:pt x="175696" y="208250"/>
                </a:lnTo>
                <a:lnTo>
                  <a:pt x="200667" y="172650"/>
                </a:lnTo>
                <a:lnTo>
                  <a:pt x="228274" y="139730"/>
                </a:lnTo>
                <a:lnTo>
                  <a:pt x="258381" y="109706"/>
                </a:lnTo>
                <a:lnTo>
                  <a:pt x="290848" y="82793"/>
                </a:lnTo>
                <a:lnTo>
                  <a:pt x="325538" y="59207"/>
                </a:lnTo>
                <a:lnTo>
                  <a:pt x="362312" y="39165"/>
                </a:lnTo>
                <a:lnTo>
                  <a:pt x="401033" y="22881"/>
                </a:lnTo>
                <a:lnTo>
                  <a:pt x="441561" y="10571"/>
                </a:lnTo>
                <a:lnTo>
                  <a:pt x="483877" y="2436"/>
                </a:lnTo>
                <a:lnTo>
                  <a:pt x="498819" y="621"/>
                </a:lnTo>
                <a:lnTo>
                  <a:pt x="506344" y="0"/>
                </a:lnTo>
                <a:close/>
              </a:path>
            </a:pathLst>
          </a:custGeom>
          <a:solidFill>
            <a:srgbClr val="FF9E00"/>
          </a:solidFill>
          <a:ln>
            <a:solidFill>
              <a:srgbClr val="F495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36">
            <a:extLst>
              <a:ext uri="{FF2B5EF4-FFF2-40B4-BE49-F238E27FC236}">
                <a16:creationId xmlns:a16="http://schemas.microsoft.com/office/drawing/2014/main" id="{75F17529-D4B0-F349-89F9-1E63AA078274}"/>
              </a:ext>
            </a:extLst>
          </p:cNvPr>
          <p:cNvSpPr/>
          <p:nvPr/>
        </p:nvSpPr>
        <p:spPr>
          <a:xfrm>
            <a:off x="9215474" y="3056482"/>
            <a:ext cx="892" cy="3864"/>
          </a:xfrm>
          <a:custGeom>
            <a:avLst/>
            <a:gdLst/>
            <a:ahLst/>
            <a:cxnLst/>
            <a:rect l="l" t="t" r="r" b="b"/>
            <a:pathLst>
              <a:path w="1905" h="8254">
                <a:moveTo>
                  <a:pt x="0" y="0"/>
                </a:moveTo>
                <a:lnTo>
                  <a:pt x="705" y="3648"/>
                </a:lnTo>
                <a:lnTo>
                  <a:pt x="1293" y="7754"/>
                </a:lnTo>
                <a:lnTo>
                  <a:pt x="1249" y="7232"/>
                </a:lnTo>
                <a:lnTo>
                  <a:pt x="694" y="3304"/>
                </a:lnTo>
                <a:lnTo>
                  <a:pt x="0" y="0"/>
                </a:lnTo>
                <a:close/>
              </a:path>
            </a:pathLst>
          </a:custGeom>
          <a:solidFill>
            <a:srgbClr val="FF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37">
            <a:extLst>
              <a:ext uri="{FF2B5EF4-FFF2-40B4-BE49-F238E27FC236}">
                <a16:creationId xmlns:a16="http://schemas.microsoft.com/office/drawing/2014/main" id="{2F241BB0-36EC-5649-8891-65A9C80A0287}"/>
              </a:ext>
            </a:extLst>
          </p:cNvPr>
          <p:cNvSpPr/>
          <p:nvPr/>
        </p:nvSpPr>
        <p:spPr>
          <a:xfrm>
            <a:off x="9213850" y="3049701"/>
            <a:ext cx="892" cy="2378"/>
          </a:xfrm>
          <a:custGeom>
            <a:avLst/>
            <a:gdLst/>
            <a:ahLst/>
            <a:cxnLst/>
            <a:rect l="l" t="t" r="r" b="b"/>
            <a:pathLst>
              <a:path w="1905" h="5079">
                <a:moveTo>
                  <a:pt x="0" y="0"/>
                </a:moveTo>
                <a:lnTo>
                  <a:pt x="699" y="2519"/>
                </a:lnTo>
                <a:lnTo>
                  <a:pt x="1476" y="4982"/>
                </a:lnTo>
                <a:lnTo>
                  <a:pt x="710" y="2508"/>
                </a:lnTo>
                <a:lnTo>
                  <a:pt x="0" y="0"/>
                </a:lnTo>
                <a:close/>
              </a:path>
            </a:pathLst>
          </a:custGeom>
          <a:solidFill>
            <a:srgbClr val="FF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k object 38">
            <a:extLst>
              <a:ext uri="{FF2B5EF4-FFF2-40B4-BE49-F238E27FC236}">
                <a16:creationId xmlns:a16="http://schemas.microsoft.com/office/drawing/2014/main" id="{841B7AF2-1487-CA43-A9AF-D0B6B7189F29}"/>
              </a:ext>
            </a:extLst>
          </p:cNvPr>
          <p:cNvSpPr/>
          <p:nvPr/>
        </p:nvSpPr>
        <p:spPr>
          <a:xfrm>
            <a:off x="9085698" y="2998554"/>
            <a:ext cx="72819" cy="140586"/>
          </a:xfrm>
          <a:custGeom>
            <a:avLst/>
            <a:gdLst/>
            <a:ahLst/>
            <a:cxnLst/>
            <a:rect l="l" t="t" r="r" b="b"/>
            <a:pathLst>
              <a:path w="155575" h="300354">
                <a:moveTo>
                  <a:pt x="131275" y="0"/>
                </a:moveTo>
                <a:lnTo>
                  <a:pt x="75640" y="14831"/>
                </a:lnTo>
                <a:lnTo>
                  <a:pt x="40347" y="41297"/>
                </a:lnTo>
                <a:lnTo>
                  <a:pt x="14674" y="77756"/>
                </a:lnTo>
                <a:lnTo>
                  <a:pt x="574" y="121435"/>
                </a:lnTo>
                <a:lnTo>
                  <a:pt x="0" y="169563"/>
                </a:lnTo>
                <a:lnTo>
                  <a:pt x="13254" y="214893"/>
                </a:lnTo>
                <a:lnTo>
                  <a:pt x="37921" y="252585"/>
                </a:lnTo>
                <a:lnTo>
                  <a:pt x="71514" y="280636"/>
                </a:lnTo>
                <a:lnTo>
                  <a:pt x="111544" y="297044"/>
                </a:lnTo>
                <a:lnTo>
                  <a:pt x="155524" y="299806"/>
                </a:lnTo>
                <a:lnTo>
                  <a:pt x="109406" y="289530"/>
                </a:lnTo>
                <a:lnTo>
                  <a:pt x="69579" y="261842"/>
                </a:lnTo>
                <a:lnTo>
                  <a:pt x="39783" y="220032"/>
                </a:lnTo>
                <a:lnTo>
                  <a:pt x="23760" y="167388"/>
                </a:lnTo>
                <a:lnTo>
                  <a:pt x="23733" y="119342"/>
                </a:lnTo>
                <a:lnTo>
                  <a:pt x="36158" y="75893"/>
                </a:lnTo>
                <a:lnTo>
                  <a:pt x="59275" y="39785"/>
                </a:lnTo>
                <a:lnTo>
                  <a:pt x="91326" y="13768"/>
                </a:lnTo>
                <a:lnTo>
                  <a:pt x="130554" y="588"/>
                </a:lnTo>
                <a:lnTo>
                  <a:pt x="135204" y="221"/>
                </a:lnTo>
                <a:lnTo>
                  <a:pt x="137523" y="33"/>
                </a:lnTo>
                <a:lnTo>
                  <a:pt x="131275" y="0"/>
                </a:lnTo>
                <a:close/>
              </a:path>
            </a:pathLst>
          </a:custGeom>
          <a:solidFill>
            <a:srgbClr val="FF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k object 39">
            <a:extLst>
              <a:ext uri="{FF2B5EF4-FFF2-40B4-BE49-F238E27FC236}">
                <a16:creationId xmlns:a16="http://schemas.microsoft.com/office/drawing/2014/main" id="{780D8272-622D-1644-BB96-0BED006AE90B}"/>
              </a:ext>
            </a:extLst>
          </p:cNvPr>
          <p:cNvSpPr/>
          <p:nvPr/>
        </p:nvSpPr>
        <p:spPr>
          <a:xfrm>
            <a:off x="8173153" y="2539795"/>
            <a:ext cx="594" cy="3567"/>
          </a:xfrm>
          <a:custGeom>
            <a:avLst/>
            <a:gdLst/>
            <a:ahLst/>
            <a:cxnLst/>
            <a:rect l="l" t="t" r="r" b="b"/>
            <a:pathLst>
              <a:path w="1270" h="7619">
                <a:moveTo>
                  <a:pt x="0" y="0"/>
                </a:moveTo>
                <a:lnTo>
                  <a:pt x="656" y="3413"/>
                </a:lnTo>
                <a:lnTo>
                  <a:pt x="1256" y="7586"/>
                </a:lnTo>
                <a:lnTo>
                  <a:pt x="1233" y="7242"/>
                </a:lnTo>
                <a:lnTo>
                  <a:pt x="645" y="3058"/>
                </a:lnTo>
                <a:lnTo>
                  <a:pt x="0" y="0"/>
                </a:lnTo>
                <a:close/>
              </a:path>
            </a:pathLst>
          </a:custGeom>
          <a:solidFill>
            <a:srgbClr val="FF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k object 40">
            <a:extLst>
              <a:ext uri="{FF2B5EF4-FFF2-40B4-BE49-F238E27FC236}">
                <a16:creationId xmlns:a16="http://schemas.microsoft.com/office/drawing/2014/main" id="{B5DBF2D4-98D2-3446-8D6B-A4D49C1E1166}"/>
              </a:ext>
            </a:extLst>
          </p:cNvPr>
          <p:cNvSpPr/>
          <p:nvPr/>
        </p:nvSpPr>
        <p:spPr>
          <a:xfrm>
            <a:off x="8171507" y="2532901"/>
            <a:ext cx="892" cy="2378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0" y="0"/>
                </a:moveTo>
                <a:lnTo>
                  <a:pt x="699" y="2530"/>
                </a:lnTo>
                <a:lnTo>
                  <a:pt x="1476" y="5027"/>
                </a:lnTo>
                <a:lnTo>
                  <a:pt x="710" y="2530"/>
                </a:lnTo>
                <a:lnTo>
                  <a:pt x="0" y="0"/>
                </a:lnTo>
                <a:close/>
              </a:path>
            </a:pathLst>
          </a:custGeom>
          <a:solidFill>
            <a:srgbClr val="FF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k object 41">
            <a:extLst>
              <a:ext uri="{FF2B5EF4-FFF2-40B4-BE49-F238E27FC236}">
                <a16:creationId xmlns:a16="http://schemas.microsoft.com/office/drawing/2014/main" id="{54D08AF1-180D-A341-9571-6067BB36513B}"/>
              </a:ext>
            </a:extLst>
          </p:cNvPr>
          <p:cNvSpPr/>
          <p:nvPr/>
        </p:nvSpPr>
        <p:spPr>
          <a:xfrm>
            <a:off x="8043359" y="2481783"/>
            <a:ext cx="72819" cy="140586"/>
          </a:xfrm>
          <a:custGeom>
            <a:avLst/>
            <a:gdLst/>
            <a:ahLst/>
            <a:cxnLst/>
            <a:rect l="l" t="t" r="r" b="b"/>
            <a:pathLst>
              <a:path w="155575" h="300355">
                <a:moveTo>
                  <a:pt x="131264" y="0"/>
                </a:moveTo>
                <a:lnTo>
                  <a:pt x="75640" y="14831"/>
                </a:lnTo>
                <a:lnTo>
                  <a:pt x="40347" y="41297"/>
                </a:lnTo>
                <a:lnTo>
                  <a:pt x="14674" y="77756"/>
                </a:lnTo>
                <a:lnTo>
                  <a:pt x="574" y="121435"/>
                </a:lnTo>
                <a:lnTo>
                  <a:pt x="0" y="169563"/>
                </a:lnTo>
                <a:lnTo>
                  <a:pt x="13254" y="214893"/>
                </a:lnTo>
                <a:lnTo>
                  <a:pt x="37921" y="252584"/>
                </a:lnTo>
                <a:lnTo>
                  <a:pt x="71514" y="280633"/>
                </a:lnTo>
                <a:lnTo>
                  <a:pt x="111544" y="297038"/>
                </a:lnTo>
                <a:lnTo>
                  <a:pt x="155524" y="299795"/>
                </a:lnTo>
                <a:lnTo>
                  <a:pt x="109406" y="289525"/>
                </a:lnTo>
                <a:lnTo>
                  <a:pt x="69579" y="261841"/>
                </a:lnTo>
                <a:lnTo>
                  <a:pt x="39783" y="220032"/>
                </a:lnTo>
                <a:lnTo>
                  <a:pt x="23760" y="167388"/>
                </a:lnTo>
                <a:lnTo>
                  <a:pt x="23732" y="119342"/>
                </a:lnTo>
                <a:lnTo>
                  <a:pt x="36154" y="75893"/>
                </a:lnTo>
                <a:lnTo>
                  <a:pt x="59270" y="39785"/>
                </a:lnTo>
                <a:lnTo>
                  <a:pt x="91322" y="13768"/>
                </a:lnTo>
                <a:lnTo>
                  <a:pt x="130554" y="588"/>
                </a:lnTo>
                <a:lnTo>
                  <a:pt x="135193" y="221"/>
                </a:lnTo>
                <a:lnTo>
                  <a:pt x="137512" y="33"/>
                </a:lnTo>
                <a:lnTo>
                  <a:pt x="131264" y="0"/>
                </a:lnTo>
                <a:close/>
              </a:path>
            </a:pathLst>
          </a:custGeom>
          <a:solidFill>
            <a:srgbClr val="FF9E00"/>
          </a:solidFill>
          <a:ln>
            <a:solidFill>
              <a:srgbClr val="F495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k object 42">
            <a:extLst>
              <a:ext uri="{FF2B5EF4-FFF2-40B4-BE49-F238E27FC236}">
                <a16:creationId xmlns:a16="http://schemas.microsoft.com/office/drawing/2014/main" id="{1432D64E-FE6C-E54A-A6FF-3B7658DD1F25}"/>
              </a:ext>
            </a:extLst>
          </p:cNvPr>
          <p:cNvSpPr/>
          <p:nvPr/>
        </p:nvSpPr>
        <p:spPr>
          <a:xfrm>
            <a:off x="8423204" y="2764706"/>
            <a:ext cx="0" cy="297"/>
          </a:xfrm>
          <a:custGeom>
            <a:avLst/>
            <a:gdLst/>
            <a:ahLst/>
            <a:cxnLst/>
            <a:rect l="l" t="t" r="r" b="b"/>
            <a:pathLst>
              <a:path h="635">
                <a:moveTo>
                  <a:pt x="0" y="11"/>
                </a:moveTo>
                <a:lnTo>
                  <a:pt x="0" y="0"/>
                </a:lnTo>
              </a:path>
            </a:pathLst>
          </a:custGeom>
          <a:solidFill>
            <a:srgbClr val="FF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k object 43">
            <a:extLst>
              <a:ext uri="{FF2B5EF4-FFF2-40B4-BE49-F238E27FC236}">
                <a16:creationId xmlns:a16="http://schemas.microsoft.com/office/drawing/2014/main" id="{D2819A30-1C4E-3140-A6DB-6A1691F76662}"/>
              </a:ext>
            </a:extLst>
          </p:cNvPr>
          <p:cNvSpPr/>
          <p:nvPr/>
        </p:nvSpPr>
        <p:spPr>
          <a:xfrm>
            <a:off x="8426245" y="2776084"/>
            <a:ext cx="1486" cy="7728"/>
          </a:xfrm>
          <a:custGeom>
            <a:avLst/>
            <a:gdLst/>
            <a:ahLst/>
            <a:cxnLst/>
            <a:rect l="l" t="t" r="r" b="b"/>
            <a:pathLst>
              <a:path w="3175" h="16510">
                <a:moveTo>
                  <a:pt x="0" y="0"/>
                </a:moveTo>
                <a:lnTo>
                  <a:pt x="1154" y="5404"/>
                </a:lnTo>
                <a:lnTo>
                  <a:pt x="2219" y="10864"/>
                </a:lnTo>
                <a:lnTo>
                  <a:pt x="2974" y="16211"/>
                </a:lnTo>
                <a:lnTo>
                  <a:pt x="2974" y="15980"/>
                </a:lnTo>
                <a:lnTo>
                  <a:pt x="2197" y="10398"/>
                </a:lnTo>
                <a:lnTo>
                  <a:pt x="1109" y="5182"/>
                </a:lnTo>
                <a:lnTo>
                  <a:pt x="0" y="0"/>
                </a:lnTo>
                <a:close/>
              </a:path>
            </a:pathLst>
          </a:custGeom>
          <a:solidFill>
            <a:srgbClr val="FF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k object 44">
            <a:extLst>
              <a:ext uri="{FF2B5EF4-FFF2-40B4-BE49-F238E27FC236}">
                <a16:creationId xmlns:a16="http://schemas.microsoft.com/office/drawing/2014/main" id="{E25D1638-D23C-5444-82CB-CC1A7A64CA09}"/>
              </a:ext>
            </a:extLst>
          </p:cNvPr>
          <p:cNvSpPr/>
          <p:nvPr/>
        </p:nvSpPr>
        <p:spPr>
          <a:xfrm>
            <a:off x="8251004" y="2700713"/>
            <a:ext cx="98974" cy="189627"/>
          </a:xfrm>
          <a:custGeom>
            <a:avLst/>
            <a:gdLst/>
            <a:ahLst/>
            <a:cxnLst/>
            <a:rect l="l" t="t" r="r" b="b"/>
            <a:pathLst>
              <a:path w="211454" h="405130">
                <a:moveTo>
                  <a:pt x="187037" y="0"/>
                </a:moveTo>
                <a:lnTo>
                  <a:pt x="119143" y="12759"/>
                </a:lnTo>
                <a:lnTo>
                  <a:pt x="81681" y="33383"/>
                </a:lnTo>
                <a:lnTo>
                  <a:pt x="50074" y="61981"/>
                </a:lnTo>
                <a:lnTo>
                  <a:pt x="25284" y="97189"/>
                </a:lnTo>
                <a:lnTo>
                  <a:pt x="8273" y="137642"/>
                </a:lnTo>
                <a:lnTo>
                  <a:pt x="0" y="181976"/>
                </a:lnTo>
                <a:lnTo>
                  <a:pt x="1426" y="228825"/>
                </a:lnTo>
                <a:lnTo>
                  <a:pt x="12482" y="273459"/>
                </a:lnTo>
                <a:lnTo>
                  <a:pt x="31888" y="313228"/>
                </a:lnTo>
                <a:lnTo>
                  <a:pt x="58420" y="347145"/>
                </a:lnTo>
                <a:lnTo>
                  <a:pt x="90853" y="374226"/>
                </a:lnTo>
                <a:lnTo>
                  <a:pt x="127966" y="393486"/>
                </a:lnTo>
                <a:lnTo>
                  <a:pt x="168532" y="403940"/>
                </a:lnTo>
                <a:lnTo>
                  <a:pt x="211330" y="404603"/>
                </a:lnTo>
                <a:lnTo>
                  <a:pt x="169136" y="398195"/>
                </a:lnTo>
                <a:lnTo>
                  <a:pt x="129969" y="380681"/>
                </a:lnTo>
                <a:lnTo>
                  <a:pt x="95325" y="353377"/>
                </a:lnTo>
                <a:lnTo>
                  <a:pt x="66699" y="317599"/>
                </a:lnTo>
                <a:lnTo>
                  <a:pt x="45588" y="274662"/>
                </a:lnTo>
                <a:lnTo>
                  <a:pt x="33488" y="225884"/>
                </a:lnTo>
                <a:lnTo>
                  <a:pt x="32224" y="171513"/>
                </a:lnTo>
                <a:lnTo>
                  <a:pt x="42908" y="121019"/>
                </a:lnTo>
                <a:lnTo>
                  <a:pt x="64166" y="76549"/>
                </a:lnTo>
                <a:lnTo>
                  <a:pt x="94623" y="40249"/>
                </a:lnTo>
                <a:lnTo>
                  <a:pt x="132905" y="14265"/>
                </a:lnTo>
                <a:lnTo>
                  <a:pt x="177676" y="738"/>
                </a:lnTo>
                <a:lnTo>
                  <a:pt x="183907" y="233"/>
                </a:lnTo>
                <a:lnTo>
                  <a:pt x="187037" y="0"/>
                </a:lnTo>
                <a:close/>
              </a:path>
            </a:pathLst>
          </a:custGeom>
          <a:solidFill>
            <a:srgbClr val="FF9E00"/>
          </a:solidFill>
          <a:ln>
            <a:solidFill>
              <a:srgbClr val="F495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k object 45">
            <a:extLst>
              <a:ext uri="{FF2B5EF4-FFF2-40B4-BE49-F238E27FC236}">
                <a16:creationId xmlns:a16="http://schemas.microsoft.com/office/drawing/2014/main" id="{EFB197A8-F527-204C-B10B-4F25493C5520}"/>
              </a:ext>
            </a:extLst>
          </p:cNvPr>
          <p:cNvSpPr/>
          <p:nvPr/>
        </p:nvSpPr>
        <p:spPr>
          <a:xfrm>
            <a:off x="8424634" y="2769704"/>
            <a:ext cx="1486" cy="5053"/>
          </a:xfrm>
          <a:custGeom>
            <a:avLst/>
            <a:gdLst/>
            <a:ahLst/>
            <a:cxnLst/>
            <a:rect l="l" t="t" r="r" b="b"/>
            <a:pathLst>
              <a:path w="3175" h="10794">
                <a:moveTo>
                  <a:pt x="1882" y="6351"/>
                </a:moveTo>
                <a:lnTo>
                  <a:pt x="2008" y="6758"/>
                </a:lnTo>
                <a:lnTo>
                  <a:pt x="2807" y="10232"/>
                </a:lnTo>
                <a:lnTo>
                  <a:pt x="2008" y="6747"/>
                </a:lnTo>
                <a:lnTo>
                  <a:pt x="1882" y="6351"/>
                </a:lnTo>
                <a:close/>
              </a:path>
              <a:path w="3175" h="10794">
                <a:moveTo>
                  <a:pt x="0" y="0"/>
                </a:moveTo>
                <a:lnTo>
                  <a:pt x="943" y="3407"/>
                </a:lnTo>
                <a:lnTo>
                  <a:pt x="1882" y="6351"/>
                </a:lnTo>
                <a:lnTo>
                  <a:pt x="965" y="3395"/>
                </a:lnTo>
                <a:lnTo>
                  <a:pt x="0" y="0"/>
                </a:lnTo>
                <a:close/>
              </a:path>
            </a:pathLst>
          </a:custGeom>
          <a:solidFill>
            <a:srgbClr val="FF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k object 49">
            <a:extLst>
              <a:ext uri="{FF2B5EF4-FFF2-40B4-BE49-F238E27FC236}">
                <a16:creationId xmlns:a16="http://schemas.microsoft.com/office/drawing/2014/main" id="{F7102875-2CE3-B14B-AA29-838B2CB875AD}"/>
              </a:ext>
            </a:extLst>
          </p:cNvPr>
          <p:cNvSpPr/>
          <p:nvPr/>
        </p:nvSpPr>
        <p:spPr>
          <a:xfrm>
            <a:off x="7952169" y="3522034"/>
            <a:ext cx="7431" cy="35072"/>
          </a:xfrm>
          <a:custGeom>
            <a:avLst/>
            <a:gdLst/>
            <a:ahLst/>
            <a:cxnLst/>
            <a:rect l="l" t="t" r="r" b="b"/>
            <a:pathLst>
              <a:path w="15875" h="74930">
                <a:moveTo>
                  <a:pt x="0" y="0"/>
                </a:moveTo>
                <a:lnTo>
                  <a:pt x="4623" y="18220"/>
                </a:lnTo>
                <a:lnTo>
                  <a:pt x="8715" y="36717"/>
                </a:lnTo>
                <a:lnTo>
                  <a:pt x="12264" y="55480"/>
                </a:lnTo>
                <a:lnTo>
                  <a:pt x="15259" y="74499"/>
                </a:lnTo>
                <a:lnTo>
                  <a:pt x="15170" y="73889"/>
                </a:lnTo>
                <a:lnTo>
                  <a:pt x="15126" y="73278"/>
                </a:lnTo>
                <a:lnTo>
                  <a:pt x="12146" y="54117"/>
                </a:lnTo>
                <a:lnTo>
                  <a:pt x="8654" y="35822"/>
                </a:lnTo>
                <a:lnTo>
                  <a:pt x="4595" y="17782"/>
                </a:lnTo>
                <a:lnTo>
                  <a:pt x="0" y="0"/>
                </a:lnTo>
                <a:close/>
              </a:path>
            </a:pathLst>
          </a:custGeom>
          <a:solidFill>
            <a:srgbClr val="FF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k object 51">
            <a:extLst>
              <a:ext uri="{FF2B5EF4-FFF2-40B4-BE49-F238E27FC236}">
                <a16:creationId xmlns:a16="http://schemas.microsoft.com/office/drawing/2014/main" id="{21712C6C-CAAD-B84C-8979-EAEF8139D828}"/>
              </a:ext>
            </a:extLst>
          </p:cNvPr>
          <p:cNvSpPr/>
          <p:nvPr/>
        </p:nvSpPr>
        <p:spPr>
          <a:xfrm>
            <a:off x="7950354" y="3515768"/>
            <a:ext cx="1486" cy="5053"/>
          </a:xfrm>
          <a:custGeom>
            <a:avLst/>
            <a:gdLst/>
            <a:ahLst/>
            <a:cxnLst/>
            <a:rect l="l" t="t" r="r" b="b"/>
            <a:pathLst>
              <a:path w="3175" h="10794">
                <a:moveTo>
                  <a:pt x="1615" y="5293"/>
                </a:moveTo>
                <a:lnTo>
                  <a:pt x="2130" y="6980"/>
                </a:lnTo>
                <a:lnTo>
                  <a:pt x="3129" y="10509"/>
                </a:lnTo>
                <a:lnTo>
                  <a:pt x="2152" y="6969"/>
                </a:lnTo>
                <a:lnTo>
                  <a:pt x="1615" y="5293"/>
                </a:lnTo>
                <a:close/>
              </a:path>
              <a:path w="3175" h="10794">
                <a:moveTo>
                  <a:pt x="0" y="0"/>
                </a:moveTo>
                <a:lnTo>
                  <a:pt x="1043" y="3506"/>
                </a:lnTo>
                <a:lnTo>
                  <a:pt x="1615" y="5293"/>
                </a:lnTo>
                <a:lnTo>
                  <a:pt x="0" y="0"/>
                </a:lnTo>
                <a:close/>
              </a:path>
            </a:pathLst>
          </a:custGeom>
          <a:solidFill>
            <a:srgbClr val="FF9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k object 52">
            <a:extLst>
              <a:ext uri="{FF2B5EF4-FFF2-40B4-BE49-F238E27FC236}">
                <a16:creationId xmlns:a16="http://schemas.microsoft.com/office/drawing/2014/main" id="{C5B4F60F-87D9-1545-A6EF-BB1FCBDA2C9F}"/>
              </a:ext>
            </a:extLst>
          </p:cNvPr>
          <p:cNvSpPr/>
          <p:nvPr/>
        </p:nvSpPr>
        <p:spPr>
          <a:xfrm>
            <a:off x="8336815" y="4108445"/>
            <a:ext cx="31847" cy="766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k object 54">
            <a:extLst>
              <a:ext uri="{FF2B5EF4-FFF2-40B4-BE49-F238E27FC236}">
                <a16:creationId xmlns:a16="http://schemas.microsoft.com/office/drawing/2014/main" id="{B83F439A-A5BE-1942-AB00-260F9931EB9B}"/>
              </a:ext>
            </a:extLst>
          </p:cNvPr>
          <p:cNvSpPr/>
          <p:nvPr/>
        </p:nvSpPr>
        <p:spPr>
          <a:xfrm>
            <a:off x="8423882" y="3295870"/>
            <a:ext cx="44693" cy="107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k object 64">
            <a:extLst>
              <a:ext uri="{FF2B5EF4-FFF2-40B4-BE49-F238E27FC236}">
                <a16:creationId xmlns:a16="http://schemas.microsoft.com/office/drawing/2014/main" id="{1D48DA13-3A81-074B-B608-956372B5F1FB}"/>
              </a:ext>
            </a:extLst>
          </p:cNvPr>
          <p:cNvSpPr/>
          <p:nvPr/>
        </p:nvSpPr>
        <p:spPr>
          <a:xfrm>
            <a:off x="7337889" y="4729078"/>
            <a:ext cx="46418" cy="1117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Forma libre 203">
            <a:extLst>
              <a:ext uri="{FF2B5EF4-FFF2-40B4-BE49-F238E27FC236}">
                <a16:creationId xmlns:a16="http://schemas.microsoft.com/office/drawing/2014/main" id="{F2AC1D35-A69B-3442-84A3-EA06E35ED89D}"/>
              </a:ext>
            </a:extLst>
          </p:cNvPr>
          <p:cNvSpPr/>
          <p:nvPr/>
        </p:nvSpPr>
        <p:spPr>
          <a:xfrm>
            <a:off x="6685945" y="4583751"/>
            <a:ext cx="26760" cy="2584"/>
          </a:xfrm>
          <a:custGeom>
            <a:avLst/>
            <a:gdLst>
              <a:gd name="connsiteX0" fmla="*/ 0 w 26760"/>
              <a:gd name="connsiteY0" fmla="*/ 0 h 2584"/>
              <a:gd name="connsiteX1" fmla="*/ 5908 w 26760"/>
              <a:gd name="connsiteY1" fmla="*/ 772 h 2584"/>
              <a:gd name="connsiteX2" fmla="*/ 26760 w 26760"/>
              <a:gd name="connsiteY2" fmla="*/ 1788 h 2584"/>
              <a:gd name="connsiteX3" fmla="*/ 15536 w 26760"/>
              <a:gd name="connsiteY3" fmla="*/ 2584 h 2584"/>
              <a:gd name="connsiteX4" fmla="*/ 15536 w 26760"/>
              <a:gd name="connsiteY4" fmla="*/ 1516 h 2584"/>
              <a:gd name="connsiteX5" fmla="*/ 5810 w 26760"/>
              <a:gd name="connsiteY5" fmla="*/ 862 h 2584"/>
              <a:gd name="connsiteX6" fmla="*/ 0 w 26760"/>
              <a:gd name="connsiteY6" fmla="*/ 0 h 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60" h="2584">
                <a:moveTo>
                  <a:pt x="0" y="0"/>
                </a:moveTo>
                <a:lnTo>
                  <a:pt x="5908" y="772"/>
                </a:lnTo>
                <a:lnTo>
                  <a:pt x="26760" y="1788"/>
                </a:lnTo>
                <a:lnTo>
                  <a:pt x="15536" y="2584"/>
                </a:lnTo>
                <a:lnTo>
                  <a:pt x="15536" y="1516"/>
                </a:lnTo>
                <a:lnTo>
                  <a:pt x="5810" y="862"/>
                </a:lnTo>
                <a:lnTo>
                  <a:pt x="0" y="0"/>
                </a:lnTo>
                <a:close/>
              </a:path>
            </a:pathLst>
          </a:custGeom>
          <a:solidFill>
            <a:srgbClr val="FFDE4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1" name="Forma libre 280">
            <a:extLst>
              <a:ext uri="{FF2B5EF4-FFF2-40B4-BE49-F238E27FC236}">
                <a16:creationId xmlns:a16="http://schemas.microsoft.com/office/drawing/2014/main" id="{3729F39B-DFC8-4F48-A7A1-2D69C943C762}"/>
              </a:ext>
            </a:extLst>
          </p:cNvPr>
          <p:cNvSpPr/>
          <p:nvPr/>
        </p:nvSpPr>
        <p:spPr>
          <a:xfrm>
            <a:off x="7020106" y="2913424"/>
            <a:ext cx="1529866" cy="1840711"/>
          </a:xfrm>
          <a:custGeom>
            <a:avLst/>
            <a:gdLst>
              <a:gd name="connsiteX0" fmla="*/ 1223204 w 1529866"/>
              <a:gd name="connsiteY0" fmla="*/ 1142515 h 1840711"/>
              <a:gd name="connsiteX1" fmla="*/ 1202515 w 1529866"/>
              <a:gd name="connsiteY1" fmla="*/ 1143412 h 1840711"/>
              <a:gd name="connsiteX2" fmla="*/ 1182360 w 1529866"/>
              <a:gd name="connsiteY2" fmla="*/ 1148170 h 1840711"/>
              <a:gd name="connsiteX3" fmla="*/ 1163761 w 1529866"/>
              <a:gd name="connsiteY3" fmla="*/ 1156440 h 1840711"/>
              <a:gd name="connsiteX4" fmla="*/ 1146935 w 1529866"/>
              <a:gd name="connsiteY4" fmla="*/ 1167881 h 1840711"/>
              <a:gd name="connsiteX5" fmla="*/ 1132099 w 1529866"/>
              <a:gd name="connsiteY5" fmla="*/ 1182154 h 1840711"/>
              <a:gd name="connsiteX6" fmla="*/ 1119470 w 1529866"/>
              <a:gd name="connsiteY6" fmla="*/ 1198921 h 1840711"/>
              <a:gd name="connsiteX7" fmla="*/ 1109265 w 1529866"/>
              <a:gd name="connsiteY7" fmla="*/ 1217841 h 1840711"/>
              <a:gd name="connsiteX8" fmla="*/ 1101702 w 1529866"/>
              <a:gd name="connsiteY8" fmla="*/ 1238576 h 1840711"/>
              <a:gd name="connsiteX9" fmla="*/ 1096997 w 1529866"/>
              <a:gd name="connsiteY9" fmla="*/ 1260785 h 1840711"/>
              <a:gd name="connsiteX10" fmla="*/ 1095367 w 1529866"/>
              <a:gd name="connsiteY10" fmla="*/ 1284129 h 1840711"/>
              <a:gd name="connsiteX11" fmla="*/ 1097030 w 1529866"/>
              <a:gd name="connsiteY11" fmla="*/ 1308270 h 1840711"/>
              <a:gd name="connsiteX12" fmla="*/ 1101989 w 1529866"/>
              <a:gd name="connsiteY12" fmla="*/ 1331954 h 1840711"/>
              <a:gd name="connsiteX13" fmla="*/ 1109900 w 1529866"/>
              <a:gd name="connsiteY13" fmla="*/ 1353978 h 1840711"/>
              <a:gd name="connsiteX14" fmla="*/ 1120463 w 1529866"/>
              <a:gd name="connsiteY14" fmla="*/ 1374073 h 1840711"/>
              <a:gd name="connsiteX15" fmla="*/ 1133376 w 1529866"/>
              <a:gd name="connsiteY15" fmla="*/ 1391973 h 1840711"/>
              <a:gd name="connsiteX16" fmla="*/ 1148338 w 1529866"/>
              <a:gd name="connsiteY16" fmla="*/ 1407408 h 1840711"/>
              <a:gd name="connsiteX17" fmla="*/ 1165049 w 1529866"/>
              <a:gd name="connsiteY17" fmla="*/ 1420112 h 1840711"/>
              <a:gd name="connsiteX18" fmla="*/ 1183206 w 1529866"/>
              <a:gd name="connsiteY18" fmla="*/ 1429817 h 1840711"/>
              <a:gd name="connsiteX19" fmla="*/ 1202508 w 1529866"/>
              <a:gd name="connsiteY19" fmla="*/ 1436256 h 1840711"/>
              <a:gd name="connsiteX20" fmla="*/ 1222654 w 1529866"/>
              <a:gd name="connsiteY20" fmla="*/ 1439160 h 1840711"/>
              <a:gd name="connsiteX21" fmla="*/ 1243343 w 1529866"/>
              <a:gd name="connsiteY21" fmla="*/ 1438262 h 1840711"/>
              <a:gd name="connsiteX22" fmla="*/ 1263497 w 1529866"/>
              <a:gd name="connsiteY22" fmla="*/ 1433504 h 1840711"/>
              <a:gd name="connsiteX23" fmla="*/ 1282095 w 1529866"/>
              <a:gd name="connsiteY23" fmla="*/ 1425235 h 1840711"/>
              <a:gd name="connsiteX24" fmla="*/ 1298920 w 1529866"/>
              <a:gd name="connsiteY24" fmla="*/ 1413794 h 1840711"/>
              <a:gd name="connsiteX25" fmla="*/ 1313756 w 1529866"/>
              <a:gd name="connsiteY25" fmla="*/ 1399521 h 1840711"/>
              <a:gd name="connsiteX26" fmla="*/ 1326386 w 1529866"/>
              <a:gd name="connsiteY26" fmla="*/ 1382754 h 1840711"/>
              <a:gd name="connsiteX27" fmla="*/ 1336591 w 1529866"/>
              <a:gd name="connsiteY27" fmla="*/ 1363834 h 1840711"/>
              <a:gd name="connsiteX28" fmla="*/ 1344155 w 1529866"/>
              <a:gd name="connsiteY28" fmla="*/ 1343099 h 1840711"/>
              <a:gd name="connsiteX29" fmla="*/ 1348861 w 1529866"/>
              <a:gd name="connsiteY29" fmla="*/ 1320890 h 1840711"/>
              <a:gd name="connsiteX30" fmla="*/ 1350491 w 1529866"/>
              <a:gd name="connsiteY30" fmla="*/ 1297545 h 1840711"/>
              <a:gd name="connsiteX31" fmla="*/ 1348828 w 1529866"/>
              <a:gd name="connsiteY31" fmla="*/ 1273405 h 1840711"/>
              <a:gd name="connsiteX32" fmla="*/ 1343868 w 1529866"/>
              <a:gd name="connsiteY32" fmla="*/ 1249720 h 1840711"/>
              <a:gd name="connsiteX33" fmla="*/ 1335956 w 1529866"/>
              <a:gd name="connsiteY33" fmla="*/ 1227697 h 1840711"/>
              <a:gd name="connsiteX34" fmla="*/ 1325393 w 1529866"/>
              <a:gd name="connsiteY34" fmla="*/ 1207602 h 1840711"/>
              <a:gd name="connsiteX35" fmla="*/ 1312480 w 1529866"/>
              <a:gd name="connsiteY35" fmla="*/ 1189703 h 1840711"/>
              <a:gd name="connsiteX36" fmla="*/ 1297517 w 1529866"/>
              <a:gd name="connsiteY36" fmla="*/ 1174267 h 1840711"/>
              <a:gd name="connsiteX37" fmla="*/ 1280807 w 1529866"/>
              <a:gd name="connsiteY37" fmla="*/ 1161563 h 1840711"/>
              <a:gd name="connsiteX38" fmla="*/ 1262651 w 1529866"/>
              <a:gd name="connsiteY38" fmla="*/ 1151858 h 1840711"/>
              <a:gd name="connsiteX39" fmla="*/ 1243350 w 1529866"/>
              <a:gd name="connsiteY39" fmla="*/ 1145419 h 1840711"/>
              <a:gd name="connsiteX40" fmla="*/ 0 w 1529866"/>
              <a:gd name="connsiteY40" fmla="*/ 0 h 1840711"/>
              <a:gd name="connsiteX41" fmla="*/ 1529866 w 1529866"/>
              <a:gd name="connsiteY41" fmla="*/ 280373 h 1840711"/>
              <a:gd name="connsiteX42" fmla="*/ 1529866 w 1529866"/>
              <a:gd name="connsiteY42" fmla="*/ 308563 h 1840711"/>
              <a:gd name="connsiteX43" fmla="*/ 1529866 w 1529866"/>
              <a:gd name="connsiteY43" fmla="*/ 725236 h 1840711"/>
              <a:gd name="connsiteX44" fmla="*/ 1529866 w 1529866"/>
              <a:gd name="connsiteY44" fmla="*/ 919070 h 1840711"/>
              <a:gd name="connsiteX45" fmla="*/ 1529866 w 1529866"/>
              <a:gd name="connsiteY45" fmla="*/ 1036119 h 1840711"/>
              <a:gd name="connsiteX46" fmla="*/ 1529866 w 1529866"/>
              <a:gd name="connsiteY46" fmla="*/ 1142515 h 1840711"/>
              <a:gd name="connsiteX47" fmla="*/ 1529866 w 1529866"/>
              <a:gd name="connsiteY47" fmla="*/ 1439160 h 1840711"/>
              <a:gd name="connsiteX48" fmla="*/ 1529866 w 1529866"/>
              <a:gd name="connsiteY48" fmla="*/ 1840711 h 1840711"/>
              <a:gd name="connsiteX49" fmla="*/ 0 w 1529866"/>
              <a:gd name="connsiteY49" fmla="*/ 1557289 h 1840711"/>
              <a:gd name="connsiteX50" fmla="*/ 0 w 1529866"/>
              <a:gd name="connsiteY50" fmla="*/ 1104656 h 1840711"/>
              <a:gd name="connsiteX51" fmla="*/ 707289 w 1529866"/>
              <a:gd name="connsiteY51" fmla="*/ 1104656 h 1840711"/>
              <a:gd name="connsiteX52" fmla="*/ 707289 w 1529866"/>
              <a:gd name="connsiteY52" fmla="*/ 916132 h 1840711"/>
              <a:gd name="connsiteX53" fmla="*/ 724314 w 1529866"/>
              <a:gd name="connsiteY53" fmla="*/ 918494 h 1840711"/>
              <a:gd name="connsiteX54" fmla="*/ 744318 w 1529866"/>
              <a:gd name="connsiteY54" fmla="*/ 919070 h 1840711"/>
              <a:gd name="connsiteX55" fmla="*/ 764562 w 1529866"/>
              <a:gd name="connsiteY55" fmla="*/ 917405 h 1840711"/>
              <a:gd name="connsiteX56" fmla="*/ 784495 w 1529866"/>
              <a:gd name="connsiteY56" fmla="*/ 913507 h 1840711"/>
              <a:gd name="connsiteX57" fmla="*/ 803589 w 1529866"/>
              <a:gd name="connsiteY57" fmla="*/ 907516 h 1840711"/>
              <a:gd name="connsiteX58" fmla="*/ 821768 w 1529866"/>
              <a:gd name="connsiteY58" fmla="*/ 899548 h 1840711"/>
              <a:gd name="connsiteX59" fmla="*/ 838962 w 1529866"/>
              <a:gd name="connsiteY59" fmla="*/ 889717 h 1840711"/>
              <a:gd name="connsiteX60" fmla="*/ 855095 w 1529866"/>
              <a:gd name="connsiteY60" fmla="*/ 878137 h 1840711"/>
              <a:gd name="connsiteX61" fmla="*/ 870095 w 1529866"/>
              <a:gd name="connsiteY61" fmla="*/ 864922 h 1840711"/>
              <a:gd name="connsiteX62" fmla="*/ 883889 w 1529866"/>
              <a:gd name="connsiteY62" fmla="*/ 850188 h 1840711"/>
              <a:gd name="connsiteX63" fmla="*/ 896403 w 1529866"/>
              <a:gd name="connsiteY63" fmla="*/ 834047 h 1840711"/>
              <a:gd name="connsiteX64" fmla="*/ 907563 w 1529866"/>
              <a:gd name="connsiteY64" fmla="*/ 816616 h 1840711"/>
              <a:gd name="connsiteX65" fmla="*/ 917298 w 1529866"/>
              <a:gd name="connsiteY65" fmla="*/ 798008 h 1840711"/>
              <a:gd name="connsiteX66" fmla="*/ 925533 w 1529866"/>
              <a:gd name="connsiteY66" fmla="*/ 778338 h 1840711"/>
              <a:gd name="connsiteX67" fmla="*/ 932196 w 1529866"/>
              <a:gd name="connsiteY67" fmla="*/ 757719 h 1840711"/>
              <a:gd name="connsiteX68" fmla="*/ 937212 w 1529866"/>
              <a:gd name="connsiteY68" fmla="*/ 736267 h 1840711"/>
              <a:gd name="connsiteX69" fmla="*/ 940509 w 1529866"/>
              <a:gd name="connsiteY69" fmla="*/ 714097 h 1840711"/>
              <a:gd name="connsiteX70" fmla="*/ 942013 w 1529866"/>
              <a:gd name="connsiteY70" fmla="*/ 691321 h 1840711"/>
              <a:gd name="connsiteX71" fmla="*/ 941652 w 1529866"/>
              <a:gd name="connsiteY71" fmla="*/ 668055 h 1840711"/>
              <a:gd name="connsiteX72" fmla="*/ 939351 w 1529866"/>
              <a:gd name="connsiteY72" fmla="*/ 644414 h 1840711"/>
              <a:gd name="connsiteX73" fmla="*/ 935141 w 1529866"/>
              <a:gd name="connsiteY73" fmla="*/ 621036 h 1840711"/>
              <a:gd name="connsiteX74" fmla="*/ 929167 w 1529866"/>
              <a:gd name="connsiteY74" fmla="*/ 598548 h 1840711"/>
              <a:gd name="connsiteX75" fmla="*/ 921530 w 1529866"/>
              <a:gd name="connsiteY75" fmla="*/ 577038 h 1840711"/>
              <a:gd name="connsiteX76" fmla="*/ 912333 w 1529866"/>
              <a:gd name="connsiteY76" fmla="*/ 556597 h 1840711"/>
              <a:gd name="connsiteX77" fmla="*/ 901677 w 1529866"/>
              <a:gd name="connsiteY77" fmla="*/ 537316 h 1840711"/>
              <a:gd name="connsiteX78" fmla="*/ 889664 w 1529866"/>
              <a:gd name="connsiteY78" fmla="*/ 519283 h 1840711"/>
              <a:gd name="connsiteX79" fmla="*/ 876394 w 1529866"/>
              <a:gd name="connsiteY79" fmla="*/ 502590 h 1840711"/>
              <a:gd name="connsiteX80" fmla="*/ 861970 w 1529866"/>
              <a:gd name="connsiteY80" fmla="*/ 487328 h 1840711"/>
              <a:gd name="connsiteX81" fmla="*/ 846493 w 1529866"/>
              <a:gd name="connsiteY81" fmla="*/ 473584 h 1840711"/>
              <a:gd name="connsiteX82" fmla="*/ 830064 w 1529866"/>
              <a:gd name="connsiteY82" fmla="*/ 461452 h 1840711"/>
              <a:gd name="connsiteX83" fmla="*/ 812786 w 1529866"/>
              <a:gd name="connsiteY83" fmla="*/ 451019 h 1840711"/>
              <a:gd name="connsiteX84" fmla="*/ 794760 w 1529866"/>
              <a:gd name="connsiteY84" fmla="*/ 442377 h 1840711"/>
              <a:gd name="connsiteX85" fmla="*/ 776087 w 1529866"/>
              <a:gd name="connsiteY85" fmla="*/ 435617 h 1840711"/>
              <a:gd name="connsiteX86" fmla="*/ 756869 w 1529866"/>
              <a:gd name="connsiteY86" fmla="*/ 430827 h 1840711"/>
              <a:gd name="connsiteX87" fmla="*/ 737208 w 1529866"/>
              <a:gd name="connsiteY87" fmla="*/ 428098 h 1840711"/>
              <a:gd name="connsiteX88" fmla="*/ 717206 w 1529866"/>
              <a:gd name="connsiteY88" fmla="*/ 427521 h 1840711"/>
              <a:gd name="connsiteX89" fmla="*/ 717205 w 1529866"/>
              <a:gd name="connsiteY89" fmla="*/ 427521 h 1840711"/>
              <a:gd name="connsiteX90" fmla="*/ 696961 w 1529866"/>
              <a:gd name="connsiteY90" fmla="*/ 429185 h 1840711"/>
              <a:gd name="connsiteX91" fmla="*/ 677026 w 1529866"/>
              <a:gd name="connsiteY91" fmla="*/ 433083 h 1840711"/>
              <a:gd name="connsiteX92" fmla="*/ 657932 w 1529866"/>
              <a:gd name="connsiteY92" fmla="*/ 439074 h 1840711"/>
              <a:gd name="connsiteX93" fmla="*/ 639752 w 1529866"/>
              <a:gd name="connsiteY93" fmla="*/ 447042 h 1840711"/>
              <a:gd name="connsiteX94" fmla="*/ 622558 w 1529866"/>
              <a:gd name="connsiteY94" fmla="*/ 456873 h 1840711"/>
              <a:gd name="connsiteX95" fmla="*/ 606425 w 1529866"/>
              <a:gd name="connsiteY95" fmla="*/ 468453 h 1840711"/>
              <a:gd name="connsiteX96" fmla="*/ 591425 w 1529866"/>
              <a:gd name="connsiteY96" fmla="*/ 481668 h 1840711"/>
              <a:gd name="connsiteX97" fmla="*/ 577632 w 1529866"/>
              <a:gd name="connsiteY97" fmla="*/ 496403 h 1840711"/>
              <a:gd name="connsiteX98" fmla="*/ 565118 w 1529866"/>
              <a:gd name="connsiteY98" fmla="*/ 512543 h 1840711"/>
              <a:gd name="connsiteX99" fmla="*/ 553957 w 1529866"/>
              <a:gd name="connsiteY99" fmla="*/ 529974 h 1840711"/>
              <a:gd name="connsiteX100" fmla="*/ 544223 w 1529866"/>
              <a:gd name="connsiteY100" fmla="*/ 548582 h 1840711"/>
              <a:gd name="connsiteX101" fmla="*/ 535988 w 1529866"/>
              <a:gd name="connsiteY101" fmla="*/ 568253 h 1840711"/>
              <a:gd name="connsiteX102" fmla="*/ 529326 w 1529866"/>
              <a:gd name="connsiteY102" fmla="*/ 588871 h 1840711"/>
              <a:gd name="connsiteX103" fmla="*/ 524310 w 1529866"/>
              <a:gd name="connsiteY103" fmla="*/ 610323 h 1840711"/>
              <a:gd name="connsiteX104" fmla="*/ 524085 w 1529866"/>
              <a:gd name="connsiteY104" fmla="*/ 611838 h 1840711"/>
              <a:gd name="connsiteX105" fmla="*/ 0 w 1529866"/>
              <a:gd name="connsiteY105" fmla="*/ 611838 h 1840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1529866" h="1840711">
                <a:moveTo>
                  <a:pt x="1223204" y="1142515"/>
                </a:moveTo>
                <a:lnTo>
                  <a:pt x="1202515" y="1143412"/>
                </a:lnTo>
                <a:lnTo>
                  <a:pt x="1182360" y="1148170"/>
                </a:lnTo>
                <a:lnTo>
                  <a:pt x="1163761" y="1156440"/>
                </a:lnTo>
                <a:lnTo>
                  <a:pt x="1146935" y="1167881"/>
                </a:lnTo>
                <a:lnTo>
                  <a:pt x="1132099" y="1182154"/>
                </a:lnTo>
                <a:lnTo>
                  <a:pt x="1119470" y="1198921"/>
                </a:lnTo>
                <a:lnTo>
                  <a:pt x="1109265" y="1217841"/>
                </a:lnTo>
                <a:lnTo>
                  <a:pt x="1101702" y="1238576"/>
                </a:lnTo>
                <a:lnTo>
                  <a:pt x="1096997" y="1260785"/>
                </a:lnTo>
                <a:lnTo>
                  <a:pt x="1095367" y="1284129"/>
                </a:lnTo>
                <a:lnTo>
                  <a:pt x="1097030" y="1308270"/>
                </a:lnTo>
                <a:lnTo>
                  <a:pt x="1101989" y="1331954"/>
                </a:lnTo>
                <a:lnTo>
                  <a:pt x="1109900" y="1353978"/>
                </a:lnTo>
                <a:lnTo>
                  <a:pt x="1120463" y="1374073"/>
                </a:lnTo>
                <a:lnTo>
                  <a:pt x="1133376" y="1391973"/>
                </a:lnTo>
                <a:lnTo>
                  <a:pt x="1148338" y="1407408"/>
                </a:lnTo>
                <a:lnTo>
                  <a:pt x="1165049" y="1420112"/>
                </a:lnTo>
                <a:lnTo>
                  <a:pt x="1183206" y="1429817"/>
                </a:lnTo>
                <a:lnTo>
                  <a:pt x="1202508" y="1436256"/>
                </a:lnTo>
                <a:lnTo>
                  <a:pt x="1222654" y="1439160"/>
                </a:lnTo>
                <a:lnTo>
                  <a:pt x="1243343" y="1438262"/>
                </a:lnTo>
                <a:lnTo>
                  <a:pt x="1263497" y="1433504"/>
                </a:lnTo>
                <a:lnTo>
                  <a:pt x="1282095" y="1425235"/>
                </a:lnTo>
                <a:lnTo>
                  <a:pt x="1298920" y="1413794"/>
                </a:lnTo>
                <a:lnTo>
                  <a:pt x="1313756" y="1399521"/>
                </a:lnTo>
                <a:lnTo>
                  <a:pt x="1326386" y="1382754"/>
                </a:lnTo>
                <a:lnTo>
                  <a:pt x="1336591" y="1363834"/>
                </a:lnTo>
                <a:lnTo>
                  <a:pt x="1344155" y="1343099"/>
                </a:lnTo>
                <a:lnTo>
                  <a:pt x="1348861" y="1320890"/>
                </a:lnTo>
                <a:lnTo>
                  <a:pt x="1350491" y="1297545"/>
                </a:lnTo>
                <a:lnTo>
                  <a:pt x="1348828" y="1273405"/>
                </a:lnTo>
                <a:lnTo>
                  <a:pt x="1343868" y="1249720"/>
                </a:lnTo>
                <a:lnTo>
                  <a:pt x="1335956" y="1227697"/>
                </a:lnTo>
                <a:lnTo>
                  <a:pt x="1325393" y="1207602"/>
                </a:lnTo>
                <a:lnTo>
                  <a:pt x="1312480" y="1189703"/>
                </a:lnTo>
                <a:lnTo>
                  <a:pt x="1297517" y="1174267"/>
                </a:lnTo>
                <a:lnTo>
                  <a:pt x="1280807" y="1161563"/>
                </a:lnTo>
                <a:lnTo>
                  <a:pt x="1262651" y="1151858"/>
                </a:lnTo>
                <a:lnTo>
                  <a:pt x="1243350" y="1145419"/>
                </a:lnTo>
                <a:close/>
                <a:moveTo>
                  <a:pt x="0" y="0"/>
                </a:moveTo>
                <a:lnTo>
                  <a:pt x="1529866" y="280373"/>
                </a:lnTo>
                <a:lnTo>
                  <a:pt x="1529866" y="308563"/>
                </a:lnTo>
                <a:lnTo>
                  <a:pt x="1529866" y="725236"/>
                </a:lnTo>
                <a:lnTo>
                  <a:pt x="1529866" y="919070"/>
                </a:lnTo>
                <a:lnTo>
                  <a:pt x="1529866" y="1036119"/>
                </a:lnTo>
                <a:lnTo>
                  <a:pt x="1529866" y="1142515"/>
                </a:lnTo>
                <a:lnTo>
                  <a:pt x="1529866" y="1439160"/>
                </a:lnTo>
                <a:lnTo>
                  <a:pt x="1529866" y="1840711"/>
                </a:lnTo>
                <a:lnTo>
                  <a:pt x="0" y="1557289"/>
                </a:lnTo>
                <a:lnTo>
                  <a:pt x="0" y="1104656"/>
                </a:lnTo>
                <a:lnTo>
                  <a:pt x="707289" y="1104656"/>
                </a:lnTo>
                <a:lnTo>
                  <a:pt x="707289" y="916132"/>
                </a:lnTo>
                <a:lnTo>
                  <a:pt x="724314" y="918494"/>
                </a:lnTo>
                <a:lnTo>
                  <a:pt x="744318" y="919070"/>
                </a:lnTo>
                <a:lnTo>
                  <a:pt x="764562" y="917405"/>
                </a:lnTo>
                <a:lnTo>
                  <a:pt x="784495" y="913507"/>
                </a:lnTo>
                <a:lnTo>
                  <a:pt x="803589" y="907516"/>
                </a:lnTo>
                <a:lnTo>
                  <a:pt x="821768" y="899548"/>
                </a:lnTo>
                <a:lnTo>
                  <a:pt x="838962" y="889717"/>
                </a:lnTo>
                <a:lnTo>
                  <a:pt x="855095" y="878137"/>
                </a:lnTo>
                <a:lnTo>
                  <a:pt x="870095" y="864922"/>
                </a:lnTo>
                <a:lnTo>
                  <a:pt x="883889" y="850188"/>
                </a:lnTo>
                <a:lnTo>
                  <a:pt x="896403" y="834047"/>
                </a:lnTo>
                <a:lnTo>
                  <a:pt x="907563" y="816616"/>
                </a:lnTo>
                <a:lnTo>
                  <a:pt x="917298" y="798008"/>
                </a:lnTo>
                <a:lnTo>
                  <a:pt x="925533" y="778338"/>
                </a:lnTo>
                <a:lnTo>
                  <a:pt x="932196" y="757719"/>
                </a:lnTo>
                <a:lnTo>
                  <a:pt x="937212" y="736267"/>
                </a:lnTo>
                <a:lnTo>
                  <a:pt x="940509" y="714097"/>
                </a:lnTo>
                <a:lnTo>
                  <a:pt x="942013" y="691321"/>
                </a:lnTo>
                <a:lnTo>
                  <a:pt x="941652" y="668055"/>
                </a:lnTo>
                <a:lnTo>
                  <a:pt x="939351" y="644414"/>
                </a:lnTo>
                <a:lnTo>
                  <a:pt x="935141" y="621036"/>
                </a:lnTo>
                <a:lnTo>
                  <a:pt x="929167" y="598548"/>
                </a:lnTo>
                <a:lnTo>
                  <a:pt x="921530" y="577038"/>
                </a:lnTo>
                <a:lnTo>
                  <a:pt x="912333" y="556597"/>
                </a:lnTo>
                <a:lnTo>
                  <a:pt x="901677" y="537316"/>
                </a:lnTo>
                <a:lnTo>
                  <a:pt x="889664" y="519283"/>
                </a:lnTo>
                <a:lnTo>
                  <a:pt x="876394" y="502590"/>
                </a:lnTo>
                <a:lnTo>
                  <a:pt x="861970" y="487328"/>
                </a:lnTo>
                <a:lnTo>
                  <a:pt x="846493" y="473584"/>
                </a:lnTo>
                <a:lnTo>
                  <a:pt x="830064" y="461452"/>
                </a:lnTo>
                <a:lnTo>
                  <a:pt x="812786" y="451019"/>
                </a:lnTo>
                <a:lnTo>
                  <a:pt x="794760" y="442377"/>
                </a:lnTo>
                <a:lnTo>
                  <a:pt x="776087" y="435617"/>
                </a:lnTo>
                <a:lnTo>
                  <a:pt x="756869" y="430827"/>
                </a:lnTo>
                <a:lnTo>
                  <a:pt x="737208" y="428098"/>
                </a:lnTo>
                <a:lnTo>
                  <a:pt x="717206" y="427521"/>
                </a:lnTo>
                <a:lnTo>
                  <a:pt x="717205" y="427521"/>
                </a:lnTo>
                <a:lnTo>
                  <a:pt x="696961" y="429185"/>
                </a:lnTo>
                <a:lnTo>
                  <a:pt x="677026" y="433083"/>
                </a:lnTo>
                <a:lnTo>
                  <a:pt x="657932" y="439074"/>
                </a:lnTo>
                <a:lnTo>
                  <a:pt x="639752" y="447042"/>
                </a:lnTo>
                <a:lnTo>
                  <a:pt x="622558" y="456873"/>
                </a:lnTo>
                <a:lnTo>
                  <a:pt x="606425" y="468453"/>
                </a:lnTo>
                <a:lnTo>
                  <a:pt x="591425" y="481668"/>
                </a:lnTo>
                <a:lnTo>
                  <a:pt x="577632" y="496403"/>
                </a:lnTo>
                <a:lnTo>
                  <a:pt x="565118" y="512543"/>
                </a:lnTo>
                <a:lnTo>
                  <a:pt x="553957" y="529974"/>
                </a:lnTo>
                <a:lnTo>
                  <a:pt x="544223" y="548582"/>
                </a:lnTo>
                <a:lnTo>
                  <a:pt x="535988" y="568253"/>
                </a:lnTo>
                <a:lnTo>
                  <a:pt x="529326" y="588871"/>
                </a:lnTo>
                <a:lnTo>
                  <a:pt x="524310" y="610323"/>
                </a:lnTo>
                <a:lnTo>
                  <a:pt x="524085" y="611838"/>
                </a:lnTo>
                <a:lnTo>
                  <a:pt x="0" y="611838"/>
                </a:lnTo>
                <a:close/>
              </a:path>
            </a:pathLst>
          </a:custGeom>
          <a:solidFill>
            <a:srgbClr val="FFDE4B"/>
          </a:solidFill>
          <a:ln>
            <a:solidFill>
              <a:srgbClr val="FFDC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2" name="bk object 47">
            <a:extLst>
              <a:ext uri="{FF2B5EF4-FFF2-40B4-BE49-F238E27FC236}">
                <a16:creationId xmlns:a16="http://schemas.microsoft.com/office/drawing/2014/main" id="{B6F71D24-9F69-6B48-A40D-1B7B0ED9E277}"/>
              </a:ext>
            </a:extLst>
          </p:cNvPr>
          <p:cNvSpPr/>
          <p:nvPr/>
        </p:nvSpPr>
        <p:spPr>
          <a:xfrm>
            <a:off x="7020107" y="2846376"/>
            <a:ext cx="1630558" cy="347452"/>
          </a:xfrm>
          <a:custGeom>
            <a:avLst/>
            <a:gdLst/>
            <a:ahLst/>
            <a:cxnLst/>
            <a:rect l="l" t="t" r="r" b="b"/>
            <a:pathLst>
              <a:path w="3483609" h="742314">
                <a:moveTo>
                  <a:pt x="214864" y="0"/>
                </a:moveTo>
                <a:lnTo>
                  <a:pt x="0" y="143239"/>
                </a:lnTo>
                <a:lnTo>
                  <a:pt x="3268489" y="742242"/>
                </a:lnTo>
                <a:lnTo>
                  <a:pt x="3483353" y="592489"/>
                </a:lnTo>
                <a:lnTo>
                  <a:pt x="214864" y="0"/>
                </a:lnTo>
                <a:close/>
              </a:path>
            </a:pathLst>
          </a:custGeom>
          <a:solidFill>
            <a:srgbClr val="F49535"/>
          </a:solidFill>
          <a:ln>
            <a:solidFill>
              <a:srgbClr val="F495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k object 53">
            <a:extLst>
              <a:ext uri="{FF2B5EF4-FFF2-40B4-BE49-F238E27FC236}">
                <a16:creationId xmlns:a16="http://schemas.microsoft.com/office/drawing/2014/main" id="{ADB00F2B-CECF-E740-A78B-9454283ECFFB}"/>
              </a:ext>
            </a:extLst>
          </p:cNvPr>
          <p:cNvSpPr/>
          <p:nvPr/>
        </p:nvSpPr>
        <p:spPr>
          <a:xfrm>
            <a:off x="8091690" y="4054023"/>
            <a:ext cx="174469" cy="297519"/>
          </a:xfrm>
          <a:custGeom>
            <a:avLst/>
            <a:gdLst/>
            <a:ahLst/>
            <a:cxnLst/>
            <a:rect l="l" t="t" r="r" b="b"/>
            <a:pathLst>
              <a:path w="372744" h="635635">
                <a:moveTo>
                  <a:pt x="284233" y="0"/>
                </a:moveTo>
                <a:lnTo>
                  <a:pt x="210718" y="11974"/>
                </a:lnTo>
                <a:lnTo>
                  <a:pt x="170618" y="27637"/>
                </a:lnTo>
                <a:lnTo>
                  <a:pt x="133785" y="48982"/>
                </a:lnTo>
                <a:lnTo>
                  <a:pt x="100608" y="75456"/>
                </a:lnTo>
                <a:lnTo>
                  <a:pt x="71474" y="106511"/>
                </a:lnTo>
                <a:lnTo>
                  <a:pt x="46770" y="141596"/>
                </a:lnTo>
                <a:lnTo>
                  <a:pt x="26883" y="180161"/>
                </a:lnTo>
                <a:lnTo>
                  <a:pt x="12201" y="221656"/>
                </a:lnTo>
                <a:lnTo>
                  <a:pt x="3111" y="265532"/>
                </a:lnTo>
                <a:lnTo>
                  <a:pt x="0" y="311238"/>
                </a:lnTo>
                <a:lnTo>
                  <a:pt x="3255" y="358224"/>
                </a:lnTo>
                <a:lnTo>
                  <a:pt x="14317" y="409244"/>
                </a:lnTo>
                <a:lnTo>
                  <a:pt x="32436" y="456553"/>
                </a:lnTo>
                <a:lnTo>
                  <a:pt x="56897" y="499571"/>
                </a:lnTo>
                <a:lnTo>
                  <a:pt x="86984" y="537716"/>
                </a:lnTo>
                <a:lnTo>
                  <a:pt x="121981" y="570408"/>
                </a:lnTo>
                <a:lnTo>
                  <a:pt x="161174" y="597066"/>
                </a:lnTo>
                <a:lnTo>
                  <a:pt x="203847" y="617109"/>
                </a:lnTo>
                <a:lnTo>
                  <a:pt x="249284" y="629956"/>
                </a:lnTo>
                <a:lnTo>
                  <a:pt x="296769" y="635026"/>
                </a:lnTo>
                <a:lnTo>
                  <a:pt x="252682" y="623495"/>
                </a:lnTo>
                <a:lnTo>
                  <a:pt x="211043" y="604050"/>
                </a:lnTo>
                <a:lnTo>
                  <a:pt x="172596" y="577352"/>
                </a:lnTo>
                <a:lnTo>
                  <a:pt x="138089" y="544064"/>
                </a:lnTo>
                <a:lnTo>
                  <a:pt x="108266" y="504846"/>
                </a:lnTo>
                <a:lnTo>
                  <a:pt x="83873" y="460359"/>
                </a:lnTo>
                <a:lnTo>
                  <a:pt x="65656" y="411264"/>
                </a:lnTo>
                <a:lnTo>
                  <a:pt x="54360" y="358224"/>
                </a:lnTo>
                <a:lnTo>
                  <a:pt x="50808" y="306646"/>
                </a:lnTo>
                <a:lnTo>
                  <a:pt x="54290" y="256769"/>
                </a:lnTo>
                <a:lnTo>
                  <a:pt x="64344" y="209318"/>
                </a:lnTo>
                <a:lnTo>
                  <a:pt x="80505" y="165019"/>
                </a:lnTo>
                <a:lnTo>
                  <a:pt x="102308" y="124596"/>
                </a:lnTo>
                <a:lnTo>
                  <a:pt x="129291" y="88776"/>
                </a:lnTo>
                <a:lnTo>
                  <a:pt x="160989" y="58282"/>
                </a:lnTo>
                <a:lnTo>
                  <a:pt x="196938" y="33840"/>
                </a:lnTo>
                <a:lnTo>
                  <a:pt x="236675" y="16176"/>
                </a:lnTo>
                <a:lnTo>
                  <a:pt x="279734" y="6014"/>
                </a:lnTo>
                <a:lnTo>
                  <a:pt x="303390" y="3954"/>
                </a:lnTo>
                <a:lnTo>
                  <a:pt x="337900" y="3954"/>
                </a:lnTo>
                <a:lnTo>
                  <a:pt x="314328" y="785"/>
                </a:lnTo>
                <a:lnTo>
                  <a:pt x="284233" y="0"/>
                </a:lnTo>
                <a:close/>
              </a:path>
              <a:path w="372744" h="635635">
                <a:moveTo>
                  <a:pt x="337900" y="3954"/>
                </a:moveTo>
                <a:lnTo>
                  <a:pt x="303390" y="3954"/>
                </a:lnTo>
                <a:lnTo>
                  <a:pt x="326800" y="4287"/>
                </a:lnTo>
                <a:lnTo>
                  <a:pt x="349869" y="6914"/>
                </a:lnTo>
                <a:lnTo>
                  <a:pt x="372501" y="11740"/>
                </a:lnTo>
                <a:lnTo>
                  <a:pt x="343808" y="4748"/>
                </a:lnTo>
                <a:lnTo>
                  <a:pt x="337900" y="3954"/>
                </a:lnTo>
                <a:close/>
              </a:path>
            </a:pathLst>
          </a:custGeom>
          <a:solidFill>
            <a:srgbClr val="FF9E00"/>
          </a:solidFill>
          <a:ln>
            <a:solidFill>
              <a:srgbClr val="F495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Forma libre 236">
            <a:extLst>
              <a:ext uri="{FF2B5EF4-FFF2-40B4-BE49-F238E27FC236}">
                <a16:creationId xmlns:a16="http://schemas.microsoft.com/office/drawing/2014/main" id="{033A9A0F-88AF-5343-B6F0-7DA4CDD3DF68}"/>
              </a:ext>
            </a:extLst>
          </p:cNvPr>
          <p:cNvSpPr/>
          <p:nvPr/>
        </p:nvSpPr>
        <p:spPr>
          <a:xfrm>
            <a:off x="7507385" y="3341514"/>
            <a:ext cx="219774" cy="183748"/>
          </a:xfrm>
          <a:custGeom>
            <a:avLst/>
            <a:gdLst>
              <a:gd name="connsiteX0" fmla="*/ 219774 w 219774"/>
              <a:gd name="connsiteY0" fmla="*/ 0 h 183748"/>
              <a:gd name="connsiteX1" fmla="*/ 216412 w 219774"/>
              <a:gd name="connsiteY1" fmla="*/ 275 h 183748"/>
              <a:gd name="connsiteX2" fmla="*/ 209688 w 219774"/>
              <a:gd name="connsiteY2" fmla="*/ 1090 h 183748"/>
              <a:gd name="connsiteX3" fmla="*/ 189747 w 219774"/>
              <a:gd name="connsiteY3" fmla="*/ 4990 h 183748"/>
              <a:gd name="connsiteX4" fmla="*/ 170654 w 219774"/>
              <a:gd name="connsiteY4" fmla="*/ 10981 h 183748"/>
              <a:gd name="connsiteX5" fmla="*/ 152474 w 219774"/>
              <a:gd name="connsiteY5" fmla="*/ 18950 h 183748"/>
              <a:gd name="connsiteX6" fmla="*/ 135281 w 219774"/>
              <a:gd name="connsiteY6" fmla="*/ 28782 h 183748"/>
              <a:gd name="connsiteX7" fmla="*/ 119147 w 219774"/>
              <a:gd name="connsiteY7" fmla="*/ 40362 h 183748"/>
              <a:gd name="connsiteX8" fmla="*/ 104147 w 219774"/>
              <a:gd name="connsiteY8" fmla="*/ 53578 h 183748"/>
              <a:gd name="connsiteX9" fmla="*/ 90353 w 219774"/>
              <a:gd name="connsiteY9" fmla="*/ 68312 h 183748"/>
              <a:gd name="connsiteX10" fmla="*/ 77839 w 219774"/>
              <a:gd name="connsiteY10" fmla="*/ 84453 h 183748"/>
              <a:gd name="connsiteX11" fmla="*/ 66678 w 219774"/>
              <a:gd name="connsiteY11" fmla="*/ 101884 h 183748"/>
              <a:gd name="connsiteX12" fmla="*/ 56944 w 219774"/>
              <a:gd name="connsiteY12" fmla="*/ 120493 h 183748"/>
              <a:gd name="connsiteX13" fmla="*/ 48708 w 219774"/>
              <a:gd name="connsiteY13" fmla="*/ 140163 h 183748"/>
              <a:gd name="connsiteX14" fmla="*/ 42046 w 219774"/>
              <a:gd name="connsiteY14" fmla="*/ 160782 h 183748"/>
              <a:gd name="connsiteX15" fmla="*/ 37030 w 219774"/>
              <a:gd name="connsiteY15" fmla="*/ 182233 h 183748"/>
              <a:gd name="connsiteX16" fmla="*/ 36805 w 219774"/>
              <a:gd name="connsiteY16" fmla="*/ 183748 h 183748"/>
              <a:gd name="connsiteX17" fmla="*/ 0 w 219774"/>
              <a:gd name="connsiteY17" fmla="*/ 183748 h 183748"/>
              <a:gd name="connsiteX18" fmla="*/ 5245 w 219774"/>
              <a:gd name="connsiteY18" fmla="*/ 164055 h 183748"/>
              <a:gd name="connsiteX19" fmla="*/ 12772 w 219774"/>
              <a:gd name="connsiteY19" fmla="*/ 143317 h 183748"/>
              <a:gd name="connsiteX20" fmla="*/ 22002 w 219774"/>
              <a:gd name="connsiteY20" fmla="*/ 123508 h 183748"/>
              <a:gd name="connsiteX21" fmla="*/ 32855 w 219774"/>
              <a:gd name="connsiteY21" fmla="*/ 104745 h 183748"/>
              <a:gd name="connsiteX22" fmla="*/ 45249 w 219774"/>
              <a:gd name="connsiteY22" fmla="*/ 87143 h 183748"/>
              <a:gd name="connsiteX23" fmla="*/ 59103 w 219774"/>
              <a:gd name="connsiteY23" fmla="*/ 70817 h 183748"/>
              <a:gd name="connsiteX24" fmla="*/ 74336 w 219774"/>
              <a:gd name="connsiteY24" fmla="*/ 55883 h 183748"/>
              <a:gd name="connsiteX25" fmla="*/ 90864 w 219774"/>
              <a:gd name="connsiteY25" fmla="*/ 42456 h 183748"/>
              <a:gd name="connsiteX26" fmla="*/ 108609 w 219774"/>
              <a:gd name="connsiteY26" fmla="*/ 30653 h 183748"/>
              <a:gd name="connsiteX27" fmla="*/ 127488 w 219774"/>
              <a:gd name="connsiteY27" fmla="*/ 20588 h 183748"/>
              <a:gd name="connsiteX28" fmla="*/ 147420 w 219774"/>
              <a:gd name="connsiteY28" fmla="*/ 12377 h 183748"/>
              <a:gd name="connsiteX29" fmla="*/ 168324 w 219774"/>
              <a:gd name="connsiteY29" fmla="*/ 6136 h 183748"/>
              <a:gd name="connsiteX30" fmla="*/ 197565 w 219774"/>
              <a:gd name="connsiteY30" fmla="*/ 1091 h 183748"/>
              <a:gd name="connsiteX31" fmla="*/ 219774 w 219774"/>
              <a:gd name="connsiteY31" fmla="*/ 0 h 183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9774" h="183748">
                <a:moveTo>
                  <a:pt x="219774" y="0"/>
                </a:moveTo>
                <a:lnTo>
                  <a:pt x="216412" y="275"/>
                </a:lnTo>
                <a:lnTo>
                  <a:pt x="209688" y="1090"/>
                </a:lnTo>
                <a:lnTo>
                  <a:pt x="189747" y="4990"/>
                </a:lnTo>
                <a:lnTo>
                  <a:pt x="170654" y="10981"/>
                </a:lnTo>
                <a:lnTo>
                  <a:pt x="152474" y="18950"/>
                </a:lnTo>
                <a:lnTo>
                  <a:pt x="135281" y="28782"/>
                </a:lnTo>
                <a:lnTo>
                  <a:pt x="119147" y="40362"/>
                </a:lnTo>
                <a:lnTo>
                  <a:pt x="104147" y="53578"/>
                </a:lnTo>
                <a:lnTo>
                  <a:pt x="90353" y="68312"/>
                </a:lnTo>
                <a:lnTo>
                  <a:pt x="77839" y="84453"/>
                </a:lnTo>
                <a:lnTo>
                  <a:pt x="66678" y="101884"/>
                </a:lnTo>
                <a:lnTo>
                  <a:pt x="56944" y="120493"/>
                </a:lnTo>
                <a:lnTo>
                  <a:pt x="48708" y="140163"/>
                </a:lnTo>
                <a:lnTo>
                  <a:pt x="42046" y="160782"/>
                </a:lnTo>
                <a:lnTo>
                  <a:pt x="37030" y="182233"/>
                </a:lnTo>
                <a:lnTo>
                  <a:pt x="36805" y="183748"/>
                </a:lnTo>
                <a:lnTo>
                  <a:pt x="0" y="183748"/>
                </a:lnTo>
                <a:lnTo>
                  <a:pt x="5245" y="164055"/>
                </a:lnTo>
                <a:lnTo>
                  <a:pt x="12772" y="143317"/>
                </a:lnTo>
                <a:lnTo>
                  <a:pt x="22002" y="123508"/>
                </a:lnTo>
                <a:lnTo>
                  <a:pt x="32855" y="104745"/>
                </a:lnTo>
                <a:lnTo>
                  <a:pt x="45249" y="87143"/>
                </a:lnTo>
                <a:lnTo>
                  <a:pt x="59103" y="70817"/>
                </a:lnTo>
                <a:lnTo>
                  <a:pt x="74336" y="55883"/>
                </a:lnTo>
                <a:lnTo>
                  <a:pt x="90864" y="42456"/>
                </a:lnTo>
                <a:lnTo>
                  <a:pt x="108609" y="30653"/>
                </a:lnTo>
                <a:lnTo>
                  <a:pt x="127488" y="20588"/>
                </a:lnTo>
                <a:lnTo>
                  <a:pt x="147420" y="12377"/>
                </a:lnTo>
                <a:lnTo>
                  <a:pt x="168324" y="6136"/>
                </a:lnTo>
                <a:lnTo>
                  <a:pt x="197565" y="1091"/>
                </a:lnTo>
                <a:lnTo>
                  <a:pt x="219774" y="0"/>
                </a:lnTo>
                <a:close/>
              </a:path>
            </a:pathLst>
          </a:custGeom>
          <a:solidFill>
            <a:srgbClr val="F49535"/>
          </a:solidFill>
          <a:ln>
            <a:solidFill>
              <a:srgbClr val="F495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3" name="bk object 48">
            <a:extLst>
              <a:ext uri="{FF2B5EF4-FFF2-40B4-BE49-F238E27FC236}">
                <a16:creationId xmlns:a16="http://schemas.microsoft.com/office/drawing/2014/main" id="{6CC53C7E-EEB3-3844-861E-E099FB07858A}"/>
              </a:ext>
            </a:extLst>
          </p:cNvPr>
          <p:cNvSpPr/>
          <p:nvPr/>
        </p:nvSpPr>
        <p:spPr>
          <a:xfrm>
            <a:off x="8549974" y="3123699"/>
            <a:ext cx="100758" cy="1630558"/>
          </a:xfrm>
          <a:custGeom>
            <a:avLst/>
            <a:gdLst/>
            <a:ahLst/>
            <a:cxnLst/>
            <a:rect l="l" t="t" r="r" b="b"/>
            <a:pathLst>
              <a:path w="215265" h="3483610">
                <a:moveTo>
                  <a:pt x="214864" y="0"/>
                </a:moveTo>
                <a:lnTo>
                  <a:pt x="0" y="149753"/>
                </a:lnTo>
                <a:lnTo>
                  <a:pt x="0" y="3483353"/>
                </a:lnTo>
                <a:lnTo>
                  <a:pt x="214864" y="3333600"/>
                </a:lnTo>
                <a:lnTo>
                  <a:pt x="214864" y="0"/>
                </a:lnTo>
                <a:close/>
              </a:path>
            </a:pathLst>
          </a:custGeom>
          <a:solidFill>
            <a:srgbClr val="F49535"/>
          </a:solidFill>
          <a:ln>
            <a:solidFill>
              <a:srgbClr val="F495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Forma libre 198">
            <a:extLst>
              <a:ext uri="{FF2B5EF4-FFF2-40B4-BE49-F238E27FC236}">
                <a16:creationId xmlns:a16="http://schemas.microsoft.com/office/drawing/2014/main" id="{58096D48-D797-3446-8762-0AEDE106E33B}"/>
              </a:ext>
            </a:extLst>
          </p:cNvPr>
          <p:cNvSpPr/>
          <p:nvPr/>
        </p:nvSpPr>
        <p:spPr>
          <a:xfrm>
            <a:off x="6026337" y="3500994"/>
            <a:ext cx="1529867" cy="1840711"/>
          </a:xfrm>
          <a:custGeom>
            <a:avLst/>
            <a:gdLst>
              <a:gd name="connsiteX0" fmla="*/ 0 w 1529867"/>
              <a:gd name="connsiteY0" fmla="*/ 0 h 1840711"/>
              <a:gd name="connsiteX1" fmla="*/ 1529867 w 1529867"/>
              <a:gd name="connsiteY1" fmla="*/ 280373 h 1840711"/>
              <a:gd name="connsiteX2" fmla="*/ 1529867 w 1529867"/>
              <a:gd name="connsiteY2" fmla="*/ 397133 h 1840711"/>
              <a:gd name="connsiteX3" fmla="*/ 1529867 w 1529867"/>
              <a:gd name="connsiteY3" fmla="*/ 1084571 h 1840711"/>
              <a:gd name="connsiteX4" fmla="*/ 1529867 w 1529867"/>
              <a:gd name="connsiteY4" fmla="*/ 1151370 h 1840711"/>
              <a:gd name="connsiteX5" fmla="*/ 1529867 w 1529867"/>
              <a:gd name="connsiteY5" fmla="*/ 1584057 h 1840711"/>
              <a:gd name="connsiteX6" fmla="*/ 1529867 w 1529867"/>
              <a:gd name="connsiteY6" fmla="*/ 1840711 h 1840711"/>
              <a:gd name="connsiteX7" fmla="*/ 670688 w 1529867"/>
              <a:gd name="connsiteY7" fmla="*/ 1681543 h 1840711"/>
              <a:gd name="connsiteX8" fmla="*/ 670688 w 1529867"/>
              <a:gd name="connsiteY8" fmla="*/ 1083842 h 1840711"/>
              <a:gd name="connsiteX9" fmla="*/ 681530 w 1529867"/>
              <a:gd name="connsiteY9" fmla="*/ 1084571 h 1840711"/>
              <a:gd name="connsiteX10" fmla="*/ 702319 w 1529867"/>
              <a:gd name="connsiteY10" fmla="*/ 1084275 h 1840711"/>
              <a:gd name="connsiteX11" fmla="*/ 723271 w 1529867"/>
              <a:gd name="connsiteY11" fmla="*/ 1082247 h 1840711"/>
              <a:gd name="connsiteX12" fmla="*/ 743986 w 1529867"/>
              <a:gd name="connsiteY12" fmla="*/ 1078506 h 1840711"/>
              <a:gd name="connsiteX13" fmla="*/ 764073 w 1529867"/>
              <a:gd name="connsiteY13" fmla="*/ 1073143 h 1840711"/>
              <a:gd name="connsiteX14" fmla="*/ 783492 w 1529867"/>
              <a:gd name="connsiteY14" fmla="*/ 1066224 h 1840711"/>
              <a:gd name="connsiteX15" fmla="*/ 802200 w 1529867"/>
              <a:gd name="connsiteY15" fmla="*/ 1057813 h 1840711"/>
              <a:gd name="connsiteX16" fmla="*/ 820157 w 1529867"/>
              <a:gd name="connsiteY16" fmla="*/ 1047974 h 1840711"/>
              <a:gd name="connsiteX17" fmla="*/ 837321 w 1529867"/>
              <a:gd name="connsiteY17" fmla="*/ 1036773 h 1840711"/>
              <a:gd name="connsiteX18" fmla="*/ 853651 w 1529867"/>
              <a:gd name="connsiteY18" fmla="*/ 1024274 h 1840711"/>
              <a:gd name="connsiteX19" fmla="*/ 869105 w 1529867"/>
              <a:gd name="connsiteY19" fmla="*/ 1010541 h 1840711"/>
              <a:gd name="connsiteX20" fmla="*/ 883642 w 1529867"/>
              <a:gd name="connsiteY20" fmla="*/ 995639 h 1840711"/>
              <a:gd name="connsiteX21" fmla="*/ 897221 w 1529867"/>
              <a:gd name="connsiteY21" fmla="*/ 979633 h 1840711"/>
              <a:gd name="connsiteX22" fmla="*/ 909800 w 1529867"/>
              <a:gd name="connsiteY22" fmla="*/ 962587 h 1840711"/>
              <a:gd name="connsiteX23" fmla="*/ 921339 w 1529867"/>
              <a:gd name="connsiteY23" fmla="*/ 944566 h 1840711"/>
              <a:gd name="connsiteX24" fmla="*/ 931794 w 1529867"/>
              <a:gd name="connsiteY24" fmla="*/ 925635 h 1840711"/>
              <a:gd name="connsiteX25" fmla="*/ 941126 w 1529867"/>
              <a:gd name="connsiteY25" fmla="*/ 905858 h 1840711"/>
              <a:gd name="connsiteX26" fmla="*/ 949293 w 1529867"/>
              <a:gd name="connsiteY26" fmla="*/ 885300 h 1840711"/>
              <a:gd name="connsiteX27" fmla="*/ 956254 w 1529867"/>
              <a:gd name="connsiteY27" fmla="*/ 864025 h 1840711"/>
              <a:gd name="connsiteX28" fmla="*/ 961966 w 1529867"/>
              <a:gd name="connsiteY28" fmla="*/ 842098 h 1840711"/>
              <a:gd name="connsiteX29" fmla="*/ 966389 w 1529867"/>
              <a:gd name="connsiteY29" fmla="*/ 819584 h 1840711"/>
              <a:gd name="connsiteX30" fmla="*/ 969482 w 1529867"/>
              <a:gd name="connsiteY30" fmla="*/ 796546 h 1840711"/>
              <a:gd name="connsiteX31" fmla="*/ 971202 w 1529867"/>
              <a:gd name="connsiteY31" fmla="*/ 773051 h 1840711"/>
              <a:gd name="connsiteX32" fmla="*/ 971510 w 1529867"/>
              <a:gd name="connsiteY32" fmla="*/ 749162 h 1840711"/>
              <a:gd name="connsiteX33" fmla="*/ 970362 w 1529867"/>
              <a:gd name="connsiteY33" fmla="*/ 724945 h 1840711"/>
              <a:gd name="connsiteX34" fmla="*/ 967718 w 1529867"/>
              <a:gd name="connsiteY34" fmla="*/ 700462 h 1840711"/>
              <a:gd name="connsiteX35" fmla="*/ 963610 w 1529867"/>
              <a:gd name="connsiteY35" fmla="*/ 676182 h 1840711"/>
              <a:gd name="connsiteX36" fmla="*/ 958134 w 1529867"/>
              <a:gd name="connsiteY36" fmla="*/ 652563 h 1840711"/>
              <a:gd name="connsiteX37" fmla="*/ 951347 w 1529867"/>
              <a:gd name="connsiteY37" fmla="*/ 629657 h 1840711"/>
              <a:gd name="connsiteX38" fmla="*/ 943306 w 1529867"/>
              <a:gd name="connsiteY38" fmla="*/ 607512 h 1840711"/>
              <a:gd name="connsiteX39" fmla="*/ 934071 w 1529867"/>
              <a:gd name="connsiteY39" fmla="*/ 586182 h 1840711"/>
              <a:gd name="connsiteX40" fmla="*/ 923696 w 1529867"/>
              <a:gd name="connsiteY40" fmla="*/ 565716 h 1840711"/>
              <a:gd name="connsiteX41" fmla="*/ 912241 w 1529867"/>
              <a:gd name="connsiteY41" fmla="*/ 546167 h 1840711"/>
              <a:gd name="connsiteX42" fmla="*/ 899761 w 1529867"/>
              <a:gd name="connsiteY42" fmla="*/ 527583 h 1840711"/>
              <a:gd name="connsiteX43" fmla="*/ 886315 w 1529867"/>
              <a:gd name="connsiteY43" fmla="*/ 510018 h 1840711"/>
              <a:gd name="connsiteX44" fmla="*/ 871960 w 1529867"/>
              <a:gd name="connsiteY44" fmla="*/ 493520 h 1840711"/>
              <a:gd name="connsiteX45" fmla="*/ 856754 w 1529867"/>
              <a:gd name="connsiteY45" fmla="*/ 478142 h 1840711"/>
              <a:gd name="connsiteX46" fmla="*/ 840753 w 1529867"/>
              <a:gd name="connsiteY46" fmla="*/ 463935 h 1840711"/>
              <a:gd name="connsiteX47" fmla="*/ 824015 w 1529867"/>
              <a:gd name="connsiteY47" fmla="*/ 450948 h 1840711"/>
              <a:gd name="connsiteX48" fmla="*/ 806598 w 1529867"/>
              <a:gd name="connsiteY48" fmla="*/ 439234 h 1840711"/>
              <a:gd name="connsiteX49" fmla="*/ 788558 w 1529867"/>
              <a:gd name="connsiteY49" fmla="*/ 428843 h 1840711"/>
              <a:gd name="connsiteX50" fmla="*/ 769954 w 1529867"/>
              <a:gd name="connsiteY50" fmla="*/ 419826 h 1840711"/>
              <a:gd name="connsiteX51" fmla="*/ 750842 w 1529867"/>
              <a:gd name="connsiteY51" fmla="*/ 412234 h 1840711"/>
              <a:gd name="connsiteX52" fmla="*/ 731280 w 1529867"/>
              <a:gd name="connsiteY52" fmla="*/ 406117 h 1840711"/>
              <a:gd name="connsiteX53" fmla="*/ 711325 w 1529867"/>
              <a:gd name="connsiteY53" fmla="*/ 401528 h 1840711"/>
              <a:gd name="connsiteX54" fmla="*/ 691035 w 1529867"/>
              <a:gd name="connsiteY54" fmla="*/ 398516 h 1840711"/>
              <a:gd name="connsiteX55" fmla="*/ 670468 w 1529867"/>
              <a:gd name="connsiteY55" fmla="*/ 397133 h 1840711"/>
              <a:gd name="connsiteX56" fmla="*/ 670467 w 1529867"/>
              <a:gd name="connsiteY56" fmla="*/ 397133 h 1840711"/>
              <a:gd name="connsiteX57" fmla="*/ 649678 w 1529867"/>
              <a:gd name="connsiteY57" fmla="*/ 397430 h 1840711"/>
              <a:gd name="connsiteX58" fmla="*/ 628726 w 1529867"/>
              <a:gd name="connsiteY58" fmla="*/ 399457 h 1840711"/>
              <a:gd name="connsiteX59" fmla="*/ 608012 w 1529867"/>
              <a:gd name="connsiteY59" fmla="*/ 403199 h 1840711"/>
              <a:gd name="connsiteX60" fmla="*/ 587925 w 1529867"/>
              <a:gd name="connsiteY60" fmla="*/ 408562 h 1840711"/>
              <a:gd name="connsiteX61" fmla="*/ 568507 w 1529867"/>
              <a:gd name="connsiteY61" fmla="*/ 415481 h 1840711"/>
              <a:gd name="connsiteX62" fmla="*/ 549799 w 1529867"/>
              <a:gd name="connsiteY62" fmla="*/ 423893 h 1840711"/>
              <a:gd name="connsiteX63" fmla="*/ 531842 w 1529867"/>
              <a:gd name="connsiteY63" fmla="*/ 433732 h 1840711"/>
              <a:gd name="connsiteX64" fmla="*/ 514678 w 1529867"/>
              <a:gd name="connsiteY64" fmla="*/ 444934 h 1840711"/>
              <a:gd name="connsiteX65" fmla="*/ 498349 w 1529867"/>
              <a:gd name="connsiteY65" fmla="*/ 457433 h 1840711"/>
              <a:gd name="connsiteX66" fmla="*/ 482894 w 1529867"/>
              <a:gd name="connsiteY66" fmla="*/ 471166 h 1840711"/>
              <a:gd name="connsiteX67" fmla="*/ 468357 w 1529867"/>
              <a:gd name="connsiteY67" fmla="*/ 486068 h 1840711"/>
              <a:gd name="connsiteX68" fmla="*/ 454778 w 1529867"/>
              <a:gd name="connsiteY68" fmla="*/ 502074 h 1840711"/>
              <a:gd name="connsiteX69" fmla="*/ 442199 w 1529867"/>
              <a:gd name="connsiteY69" fmla="*/ 519120 h 1840711"/>
              <a:gd name="connsiteX70" fmla="*/ 430661 w 1529867"/>
              <a:gd name="connsiteY70" fmla="*/ 537140 h 1840711"/>
              <a:gd name="connsiteX71" fmla="*/ 420205 w 1529867"/>
              <a:gd name="connsiteY71" fmla="*/ 556072 h 1840711"/>
              <a:gd name="connsiteX72" fmla="*/ 416505 w 1529867"/>
              <a:gd name="connsiteY72" fmla="*/ 563913 h 1840711"/>
              <a:gd name="connsiteX73" fmla="*/ 0 w 1529867"/>
              <a:gd name="connsiteY73" fmla="*/ 563913 h 1840711"/>
              <a:gd name="connsiteX74" fmla="*/ 0 w 1529867"/>
              <a:gd name="connsiteY74" fmla="*/ 0 h 1840711"/>
              <a:gd name="connsiteX75" fmla="*/ 1165313 w 1529867"/>
              <a:gd name="connsiteY75" fmla="*/ 1151370 h 1840711"/>
              <a:gd name="connsiteX76" fmla="*/ 1145147 w 1529867"/>
              <a:gd name="connsiteY76" fmla="*/ 1152877 h 1840711"/>
              <a:gd name="connsiteX77" fmla="*/ 1125331 w 1529867"/>
              <a:gd name="connsiteY77" fmla="*/ 1156904 h 1840711"/>
              <a:gd name="connsiteX78" fmla="*/ 1106475 w 1529867"/>
              <a:gd name="connsiteY78" fmla="*/ 1163280 h 1840711"/>
              <a:gd name="connsiteX79" fmla="*/ 1088674 w 1529867"/>
              <a:gd name="connsiteY79" fmla="*/ 1171857 h 1840711"/>
              <a:gd name="connsiteX80" fmla="*/ 1072021 w 1529867"/>
              <a:gd name="connsiteY80" fmla="*/ 1182488 h 1840711"/>
              <a:gd name="connsiteX81" fmla="*/ 1056610 w 1529867"/>
              <a:gd name="connsiteY81" fmla="*/ 1195027 h 1840711"/>
              <a:gd name="connsiteX82" fmla="*/ 1042534 w 1529867"/>
              <a:gd name="connsiteY82" fmla="*/ 1209328 h 1840711"/>
              <a:gd name="connsiteX83" fmla="*/ 1029887 w 1529867"/>
              <a:gd name="connsiteY83" fmla="*/ 1225244 h 1840711"/>
              <a:gd name="connsiteX84" fmla="*/ 1018763 w 1529867"/>
              <a:gd name="connsiteY84" fmla="*/ 1242628 h 1840711"/>
              <a:gd name="connsiteX85" fmla="*/ 1009257 w 1529867"/>
              <a:gd name="connsiteY85" fmla="*/ 1261334 h 1840711"/>
              <a:gd name="connsiteX86" fmla="*/ 1001461 w 1529867"/>
              <a:gd name="connsiteY86" fmla="*/ 1281215 h 1840711"/>
              <a:gd name="connsiteX87" fmla="*/ 995470 w 1529867"/>
              <a:gd name="connsiteY87" fmla="*/ 1302125 h 1840711"/>
              <a:gd name="connsiteX88" fmla="*/ 991377 w 1529867"/>
              <a:gd name="connsiteY88" fmla="*/ 1323916 h 1840711"/>
              <a:gd name="connsiteX89" fmla="*/ 989276 w 1529867"/>
              <a:gd name="connsiteY89" fmla="*/ 1346443 h 1840711"/>
              <a:gd name="connsiteX90" fmla="*/ 989262 w 1529867"/>
              <a:gd name="connsiteY90" fmla="*/ 1369559 h 1840711"/>
              <a:gd name="connsiteX91" fmla="*/ 991426 w 1529867"/>
              <a:gd name="connsiteY91" fmla="*/ 1393117 h 1840711"/>
              <a:gd name="connsiteX92" fmla="*/ 995744 w 1529867"/>
              <a:gd name="connsiteY92" fmla="*/ 1416377 h 1840711"/>
              <a:gd name="connsiteX93" fmla="*/ 1002040 w 1529867"/>
              <a:gd name="connsiteY93" fmla="*/ 1438619 h 1840711"/>
              <a:gd name="connsiteX94" fmla="*/ 1010183 w 1529867"/>
              <a:gd name="connsiteY94" fmla="*/ 1459728 h 1840711"/>
              <a:gd name="connsiteX95" fmla="*/ 1020043 w 1529867"/>
              <a:gd name="connsiteY95" fmla="*/ 1479587 h 1840711"/>
              <a:gd name="connsiteX96" fmla="*/ 1031490 w 1529867"/>
              <a:gd name="connsiteY96" fmla="*/ 1498082 h 1840711"/>
              <a:gd name="connsiteX97" fmla="*/ 1044394 w 1529867"/>
              <a:gd name="connsiteY97" fmla="*/ 1515096 h 1840711"/>
              <a:gd name="connsiteX98" fmla="*/ 1058626 w 1529867"/>
              <a:gd name="connsiteY98" fmla="*/ 1530515 h 1840711"/>
              <a:gd name="connsiteX99" fmla="*/ 1074054 w 1529867"/>
              <a:gd name="connsiteY99" fmla="*/ 1544222 h 1840711"/>
              <a:gd name="connsiteX100" fmla="*/ 1090550 w 1529867"/>
              <a:gd name="connsiteY100" fmla="*/ 1556103 h 1840711"/>
              <a:gd name="connsiteX101" fmla="*/ 1107982 w 1529867"/>
              <a:gd name="connsiteY101" fmla="*/ 1566041 h 1840711"/>
              <a:gd name="connsiteX102" fmla="*/ 1126221 w 1529867"/>
              <a:gd name="connsiteY102" fmla="*/ 1573921 h 1840711"/>
              <a:gd name="connsiteX103" fmla="*/ 1145137 w 1529867"/>
              <a:gd name="connsiteY103" fmla="*/ 1579627 h 1840711"/>
              <a:gd name="connsiteX104" fmla="*/ 1164599 w 1529867"/>
              <a:gd name="connsiteY104" fmla="*/ 1583045 h 1840711"/>
              <a:gd name="connsiteX105" fmla="*/ 1184479 w 1529867"/>
              <a:gd name="connsiteY105" fmla="*/ 1584057 h 1840711"/>
              <a:gd name="connsiteX106" fmla="*/ 1204645 w 1529867"/>
              <a:gd name="connsiteY106" fmla="*/ 1582550 h 1840711"/>
              <a:gd name="connsiteX107" fmla="*/ 1224462 w 1529867"/>
              <a:gd name="connsiteY107" fmla="*/ 1578522 h 1840711"/>
              <a:gd name="connsiteX108" fmla="*/ 1243318 w 1529867"/>
              <a:gd name="connsiteY108" fmla="*/ 1572145 h 1840711"/>
              <a:gd name="connsiteX109" fmla="*/ 1261119 w 1529867"/>
              <a:gd name="connsiteY109" fmla="*/ 1563568 h 1840711"/>
              <a:gd name="connsiteX110" fmla="*/ 1277773 w 1529867"/>
              <a:gd name="connsiteY110" fmla="*/ 1552937 h 1840711"/>
              <a:gd name="connsiteX111" fmla="*/ 1293184 w 1529867"/>
              <a:gd name="connsiteY111" fmla="*/ 1540397 h 1840711"/>
              <a:gd name="connsiteX112" fmla="*/ 1307261 w 1529867"/>
              <a:gd name="connsiteY112" fmla="*/ 1526096 h 1840711"/>
              <a:gd name="connsiteX113" fmla="*/ 1319907 w 1529867"/>
              <a:gd name="connsiteY113" fmla="*/ 1510181 h 1840711"/>
              <a:gd name="connsiteX114" fmla="*/ 1331030 w 1529867"/>
              <a:gd name="connsiteY114" fmla="*/ 1492797 h 1840711"/>
              <a:gd name="connsiteX115" fmla="*/ 1340536 w 1529867"/>
              <a:gd name="connsiteY115" fmla="*/ 1474091 h 1840711"/>
              <a:gd name="connsiteX116" fmla="*/ 1348332 w 1529867"/>
              <a:gd name="connsiteY116" fmla="*/ 1454211 h 1840711"/>
              <a:gd name="connsiteX117" fmla="*/ 1354323 w 1529867"/>
              <a:gd name="connsiteY117" fmla="*/ 1433302 h 1840711"/>
              <a:gd name="connsiteX118" fmla="*/ 1358415 w 1529867"/>
              <a:gd name="connsiteY118" fmla="*/ 1411511 h 1840711"/>
              <a:gd name="connsiteX119" fmla="*/ 1360516 w 1529867"/>
              <a:gd name="connsiteY119" fmla="*/ 1388983 h 1840711"/>
              <a:gd name="connsiteX120" fmla="*/ 1360530 w 1529867"/>
              <a:gd name="connsiteY120" fmla="*/ 1365868 h 1840711"/>
              <a:gd name="connsiteX121" fmla="*/ 1358365 w 1529867"/>
              <a:gd name="connsiteY121" fmla="*/ 1342310 h 1840711"/>
              <a:gd name="connsiteX122" fmla="*/ 1354048 w 1529867"/>
              <a:gd name="connsiteY122" fmla="*/ 1319050 h 1840711"/>
              <a:gd name="connsiteX123" fmla="*/ 1347753 w 1529867"/>
              <a:gd name="connsiteY123" fmla="*/ 1296808 h 1840711"/>
              <a:gd name="connsiteX124" fmla="*/ 1339611 w 1529867"/>
              <a:gd name="connsiteY124" fmla="*/ 1275699 h 1840711"/>
              <a:gd name="connsiteX125" fmla="*/ 1329751 w 1529867"/>
              <a:gd name="connsiteY125" fmla="*/ 1255840 h 1840711"/>
              <a:gd name="connsiteX126" fmla="*/ 1318304 w 1529867"/>
              <a:gd name="connsiteY126" fmla="*/ 1237345 h 1840711"/>
              <a:gd name="connsiteX127" fmla="*/ 1305400 w 1529867"/>
              <a:gd name="connsiteY127" fmla="*/ 1220331 h 1840711"/>
              <a:gd name="connsiteX128" fmla="*/ 1291168 w 1529867"/>
              <a:gd name="connsiteY128" fmla="*/ 1204912 h 1840711"/>
              <a:gd name="connsiteX129" fmla="*/ 1275739 w 1529867"/>
              <a:gd name="connsiteY129" fmla="*/ 1191205 h 1840711"/>
              <a:gd name="connsiteX130" fmla="*/ 1259244 w 1529867"/>
              <a:gd name="connsiteY130" fmla="*/ 1179324 h 1840711"/>
              <a:gd name="connsiteX131" fmla="*/ 1241811 w 1529867"/>
              <a:gd name="connsiteY131" fmla="*/ 1169386 h 1840711"/>
              <a:gd name="connsiteX132" fmla="*/ 1223571 w 1529867"/>
              <a:gd name="connsiteY132" fmla="*/ 1161506 h 1840711"/>
              <a:gd name="connsiteX133" fmla="*/ 1204655 w 1529867"/>
              <a:gd name="connsiteY133" fmla="*/ 1155800 h 1840711"/>
              <a:gd name="connsiteX134" fmla="*/ 1185192 w 1529867"/>
              <a:gd name="connsiteY134" fmla="*/ 1152382 h 1840711"/>
              <a:gd name="connsiteX135" fmla="*/ 1165313 w 1529867"/>
              <a:gd name="connsiteY135" fmla="*/ 1151370 h 1840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529867" h="1840711">
                <a:moveTo>
                  <a:pt x="0" y="0"/>
                </a:moveTo>
                <a:lnTo>
                  <a:pt x="1529867" y="280373"/>
                </a:lnTo>
                <a:lnTo>
                  <a:pt x="1529867" y="397133"/>
                </a:lnTo>
                <a:lnTo>
                  <a:pt x="1529867" y="1084571"/>
                </a:lnTo>
                <a:lnTo>
                  <a:pt x="1529867" y="1151370"/>
                </a:lnTo>
                <a:lnTo>
                  <a:pt x="1529867" y="1584057"/>
                </a:lnTo>
                <a:lnTo>
                  <a:pt x="1529867" y="1840711"/>
                </a:lnTo>
                <a:lnTo>
                  <a:pt x="670688" y="1681543"/>
                </a:lnTo>
                <a:lnTo>
                  <a:pt x="670688" y="1083842"/>
                </a:lnTo>
                <a:lnTo>
                  <a:pt x="681530" y="1084571"/>
                </a:lnTo>
                <a:lnTo>
                  <a:pt x="702319" y="1084275"/>
                </a:lnTo>
                <a:lnTo>
                  <a:pt x="723271" y="1082247"/>
                </a:lnTo>
                <a:lnTo>
                  <a:pt x="743986" y="1078506"/>
                </a:lnTo>
                <a:lnTo>
                  <a:pt x="764073" y="1073143"/>
                </a:lnTo>
                <a:lnTo>
                  <a:pt x="783492" y="1066224"/>
                </a:lnTo>
                <a:lnTo>
                  <a:pt x="802200" y="1057813"/>
                </a:lnTo>
                <a:lnTo>
                  <a:pt x="820157" y="1047974"/>
                </a:lnTo>
                <a:lnTo>
                  <a:pt x="837321" y="1036773"/>
                </a:lnTo>
                <a:lnTo>
                  <a:pt x="853651" y="1024274"/>
                </a:lnTo>
                <a:lnTo>
                  <a:pt x="869105" y="1010541"/>
                </a:lnTo>
                <a:lnTo>
                  <a:pt x="883642" y="995639"/>
                </a:lnTo>
                <a:lnTo>
                  <a:pt x="897221" y="979633"/>
                </a:lnTo>
                <a:lnTo>
                  <a:pt x="909800" y="962587"/>
                </a:lnTo>
                <a:lnTo>
                  <a:pt x="921339" y="944566"/>
                </a:lnTo>
                <a:lnTo>
                  <a:pt x="931794" y="925635"/>
                </a:lnTo>
                <a:lnTo>
                  <a:pt x="941126" y="905858"/>
                </a:lnTo>
                <a:lnTo>
                  <a:pt x="949293" y="885300"/>
                </a:lnTo>
                <a:lnTo>
                  <a:pt x="956254" y="864025"/>
                </a:lnTo>
                <a:lnTo>
                  <a:pt x="961966" y="842098"/>
                </a:lnTo>
                <a:lnTo>
                  <a:pt x="966389" y="819584"/>
                </a:lnTo>
                <a:lnTo>
                  <a:pt x="969482" y="796546"/>
                </a:lnTo>
                <a:lnTo>
                  <a:pt x="971202" y="773051"/>
                </a:lnTo>
                <a:lnTo>
                  <a:pt x="971510" y="749162"/>
                </a:lnTo>
                <a:lnTo>
                  <a:pt x="970362" y="724945"/>
                </a:lnTo>
                <a:lnTo>
                  <a:pt x="967718" y="700462"/>
                </a:lnTo>
                <a:lnTo>
                  <a:pt x="963610" y="676182"/>
                </a:lnTo>
                <a:lnTo>
                  <a:pt x="958134" y="652563"/>
                </a:lnTo>
                <a:lnTo>
                  <a:pt x="951347" y="629657"/>
                </a:lnTo>
                <a:lnTo>
                  <a:pt x="943306" y="607512"/>
                </a:lnTo>
                <a:lnTo>
                  <a:pt x="934071" y="586182"/>
                </a:lnTo>
                <a:lnTo>
                  <a:pt x="923696" y="565716"/>
                </a:lnTo>
                <a:lnTo>
                  <a:pt x="912241" y="546167"/>
                </a:lnTo>
                <a:lnTo>
                  <a:pt x="899761" y="527583"/>
                </a:lnTo>
                <a:lnTo>
                  <a:pt x="886315" y="510018"/>
                </a:lnTo>
                <a:lnTo>
                  <a:pt x="871960" y="493520"/>
                </a:lnTo>
                <a:lnTo>
                  <a:pt x="856754" y="478142"/>
                </a:lnTo>
                <a:lnTo>
                  <a:pt x="840753" y="463935"/>
                </a:lnTo>
                <a:lnTo>
                  <a:pt x="824015" y="450948"/>
                </a:lnTo>
                <a:lnTo>
                  <a:pt x="806598" y="439234"/>
                </a:lnTo>
                <a:lnTo>
                  <a:pt x="788558" y="428843"/>
                </a:lnTo>
                <a:lnTo>
                  <a:pt x="769954" y="419826"/>
                </a:lnTo>
                <a:lnTo>
                  <a:pt x="750842" y="412234"/>
                </a:lnTo>
                <a:lnTo>
                  <a:pt x="731280" y="406117"/>
                </a:lnTo>
                <a:lnTo>
                  <a:pt x="711325" y="401528"/>
                </a:lnTo>
                <a:lnTo>
                  <a:pt x="691035" y="398516"/>
                </a:lnTo>
                <a:lnTo>
                  <a:pt x="670468" y="397133"/>
                </a:lnTo>
                <a:lnTo>
                  <a:pt x="670467" y="397133"/>
                </a:lnTo>
                <a:lnTo>
                  <a:pt x="649678" y="397430"/>
                </a:lnTo>
                <a:lnTo>
                  <a:pt x="628726" y="399457"/>
                </a:lnTo>
                <a:lnTo>
                  <a:pt x="608012" y="403199"/>
                </a:lnTo>
                <a:lnTo>
                  <a:pt x="587925" y="408562"/>
                </a:lnTo>
                <a:lnTo>
                  <a:pt x="568507" y="415481"/>
                </a:lnTo>
                <a:lnTo>
                  <a:pt x="549799" y="423893"/>
                </a:lnTo>
                <a:lnTo>
                  <a:pt x="531842" y="433732"/>
                </a:lnTo>
                <a:lnTo>
                  <a:pt x="514678" y="444934"/>
                </a:lnTo>
                <a:lnTo>
                  <a:pt x="498349" y="457433"/>
                </a:lnTo>
                <a:lnTo>
                  <a:pt x="482894" y="471166"/>
                </a:lnTo>
                <a:lnTo>
                  <a:pt x="468357" y="486068"/>
                </a:lnTo>
                <a:lnTo>
                  <a:pt x="454778" y="502074"/>
                </a:lnTo>
                <a:lnTo>
                  <a:pt x="442199" y="519120"/>
                </a:lnTo>
                <a:lnTo>
                  <a:pt x="430661" y="537140"/>
                </a:lnTo>
                <a:lnTo>
                  <a:pt x="420205" y="556072"/>
                </a:lnTo>
                <a:lnTo>
                  <a:pt x="416505" y="563913"/>
                </a:lnTo>
                <a:lnTo>
                  <a:pt x="0" y="563913"/>
                </a:lnTo>
                <a:lnTo>
                  <a:pt x="0" y="0"/>
                </a:lnTo>
                <a:close/>
                <a:moveTo>
                  <a:pt x="1165313" y="1151370"/>
                </a:moveTo>
                <a:lnTo>
                  <a:pt x="1145147" y="1152877"/>
                </a:lnTo>
                <a:lnTo>
                  <a:pt x="1125331" y="1156904"/>
                </a:lnTo>
                <a:lnTo>
                  <a:pt x="1106475" y="1163280"/>
                </a:lnTo>
                <a:lnTo>
                  <a:pt x="1088674" y="1171857"/>
                </a:lnTo>
                <a:lnTo>
                  <a:pt x="1072021" y="1182488"/>
                </a:lnTo>
                <a:lnTo>
                  <a:pt x="1056610" y="1195027"/>
                </a:lnTo>
                <a:lnTo>
                  <a:pt x="1042534" y="1209328"/>
                </a:lnTo>
                <a:lnTo>
                  <a:pt x="1029887" y="1225244"/>
                </a:lnTo>
                <a:lnTo>
                  <a:pt x="1018763" y="1242628"/>
                </a:lnTo>
                <a:lnTo>
                  <a:pt x="1009257" y="1261334"/>
                </a:lnTo>
                <a:lnTo>
                  <a:pt x="1001461" y="1281215"/>
                </a:lnTo>
                <a:lnTo>
                  <a:pt x="995470" y="1302125"/>
                </a:lnTo>
                <a:lnTo>
                  <a:pt x="991377" y="1323916"/>
                </a:lnTo>
                <a:lnTo>
                  <a:pt x="989276" y="1346443"/>
                </a:lnTo>
                <a:lnTo>
                  <a:pt x="989262" y="1369559"/>
                </a:lnTo>
                <a:lnTo>
                  <a:pt x="991426" y="1393117"/>
                </a:lnTo>
                <a:lnTo>
                  <a:pt x="995744" y="1416377"/>
                </a:lnTo>
                <a:lnTo>
                  <a:pt x="1002040" y="1438619"/>
                </a:lnTo>
                <a:lnTo>
                  <a:pt x="1010183" y="1459728"/>
                </a:lnTo>
                <a:lnTo>
                  <a:pt x="1020043" y="1479587"/>
                </a:lnTo>
                <a:lnTo>
                  <a:pt x="1031490" y="1498082"/>
                </a:lnTo>
                <a:lnTo>
                  <a:pt x="1044394" y="1515096"/>
                </a:lnTo>
                <a:lnTo>
                  <a:pt x="1058626" y="1530515"/>
                </a:lnTo>
                <a:lnTo>
                  <a:pt x="1074054" y="1544222"/>
                </a:lnTo>
                <a:lnTo>
                  <a:pt x="1090550" y="1556103"/>
                </a:lnTo>
                <a:lnTo>
                  <a:pt x="1107982" y="1566041"/>
                </a:lnTo>
                <a:lnTo>
                  <a:pt x="1126221" y="1573921"/>
                </a:lnTo>
                <a:lnTo>
                  <a:pt x="1145137" y="1579627"/>
                </a:lnTo>
                <a:lnTo>
                  <a:pt x="1164599" y="1583045"/>
                </a:lnTo>
                <a:lnTo>
                  <a:pt x="1184479" y="1584057"/>
                </a:lnTo>
                <a:lnTo>
                  <a:pt x="1204645" y="1582550"/>
                </a:lnTo>
                <a:lnTo>
                  <a:pt x="1224462" y="1578522"/>
                </a:lnTo>
                <a:lnTo>
                  <a:pt x="1243318" y="1572145"/>
                </a:lnTo>
                <a:lnTo>
                  <a:pt x="1261119" y="1563568"/>
                </a:lnTo>
                <a:lnTo>
                  <a:pt x="1277773" y="1552937"/>
                </a:lnTo>
                <a:lnTo>
                  <a:pt x="1293184" y="1540397"/>
                </a:lnTo>
                <a:lnTo>
                  <a:pt x="1307261" y="1526096"/>
                </a:lnTo>
                <a:lnTo>
                  <a:pt x="1319907" y="1510181"/>
                </a:lnTo>
                <a:lnTo>
                  <a:pt x="1331030" y="1492797"/>
                </a:lnTo>
                <a:lnTo>
                  <a:pt x="1340536" y="1474091"/>
                </a:lnTo>
                <a:lnTo>
                  <a:pt x="1348332" y="1454211"/>
                </a:lnTo>
                <a:lnTo>
                  <a:pt x="1354323" y="1433302"/>
                </a:lnTo>
                <a:lnTo>
                  <a:pt x="1358415" y="1411511"/>
                </a:lnTo>
                <a:lnTo>
                  <a:pt x="1360516" y="1388983"/>
                </a:lnTo>
                <a:lnTo>
                  <a:pt x="1360530" y="1365868"/>
                </a:lnTo>
                <a:lnTo>
                  <a:pt x="1358365" y="1342310"/>
                </a:lnTo>
                <a:lnTo>
                  <a:pt x="1354048" y="1319050"/>
                </a:lnTo>
                <a:lnTo>
                  <a:pt x="1347753" y="1296808"/>
                </a:lnTo>
                <a:lnTo>
                  <a:pt x="1339611" y="1275699"/>
                </a:lnTo>
                <a:lnTo>
                  <a:pt x="1329751" y="1255840"/>
                </a:lnTo>
                <a:lnTo>
                  <a:pt x="1318304" y="1237345"/>
                </a:lnTo>
                <a:lnTo>
                  <a:pt x="1305400" y="1220331"/>
                </a:lnTo>
                <a:lnTo>
                  <a:pt x="1291168" y="1204912"/>
                </a:lnTo>
                <a:lnTo>
                  <a:pt x="1275739" y="1191205"/>
                </a:lnTo>
                <a:lnTo>
                  <a:pt x="1259244" y="1179324"/>
                </a:lnTo>
                <a:lnTo>
                  <a:pt x="1241811" y="1169386"/>
                </a:lnTo>
                <a:lnTo>
                  <a:pt x="1223571" y="1161506"/>
                </a:lnTo>
                <a:lnTo>
                  <a:pt x="1204655" y="1155800"/>
                </a:lnTo>
                <a:lnTo>
                  <a:pt x="1185192" y="1152382"/>
                </a:lnTo>
                <a:lnTo>
                  <a:pt x="1165313" y="1151370"/>
                </a:lnTo>
                <a:close/>
              </a:path>
            </a:pathLst>
          </a:custGeom>
          <a:solidFill>
            <a:srgbClr val="FFDE4B"/>
          </a:solidFill>
          <a:ln>
            <a:solidFill>
              <a:srgbClr val="FFDC6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4" name="bk object 59">
            <a:extLst>
              <a:ext uri="{FF2B5EF4-FFF2-40B4-BE49-F238E27FC236}">
                <a16:creationId xmlns:a16="http://schemas.microsoft.com/office/drawing/2014/main" id="{BA99352B-8016-6949-9F1A-8F42AD55D14C}"/>
              </a:ext>
            </a:extLst>
          </p:cNvPr>
          <p:cNvSpPr/>
          <p:nvPr/>
        </p:nvSpPr>
        <p:spPr>
          <a:xfrm>
            <a:off x="6026337" y="3433947"/>
            <a:ext cx="1630558" cy="347452"/>
          </a:xfrm>
          <a:custGeom>
            <a:avLst/>
            <a:gdLst/>
            <a:ahLst/>
            <a:cxnLst/>
            <a:rect l="l" t="t" r="r" b="b"/>
            <a:pathLst>
              <a:path w="3483610" h="742314">
                <a:moveTo>
                  <a:pt x="214864" y="0"/>
                </a:moveTo>
                <a:lnTo>
                  <a:pt x="0" y="143239"/>
                </a:lnTo>
                <a:lnTo>
                  <a:pt x="3268489" y="742253"/>
                </a:lnTo>
                <a:lnTo>
                  <a:pt x="3483342" y="592489"/>
                </a:lnTo>
                <a:lnTo>
                  <a:pt x="214864" y="0"/>
                </a:lnTo>
                <a:close/>
              </a:path>
            </a:pathLst>
          </a:custGeom>
          <a:solidFill>
            <a:srgbClr val="F49535"/>
          </a:solidFill>
          <a:ln>
            <a:solidFill>
              <a:srgbClr val="F495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k object 65">
            <a:extLst>
              <a:ext uri="{FF2B5EF4-FFF2-40B4-BE49-F238E27FC236}">
                <a16:creationId xmlns:a16="http://schemas.microsoft.com/office/drawing/2014/main" id="{513BE826-4EC8-B24C-B105-3458E81403BE}"/>
              </a:ext>
            </a:extLst>
          </p:cNvPr>
          <p:cNvSpPr/>
          <p:nvPr/>
        </p:nvSpPr>
        <p:spPr>
          <a:xfrm>
            <a:off x="6980839" y="4649770"/>
            <a:ext cx="254124" cy="433349"/>
          </a:xfrm>
          <a:custGeom>
            <a:avLst/>
            <a:gdLst/>
            <a:ahLst/>
            <a:cxnLst/>
            <a:rect l="l" t="t" r="r" b="b"/>
            <a:pathLst>
              <a:path w="542925" h="925829">
                <a:moveTo>
                  <a:pt x="413868" y="0"/>
                </a:moveTo>
                <a:lnTo>
                  <a:pt x="369361" y="3701"/>
                </a:lnTo>
                <a:lnTo>
                  <a:pt x="323043" y="12858"/>
                </a:lnTo>
                <a:lnTo>
                  <a:pt x="278901" y="27013"/>
                </a:lnTo>
                <a:lnTo>
                  <a:pt x="237157" y="45851"/>
                </a:lnTo>
                <a:lnTo>
                  <a:pt x="198036" y="69055"/>
                </a:lnTo>
                <a:lnTo>
                  <a:pt x="161758" y="96309"/>
                </a:lnTo>
                <a:lnTo>
                  <a:pt x="128548" y="127296"/>
                </a:lnTo>
                <a:lnTo>
                  <a:pt x="98627" y="161701"/>
                </a:lnTo>
                <a:lnTo>
                  <a:pt x="72219" y="199208"/>
                </a:lnTo>
                <a:lnTo>
                  <a:pt x="49545" y="239499"/>
                </a:lnTo>
                <a:lnTo>
                  <a:pt x="30830" y="282259"/>
                </a:lnTo>
                <a:lnTo>
                  <a:pt x="16294" y="327172"/>
                </a:lnTo>
                <a:lnTo>
                  <a:pt x="6162" y="373921"/>
                </a:lnTo>
                <a:lnTo>
                  <a:pt x="654" y="422306"/>
                </a:lnTo>
                <a:lnTo>
                  <a:pt x="0" y="471692"/>
                </a:lnTo>
                <a:lnTo>
                  <a:pt x="4410" y="522023"/>
                </a:lnTo>
                <a:lnTo>
                  <a:pt x="13539" y="570398"/>
                </a:lnTo>
                <a:lnTo>
                  <a:pt x="27071" y="616663"/>
                </a:lnTo>
                <a:lnTo>
                  <a:pt x="44730" y="660593"/>
                </a:lnTo>
                <a:lnTo>
                  <a:pt x="66238" y="701962"/>
                </a:lnTo>
                <a:lnTo>
                  <a:pt x="91320" y="740548"/>
                </a:lnTo>
                <a:lnTo>
                  <a:pt x="119697" y="776124"/>
                </a:lnTo>
                <a:lnTo>
                  <a:pt x="151094" y="808466"/>
                </a:lnTo>
                <a:lnTo>
                  <a:pt x="185232" y="837349"/>
                </a:lnTo>
                <a:lnTo>
                  <a:pt x="221836" y="862549"/>
                </a:lnTo>
                <a:lnTo>
                  <a:pt x="260628" y="883840"/>
                </a:lnTo>
                <a:lnTo>
                  <a:pt x="301331" y="900999"/>
                </a:lnTo>
                <a:lnTo>
                  <a:pt x="343669" y="913799"/>
                </a:lnTo>
                <a:lnTo>
                  <a:pt x="387365" y="922018"/>
                </a:lnTo>
                <a:lnTo>
                  <a:pt x="432141" y="925428"/>
                </a:lnTo>
                <a:lnTo>
                  <a:pt x="388966" y="915550"/>
                </a:lnTo>
                <a:lnTo>
                  <a:pt x="347215" y="900403"/>
                </a:lnTo>
                <a:lnTo>
                  <a:pt x="307212" y="880275"/>
                </a:lnTo>
                <a:lnTo>
                  <a:pt x="269277" y="855450"/>
                </a:lnTo>
                <a:lnTo>
                  <a:pt x="233732" y="826213"/>
                </a:lnTo>
                <a:lnTo>
                  <a:pt x="200900" y="792851"/>
                </a:lnTo>
                <a:lnTo>
                  <a:pt x="171102" y="755649"/>
                </a:lnTo>
                <a:lnTo>
                  <a:pt x="144660" y="714892"/>
                </a:lnTo>
                <a:lnTo>
                  <a:pt x="121896" y="670865"/>
                </a:lnTo>
                <a:lnTo>
                  <a:pt x="103131" y="623854"/>
                </a:lnTo>
                <a:lnTo>
                  <a:pt x="88688" y="574145"/>
                </a:lnTo>
                <a:lnTo>
                  <a:pt x="78887" y="522023"/>
                </a:lnTo>
                <a:lnTo>
                  <a:pt x="74262" y="471692"/>
                </a:lnTo>
                <a:lnTo>
                  <a:pt x="74304" y="422190"/>
                </a:lnTo>
                <a:lnTo>
                  <a:pt x="78781" y="374178"/>
                </a:lnTo>
                <a:lnTo>
                  <a:pt x="87524" y="327622"/>
                </a:lnTo>
                <a:lnTo>
                  <a:pt x="100324" y="282949"/>
                </a:lnTo>
                <a:lnTo>
                  <a:pt x="116978" y="240475"/>
                </a:lnTo>
                <a:lnTo>
                  <a:pt x="137288" y="200511"/>
                </a:lnTo>
                <a:lnTo>
                  <a:pt x="161052" y="163371"/>
                </a:lnTo>
                <a:lnTo>
                  <a:pt x="188070" y="129367"/>
                </a:lnTo>
                <a:lnTo>
                  <a:pt x="218143" y="98814"/>
                </a:lnTo>
                <a:lnTo>
                  <a:pt x="251069" y="72025"/>
                </a:lnTo>
                <a:lnTo>
                  <a:pt x="286649" y="49311"/>
                </a:lnTo>
                <a:lnTo>
                  <a:pt x="324681" y="30988"/>
                </a:lnTo>
                <a:lnTo>
                  <a:pt x="364967" y="17367"/>
                </a:lnTo>
                <a:lnTo>
                  <a:pt x="407304" y="8762"/>
                </a:lnTo>
                <a:lnTo>
                  <a:pt x="441781" y="5758"/>
                </a:lnTo>
                <a:lnTo>
                  <a:pt x="492099" y="5758"/>
                </a:lnTo>
                <a:lnTo>
                  <a:pt x="457728" y="1140"/>
                </a:lnTo>
                <a:lnTo>
                  <a:pt x="413868" y="0"/>
                </a:lnTo>
                <a:close/>
              </a:path>
              <a:path w="542925" h="925829">
                <a:moveTo>
                  <a:pt x="492099" y="5758"/>
                </a:moveTo>
                <a:lnTo>
                  <a:pt x="441781" y="5758"/>
                </a:lnTo>
                <a:lnTo>
                  <a:pt x="475901" y="6242"/>
                </a:lnTo>
                <a:lnTo>
                  <a:pt x="509524" y="10072"/>
                </a:lnTo>
                <a:lnTo>
                  <a:pt x="542509" y="17107"/>
                </a:lnTo>
                <a:lnTo>
                  <a:pt x="500692" y="6913"/>
                </a:lnTo>
                <a:lnTo>
                  <a:pt x="492099" y="5758"/>
                </a:lnTo>
                <a:close/>
              </a:path>
            </a:pathLst>
          </a:custGeom>
          <a:solidFill>
            <a:srgbClr val="FF9E00"/>
          </a:solidFill>
          <a:ln>
            <a:solidFill>
              <a:srgbClr val="F495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Forma libre 206">
            <a:extLst>
              <a:ext uri="{FF2B5EF4-FFF2-40B4-BE49-F238E27FC236}">
                <a16:creationId xmlns:a16="http://schemas.microsoft.com/office/drawing/2014/main" id="{36FA94F9-7BB7-1449-B2C0-534E930981D0}"/>
              </a:ext>
            </a:extLst>
          </p:cNvPr>
          <p:cNvSpPr/>
          <p:nvPr/>
        </p:nvSpPr>
        <p:spPr>
          <a:xfrm>
            <a:off x="6396097" y="3898922"/>
            <a:ext cx="273078" cy="166417"/>
          </a:xfrm>
          <a:custGeom>
            <a:avLst/>
            <a:gdLst>
              <a:gd name="connsiteX0" fmla="*/ 273078 w 273078"/>
              <a:gd name="connsiteY0" fmla="*/ 0 h 166417"/>
              <a:gd name="connsiteX1" fmla="*/ 269558 w 273078"/>
              <a:gd name="connsiteY1" fmla="*/ 310 h 166417"/>
              <a:gd name="connsiteX2" fmla="*/ 258996 w 273078"/>
              <a:gd name="connsiteY2" fmla="*/ 1524 h 166417"/>
              <a:gd name="connsiteX3" fmla="*/ 238255 w 273078"/>
              <a:gd name="connsiteY3" fmla="*/ 5269 h 166417"/>
              <a:gd name="connsiteX4" fmla="*/ 218168 w 273078"/>
              <a:gd name="connsiteY4" fmla="*/ 10633 h 166417"/>
              <a:gd name="connsiteX5" fmla="*/ 198750 w 273078"/>
              <a:gd name="connsiteY5" fmla="*/ 17552 h 166417"/>
              <a:gd name="connsiteX6" fmla="*/ 180041 w 273078"/>
              <a:gd name="connsiteY6" fmla="*/ 25964 h 166417"/>
              <a:gd name="connsiteX7" fmla="*/ 162084 w 273078"/>
              <a:gd name="connsiteY7" fmla="*/ 35803 h 166417"/>
              <a:gd name="connsiteX8" fmla="*/ 144920 w 273078"/>
              <a:gd name="connsiteY8" fmla="*/ 47005 h 166417"/>
              <a:gd name="connsiteX9" fmla="*/ 128590 w 273078"/>
              <a:gd name="connsiteY9" fmla="*/ 59504 h 166417"/>
              <a:gd name="connsiteX10" fmla="*/ 113136 w 273078"/>
              <a:gd name="connsiteY10" fmla="*/ 73237 h 166417"/>
              <a:gd name="connsiteX11" fmla="*/ 98598 w 273078"/>
              <a:gd name="connsiteY11" fmla="*/ 88140 h 166417"/>
              <a:gd name="connsiteX12" fmla="*/ 85020 w 273078"/>
              <a:gd name="connsiteY12" fmla="*/ 104146 h 166417"/>
              <a:gd name="connsiteX13" fmla="*/ 72440 w 273078"/>
              <a:gd name="connsiteY13" fmla="*/ 121192 h 166417"/>
              <a:gd name="connsiteX14" fmla="*/ 60902 w 273078"/>
              <a:gd name="connsiteY14" fmla="*/ 139213 h 166417"/>
              <a:gd name="connsiteX15" fmla="*/ 50446 w 273078"/>
              <a:gd name="connsiteY15" fmla="*/ 158144 h 166417"/>
              <a:gd name="connsiteX16" fmla="*/ 46543 w 273078"/>
              <a:gd name="connsiteY16" fmla="*/ 166417 h 166417"/>
              <a:gd name="connsiteX17" fmla="*/ 0 w 273078"/>
              <a:gd name="connsiteY17" fmla="*/ 166417 h 166417"/>
              <a:gd name="connsiteX18" fmla="*/ 8331 w 273078"/>
              <a:gd name="connsiteY18" fmla="*/ 151829 h 166417"/>
              <a:gd name="connsiteX19" fmla="*/ 20079 w 273078"/>
              <a:gd name="connsiteY19" fmla="*/ 133969 h 166417"/>
              <a:gd name="connsiteX20" fmla="*/ 32879 w 273078"/>
              <a:gd name="connsiteY20" fmla="*/ 116965 h 166417"/>
              <a:gd name="connsiteX21" fmla="*/ 46692 w 273078"/>
              <a:gd name="connsiteY21" fmla="*/ 100872 h 166417"/>
              <a:gd name="connsiteX22" fmla="*/ 61478 w 273078"/>
              <a:gd name="connsiteY22" fmla="*/ 85750 h 166417"/>
              <a:gd name="connsiteX23" fmla="*/ 77194 w 273078"/>
              <a:gd name="connsiteY23" fmla="*/ 71655 h 166417"/>
              <a:gd name="connsiteX24" fmla="*/ 93802 w 273078"/>
              <a:gd name="connsiteY24" fmla="*/ 58645 h 166417"/>
              <a:gd name="connsiteX25" fmla="*/ 111260 w 273078"/>
              <a:gd name="connsiteY25" fmla="*/ 46777 h 166417"/>
              <a:gd name="connsiteX26" fmla="*/ 129529 w 273078"/>
              <a:gd name="connsiteY26" fmla="*/ 36109 h 166417"/>
              <a:gd name="connsiteX27" fmla="*/ 148568 w 273078"/>
              <a:gd name="connsiteY27" fmla="*/ 26697 h 166417"/>
              <a:gd name="connsiteX28" fmla="*/ 168335 w 273078"/>
              <a:gd name="connsiteY28" fmla="*/ 18600 h 166417"/>
              <a:gd name="connsiteX29" fmla="*/ 188792 w 273078"/>
              <a:gd name="connsiteY29" fmla="*/ 11874 h 166417"/>
              <a:gd name="connsiteX30" fmla="*/ 209897 w 273078"/>
              <a:gd name="connsiteY30" fmla="*/ 6578 h 166417"/>
              <a:gd name="connsiteX31" fmla="*/ 231611 w 273078"/>
              <a:gd name="connsiteY31" fmla="*/ 2769 h 166417"/>
              <a:gd name="connsiteX32" fmla="*/ 252418 w 273078"/>
              <a:gd name="connsiteY32" fmla="*/ 664 h 166417"/>
              <a:gd name="connsiteX33" fmla="*/ 273078 w 273078"/>
              <a:gd name="connsiteY33" fmla="*/ 0 h 166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73078" h="166417">
                <a:moveTo>
                  <a:pt x="273078" y="0"/>
                </a:moveTo>
                <a:lnTo>
                  <a:pt x="269558" y="310"/>
                </a:lnTo>
                <a:lnTo>
                  <a:pt x="258996" y="1524"/>
                </a:lnTo>
                <a:lnTo>
                  <a:pt x="238255" y="5269"/>
                </a:lnTo>
                <a:lnTo>
                  <a:pt x="218168" y="10633"/>
                </a:lnTo>
                <a:lnTo>
                  <a:pt x="198750" y="17552"/>
                </a:lnTo>
                <a:lnTo>
                  <a:pt x="180041" y="25964"/>
                </a:lnTo>
                <a:lnTo>
                  <a:pt x="162084" y="35803"/>
                </a:lnTo>
                <a:lnTo>
                  <a:pt x="144920" y="47005"/>
                </a:lnTo>
                <a:lnTo>
                  <a:pt x="128590" y="59504"/>
                </a:lnTo>
                <a:lnTo>
                  <a:pt x="113136" y="73237"/>
                </a:lnTo>
                <a:lnTo>
                  <a:pt x="98598" y="88140"/>
                </a:lnTo>
                <a:lnTo>
                  <a:pt x="85020" y="104146"/>
                </a:lnTo>
                <a:lnTo>
                  <a:pt x="72440" y="121192"/>
                </a:lnTo>
                <a:lnTo>
                  <a:pt x="60902" y="139213"/>
                </a:lnTo>
                <a:lnTo>
                  <a:pt x="50446" y="158144"/>
                </a:lnTo>
                <a:lnTo>
                  <a:pt x="46543" y="166417"/>
                </a:lnTo>
                <a:lnTo>
                  <a:pt x="0" y="166417"/>
                </a:lnTo>
                <a:lnTo>
                  <a:pt x="8331" y="151829"/>
                </a:lnTo>
                <a:lnTo>
                  <a:pt x="20079" y="133969"/>
                </a:lnTo>
                <a:lnTo>
                  <a:pt x="32879" y="116965"/>
                </a:lnTo>
                <a:lnTo>
                  <a:pt x="46692" y="100872"/>
                </a:lnTo>
                <a:lnTo>
                  <a:pt x="61478" y="85750"/>
                </a:lnTo>
                <a:lnTo>
                  <a:pt x="77194" y="71655"/>
                </a:lnTo>
                <a:lnTo>
                  <a:pt x="93802" y="58645"/>
                </a:lnTo>
                <a:lnTo>
                  <a:pt x="111260" y="46777"/>
                </a:lnTo>
                <a:lnTo>
                  <a:pt x="129529" y="36109"/>
                </a:lnTo>
                <a:lnTo>
                  <a:pt x="148568" y="26697"/>
                </a:lnTo>
                <a:lnTo>
                  <a:pt x="168335" y="18600"/>
                </a:lnTo>
                <a:lnTo>
                  <a:pt x="188792" y="11874"/>
                </a:lnTo>
                <a:lnTo>
                  <a:pt x="209897" y="6578"/>
                </a:lnTo>
                <a:lnTo>
                  <a:pt x="231611" y="2769"/>
                </a:lnTo>
                <a:lnTo>
                  <a:pt x="252418" y="664"/>
                </a:lnTo>
                <a:lnTo>
                  <a:pt x="273078" y="0"/>
                </a:lnTo>
                <a:close/>
              </a:path>
            </a:pathLst>
          </a:custGeom>
          <a:solidFill>
            <a:srgbClr val="F49535"/>
          </a:solidFill>
          <a:ln>
            <a:solidFill>
              <a:srgbClr val="F4953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bk object 60">
            <a:extLst>
              <a:ext uri="{FF2B5EF4-FFF2-40B4-BE49-F238E27FC236}">
                <a16:creationId xmlns:a16="http://schemas.microsoft.com/office/drawing/2014/main" id="{BE477D9E-B075-214A-8938-B5FB725267E8}"/>
              </a:ext>
            </a:extLst>
          </p:cNvPr>
          <p:cNvSpPr/>
          <p:nvPr/>
        </p:nvSpPr>
        <p:spPr>
          <a:xfrm>
            <a:off x="7556202" y="3711273"/>
            <a:ext cx="100758" cy="1630558"/>
          </a:xfrm>
          <a:custGeom>
            <a:avLst/>
            <a:gdLst/>
            <a:ahLst/>
            <a:cxnLst/>
            <a:rect l="l" t="t" r="r" b="b"/>
            <a:pathLst>
              <a:path w="215264" h="3483610">
                <a:moveTo>
                  <a:pt x="214864" y="0"/>
                </a:moveTo>
                <a:lnTo>
                  <a:pt x="0" y="149753"/>
                </a:lnTo>
                <a:lnTo>
                  <a:pt x="0" y="3483342"/>
                </a:lnTo>
                <a:lnTo>
                  <a:pt x="214864" y="3333600"/>
                </a:lnTo>
                <a:lnTo>
                  <a:pt x="214864" y="0"/>
                </a:lnTo>
                <a:close/>
              </a:path>
            </a:pathLst>
          </a:custGeom>
          <a:solidFill>
            <a:srgbClr val="F49535"/>
          </a:solidFill>
          <a:ln>
            <a:solidFill>
              <a:srgbClr val="F495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4" name="Imagen 283">
            <a:extLst>
              <a:ext uri="{FF2B5EF4-FFF2-40B4-BE49-F238E27FC236}">
                <a16:creationId xmlns:a16="http://schemas.microsoft.com/office/drawing/2014/main" id="{6219E8A7-FF4A-FF41-8595-7EB3900C54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2973" y="4784955"/>
            <a:ext cx="1736561" cy="1736561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3BBBF960-DBA2-4442-8C45-253022C17BB8}"/>
              </a:ext>
            </a:extLst>
          </p:cNvPr>
          <p:cNvGrpSpPr/>
          <p:nvPr/>
        </p:nvGrpSpPr>
        <p:grpSpPr>
          <a:xfrm>
            <a:off x="9542314" y="675883"/>
            <a:ext cx="879036" cy="832664"/>
            <a:chOff x="9542314" y="675883"/>
            <a:chExt cx="879036" cy="832664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DDDDA974-5ACE-3A4F-A5EF-894C53E4A2AD}"/>
                </a:ext>
              </a:extLst>
            </p:cNvPr>
            <p:cNvSpPr/>
            <p:nvPr/>
          </p:nvSpPr>
          <p:spPr>
            <a:xfrm>
              <a:off x="9552263" y="675883"/>
              <a:ext cx="832664" cy="832664"/>
            </a:xfrm>
            <a:prstGeom prst="ellipse">
              <a:avLst/>
            </a:prstGeom>
            <a:solidFill>
              <a:srgbClr val="005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1" name="Content Placeholder 19">
              <a:extLst>
                <a:ext uri="{FF2B5EF4-FFF2-40B4-BE49-F238E27FC236}">
                  <a16:creationId xmlns:a16="http://schemas.microsoft.com/office/drawing/2014/main" id="{13EFED8C-98ED-C547-9B2A-CB8EF04E8B8C}"/>
                </a:ext>
              </a:extLst>
            </p:cNvPr>
            <p:cNvSpPr txBox="1">
              <a:spLocks/>
            </p:cNvSpPr>
            <p:nvPr/>
          </p:nvSpPr>
          <p:spPr>
            <a:xfrm>
              <a:off x="9542314" y="761715"/>
              <a:ext cx="879036" cy="687759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Event</a:t>
              </a:r>
            </a:p>
          </p:txBody>
        </p:sp>
      </p:grpSp>
      <p:sp>
        <p:nvSpPr>
          <p:cNvPr id="86" name="Triángulo 85">
            <a:extLst>
              <a:ext uri="{FF2B5EF4-FFF2-40B4-BE49-F238E27FC236}">
                <a16:creationId xmlns:a16="http://schemas.microsoft.com/office/drawing/2014/main" id="{3C7F15AA-802E-794F-ABFB-4982B1DDF83A}"/>
              </a:ext>
            </a:extLst>
          </p:cNvPr>
          <p:cNvSpPr/>
          <p:nvPr/>
        </p:nvSpPr>
        <p:spPr>
          <a:xfrm rot="5400000">
            <a:off x="6738963" y="2953803"/>
            <a:ext cx="119618" cy="103119"/>
          </a:xfrm>
          <a:prstGeom prst="triangle">
            <a:avLst/>
          </a:prstGeom>
          <a:solidFill>
            <a:srgbClr val="FAC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87" name="Triángulo 86">
            <a:extLst>
              <a:ext uri="{FF2B5EF4-FFF2-40B4-BE49-F238E27FC236}">
                <a16:creationId xmlns:a16="http://schemas.microsoft.com/office/drawing/2014/main" id="{DCDB2FCA-39DC-E547-916A-CCE8AAD0B4C9}"/>
              </a:ext>
            </a:extLst>
          </p:cNvPr>
          <p:cNvSpPr/>
          <p:nvPr/>
        </p:nvSpPr>
        <p:spPr>
          <a:xfrm rot="5400000">
            <a:off x="5716386" y="3546075"/>
            <a:ext cx="119618" cy="103119"/>
          </a:xfrm>
          <a:prstGeom prst="triangle">
            <a:avLst/>
          </a:prstGeom>
          <a:solidFill>
            <a:srgbClr val="FAC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88" name="Triángulo 87">
            <a:extLst>
              <a:ext uri="{FF2B5EF4-FFF2-40B4-BE49-F238E27FC236}">
                <a16:creationId xmlns:a16="http://schemas.microsoft.com/office/drawing/2014/main" id="{FCC45EB0-7317-F148-B611-27E423165C26}"/>
              </a:ext>
            </a:extLst>
          </p:cNvPr>
          <p:cNvSpPr/>
          <p:nvPr/>
        </p:nvSpPr>
        <p:spPr>
          <a:xfrm rot="5400000">
            <a:off x="7642132" y="2281014"/>
            <a:ext cx="119618" cy="103119"/>
          </a:xfrm>
          <a:prstGeom prst="triangle">
            <a:avLst/>
          </a:prstGeom>
          <a:solidFill>
            <a:srgbClr val="FAC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89" name="Triángulo 88">
            <a:extLst>
              <a:ext uri="{FF2B5EF4-FFF2-40B4-BE49-F238E27FC236}">
                <a16:creationId xmlns:a16="http://schemas.microsoft.com/office/drawing/2014/main" id="{1DEE6D69-095E-6B45-8226-FB88E3284036}"/>
              </a:ext>
            </a:extLst>
          </p:cNvPr>
          <p:cNvSpPr/>
          <p:nvPr/>
        </p:nvSpPr>
        <p:spPr>
          <a:xfrm rot="5400000">
            <a:off x="8621846" y="1806002"/>
            <a:ext cx="119618" cy="103119"/>
          </a:xfrm>
          <a:prstGeom prst="triangle">
            <a:avLst/>
          </a:prstGeom>
          <a:solidFill>
            <a:srgbClr val="FAC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E707018-F6E8-F747-A5D0-D4376A8F277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82164" y="3085856"/>
            <a:ext cx="4716462" cy="81790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System Model of</a:t>
            </a:r>
            <a:br>
              <a:rPr lang="en-US" dirty="0"/>
            </a:br>
            <a:r>
              <a:rPr lang="en-US" dirty="0"/>
              <a:t>Accident Causation</a:t>
            </a:r>
          </a:p>
        </p:txBody>
      </p:sp>
      <p:sp>
        <p:nvSpPr>
          <p:cNvPr id="73" name="TextBox 16">
            <a:extLst>
              <a:ext uri="{FF2B5EF4-FFF2-40B4-BE49-F238E27FC236}">
                <a16:creationId xmlns:a16="http://schemas.microsoft.com/office/drawing/2014/main" id="{2C3EFC74-7DCB-034F-8217-111044786137}"/>
              </a:ext>
            </a:extLst>
          </p:cNvPr>
          <p:cNvSpPr txBox="1"/>
          <p:nvPr/>
        </p:nvSpPr>
        <p:spPr>
          <a:xfrm>
            <a:off x="7429769" y="5761449"/>
            <a:ext cx="1363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Poor maintenance</a:t>
            </a:r>
          </a:p>
          <a:p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Clumsy technology</a:t>
            </a:r>
          </a:p>
        </p:txBody>
      </p:sp>
      <p:sp>
        <p:nvSpPr>
          <p:cNvPr id="77" name="TextBox 17">
            <a:extLst>
              <a:ext uri="{FF2B5EF4-FFF2-40B4-BE49-F238E27FC236}">
                <a16:creationId xmlns:a16="http://schemas.microsoft.com/office/drawing/2014/main" id="{8EE54D6F-47B6-4948-A60C-BE547B98D9AB}"/>
              </a:ext>
            </a:extLst>
          </p:cNvPr>
          <p:cNvSpPr txBox="1"/>
          <p:nvPr/>
        </p:nvSpPr>
        <p:spPr>
          <a:xfrm>
            <a:off x="8453586" y="5044173"/>
            <a:ext cx="2146954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Distractions</a:t>
            </a:r>
          </a:p>
          <a:p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Complacency</a:t>
            </a:r>
          </a:p>
          <a:p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Inadequate training</a:t>
            </a:r>
            <a:endParaRPr lang="en-US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TextBox 18">
            <a:extLst>
              <a:ext uri="{FF2B5EF4-FFF2-40B4-BE49-F238E27FC236}">
                <a16:creationId xmlns:a16="http://schemas.microsoft.com/office/drawing/2014/main" id="{3532B418-E983-834D-A80D-F739650D2B29}"/>
              </a:ext>
            </a:extLst>
          </p:cNvPr>
          <p:cNvSpPr txBox="1"/>
          <p:nvPr/>
        </p:nvSpPr>
        <p:spPr>
          <a:xfrm>
            <a:off x="10406621" y="3771904"/>
            <a:ext cx="1538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Unclear policies</a:t>
            </a:r>
          </a:p>
          <a:p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Poor standardization</a:t>
            </a:r>
            <a:endParaRPr lang="en-US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TextBox 20">
            <a:extLst>
              <a:ext uri="{FF2B5EF4-FFF2-40B4-BE49-F238E27FC236}">
                <a16:creationId xmlns:a16="http://schemas.microsoft.com/office/drawing/2014/main" id="{CC5438D5-ACB7-2C4C-BF7F-8EDC827CC3D8}"/>
              </a:ext>
            </a:extLst>
          </p:cNvPr>
          <p:cNvSpPr txBox="1"/>
          <p:nvPr/>
        </p:nvSpPr>
        <p:spPr>
          <a:xfrm>
            <a:off x="9333144" y="4287793"/>
            <a:ext cx="2146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Communication failure</a:t>
            </a:r>
          </a:p>
          <a:p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Staffing shortages</a:t>
            </a:r>
          </a:p>
          <a:p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Overconfidence</a:t>
            </a:r>
          </a:p>
        </p:txBody>
      </p:sp>
    </p:spTree>
    <p:extLst>
      <p:ext uri="{BB962C8B-B14F-4D97-AF65-F5344CB8AC3E}">
        <p14:creationId xmlns:p14="http://schemas.microsoft.com/office/powerpoint/2010/main" val="129445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5362 0.60671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10" y="3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000"/>
                            </p:stCondLst>
                            <p:childTnLst>
                              <p:par>
                                <p:cTn id="20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  <p:bldP spid="252" grpId="0" animBg="1"/>
      <p:bldP spid="231" grpId="0" animBg="1"/>
      <p:bldP spid="238" grpId="0" animBg="1"/>
      <p:bldP spid="201" grpId="0" animBg="1"/>
      <p:bldP spid="208" grpId="0" animBg="1"/>
      <p:bldP spid="20" grpId="0" build="p"/>
      <p:bldP spid="22" grpId="0" build="p"/>
      <p:bldP spid="23" grpId="0" build="p"/>
      <p:bldP spid="24" grpId="0" build="p"/>
      <p:bldP spid="18" grpId="0" animBg="1"/>
      <p:bldP spid="21" grpId="0" animBg="1"/>
      <p:bldP spid="26" grpId="0" animBg="1"/>
      <p:bldP spid="28" grpId="0" animBg="1"/>
      <p:bldP spid="31" grpId="0" animBg="1"/>
      <p:bldP spid="35" grpId="0" animBg="1"/>
      <p:bldP spid="243" grpId="0" animBg="1"/>
      <p:bldP spid="43" grpId="0" animBg="1"/>
      <p:bldP spid="44" grpId="0" animBg="1"/>
      <p:bldP spid="45" grpId="0" animBg="1"/>
      <p:bldP spid="251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4" grpId="0" animBg="1"/>
      <p:bldP spid="66" grpId="0" animBg="1"/>
      <p:bldP spid="69" grpId="0" animBg="1"/>
      <p:bldP spid="281" grpId="0" animBg="1"/>
      <p:bldP spid="62" grpId="0" animBg="1"/>
      <p:bldP spid="68" grpId="0" animBg="1"/>
      <p:bldP spid="237" grpId="0" animBg="1"/>
      <p:bldP spid="63" grpId="0" animBg="1"/>
      <p:bldP spid="199" grpId="0" animBg="1"/>
      <p:bldP spid="74" grpId="0" animBg="1"/>
      <p:bldP spid="80" grpId="0" animBg="1"/>
      <p:bldP spid="207" grpId="0" animBg="1"/>
      <p:bldP spid="75" grpId="0" animBg="1"/>
      <p:bldP spid="86" grpId="0" animBg="1"/>
      <p:bldP spid="87" grpId="0" animBg="1"/>
      <p:bldP spid="88" grpId="0" animBg="1"/>
      <p:bldP spid="89" grpId="0" animBg="1"/>
      <p:bldP spid="25" grpId="0" build="p"/>
      <p:bldP spid="73" grpId="0"/>
      <p:bldP spid="77" grpId="0"/>
      <p:bldP spid="78" grpId="0"/>
      <p:bldP spid="8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E34FD-1DC0-F94A-BAD9-4813BA79C4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24E83C-F81C-B446-9CF3-FAF0CE38D8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Running late traffic issues</a:t>
            </a:r>
          </a:p>
          <a:p>
            <a:r>
              <a:rPr lang="en-US" sz="1600" dirty="0"/>
              <a:t>Does quick checklist – NO 2 man checklist @</a:t>
            </a:r>
            <a:br>
              <a:rPr lang="en-US" sz="1600" dirty="0"/>
            </a:br>
            <a:r>
              <a:rPr lang="en-US" sz="1600" dirty="0"/>
              <a:t>this hospital</a:t>
            </a:r>
          </a:p>
          <a:p>
            <a:r>
              <a:rPr lang="en-US" sz="1600" dirty="0"/>
              <a:t>When he checks O2 line ball on regulator doesn’t drop (un noticed)</a:t>
            </a:r>
          </a:p>
          <a:p>
            <a:r>
              <a:rPr lang="en-US" sz="1600" dirty="0"/>
              <a:t>Goes on bypass high CO2, turns up sweep CO2 continues to go 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02F5D9-78A0-EA47-89AD-70AE9215400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altLang="en-US" sz="1600" dirty="0"/>
              <a:t>Traveler covering at Hospital due to staffing shortage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95F4FF-E24E-7F4E-92D0-174014F43DF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Checks everything over and over again, cannot find a problem</a:t>
            </a:r>
          </a:p>
          <a:p>
            <a:r>
              <a:rPr lang="en-US" sz="1600" dirty="0"/>
              <a:t>CO2 80’s notifies surgeon he has to change out</a:t>
            </a:r>
            <a:br>
              <a:rPr lang="en-US" sz="1600" dirty="0"/>
            </a:br>
            <a:r>
              <a:rPr lang="en-US" sz="1600" dirty="0"/>
              <a:t>the oxygenator</a:t>
            </a:r>
          </a:p>
          <a:p>
            <a:r>
              <a:rPr lang="en-US" sz="1600" dirty="0"/>
              <a:t>One last look and finds a 2</a:t>
            </a:r>
            <a:r>
              <a:rPr lang="en-US" sz="1600" baseline="30000" dirty="0"/>
              <a:t>nd</a:t>
            </a:r>
            <a:r>
              <a:rPr lang="en-US" sz="1600" dirty="0"/>
              <a:t>  gas filter on the outlet of the </a:t>
            </a:r>
            <a:r>
              <a:rPr lang="en-US" sz="1600" dirty="0" err="1"/>
              <a:t>Forane</a:t>
            </a:r>
            <a:r>
              <a:rPr lang="en-US" sz="1600" dirty="0"/>
              <a:t> regulator</a:t>
            </a:r>
          </a:p>
          <a:p>
            <a:r>
              <a:rPr lang="en-US" sz="1600" dirty="0"/>
              <a:t>And it was cracked</a:t>
            </a:r>
          </a:p>
          <a:p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C3BF99-4AAC-794C-995D-833C5D7D6F69}"/>
              </a:ext>
            </a:extLst>
          </p:cNvPr>
          <p:cNvSpPr/>
          <p:nvPr/>
        </p:nvSpPr>
        <p:spPr>
          <a:xfrm>
            <a:off x="1258986" y="2292041"/>
            <a:ext cx="540000" cy="54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56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964475-5AD9-4141-95FF-8A50D466A3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Build your safety management systems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1CC2A1-C5A6-764C-8A3B-1D4E24A4B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7788" y="3043225"/>
            <a:ext cx="4680000" cy="2244583"/>
          </a:xfrm>
        </p:spPr>
        <p:txBody>
          <a:bodyPr>
            <a:noAutofit/>
          </a:bodyPr>
          <a:lstStyle/>
          <a:p>
            <a:r>
              <a:rPr lang="en-US" sz="1600" dirty="0"/>
              <a:t>Safety is everyone’s job</a:t>
            </a:r>
          </a:p>
          <a:p>
            <a:r>
              <a:rPr lang="en-US" sz="1600" dirty="0"/>
              <a:t>Embedded at all levels Top down</a:t>
            </a:r>
          </a:p>
          <a:p>
            <a:r>
              <a:rPr lang="en-US" sz="1600" u="sng" dirty="0"/>
              <a:t>Humans are fallible</a:t>
            </a:r>
          </a:p>
          <a:p>
            <a:r>
              <a:rPr lang="en-US" sz="1600" dirty="0"/>
              <a:t>System defenses need to be designed / redesigned to protect patients with continuous improvement and active engagement of staff across</a:t>
            </a:r>
            <a:br>
              <a:rPr lang="en-US" sz="1600" dirty="0"/>
            </a:br>
            <a:r>
              <a:rPr lang="en-US" sz="1600" dirty="0"/>
              <a:t>the organization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EF8219-C399-144D-836A-38F31C8887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altLang="en-US" sz="1600" dirty="0"/>
              <a:t>With the understanding that: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8EB564-466E-664A-A951-B5EA19E18F7A}"/>
              </a:ext>
            </a:extLst>
          </p:cNvPr>
          <p:cNvGrpSpPr/>
          <p:nvPr/>
        </p:nvGrpSpPr>
        <p:grpSpPr>
          <a:xfrm>
            <a:off x="7424437" y="3043225"/>
            <a:ext cx="3189549" cy="1800000"/>
            <a:chOff x="7424437" y="3043225"/>
            <a:chExt cx="3189549" cy="180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DA6A9B-0F12-E442-8D6E-238A05C25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4437" y="3043225"/>
              <a:ext cx="3189549" cy="1800000"/>
            </a:xfrm>
            <a:prstGeom prst="rect">
              <a:avLst/>
            </a:prstGeom>
          </p:spPr>
        </p:pic>
        <p:sp>
          <p:nvSpPr>
            <p:cNvPr id="11" name="Title 2">
              <a:extLst>
                <a:ext uri="{FF2B5EF4-FFF2-40B4-BE49-F238E27FC236}">
                  <a16:creationId xmlns:a16="http://schemas.microsoft.com/office/drawing/2014/main" id="{2209341D-8ED0-7948-877B-8E709E342C30}"/>
                </a:ext>
              </a:extLst>
            </p:cNvPr>
            <p:cNvSpPr txBox="1">
              <a:spLocks/>
            </p:cNvSpPr>
            <p:nvPr/>
          </p:nvSpPr>
          <p:spPr>
            <a:xfrm>
              <a:off x="8222987" y="3539898"/>
              <a:ext cx="2129742" cy="8719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>
                  <a:solidFill>
                    <a:srgbClr val="03409D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en-US" dirty="0">
                  <a:solidFill>
                    <a:schemeClr val="bg1"/>
                  </a:solidFill>
                </a:rPr>
                <a:t>Culture of</a:t>
              </a:r>
            </a:p>
            <a:p>
              <a:pPr algn="ctr"/>
              <a:r>
                <a:rPr lang="en-US" altLang="en-US" dirty="0">
                  <a:solidFill>
                    <a:schemeClr val="bg1"/>
                  </a:solidFill>
                </a:rPr>
                <a:t>Safety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6C536F7-E926-AA4F-827A-E47A41054880}"/>
              </a:ext>
            </a:extLst>
          </p:cNvPr>
          <p:cNvSpPr/>
          <p:nvPr/>
        </p:nvSpPr>
        <p:spPr>
          <a:xfrm>
            <a:off x="1258986" y="2292041"/>
            <a:ext cx="540000" cy="54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1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C31D4-DC61-7640-A2A3-C2AD10FD3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789" y="1647574"/>
            <a:ext cx="9588211" cy="852558"/>
          </a:xfrm>
        </p:spPr>
        <p:txBody>
          <a:bodyPr/>
          <a:lstStyle/>
          <a:p>
            <a:r>
              <a:rPr lang="en-US" dirty="0"/>
              <a:t>How does your Perfusion Department become</a:t>
            </a:r>
            <a:br>
              <a:rPr lang="en-US" dirty="0"/>
            </a:br>
            <a:r>
              <a:rPr lang="en-US" dirty="0"/>
              <a:t>a “High Reliability Organization?”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50DE8-D0F2-9D4D-8B51-785B735E69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7788" y="2965843"/>
            <a:ext cx="4680000" cy="2244583"/>
          </a:xfrm>
        </p:spPr>
        <p:txBody>
          <a:bodyPr>
            <a:noAutofit/>
          </a:bodyPr>
          <a:lstStyle/>
          <a:p>
            <a:r>
              <a:rPr lang="en-US" sz="1600" dirty="0"/>
              <a:t>Updated Policies and Procedures</a:t>
            </a:r>
          </a:p>
          <a:p>
            <a:r>
              <a:rPr lang="en-US" sz="1600" dirty="0"/>
              <a:t>Yearly Competencies</a:t>
            </a:r>
          </a:p>
          <a:p>
            <a:r>
              <a:rPr lang="en-US" sz="1600" dirty="0"/>
              <a:t>Strick compliance on Maintenance of Equipment</a:t>
            </a:r>
          </a:p>
          <a:p>
            <a:r>
              <a:rPr lang="en-US" sz="1600" dirty="0"/>
              <a:t>Use of all Safety Devices at all times</a:t>
            </a:r>
          </a:p>
          <a:p>
            <a:r>
              <a:rPr lang="en-US" sz="1600" dirty="0"/>
              <a:t>2 man Checklists</a:t>
            </a:r>
          </a:p>
          <a:p>
            <a:r>
              <a:rPr lang="en-US" sz="1600" dirty="0"/>
              <a:t>Yearly Audits of program</a:t>
            </a:r>
          </a:p>
          <a:p>
            <a:r>
              <a:rPr lang="en-US" sz="1600" dirty="0"/>
              <a:t>Sentinel Event and Incident reporting mechanism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A126D8-B433-7B41-8381-46D34F2F96C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6000" y="2953926"/>
            <a:ext cx="4680000" cy="2244583"/>
          </a:xfrm>
        </p:spPr>
        <p:txBody>
          <a:bodyPr>
            <a:noAutofit/>
          </a:bodyPr>
          <a:lstStyle/>
          <a:p>
            <a:r>
              <a:rPr lang="en-US" sz="1600" dirty="0"/>
              <a:t>Compliant comprehensive Pump Record</a:t>
            </a:r>
          </a:p>
          <a:p>
            <a:r>
              <a:rPr lang="en-US" sz="1600" dirty="0"/>
              <a:t>Education/Training/In-services is Mandatory</a:t>
            </a:r>
          </a:p>
          <a:p>
            <a:r>
              <a:rPr lang="en-US" sz="1600" dirty="0"/>
              <a:t>Communication – Communication - Communication</a:t>
            </a:r>
          </a:p>
          <a:p>
            <a:r>
              <a:rPr lang="en-US" sz="1600" dirty="0"/>
              <a:t>Quality and Safety Meeting</a:t>
            </a:r>
          </a:p>
          <a:p>
            <a:r>
              <a:rPr lang="en-US" sz="1600" dirty="0"/>
              <a:t>Leadership Training</a:t>
            </a:r>
          </a:p>
          <a:p>
            <a:r>
              <a:rPr lang="en-US" sz="1600" dirty="0"/>
              <a:t>Develop a strong “</a:t>
            </a:r>
            <a:r>
              <a:rPr lang="en-US" sz="1600" b="1" dirty="0"/>
              <a:t>Culture of Safety</a:t>
            </a:r>
            <a:r>
              <a:rPr lang="en-US" sz="1600" dirty="0"/>
              <a:t>”</a:t>
            </a:r>
          </a:p>
          <a:p>
            <a:r>
              <a:rPr lang="en-US" sz="1600" dirty="0"/>
              <a:t>Comprehensive </a:t>
            </a:r>
            <a:r>
              <a:rPr lang="en-US" sz="1600" b="1" dirty="0"/>
              <a:t>Emergency Management Program</a:t>
            </a:r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98100C-9379-AF43-B7EF-ACB988C5A9AC}"/>
              </a:ext>
            </a:extLst>
          </p:cNvPr>
          <p:cNvSpPr/>
          <p:nvPr/>
        </p:nvSpPr>
        <p:spPr>
          <a:xfrm>
            <a:off x="1258986" y="2678052"/>
            <a:ext cx="540000" cy="54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65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8250C-1A3D-4A14-8FF3-20EF5FAA9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2712" y="1148813"/>
            <a:ext cx="9826576" cy="1024372"/>
          </a:xfrm>
        </p:spPr>
        <p:txBody>
          <a:bodyPr/>
          <a:lstStyle/>
          <a:p>
            <a:r>
              <a:rPr lang="en-US" sz="4000" b="1" dirty="0"/>
              <a:t>Process Improvement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2929DA-2CB2-47D3-ADDD-A73A7F2513C1}"/>
              </a:ext>
            </a:extLst>
          </p:cNvPr>
          <p:cNvSpPr txBox="1"/>
          <p:nvPr/>
        </p:nvSpPr>
        <p:spPr>
          <a:xfrm>
            <a:off x="1182712" y="2173185"/>
            <a:ext cx="1121822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IMPROVE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a home-grown acronym that frames process improvement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7" name="Graphic 6" descr="Gears">
            <a:extLst>
              <a:ext uri="{FF2B5EF4-FFF2-40B4-BE49-F238E27FC236}">
                <a16:creationId xmlns:a16="http://schemas.microsoft.com/office/drawing/2014/main" id="{F3C2937D-FC67-4C69-B048-0BEA0C44D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678" y="3197557"/>
            <a:ext cx="2237382" cy="219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25C821-4F02-4E41-B5ED-E5A8A1FFCFD2}"/>
              </a:ext>
            </a:extLst>
          </p:cNvPr>
          <p:cNvSpPr txBox="1"/>
          <p:nvPr/>
        </p:nvSpPr>
        <p:spPr>
          <a:xfrm>
            <a:off x="2363190" y="3197557"/>
            <a:ext cx="495201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*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dentify the problem</a:t>
            </a:r>
          </a:p>
          <a:p>
            <a:r>
              <a:rPr lang="en-US" sz="2800" dirty="0"/>
              <a:t>*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easure the problem</a:t>
            </a:r>
          </a:p>
          <a:p>
            <a:r>
              <a:rPr lang="en-US" sz="2800" dirty="0"/>
              <a:t>*</a:t>
            </a:r>
            <a:r>
              <a:rPr lang="en-US" sz="2800" b="1" dirty="0">
                <a:solidFill>
                  <a:srgbClr val="FF0000"/>
                </a:solidFill>
              </a:rPr>
              <a:t>P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roblem analysis</a:t>
            </a:r>
          </a:p>
          <a:p>
            <a:r>
              <a:rPr lang="en-US" sz="2800" dirty="0"/>
              <a:t>*</a:t>
            </a:r>
            <a:r>
              <a:rPr lang="en-US" sz="2800" b="1" dirty="0">
                <a:solidFill>
                  <a:schemeClr val="accent6"/>
                </a:solidFill>
              </a:rPr>
              <a:t>R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emedy selection</a:t>
            </a:r>
          </a:p>
          <a:p>
            <a:r>
              <a:rPr lang="en-US" sz="2800" dirty="0"/>
              <a:t>*</a:t>
            </a:r>
            <a:r>
              <a:rPr lang="en-US" sz="2800" b="1" dirty="0">
                <a:solidFill>
                  <a:srgbClr val="FF0000"/>
                </a:solidFill>
              </a:rPr>
              <a:t>O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perationalize the remedy</a:t>
            </a:r>
          </a:p>
          <a:p>
            <a:r>
              <a:rPr lang="en-US" sz="2800" dirty="0"/>
              <a:t>*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V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alidate the results</a:t>
            </a:r>
          </a:p>
          <a:p>
            <a:r>
              <a:rPr lang="en-US" sz="2800" dirty="0"/>
              <a:t>*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valuate the results over time</a:t>
            </a:r>
          </a:p>
        </p:txBody>
      </p:sp>
    </p:spTree>
    <p:extLst>
      <p:ext uri="{BB962C8B-B14F-4D97-AF65-F5344CB8AC3E}">
        <p14:creationId xmlns:p14="http://schemas.microsoft.com/office/powerpoint/2010/main" val="8317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B18B7-CC35-B743-9A45-B9BE7BB1A7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/>
              <a:t>If you do nothing else you must have</a:t>
            </a:r>
            <a:r>
              <a:rPr lang="en-US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2F4F7-22C4-6348-ABF9-C70FB4AC27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“Comprehensive Emergency Management Program”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1091B-E915-5746-819C-C06C71B86D1E}"/>
              </a:ext>
            </a:extLst>
          </p:cNvPr>
          <p:cNvSpPr/>
          <p:nvPr/>
        </p:nvSpPr>
        <p:spPr>
          <a:xfrm>
            <a:off x="5826000" y="3524107"/>
            <a:ext cx="540000" cy="54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27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B3AEFBF-FA75-CD4E-AB89-0309DDDA95F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CC1A4DB-9B64-C64B-922F-0778661D9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Transforming Clinical Perfusion practice into a </a:t>
            </a:r>
            <a:r>
              <a:rPr lang="en-US" dirty="0">
                <a:solidFill>
                  <a:srgbClr val="FFC000"/>
                </a:solidFill>
              </a:rPr>
              <a:t>"High Reliability Organization."</a:t>
            </a:r>
          </a:p>
        </p:txBody>
      </p:sp>
      <p:pic>
        <p:nvPicPr>
          <p:cNvPr id="20" name="Imagen 7">
            <a:extLst>
              <a:ext uri="{FF2B5EF4-FFF2-40B4-BE49-F238E27FC236}">
                <a16:creationId xmlns:a16="http://schemas.microsoft.com/office/drawing/2014/main" id="{DF9556AB-9890-B64E-8711-6B7D55F4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35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EDE29B-0DC9-CC43-B033-AF34FC5C6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6255" y="1629000"/>
            <a:ext cx="320574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26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03810-A0F8-A14A-81F3-504F152DE4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cs typeface="Calibri" panose="020F0502020204030204" pitchFamily="34" charset="0"/>
              </a:rPr>
              <a:t>Emergency Management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D8D7A-E36E-884D-AC1C-E47672068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100% success rate for each simulated scenario  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Improved comfort and familiarity with new devices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and/or procedures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Uniform communication in the event of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crisis situation</a:t>
            </a:r>
          </a:p>
          <a:p>
            <a:endParaRPr lang="en-US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1E5BB3-C468-E24D-A242-20D5A927F5A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sz="1600" u="sng" dirty="0"/>
              <a:t>Set Goals: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EE3521-FFB7-9C43-8B1A-12C3F26C436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6000" y="3043225"/>
            <a:ext cx="4908212" cy="3303146"/>
          </a:xfrm>
        </p:spPr>
        <p:txBody>
          <a:bodyPr>
            <a:noAutofit/>
          </a:bodyPr>
          <a:lstStyle/>
          <a:p>
            <a:r>
              <a:rPr lang="en-US" sz="1600" dirty="0"/>
              <a:t>Multidisciplinary planning and development of each mock scenario</a:t>
            </a:r>
          </a:p>
          <a:p>
            <a:r>
              <a:rPr lang="en-US" sz="1600" dirty="0"/>
              <a:t>Assessment metrics to define success or failure</a:t>
            </a:r>
          </a:p>
          <a:p>
            <a:r>
              <a:rPr lang="en-US" sz="1600" dirty="0"/>
              <a:t>Dedicated non-clinical time for perfusion personnel to develop, implement, and improve the Perfusion</a:t>
            </a:r>
            <a:br>
              <a:rPr lang="en-US" sz="1600" dirty="0"/>
            </a:br>
            <a:r>
              <a:rPr lang="en-US" sz="1600" dirty="0"/>
              <a:t>Simulation Program</a:t>
            </a:r>
          </a:p>
          <a:p>
            <a:r>
              <a:rPr lang="en-US" sz="1600" dirty="0"/>
              <a:t>Mandatory participation from all perfusionists on an annual basis</a:t>
            </a:r>
          </a:p>
          <a:p>
            <a:r>
              <a:rPr lang="en-US" sz="1600" dirty="0"/>
              <a:t>Failure is intended to identify correctable gaps in knowledge or procedural skill and to ensure a uniform response in high risk situations</a:t>
            </a:r>
          </a:p>
          <a:p>
            <a:endParaRPr lang="en-US" sz="1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C4C19D-5D9B-E947-A605-53EFAC83235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sz="1600" u="sng" dirty="0"/>
              <a:t>A Successful program: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690465-7D7C-2C43-BDB1-319CFEF5E2FF}"/>
              </a:ext>
            </a:extLst>
          </p:cNvPr>
          <p:cNvSpPr/>
          <p:nvPr/>
        </p:nvSpPr>
        <p:spPr>
          <a:xfrm>
            <a:off x="1258986" y="2292041"/>
            <a:ext cx="540000" cy="54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70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24EDF3E-C611-1C48-8A87-F397052436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Examples of some scenario’s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D65CF9-974F-F541-889A-B46951392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7788" y="2567915"/>
            <a:ext cx="4680000" cy="2642511"/>
          </a:xfrm>
        </p:spPr>
        <p:txBody>
          <a:bodyPr>
            <a:noAutofit/>
          </a:bodyPr>
          <a:lstStyle/>
          <a:p>
            <a:r>
              <a:rPr lang="en-US" sz="1600" dirty="0"/>
              <a:t>Massive air embolism</a:t>
            </a:r>
          </a:p>
          <a:p>
            <a:r>
              <a:rPr lang="en-US" sz="1600" dirty="0"/>
              <a:t>Oxygenator failure/Oxygenator Changeout</a:t>
            </a:r>
          </a:p>
          <a:p>
            <a:r>
              <a:rPr lang="en-US" sz="1600" dirty="0"/>
              <a:t>Mechanical failure-Arterial pump-head changeout</a:t>
            </a:r>
          </a:p>
          <a:p>
            <a:r>
              <a:rPr lang="en-US" sz="1600" dirty="0"/>
              <a:t>Quest CPS failure (if used)</a:t>
            </a:r>
          </a:p>
          <a:p>
            <a:r>
              <a:rPr lang="en-US" sz="1600" dirty="0"/>
              <a:t>ECMO</a:t>
            </a:r>
          </a:p>
          <a:p>
            <a:r>
              <a:rPr lang="en-US" sz="1600" dirty="0"/>
              <a:t>Air management</a:t>
            </a:r>
          </a:p>
          <a:p>
            <a:r>
              <a:rPr lang="en-US" sz="1600" dirty="0"/>
              <a:t>Circuit clot/change</a:t>
            </a:r>
          </a:p>
          <a:p>
            <a:endParaRPr lang="en-US" sz="16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51322D9-2EDC-0243-935B-79010C49D67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6000" y="2567915"/>
            <a:ext cx="4680000" cy="2642511"/>
          </a:xfrm>
        </p:spPr>
        <p:txBody>
          <a:bodyPr/>
          <a:lstStyle/>
          <a:p>
            <a:r>
              <a:rPr lang="en-US" sz="1600" dirty="0"/>
              <a:t>Cannula migration</a:t>
            </a:r>
          </a:p>
          <a:p>
            <a:r>
              <a:rPr lang="en-US" sz="1600" dirty="0"/>
              <a:t>Power failure- Hand crank use</a:t>
            </a:r>
          </a:p>
          <a:p>
            <a:r>
              <a:rPr lang="en-US" sz="1600" dirty="0"/>
              <a:t>Misplaced or migrating Aortic Cannula</a:t>
            </a:r>
          </a:p>
          <a:p>
            <a:r>
              <a:rPr lang="en-US" sz="1600" dirty="0"/>
              <a:t>Medication errors</a:t>
            </a:r>
            <a:br>
              <a:rPr lang="en-US" sz="1600" dirty="0"/>
            </a:br>
            <a:r>
              <a:rPr lang="en-US" sz="1600" dirty="0"/>
              <a:t>(unlabeled, expired drug error)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C7EDD2-5FBE-4748-AD3C-0CC3F94AE136}"/>
              </a:ext>
            </a:extLst>
          </p:cNvPr>
          <p:cNvSpPr/>
          <p:nvPr/>
        </p:nvSpPr>
        <p:spPr>
          <a:xfrm>
            <a:off x="1258986" y="2292041"/>
            <a:ext cx="540000" cy="54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52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5481C8E-2050-2C4D-8774-8651FD2CF5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“We cannot change the human condition. </a:t>
            </a:r>
            <a:br>
              <a:rPr lang="en-US" dirty="0"/>
            </a:br>
            <a:r>
              <a:rPr lang="en-US" dirty="0"/>
              <a:t>But… we can change the conditions under which humans work.”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5AEE7D-9EE9-2445-B92F-30D533F293C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135999" y="4267200"/>
            <a:ext cx="7920000" cy="33725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b="1" spc="-5" dirty="0">
                <a:solidFill>
                  <a:schemeClr val="bg1"/>
                </a:solidFill>
                <a:cs typeface="Calibri"/>
              </a:rPr>
              <a:t>James</a:t>
            </a:r>
            <a:r>
              <a:rPr lang="en-US" b="1" spc="-65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b="1" spc="-10" dirty="0">
                <a:solidFill>
                  <a:schemeClr val="bg1"/>
                </a:solidFill>
                <a:cs typeface="Calibri"/>
              </a:rPr>
              <a:t>Reason</a:t>
            </a:r>
            <a:endParaRPr lang="en-US" b="1" dirty="0">
              <a:solidFill>
                <a:schemeClr val="bg1"/>
              </a:solidFill>
              <a:cs typeface="Calibri"/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0064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7DC3CE-7B09-8A41-89D2-070F3E8773E4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>
            <a:normAutofit/>
          </a:bodyPr>
          <a:lstStyle/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Focuses on the unsafe acts</a:t>
            </a:r>
            <a:br>
              <a:rPr lang="en-US" dirty="0"/>
            </a:br>
            <a:r>
              <a:rPr lang="en-US" dirty="0"/>
              <a:t>human failure</a:t>
            </a:r>
          </a:p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There must be someone “responsible”, or someone to “blame” for the failure</a:t>
            </a:r>
          </a:p>
        </p:txBody>
      </p:sp>
      <p:pic>
        <p:nvPicPr>
          <p:cNvPr id="18" name="Marcador de posición de imagen 17">
            <a:extLst>
              <a:ext uri="{FF2B5EF4-FFF2-40B4-BE49-F238E27FC236}">
                <a16:creationId xmlns:a16="http://schemas.microsoft.com/office/drawing/2014/main" id="{58866802-9A62-2A45-8872-08DB745FD84F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3"/>
          <a:srcRect t="3094" b="3094"/>
          <a:stretch>
            <a:fillRect/>
          </a:stretch>
        </p:blipFill>
        <p:spPr>
          <a:xfrm>
            <a:off x="8029398" y="1774780"/>
            <a:ext cx="3060000" cy="1862323"/>
          </a:xfrm>
        </p:spPr>
      </p:pic>
      <p:pic>
        <p:nvPicPr>
          <p:cNvPr id="20" name="Marcador de posición de imagen 19">
            <a:extLst>
              <a:ext uri="{FF2B5EF4-FFF2-40B4-BE49-F238E27FC236}">
                <a16:creationId xmlns:a16="http://schemas.microsoft.com/office/drawing/2014/main" id="{3F661FC2-3D6F-1145-9C74-0DAA81778168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/>
          <a:srcRect t="3070" b="3070"/>
          <a:stretch>
            <a:fillRect/>
          </a:stretch>
        </p:blipFill>
        <p:spPr>
          <a:xfrm>
            <a:off x="4638715" y="1751380"/>
            <a:ext cx="3060000" cy="1862323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7575E97-3E0F-3441-8966-32AFA8C4EA1A}"/>
              </a:ext>
            </a:extLst>
          </p:cNvPr>
          <p:cNvSpPr>
            <a:spLocks noGrp="1"/>
          </p:cNvSpPr>
          <p:nvPr>
            <p:ph sz="half" idx="34"/>
          </p:nvPr>
        </p:nvSpPr>
        <p:spPr/>
        <p:txBody>
          <a:bodyPr>
            <a:normAutofit/>
          </a:bodyPr>
          <a:lstStyle/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Errors seen as consequence not cause</a:t>
            </a:r>
            <a:endParaRPr lang="en-US" dirty="0"/>
          </a:p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Aim to build defenses</a:t>
            </a:r>
            <a:br>
              <a:rPr lang="en-US" sz="1600" dirty="0"/>
            </a:br>
            <a:r>
              <a:rPr lang="en-US" sz="1600" dirty="0"/>
              <a:t>and safeguards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B4C5B60-97B2-7243-9483-3CFCEAD7BBBF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Personal Approach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22F584F-12C1-C54C-920F-82F1E14F1207}"/>
              </a:ext>
            </a:extLst>
          </p:cNvPr>
          <p:cNvSpPr>
            <a:spLocks noGrp="1"/>
          </p:cNvSpPr>
          <p:nvPr>
            <p:ph sz="half" idx="3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System Approach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47EB5-1A6A-F645-B09A-858A069C185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Personal Approach </a:t>
            </a:r>
            <a:br>
              <a:rPr lang="en-GB" dirty="0">
                <a:latin typeface="+mj-lt"/>
              </a:rPr>
            </a:br>
            <a:r>
              <a:rPr lang="en-GB" dirty="0">
                <a:latin typeface="+mj-lt"/>
              </a:rPr>
              <a:t>vs. System Approach</a:t>
            </a:r>
            <a:endParaRPr lang="en-US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C0CFD3-1641-D547-831A-C5807AEDB62C}"/>
              </a:ext>
            </a:extLst>
          </p:cNvPr>
          <p:cNvSpPr/>
          <p:nvPr/>
        </p:nvSpPr>
        <p:spPr>
          <a:xfrm>
            <a:off x="4638715" y="4248510"/>
            <a:ext cx="540000" cy="46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053DC2-6194-3441-88FD-42A221488CAC}"/>
              </a:ext>
            </a:extLst>
          </p:cNvPr>
          <p:cNvSpPr/>
          <p:nvPr/>
        </p:nvSpPr>
        <p:spPr>
          <a:xfrm>
            <a:off x="8029398" y="4248510"/>
            <a:ext cx="540000" cy="46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154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58;p13">
            <a:extLst>
              <a:ext uri="{FF2B5EF4-FFF2-40B4-BE49-F238E27FC236}">
                <a16:creationId xmlns:a16="http://schemas.microsoft.com/office/drawing/2014/main" id="{17DB6FD7-D31F-A443-AA90-FD80F7CC7778}"/>
              </a:ext>
            </a:extLst>
          </p:cNvPr>
          <p:cNvSpPr/>
          <p:nvPr/>
        </p:nvSpPr>
        <p:spPr>
          <a:xfrm>
            <a:off x="6508153" y="3793207"/>
            <a:ext cx="2096115" cy="1601031"/>
          </a:xfrm>
          <a:custGeom>
            <a:avLst/>
            <a:gdLst/>
            <a:ahLst/>
            <a:cxnLst/>
            <a:rect l="l" t="t" r="r" b="b"/>
            <a:pathLst>
              <a:path w="17308" h="13220" extrusionOk="0">
                <a:moveTo>
                  <a:pt x="1" y="1"/>
                </a:moveTo>
                <a:lnTo>
                  <a:pt x="1" y="13220"/>
                </a:lnTo>
                <a:lnTo>
                  <a:pt x="13219" y="13220"/>
                </a:lnTo>
                <a:lnTo>
                  <a:pt x="13219" y="8420"/>
                </a:lnTo>
                <a:cubicBezTo>
                  <a:pt x="13219" y="7980"/>
                  <a:pt x="13447" y="7665"/>
                  <a:pt x="13748" y="7665"/>
                </a:cubicBezTo>
                <a:cubicBezTo>
                  <a:pt x="13788" y="7665"/>
                  <a:pt x="13830" y="7671"/>
                  <a:pt x="13873" y="7683"/>
                </a:cubicBezTo>
                <a:cubicBezTo>
                  <a:pt x="14167" y="7759"/>
                  <a:pt x="14566" y="8499"/>
                  <a:pt x="15554" y="8499"/>
                </a:cubicBezTo>
                <a:cubicBezTo>
                  <a:pt x="15593" y="8499"/>
                  <a:pt x="15633" y="8497"/>
                  <a:pt x="15674" y="8495"/>
                </a:cubicBezTo>
                <a:cubicBezTo>
                  <a:pt x="16754" y="8424"/>
                  <a:pt x="17307" y="7410"/>
                  <a:pt x="17307" y="6614"/>
                </a:cubicBezTo>
                <a:cubicBezTo>
                  <a:pt x="17307" y="5823"/>
                  <a:pt x="16754" y="4801"/>
                  <a:pt x="15686" y="4730"/>
                </a:cubicBezTo>
                <a:cubicBezTo>
                  <a:pt x="15645" y="4727"/>
                  <a:pt x="15605" y="4726"/>
                  <a:pt x="15566" y="4726"/>
                </a:cubicBezTo>
                <a:cubicBezTo>
                  <a:pt x="14570" y="4726"/>
                  <a:pt x="14176" y="5466"/>
                  <a:pt x="13885" y="5542"/>
                </a:cubicBezTo>
                <a:cubicBezTo>
                  <a:pt x="13844" y="5553"/>
                  <a:pt x="13803" y="5558"/>
                  <a:pt x="13764" y="5558"/>
                </a:cubicBezTo>
                <a:cubicBezTo>
                  <a:pt x="13458" y="5558"/>
                  <a:pt x="13228" y="5238"/>
                  <a:pt x="13228" y="4797"/>
                </a:cubicBezTo>
                <a:lnTo>
                  <a:pt x="13228" y="1"/>
                </a:lnTo>
                <a:lnTo>
                  <a:pt x="8403" y="1"/>
                </a:lnTo>
                <a:cubicBezTo>
                  <a:pt x="8315" y="1"/>
                  <a:pt x="8294" y="106"/>
                  <a:pt x="8336" y="160"/>
                </a:cubicBezTo>
                <a:cubicBezTo>
                  <a:pt x="8407" y="235"/>
                  <a:pt x="8440" y="277"/>
                  <a:pt x="8558" y="445"/>
                </a:cubicBezTo>
                <a:cubicBezTo>
                  <a:pt x="8880" y="885"/>
                  <a:pt x="9039" y="1421"/>
                  <a:pt x="9006" y="1965"/>
                </a:cubicBezTo>
                <a:cubicBezTo>
                  <a:pt x="8964" y="2602"/>
                  <a:pt x="8641" y="3184"/>
                  <a:pt x="8135" y="3565"/>
                </a:cubicBezTo>
                <a:cubicBezTo>
                  <a:pt x="7686" y="3909"/>
                  <a:pt x="7151" y="4080"/>
                  <a:pt x="6616" y="4080"/>
                </a:cubicBezTo>
                <a:cubicBezTo>
                  <a:pt x="6080" y="4080"/>
                  <a:pt x="5544" y="3909"/>
                  <a:pt x="5094" y="3565"/>
                </a:cubicBezTo>
                <a:cubicBezTo>
                  <a:pt x="4579" y="3184"/>
                  <a:pt x="4264" y="2602"/>
                  <a:pt x="4223" y="1965"/>
                </a:cubicBezTo>
                <a:cubicBezTo>
                  <a:pt x="4193" y="1425"/>
                  <a:pt x="4348" y="885"/>
                  <a:pt x="4675" y="445"/>
                </a:cubicBezTo>
                <a:cubicBezTo>
                  <a:pt x="4796" y="277"/>
                  <a:pt x="4826" y="244"/>
                  <a:pt x="4893" y="160"/>
                </a:cubicBezTo>
                <a:cubicBezTo>
                  <a:pt x="4935" y="106"/>
                  <a:pt x="4914" y="1"/>
                  <a:pt x="4826" y="1"/>
                </a:cubicBezTo>
                <a:close/>
              </a:path>
            </a:pathLst>
          </a:custGeom>
          <a:solidFill>
            <a:srgbClr val="03237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38" name="Google Shape;63;p13">
            <a:extLst>
              <a:ext uri="{FF2B5EF4-FFF2-40B4-BE49-F238E27FC236}">
                <a16:creationId xmlns:a16="http://schemas.microsoft.com/office/drawing/2014/main" id="{A520BC0B-203D-A149-AF1E-E5A82371821C}"/>
              </a:ext>
            </a:extLst>
          </p:cNvPr>
          <p:cNvSpPr/>
          <p:nvPr/>
        </p:nvSpPr>
        <p:spPr>
          <a:xfrm>
            <a:off x="6508153" y="2121486"/>
            <a:ext cx="1601030" cy="2096114"/>
          </a:xfrm>
          <a:custGeom>
            <a:avLst/>
            <a:gdLst/>
            <a:ahLst/>
            <a:cxnLst/>
            <a:rect l="l" t="t" r="r" b="b"/>
            <a:pathLst>
              <a:path w="13220" h="17308" extrusionOk="0">
                <a:moveTo>
                  <a:pt x="1" y="0"/>
                </a:moveTo>
                <a:lnTo>
                  <a:pt x="1" y="13219"/>
                </a:lnTo>
                <a:lnTo>
                  <a:pt x="4805" y="13219"/>
                </a:lnTo>
                <a:cubicBezTo>
                  <a:pt x="5303" y="13219"/>
                  <a:pt x="5642" y="13512"/>
                  <a:pt x="5546" y="13872"/>
                </a:cubicBezTo>
                <a:cubicBezTo>
                  <a:pt x="5467" y="14170"/>
                  <a:pt x="4671" y="14589"/>
                  <a:pt x="4738" y="15669"/>
                </a:cubicBezTo>
                <a:cubicBezTo>
                  <a:pt x="4801" y="16754"/>
                  <a:pt x="5814" y="17307"/>
                  <a:pt x="6610" y="17307"/>
                </a:cubicBezTo>
                <a:cubicBezTo>
                  <a:pt x="7406" y="17307"/>
                  <a:pt x="8424" y="16750"/>
                  <a:pt x="8486" y="15669"/>
                </a:cubicBezTo>
                <a:cubicBezTo>
                  <a:pt x="8549" y="14589"/>
                  <a:pt x="7753" y="14178"/>
                  <a:pt x="7674" y="13872"/>
                </a:cubicBezTo>
                <a:cubicBezTo>
                  <a:pt x="7582" y="13512"/>
                  <a:pt x="7925" y="13219"/>
                  <a:pt x="8424" y="13219"/>
                </a:cubicBezTo>
                <a:lnTo>
                  <a:pt x="13219" y="13219"/>
                </a:lnTo>
                <a:lnTo>
                  <a:pt x="13219" y="8402"/>
                </a:lnTo>
                <a:cubicBezTo>
                  <a:pt x="13219" y="8343"/>
                  <a:pt x="13172" y="8314"/>
                  <a:pt x="13126" y="8314"/>
                </a:cubicBezTo>
                <a:cubicBezTo>
                  <a:pt x="13103" y="8314"/>
                  <a:pt x="13081" y="8321"/>
                  <a:pt x="13064" y="8335"/>
                </a:cubicBezTo>
                <a:cubicBezTo>
                  <a:pt x="12981" y="8402"/>
                  <a:pt x="12943" y="8432"/>
                  <a:pt x="12775" y="8553"/>
                </a:cubicBezTo>
                <a:cubicBezTo>
                  <a:pt x="12371" y="8854"/>
                  <a:pt x="11881" y="9009"/>
                  <a:pt x="11381" y="9009"/>
                </a:cubicBezTo>
                <a:cubicBezTo>
                  <a:pt x="11338" y="9009"/>
                  <a:pt x="11294" y="9008"/>
                  <a:pt x="11251" y="9005"/>
                </a:cubicBezTo>
                <a:cubicBezTo>
                  <a:pt x="10618" y="8964"/>
                  <a:pt x="10032" y="8641"/>
                  <a:pt x="9651" y="8134"/>
                </a:cubicBezTo>
                <a:cubicBezTo>
                  <a:pt x="8964" y="7238"/>
                  <a:pt x="8964" y="5994"/>
                  <a:pt x="9651" y="5093"/>
                </a:cubicBezTo>
                <a:cubicBezTo>
                  <a:pt x="10032" y="4582"/>
                  <a:pt x="10618" y="4268"/>
                  <a:pt x="11251" y="4222"/>
                </a:cubicBezTo>
                <a:cubicBezTo>
                  <a:pt x="11293" y="4220"/>
                  <a:pt x="11336" y="4219"/>
                  <a:pt x="11379" y="4219"/>
                </a:cubicBezTo>
                <a:cubicBezTo>
                  <a:pt x="11879" y="4219"/>
                  <a:pt x="12370" y="4377"/>
                  <a:pt x="12775" y="4670"/>
                </a:cubicBezTo>
                <a:cubicBezTo>
                  <a:pt x="12943" y="4796"/>
                  <a:pt x="12981" y="4825"/>
                  <a:pt x="13064" y="4897"/>
                </a:cubicBezTo>
                <a:cubicBezTo>
                  <a:pt x="13080" y="4908"/>
                  <a:pt x="13101" y="4914"/>
                  <a:pt x="13123" y="4914"/>
                </a:cubicBezTo>
                <a:cubicBezTo>
                  <a:pt x="13170" y="4914"/>
                  <a:pt x="13219" y="4886"/>
                  <a:pt x="13219" y="4825"/>
                </a:cubicBezTo>
                <a:lnTo>
                  <a:pt x="13219" y="0"/>
                </a:lnTo>
                <a:close/>
              </a:path>
            </a:pathLst>
          </a:custGeom>
          <a:solidFill>
            <a:srgbClr val="5957C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" name="Google Shape;68;p13">
            <a:extLst>
              <a:ext uri="{FF2B5EF4-FFF2-40B4-BE49-F238E27FC236}">
                <a16:creationId xmlns:a16="http://schemas.microsoft.com/office/drawing/2014/main" id="{EC1FA7B7-E380-7045-848C-39FC70D505AD}"/>
              </a:ext>
            </a:extLst>
          </p:cNvPr>
          <p:cNvSpPr/>
          <p:nvPr/>
        </p:nvSpPr>
        <p:spPr>
          <a:xfrm>
            <a:off x="7674899" y="2121486"/>
            <a:ext cx="2095993" cy="1601030"/>
          </a:xfrm>
          <a:custGeom>
            <a:avLst/>
            <a:gdLst/>
            <a:ahLst/>
            <a:cxnLst/>
            <a:rect l="l" t="t" r="r" b="b"/>
            <a:pathLst>
              <a:path w="17307" h="13220" extrusionOk="0">
                <a:moveTo>
                  <a:pt x="4088" y="0"/>
                </a:moveTo>
                <a:lnTo>
                  <a:pt x="4088" y="4800"/>
                </a:lnTo>
                <a:cubicBezTo>
                  <a:pt x="4088" y="5243"/>
                  <a:pt x="3859" y="5561"/>
                  <a:pt x="3553" y="5561"/>
                </a:cubicBezTo>
                <a:cubicBezTo>
                  <a:pt x="3514" y="5561"/>
                  <a:pt x="3475" y="5556"/>
                  <a:pt x="3435" y="5546"/>
                </a:cubicBezTo>
                <a:cubicBezTo>
                  <a:pt x="3145" y="5465"/>
                  <a:pt x="2746" y="4730"/>
                  <a:pt x="1758" y="4730"/>
                </a:cubicBezTo>
                <a:cubicBezTo>
                  <a:pt x="1719" y="4730"/>
                  <a:pt x="1679" y="4731"/>
                  <a:pt x="1638" y="4733"/>
                </a:cubicBezTo>
                <a:cubicBezTo>
                  <a:pt x="553" y="4796"/>
                  <a:pt x="0" y="5818"/>
                  <a:pt x="0" y="6605"/>
                </a:cubicBezTo>
                <a:cubicBezTo>
                  <a:pt x="0" y="7401"/>
                  <a:pt x="553" y="8423"/>
                  <a:pt x="1625" y="8486"/>
                </a:cubicBezTo>
                <a:cubicBezTo>
                  <a:pt x="1666" y="8488"/>
                  <a:pt x="1706" y="8490"/>
                  <a:pt x="1745" y="8490"/>
                </a:cubicBezTo>
                <a:cubicBezTo>
                  <a:pt x="2737" y="8490"/>
                  <a:pt x="3132" y="7750"/>
                  <a:pt x="3422" y="7674"/>
                </a:cubicBezTo>
                <a:cubicBezTo>
                  <a:pt x="3462" y="7663"/>
                  <a:pt x="3502" y="7659"/>
                  <a:pt x="3540" y="7659"/>
                </a:cubicBezTo>
                <a:cubicBezTo>
                  <a:pt x="3850" y="7659"/>
                  <a:pt x="4075" y="7979"/>
                  <a:pt x="4075" y="8423"/>
                </a:cubicBezTo>
                <a:lnTo>
                  <a:pt x="4075" y="13219"/>
                </a:lnTo>
                <a:lnTo>
                  <a:pt x="8905" y="13219"/>
                </a:lnTo>
                <a:cubicBezTo>
                  <a:pt x="8993" y="13219"/>
                  <a:pt x="9014" y="13114"/>
                  <a:pt x="8972" y="13064"/>
                </a:cubicBezTo>
                <a:cubicBezTo>
                  <a:pt x="8905" y="12980"/>
                  <a:pt x="8871" y="12943"/>
                  <a:pt x="8754" y="12775"/>
                </a:cubicBezTo>
                <a:cubicBezTo>
                  <a:pt x="8427" y="12335"/>
                  <a:pt x="8264" y="11795"/>
                  <a:pt x="8302" y="11250"/>
                </a:cubicBezTo>
                <a:cubicBezTo>
                  <a:pt x="8344" y="10618"/>
                  <a:pt x="8662" y="10032"/>
                  <a:pt x="9173" y="9650"/>
                </a:cubicBezTo>
                <a:cubicBezTo>
                  <a:pt x="9619" y="9307"/>
                  <a:pt x="10154" y="9135"/>
                  <a:pt x="10690" y="9135"/>
                </a:cubicBezTo>
                <a:cubicBezTo>
                  <a:pt x="11226" y="9135"/>
                  <a:pt x="11763" y="9307"/>
                  <a:pt x="12214" y="9650"/>
                </a:cubicBezTo>
                <a:cubicBezTo>
                  <a:pt x="12725" y="10032"/>
                  <a:pt x="13039" y="10618"/>
                  <a:pt x="13081" y="11250"/>
                </a:cubicBezTo>
                <a:cubicBezTo>
                  <a:pt x="13114" y="11795"/>
                  <a:pt x="12955" y="12335"/>
                  <a:pt x="12632" y="12775"/>
                </a:cubicBezTo>
                <a:cubicBezTo>
                  <a:pt x="12511" y="12943"/>
                  <a:pt x="12482" y="12980"/>
                  <a:pt x="12411" y="13064"/>
                </a:cubicBezTo>
                <a:cubicBezTo>
                  <a:pt x="12369" y="13114"/>
                  <a:pt x="12390" y="13219"/>
                  <a:pt x="12482" y="13219"/>
                </a:cubicBezTo>
                <a:lnTo>
                  <a:pt x="17307" y="13219"/>
                </a:lnTo>
                <a:lnTo>
                  <a:pt x="17307" y="0"/>
                </a:lnTo>
                <a:close/>
              </a:path>
            </a:pathLst>
          </a:custGeom>
          <a:solidFill>
            <a:srgbClr val="1138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51" name="Google Shape;73;p13">
            <a:extLst>
              <a:ext uri="{FF2B5EF4-FFF2-40B4-BE49-F238E27FC236}">
                <a16:creationId xmlns:a16="http://schemas.microsoft.com/office/drawing/2014/main" id="{C184A27C-E1B1-D540-A01F-A4025D81F4C7}"/>
              </a:ext>
            </a:extLst>
          </p:cNvPr>
          <p:cNvSpPr/>
          <p:nvPr/>
        </p:nvSpPr>
        <p:spPr>
          <a:xfrm>
            <a:off x="8173653" y="3298245"/>
            <a:ext cx="1600545" cy="2095993"/>
          </a:xfrm>
          <a:custGeom>
            <a:avLst/>
            <a:gdLst/>
            <a:ahLst/>
            <a:cxnLst/>
            <a:rect l="l" t="t" r="r" b="b"/>
            <a:pathLst>
              <a:path w="13216" h="17307" extrusionOk="0">
                <a:moveTo>
                  <a:pt x="6606" y="0"/>
                </a:moveTo>
                <a:cubicBezTo>
                  <a:pt x="5810" y="0"/>
                  <a:pt x="4796" y="553"/>
                  <a:pt x="4734" y="1634"/>
                </a:cubicBezTo>
                <a:cubicBezTo>
                  <a:pt x="4667" y="2718"/>
                  <a:pt x="5462" y="3129"/>
                  <a:pt x="5538" y="3435"/>
                </a:cubicBezTo>
                <a:cubicBezTo>
                  <a:pt x="5638" y="3795"/>
                  <a:pt x="5295" y="4088"/>
                  <a:pt x="4796" y="4088"/>
                </a:cubicBezTo>
                <a:lnTo>
                  <a:pt x="1" y="4088"/>
                </a:lnTo>
                <a:lnTo>
                  <a:pt x="1" y="8909"/>
                </a:lnTo>
                <a:cubicBezTo>
                  <a:pt x="1" y="8971"/>
                  <a:pt x="48" y="9001"/>
                  <a:pt x="95" y="9001"/>
                </a:cubicBezTo>
                <a:cubicBezTo>
                  <a:pt x="117" y="9001"/>
                  <a:pt x="139" y="8994"/>
                  <a:pt x="156" y="8980"/>
                </a:cubicBezTo>
                <a:cubicBezTo>
                  <a:pt x="239" y="8905"/>
                  <a:pt x="277" y="8875"/>
                  <a:pt x="445" y="8754"/>
                </a:cubicBezTo>
                <a:cubicBezTo>
                  <a:pt x="843" y="8466"/>
                  <a:pt x="1323" y="8305"/>
                  <a:pt x="1815" y="8305"/>
                </a:cubicBezTo>
                <a:cubicBezTo>
                  <a:pt x="1866" y="8305"/>
                  <a:pt x="1918" y="8306"/>
                  <a:pt x="1969" y="8310"/>
                </a:cubicBezTo>
                <a:cubicBezTo>
                  <a:pt x="2602" y="8352"/>
                  <a:pt x="3184" y="8666"/>
                  <a:pt x="3565" y="9177"/>
                </a:cubicBezTo>
                <a:cubicBezTo>
                  <a:pt x="4256" y="10073"/>
                  <a:pt x="4256" y="11317"/>
                  <a:pt x="3565" y="12218"/>
                </a:cubicBezTo>
                <a:cubicBezTo>
                  <a:pt x="3188" y="12733"/>
                  <a:pt x="2602" y="13047"/>
                  <a:pt x="1969" y="13089"/>
                </a:cubicBezTo>
                <a:cubicBezTo>
                  <a:pt x="1926" y="13091"/>
                  <a:pt x="1882" y="13093"/>
                  <a:pt x="1839" y="13093"/>
                </a:cubicBezTo>
                <a:cubicBezTo>
                  <a:pt x="1339" y="13093"/>
                  <a:pt x="849" y="12937"/>
                  <a:pt x="445" y="12637"/>
                </a:cubicBezTo>
                <a:cubicBezTo>
                  <a:pt x="277" y="12519"/>
                  <a:pt x="239" y="12486"/>
                  <a:pt x="156" y="12419"/>
                </a:cubicBezTo>
                <a:cubicBezTo>
                  <a:pt x="139" y="12404"/>
                  <a:pt x="116" y="12396"/>
                  <a:pt x="94" y="12396"/>
                </a:cubicBezTo>
                <a:cubicBezTo>
                  <a:pt x="48" y="12396"/>
                  <a:pt x="1" y="12427"/>
                  <a:pt x="1" y="12486"/>
                </a:cubicBezTo>
                <a:lnTo>
                  <a:pt x="1" y="17307"/>
                </a:lnTo>
                <a:lnTo>
                  <a:pt x="13215" y="17307"/>
                </a:lnTo>
                <a:lnTo>
                  <a:pt x="13215" y="4088"/>
                </a:lnTo>
                <a:lnTo>
                  <a:pt x="8415" y="4088"/>
                </a:lnTo>
                <a:cubicBezTo>
                  <a:pt x="7917" y="4088"/>
                  <a:pt x="7578" y="3795"/>
                  <a:pt x="7674" y="3435"/>
                </a:cubicBezTo>
                <a:cubicBezTo>
                  <a:pt x="7753" y="3129"/>
                  <a:pt x="8549" y="2710"/>
                  <a:pt x="8482" y="1634"/>
                </a:cubicBezTo>
                <a:cubicBezTo>
                  <a:pt x="8419" y="553"/>
                  <a:pt x="7402" y="0"/>
                  <a:pt x="6606" y="0"/>
                </a:cubicBezTo>
                <a:close/>
              </a:path>
            </a:pathLst>
          </a:custGeom>
          <a:solidFill>
            <a:srgbClr val="3B66E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6" name="Content Placeholder 12">
            <a:extLst>
              <a:ext uri="{FF2B5EF4-FFF2-40B4-BE49-F238E27FC236}">
                <a16:creationId xmlns:a16="http://schemas.microsoft.com/office/drawing/2014/main" id="{A972D3A1-3B60-7E42-AF59-83EBED72A63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626676" y="1568516"/>
            <a:ext cx="1819743" cy="31710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Failure is an </a:t>
            </a:r>
          </a:p>
          <a:p>
            <a:pPr>
              <a:spcBef>
                <a:spcPts val="0"/>
              </a:spcBef>
            </a:pPr>
            <a:r>
              <a:rPr lang="en-US" dirty="0"/>
              <a:t>opportunity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4AD6F-5201-5A4B-BE97-63EBA49E66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339" y="2169374"/>
            <a:ext cx="3191552" cy="2519248"/>
          </a:xfrm>
        </p:spPr>
        <p:txBody>
          <a:bodyPr/>
          <a:lstStyle/>
          <a:p>
            <a:r>
              <a:rPr lang="en-US" dirty="0"/>
              <a:t>HROs are committed to</a:t>
            </a:r>
          </a:p>
          <a:p>
            <a:r>
              <a:rPr lang="en-US" dirty="0"/>
              <a:t>excellence</a:t>
            </a:r>
          </a:p>
        </p:txBody>
      </p:sp>
      <p:sp>
        <p:nvSpPr>
          <p:cNvPr id="57" name="Content Placeholder 10">
            <a:extLst>
              <a:ext uri="{FF2B5EF4-FFF2-40B4-BE49-F238E27FC236}">
                <a16:creationId xmlns:a16="http://schemas.microsoft.com/office/drawing/2014/main" id="{F1541162-B122-0447-8B75-02C3870D6F6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306890" y="1583703"/>
            <a:ext cx="1819743" cy="317107"/>
          </a:xfrm>
        </p:spPr>
        <p:txBody>
          <a:bodyPr>
            <a:noAutofit/>
          </a:bodyPr>
          <a:lstStyle/>
          <a:p>
            <a:r>
              <a:rPr lang="en-US" dirty="0"/>
              <a:t>Refrain from Simplifying</a:t>
            </a:r>
          </a:p>
        </p:txBody>
      </p:sp>
      <p:sp>
        <p:nvSpPr>
          <p:cNvPr id="58" name="Content Placeholder 11">
            <a:extLst>
              <a:ext uri="{FF2B5EF4-FFF2-40B4-BE49-F238E27FC236}">
                <a16:creationId xmlns:a16="http://schemas.microsoft.com/office/drawing/2014/main" id="{7F501A4E-E7A4-7345-B131-E540BD56FA47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Vigilance / </a:t>
            </a:r>
          </a:p>
          <a:p>
            <a:pPr>
              <a:spcBef>
                <a:spcPts val="0"/>
              </a:spcBef>
            </a:pPr>
            <a:r>
              <a:rPr lang="en-US" dirty="0"/>
              <a:t>Sensitivity to </a:t>
            </a:r>
          </a:p>
          <a:p>
            <a:pPr>
              <a:spcBef>
                <a:spcPts val="0"/>
              </a:spcBef>
            </a:pPr>
            <a:r>
              <a:rPr lang="en-US" dirty="0"/>
              <a:t>Operations</a:t>
            </a:r>
          </a:p>
        </p:txBody>
      </p:sp>
      <p:sp>
        <p:nvSpPr>
          <p:cNvPr id="59" name="Content Placeholder 13">
            <a:extLst>
              <a:ext uri="{FF2B5EF4-FFF2-40B4-BE49-F238E27FC236}">
                <a16:creationId xmlns:a16="http://schemas.microsoft.com/office/drawing/2014/main" id="{C33E3B61-BBA0-AF46-9E02-3AE0B1CA8BA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306890" y="5550874"/>
            <a:ext cx="1819743" cy="31710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EM and </a:t>
            </a:r>
          </a:p>
          <a:p>
            <a:pPr>
              <a:spcBef>
                <a:spcPts val="0"/>
              </a:spcBef>
            </a:pPr>
            <a:r>
              <a:rPr lang="en-US" dirty="0"/>
              <a:t>Deference to Expertise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AA2AF7-DE0A-744B-AC00-262A42D1CF8B}"/>
              </a:ext>
            </a:extLst>
          </p:cNvPr>
          <p:cNvGrpSpPr/>
          <p:nvPr/>
        </p:nvGrpSpPr>
        <p:grpSpPr>
          <a:xfrm>
            <a:off x="3763891" y="-862700"/>
            <a:ext cx="1744720" cy="740780"/>
            <a:chOff x="4131458" y="1814618"/>
            <a:chExt cx="1308540" cy="5555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E74DA1-EACD-E249-AF58-1A3D13338929}"/>
                </a:ext>
              </a:extLst>
            </p:cNvPr>
            <p:cNvSpPr/>
            <p:nvPr/>
          </p:nvSpPr>
          <p:spPr>
            <a:xfrm>
              <a:off x="4131458" y="1814618"/>
              <a:ext cx="1308540" cy="555585"/>
            </a:xfrm>
            <a:prstGeom prst="rect">
              <a:avLst/>
            </a:prstGeom>
            <a:solidFill>
              <a:srgbClr val="034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3259C68-6929-7445-9B2D-A3962D17FA90}"/>
                </a:ext>
              </a:extLst>
            </p:cNvPr>
            <p:cNvSpPr txBox="1"/>
            <p:nvPr/>
          </p:nvSpPr>
          <p:spPr>
            <a:xfrm>
              <a:off x="4285786" y="1879005"/>
              <a:ext cx="999884" cy="39241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Statutory Compliance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C94CB5C-ABF9-4542-894F-9C561CC1C8C8}"/>
              </a:ext>
            </a:extLst>
          </p:cNvPr>
          <p:cNvGrpSpPr/>
          <p:nvPr/>
        </p:nvGrpSpPr>
        <p:grpSpPr>
          <a:xfrm>
            <a:off x="3763891" y="7062641"/>
            <a:ext cx="1744720" cy="740780"/>
            <a:chOff x="4131458" y="3238303"/>
            <a:chExt cx="1308540" cy="55558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EB73631-0D2A-9E4A-95AA-7BA1C1F1858E}"/>
                </a:ext>
              </a:extLst>
            </p:cNvPr>
            <p:cNvSpPr/>
            <p:nvPr/>
          </p:nvSpPr>
          <p:spPr>
            <a:xfrm>
              <a:off x="4131458" y="3238303"/>
              <a:ext cx="1308540" cy="555585"/>
            </a:xfrm>
            <a:prstGeom prst="rect">
              <a:avLst/>
            </a:prstGeom>
            <a:solidFill>
              <a:srgbClr val="034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74EF31-8DDB-8346-ACAE-D9E47FB6EF2A}"/>
                </a:ext>
              </a:extLst>
            </p:cNvPr>
            <p:cNvSpPr txBox="1"/>
            <p:nvPr/>
          </p:nvSpPr>
          <p:spPr>
            <a:xfrm>
              <a:off x="4285786" y="3313125"/>
              <a:ext cx="999884" cy="39241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Regulatory Adherence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E5A4E15-A3BC-6B4A-A4AC-941D342FB8E0}"/>
              </a:ext>
            </a:extLst>
          </p:cNvPr>
          <p:cNvGrpSpPr/>
          <p:nvPr/>
        </p:nvGrpSpPr>
        <p:grpSpPr>
          <a:xfrm>
            <a:off x="9073615" y="-862700"/>
            <a:ext cx="1744720" cy="740780"/>
            <a:chOff x="6805211" y="1814618"/>
            <a:chExt cx="1308540" cy="55558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5A518F8-DDF8-3E41-85FC-A2789069AACF}"/>
                </a:ext>
              </a:extLst>
            </p:cNvPr>
            <p:cNvSpPr/>
            <p:nvPr/>
          </p:nvSpPr>
          <p:spPr>
            <a:xfrm>
              <a:off x="6805211" y="1814618"/>
              <a:ext cx="1308540" cy="555585"/>
            </a:xfrm>
            <a:prstGeom prst="rect">
              <a:avLst/>
            </a:prstGeom>
            <a:solidFill>
              <a:srgbClr val="034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6581F9-408D-1C47-AB1B-1A2994671848}"/>
                </a:ext>
              </a:extLst>
            </p:cNvPr>
            <p:cNvSpPr txBox="1"/>
            <p:nvPr/>
          </p:nvSpPr>
          <p:spPr>
            <a:xfrm>
              <a:off x="6959539" y="1879005"/>
              <a:ext cx="999884" cy="39241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Error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Management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A815DF1-DA1C-B848-9305-6E4D0864EFE1}"/>
              </a:ext>
            </a:extLst>
          </p:cNvPr>
          <p:cNvGrpSpPr/>
          <p:nvPr/>
        </p:nvGrpSpPr>
        <p:grpSpPr>
          <a:xfrm>
            <a:off x="9073615" y="7062643"/>
            <a:ext cx="1744720" cy="740780"/>
            <a:chOff x="6805211" y="3199287"/>
            <a:chExt cx="1308540" cy="55558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58A6BC4-D86E-2E42-B726-72548F05A36E}"/>
                </a:ext>
              </a:extLst>
            </p:cNvPr>
            <p:cNvSpPr/>
            <p:nvPr/>
          </p:nvSpPr>
          <p:spPr>
            <a:xfrm>
              <a:off x="6805211" y="3199287"/>
              <a:ext cx="1308540" cy="555585"/>
            </a:xfrm>
            <a:prstGeom prst="rect">
              <a:avLst/>
            </a:prstGeom>
            <a:solidFill>
              <a:srgbClr val="034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D81CA6-555F-8146-A2A6-BB456127B8CD}"/>
                </a:ext>
              </a:extLst>
            </p:cNvPr>
            <p:cNvSpPr txBox="1"/>
            <p:nvPr/>
          </p:nvSpPr>
          <p:spPr>
            <a:xfrm>
              <a:off x="6959539" y="3260255"/>
              <a:ext cx="999884" cy="39241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Process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Improvement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592C564-2644-BE43-BD47-D007DADD0775}"/>
              </a:ext>
            </a:extLst>
          </p:cNvPr>
          <p:cNvSpPr/>
          <p:nvPr/>
        </p:nvSpPr>
        <p:spPr>
          <a:xfrm>
            <a:off x="7329143" y="3289108"/>
            <a:ext cx="1600545" cy="841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4" name="Triángulo 4">
            <a:extLst>
              <a:ext uri="{FF2B5EF4-FFF2-40B4-BE49-F238E27FC236}">
                <a16:creationId xmlns:a16="http://schemas.microsoft.com/office/drawing/2014/main" id="{020B31F5-51AD-194D-BEF6-3EFCC3BD1C90}"/>
              </a:ext>
            </a:extLst>
          </p:cNvPr>
          <p:cNvSpPr/>
          <p:nvPr/>
        </p:nvSpPr>
        <p:spPr>
          <a:xfrm rot="5400000">
            <a:off x="6502942" y="1693622"/>
            <a:ext cx="146303" cy="126124"/>
          </a:xfrm>
          <a:prstGeom prst="triangle">
            <a:avLst/>
          </a:prstGeom>
          <a:solidFill>
            <a:srgbClr val="FAC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5" name="Triángulo 4">
            <a:extLst>
              <a:ext uri="{FF2B5EF4-FFF2-40B4-BE49-F238E27FC236}">
                <a16:creationId xmlns:a16="http://schemas.microsoft.com/office/drawing/2014/main" id="{279F4547-7748-384A-9270-411653E73A7C}"/>
              </a:ext>
            </a:extLst>
          </p:cNvPr>
          <p:cNvSpPr/>
          <p:nvPr/>
        </p:nvSpPr>
        <p:spPr>
          <a:xfrm rot="5400000">
            <a:off x="8170677" y="1697595"/>
            <a:ext cx="146303" cy="126123"/>
          </a:xfrm>
          <a:prstGeom prst="triangle">
            <a:avLst/>
          </a:prstGeom>
          <a:solidFill>
            <a:srgbClr val="FAC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4" name="Triángulo 4">
            <a:extLst>
              <a:ext uri="{FF2B5EF4-FFF2-40B4-BE49-F238E27FC236}">
                <a16:creationId xmlns:a16="http://schemas.microsoft.com/office/drawing/2014/main" id="{D7333DC4-A6D5-BD44-8AE3-701270C079C5}"/>
              </a:ext>
            </a:extLst>
          </p:cNvPr>
          <p:cNvSpPr/>
          <p:nvPr/>
        </p:nvSpPr>
        <p:spPr>
          <a:xfrm rot="5400000">
            <a:off x="6498064" y="5622612"/>
            <a:ext cx="146303" cy="126123"/>
          </a:xfrm>
          <a:prstGeom prst="triangle">
            <a:avLst/>
          </a:prstGeom>
          <a:solidFill>
            <a:srgbClr val="FAC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5" name="Triángulo 4">
            <a:extLst>
              <a:ext uri="{FF2B5EF4-FFF2-40B4-BE49-F238E27FC236}">
                <a16:creationId xmlns:a16="http://schemas.microsoft.com/office/drawing/2014/main" id="{0031A5E1-9BF1-FE46-8AD2-A9FADD8A7EF9}"/>
              </a:ext>
            </a:extLst>
          </p:cNvPr>
          <p:cNvSpPr/>
          <p:nvPr/>
        </p:nvSpPr>
        <p:spPr>
          <a:xfrm rot="5400000">
            <a:off x="8170677" y="5646367"/>
            <a:ext cx="146303" cy="126123"/>
          </a:xfrm>
          <a:prstGeom prst="triangle">
            <a:avLst/>
          </a:prstGeom>
          <a:solidFill>
            <a:srgbClr val="FAC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6" name="Content Placeholder 12">
            <a:extLst>
              <a:ext uri="{FF2B5EF4-FFF2-40B4-BE49-F238E27FC236}">
                <a16:creationId xmlns:a16="http://schemas.microsoft.com/office/drawing/2014/main" id="{ABB04BF9-F57C-FD4C-A9AB-08A5B1780284}"/>
              </a:ext>
            </a:extLst>
          </p:cNvPr>
          <p:cNvSpPr txBox="1">
            <a:spLocks/>
          </p:cNvSpPr>
          <p:nvPr/>
        </p:nvSpPr>
        <p:spPr>
          <a:xfrm>
            <a:off x="7642958" y="3398949"/>
            <a:ext cx="1286730" cy="540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Quality and Safety </a:t>
            </a:r>
          </a:p>
        </p:txBody>
      </p:sp>
      <p:sp>
        <p:nvSpPr>
          <p:cNvPr id="68" name="Triángulo 4">
            <a:extLst>
              <a:ext uri="{FF2B5EF4-FFF2-40B4-BE49-F238E27FC236}">
                <a16:creationId xmlns:a16="http://schemas.microsoft.com/office/drawing/2014/main" id="{D1E60E64-E20A-8A4F-BBA3-C2887C32EE35}"/>
              </a:ext>
            </a:extLst>
          </p:cNvPr>
          <p:cNvSpPr/>
          <p:nvPr/>
        </p:nvSpPr>
        <p:spPr>
          <a:xfrm rot="5400000">
            <a:off x="7482307" y="3520393"/>
            <a:ext cx="146303" cy="126123"/>
          </a:xfrm>
          <a:prstGeom prst="triangle">
            <a:avLst/>
          </a:prstGeom>
          <a:solidFill>
            <a:srgbClr val="FAC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9673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1528 L 0.07278 0.01528 C 0.10599 0.01528 0.14661 0.14421 0.14661 0.24861 L 0.14661 0.48241 " pathEditMode="relative" rAng="0" ptsTypes="AAAA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57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51 0.01227 L 0.06328 0.01227 C 0.03307 0.01227 -0.00404 0.1419 -0.00404 0.24607 L -0.00404 0.48241 " pathEditMode="relative" rAng="0" ptsTypes="AAAA">
                                      <p:cBhvr>
                                        <p:cTn id="7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84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4 -0.01227 L 0.05572 -0.01227 C 0.02942 -0.01227 -0.00404 -0.11968 -0.00404 -0.20649 L -0.00404 -0.40024 " pathEditMode="relative" rAng="0" ptsTypes="AAAA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31 3.7037E-6 L 0.05 3.7037E-6 C 0.09271 3.7037E-6 0.14596 -0.11088 0.14596 -0.2 L 0.14596 -0.40024 " pathEditMode="relative" rAng="0" ptsTypes="AAAA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-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8" grpId="0" animBg="1"/>
      <p:bldP spid="44" grpId="0" animBg="1"/>
      <p:bldP spid="51" grpId="0" animBg="1"/>
      <p:bldP spid="56" grpId="0" uiExpand="1" build="p"/>
      <p:bldP spid="57" grpId="0" build="p"/>
      <p:bldP spid="58" grpId="0" build="p"/>
      <p:bldP spid="59" grpId="0" uiExpand="1" build="p"/>
      <p:bldP spid="52" grpId="0" animBg="1"/>
      <p:bldP spid="54" grpId="0" animBg="1"/>
      <p:bldP spid="55" grpId="0" animBg="1"/>
      <p:bldP spid="64" grpId="0" animBg="1"/>
      <p:bldP spid="65" grpId="0" animBg="1"/>
      <p:bldP spid="66" grpId="0"/>
      <p:bldP spid="6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5DACC12C-F48A-F54A-82C7-EC564949759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1CC7DFE-E2F8-864C-8875-022E5E80D9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02AAC5F-C972-D144-BED7-EF878B17B2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Comprehensive Care Services Inc.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68AF47-DAF5-EA48-A055-082075B8F2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31330 Schoolcraft R Suite 200 Livonia, MI 48150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2E68E52-C1B5-B148-A325-27D063F50AFD}"/>
              </a:ext>
            </a:extLst>
          </p:cNvPr>
          <p:cNvSpPr/>
          <p:nvPr/>
        </p:nvSpPr>
        <p:spPr>
          <a:xfrm>
            <a:off x="3624412" y="3402441"/>
            <a:ext cx="540000" cy="54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5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F96384-3617-5247-BF5C-D11AA7A02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5147" y="1641063"/>
            <a:ext cx="4186316" cy="1082225"/>
          </a:xfrm>
        </p:spPr>
        <p:txBody>
          <a:bodyPr>
            <a:normAutofit/>
          </a:bodyPr>
          <a:lstStyle/>
          <a:p>
            <a:r>
              <a:rPr lang="en-US" dirty="0"/>
              <a:t>What is a High Reliability Organization (HRO)?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BED83-2494-8D4B-ABB4-3372522DC5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15146" y="2995669"/>
            <a:ext cx="4186317" cy="3039639"/>
          </a:xfrm>
        </p:spPr>
        <p:txBody>
          <a:bodyPr>
            <a:normAutofit/>
          </a:bodyPr>
          <a:lstStyle/>
          <a:p>
            <a:r>
              <a:rPr lang="en-US" sz="1600" dirty="0"/>
              <a:t>High reliability organizations (HRO) are organizations that operate in complex, high-hazard domains for extended periods without serious accidents or catastrophic failures</a:t>
            </a:r>
          </a:p>
          <a:p>
            <a:r>
              <a:rPr lang="en-US" sz="1600" dirty="0"/>
              <a:t>Organizational </a:t>
            </a:r>
            <a:r>
              <a:rPr lang="en-US" sz="1600" u="sng" dirty="0"/>
              <a:t>culture</a:t>
            </a:r>
            <a:r>
              <a:rPr lang="en-US" sz="1600" dirty="0"/>
              <a:t> and </a:t>
            </a:r>
            <a:r>
              <a:rPr lang="en-US" sz="1600" u="sng" dirty="0"/>
              <a:t>processes</a:t>
            </a:r>
            <a:r>
              <a:rPr lang="en-US" sz="1600" dirty="0"/>
              <a:t> that radically reduce system failures and effectively respond when failures occur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B3A43B-31FA-CE4E-B6D8-2C8E56D0AD9F}"/>
              </a:ext>
            </a:extLst>
          </p:cNvPr>
          <p:cNvSpPr/>
          <p:nvPr/>
        </p:nvSpPr>
        <p:spPr>
          <a:xfrm>
            <a:off x="7138141" y="2703112"/>
            <a:ext cx="540000" cy="514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14CD3C04-C035-6D4B-8F91-E9F32A4972C8}"/>
              </a:ext>
            </a:extLst>
          </p:cNvPr>
          <p:cNvSpPr txBox="1">
            <a:spLocks/>
          </p:cNvSpPr>
          <p:nvPr/>
        </p:nvSpPr>
        <p:spPr>
          <a:xfrm>
            <a:off x="1836610" y="4794704"/>
            <a:ext cx="2488082" cy="49244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3409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Reliability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0BBC7FC-EB70-B248-B1F3-648949959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9" y="2248368"/>
            <a:ext cx="4568610" cy="3452055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C6A4DC5B-3029-CB49-AD90-B0C677A3DA90}"/>
              </a:ext>
            </a:extLst>
          </p:cNvPr>
          <p:cNvGrpSpPr/>
          <p:nvPr/>
        </p:nvGrpSpPr>
        <p:grpSpPr>
          <a:xfrm rot="16200000">
            <a:off x="2860356" y="2695246"/>
            <a:ext cx="412988" cy="3548594"/>
            <a:chOff x="5564540" y="-1033145"/>
            <a:chExt cx="1062990" cy="9699085"/>
          </a:xfrm>
        </p:grpSpPr>
        <p:sp>
          <p:nvSpPr>
            <p:cNvPr id="24" name="bk object 16">
              <a:extLst>
                <a:ext uri="{FF2B5EF4-FFF2-40B4-BE49-F238E27FC236}">
                  <a16:creationId xmlns:a16="http://schemas.microsoft.com/office/drawing/2014/main" id="{E50E6C4C-0F45-4742-AB7D-42CE8A9F4D75}"/>
                </a:ext>
              </a:extLst>
            </p:cNvPr>
            <p:cNvSpPr/>
            <p:nvPr/>
          </p:nvSpPr>
          <p:spPr>
            <a:xfrm>
              <a:off x="5564540" y="3285005"/>
              <a:ext cx="1062990" cy="1062990"/>
            </a:xfrm>
            <a:custGeom>
              <a:avLst/>
              <a:gdLst/>
              <a:ahLst/>
              <a:cxnLst/>
              <a:rect l="l" t="t" r="r" b="b"/>
              <a:pathLst>
                <a:path w="1062989" h="1062990">
                  <a:moveTo>
                    <a:pt x="531279" y="0"/>
                  </a:moveTo>
                  <a:lnTo>
                    <a:pt x="482921" y="2171"/>
                  </a:lnTo>
                  <a:lnTo>
                    <a:pt x="435780" y="8559"/>
                  </a:lnTo>
                  <a:lnTo>
                    <a:pt x="390042" y="18977"/>
                  </a:lnTo>
                  <a:lnTo>
                    <a:pt x="345897" y="33237"/>
                  </a:lnTo>
                  <a:lnTo>
                    <a:pt x="303530" y="51152"/>
                  </a:lnTo>
                  <a:lnTo>
                    <a:pt x="263130" y="72534"/>
                  </a:lnTo>
                  <a:lnTo>
                    <a:pt x="224885" y="97195"/>
                  </a:lnTo>
                  <a:lnTo>
                    <a:pt x="188981" y="124949"/>
                  </a:lnTo>
                  <a:lnTo>
                    <a:pt x="155606" y="155606"/>
                  </a:lnTo>
                  <a:lnTo>
                    <a:pt x="124949" y="188981"/>
                  </a:lnTo>
                  <a:lnTo>
                    <a:pt x="97195" y="224885"/>
                  </a:lnTo>
                  <a:lnTo>
                    <a:pt x="72534" y="263130"/>
                  </a:lnTo>
                  <a:lnTo>
                    <a:pt x="51152" y="303530"/>
                  </a:lnTo>
                  <a:lnTo>
                    <a:pt x="33237" y="345897"/>
                  </a:lnTo>
                  <a:lnTo>
                    <a:pt x="18977" y="390042"/>
                  </a:lnTo>
                  <a:lnTo>
                    <a:pt x="8559" y="435780"/>
                  </a:lnTo>
                  <a:lnTo>
                    <a:pt x="2171" y="482921"/>
                  </a:lnTo>
                  <a:lnTo>
                    <a:pt x="0" y="531279"/>
                  </a:lnTo>
                  <a:lnTo>
                    <a:pt x="2171" y="579636"/>
                  </a:lnTo>
                  <a:lnTo>
                    <a:pt x="8559" y="626778"/>
                  </a:lnTo>
                  <a:lnTo>
                    <a:pt x="18977" y="672515"/>
                  </a:lnTo>
                  <a:lnTo>
                    <a:pt x="33237" y="716660"/>
                  </a:lnTo>
                  <a:lnTo>
                    <a:pt x="51152" y="759027"/>
                  </a:lnTo>
                  <a:lnTo>
                    <a:pt x="72534" y="799427"/>
                  </a:lnTo>
                  <a:lnTo>
                    <a:pt x="97195" y="837673"/>
                  </a:lnTo>
                  <a:lnTo>
                    <a:pt x="124949" y="873576"/>
                  </a:lnTo>
                  <a:lnTo>
                    <a:pt x="155606" y="906951"/>
                  </a:lnTo>
                  <a:lnTo>
                    <a:pt x="188981" y="937609"/>
                  </a:lnTo>
                  <a:lnTo>
                    <a:pt x="224885" y="965362"/>
                  </a:lnTo>
                  <a:lnTo>
                    <a:pt x="263130" y="990023"/>
                  </a:lnTo>
                  <a:lnTo>
                    <a:pt x="303530" y="1011405"/>
                  </a:lnTo>
                  <a:lnTo>
                    <a:pt x="345897" y="1029320"/>
                  </a:lnTo>
                  <a:lnTo>
                    <a:pt x="390042" y="1043580"/>
                  </a:lnTo>
                  <a:lnTo>
                    <a:pt x="435780" y="1053998"/>
                  </a:lnTo>
                  <a:lnTo>
                    <a:pt x="482921" y="1060387"/>
                  </a:lnTo>
                  <a:lnTo>
                    <a:pt x="531279" y="1062558"/>
                  </a:lnTo>
                  <a:lnTo>
                    <a:pt x="579636" y="1060387"/>
                  </a:lnTo>
                  <a:lnTo>
                    <a:pt x="626778" y="1053998"/>
                  </a:lnTo>
                  <a:lnTo>
                    <a:pt x="672515" y="1043580"/>
                  </a:lnTo>
                  <a:lnTo>
                    <a:pt x="716660" y="1029320"/>
                  </a:lnTo>
                  <a:lnTo>
                    <a:pt x="759027" y="1011405"/>
                  </a:lnTo>
                  <a:lnTo>
                    <a:pt x="799427" y="990023"/>
                  </a:lnTo>
                  <a:lnTo>
                    <a:pt x="837673" y="965362"/>
                  </a:lnTo>
                  <a:lnTo>
                    <a:pt x="873576" y="937609"/>
                  </a:lnTo>
                  <a:lnTo>
                    <a:pt x="906951" y="906951"/>
                  </a:lnTo>
                  <a:lnTo>
                    <a:pt x="937609" y="873576"/>
                  </a:lnTo>
                  <a:lnTo>
                    <a:pt x="965362" y="837673"/>
                  </a:lnTo>
                  <a:lnTo>
                    <a:pt x="990023" y="799427"/>
                  </a:lnTo>
                  <a:lnTo>
                    <a:pt x="1011405" y="759027"/>
                  </a:lnTo>
                  <a:lnTo>
                    <a:pt x="1029320" y="716660"/>
                  </a:lnTo>
                  <a:lnTo>
                    <a:pt x="1043580" y="672515"/>
                  </a:lnTo>
                  <a:lnTo>
                    <a:pt x="1053998" y="626778"/>
                  </a:lnTo>
                  <a:lnTo>
                    <a:pt x="1060387" y="579636"/>
                  </a:lnTo>
                  <a:lnTo>
                    <a:pt x="1062558" y="531279"/>
                  </a:lnTo>
                  <a:lnTo>
                    <a:pt x="1060387" y="482921"/>
                  </a:lnTo>
                  <a:lnTo>
                    <a:pt x="1053998" y="435780"/>
                  </a:lnTo>
                  <a:lnTo>
                    <a:pt x="1043580" y="390042"/>
                  </a:lnTo>
                  <a:lnTo>
                    <a:pt x="1029320" y="345897"/>
                  </a:lnTo>
                  <a:lnTo>
                    <a:pt x="1011405" y="303530"/>
                  </a:lnTo>
                  <a:lnTo>
                    <a:pt x="990023" y="263130"/>
                  </a:lnTo>
                  <a:lnTo>
                    <a:pt x="965362" y="224885"/>
                  </a:lnTo>
                  <a:lnTo>
                    <a:pt x="937609" y="188981"/>
                  </a:lnTo>
                  <a:lnTo>
                    <a:pt x="906951" y="155606"/>
                  </a:lnTo>
                  <a:lnTo>
                    <a:pt x="873576" y="124949"/>
                  </a:lnTo>
                  <a:lnTo>
                    <a:pt x="837673" y="97195"/>
                  </a:lnTo>
                  <a:lnTo>
                    <a:pt x="799427" y="72534"/>
                  </a:lnTo>
                  <a:lnTo>
                    <a:pt x="759027" y="51152"/>
                  </a:lnTo>
                  <a:lnTo>
                    <a:pt x="716660" y="33237"/>
                  </a:lnTo>
                  <a:lnTo>
                    <a:pt x="672515" y="18977"/>
                  </a:lnTo>
                  <a:lnTo>
                    <a:pt x="626778" y="8559"/>
                  </a:lnTo>
                  <a:lnTo>
                    <a:pt x="579636" y="2171"/>
                  </a:lnTo>
                  <a:lnTo>
                    <a:pt x="531279" y="0"/>
                  </a:lnTo>
                  <a:close/>
                </a:path>
              </a:pathLst>
            </a:custGeom>
            <a:solidFill>
              <a:srgbClr val="FFC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bk object 17">
              <a:extLst>
                <a:ext uri="{FF2B5EF4-FFF2-40B4-BE49-F238E27FC236}">
                  <a16:creationId xmlns:a16="http://schemas.microsoft.com/office/drawing/2014/main" id="{DB3192C9-5AE6-8D48-9C32-CB60E2B069A2}"/>
                </a:ext>
              </a:extLst>
            </p:cNvPr>
            <p:cNvSpPr/>
            <p:nvPr/>
          </p:nvSpPr>
          <p:spPr>
            <a:xfrm>
              <a:off x="5943600" y="-1033145"/>
              <a:ext cx="304800" cy="4462145"/>
            </a:xfrm>
            <a:custGeom>
              <a:avLst/>
              <a:gdLst/>
              <a:ahLst/>
              <a:cxnLst/>
              <a:rect l="l" t="t" r="r" b="b"/>
              <a:pathLst>
                <a:path w="304800" h="4462145">
                  <a:moveTo>
                    <a:pt x="149440" y="0"/>
                  </a:moveTo>
                  <a:lnTo>
                    <a:pt x="127689" y="9921"/>
                  </a:lnTo>
                  <a:lnTo>
                    <a:pt x="104871" y="79375"/>
                  </a:lnTo>
                  <a:lnTo>
                    <a:pt x="66978" y="267890"/>
                  </a:lnTo>
                  <a:lnTo>
                    <a:pt x="0" y="635000"/>
                  </a:lnTo>
                  <a:lnTo>
                    <a:pt x="0" y="4461916"/>
                  </a:lnTo>
                  <a:lnTo>
                    <a:pt x="304444" y="4461916"/>
                  </a:lnTo>
                  <a:lnTo>
                    <a:pt x="304444" y="635000"/>
                  </a:lnTo>
                  <a:lnTo>
                    <a:pt x="285079" y="535781"/>
                  </a:lnTo>
                  <a:lnTo>
                    <a:pt x="239887" y="317500"/>
                  </a:lnTo>
                  <a:lnTo>
                    <a:pt x="188222" y="99218"/>
                  </a:lnTo>
                  <a:lnTo>
                    <a:pt x="149440" y="0"/>
                  </a:lnTo>
                  <a:close/>
                </a:path>
              </a:pathLst>
            </a:custGeom>
            <a:solidFill>
              <a:srgbClr val="FFC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bk object 18">
              <a:extLst>
                <a:ext uri="{FF2B5EF4-FFF2-40B4-BE49-F238E27FC236}">
                  <a16:creationId xmlns:a16="http://schemas.microsoft.com/office/drawing/2014/main" id="{735261C9-79E3-0B40-A63F-98601C3D2021}"/>
                </a:ext>
              </a:extLst>
            </p:cNvPr>
            <p:cNvSpPr/>
            <p:nvPr/>
          </p:nvSpPr>
          <p:spPr>
            <a:xfrm>
              <a:off x="5943602" y="4203795"/>
              <a:ext cx="304800" cy="4462145"/>
            </a:xfrm>
            <a:custGeom>
              <a:avLst/>
              <a:gdLst/>
              <a:ahLst/>
              <a:cxnLst/>
              <a:rect l="l" t="t" r="r" b="b"/>
              <a:pathLst>
                <a:path w="304800" h="4462145">
                  <a:moveTo>
                    <a:pt x="304444" y="0"/>
                  </a:moveTo>
                  <a:lnTo>
                    <a:pt x="0" y="0"/>
                  </a:lnTo>
                  <a:lnTo>
                    <a:pt x="0" y="3826916"/>
                  </a:lnTo>
                  <a:lnTo>
                    <a:pt x="19365" y="3926135"/>
                  </a:lnTo>
                  <a:lnTo>
                    <a:pt x="64557" y="4144416"/>
                  </a:lnTo>
                  <a:lnTo>
                    <a:pt x="116221" y="4362697"/>
                  </a:lnTo>
                  <a:lnTo>
                    <a:pt x="155003" y="4461916"/>
                  </a:lnTo>
                  <a:lnTo>
                    <a:pt x="176755" y="4451994"/>
                  </a:lnTo>
                  <a:lnTo>
                    <a:pt x="199572" y="4382541"/>
                  </a:lnTo>
                  <a:lnTo>
                    <a:pt x="237465" y="4194025"/>
                  </a:lnTo>
                  <a:lnTo>
                    <a:pt x="304444" y="3826916"/>
                  </a:lnTo>
                  <a:lnTo>
                    <a:pt x="304444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Title 2">
            <a:extLst>
              <a:ext uri="{FF2B5EF4-FFF2-40B4-BE49-F238E27FC236}">
                <a16:creationId xmlns:a16="http://schemas.microsoft.com/office/drawing/2014/main" id="{3E0BCD8F-FDAA-A74F-ACEC-8962754137F3}"/>
              </a:ext>
            </a:extLst>
          </p:cNvPr>
          <p:cNvSpPr txBox="1">
            <a:spLocks/>
          </p:cNvSpPr>
          <p:nvPr/>
        </p:nvSpPr>
        <p:spPr>
          <a:xfrm>
            <a:off x="4959140" y="3820886"/>
            <a:ext cx="1256602" cy="55517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3409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206364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59F7F2-DFFF-C34F-8521-99BF7E7D3289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“Flight operations at sea is the closest to the ”edge of the envelope” – operating under the most extreme conditions. In the least stable environment…”</a:t>
            </a:r>
          </a:p>
        </p:txBody>
      </p:sp>
      <p:pic>
        <p:nvPicPr>
          <p:cNvPr id="14" name="Marcador de posición de imagen 13">
            <a:extLst>
              <a:ext uri="{FF2B5EF4-FFF2-40B4-BE49-F238E27FC236}">
                <a16:creationId xmlns:a16="http://schemas.microsoft.com/office/drawing/2014/main" id="{1810A2E0-3470-6740-9D0F-07387A999CE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2"/>
          <a:srcRect t="109" b="109"/>
          <a:stretch>
            <a:fillRect/>
          </a:stretch>
        </p:blipFill>
        <p:spPr/>
      </p:pic>
      <p:pic>
        <p:nvPicPr>
          <p:cNvPr id="18" name="Marcador de posición de imagen 17">
            <a:extLst>
              <a:ext uri="{FF2B5EF4-FFF2-40B4-BE49-F238E27FC236}">
                <a16:creationId xmlns:a16="http://schemas.microsoft.com/office/drawing/2014/main" id="{FA3B79F2-E113-F54A-9884-B6AF904C76D4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 t="109" b="109"/>
          <a:stretch>
            <a:fillRect/>
          </a:stretch>
        </p:blipFill>
        <p:spPr/>
      </p:pic>
      <p:pic>
        <p:nvPicPr>
          <p:cNvPr id="20" name="Marcador de posición de imagen 19">
            <a:extLst>
              <a:ext uri="{FF2B5EF4-FFF2-40B4-BE49-F238E27FC236}">
                <a16:creationId xmlns:a16="http://schemas.microsoft.com/office/drawing/2014/main" id="{8D9A1817-30F8-C547-B927-163F9EF4F0C8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/>
          <a:srcRect t="109" b="109"/>
          <a:stretch>
            <a:fillRect/>
          </a:stretch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ECC27D-B2A8-BF42-97AD-E8FEDDC055F2}"/>
              </a:ext>
            </a:extLst>
          </p:cNvPr>
          <p:cNvSpPr>
            <a:spLocks noGrp="1"/>
          </p:cNvSpPr>
          <p:nvPr>
            <p:ph sz="half" idx="34"/>
          </p:nvPr>
        </p:nvSpPr>
        <p:spPr/>
        <p:txBody>
          <a:bodyPr>
            <a:normAutofit/>
          </a:bodyPr>
          <a:lstStyle/>
          <a:p>
            <a:r>
              <a:rPr lang="en-US" dirty="0"/>
              <a:t>“With nuclear power, the energy density makes the potential hazard obvious….”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A8E1981-76A3-374B-BE59-C8CBB4C1A3A2}"/>
              </a:ext>
            </a:extLst>
          </p:cNvPr>
          <p:cNvSpPr>
            <a:spLocks noGrp="1"/>
          </p:cNvSpPr>
          <p:nvPr>
            <p:ph sz="half" idx="35"/>
          </p:nvPr>
        </p:nvSpPr>
        <p:spPr/>
        <p:txBody>
          <a:bodyPr>
            <a:normAutofit/>
          </a:bodyPr>
          <a:lstStyle/>
          <a:p>
            <a:r>
              <a:rPr lang="en-US" dirty="0"/>
              <a:t>“Air traffic controllers play a “high stakes three-dimensional  chess game” every day.”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B201-741A-A743-9AF0-C01EB3314B76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Aircraft Carriers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BFE15A2-9CE1-EC4A-9577-3C5AF616E468}"/>
              </a:ext>
            </a:extLst>
          </p:cNvPr>
          <p:cNvSpPr>
            <a:spLocks noGrp="1"/>
          </p:cNvSpPr>
          <p:nvPr>
            <p:ph sz="half" idx="3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Nuclear Power Plants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74A32A-EE25-DE46-8EEE-D47959E2E0A1}"/>
              </a:ext>
            </a:extLst>
          </p:cNvPr>
          <p:cNvSpPr>
            <a:spLocks noGrp="1"/>
          </p:cNvSpPr>
          <p:nvPr>
            <p:ph sz="half" idx="37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Air Traffic Control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E0759C-6035-FB49-A31C-E7FCDE4D4B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Classic Examples of High HROs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C92648-185B-9745-9080-EEA27BA3B16E}"/>
              </a:ext>
            </a:extLst>
          </p:cNvPr>
          <p:cNvSpPr/>
          <p:nvPr/>
        </p:nvSpPr>
        <p:spPr>
          <a:xfrm>
            <a:off x="1258986" y="4553833"/>
            <a:ext cx="540000" cy="46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E08474-5B43-D249-A6C1-306A0AF39A0B}"/>
              </a:ext>
            </a:extLst>
          </p:cNvPr>
          <p:cNvSpPr/>
          <p:nvPr/>
        </p:nvSpPr>
        <p:spPr>
          <a:xfrm>
            <a:off x="4638715" y="4553833"/>
            <a:ext cx="540000" cy="46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B36468-3701-E94A-BDF2-2E6F891F6DCE}"/>
              </a:ext>
            </a:extLst>
          </p:cNvPr>
          <p:cNvSpPr/>
          <p:nvPr/>
        </p:nvSpPr>
        <p:spPr>
          <a:xfrm>
            <a:off x="8029398" y="4553833"/>
            <a:ext cx="540000" cy="46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54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F3D9B3D0-E7C1-CB40-B5FF-CAD7A679E3F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4" b="144"/>
          <a:stretch/>
        </p:blipFill>
        <p:spPr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ED7847-E923-2B42-9ACC-B5FBC48F80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Do We Qualify?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6D1864-AC20-F743-87D4-FC4FCEDF7A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HROs share extremely high degrees of responsibility on the individual and collective skills of </a:t>
            </a:r>
            <a:r>
              <a:rPr lang="en-US" sz="1600" dirty="0">
                <a:solidFill>
                  <a:srgbClr val="FF0000"/>
                </a:solidFill>
              </a:rPr>
              <a:t>the</a:t>
            </a:r>
            <a:r>
              <a:rPr lang="en-US" sz="1600" dirty="0"/>
              <a:t> human operator.</a:t>
            </a:r>
          </a:p>
          <a:p>
            <a:pPr marL="0" indent="0">
              <a:buNone/>
            </a:pPr>
            <a:r>
              <a:rPr lang="en-US" sz="1600" dirty="0"/>
              <a:t>"PERFUSIONISTS”</a:t>
            </a:r>
          </a:p>
          <a:p>
            <a:pPr marL="0" indent="0">
              <a:buNone/>
            </a:pPr>
            <a:r>
              <a:rPr lang="en-US" sz="1600" dirty="0"/>
              <a:t>“How many times could this operation [Pump Run] have failed with catastrophic results and it did not fail?”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D46E2A-48E2-AA48-B24C-9C936EE6521E}"/>
              </a:ext>
            </a:extLst>
          </p:cNvPr>
          <p:cNvSpPr/>
          <p:nvPr/>
        </p:nvSpPr>
        <p:spPr>
          <a:xfrm>
            <a:off x="1258986" y="2315235"/>
            <a:ext cx="540000" cy="46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26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4BE0F-1F0E-4D43-9593-2945CA210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6541" y="1440141"/>
            <a:ext cx="9826576" cy="1469699"/>
          </a:xfrm>
        </p:spPr>
        <p:txBody>
          <a:bodyPr/>
          <a:lstStyle/>
          <a:p>
            <a:r>
              <a:rPr lang="en-US" sz="3600" b="1" dirty="0"/>
              <a:t>Healthcare needs High Reliability Organizations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2A9C7D-467A-4D31-970C-050FFF68EEA0}"/>
              </a:ext>
            </a:extLst>
          </p:cNvPr>
          <p:cNvSpPr txBox="1"/>
          <p:nvPr/>
        </p:nvSpPr>
        <p:spPr>
          <a:xfrm>
            <a:off x="1484417" y="2747832"/>
            <a:ext cx="86551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“High reliability organizations are organizations (HRO) with systems in place that make them exceptionally consistent in accomplishing their goals and avoiding potentially catastrophic errors”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                                                                                                  -Quint Studer</a:t>
            </a:r>
          </a:p>
          <a:p>
            <a:r>
              <a:rPr lang="en-US" dirty="0">
                <a:solidFill>
                  <a:schemeClr val="tx2"/>
                </a:solidFill>
              </a:rPr>
              <a:t>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05009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A9C50-2E2C-4F90-8C8E-25445D312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111" y="720028"/>
            <a:ext cx="9826576" cy="1469699"/>
          </a:xfrm>
        </p:spPr>
        <p:txBody>
          <a:bodyPr/>
          <a:lstStyle/>
          <a:p>
            <a:r>
              <a:rPr lang="en-US" sz="3200" b="1" dirty="0"/>
              <a:t>What Is a High Risk Organizational Environment?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47332-3FEE-4B88-9146-E8911E040CFF}"/>
              </a:ext>
            </a:extLst>
          </p:cNvPr>
          <p:cNvSpPr txBox="1"/>
          <p:nvPr/>
        </p:nvSpPr>
        <p:spPr>
          <a:xfrm>
            <a:off x="4299608" y="1899580"/>
            <a:ext cx="92122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*Hypercomplex</a:t>
            </a:r>
          </a:p>
          <a:p>
            <a:r>
              <a:rPr lang="en-US" sz="2800" dirty="0">
                <a:solidFill>
                  <a:schemeClr val="tx2"/>
                </a:solidFill>
              </a:rPr>
              <a:t>*Interdependent Teams</a:t>
            </a:r>
          </a:p>
          <a:p>
            <a:r>
              <a:rPr lang="en-US" sz="2800" dirty="0">
                <a:solidFill>
                  <a:schemeClr val="tx2"/>
                </a:solidFill>
              </a:rPr>
              <a:t>*Extreme Hierarchical Differentiation</a:t>
            </a:r>
          </a:p>
          <a:p>
            <a:r>
              <a:rPr lang="en-US" sz="2800" dirty="0">
                <a:solidFill>
                  <a:schemeClr val="tx2"/>
                </a:solidFill>
              </a:rPr>
              <a:t>*Multiple Decision Makers in Complex   </a:t>
            </a:r>
          </a:p>
          <a:p>
            <a:r>
              <a:rPr lang="en-US" sz="2800" dirty="0">
                <a:solidFill>
                  <a:schemeClr val="tx2"/>
                </a:solidFill>
              </a:rPr>
              <a:t>   Communication Network</a:t>
            </a:r>
          </a:p>
          <a:p>
            <a:r>
              <a:rPr lang="en-US" sz="2800" dirty="0">
                <a:solidFill>
                  <a:schemeClr val="tx2"/>
                </a:solidFill>
              </a:rPr>
              <a:t>*Need for Frequent Immediate Feedback</a:t>
            </a:r>
          </a:p>
          <a:p>
            <a:r>
              <a:rPr lang="en-US" sz="2800" dirty="0">
                <a:solidFill>
                  <a:schemeClr val="tx2"/>
                </a:solidFill>
              </a:rPr>
              <a:t>*Compressed Time Constraints</a:t>
            </a:r>
          </a:p>
          <a:p>
            <a:r>
              <a:rPr lang="en-US" sz="2800" dirty="0">
                <a:solidFill>
                  <a:schemeClr val="tx2"/>
                </a:solidFill>
              </a:rPr>
              <a:t> 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8" name="Picture 4" descr="surg photo 6 crowded or HBO 106 ctexasheartinstitute">
            <a:extLst>
              <a:ext uri="{FF2B5EF4-FFF2-40B4-BE49-F238E27FC236}">
                <a16:creationId xmlns:a16="http://schemas.microsoft.com/office/drawing/2014/main" id="{E58A4C37-73AD-4A48-AF6B-58431AD50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3" y="2090031"/>
            <a:ext cx="3265714" cy="208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globe">
            <a:extLst>
              <a:ext uri="{FF2B5EF4-FFF2-40B4-BE49-F238E27FC236}">
                <a16:creationId xmlns:a16="http://schemas.microsoft.com/office/drawing/2014/main" id="{067587A2-CE60-4A76-BF1F-23C956143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627" y="4540197"/>
            <a:ext cx="1662546" cy="17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14DFA-4B0A-DD4A-A92E-361E8CD043A9}"/>
              </a:ext>
            </a:extLst>
          </p:cNvPr>
          <p:cNvSpPr txBox="1"/>
          <p:nvPr/>
        </p:nvSpPr>
        <p:spPr>
          <a:xfrm>
            <a:off x="2216381" y="5568382"/>
            <a:ext cx="66893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PERFUSIONIST WORLD?????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F75D28-D802-6E42-96CF-4D21B703B543}"/>
              </a:ext>
            </a:extLst>
          </p:cNvPr>
          <p:cNvSpPr/>
          <p:nvPr/>
        </p:nvSpPr>
        <p:spPr>
          <a:xfrm>
            <a:off x="1460958" y="4977345"/>
            <a:ext cx="79196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NOT Performing well in this industry can have “FATAL’ results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74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26F7E94-99FB-7342-975D-ECAD850B279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CC1A4DB-9B64-C64B-922F-0778661D9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5 traits of high reliability organizations </a:t>
            </a:r>
            <a:r>
              <a:rPr lang="en-US" dirty="0">
                <a:solidFill>
                  <a:srgbClr val="FFC000"/>
                </a:solidFill>
              </a:rPr>
              <a:t>What makes an HRO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an HRO?</a:t>
            </a:r>
          </a:p>
        </p:txBody>
      </p:sp>
      <p:pic>
        <p:nvPicPr>
          <p:cNvPr id="20" name="Imagen 7">
            <a:extLst>
              <a:ext uri="{FF2B5EF4-FFF2-40B4-BE49-F238E27FC236}">
                <a16:creationId xmlns:a16="http://schemas.microsoft.com/office/drawing/2014/main" id="{DF9556AB-9890-B64E-8711-6B7D55F4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3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5A3D5F-95C0-CF4B-854B-170E685BC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3005" y="1702245"/>
            <a:ext cx="447899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92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14729</TotalTime>
  <Words>1469</Words>
  <Application>Microsoft Macintosh PowerPoint</Application>
  <PresentationFormat>Widescreen</PresentationFormat>
  <Paragraphs>260</Paragraphs>
  <Slides>35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Calibri-Light</vt:lpstr>
      <vt:lpstr>Courier New</vt:lpstr>
      <vt:lpstr>Opus Sm Caps</vt:lpstr>
      <vt:lpstr>Office Theme</vt:lpstr>
      <vt:lpstr>PowerPoint Presentation</vt:lpstr>
      <vt:lpstr>Patricia Fanelli MT, CCP</vt:lpstr>
      <vt:lpstr>PowerPoint Presentation</vt:lpstr>
      <vt:lpstr>What is a High Reliability Organization (HRO)? </vt:lpstr>
      <vt:lpstr>Classic Examples of High HROs</vt:lpstr>
      <vt:lpstr>Do We Qualify?</vt:lpstr>
      <vt:lpstr>Healthcare needs High Reliability Organizations </vt:lpstr>
      <vt:lpstr>What Is a High Risk Organizational Environment?</vt:lpstr>
      <vt:lpstr>PowerPoint Presentation</vt:lpstr>
      <vt:lpstr>#1 Preoccupation with Failure</vt:lpstr>
      <vt:lpstr>PowerPoint Presentation</vt:lpstr>
      <vt:lpstr>Perfusionist should be encouraged to report errors and near misses</vt:lpstr>
      <vt:lpstr>#2 Reluctance to Simplify</vt:lpstr>
      <vt:lpstr>#3 Vigilance/Sensitivity  to Operations</vt:lpstr>
      <vt:lpstr>Comprehensive Data &amp; Compliance Analytics </vt:lpstr>
      <vt:lpstr>Communicate, communicate, communicate:  Integrate frontline team practices that improve communication.</vt:lpstr>
      <vt:lpstr>#4 Commitment to resiliency</vt:lpstr>
      <vt:lpstr>PowerPoint Presentation</vt:lpstr>
      <vt:lpstr> Emergency management/white boarding/ simulation practice practice practice</vt:lpstr>
      <vt:lpstr>#5 Deference to expertise</vt:lpstr>
      <vt:lpstr>PowerPoint Presentation</vt:lpstr>
      <vt:lpstr>Challenge: Organizational hierarchy Surgeons, Directors, Perfusionists, Fresh Grads, Students.</vt:lpstr>
      <vt:lpstr>Error management</vt:lpstr>
      <vt:lpstr>PowerPoint Presentation</vt:lpstr>
      <vt:lpstr>An example</vt:lpstr>
      <vt:lpstr>Build your safety management systems </vt:lpstr>
      <vt:lpstr>How does your Perfusion Department become a “High Reliability Organization?”</vt:lpstr>
      <vt:lpstr>Process Improvement</vt:lpstr>
      <vt:lpstr>If you do nothing else you must have:</vt:lpstr>
      <vt:lpstr>Emergency Management Program</vt:lpstr>
      <vt:lpstr>Examples of some scenario’s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kmccusker2@yahoo.com</dc:creator>
  <cp:lastModifiedBy>Microsoft Office User</cp:lastModifiedBy>
  <cp:revision>24</cp:revision>
  <dcterms:created xsi:type="dcterms:W3CDTF">2019-10-18T18:28:33Z</dcterms:created>
  <dcterms:modified xsi:type="dcterms:W3CDTF">2019-11-08T13:33:07Z</dcterms:modified>
</cp:coreProperties>
</file>