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7" r:id="rId2"/>
    <p:sldId id="579" r:id="rId3"/>
    <p:sldId id="482" r:id="rId4"/>
    <p:sldId id="572" r:id="rId5"/>
    <p:sldId id="586" r:id="rId6"/>
    <p:sldId id="575" r:id="rId7"/>
    <p:sldId id="573" r:id="rId8"/>
    <p:sldId id="576" r:id="rId9"/>
    <p:sldId id="485" r:id="rId10"/>
    <p:sldId id="588" r:id="rId11"/>
    <p:sldId id="278" r:id="rId12"/>
    <p:sldId id="486" r:id="rId13"/>
    <p:sldId id="476" r:id="rId14"/>
    <p:sldId id="581" r:id="rId15"/>
    <p:sldId id="577" r:id="rId16"/>
    <p:sldId id="285" r:id="rId17"/>
    <p:sldId id="475" r:id="rId18"/>
    <p:sldId id="585" r:id="rId19"/>
    <p:sldId id="329" r:id="rId20"/>
    <p:sldId id="578" r:id="rId21"/>
    <p:sldId id="324" r:id="rId22"/>
    <p:sldId id="277" r:id="rId23"/>
    <p:sldId id="583" r:id="rId24"/>
    <p:sldId id="584" r:id="rId25"/>
    <p:sldId id="465" r:id="rId26"/>
    <p:sldId id="299" r:id="rId27"/>
    <p:sldId id="582" r:id="rId28"/>
    <p:sldId id="580" r:id="rId29"/>
    <p:sldId id="587"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5"/>
    <p:restoredTop sz="85162"/>
  </p:normalViewPr>
  <p:slideViewPr>
    <p:cSldViewPr snapToGrid="0" snapToObjects="1">
      <p:cViewPr varScale="1">
        <p:scale>
          <a:sx n="94" d="100"/>
          <a:sy n="94" d="100"/>
        </p:scale>
        <p:origin x="952" y="192"/>
      </p:cViewPr>
      <p:guideLst/>
    </p:cSldViewPr>
  </p:slideViewPr>
  <p:notesTextViewPr>
    <p:cViewPr>
      <p:scale>
        <a:sx n="1" d="1"/>
        <a:sy n="1" d="1"/>
      </p:scale>
      <p:origin x="0" y="0"/>
    </p:cViewPr>
  </p:notesTextViewPr>
  <p:sorterViewPr>
    <p:cViewPr>
      <p:scale>
        <a:sx n="100" d="100"/>
        <a:sy n="100" d="100"/>
      </p:scale>
      <p:origin x="0" y="-3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18ACA3-5AB2-484B-BD63-C1BD546F8B1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58300BD1-D14A-415F-85A5-FA55B4B2A27E}">
      <dgm:prSet phldrT="[Text]" custT="1"/>
      <dgm:spPr>
        <a:solidFill>
          <a:srgbClr val="92D050"/>
        </a:solidFill>
      </dgm:spPr>
      <dgm:t>
        <a:bodyPr/>
        <a:lstStyle/>
        <a:p>
          <a:r>
            <a:rPr lang="en-US" sz="800" dirty="0"/>
            <a:t>Inventory controls</a:t>
          </a:r>
        </a:p>
      </dgm:t>
    </dgm:pt>
    <dgm:pt modelId="{50BFED3E-12C6-413F-B5F3-D3C44C90698F}" type="parTrans" cxnId="{922DE405-E72B-4EEC-81D0-09FBEA838231}">
      <dgm:prSet/>
      <dgm:spPr/>
      <dgm:t>
        <a:bodyPr/>
        <a:lstStyle/>
        <a:p>
          <a:endParaRPr lang="en-US"/>
        </a:p>
      </dgm:t>
    </dgm:pt>
    <dgm:pt modelId="{E2685E15-FE11-4014-800D-B64ACC31F071}" type="sibTrans" cxnId="{922DE405-E72B-4EEC-81D0-09FBEA838231}">
      <dgm:prSet/>
      <dgm:spPr/>
      <dgm:t>
        <a:bodyPr/>
        <a:lstStyle/>
        <a:p>
          <a:endParaRPr lang="en-US"/>
        </a:p>
      </dgm:t>
    </dgm:pt>
    <dgm:pt modelId="{28CFD0BD-3126-4D31-8D9E-12EF024C4DEF}">
      <dgm:prSet phldrT="[Text]" custT="1"/>
      <dgm:spPr>
        <a:solidFill>
          <a:srgbClr val="92D050"/>
        </a:solidFill>
      </dgm:spPr>
      <dgm:t>
        <a:bodyPr/>
        <a:lstStyle/>
        <a:p>
          <a:r>
            <a:rPr lang="en-US" sz="800" dirty="0"/>
            <a:t>Case Entry</a:t>
          </a:r>
        </a:p>
      </dgm:t>
    </dgm:pt>
    <dgm:pt modelId="{77E1F753-356E-4445-B5B5-2688F624749D}" type="parTrans" cxnId="{66209AD1-FF29-4373-AEC9-B69F2FD577AE}">
      <dgm:prSet/>
      <dgm:spPr/>
      <dgm:t>
        <a:bodyPr/>
        <a:lstStyle/>
        <a:p>
          <a:endParaRPr lang="en-US"/>
        </a:p>
      </dgm:t>
    </dgm:pt>
    <dgm:pt modelId="{333E478A-9136-47C5-A0B8-B3F468430709}" type="sibTrans" cxnId="{66209AD1-FF29-4373-AEC9-B69F2FD577AE}">
      <dgm:prSet/>
      <dgm:spPr/>
      <dgm:t>
        <a:bodyPr/>
        <a:lstStyle/>
        <a:p>
          <a:endParaRPr lang="en-US"/>
        </a:p>
      </dgm:t>
    </dgm:pt>
    <dgm:pt modelId="{F5388FCE-8E5B-4003-A0BB-262608C31CDB}">
      <dgm:prSet phldrT="[Text]" custT="1"/>
      <dgm:spPr/>
      <dgm:t>
        <a:bodyPr/>
        <a:lstStyle/>
        <a:p>
          <a:r>
            <a:rPr lang="en-US" sz="800" dirty="0"/>
            <a:t>Pre-Bypass Checklists</a:t>
          </a:r>
        </a:p>
      </dgm:t>
    </dgm:pt>
    <dgm:pt modelId="{FE7EF077-9E40-467E-A013-AC4197C03185}" type="parTrans" cxnId="{D03693DB-001E-493E-BCF8-A66357A0028F}">
      <dgm:prSet/>
      <dgm:spPr/>
      <dgm:t>
        <a:bodyPr/>
        <a:lstStyle/>
        <a:p>
          <a:endParaRPr lang="en-US"/>
        </a:p>
      </dgm:t>
    </dgm:pt>
    <dgm:pt modelId="{DF64EDEF-5B08-4117-8963-2ADD16592066}" type="sibTrans" cxnId="{D03693DB-001E-493E-BCF8-A66357A0028F}">
      <dgm:prSet/>
      <dgm:spPr/>
      <dgm:t>
        <a:bodyPr/>
        <a:lstStyle/>
        <a:p>
          <a:endParaRPr lang="en-US"/>
        </a:p>
      </dgm:t>
    </dgm:pt>
    <dgm:pt modelId="{78E2E11D-E43F-4A55-B2F0-35CE76F76298}">
      <dgm:prSet phldrT="[Text]" custT="1"/>
      <dgm:spPr/>
      <dgm:t>
        <a:bodyPr/>
        <a:lstStyle/>
        <a:p>
          <a:r>
            <a:rPr lang="en-US" sz="800" dirty="0"/>
            <a:t>Automated / Smarter</a:t>
          </a:r>
        </a:p>
        <a:p>
          <a:r>
            <a:rPr lang="en-US" sz="800" dirty="0"/>
            <a:t>Clinical Documentation</a:t>
          </a:r>
        </a:p>
      </dgm:t>
    </dgm:pt>
    <dgm:pt modelId="{E06EACAA-0A73-48DA-9C0B-29DC63C245F1}" type="parTrans" cxnId="{F9A4CE06-CA74-41E6-874B-0DC7E41CBAD2}">
      <dgm:prSet/>
      <dgm:spPr/>
      <dgm:t>
        <a:bodyPr/>
        <a:lstStyle/>
        <a:p>
          <a:endParaRPr lang="en-US"/>
        </a:p>
      </dgm:t>
    </dgm:pt>
    <dgm:pt modelId="{5D5B54C0-B741-4B96-BA43-8577DF8DA486}" type="sibTrans" cxnId="{F9A4CE06-CA74-41E6-874B-0DC7E41CBAD2}">
      <dgm:prSet/>
      <dgm:spPr/>
      <dgm:t>
        <a:bodyPr/>
        <a:lstStyle/>
        <a:p>
          <a:endParaRPr lang="en-US"/>
        </a:p>
      </dgm:t>
    </dgm:pt>
    <dgm:pt modelId="{E00FBFEB-ED1D-471D-A161-3F68D278BE8B}">
      <dgm:prSet phldrT="[Text]" custT="1"/>
      <dgm:spPr/>
      <dgm:t>
        <a:bodyPr/>
        <a:lstStyle/>
        <a:p>
          <a:r>
            <a:rPr lang="en-US" sz="800" dirty="0"/>
            <a:t>Care Team Clinical  Management and Support</a:t>
          </a:r>
        </a:p>
      </dgm:t>
    </dgm:pt>
    <dgm:pt modelId="{B96CCE40-3907-49C1-929F-517B46EA5B7C}" type="parTrans" cxnId="{2BAD6D7E-442B-4114-B822-54A82F5B350E}">
      <dgm:prSet/>
      <dgm:spPr/>
      <dgm:t>
        <a:bodyPr/>
        <a:lstStyle/>
        <a:p>
          <a:endParaRPr lang="en-US"/>
        </a:p>
      </dgm:t>
    </dgm:pt>
    <dgm:pt modelId="{74DF55B0-C15F-4176-8F9B-E1609BDA21E5}" type="sibTrans" cxnId="{2BAD6D7E-442B-4114-B822-54A82F5B350E}">
      <dgm:prSet/>
      <dgm:spPr/>
      <dgm:t>
        <a:bodyPr/>
        <a:lstStyle/>
        <a:p>
          <a:endParaRPr lang="en-US"/>
        </a:p>
      </dgm:t>
    </dgm:pt>
    <dgm:pt modelId="{2F41CE8F-36EE-4683-A68C-9E1CDBFC1886}">
      <dgm:prSet custT="1"/>
      <dgm:spPr/>
      <dgm:t>
        <a:bodyPr/>
        <a:lstStyle/>
        <a:p>
          <a:r>
            <a:rPr lang="en-US" sz="800" dirty="0"/>
            <a:t>Pump Set-up</a:t>
          </a:r>
        </a:p>
      </dgm:t>
    </dgm:pt>
    <dgm:pt modelId="{39E18352-F2B7-43F0-8B95-EF6C4FCA2C1D}" type="parTrans" cxnId="{4C5135EF-8763-4502-8E61-825D62CEC354}">
      <dgm:prSet/>
      <dgm:spPr/>
      <dgm:t>
        <a:bodyPr/>
        <a:lstStyle/>
        <a:p>
          <a:endParaRPr lang="en-US"/>
        </a:p>
      </dgm:t>
    </dgm:pt>
    <dgm:pt modelId="{D4EEAD82-2C59-4951-A9A0-8A25F55A6824}" type="sibTrans" cxnId="{4C5135EF-8763-4502-8E61-825D62CEC354}">
      <dgm:prSet/>
      <dgm:spPr/>
      <dgm:t>
        <a:bodyPr/>
        <a:lstStyle/>
        <a:p>
          <a:endParaRPr lang="en-US"/>
        </a:p>
      </dgm:t>
    </dgm:pt>
    <dgm:pt modelId="{CFB09627-9027-48A8-984D-88FA44A9A2A2}">
      <dgm:prSet custT="1"/>
      <dgm:spPr/>
      <dgm:t>
        <a:bodyPr/>
        <a:lstStyle/>
        <a:p>
          <a:r>
            <a:rPr lang="en-US" sz="800" dirty="0"/>
            <a:t>ECMO &amp; ATS Applications </a:t>
          </a:r>
        </a:p>
      </dgm:t>
    </dgm:pt>
    <dgm:pt modelId="{2A8FCAB8-B9B3-41B5-91F3-B4715EC2CD9E}" type="parTrans" cxnId="{27D4F912-D65C-4355-AC70-D789DE8A828A}">
      <dgm:prSet/>
      <dgm:spPr/>
      <dgm:t>
        <a:bodyPr/>
        <a:lstStyle/>
        <a:p>
          <a:endParaRPr lang="en-US"/>
        </a:p>
      </dgm:t>
    </dgm:pt>
    <dgm:pt modelId="{86BE988B-0EC9-4751-A848-2788FDDF10EC}" type="sibTrans" cxnId="{27D4F912-D65C-4355-AC70-D789DE8A828A}">
      <dgm:prSet/>
      <dgm:spPr/>
      <dgm:t>
        <a:bodyPr/>
        <a:lstStyle/>
        <a:p>
          <a:endParaRPr lang="en-US"/>
        </a:p>
      </dgm:t>
    </dgm:pt>
    <dgm:pt modelId="{51E6EB62-D6AF-4725-B002-FDF1C5279EB6}">
      <dgm:prSet custT="1"/>
      <dgm:spPr>
        <a:solidFill>
          <a:srgbClr val="92D050"/>
        </a:solidFill>
      </dgm:spPr>
      <dgm:t>
        <a:bodyPr/>
        <a:lstStyle/>
        <a:p>
          <a:r>
            <a:rPr lang="en-US" sz="800" dirty="0"/>
            <a:t> Data Warehouse</a:t>
          </a:r>
        </a:p>
      </dgm:t>
    </dgm:pt>
    <dgm:pt modelId="{842B890C-F431-4F5C-BE87-4254FCCE7487}" type="sibTrans" cxnId="{BB5C23FF-674C-4527-B77C-2E9EE3CF888E}">
      <dgm:prSet/>
      <dgm:spPr/>
      <dgm:t>
        <a:bodyPr/>
        <a:lstStyle/>
        <a:p>
          <a:endParaRPr lang="en-US"/>
        </a:p>
      </dgm:t>
    </dgm:pt>
    <dgm:pt modelId="{FAA64EE8-0116-42B6-B945-E3542CCB7C11}" type="parTrans" cxnId="{BB5C23FF-674C-4527-B77C-2E9EE3CF888E}">
      <dgm:prSet/>
      <dgm:spPr/>
      <dgm:t>
        <a:bodyPr/>
        <a:lstStyle/>
        <a:p>
          <a:endParaRPr lang="en-US"/>
        </a:p>
      </dgm:t>
    </dgm:pt>
    <dgm:pt modelId="{ED04A988-A7C5-466F-88DF-2091ABAED8E8}" type="pres">
      <dgm:prSet presAssocID="{7018ACA3-5AB2-484B-BD63-C1BD546F8B1C}" presName="cycle" presStyleCnt="0">
        <dgm:presLayoutVars>
          <dgm:dir/>
          <dgm:resizeHandles val="exact"/>
        </dgm:presLayoutVars>
      </dgm:prSet>
      <dgm:spPr/>
    </dgm:pt>
    <dgm:pt modelId="{8AC5A964-2033-4C6F-A17C-72D034D7668A}" type="pres">
      <dgm:prSet presAssocID="{58300BD1-D14A-415F-85A5-FA55B4B2A27E}" presName="node" presStyleLbl="node1" presStyleIdx="0" presStyleCnt="8">
        <dgm:presLayoutVars>
          <dgm:bulletEnabled val="1"/>
        </dgm:presLayoutVars>
      </dgm:prSet>
      <dgm:spPr/>
    </dgm:pt>
    <dgm:pt modelId="{4F2B1A14-6B9D-4C63-8A5A-AA2403CF9CE7}" type="pres">
      <dgm:prSet presAssocID="{58300BD1-D14A-415F-85A5-FA55B4B2A27E}" presName="spNode" presStyleCnt="0"/>
      <dgm:spPr/>
    </dgm:pt>
    <dgm:pt modelId="{A0A9042B-5181-4AAA-9322-03A8C6383376}" type="pres">
      <dgm:prSet presAssocID="{E2685E15-FE11-4014-800D-B64ACC31F071}" presName="sibTrans" presStyleLbl="sibTrans1D1" presStyleIdx="0" presStyleCnt="8"/>
      <dgm:spPr/>
    </dgm:pt>
    <dgm:pt modelId="{EB409BEC-F0C1-4E99-B96D-0FB20843C2F4}" type="pres">
      <dgm:prSet presAssocID="{28CFD0BD-3126-4D31-8D9E-12EF024C4DEF}" presName="node" presStyleLbl="node1" presStyleIdx="1" presStyleCnt="8" custRadScaleRad="101368" custRadScaleInc="2574">
        <dgm:presLayoutVars>
          <dgm:bulletEnabled val="1"/>
        </dgm:presLayoutVars>
      </dgm:prSet>
      <dgm:spPr/>
    </dgm:pt>
    <dgm:pt modelId="{36715F48-90A5-4B9B-A935-7A426E393610}" type="pres">
      <dgm:prSet presAssocID="{28CFD0BD-3126-4D31-8D9E-12EF024C4DEF}" presName="spNode" presStyleCnt="0"/>
      <dgm:spPr/>
    </dgm:pt>
    <dgm:pt modelId="{A8EBACD9-5B9E-44D1-9E1A-BB244F008DFD}" type="pres">
      <dgm:prSet presAssocID="{333E478A-9136-47C5-A0B8-B3F468430709}" presName="sibTrans" presStyleLbl="sibTrans1D1" presStyleIdx="1" presStyleCnt="8"/>
      <dgm:spPr/>
    </dgm:pt>
    <dgm:pt modelId="{F930FE39-A021-493E-A29A-5B0DC678BEC3}" type="pres">
      <dgm:prSet presAssocID="{2F41CE8F-36EE-4683-A68C-9E1CDBFC1886}" presName="node" presStyleLbl="node1" presStyleIdx="2" presStyleCnt="8" custRadScaleRad="101326" custRadScaleInc="201">
        <dgm:presLayoutVars>
          <dgm:bulletEnabled val="1"/>
        </dgm:presLayoutVars>
      </dgm:prSet>
      <dgm:spPr/>
    </dgm:pt>
    <dgm:pt modelId="{8CAC0869-F637-49CB-92BC-B15FEFCA948B}" type="pres">
      <dgm:prSet presAssocID="{2F41CE8F-36EE-4683-A68C-9E1CDBFC1886}" presName="spNode" presStyleCnt="0"/>
      <dgm:spPr/>
    </dgm:pt>
    <dgm:pt modelId="{FED8879A-02A6-4770-A696-CBA9C4B8F964}" type="pres">
      <dgm:prSet presAssocID="{D4EEAD82-2C59-4951-A9A0-8A25F55A6824}" presName="sibTrans" presStyleLbl="sibTrans1D1" presStyleIdx="2" presStyleCnt="8"/>
      <dgm:spPr/>
    </dgm:pt>
    <dgm:pt modelId="{55AA74B7-01C6-4E17-9432-9590D7A13382}" type="pres">
      <dgm:prSet presAssocID="{F5388FCE-8E5B-4003-A0BB-262608C31CDB}" presName="node" presStyleLbl="node1" presStyleIdx="3" presStyleCnt="8">
        <dgm:presLayoutVars>
          <dgm:bulletEnabled val="1"/>
        </dgm:presLayoutVars>
      </dgm:prSet>
      <dgm:spPr/>
    </dgm:pt>
    <dgm:pt modelId="{EC86A295-550C-4A97-B6AE-55425E53FC84}" type="pres">
      <dgm:prSet presAssocID="{F5388FCE-8E5B-4003-A0BB-262608C31CDB}" presName="spNode" presStyleCnt="0"/>
      <dgm:spPr/>
    </dgm:pt>
    <dgm:pt modelId="{5D822373-F06B-4446-8F54-7CD5D2940823}" type="pres">
      <dgm:prSet presAssocID="{DF64EDEF-5B08-4117-8963-2ADD16592066}" presName="sibTrans" presStyleLbl="sibTrans1D1" presStyleIdx="3" presStyleCnt="8"/>
      <dgm:spPr/>
    </dgm:pt>
    <dgm:pt modelId="{A097F76F-B840-4D4D-8FBD-55CA95AC9FE1}" type="pres">
      <dgm:prSet presAssocID="{78E2E11D-E43F-4A55-B2F0-35CE76F76298}" presName="node" presStyleLbl="node1" presStyleIdx="4" presStyleCnt="8" custScaleX="115303" custScaleY="133625">
        <dgm:presLayoutVars>
          <dgm:bulletEnabled val="1"/>
        </dgm:presLayoutVars>
      </dgm:prSet>
      <dgm:spPr/>
    </dgm:pt>
    <dgm:pt modelId="{F4B99795-3DE3-4343-8457-B2980EA1B7FD}" type="pres">
      <dgm:prSet presAssocID="{78E2E11D-E43F-4A55-B2F0-35CE76F76298}" presName="spNode" presStyleCnt="0"/>
      <dgm:spPr/>
    </dgm:pt>
    <dgm:pt modelId="{505CBE27-2376-4E44-89B3-C28921ABEF95}" type="pres">
      <dgm:prSet presAssocID="{5D5B54C0-B741-4B96-BA43-8577DF8DA486}" presName="sibTrans" presStyleLbl="sibTrans1D1" presStyleIdx="4" presStyleCnt="8"/>
      <dgm:spPr/>
    </dgm:pt>
    <dgm:pt modelId="{2E1306CE-73E0-4374-B1BF-855D54718542}" type="pres">
      <dgm:prSet presAssocID="{E00FBFEB-ED1D-471D-A161-3F68D278BE8B}" presName="node" presStyleLbl="node1" presStyleIdx="5" presStyleCnt="8" custScaleY="114862">
        <dgm:presLayoutVars>
          <dgm:bulletEnabled val="1"/>
        </dgm:presLayoutVars>
      </dgm:prSet>
      <dgm:spPr/>
    </dgm:pt>
    <dgm:pt modelId="{EDF2AE15-989E-4C19-8D5B-7BD8B579E927}" type="pres">
      <dgm:prSet presAssocID="{E00FBFEB-ED1D-471D-A161-3F68D278BE8B}" presName="spNode" presStyleCnt="0"/>
      <dgm:spPr/>
    </dgm:pt>
    <dgm:pt modelId="{C3AB94BD-CA99-419C-9440-8C2B8C09F6B5}" type="pres">
      <dgm:prSet presAssocID="{74DF55B0-C15F-4176-8F9B-E1609BDA21E5}" presName="sibTrans" presStyleLbl="sibTrans1D1" presStyleIdx="5" presStyleCnt="8"/>
      <dgm:spPr/>
    </dgm:pt>
    <dgm:pt modelId="{4B89858E-6C73-407F-9452-B0B80FDD750D}" type="pres">
      <dgm:prSet presAssocID="{CFB09627-9027-48A8-984D-88FA44A9A2A2}" presName="node" presStyleLbl="node1" presStyleIdx="6" presStyleCnt="8">
        <dgm:presLayoutVars>
          <dgm:bulletEnabled val="1"/>
        </dgm:presLayoutVars>
      </dgm:prSet>
      <dgm:spPr/>
    </dgm:pt>
    <dgm:pt modelId="{D26B0827-2E82-493C-A434-C56616895E9E}" type="pres">
      <dgm:prSet presAssocID="{CFB09627-9027-48A8-984D-88FA44A9A2A2}" presName="spNode" presStyleCnt="0"/>
      <dgm:spPr/>
    </dgm:pt>
    <dgm:pt modelId="{D07DF847-2EED-4F5F-81C1-B9197B2239FA}" type="pres">
      <dgm:prSet presAssocID="{86BE988B-0EC9-4751-A848-2788FDDF10EC}" presName="sibTrans" presStyleLbl="sibTrans1D1" presStyleIdx="6" presStyleCnt="8"/>
      <dgm:spPr/>
    </dgm:pt>
    <dgm:pt modelId="{194BF38C-8E88-4C75-8D28-C733B082F9E3}" type="pres">
      <dgm:prSet presAssocID="{51E6EB62-D6AF-4725-B002-FDF1C5279EB6}" presName="node" presStyleLbl="node1" presStyleIdx="7" presStyleCnt="8" custRadScaleRad="98774" custRadScaleInc="2374">
        <dgm:presLayoutVars>
          <dgm:bulletEnabled val="1"/>
        </dgm:presLayoutVars>
      </dgm:prSet>
      <dgm:spPr/>
    </dgm:pt>
    <dgm:pt modelId="{04273113-BD10-4E4C-952B-82D8CC7A0495}" type="pres">
      <dgm:prSet presAssocID="{51E6EB62-D6AF-4725-B002-FDF1C5279EB6}" presName="spNode" presStyleCnt="0"/>
      <dgm:spPr/>
    </dgm:pt>
    <dgm:pt modelId="{DB8778F4-E962-4AE3-88C1-01CC2AF050F6}" type="pres">
      <dgm:prSet presAssocID="{842B890C-F431-4F5C-BE87-4254FCCE7487}" presName="sibTrans" presStyleLbl="sibTrans1D1" presStyleIdx="7" presStyleCnt="8"/>
      <dgm:spPr/>
    </dgm:pt>
  </dgm:ptLst>
  <dgm:cxnLst>
    <dgm:cxn modelId="{922DE405-E72B-4EEC-81D0-09FBEA838231}" srcId="{7018ACA3-5AB2-484B-BD63-C1BD546F8B1C}" destId="{58300BD1-D14A-415F-85A5-FA55B4B2A27E}" srcOrd="0" destOrd="0" parTransId="{50BFED3E-12C6-413F-B5F3-D3C44C90698F}" sibTransId="{E2685E15-FE11-4014-800D-B64ACC31F071}"/>
    <dgm:cxn modelId="{F9A4CE06-CA74-41E6-874B-0DC7E41CBAD2}" srcId="{7018ACA3-5AB2-484B-BD63-C1BD546F8B1C}" destId="{78E2E11D-E43F-4A55-B2F0-35CE76F76298}" srcOrd="4" destOrd="0" parTransId="{E06EACAA-0A73-48DA-9C0B-29DC63C245F1}" sibTransId="{5D5B54C0-B741-4B96-BA43-8577DF8DA486}"/>
    <dgm:cxn modelId="{44785C07-993F-4E56-A18C-D87D7C65A75C}" type="presOf" srcId="{58300BD1-D14A-415F-85A5-FA55B4B2A27E}" destId="{8AC5A964-2033-4C6F-A17C-72D034D7668A}" srcOrd="0" destOrd="0" presId="urn:microsoft.com/office/officeart/2005/8/layout/cycle5"/>
    <dgm:cxn modelId="{BD3F2A0A-07A7-4BAB-80EF-48211CFA3E3E}" type="presOf" srcId="{7018ACA3-5AB2-484B-BD63-C1BD546F8B1C}" destId="{ED04A988-A7C5-466F-88DF-2091ABAED8E8}" srcOrd="0" destOrd="0" presId="urn:microsoft.com/office/officeart/2005/8/layout/cycle5"/>
    <dgm:cxn modelId="{48CFC60D-A1C9-47C3-8C6C-44E7A5483DEE}" type="presOf" srcId="{F5388FCE-8E5B-4003-A0BB-262608C31CDB}" destId="{55AA74B7-01C6-4E17-9432-9590D7A13382}" srcOrd="0" destOrd="0" presId="urn:microsoft.com/office/officeart/2005/8/layout/cycle5"/>
    <dgm:cxn modelId="{27D4F912-D65C-4355-AC70-D789DE8A828A}" srcId="{7018ACA3-5AB2-484B-BD63-C1BD546F8B1C}" destId="{CFB09627-9027-48A8-984D-88FA44A9A2A2}" srcOrd="6" destOrd="0" parTransId="{2A8FCAB8-B9B3-41B5-91F3-B4715EC2CD9E}" sibTransId="{86BE988B-0EC9-4751-A848-2788FDDF10EC}"/>
    <dgm:cxn modelId="{F64A5029-59D8-48FD-AE6B-8E8AA4B82D4A}" type="presOf" srcId="{51E6EB62-D6AF-4725-B002-FDF1C5279EB6}" destId="{194BF38C-8E88-4C75-8D28-C733B082F9E3}" srcOrd="0" destOrd="0" presId="urn:microsoft.com/office/officeart/2005/8/layout/cycle5"/>
    <dgm:cxn modelId="{0BFADA29-1569-4EA3-BFE1-607C6C8B25E0}" type="presOf" srcId="{74DF55B0-C15F-4176-8F9B-E1609BDA21E5}" destId="{C3AB94BD-CA99-419C-9440-8C2B8C09F6B5}" srcOrd="0" destOrd="0" presId="urn:microsoft.com/office/officeart/2005/8/layout/cycle5"/>
    <dgm:cxn modelId="{06CFAA33-C5C6-4EEA-BB2C-2FA035E6A0AD}" type="presOf" srcId="{2F41CE8F-36EE-4683-A68C-9E1CDBFC1886}" destId="{F930FE39-A021-493E-A29A-5B0DC678BEC3}" srcOrd="0" destOrd="0" presId="urn:microsoft.com/office/officeart/2005/8/layout/cycle5"/>
    <dgm:cxn modelId="{775D404C-10BE-4CF7-94C8-0A593BECF402}" type="presOf" srcId="{CFB09627-9027-48A8-984D-88FA44A9A2A2}" destId="{4B89858E-6C73-407F-9452-B0B80FDD750D}" srcOrd="0" destOrd="0" presId="urn:microsoft.com/office/officeart/2005/8/layout/cycle5"/>
    <dgm:cxn modelId="{1BFC5C6C-CA46-45D9-A432-FC2F862CA2AB}" type="presOf" srcId="{28CFD0BD-3126-4D31-8D9E-12EF024C4DEF}" destId="{EB409BEC-F0C1-4E99-B96D-0FB20843C2F4}" srcOrd="0" destOrd="0" presId="urn:microsoft.com/office/officeart/2005/8/layout/cycle5"/>
    <dgm:cxn modelId="{2BAD6D7E-442B-4114-B822-54A82F5B350E}" srcId="{7018ACA3-5AB2-484B-BD63-C1BD546F8B1C}" destId="{E00FBFEB-ED1D-471D-A161-3F68D278BE8B}" srcOrd="5" destOrd="0" parTransId="{B96CCE40-3907-49C1-929F-517B46EA5B7C}" sibTransId="{74DF55B0-C15F-4176-8F9B-E1609BDA21E5}"/>
    <dgm:cxn modelId="{F4F6F78C-821C-4E27-A65C-43166516ADA0}" type="presOf" srcId="{78E2E11D-E43F-4A55-B2F0-35CE76F76298}" destId="{A097F76F-B840-4D4D-8FBD-55CA95AC9FE1}" srcOrd="0" destOrd="0" presId="urn:microsoft.com/office/officeart/2005/8/layout/cycle5"/>
    <dgm:cxn modelId="{70A4419D-8EB3-4695-BA29-9111DA95BC2C}" type="presOf" srcId="{5D5B54C0-B741-4B96-BA43-8577DF8DA486}" destId="{505CBE27-2376-4E44-89B3-C28921ABEF95}" srcOrd="0" destOrd="0" presId="urn:microsoft.com/office/officeart/2005/8/layout/cycle5"/>
    <dgm:cxn modelId="{56C110AE-6D69-4D64-A0FC-C9974C90829C}" type="presOf" srcId="{E00FBFEB-ED1D-471D-A161-3F68D278BE8B}" destId="{2E1306CE-73E0-4374-B1BF-855D54718542}" srcOrd="0" destOrd="0" presId="urn:microsoft.com/office/officeart/2005/8/layout/cycle5"/>
    <dgm:cxn modelId="{23200EC6-D630-4587-8654-9A4BBD23B2A8}" type="presOf" srcId="{E2685E15-FE11-4014-800D-B64ACC31F071}" destId="{A0A9042B-5181-4AAA-9322-03A8C6383376}" srcOrd="0" destOrd="0" presId="urn:microsoft.com/office/officeart/2005/8/layout/cycle5"/>
    <dgm:cxn modelId="{AAE845CC-CA7A-4543-9948-9FDA7DD1EC69}" type="presOf" srcId="{86BE988B-0EC9-4751-A848-2788FDDF10EC}" destId="{D07DF847-2EED-4F5F-81C1-B9197B2239FA}" srcOrd="0" destOrd="0" presId="urn:microsoft.com/office/officeart/2005/8/layout/cycle5"/>
    <dgm:cxn modelId="{66209AD1-FF29-4373-AEC9-B69F2FD577AE}" srcId="{7018ACA3-5AB2-484B-BD63-C1BD546F8B1C}" destId="{28CFD0BD-3126-4D31-8D9E-12EF024C4DEF}" srcOrd="1" destOrd="0" parTransId="{77E1F753-356E-4445-B5B5-2688F624749D}" sibTransId="{333E478A-9136-47C5-A0B8-B3F468430709}"/>
    <dgm:cxn modelId="{D03693DB-001E-493E-BCF8-A66357A0028F}" srcId="{7018ACA3-5AB2-484B-BD63-C1BD546F8B1C}" destId="{F5388FCE-8E5B-4003-A0BB-262608C31CDB}" srcOrd="3" destOrd="0" parTransId="{FE7EF077-9E40-467E-A013-AC4197C03185}" sibTransId="{DF64EDEF-5B08-4117-8963-2ADD16592066}"/>
    <dgm:cxn modelId="{E89A19EA-B02D-4FF5-A36F-9070E12127A1}" type="presOf" srcId="{DF64EDEF-5B08-4117-8963-2ADD16592066}" destId="{5D822373-F06B-4446-8F54-7CD5D2940823}" srcOrd="0" destOrd="0" presId="urn:microsoft.com/office/officeart/2005/8/layout/cycle5"/>
    <dgm:cxn modelId="{76A7E1EA-0639-4FA3-807A-B841C487BD5F}" type="presOf" srcId="{D4EEAD82-2C59-4951-A9A0-8A25F55A6824}" destId="{FED8879A-02A6-4770-A696-CBA9C4B8F964}" srcOrd="0" destOrd="0" presId="urn:microsoft.com/office/officeart/2005/8/layout/cycle5"/>
    <dgm:cxn modelId="{4C5135EF-8763-4502-8E61-825D62CEC354}" srcId="{7018ACA3-5AB2-484B-BD63-C1BD546F8B1C}" destId="{2F41CE8F-36EE-4683-A68C-9E1CDBFC1886}" srcOrd="2" destOrd="0" parTransId="{39E18352-F2B7-43F0-8B95-EF6C4FCA2C1D}" sibTransId="{D4EEAD82-2C59-4951-A9A0-8A25F55A6824}"/>
    <dgm:cxn modelId="{1446B1EF-B6CD-4F7D-BA23-C512D1542382}" type="presOf" srcId="{842B890C-F431-4F5C-BE87-4254FCCE7487}" destId="{DB8778F4-E962-4AE3-88C1-01CC2AF050F6}" srcOrd="0" destOrd="0" presId="urn:microsoft.com/office/officeart/2005/8/layout/cycle5"/>
    <dgm:cxn modelId="{292313FB-E538-4B39-9B14-379C5E93698A}" type="presOf" srcId="{333E478A-9136-47C5-A0B8-B3F468430709}" destId="{A8EBACD9-5B9E-44D1-9E1A-BB244F008DFD}" srcOrd="0" destOrd="0" presId="urn:microsoft.com/office/officeart/2005/8/layout/cycle5"/>
    <dgm:cxn modelId="{BB5C23FF-674C-4527-B77C-2E9EE3CF888E}" srcId="{7018ACA3-5AB2-484B-BD63-C1BD546F8B1C}" destId="{51E6EB62-D6AF-4725-B002-FDF1C5279EB6}" srcOrd="7" destOrd="0" parTransId="{FAA64EE8-0116-42B6-B945-E3542CCB7C11}" sibTransId="{842B890C-F431-4F5C-BE87-4254FCCE7487}"/>
    <dgm:cxn modelId="{BD5CF7D2-FE2E-46DA-81BA-358B0237EBC8}" type="presParOf" srcId="{ED04A988-A7C5-466F-88DF-2091ABAED8E8}" destId="{8AC5A964-2033-4C6F-A17C-72D034D7668A}" srcOrd="0" destOrd="0" presId="urn:microsoft.com/office/officeart/2005/8/layout/cycle5"/>
    <dgm:cxn modelId="{7A45CA18-8B38-4DDB-8B0D-4CC3E1C60B62}" type="presParOf" srcId="{ED04A988-A7C5-466F-88DF-2091ABAED8E8}" destId="{4F2B1A14-6B9D-4C63-8A5A-AA2403CF9CE7}" srcOrd="1" destOrd="0" presId="urn:microsoft.com/office/officeart/2005/8/layout/cycle5"/>
    <dgm:cxn modelId="{18A81792-5D8B-4E4C-927D-7F2A9D5373EF}" type="presParOf" srcId="{ED04A988-A7C5-466F-88DF-2091ABAED8E8}" destId="{A0A9042B-5181-4AAA-9322-03A8C6383376}" srcOrd="2" destOrd="0" presId="urn:microsoft.com/office/officeart/2005/8/layout/cycle5"/>
    <dgm:cxn modelId="{4DF1E06C-4A86-46C5-BA19-3C9DC2B81567}" type="presParOf" srcId="{ED04A988-A7C5-466F-88DF-2091ABAED8E8}" destId="{EB409BEC-F0C1-4E99-B96D-0FB20843C2F4}" srcOrd="3" destOrd="0" presId="urn:microsoft.com/office/officeart/2005/8/layout/cycle5"/>
    <dgm:cxn modelId="{DA534871-CA13-4655-8E7D-DA1DCFAD7FD7}" type="presParOf" srcId="{ED04A988-A7C5-466F-88DF-2091ABAED8E8}" destId="{36715F48-90A5-4B9B-A935-7A426E393610}" srcOrd="4" destOrd="0" presId="urn:microsoft.com/office/officeart/2005/8/layout/cycle5"/>
    <dgm:cxn modelId="{3AD3FE62-5BBD-4F35-8F52-B0AFBB30414C}" type="presParOf" srcId="{ED04A988-A7C5-466F-88DF-2091ABAED8E8}" destId="{A8EBACD9-5B9E-44D1-9E1A-BB244F008DFD}" srcOrd="5" destOrd="0" presId="urn:microsoft.com/office/officeart/2005/8/layout/cycle5"/>
    <dgm:cxn modelId="{CDEA6A76-C376-4EA5-B281-20427C359C18}" type="presParOf" srcId="{ED04A988-A7C5-466F-88DF-2091ABAED8E8}" destId="{F930FE39-A021-493E-A29A-5B0DC678BEC3}" srcOrd="6" destOrd="0" presId="urn:microsoft.com/office/officeart/2005/8/layout/cycle5"/>
    <dgm:cxn modelId="{3F714226-E634-4068-94CF-48E5B798B094}" type="presParOf" srcId="{ED04A988-A7C5-466F-88DF-2091ABAED8E8}" destId="{8CAC0869-F637-49CB-92BC-B15FEFCA948B}" srcOrd="7" destOrd="0" presId="urn:microsoft.com/office/officeart/2005/8/layout/cycle5"/>
    <dgm:cxn modelId="{C68ED49D-9407-4E29-95FD-51DB93EEDE3C}" type="presParOf" srcId="{ED04A988-A7C5-466F-88DF-2091ABAED8E8}" destId="{FED8879A-02A6-4770-A696-CBA9C4B8F964}" srcOrd="8" destOrd="0" presId="urn:microsoft.com/office/officeart/2005/8/layout/cycle5"/>
    <dgm:cxn modelId="{CF0C9B84-7549-4EDD-9100-8FA00BA12781}" type="presParOf" srcId="{ED04A988-A7C5-466F-88DF-2091ABAED8E8}" destId="{55AA74B7-01C6-4E17-9432-9590D7A13382}" srcOrd="9" destOrd="0" presId="urn:microsoft.com/office/officeart/2005/8/layout/cycle5"/>
    <dgm:cxn modelId="{B0DEF114-8198-4FBF-A572-A87038D658F4}" type="presParOf" srcId="{ED04A988-A7C5-466F-88DF-2091ABAED8E8}" destId="{EC86A295-550C-4A97-B6AE-55425E53FC84}" srcOrd="10" destOrd="0" presId="urn:microsoft.com/office/officeart/2005/8/layout/cycle5"/>
    <dgm:cxn modelId="{1AA2B001-3AC5-422F-BB51-570E70B0BFCB}" type="presParOf" srcId="{ED04A988-A7C5-466F-88DF-2091ABAED8E8}" destId="{5D822373-F06B-4446-8F54-7CD5D2940823}" srcOrd="11" destOrd="0" presId="urn:microsoft.com/office/officeart/2005/8/layout/cycle5"/>
    <dgm:cxn modelId="{A437EBCA-30B1-4883-BDC1-8DBB9A2B1835}" type="presParOf" srcId="{ED04A988-A7C5-466F-88DF-2091ABAED8E8}" destId="{A097F76F-B840-4D4D-8FBD-55CA95AC9FE1}" srcOrd="12" destOrd="0" presId="urn:microsoft.com/office/officeart/2005/8/layout/cycle5"/>
    <dgm:cxn modelId="{D231BD25-1595-4741-A88F-DDB5AA25FA7A}" type="presParOf" srcId="{ED04A988-A7C5-466F-88DF-2091ABAED8E8}" destId="{F4B99795-3DE3-4343-8457-B2980EA1B7FD}" srcOrd="13" destOrd="0" presId="urn:microsoft.com/office/officeart/2005/8/layout/cycle5"/>
    <dgm:cxn modelId="{96A7CAE5-DAE5-4D2F-9F55-76F9884B9F0A}" type="presParOf" srcId="{ED04A988-A7C5-466F-88DF-2091ABAED8E8}" destId="{505CBE27-2376-4E44-89B3-C28921ABEF95}" srcOrd="14" destOrd="0" presId="urn:microsoft.com/office/officeart/2005/8/layout/cycle5"/>
    <dgm:cxn modelId="{9EE99BAE-39EC-429B-BAB9-C0E07B339461}" type="presParOf" srcId="{ED04A988-A7C5-466F-88DF-2091ABAED8E8}" destId="{2E1306CE-73E0-4374-B1BF-855D54718542}" srcOrd="15" destOrd="0" presId="urn:microsoft.com/office/officeart/2005/8/layout/cycle5"/>
    <dgm:cxn modelId="{94831BF8-A525-474D-A703-3F819BDE9782}" type="presParOf" srcId="{ED04A988-A7C5-466F-88DF-2091ABAED8E8}" destId="{EDF2AE15-989E-4C19-8D5B-7BD8B579E927}" srcOrd="16" destOrd="0" presId="urn:microsoft.com/office/officeart/2005/8/layout/cycle5"/>
    <dgm:cxn modelId="{C4EA34F4-AE67-435E-B51E-91E53F8AA066}" type="presParOf" srcId="{ED04A988-A7C5-466F-88DF-2091ABAED8E8}" destId="{C3AB94BD-CA99-419C-9440-8C2B8C09F6B5}" srcOrd="17" destOrd="0" presId="urn:microsoft.com/office/officeart/2005/8/layout/cycle5"/>
    <dgm:cxn modelId="{9C765E28-871D-4BE7-86DF-22CFD31CC1E2}" type="presParOf" srcId="{ED04A988-A7C5-466F-88DF-2091ABAED8E8}" destId="{4B89858E-6C73-407F-9452-B0B80FDD750D}" srcOrd="18" destOrd="0" presId="urn:microsoft.com/office/officeart/2005/8/layout/cycle5"/>
    <dgm:cxn modelId="{DDD01EB0-BDB0-445C-9B75-60E3775834EB}" type="presParOf" srcId="{ED04A988-A7C5-466F-88DF-2091ABAED8E8}" destId="{D26B0827-2E82-493C-A434-C56616895E9E}" srcOrd="19" destOrd="0" presId="urn:microsoft.com/office/officeart/2005/8/layout/cycle5"/>
    <dgm:cxn modelId="{34B3A6D3-80B6-4341-AD6E-25862E694E4F}" type="presParOf" srcId="{ED04A988-A7C5-466F-88DF-2091ABAED8E8}" destId="{D07DF847-2EED-4F5F-81C1-B9197B2239FA}" srcOrd="20" destOrd="0" presId="urn:microsoft.com/office/officeart/2005/8/layout/cycle5"/>
    <dgm:cxn modelId="{4E7BB8FD-0C37-4331-B796-C117061C1E3A}" type="presParOf" srcId="{ED04A988-A7C5-466F-88DF-2091ABAED8E8}" destId="{194BF38C-8E88-4C75-8D28-C733B082F9E3}" srcOrd="21" destOrd="0" presId="urn:microsoft.com/office/officeart/2005/8/layout/cycle5"/>
    <dgm:cxn modelId="{97F6C5AD-C028-41AF-9697-3905550D02F9}" type="presParOf" srcId="{ED04A988-A7C5-466F-88DF-2091ABAED8E8}" destId="{04273113-BD10-4E4C-952B-82D8CC7A0495}" srcOrd="22" destOrd="0" presId="urn:microsoft.com/office/officeart/2005/8/layout/cycle5"/>
    <dgm:cxn modelId="{8FDEC896-0B82-406C-B37E-36F137C97311}" type="presParOf" srcId="{ED04A988-A7C5-466F-88DF-2091ABAED8E8}" destId="{DB8778F4-E962-4AE3-88C1-01CC2AF050F6}" srcOrd="23"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5A964-2033-4C6F-A17C-72D034D7668A}">
      <dsp:nvSpPr>
        <dsp:cNvPr id="0" name=""/>
        <dsp:cNvSpPr/>
      </dsp:nvSpPr>
      <dsp:spPr>
        <a:xfrm>
          <a:off x="2705481" y="-41587"/>
          <a:ext cx="786828" cy="511438"/>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Inventory controls</a:t>
          </a:r>
        </a:p>
      </dsp:txBody>
      <dsp:txXfrm>
        <a:off x="2730447" y="-16621"/>
        <a:ext cx="736896" cy="461506"/>
      </dsp:txXfrm>
    </dsp:sp>
    <dsp:sp modelId="{A0A9042B-5181-4AAA-9322-03A8C6383376}">
      <dsp:nvSpPr>
        <dsp:cNvPr id="0" name=""/>
        <dsp:cNvSpPr/>
      </dsp:nvSpPr>
      <dsp:spPr>
        <a:xfrm>
          <a:off x="1395556" y="228704"/>
          <a:ext cx="3548077" cy="3548077"/>
        </a:xfrm>
        <a:custGeom>
          <a:avLst/>
          <a:gdLst/>
          <a:ahLst/>
          <a:cxnLst/>
          <a:rect l="0" t="0" r="0" b="0"/>
          <a:pathLst>
            <a:path>
              <a:moveTo>
                <a:pt x="2215372" y="55772"/>
              </a:moveTo>
              <a:arcTo wR="1774038" hR="1774038" stAng="17064296" swAng="71214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B409BEC-F0C1-4E99-B96D-0FB20843C2F4}">
      <dsp:nvSpPr>
        <dsp:cNvPr id="0" name=""/>
        <dsp:cNvSpPr/>
      </dsp:nvSpPr>
      <dsp:spPr>
        <a:xfrm>
          <a:off x="3985616" y="469453"/>
          <a:ext cx="786828" cy="511438"/>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Case Entry</a:t>
          </a:r>
        </a:p>
      </dsp:txBody>
      <dsp:txXfrm>
        <a:off x="4010582" y="494419"/>
        <a:ext cx="736896" cy="461506"/>
      </dsp:txXfrm>
    </dsp:sp>
    <dsp:sp modelId="{A8EBACD9-5B9E-44D1-9E1A-BB244F008DFD}">
      <dsp:nvSpPr>
        <dsp:cNvPr id="0" name=""/>
        <dsp:cNvSpPr/>
      </dsp:nvSpPr>
      <dsp:spPr>
        <a:xfrm>
          <a:off x="1347150" y="203769"/>
          <a:ext cx="3548077" cy="3548077"/>
        </a:xfrm>
        <a:custGeom>
          <a:avLst/>
          <a:gdLst/>
          <a:ahLst/>
          <a:cxnLst/>
          <a:rect l="0" t="0" r="0" b="0"/>
          <a:pathLst>
            <a:path>
              <a:moveTo>
                <a:pt x="3325916" y="914451"/>
              </a:moveTo>
              <a:arcTo wR="1774038" hR="1774038" stAng="19861072" swAng="95128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930FE39-A021-493E-A29A-5B0DC678BEC3}">
      <dsp:nvSpPr>
        <dsp:cNvPr id="0" name=""/>
        <dsp:cNvSpPr/>
      </dsp:nvSpPr>
      <dsp:spPr>
        <a:xfrm>
          <a:off x="4503043" y="1733397"/>
          <a:ext cx="786828" cy="511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Pump Set-up</a:t>
          </a:r>
        </a:p>
      </dsp:txBody>
      <dsp:txXfrm>
        <a:off x="4528009" y="1758363"/>
        <a:ext cx="736896" cy="461506"/>
      </dsp:txXfrm>
    </dsp:sp>
    <dsp:sp modelId="{FED8879A-02A6-4770-A696-CBA9C4B8F964}">
      <dsp:nvSpPr>
        <dsp:cNvPr id="0" name=""/>
        <dsp:cNvSpPr/>
      </dsp:nvSpPr>
      <dsp:spPr>
        <a:xfrm>
          <a:off x="1355567" y="170471"/>
          <a:ext cx="3548077" cy="3548077"/>
        </a:xfrm>
        <a:custGeom>
          <a:avLst/>
          <a:gdLst/>
          <a:ahLst/>
          <a:cxnLst/>
          <a:rect l="0" t="0" r="0" b="0"/>
          <a:pathLst>
            <a:path>
              <a:moveTo>
                <a:pt x="3488041" y="2231652"/>
              </a:moveTo>
              <a:arcTo wR="1774038" hR="1774038" stAng="896907" swAng="95007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5AA74B7-01C6-4E17-9432-9590D7A13382}">
      <dsp:nvSpPr>
        <dsp:cNvPr id="0" name=""/>
        <dsp:cNvSpPr/>
      </dsp:nvSpPr>
      <dsp:spPr>
        <a:xfrm>
          <a:off x="3959916" y="2986886"/>
          <a:ext cx="786828" cy="511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Pre-Bypass Checklists</a:t>
          </a:r>
        </a:p>
      </dsp:txBody>
      <dsp:txXfrm>
        <a:off x="3984882" y="3011852"/>
        <a:ext cx="736896" cy="461506"/>
      </dsp:txXfrm>
    </dsp:sp>
    <dsp:sp modelId="{5D822373-F06B-4446-8F54-7CD5D2940823}">
      <dsp:nvSpPr>
        <dsp:cNvPr id="0" name=""/>
        <dsp:cNvSpPr/>
      </dsp:nvSpPr>
      <dsp:spPr>
        <a:xfrm>
          <a:off x="1324856" y="214131"/>
          <a:ext cx="3548077" cy="3548077"/>
        </a:xfrm>
        <a:custGeom>
          <a:avLst/>
          <a:gdLst/>
          <a:ahLst/>
          <a:cxnLst/>
          <a:rect l="0" t="0" r="0" b="0"/>
          <a:pathLst>
            <a:path>
              <a:moveTo>
                <a:pt x="2614997" y="3336089"/>
              </a:moveTo>
              <a:arcTo wR="1774038" hR="1774038" stAng="3702204" swAng="60758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097F76F-B840-4D4D-8FBD-55CA95AC9FE1}">
      <dsp:nvSpPr>
        <dsp:cNvPr id="0" name=""/>
        <dsp:cNvSpPr/>
      </dsp:nvSpPr>
      <dsp:spPr>
        <a:xfrm>
          <a:off x="2645276" y="3420504"/>
          <a:ext cx="907237" cy="6834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Automated / Smarter</a:t>
          </a:r>
        </a:p>
        <a:p>
          <a:pPr marL="0" lvl="0" indent="0" algn="ctr" defTabSz="355600">
            <a:lnSpc>
              <a:spcPct val="90000"/>
            </a:lnSpc>
            <a:spcBef>
              <a:spcPct val="0"/>
            </a:spcBef>
            <a:spcAft>
              <a:spcPct val="35000"/>
            </a:spcAft>
            <a:buNone/>
          </a:pPr>
          <a:r>
            <a:rPr lang="en-US" sz="800" kern="1200" dirty="0"/>
            <a:t>Clinical Documentation</a:t>
          </a:r>
        </a:p>
      </dsp:txBody>
      <dsp:txXfrm>
        <a:off x="2678637" y="3453865"/>
        <a:ext cx="840515" cy="616688"/>
      </dsp:txXfrm>
    </dsp:sp>
    <dsp:sp modelId="{505CBE27-2376-4E44-89B3-C28921ABEF95}">
      <dsp:nvSpPr>
        <dsp:cNvPr id="0" name=""/>
        <dsp:cNvSpPr/>
      </dsp:nvSpPr>
      <dsp:spPr>
        <a:xfrm>
          <a:off x="1324856" y="214131"/>
          <a:ext cx="3548077" cy="3548077"/>
        </a:xfrm>
        <a:custGeom>
          <a:avLst/>
          <a:gdLst/>
          <a:ahLst/>
          <a:cxnLst/>
          <a:rect l="0" t="0" r="0" b="0"/>
          <a:pathLst>
            <a:path>
              <a:moveTo>
                <a:pt x="1234962" y="3464190"/>
              </a:moveTo>
              <a:arcTo wR="1774038" hR="1774038" stAng="6461411" swAng="51981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E1306CE-73E0-4374-B1BF-855D54718542}">
      <dsp:nvSpPr>
        <dsp:cNvPr id="0" name=""/>
        <dsp:cNvSpPr/>
      </dsp:nvSpPr>
      <dsp:spPr>
        <a:xfrm>
          <a:off x="1451046" y="2948881"/>
          <a:ext cx="786828" cy="587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Care Team Clinical  Management and Support</a:t>
          </a:r>
        </a:p>
      </dsp:txBody>
      <dsp:txXfrm>
        <a:off x="1479723" y="2977558"/>
        <a:ext cx="729474" cy="530094"/>
      </dsp:txXfrm>
    </dsp:sp>
    <dsp:sp modelId="{C3AB94BD-CA99-419C-9440-8C2B8C09F6B5}">
      <dsp:nvSpPr>
        <dsp:cNvPr id="0" name=""/>
        <dsp:cNvSpPr/>
      </dsp:nvSpPr>
      <dsp:spPr>
        <a:xfrm>
          <a:off x="1324856" y="214131"/>
          <a:ext cx="3548077" cy="3548077"/>
        </a:xfrm>
        <a:custGeom>
          <a:avLst/>
          <a:gdLst/>
          <a:ahLst/>
          <a:cxnLst/>
          <a:rect l="0" t="0" r="0" b="0"/>
          <a:pathLst>
            <a:path>
              <a:moveTo>
                <a:pt x="206574" y="2604863"/>
              </a:moveTo>
              <a:arcTo wR="1774038" hR="1774038" stAng="9124467" swAng="88649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B89858E-6C73-407F-9452-B0B80FDD750D}">
      <dsp:nvSpPr>
        <dsp:cNvPr id="0" name=""/>
        <dsp:cNvSpPr/>
      </dsp:nvSpPr>
      <dsp:spPr>
        <a:xfrm>
          <a:off x="931442" y="1732451"/>
          <a:ext cx="786828" cy="511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ECMO &amp; ATS Applications </a:t>
          </a:r>
        </a:p>
      </dsp:txBody>
      <dsp:txXfrm>
        <a:off x="956408" y="1757417"/>
        <a:ext cx="736896" cy="461506"/>
      </dsp:txXfrm>
    </dsp:sp>
    <dsp:sp modelId="{D07DF847-2EED-4F5F-81C1-B9197B2239FA}">
      <dsp:nvSpPr>
        <dsp:cNvPr id="0" name=""/>
        <dsp:cNvSpPr/>
      </dsp:nvSpPr>
      <dsp:spPr>
        <a:xfrm>
          <a:off x="1317042" y="262987"/>
          <a:ext cx="3548077" cy="3548077"/>
        </a:xfrm>
        <a:custGeom>
          <a:avLst/>
          <a:gdLst/>
          <a:ahLst/>
          <a:cxnLst/>
          <a:rect l="0" t="0" r="0" b="0"/>
          <a:pathLst>
            <a:path>
              <a:moveTo>
                <a:pt x="60778" y="1313654"/>
              </a:moveTo>
              <a:arcTo wR="1774038" hR="1774038" stAng="11702466" swAng="94130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94BF38C-8E88-4C75-8D28-C733B082F9E3}">
      <dsp:nvSpPr>
        <dsp:cNvPr id="0" name=""/>
        <dsp:cNvSpPr/>
      </dsp:nvSpPr>
      <dsp:spPr>
        <a:xfrm>
          <a:off x="1474150" y="485718"/>
          <a:ext cx="786828" cy="511438"/>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 Data Warehouse</a:t>
          </a:r>
        </a:p>
      </dsp:txBody>
      <dsp:txXfrm>
        <a:off x="1499116" y="510684"/>
        <a:ext cx="736896" cy="461506"/>
      </dsp:txXfrm>
    </dsp:sp>
    <dsp:sp modelId="{DB8778F4-E962-4AE3-88C1-01CC2AF050F6}">
      <dsp:nvSpPr>
        <dsp:cNvPr id="0" name=""/>
        <dsp:cNvSpPr/>
      </dsp:nvSpPr>
      <dsp:spPr>
        <a:xfrm>
          <a:off x="1392754" y="197275"/>
          <a:ext cx="3548077" cy="3548077"/>
        </a:xfrm>
        <a:custGeom>
          <a:avLst/>
          <a:gdLst/>
          <a:ahLst/>
          <a:cxnLst/>
          <a:rect l="0" t="0" r="0" b="0"/>
          <a:pathLst>
            <a:path>
              <a:moveTo>
                <a:pt x="899507" y="230533"/>
              </a:moveTo>
              <a:arcTo wR="1774038" hR="1774038" stAng="14427878" swAng="65196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74889-BE77-FB47-9B70-2EA8F03C9D99}" type="datetimeFigureOut">
              <a:rPr lang="en-US" smtClean="0"/>
              <a:t>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543BB-8C50-A341-8FF6-8670C45CD97E}" type="slidenum">
              <a:rPr lang="en-US" smtClean="0"/>
              <a:t>‹#›</a:t>
            </a:fld>
            <a:endParaRPr lang="en-US"/>
          </a:p>
        </p:txBody>
      </p:sp>
    </p:spTree>
    <p:extLst>
      <p:ext uri="{BB962C8B-B14F-4D97-AF65-F5344CB8AC3E}">
        <p14:creationId xmlns:p14="http://schemas.microsoft.com/office/powerpoint/2010/main" val="121495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know the explosive effects of bypass but see them in a diagram is very powerful. For the last 60 years we have studied the effects of Cardiopulmonary Bypass on the body. </a:t>
            </a:r>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2</a:t>
            </a:fld>
            <a:endParaRPr lang="en-US"/>
          </a:p>
        </p:txBody>
      </p:sp>
    </p:spTree>
    <p:extLst>
      <p:ext uri="{BB962C8B-B14F-4D97-AF65-F5344CB8AC3E}">
        <p14:creationId xmlns:p14="http://schemas.microsoft.com/office/powerpoint/2010/main" val="242834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Talis</a:t>
            </a:r>
            <a:r>
              <a:rPr lang="en-US" dirty="0"/>
              <a:t> Clinical had a team of Perfusionist working on this to advise what data needed to be displayed and how it should be displayed.  Our experience is that they make changes quickly to the dashboard when needed!</a:t>
            </a:r>
          </a:p>
        </p:txBody>
      </p:sp>
      <p:sp>
        <p:nvSpPr>
          <p:cNvPr id="4" name="Slide Number Placeholder 3"/>
          <p:cNvSpPr>
            <a:spLocks noGrp="1"/>
          </p:cNvSpPr>
          <p:nvPr>
            <p:ph type="sldNum" sz="quarter" idx="5"/>
          </p:nvPr>
        </p:nvSpPr>
        <p:spPr/>
        <p:txBody>
          <a:bodyPr/>
          <a:lstStyle/>
          <a:p>
            <a:fld id="{51A543BB-8C50-A341-8FF6-8670C45CD97E}" type="slidenum">
              <a:rPr lang="en-US" smtClean="0"/>
              <a:t>11</a:t>
            </a:fld>
            <a:endParaRPr lang="en-US"/>
          </a:p>
        </p:txBody>
      </p:sp>
    </p:spTree>
    <p:extLst>
      <p:ext uri="{BB962C8B-B14F-4D97-AF65-F5344CB8AC3E}">
        <p14:creationId xmlns:p14="http://schemas.microsoft.com/office/powerpoint/2010/main" val="2651056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look at the </a:t>
            </a:r>
            <a:r>
              <a:rPr lang="en-US" dirty="0" err="1"/>
              <a:t>Talis</a:t>
            </a:r>
            <a:r>
              <a:rPr lang="en-US" dirty="0"/>
              <a:t> Cockpit display on a Terumo System 1 HLM</a:t>
            </a:r>
          </a:p>
          <a:p>
            <a:endParaRPr lang="en-US" dirty="0"/>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12</a:t>
            </a:fld>
            <a:endParaRPr lang="en-US"/>
          </a:p>
        </p:txBody>
      </p:sp>
    </p:spTree>
    <p:extLst>
      <p:ext uri="{BB962C8B-B14F-4D97-AF65-F5344CB8AC3E}">
        <p14:creationId xmlns:p14="http://schemas.microsoft.com/office/powerpoint/2010/main" val="469757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The entire surgical team can benefit in the OR with a </a:t>
            </a:r>
            <a:r>
              <a:rPr lang="en-US"/>
              <a:t>dashboard view of the Prescription.  We display the parameters thoughtfully so even the </a:t>
            </a:r>
            <a:r>
              <a:rPr lang="en-US" dirty="0"/>
              <a:t>surgeon can look up and see critical information.</a:t>
            </a:r>
          </a:p>
          <a:p>
            <a:endParaRPr lang="en-US" dirty="0"/>
          </a:p>
          <a:p>
            <a:r>
              <a:rPr lang="en-US" dirty="0"/>
              <a:t>Click 2- Outside the OR, supervisors and key supporters can see the encounter view which includes a real-time Prescription update. </a:t>
            </a:r>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DFDA0DC5-43EC-498D-BEBA-5AAE8E49B569}" type="slidenum">
              <a:rPr lang="en-US" smtClean="0"/>
              <a:t>13</a:t>
            </a:fld>
            <a:endParaRPr lang="en-US"/>
          </a:p>
        </p:txBody>
      </p:sp>
    </p:spTree>
    <p:extLst>
      <p:ext uri="{BB962C8B-B14F-4D97-AF65-F5344CB8AC3E}">
        <p14:creationId xmlns:p14="http://schemas.microsoft.com/office/powerpoint/2010/main" val="134477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the case the perfusionist can view their compliance with care plan if needed share this with the surgeon and the ICU</a:t>
            </a:r>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14</a:t>
            </a:fld>
            <a:endParaRPr lang="en-US"/>
          </a:p>
        </p:txBody>
      </p:sp>
    </p:spTree>
    <p:extLst>
      <p:ext uri="{BB962C8B-B14F-4D97-AF65-F5344CB8AC3E}">
        <p14:creationId xmlns:p14="http://schemas.microsoft.com/office/powerpoint/2010/main" val="3079887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Remote Live View allows the clinical team to remotely monitor the patient in real-time clinical information is further enhanced with the alerts and notifications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panose="020F0502020204030204" pitchFamily="34" charset="0"/>
              </a:rPr>
              <a:t>Remote clinical views expose specific patient conditions in each room, allowing team members access to all available information.</a:t>
            </a:r>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15</a:t>
            </a:fld>
            <a:endParaRPr lang="en-US"/>
          </a:p>
        </p:txBody>
      </p:sp>
    </p:spTree>
    <p:extLst>
      <p:ext uri="{BB962C8B-B14F-4D97-AF65-F5344CB8AC3E}">
        <p14:creationId xmlns:p14="http://schemas.microsoft.com/office/powerpoint/2010/main" val="141575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ACG Advanced Clinical Guidance’s lets look closer  </a:t>
            </a:r>
          </a:p>
          <a:p>
            <a:r>
              <a:rPr lang="en-US" dirty="0"/>
              <a:t>Click 1-  The Cockpit DO2i indicator is flashing red. And an alert is scrolling as a notification below.</a:t>
            </a:r>
            <a:r>
              <a:rPr lang="en-US" sz="1200" b="0" i="0" u="none" strike="noStrike" kern="1200" dirty="0">
                <a:solidFill>
                  <a:schemeClr val="tx1"/>
                </a:solidFill>
                <a:effectLst/>
                <a:latin typeface="+mn-lt"/>
                <a:ea typeface="+mn-ea"/>
                <a:cs typeface="+mn-cs"/>
              </a:rPr>
              <a:t> Perfusionist are made aware of best practice violations as they happen and in near real-time.</a:t>
            </a:r>
            <a:endParaRPr lang="en-US" dirty="0"/>
          </a:p>
          <a:p>
            <a:r>
              <a:rPr lang="en-US" dirty="0"/>
              <a:t>Click 2- Acknowledging the alert exposing actionable data.  The tool provided smart parameters for improved decision making.</a:t>
            </a:r>
          </a:p>
          <a:p>
            <a:r>
              <a:rPr lang="en-US" dirty="0"/>
              <a:t>Low DO2i may be attributed to flow or dilution which reveals key Blood Bank parameters.</a:t>
            </a:r>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17</a:t>
            </a:fld>
            <a:endParaRPr lang="en-US"/>
          </a:p>
        </p:txBody>
      </p:sp>
    </p:spTree>
    <p:extLst>
      <p:ext uri="{BB962C8B-B14F-4D97-AF65-F5344CB8AC3E}">
        <p14:creationId xmlns:p14="http://schemas.microsoft.com/office/powerpoint/2010/main" val="800815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literature is very clear on Hyperthermia and AKI. ACG is a tool for at Risk patients</a:t>
            </a:r>
          </a:p>
        </p:txBody>
      </p:sp>
      <p:sp>
        <p:nvSpPr>
          <p:cNvPr id="4" name="Slide Number Placeholder 3"/>
          <p:cNvSpPr>
            <a:spLocks noGrp="1"/>
          </p:cNvSpPr>
          <p:nvPr>
            <p:ph type="sldNum" sz="quarter" idx="5"/>
          </p:nvPr>
        </p:nvSpPr>
        <p:spPr/>
        <p:txBody>
          <a:bodyPr/>
          <a:lstStyle/>
          <a:p>
            <a:fld id="{51A543BB-8C50-A341-8FF6-8670C45CD97E}" type="slidenum">
              <a:rPr lang="en-US" smtClean="0"/>
              <a:t>18</a:t>
            </a:fld>
            <a:endParaRPr lang="en-US"/>
          </a:p>
        </p:txBody>
      </p:sp>
    </p:spTree>
    <p:extLst>
      <p:ext uri="{BB962C8B-B14F-4D97-AF65-F5344CB8AC3E}">
        <p14:creationId xmlns:p14="http://schemas.microsoft.com/office/powerpoint/2010/main" val="3998847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a:t>safety devices turned on</a:t>
            </a:r>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19</a:t>
            </a:fld>
            <a:endParaRPr lang="en-US"/>
          </a:p>
        </p:txBody>
      </p:sp>
    </p:spTree>
    <p:extLst>
      <p:ext uri="{BB962C8B-B14F-4D97-AF65-F5344CB8AC3E}">
        <p14:creationId xmlns:p14="http://schemas.microsoft.com/office/powerpoint/2010/main" val="1911180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4DE5B9-973B-43EC-AC3C-7F3BA1F9D7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63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great example of the Surgeons remote view</a:t>
            </a:r>
          </a:p>
        </p:txBody>
      </p:sp>
      <p:sp>
        <p:nvSpPr>
          <p:cNvPr id="4" name="Slide Number Placeholder 3"/>
          <p:cNvSpPr>
            <a:spLocks noGrp="1"/>
          </p:cNvSpPr>
          <p:nvPr>
            <p:ph type="sldNum" sz="quarter" idx="5"/>
          </p:nvPr>
        </p:nvSpPr>
        <p:spPr/>
        <p:txBody>
          <a:bodyPr/>
          <a:lstStyle/>
          <a:p>
            <a:fld id="{51A543BB-8C50-A341-8FF6-8670C45CD97E}" type="slidenum">
              <a:rPr lang="en-US" smtClean="0"/>
              <a:t>22</a:t>
            </a:fld>
            <a:endParaRPr lang="en-US"/>
          </a:p>
        </p:txBody>
      </p:sp>
    </p:spTree>
    <p:extLst>
      <p:ext uri="{BB962C8B-B14F-4D97-AF65-F5344CB8AC3E}">
        <p14:creationId xmlns:p14="http://schemas.microsoft.com/office/powerpoint/2010/main" val="297164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come a long way since the first. successful human-heart surgery assisted by a heart-lung machine. 1953: __Philadelphia surgeon John H. Gibbon Jr. We have revolutionized the HL machine over the last 60 years</a:t>
            </a:r>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3</a:t>
            </a:fld>
            <a:endParaRPr lang="en-US"/>
          </a:p>
        </p:txBody>
      </p:sp>
    </p:spTree>
    <p:extLst>
      <p:ext uri="{BB962C8B-B14F-4D97-AF65-F5344CB8AC3E}">
        <p14:creationId xmlns:p14="http://schemas.microsoft.com/office/powerpoint/2010/main" val="114531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QA, QI improvement process are dependent on having access to clean clinical data across all patient populations. </a:t>
            </a:r>
          </a:p>
          <a:p>
            <a:r>
              <a:rPr lang="en-US" sz="1200" b="0" i="0" u="none" strike="noStrike" kern="1200" dirty="0">
                <a:solidFill>
                  <a:schemeClr val="tx1"/>
                </a:solidFill>
                <a:effectLst/>
                <a:latin typeface="+mn-lt"/>
                <a:ea typeface="+mn-ea"/>
                <a:cs typeface="+mn-cs"/>
              </a:rPr>
              <a:t>Allows compliance to be measured by Hospital, Department, Procedure and individual Best Practice Protocols.</a:t>
            </a:r>
          </a:p>
          <a:p>
            <a:r>
              <a:rPr lang="en-US" sz="1200" b="0" i="0" u="none" strike="noStrike" kern="1200" dirty="0">
                <a:solidFill>
                  <a:schemeClr val="tx1"/>
                </a:solidFill>
                <a:effectLst/>
                <a:latin typeface="+mn-lt"/>
                <a:ea typeface="+mn-ea"/>
                <a:cs typeface="+mn-cs"/>
              </a:rPr>
              <a:t>Data can be used to analyze outcomes and trends for an individual patient or patient population.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4DE5B9-973B-43EC-AC3C-7F3BA1F9D7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00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24</a:t>
            </a:fld>
            <a:endParaRPr lang="en-US"/>
          </a:p>
        </p:txBody>
      </p:sp>
    </p:spTree>
    <p:extLst>
      <p:ext uri="{BB962C8B-B14F-4D97-AF65-F5344CB8AC3E}">
        <p14:creationId xmlns:p14="http://schemas.microsoft.com/office/powerpoint/2010/main" val="206933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PIMS provides device agnostic integration. </a:t>
            </a:r>
          </a:p>
          <a:p>
            <a:pPr marL="171450" indent="-171450">
              <a:buFontTx/>
              <a:buChar char="-"/>
            </a:pPr>
            <a:r>
              <a:rPr lang="en-US" dirty="0"/>
              <a:t>It also offers platform agnostic HIT system integration – It can auto-populate a surgery schedule and patient history data from an EMR.</a:t>
            </a:r>
          </a:p>
          <a:p>
            <a:pPr marL="171450" indent="-171450">
              <a:buFontTx/>
              <a:buChar char="-"/>
            </a:pPr>
            <a:r>
              <a:rPr lang="en-US" dirty="0"/>
              <a:t> It can interface with lab, pharmacy and decentralized pharmacy systems. </a:t>
            </a:r>
          </a:p>
          <a:p>
            <a:pPr marL="171450" indent="-171450">
              <a:buFontTx/>
              <a:buChar char="-"/>
            </a:pPr>
            <a:r>
              <a:rPr lang="en-US" dirty="0"/>
              <a:t>It serves as a process control tool helping an organization standardize its workflows and clinical best practices through alerts and notifications</a:t>
            </a:r>
          </a:p>
          <a:p>
            <a:pPr marL="171450" indent="-171450">
              <a:buFontTx/>
              <a:buChar char="-"/>
            </a:pPr>
            <a:r>
              <a:rPr lang="en-US" dirty="0"/>
              <a:t>It incorporates Pre-bypass and pump setup checklists and checklists for devices like an ATS or VAD</a:t>
            </a:r>
          </a:p>
          <a:p>
            <a:pPr marL="171450" indent="-171450">
              <a:buFontTx/>
              <a:buChar char="-"/>
            </a:pPr>
            <a:r>
              <a:rPr lang="en-US" dirty="0"/>
              <a:t>It provides constant vigilance over patients through Advanced Clinical Guidance</a:t>
            </a:r>
          </a:p>
          <a:p>
            <a:pPr marL="171450" indent="-171450">
              <a:buFontTx/>
              <a:buChar char="-"/>
            </a:pPr>
            <a:r>
              <a:rPr lang="en-US" dirty="0"/>
              <a:t>Barcode scanning facilitates supply chain and safety through accurate/rich data capture</a:t>
            </a:r>
          </a:p>
          <a:p>
            <a:pPr marL="171450" indent="-171450">
              <a:buFontTx/>
              <a:buChar char="-"/>
            </a:pPr>
            <a:r>
              <a:rPr lang="en-US" dirty="0"/>
              <a:t>Our PIMS shares the data that it collects with all members of the care team (the surgeon, anesthesiologist, perfusionist and nurses) to drive improved patient care and safety beyond the OR, into the ICU and across the entire continuum of care</a:t>
            </a:r>
          </a:p>
          <a:p>
            <a:pPr marL="171450" indent="-171450">
              <a:buFontTx/>
              <a:buChar char="-"/>
            </a:pPr>
            <a:r>
              <a:rPr lang="en-US" dirty="0"/>
              <a:t>Dashboards allow an organization to more efficiently use its most valuable operational resources</a:t>
            </a:r>
          </a:p>
          <a:p>
            <a:pPr marL="0" indent="0">
              <a:buFontTx/>
              <a:buNone/>
            </a:pPr>
            <a:endParaRPr lang="en-US" b="0" i="0" dirty="0"/>
          </a:p>
        </p:txBody>
      </p:sp>
      <p:sp>
        <p:nvSpPr>
          <p:cNvPr id="4" name="Slide Number Placeholder 3"/>
          <p:cNvSpPr>
            <a:spLocks noGrp="1"/>
          </p:cNvSpPr>
          <p:nvPr>
            <p:ph type="sldNum" sz="quarter" idx="10"/>
          </p:nvPr>
        </p:nvSpPr>
        <p:spPr/>
        <p:txBody>
          <a:bodyPr/>
          <a:lstStyle/>
          <a:p>
            <a:fld id="{2CE1E2F6-41C5-4A5C-A3BC-EF6285494E73}" type="slidenum">
              <a:rPr lang="en-US" smtClean="0"/>
              <a:t>25</a:t>
            </a:fld>
            <a:endParaRPr lang="en-US"/>
          </a:p>
        </p:txBody>
      </p:sp>
    </p:spTree>
    <p:extLst>
      <p:ext uri="{BB962C8B-B14F-4D97-AF65-F5344CB8AC3E}">
        <p14:creationId xmlns:p14="http://schemas.microsoft.com/office/powerpoint/2010/main" val="2124269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go back wo the definition of a High Reliability Organization</a:t>
            </a:r>
          </a:p>
        </p:txBody>
      </p:sp>
      <p:sp>
        <p:nvSpPr>
          <p:cNvPr id="4" name="Slide Number Placeholder 3"/>
          <p:cNvSpPr>
            <a:spLocks noGrp="1"/>
          </p:cNvSpPr>
          <p:nvPr>
            <p:ph type="sldNum" sz="quarter" idx="5"/>
          </p:nvPr>
        </p:nvSpPr>
        <p:spPr/>
        <p:txBody>
          <a:bodyPr/>
          <a:lstStyle/>
          <a:p>
            <a:fld id="{31B220F0-349C-BE40-9AC7-018E1051F901}" type="slidenum">
              <a:rPr lang="en-US" smtClean="0"/>
              <a:t>26</a:t>
            </a:fld>
            <a:endParaRPr lang="en-US"/>
          </a:p>
        </p:txBody>
      </p:sp>
    </p:spTree>
    <p:extLst>
      <p:ext uri="{BB962C8B-B14F-4D97-AF65-F5344CB8AC3E}">
        <p14:creationId xmlns:p14="http://schemas.microsoft.com/office/powerpoint/2010/main" val="65103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27</a:t>
            </a:fld>
            <a:endParaRPr lang="en-US"/>
          </a:p>
        </p:txBody>
      </p:sp>
    </p:spTree>
    <p:extLst>
      <p:ext uri="{BB962C8B-B14F-4D97-AF65-F5344CB8AC3E}">
        <p14:creationId xmlns:p14="http://schemas.microsoft.com/office/powerpoint/2010/main" val="316389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believe the future of perfusion quality and safety is an Enterprise solution that has real-time clinical and operational alerts– guidance's and notifications taking our patients for the OR to the ICU </a:t>
            </a:r>
          </a:p>
          <a:p>
            <a:endParaRPr lang="en-US"/>
          </a:p>
        </p:txBody>
      </p:sp>
      <p:sp>
        <p:nvSpPr>
          <p:cNvPr id="4" name="Slide Number Placeholder 3"/>
          <p:cNvSpPr>
            <a:spLocks noGrp="1"/>
          </p:cNvSpPr>
          <p:nvPr>
            <p:ph type="sldNum" sz="quarter" idx="5"/>
          </p:nvPr>
        </p:nvSpPr>
        <p:spPr/>
        <p:txBody>
          <a:bodyPr/>
          <a:lstStyle/>
          <a:p>
            <a:fld id="{51A543BB-8C50-A341-8FF6-8670C45CD97E}" type="slidenum">
              <a:rPr lang="en-US" smtClean="0"/>
              <a:t>28</a:t>
            </a:fld>
            <a:endParaRPr lang="en-US"/>
          </a:p>
        </p:txBody>
      </p:sp>
    </p:spTree>
    <p:extLst>
      <p:ext uri="{BB962C8B-B14F-4D97-AF65-F5344CB8AC3E}">
        <p14:creationId xmlns:p14="http://schemas.microsoft.com/office/powerpoint/2010/main" val="383724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0ne might ask themselves WHY in this day and age are we still paper charting</a:t>
            </a:r>
          </a:p>
          <a:p>
            <a:r>
              <a:rPr lang="en-US" dirty="0"/>
              <a:t>Paper chart are inaccurate, error prone, unorganized and provides 0 discrete data. The perfusionist has to fill in all vital and device data manually and it take our focus away from the patient. This is analogous to texting and driving. Texting and driving is dangerous on the road. Taking a perfusionists focus away from the patient is dangerous in the OR.</a:t>
            </a:r>
          </a:p>
          <a:p>
            <a:r>
              <a:rPr lang="en-US" dirty="0"/>
              <a:t>click - EHR EPIC</a:t>
            </a:r>
          </a:p>
          <a:p>
            <a:r>
              <a:rPr lang="en-US" dirty="0"/>
              <a:t>Epic offers little automation.  Everything has to be customized to that account with little automation. And does not integrate any other devices into the record</a:t>
            </a:r>
          </a:p>
          <a:p>
            <a:r>
              <a:rPr lang="en-US" dirty="0"/>
              <a:t>click - Sorin Connect</a:t>
            </a:r>
          </a:p>
          <a:p>
            <a:r>
              <a:rPr lang="en-US" dirty="0"/>
              <a:t>Only integrates with Sorin devices</a:t>
            </a:r>
          </a:p>
          <a:p>
            <a:r>
              <a:rPr lang="en-US" dirty="0"/>
              <a:t> Connect does not integrate any other devices in the room into the record</a:t>
            </a:r>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4</a:t>
            </a:fld>
            <a:endParaRPr lang="en-US"/>
          </a:p>
        </p:txBody>
      </p:sp>
    </p:spTree>
    <p:extLst>
      <p:ext uri="{BB962C8B-B14F-4D97-AF65-F5344CB8AC3E}">
        <p14:creationId xmlns:p14="http://schemas.microsoft.com/office/powerpoint/2010/main" val="285224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u="sng" dirty="0"/>
              <a:t>Enterprise solutions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PIMS provides device agnostic integration. </a:t>
            </a:r>
            <a:endParaRPr lang="en-US" u="sng" dirty="0"/>
          </a:p>
          <a:p>
            <a:pPr marL="228600" indent="-228600">
              <a:buFont typeface="Arial" panose="020B0604020202020204" pitchFamily="34" charset="0"/>
              <a:buChar char="•"/>
            </a:pPr>
            <a:r>
              <a:rPr lang="en-US" dirty="0"/>
              <a:t>Are capable of facilitating a care team model of “patient care” from the OR into the ICU in real time</a:t>
            </a:r>
          </a:p>
          <a:p>
            <a:pPr marL="228600" indent="-228600">
              <a:buFont typeface="Arial" panose="020B0604020202020204" pitchFamily="34" charset="0"/>
              <a:buChar char="•"/>
            </a:pPr>
            <a:r>
              <a:rPr lang="en-US" dirty="0"/>
              <a:t>Technology that will allow scalability into the future</a:t>
            </a:r>
          </a:p>
          <a:p>
            <a:pPr marL="0" indent="0">
              <a:buFontTx/>
              <a:buNone/>
            </a:pPr>
            <a:r>
              <a:rPr lang="en-US" i="1" dirty="0"/>
              <a:t>Spectrum Viper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t>Talis</a:t>
            </a:r>
            <a:r>
              <a:rPr lang="en-US" i="1" dirty="0"/>
              <a:t> Clinical</a:t>
            </a:r>
          </a:p>
          <a:p>
            <a:pPr marL="171450" indent="-171450">
              <a:buFont typeface="Arial" panose="020B0604020202020204" pitchFamily="34" charset="0"/>
              <a:buChar char="•"/>
            </a:pPr>
            <a:r>
              <a:rPr lang="en-US" i="0" dirty="0"/>
              <a:t>Not to pit one against the other but I have experience with </a:t>
            </a:r>
            <a:r>
              <a:rPr lang="en-US" i="0" dirty="0" err="1"/>
              <a:t>Talis</a:t>
            </a:r>
            <a:r>
              <a:rPr lang="en-US" i="0" dirty="0"/>
              <a:t> so I will talk to that</a:t>
            </a:r>
            <a:endParaRPr lang="en-US" dirty="0"/>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5</a:t>
            </a:fld>
            <a:endParaRPr lang="en-US"/>
          </a:p>
        </p:txBody>
      </p:sp>
    </p:spTree>
    <p:extLst>
      <p:ext uri="{BB962C8B-B14F-4D97-AF65-F5344CB8AC3E}">
        <p14:creationId xmlns:p14="http://schemas.microsoft.com/office/powerpoint/2010/main" val="1948638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sz="1600" dirty="0">
                <a:solidFill>
                  <a:schemeClr val="tx1">
                    <a:lumMod val="65000"/>
                    <a:lumOff val="35000"/>
                  </a:schemeClr>
                </a:solidFill>
              </a:rPr>
              <a:t>So what does that mean Real time /Automated Integration????????</a:t>
            </a:r>
          </a:p>
          <a:p>
            <a:pPr>
              <a:spcBef>
                <a:spcPct val="20000"/>
              </a:spcBef>
            </a:pPr>
            <a:r>
              <a:rPr lang="en-US" sz="1600" dirty="0">
                <a:solidFill>
                  <a:schemeClr val="tx1">
                    <a:lumMod val="65000"/>
                    <a:lumOff val="35000"/>
                  </a:schemeClr>
                </a:solidFill>
              </a:rPr>
              <a:t>Leveraging Automated Record Keeping (ARK) the ARK-Cockpit automatically pulls and displays information from:</a:t>
            </a:r>
          </a:p>
          <a:p>
            <a:pPr marL="742950" lvl="1" indent="-285750">
              <a:spcBef>
                <a:spcPct val="20000"/>
              </a:spcBef>
              <a:buFont typeface="Arial" panose="020B0604020202020204" pitchFamily="34" charset="0"/>
              <a:buChar char="•"/>
            </a:pPr>
            <a:r>
              <a:rPr lang="en-US" sz="1600" dirty="0">
                <a:solidFill>
                  <a:schemeClr val="tx1">
                    <a:lumMod val="65000"/>
                    <a:lumOff val="35000"/>
                  </a:schemeClr>
                </a:solidFill>
              </a:rPr>
              <a:t> HLM Machines</a:t>
            </a:r>
          </a:p>
          <a:p>
            <a:pPr marL="742950" lvl="1" indent="-285750">
              <a:spcBef>
                <a:spcPct val="20000"/>
              </a:spcBef>
              <a:buFont typeface="Arial" panose="020B0604020202020204" pitchFamily="34" charset="0"/>
              <a:buChar char="•"/>
            </a:pPr>
            <a:r>
              <a:rPr lang="en-US" sz="1600" dirty="0">
                <a:solidFill>
                  <a:schemeClr val="tx1">
                    <a:lumMod val="65000"/>
                    <a:lumOff val="35000"/>
                  </a:schemeClr>
                </a:solidFill>
              </a:rPr>
              <a:t> Physiologic Monitors</a:t>
            </a:r>
          </a:p>
          <a:p>
            <a:pPr marL="742950" lvl="1" indent="-285750">
              <a:spcBef>
                <a:spcPct val="20000"/>
              </a:spcBef>
              <a:buFont typeface="Arial" panose="020B0604020202020204" pitchFamily="34" charset="0"/>
              <a:buChar char="•"/>
            </a:pPr>
            <a:r>
              <a:rPr lang="en-US" sz="1600" dirty="0">
                <a:solidFill>
                  <a:schemeClr val="tx1">
                    <a:lumMod val="65000"/>
                    <a:lumOff val="35000"/>
                  </a:schemeClr>
                </a:solidFill>
              </a:rPr>
              <a:t> Hospital EMRs, Lab Systems, ADTs, Scheduling, Pharmacy and many other bi-directional HIT Interfaces</a:t>
            </a:r>
            <a:endParaRPr lang="en-US" dirty="0"/>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6</a:t>
            </a:fld>
            <a:endParaRPr lang="en-US"/>
          </a:p>
        </p:txBody>
      </p:sp>
    </p:spTree>
    <p:extLst>
      <p:ext uri="{BB962C8B-B14F-4D97-AF65-F5344CB8AC3E}">
        <p14:creationId xmlns:p14="http://schemas.microsoft.com/office/powerpoint/2010/main" val="203726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Enterprise solutions are designed to drive Best Practices HOW – </a:t>
            </a:r>
          </a:p>
          <a:p>
            <a:r>
              <a:rPr lang="en-US" dirty="0"/>
              <a:t>click-It can auto-populate a surgery schedule and patient history data from an EMR.</a:t>
            </a:r>
          </a:p>
          <a:p>
            <a:r>
              <a:rPr lang="en-US" dirty="0"/>
              <a:t> It can interface with lab, pharmacy and decentralized pharmacy systems. </a:t>
            </a:r>
          </a:p>
          <a:p>
            <a:r>
              <a:rPr lang="en-US" dirty="0"/>
              <a:t>click- Barcode scanning facilitates supply chain and safety through accurate/rich data capture</a:t>
            </a:r>
          </a:p>
          <a:p>
            <a:r>
              <a:rPr lang="en-US" dirty="0"/>
              <a:t>click-It incorporates Pre-bypass and pump setup checklists and checklists for devices like an ATS or VAD</a:t>
            </a:r>
          </a:p>
          <a:p>
            <a:r>
              <a:rPr lang="en-US" dirty="0"/>
              <a:t>click-It serves as a process control tool helping an organization standardize its workflows and clinical best practices through alerts and notifications</a:t>
            </a:r>
          </a:p>
          <a:p>
            <a:r>
              <a:rPr lang="en-US" dirty="0"/>
              <a:t>It provides constant vigilance over patients through Advanced Clinical Guidance</a:t>
            </a:r>
          </a:p>
          <a:p>
            <a:r>
              <a:rPr lang="en-US" dirty="0"/>
              <a:t>click- PIMS shares the data that it collects with all members of the care team (the surgeon, anesthesiologist, perfusionist and nurses) to drive improved patient care and safety beyond the OR, into the ICU and across the entire continuum of care</a:t>
            </a:r>
          </a:p>
          <a:p>
            <a:r>
              <a:rPr lang="en-US" dirty="0"/>
              <a:t>click-valuable clinical surveillance over multiple ECMO patients</a:t>
            </a:r>
          </a:p>
          <a:p>
            <a:r>
              <a:rPr lang="en-US" dirty="0"/>
              <a:t>click-Dashboards allow an organization to more efficiently use its most valuable operational resources</a:t>
            </a:r>
          </a:p>
          <a:p>
            <a:r>
              <a:rPr lang="en-US" dirty="0"/>
              <a:t>click- barcoding assists with inventory controls and ordering</a:t>
            </a:r>
          </a:p>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7</a:t>
            </a:fld>
            <a:endParaRPr lang="en-US"/>
          </a:p>
        </p:txBody>
      </p:sp>
    </p:spTree>
    <p:extLst>
      <p:ext uri="{BB962C8B-B14F-4D97-AF65-F5344CB8AC3E}">
        <p14:creationId xmlns:p14="http://schemas.microsoft.com/office/powerpoint/2010/main" val="4024332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543BB-8C50-A341-8FF6-8670C45CD97E}" type="slidenum">
              <a:rPr lang="en-US" smtClean="0"/>
              <a:t>8</a:t>
            </a:fld>
            <a:endParaRPr lang="en-US"/>
          </a:p>
        </p:txBody>
      </p:sp>
    </p:spTree>
    <p:extLst>
      <p:ext uri="{BB962C8B-B14F-4D97-AF65-F5344CB8AC3E}">
        <p14:creationId xmlns:p14="http://schemas.microsoft.com/office/powerpoint/2010/main" val="50413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Click - Demographics of the case organized on a Mobile or Cockpit View of key parameters of the Pre-Incision Brief (PIB).</a:t>
            </a:r>
          </a:p>
          <a:p>
            <a:r>
              <a:rPr lang="en-US" dirty="0"/>
              <a:t>Click  – Critical values that would typically be collected manually and calculated. Instead the PIB automates this process and provides opportunities to further document clinical initiatives.  </a:t>
            </a:r>
          </a:p>
          <a:p>
            <a:r>
              <a:rPr lang="en-US" dirty="0"/>
              <a:t>Click - Screen with 4 key variables MAP, DO2i, Q, Hb.  Ideally, every team should set patient specific clinical targets to optimize therapeutic delivery. </a:t>
            </a:r>
          </a:p>
          <a:p>
            <a:r>
              <a:rPr lang="en-US" dirty="0"/>
              <a:t>-Notice that each parameter has 2 threshold buttons.  The required order for the surgeon is in the “S” button and a earlier warning target can be input for the Perfusionist in the “P” button. Both buttons slide to impose alerting metrics.</a:t>
            </a:r>
          </a:p>
          <a:p>
            <a:r>
              <a:rPr lang="en-US" dirty="0"/>
              <a:t>Click - as you adjust these parameters more intelligence is revealed. For example will I have enough flow “Q” to drive my hemodilution strategy for the patient. Or will flow, get me enough DO2i to properly oxygenate the patient.</a:t>
            </a:r>
          </a:p>
          <a:p>
            <a:r>
              <a:rPr lang="en-US" dirty="0"/>
              <a:t>Click- Now the order is defined, I “save” it,  and then memorialize the personalized oxygenation prescription for the patient. </a:t>
            </a:r>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DFDA0DC5-43EC-498D-BEBA-5AAE8E49B569}" type="slidenum">
              <a:rPr lang="en-US" smtClean="0"/>
              <a:t>9</a:t>
            </a:fld>
            <a:endParaRPr lang="en-US"/>
          </a:p>
        </p:txBody>
      </p:sp>
    </p:spTree>
    <p:extLst>
      <p:ext uri="{BB962C8B-B14F-4D97-AF65-F5344CB8AC3E}">
        <p14:creationId xmlns:p14="http://schemas.microsoft.com/office/powerpoint/2010/main" val="1255206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Getting closer to the aviation and automotive cockpit design</a:t>
            </a:r>
          </a:p>
          <a:p>
            <a:r>
              <a:rPr lang="en-US" b="0" dirty="0"/>
              <a:t>It was not that long ago when a car dashboard consisted of a speedometer, RPM gauge and an odometer. Keep your eyes on the “GAS” gauge!</a:t>
            </a:r>
          </a:p>
          <a:p>
            <a:endParaRPr lang="en-US" b="0" dirty="0"/>
          </a:p>
          <a:p>
            <a:endParaRPr lang="en-US" b="0" dirty="0"/>
          </a:p>
          <a:p>
            <a:endParaRPr lang="en-US" b="1"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DFDA0DC5-43EC-498D-BEBA-5AAE8E49B569}" type="slidenum">
              <a:rPr lang="en-US" smtClean="0"/>
              <a:t>10</a:t>
            </a:fld>
            <a:endParaRPr lang="en-US"/>
          </a:p>
        </p:txBody>
      </p:sp>
    </p:spTree>
    <p:extLst>
      <p:ext uri="{BB962C8B-B14F-4D97-AF65-F5344CB8AC3E}">
        <p14:creationId xmlns:p14="http://schemas.microsoft.com/office/powerpoint/2010/main" val="3722813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FDC2-67AD-804A-BBE7-65D93F09C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84F8B9-4BA7-654C-911A-71C8E32D05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9B2733-9151-D440-A7C0-02EF1617229E}"/>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5" name="Footer Placeholder 4">
            <a:extLst>
              <a:ext uri="{FF2B5EF4-FFF2-40B4-BE49-F238E27FC236}">
                <a16:creationId xmlns:a16="http://schemas.microsoft.com/office/drawing/2014/main" id="{732594C6-A717-F54A-9E3F-586EE9304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5F17F-B84A-A24F-83C2-4FE6C8C84072}"/>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213361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255E-8252-3140-AB3C-D879824CCC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1E14DD-E65D-9E44-BA00-E6CED6AD03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FD5DF-33D5-B640-9A7A-B77DC70ACFF7}"/>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5" name="Footer Placeholder 4">
            <a:extLst>
              <a:ext uri="{FF2B5EF4-FFF2-40B4-BE49-F238E27FC236}">
                <a16:creationId xmlns:a16="http://schemas.microsoft.com/office/drawing/2014/main" id="{5690CF1F-C891-0547-85CD-CCFB871A6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AF600-5997-4F49-8C90-5B1E6757D4CF}"/>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1715777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005BC-3AA6-4E42-8DC9-1EDBD96E0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8BE57-33C1-F742-AA52-A8B1F4164A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17BFC-5D10-B342-A4FE-384191AAFA0C}"/>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5" name="Footer Placeholder 4">
            <a:extLst>
              <a:ext uri="{FF2B5EF4-FFF2-40B4-BE49-F238E27FC236}">
                <a16:creationId xmlns:a16="http://schemas.microsoft.com/office/drawing/2014/main" id="{573A7369-EAE0-5044-9DF7-1D401A23E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FEE92-D053-1548-B324-9D633058386D}"/>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300033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Empty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33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Empty 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647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endParaRPr lang="en-US"/>
          </a:p>
        </p:txBody>
      </p:sp>
      <p:sp>
        <p:nvSpPr>
          <p:cNvPr id="6" name="Footer Placeholder 5"/>
          <p:cNvSpPr>
            <a:spLocks noGrp="1"/>
          </p:cNvSpPr>
          <p:nvPr>
            <p:ph type="ftr" sz="quarter" idx="11"/>
          </p:nvPr>
        </p:nvSpPr>
        <p:spPr>
          <a:xfrm>
            <a:off x="590396" y="6041362"/>
            <a:ext cx="3295413" cy="365125"/>
          </a:xfrm>
        </p:spPr>
        <p:txBody>
          <a:bodyPr/>
          <a:lstStyle/>
          <a:p>
            <a:r>
              <a:rPr lang="en-US"/>
              <a:t>Talis Clinical - CONFIDENTIAL</a:t>
            </a:r>
          </a:p>
        </p:txBody>
      </p:sp>
      <p:sp>
        <p:nvSpPr>
          <p:cNvPr id="7" name="Slide Number Placeholder 6"/>
          <p:cNvSpPr>
            <a:spLocks noGrp="1"/>
          </p:cNvSpPr>
          <p:nvPr>
            <p:ph type="sldNum" sz="quarter" idx="12"/>
          </p:nvPr>
        </p:nvSpPr>
        <p:spPr>
          <a:xfrm>
            <a:off x="4862689" y="5915888"/>
            <a:ext cx="1062155" cy="490599"/>
          </a:xfrm>
        </p:spPr>
        <p:txBody>
          <a:bodyPr/>
          <a:lstStyle/>
          <a:p>
            <a:fld id="{7A944CA8-A6DA-4DDF-9454-03C3C266BFFC}" type="slidenum">
              <a:rPr lang="en-US" smtClean="0"/>
              <a:t>‹#›</a:t>
            </a:fld>
            <a:endParaRPr lang="en-US"/>
          </a:p>
        </p:txBody>
      </p:sp>
    </p:spTree>
    <p:extLst>
      <p:ext uri="{BB962C8B-B14F-4D97-AF65-F5344CB8AC3E}">
        <p14:creationId xmlns:p14="http://schemas.microsoft.com/office/powerpoint/2010/main" val="377948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D33406C-D844-024B-B5A8-8A2281C6637A}"/>
              </a:ext>
            </a:extLst>
          </p:cNvPr>
          <p:cNvSpPr>
            <a:spLocks noGrp="1"/>
          </p:cNvSpPr>
          <p:nvPr>
            <p:ph type="pic" sz="quarter" idx="17" hasCustomPrompt="1"/>
          </p:nvPr>
        </p:nvSpPr>
        <p:spPr>
          <a:xfrm>
            <a:off x="0" y="0"/>
            <a:ext cx="12192000" cy="6858000"/>
          </a:xfrm>
          <a:solidFill>
            <a:srgbClr val="03409D"/>
          </a:solidFill>
        </p:spPr>
        <p:txBody>
          <a:bodyPr anchor="ctr" anchorCtr="1">
            <a:noAutofit/>
          </a:bodyPr>
          <a:lstStyle>
            <a:lvl1pPr marL="0" indent="0">
              <a:buNone/>
              <a:defRPr>
                <a:solidFill>
                  <a:srgbClr val="002060"/>
                </a:solidFill>
              </a:defRPr>
            </a:lvl1pPr>
          </a:lstStyle>
          <a:p>
            <a:r>
              <a:rPr lang="en-US" dirty="0"/>
              <a:t>Picture here</a:t>
            </a:r>
          </a:p>
        </p:txBody>
      </p:sp>
      <p:sp>
        <p:nvSpPr>
          <p:cNvPr id="10" name="Text Placeholder 9">
            <a:extLst>
              <a:ext uri="{FF2B5EF4-FFF2-40B4-BE49-F238E27FC236}">
                <a16:creationId xmlns:a16="http://schemas.microsoft.com/office/drawing/2014/main" id="{E57E613A-40BB-9D45-BB2F-E09560C089C1}"/>
              </a:ext>
            </a:extLst>
          </p:cNvPr>
          <p:cNvSpPr>
            <a:spLocks noGrp="1"/>
          </p:cNvSpPr>
          <p:nvPr>
            <p:ph type="body" sz="quarter" idx="13"/>
          </p:nvPr>
        </p:nvSpPr>
        <p:spPr>
          <a:xfrm>
            <a:off x="3511289" y="1330440"/>
            <a:ext cx="5169422" cy="1928713"/>
          </a:xfrm>
        </p:spPr>
        <p:txBody>
          <a:bodyPr>
            <a:noAutofit/>
          </a:bodyPr>
          <a:lstStyle>
            <a:lvl1pPr marL="0" indent="0">
              <a:buNone/>
              <a:defRPr sz="7200" b="1">
                <a:solidFill>
                  <a:schemeClr val="bg1"/>
                </a:solidFill>
              </a:defRPr>
            </a:lvl1pPr>
          </a:lstStyle>
          <a:p>
            <a:pPr lvl="0"/>
            <a:r>
              <a:rPr lang="en-US" dirty="0"/>
              <a:t>Click to edit Master</a:t>
            </a:r>
          </a:p>
        </p:txBody>
      </p:sp>
      <p:sp>
        <p:nvSpPr>
          <p:cNvPr id="11" name="Text Placeholder 9">
            <a:extLst>
              <a:ext uri="{FF2B5EF4-FFF2-40B4-BE49-F238E27FC236}">
                <a16:creationId xmlns:a16="http://schemas.microsoft.com/office/drawing/2014/main" id="{ADC1DBF0-7D86-5141-A924-D9EE73046AF8}"/>
              </a:ext>
            </a:extLst>
          </p:cNvPr>
          <p:cNvSpPr>
            <a:spLocks noGrp="1"/>
          </p:cNvSpPr>
          <p:nvPr>
            <p:ph type="body" sz="quarter" idx="14"/>
          </p:nvPr>
        </p:nvSpPr>
        <p:spPr>
          <a:xfrm>
            <a:off x="3511288" y="4365942"/>
            <a:ext cx="5169421" cy="533849"/>
          </a:xfrm>
        </p:spPr>
        <p:txBody>
          <a:bodyPr>
            <a:noAutofit/>
          </a:bodyPr>
          <a:lstStyle>
            <a:lvl1pPr marL="0" indent="0">
              <a:buNone/>
              <a:defRPr sz="3200" b="1" i="0">
                <a:solidFill>
                  <a:srgbClr val="FACE52"/>
                </a:solidFill>
                <a:latin typeface="Calibri" panose="020F0502020204030204" pitchFamily="34" charset="0"/>
                <a:cs typeface="Calibri" panose="020F0502020204030204" pitchFamily="34" charset="0"/>
              </a:defRPr>
            </a:lvl1pPr>
          </a:lstStyle>
          <a:p>
            <a:pPr lvl="0"/>
            <a:r>
              <a:rPr lang="en-US" dirty="0"/>
              <a:t>Click to edit Master</a:t>
            </a:r>
          </a:p>
        </p:txBody>
      </p:sp>
      <p:sp>
        <p:nvSpPr>
          <p:cNvPr id="13" name="Text Placeholder 9">
            <a:extLst>
              <a:ext uri="{FF2B5EF4-FFF2-40B4-BE49-F238E27FC236}">
                <a16:creationId xmlns:a16="http://schemas.microsoft.com/office/drawing/2014/main" id="{59DA3E1D-191C-9545-8517-FA64A9605AF5}"/>
              </a:ext>
            </a:extLst>
          </p:cNvPr>
          <p:cNvSpPr>
            <a:spLocks noGrp="1"/>
          </p:cNvSpPr>
          <p:nvPr>
            <p:ph type="body" sz="quarter" idx="15"/>
          </p:nvPr>
        </p:nvSpPr>
        <p:spPr>
          <a:xfrm>
            <a:off x="3511288" y="4983933"/>
            <a:ext cx="5169420" cy="289799"/>
          </a:xfrm>
        </p:spPr>
        <p:txBody>
          <a:bodyPr>
            <a:noAutofit/>
          </a:bodyPr>
          <a:lstStyle>
            <a:lvl1pPr marL="0" indent="0">
              <a:buNone/>
              <a:defRPr sz="1800" b="0">
                <a:solidFill>
                  <a:schemeClr val="bg1"/>
                </a:solidFill>
              </a:defRPr>
            </a:lvl1pPr>
          </a:lstStyle>
          <a:p>
            <a:pPr lvl="0"/>
            <a:r>
              <a:rPr lang="en-US" dirty="0"/>
              <a:t>Click to edit Master</a:t>
            </a:r>
          </a:p>
        </p:txBody>
      </p:sp>
      <p:sp>
        <p:nvSpPr>
          <p:cNvPr id="14" name="Text Placeholder 9">
            <a:extLst>
              <a:ext uri="{FF2B5EF4-FFF2-40B4-BE49-F238E27FC236}">
                <a16:creationId xmlns:a16="http://schemas.microsoft.com/office/drawing/2014/main" id="{D5097FF2-BDE2-FE40-96F5-C8F1EDC0AF4C}"/>
              </a:ext>
            </a:extLst>
          </p:cNvPr>
          <p:cNvSpPr>
            <a:spLocks noGrp="1"/>
          </p:cNvSpPr>
          <p:nvPr>
            <p:ph type="body" sz="quarter" idx="16"/>
          </p:nvPr>
        </p:nvSpPr>
        <p:spPr>
          <a:xfrm>
            <a:off x="3511288" y="5301187"/>
            <a:ext cx="5169420" cy="289799"/>
          </a:xfrm>
        </p:spPr>
        <p:txBody>
          <a:bodyPr>
            <a:noAutofit/>
          </a:bodyPr>
          <a:lstStyle>
            <a:lvl1pPr marL="0" indent="0">
              <a:buNone/>
              <a:defRPr sz="1600" b="0">
                <a:solidFill>
                  <a:schemeClr val="bg1"/>
                </a:solidFill>
              </a:defRPr>
            </a:lvl1pPr>
          </a:lstStyle>
          <a:p>
            <a:pPr lvl="0"/>
            <a:r>
              <a:rPr lang="en-US" dirty="0"/>
              <a:t>Click to edit Master</a:t>
            </a:r>
          </a:p>
        </p:txBody>
      </p:sp>
      <p:sp>
        <p:nvSpPr>
          <p:cNvPr id="7" name="Rectangle 6">
            <a:extLst>
              <a:ext uri="{FF2B5EF4-FFF2-40B4-BE49-F238E27FC236}">
                <a16:creationId xmlns:a16="http://schemas.microsoft.com/office/drawing/2014/main" id="{6D5C0D9D-B65A-A946-9BFB-F837947A09ED}"/>
              </a:ext>
            </a:extLst>
          </p:cNvPr>
          <p:cNvSpPr/>
          <p:nvPr userDrawn="1"/>
        </p:nvSpPr>
        <p:spPr>
          <a:xfrm>
            <a:off x="3624412" y="3785547"/>
            <a:ext cx="540000" cy="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736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 Imag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BADE155-1A13-AC4B-922F-3465F2614DDF}"/>
              </a:ext>
            </a:extLst>
          </p:cNvPr>
          <p:cNvSpPr>
            <a:spLocks noGrp="1"/>
          </p:cNvSpPr>
          <p:nvPr>
            <p:ph type="pic" sz="quarter" idx="22" hasCustomPrompt="1"/>
          </p:nvPr>
        </p:nvSpPr>
        <p:spPr>
          <a:xfrm>
            <a:off x="0" y="0"/>
            <a:ext cx="6095987" cy="6858000"/>
          </a:xfrm>
        </p:spPr>
        <p:txBody>
          <a:bodyPr anchor="ctr" anchorCtr="1"/>
          <a:lstStyle>
            <a:lvl1pPr marL="0" indent="0">
              <a:buNone/>
              <a:defRPr/>
            </a:lvl1pPr>
          </a:lstStyle>
          <a:p>
            <a:r>
              <a:rPr lang="en-US" dirty="0"/>
              <a:t>Picture here</a:t>
            </a:r>
          </a:p>
        </p:txBody>
      </p:sp>
      <p:sp>
        <p:nvSpPr>
          <p:cNvPr id="26" name="object 10">
            <a:extLst>
              <a:ext uri="{FF2B5EF4-FFF2-40B4-BE49-F238E27FC236}">
                <a16:creationId xmlns:a16="http://schemas.microsoft.com/office/drawing/2014/main" id="{88AB7D0F-8BF3-794E-A60F-678C1E73F409}"/>
              </a:ext>
            </a:extLst>
          </p:cNvPr>
          <p:cNvSpPr/>
          <p:nvPr userDrawn="1"/>
        </p:nvSpPr>
        <p:spPr>
          <a:xfrm>
            <a:off x="11639538" y="2725782"/>
            <a:ext cx="552450" cy="1572895"/>
          </a:xfrm>
          <a:custGeom>
            <a:avLst/>
            <a:gdLst/>
            <a:ahLst/>
            <a:cxnLst/>
            <a:rect l="l" t="t" r="r" b="b"/>
            <a:pathLst>
              <a:path w="552450" h="1572895">
                <a:moveTo>
                  <a:pt x="552130" y="0"/>
                </a:moveTo>
                <a:lnTo>
                  <a:pt x="544178" y="44056"/>
                </a:lnTo>
                <a:lnTo>
                  <a:pt x="516909" y="109183"/>
                </a:lnTo>
                <a:lnTo>
                  <a:pt x="492478" y="147814"/>
                </a:lnTo>
                <a:lnTo>
                  <a:pt x="458953" y="189510"/>
                </a:lnTo>
                <a:lnTo>
                  <a:pt x="414914" y="233538"/>
                </a:lnTo>
                <a:lnTo>
                  <a:pt x="358940" y="279163"/>
                </a:lnTo>
                <a:lnTo>
                  <a:pt x="249503" y="352257"/>
                </a:lnTo>
                <a:lnTo>
                  <a:pt x="211685" y="381677"/>
                </a:lnTo>
                <a:lnTo>
                  <a:pt x="176304" y="413748"/>
                </a:lnTo>
                <a:lnTo>
                  <a:pt x="143512" y="448307"/>
                </a:lnTo>
                <a:lnTo>
                  <a:pt x="113461" y="485190"/>
                </a:lnTo>
                <a:lnTo>
                  <a:pt x="86300" y="524235"/>
                </a:lnTo>
                <a:lnTo>
                  <a:pt x="62183" y="565277"/>
                </a:lnTo>
                <a:lnTo>
                  <a:pt x="41259" y="608153"/>
                </a:lnTo>
                <a:lnTo>
                  <a:pt x="23681" y="652700"/>
                </a:lnTo>
                <a:lnTo>
                  <a:pt x="9598" y="698754"/>
                </a:lnTo>
                <a:lnTo>
                  <a:pt x="816" y="749332"/>
                </a:lnTo>
                <a:lnTo>
                  <a:pt x="0" y="800738"/>
                </a:lnTo>
                <a:lnTo>
                  <a:pt x="6153" y="852049"/>
                </a:lnTo>
                <a:lnTo>
                  <a:pt x="18279" y="902342"/>
                </a:lnTo>
                <a:lnTo>
                  <a:pt x="35379" y="950696"/>
                </a:lnTo>
                <a:lnTo>
                  <a:pt x="55572" y="995026"/>
                </a:lnTo>
                <a:lnTo>
                  <a:pt x="79177" y="1037602"/>
                </a:lnTo>
                <a:lnTo>
                  <a:pt x="106054" y="1078178"/>
                </a:lnTo>
                <a:lnTo>
                  <a:pt x="136066" y="1116508"/>
                </a:lnTo>
                <a:lnTo>
                  <a:pt x="169072" y="1152347"/>
                </a:lnTo>
                <a:lnTo>
                  <a:pt x="197029" y="1178638"/>
                </a:lnTo>
                <a:lnTo>
                  <a:pt x="226530" y="1203164"/>
                </a:lnTo>
                <a:lnTo>
                  <a:pt x="257437" y="1225897"/>
                </a:lnTo>
                <a:lnTo>
                  <a:pt x="289608" y="1246809"/>
                </a:lnTo>
                <a:lnTo>
                  <a:pt x="358940" y="1293299"/>
                </a:lnTo>
                <a:lnTo>
                  <a:pt x="414914" y="1338926"/>
                </a:lnTo>
                <a:lnTo>
                  <a:pt x="458953" y="1382955"/>
                </a:lnTo>
                <a:lnTo>
                  <a:pt x="492478" y="1424653"/>
                </a:lnTo>
                <a:lnTo>
                  <a:pt x="516909" y="1463284"/>
                </a:lnTo>
                <a:lnTo>
                  <a:pt x="533669" y="1498115"/>
                </a:lnTo>
                <a:lnTo>
                  <a:pt x="549858" y="1553439"/>
                </a:lnTo>
                <a:lnTo>
                  <a:pt x="552130" y="1572463"/>
                </a:lnTo>
                <a:lnTo>
                  <a:pt x="552130" y="0"/>
                </a:lnTo>
                <a:close/>
              </a:path>
            </a:pathLst>
          </a:custGeom>
          <a:solidFill>
            <a:srgbClr val="E0E1E2"/>
          </a:solidFill>
        </p:spPr>
        <p:txBody>
          <a:bodyPr wrap="square" lIns="0" tIns="0" rIns="0" bIns="0" rtlCol="0"/>
          <a:lstStyle/>
          <a:p>
            <a:endParaRPr/>
          </a:p>
        </p:txBody>
      </p:sp>
      <p:sp>
        <p:nvSpPr>
          <p:cNvPr id="36" name="Title 1">
            <a:extLst>
              <a:ext uri="{FF2B5EF4-FFF2-40B4-BE49-F238E27FC236}">
                <a16:creationId xmlns:a16="http://schemas.microsoft.com/office/drawing/2014/main" id="{8EDEF54B-6505-C842-80CD-A84F28C7254B}"/>
              </a:ext>
            </a:extLst>
          </p:cNvPr>
          <p:cNvSpPr>
            <a:spLocks noGrp="1"/>
          </p:cNvSpPr>
          <p:nvPr>
            <p:ph type="ctrTitle"/>
          </p:nvPr>
        </p:nvSpPr>
        <p:spPr>
          <a:xfrm>
            <a:off x="7015147" y="1641063"/>
            <a:ext cx="4186316" cy="787399"/>
          </a:xfrm>
        </p:spPr>
        <p:txBody>
          <a:bodyPr anchor="t" anchorCtr="0">
            <a:noAutofit/>
          </a:bodyPr>
          <a:lstStyle>
            <a:lvl1pPr algn="l">
              <a:defRPr sz="2800">
                <a:solidFill>
                  <a:srgbClr val="03409D"/>
                </a:solidFill>
              </a:defRPr>
            </a:lvl1pPr>
          </a:lstStyle>
          <a:p>
            <a:r>
              <a:rPr lang="en-US" dirty="0"/>
              <a:t>Click to edit Master title style</a:t>
            </a:r>
          </a:p>
        </p:txBody>
      </p:sp>
      <p:sp>
        <p:nvSpPr>
          <p:cNvPr id="37" name="Text Placeholder 22">
            <a:extLst>
              <a:ext uri="{FF2B5EF4-FFF2-40B4-BE49-F238E27FC236}">
                <a16:creationId xmlns:a16="http://schemas.microsoft.com/office/drawing/2014/main" id="{D80C67EE-1F33-6447-A040-374ACDCEB471}"/>
              </a:ext>
            </a:extLst>
          </p:cNvPr>
          <p:cNvSpPr>
            <a:spLocks noGrp="1"/>
          </p:cNvSpPr>
          <p:nvPr>
            <p:ph type="body" sz="quarter" idx="13"/>
          </p:nvPr>
        </p:nvSpPr>
        <p:spPr>
          <a:xfrm>
            <a:off x="7015145" y="2960914"/>
            <a:ext cx="4186317" cy="2846124"/>
          </a:xfrm>
        </p:spPr>
        <p:txBody>
          <a:bodyPr>
            <a:normAutofit/>
          </a:bodyPr>
          <a:lstStyle>
            <a:lvl1pPr>
              <a:lnSpc>
                <a:spcPct val="100000"/>
              </a:lnSpc>
              <a:defRPr sz="1400">
                <a:solidFill>
                  <a:schemeClr val="bg1">
                    <a:lumMod val="50000"/>
                  </a:schemeClr>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A78CA535-86FE-A245-A215-59B8F75673FC}"/>
              </a:ext>
            </a:extLst>
          </p:cNvPr>
          <p:cNvSpPr/>
          <p:nvPr userDrawn="1"/>
        </p:nvSpPr>
        <p:spPr>
          <a:xfrm>
            <a:off x="1187788" y="589580"/>
            <a:ext cx="1759456" cy="492443"/>
          </a:xfrm>
          <a:prstGeom prst="rect">
            <a:avLst/>
          </a:prstGeom>
        </p:spPr>
        <p:txBody>
          <a:bodyPr wrap="none">
            <a:spAutoFit/>
          </a:bodyPr>
          <a:lstStyle/>
          <a:p>
            <a:r>
              <a:rPr lang="es-ES" sz="1400" dirty="0">
                <a:solidFill>
                  <a:srgbClr val="0044BB"/>
                </a:solidFill>
                <a:cs typeface="Calibri"/>
              </a:rPr>
              <a:t>Perfusion Symposium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D2D2E"/>
                </a:solidFill>
                <a:cs typeface="Calibri"/>
              </a:rPr>
              <a:t>08 – 10 Nov. 2019</a:t>
            </a:r>
            <a:endParaRPr lang="en-US" sz="1200" dirty="0">
              <a:cs typeface="Calibri"/>
            </a:endParaRPr>
          </a:p>
        </p:txBody>
      </p:sp>
      <p:sp>
        <p:nvSpPr>
          <p:cNvPr id="7" name="object 19">
            <a:extLst>
              <a:ext uri="{FF2B5EF4-FFF2-40B4-BE49-F238E27FC236}">
                <a16:creationId xmlns:a16="http://schemas.microsoft.com/office/drawing/2014/main" id="{4DF3AD91-B9BE-A74F-8B03-644F5561DEF8}"/>
              </a:ext>
            </a:extLst>
          </p:cNvPr>
          <p:cNvSpPr/>
          <p:nvPr userDrawn="1"/>
        </p:nvSpPr>
        <p:spPr>
          <a:xfrm>
            <a:off x="7122158" y="3"/>
            <a:ext cx="0" cy="540000"/>
          </a:xfrm>
          <a:custGeom>
            <a:avLst/>
            <a:gdLst/>
            <a:ahLst/>
            <a:cxnLst/>
            <a:rect l="l" t="t" r="r" b="b"/>
            <a:pathLst>
              <a:path h="524510">
                <a:moveTo>
                  <a:pt x="0" y="523913"/>
                </a:moveTo>
                <a:lnTo>
                  <a:pt x="0" y="0"/>
                </a:lnTo>
              </a:path>
            </a:pathLst>
          </a:custGeom>
          <a:ln w="3898">
            <a:solidFill>
              <a:schemeClr val="bg2">
                <a:lumMod val="90000"/>
              </a:schemeClr>
            </a:solidFill>
          </a:ln>
        </p:spPr>
        <p:txBody>
          <a:bodyPr wrap="square" lIns="0" tIns="0" rIns="0" bIns="0" rtlCol="0"/>
          <a:lstStyle/>
          <a:p>
            <a:endParaRPr/>
          </a:p>
        </p:txBody>
      </p:sp>
      <p:pic>
        <p:nvPicPr>
          <p:cNvPr id="8" name="Picture 7">
            <a:extLst>
              <a:ext uri="{FF2B5EF4-FFF2-40B4-BE49-F238E27FC236}">
                <a16:creationId xmlns:a16="http://schemas.microsoft.com/office/drawing/2014/main" id="{EDC25101-7E7F-4547-8C6C-7EF901B1A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08076" y="620715"/>
            <a:ext cx="208286" cy="162000"/>
          </a:xfrm>
          <a:prstGeom prst="rect">
            <a:avLst/>
          </a:prstGeom>
        </p:spPr>
      </p:pic>
      <p:pic>
        <p:nvPicPr>
          <p:cNvPr id="9" name="Picture 8">
            <a:extLst>
              <a:ext uri="{FF2B5EF4-FFF2-40B4-BE49-F238E27FC236}">
                <a16:creationId xmlns:a16="http://schemas.microsoft.com/office/drawing/2014/main" id="{7D60E687-02E0-3343-99B2-373CDAE0B0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11077981" y="5889660"/>
            <a:ext cx="837782" cy="787400"/>
          </a:xfrm>
          <a:prstGeom prst="rect">
            <a:avLst/>
          </a:prstGeom>
        </p:spPr>
      </p:pic>
    </p:spTree>
    <p:extLst>
      <p:ext uri="{BB962C8B-B14F-4D97-AF65-F5344CB8AC3E}">
        <p14:creationId xmlns:p14="http://schemas.microsoft.com/office/powerpoint/2010/main" val="35543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3 Columns">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18BA6F3F-FCD5-A24F-8837-8DEE42E2889D}"/>
              </a:ext>
            </a:extLst>
          </p:cNvPr>
          <p:cNvSpPr>
            <a:spLocks noGrp="1"/>
          </p:cNvSpPr>
          <p:nvPr>
            <p:ph sz="half" idx="14"/>
          </p:nvPr>
        </p:nvSpPr>
        <p:spPr>
          <a:xfrm>
            <a:off x="1159308" y="4742868"/>
            <a:ext cx="3060000" cy="1630406"/>
          </a:xfrm>
        </p:spPr>
        <p:txBody>
          <a:bodyPr>
            <a:normAutofit/>
          </a:bodyPr>
          <a:lstStyle>
            <a:lvl1pPr marL="0" indent="0" algn="l">
              <a:lnSpc>
                <a:spcPct val="100000"/>
              </a:lnSpc>
              <a:buClr>
                <a:srgbClr val="FFC000"/>
              </a:buClr>
              <a:buFont typeface="Arial" panose="020B0604020202020204" pitchFamily="34" charset="0"/>
              <a:buNone/>
              <a:defRPr sz="1600" i="0">
                <a:solidFill>
                  <a:schemeClr val="bg1">
                    <a:lumMod val="50000"/>
                  </a:schemeClr>
                </a:solidFill>
                <a:latin typeface="+mn-lt"/>
              </a:defRPr>
            </a:lvl1pPr>
          </a:lstStyle>
          <a:p>
            <a:pPr lvl="0"/>
            <a:r>
              <a:rPr lang="en-US" dirty="0"/>
              <a:t>Click to edit Master</a:t>
            </a:r>
          </a:p>
          <a:p>
            <a:pPr lvl="0"/>
            <a:endParaRPr lang="en-US" dirty="0"/>
          </a:p>
        </p:txBody>
      </p:sp>
      <p:sp>
        <p:nvSpPr>
          <p:cNvPr id="44" name="object 10">
            <a:extLst>
              <a:ext uri="{FF2B5EF4-FFF2-40B4-BE49-F238E27FC236}">
                <a16:creationId xmlns:a16="http://schemas.microsoft.com/office/drawing/2014/main" id="{E9008B00-2F3A-FA4C-A16D-7E6B055CCC49}"/>
              </a:ext>
            </a:extLst>
          </p:cNvPr>
          <p:cNvSpPr/>
          <p:nvPr userDrawn="1"/>
        </p:nvSpPr>
        <p:spPr>
          <a:xfrm>
            <a:off x="11639538" y="2725782"/>
            <a:ext cx="552450" cy="1572895"/>
          </a:xfrm>
          <a:custGeom>
            <a:avLst/>
            <a:gdLst/>
            <a:ahLst/>
            <a:cxnLst/>
            <a:rect l="l" t="t" r="r" b="b"/>
            <a:pathLst>
              <a:path w="552450" h="1572895">
                <a:moveTo>
                  <a:pt x="552130" y="0"/>
                </a:moveTo>
                <a:lnTo>
                  <a:pt x="544178" y="44056"/>
                </a:lnTo>
                <a:lnTo>
                  <a:pt x="516909" y="109183"/>
                </a:lnTo>
                <a:lnTo>
                  <a:pt x="492478" y="147814"/>
                </a:lnTo>
                <a:lnTo>
                  <a:pt x="458953" y="189510"/>
                </a:lnTo>
                <a:lnTo>
                  <a:pt x="414914" y="233538"/>
                </a:lnTo>
                <a:lnTo>
                  <a:pt x="358940" y="279163"/>
                </a:lnTo>
                <a:lnTo>
                  <a:pt x="249503" y="352257"/>
                </a:lnTo>
                <a:lnTo>
                  <a:pt x="211685" y="381677"/>
                </a:lnTo>
                <a:lnTo>
                  <a:pt x="176304" y="413748"/>
                </a:lnTo>
                <a:lnTo>
                  <a:pt x="143512" y="448307"/>
                </a:lnTo>
                <a:lnTo>
                  <a:pt x="113461" y="485190"/>
                </a:lnTo>
                <a:lnTo>
                  <a:pt x="86300" y="524235"/>
                </a:lnTo>
                <a:lnTo>
                  <a:pt x="62183" y="565277"/>
                </a:lnTo>
                <a:lnTo>
                  <a:pt x="41259" y="608153"/>
                </a:lnTo>
                <a:lnTo>
                  <a:pt x="23681" y="652700"/>
                </a:lnTo>
                <a:lnTo>
                  <a:pt x="9598" y="698754"/>
                </a:lnTo>
                <a:lnTo>
                  <a:pt x="816" y="749332"/>
                </a:lnTo>
                <a:lnTo>
                  <a:pt x="0" y="800738"/>
                </a:lnTo>
                <a:lnTo>
                  <a:pt x="6153" y="852049"/>
                </a:lnTo>
                <a:lnTo>
                  <a:pt x="18279" y="902342"/>
                </a:lnTo>
                <a:lnTo>
                  <a:pt x="35379" y="950696"/>
                </a:lnTo>
                <a:lnTo>
                  <a:pt x="55572" y="995026"/>
                </a:lnTo>
                <a:lnTo>
                  <a:pt x="79177" y="1037602"/>
                </a:lnTo>
                <a:lnTo>
                  <a:pt x="106054" y="1078178"/>
                </a:lnTo>
                <a:lnTo>
                  <a:pt x="136066" y="1116508"/>
                </a:lnTo>
                <a:lnTo>
                  <a:pt x="169072" y="1152347"/>
                </a:lnTo>
                <a:lnTo>
                  <a:pt x="197029" y="1178638"/>
                </a:lnTo>
                <a:lnTo>
                  <a:pt x="226530" y="1203164"/>
                </a:lnTo>
                <a:lnTo>
                  <a:pt x="257437" y="1225897"/>
                </a:lnTo>
                <a:lnTo>
                  <a:pt x="289608" y="1246809"/>
                </a:lnTo>
                <a:lnTo>
                  <a:pt x="358940" y="1293299"/>
                </a:lnTo>
                <a:lnTo>
                  <a:pt x="414914" y="1338926"/>
                </a:lnTo>
                <a:lnTo>
                  <a:pt x="458953" y="1382955"/>
                </a:lnTo>
                <a:lnTo>
                  <a:pt x="492478" y="1424653"/>
                </a:lnTo>
                <a:lnTo>
                  <a:pt x="516909" y="1463284"/>
                </a:lnTo>
                <a:lnTo>
                  <a:pt x="533669" y="1498115"/>
                </a:lnTo>
                <a:lnTo>
                  <a:pt x="549858" y="1553439"/>
                </a:lnTo>
                <a:lnTo>
                  <a:pt x="552130" y="1572463"/>
                </a:lnTo>
                <a:lnTo>
                  <a:pt x="552130" y="0"/>
                </a:lnTo>
                <a:close/>
              </a:path>
            </a:pathLst>
          </a:custGeom>
          <a:solidFill>
            <a:srgbClr val="E0E1E2"/>
          </a:solidFill>
        </p:spPr>
        <p:txBody>
          <a:bodyPr wrap="square" lIns="0" tIns="0" rIns="0" bIns="0" rtlCol="0"/>
          <a:lstStyle/>
          <a:p>
            <a:endParaRPr/>
          </a:p>
        </p:txBody>
      </p:sp>
      <p:sp>
        <p:nvSpPr>
          <p:cNvPr id="51" name="Picture Placeholder 16">
            <a:extLst>
              <a:ext uri="{FF2B5EF4-FFF2-40B4-BE49-F238E27FC236}">
                <a16:creationId xmlns:a16="http://schemas.microsoft.com/office/drawing/2014/main" id="{D58D6A8F-9B41-0945-9649-BA6613A04F44}"/>
              </a:ext>
            </a:extLst>
          </p:cNvPr>
          <p:cNvSpPr>
            <a:spLocks noGrp="1"/>
          </p:cNvSpPr>
          <p:nvPr>
            <p:ph type="pic" sz="quarter" idx="33"/>
          </p:nvPr>
        </p:nvSpPr>
        <p:spPr>
          <a:xfrm>
            <a:off x="1169656" y="2033874"/>
            <a:ext cx="3060000" cy="1980000"/>
          </a:xfrm>
        </p:spPr>
        <p:txBody>
          <a:bodyPr anchor="ctr" anchorCtr="1">
            <a:normAutofit/>
          </a:bodyPr>
          <a:lstStyle>
            <a:lvl1pPr>
              <a:defRPr sz="2000"/>
            </a:lvl1pPr>
          </a:lstStyle>
          <a:p>
            <a:endParaRPr lang="en-US" dirty="0"/>
          </a:p>
        </p:txBody>
      </p:sp>
      <p:sp>
        <p:nvSpPr>
          <p:cNvPr id="52" name="Picture Placeholder 16">
            <a:extLst>
              <a:ext uri="{FF2B5EF4-FFF2-40B4-BE49-F238E27FC236}">
                <a16:creationId xmlns:a16="http://schemas.microsoft.com/office/drawing/2014/main" id="{997E7B57-362F-1549-A90C-9C65DD0F30EA}"/>
              </a:ext>
            </a:extLst>
          </p:cNvPr>
          <p:cNvSpPr>
            <a:spLocks noGrp="1"/>
          </p:cNvSpPr>
          <p:nvPr>
            <p:ph type="pic" sz="quarter" idx="23"/>
          </p:nvPr>
        </p:nvSpPr>
        <p:spPr>
          <a:xfrm>
            <a:off x="4560339" y="2033874"/>
            <a:ext cx="3060000" cy="1980000"/>
          </a:xfrm>
        </p:spPr>
        <p:txBody>
          <a:bodyPr anchor="ctr" anchorCtr="1">
            <a:normAutofit/>
          </a:bodyPr>
          <a:lstStyle>
            <a:lvl1pPr>
              <a:defRPr sz="2000"/>
            </a:lvl1pPr>
          </a:lstStyle>
          <a:p>
            <a:endParaRPr lang="en-US" dirty="0"/>
          </a:p>
        </p:txBody>
      </p:sp>
      <p:sp>
        <p:nvSpPr>
          <p:cNvPr id="53" name="Picture Placeholder 16">
            <a:extLst>
              <a:ext uri="{FF2B5EF4-FFF2-40B4-BE49-F238E27FC236}">
                <a16:creationId xmlns:a16="http://schemas.microsoft.com/office/drawing/2014/main" id="{7F478396-A4C8-C544-A530-8A71B03F113B}"/>
              </a:ext>
            </a:extLst>
          </p:cNvPr>
          <p:cNvSpPr>
            <a:spLocks noGrp="1"/>
          </p:cNvSpPr>
          <p:nvPr>
            <p:ph type="pic" sz="quarter" idx="24"/>
          </p:nvPr>
        </p:nvSpPr>
        <p:spPr>
          <a:xfrm>
            <a:off x="7951022" y="2033875"/>
            <a:ext cx="3060000" cy="1980000"/>
          </a:xfrm>
        </p:spPr>
        <p:txBody>
          <a:bodyPr anchor="ctr" anchorCtr="1">
            <a:normAutofit/>
          </a:bodyPr>
          <a:lstStyle>
            <a:lvl1pPr>
              <a:defRPr sz="2000"/>
            </a:lvl1pPr>
          </a:lstStyle>
          <a:p>
            <a:endParaRPr lang="en-US"/>
          </a:p>
        </p:txBody>
      </p:sp>
      <p:sp>
        <p:nvSpPr>
          <p:cNvPr id="20" name="Rectangle 19">
            <a:extLst>
              <a:ext uri="{FF2B5EF4-FFF2-40B4-BE49-F238E27FC236}">
                <a16:creationId xmlns:a16="http://schemas.microsoft.com/office/drawing/2014/main" id="{E6C0C09F-73E0-5942-8518-952B28A70DAA}"/>
              </a:ext>
            </a:extLst>
          </p:cNvPr>
          <p:cNvSpPr/>
          <p:nvPr userDrawn="1"/>
        </p:nvSpPr>
        <p:spPr>
          <a:xfrm>
            <a:off x="1187788" y="589580"/>
            <a:ext cx="1759456" cy="492443"/>
          </a:xfrm>
          <a:prstGeom prst="rect">
            <a:avLst/>
          </a:prstGeom>
        </p:spPr>
        <p:txBody>
          <a:bodyPr wrap="none">
            <a:spAutoFit/>
          </a:bodyPr>
          <a:lstStyle/>
          <a:p>
            <a:r>
              <a:rPr lang="es-ES" sz="1400" dirty="0">
                <a:solidFill>
                  <a:srgbClr val="0044BB"/>
                </a:solidFill>
                <a:cs typeface="Calibri"/>
              </a:rPr>
              <a:t>Perfusion Symposium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D2D2E"/>
                </a:solidFill>
                <a:cs typeface="Calibri"/>
              </a:rPr>
              <a:t>08 – 10 Nov. 2019</a:t>
            </a:r>
            <a:endParaRPr lang="en-US" sz="1200" dirty="0">
              <a:cs typeface="Calibri"/>
            </a:endParaRPr>
          </a:p>
        </p:txBody>
      </p:sp>
      <p:sp>
        <p:nvSpPr>
          <p:cNvPr id="22" name="Content Placeholder 3">
            <a:extLst>
              <a:ext uri="{FF2B5EF4-FFF2-40B4-BE49-F238E27FC236}">
                <a16:creationId xmlns:a16="http://schemas.microsoft.com/office/drawing/2014/main" id="{2C237B73-E387-1C4F-AE20-125220A933F8}"/>
              </a:ext>
            </a:extLst>
          </p:cNvPr>
          <p:cNvSpPr>
            <a:spLocks noGrp="1"/>
          </p:cNvSpPr>
          <p:nvPr>
            <p:ph sz="half" idx="34"/>
          </p:nvPr>
        </p:nvSpPr>
        <p:spPr>
          <a:xfrm>
            <a:off x="4555119" y="4742868"/>
            <a:ext cx="3060000" cy="1630406"/>
          </a:xfrm>
        </p:spPr>
        <p:txBody>
          <a:bodyPr>
            <a:normAutofit/>
          </a:bodyPr>
          <a:lstStyle>
            <a:lvl1pPr marL="0" indent="0" algn="l">
              <a:lnSpc>
                <a:spcPct val="100000"/>
              </a:lnSpc>
              <a:buClr>
                <a:srgbClr val="FFC000"/>
              </a:buClr>
              <a:buFont typeface="Arial" panose="020B0604020202020204" pitchFamily="34" charset="0"/>
              <a:buNone/>
              <a:defRPr sz="1600" i="0">
                <a:solidFill>
                  <a:schemeClr val="bg1">
                    <a:lumMod val="50000"/>
                  </a:schemeClr>
                </a:solidFill>
                <a:latin typeface="+mn-lt"/>
              </a:defRPr>
            </a:lvl1pPr>
          </a:lstStyle>
          <a:p>
            <a:pPr lvl="0"/>
            <a:r>
              <a:rPr lang="en-US" dirty="0"/>
              <a:t>Click to edit Master</a:t>
            </a:r>
          </a:p>
          <a:p>
            <a:pPr lvl="0"/>
            <a:endParaRPr lang="en-US" dirty="0"/>
          </a:p>
        </p:txBody>
      </p:sp>
      <p:sp>
        <p:nvSpPr>
          <p:cNvPr id="23" name="Content Placeholder 3">
            <a:extLst>
              <a:ext uri="{FF2B5EF4-FFF2-40B4-BE49-F238E27FC236}">
                <a16:creationId xmlns:a16="http://schemas.microsoft.com/office/drawing/2014/main" id="{FB45E618-0D65-3446-8C26-07BDD5A16782}"/>
              </a:ext>
            </a:extLst>
          </p:cNvPr>
          <p:cNvSpPr>
            <a:spLocks noGrp="1"/>
          </p:cNvSpPr>
          <p:nvPr>
            <p:ph sz="half" idx="35"/>
          </p:nvPr>
        </p:nvSpPr>
        <p:spPr>
          <a:xfrm>
            <a:off x="7951022" y="4742868"/>
            <a:ext cx="3060000" cy="1630406"/>
          </a:xfrm>
        </p:spPr>
        <p:txBody>
          <a:bodyPr>
            <a:normAutofit/>
          </a:bodyPr>
          <a:lstStyle>
            <a:lvl1pPr marL="0" indent="0" algn="l">
              <a:lnSpc>
                <a:spcPct val="100000"/>
              </a:lnSpc>
              <a:buClr>
                <a:srgbClr val="FFC000"/>
              </a:buClr>
              <a:buFont typeface="Arial" panose="020B0604020202020204" pitchFamily="34" charset="0"/>
              <a:buNone/>
              <a:defRPr sz="1600" i="0">
                <a:solidFill>
                  <a:schemeClr val="bg1">
                    <a:lumMod val="50000"/>
                  </a:schemeClr>
                </a:solidFill>
                <a:latin typeface="+mn-lt"/>
              </a:defRPr>
            </a:lvl1pPr>
          </a:lstStyle>
          <a:p>
            <a:pPr lvl="0"/>
            <a:r>
              <a:rPr lang="en-US" dirty="0"/>
              <a:t>Click to edit Master</a:t>
            </a:r>
          </a:p>
          <a:p>
            <a:pPr lvl="0"/>
            <a:endParaRPr lang="en-US" dirty="0"/>
          </a:p>
        </p:txBody>
      </p:sp>
      <p:sp>
        <p:nvSpPr>
          <p:cNvPr id="36" name="Content Placeholder 3">
            <a:extLst>
              <a:ext uri="{FF2B5EF4-FFF2-40B4-BE49-F238E27FC236}">
                <a16:creationId xmlns:a16="http://schemas.microsoft.com/office/drawing/2014/main" id="{A643AF92-EAA6-364D-9C9B-459D6B8526D6}"/>
              </a:ext>
            </a:extLst>
          </p:cNvPr>
          <p:cNvSpPr>
            <a:spLocks noGrp="1"/>
          </p:cNvSpPr>
          <p:nvPr>
            <p:ph sz="half" idx="13"/>
          </p:nvPr>
        </p:nvSpPr>
        <p:spPr>
          <a:xfrm>
            <a:off x="1170150" y="4160077"/>
            <a:ext cx="3059506" cy="319607"/>
          </a:xfrm>
        </p:spPr>
        <p:txBody>
          <a:bodyPr>
            <a:normAutofit/>
          </a:bodyPr>
          <a:lstStyle>
            <a:lvl1pPr marL="0" indent="0" algn="l">
              <a:buClr>
                <a:srgbClr val="FFC000"/>
              </a:buClr>
              <a:buFont typeface="Arial" panose="020B0604020202020204" pitchFamily="34" charset="0"/>
              <a:buNone/>
              <a:defRPr sz="1700" b="0">
                <a:solidFill>
                  <a:srgbClr val="03409D"/>
                </a:solidFill>
                <a:latin typeface="+mn-lt"/>
              </a:defRPr>
            </a:lvl1pPr>
          </a:lstStyle>
          <a:p>
            <a:pPr lvl="0"/>
            <a:r>
              <a:rPr lang="en-US" dirty="0"/>
              <a:t>Click to edit Master</a:t>
            </a:r>
          </a:p>
          <a:p>
            <a:pPr lvl="0"/>
            <a:endParaRPr lang="en-US" dirty="0"/>
          </a:p>
        </p:txBody>
      </p:sp>
      <p:sp>
        <p:nvSpPr>
          <p:cNvPr id="37" name="Content Placeholder 3">
            <a:extLst>
              <a:ext uri="{FF2B5EF4-FFF2-40B4-BE49-F238E27FC236}">
                <a16:creationId xmlns:a16="http://schemas.microsoft.com/office/drawing/2014/main" id="{31CC3D0E-6DE3-8C45-B35F-305E12F7BFE1}"/>
              </a:ext>
            </a:extLst>
          </p:cNvPr>
          <p:cNvSpPr>
            <a:spLocks noGrp="1"/>
          </p:cNvSpPr>
          <p:nvPr>
            <p:ph sz="half" idx="36"/>
          </p:nvPr>
        </p:nvSpPr>
        <p:spPr>
          <a:xfrm>
            <a:off x="4566247" y="4160077"/>
            <a:ext cx="3059506" cy="319607"/>
          </a:xfrm>
        </p:spPr>
        <p:txBody>
          <a:bodyPr>
            <a:normAutofit/>
          </a:bodyPr>
          <a:lstStyle>
            <a:lvl1pPr marL="0" indent="0" algn="l">
              <a:buClr>
                <a:srgbClr val="FFC000"/>
              </a:buClr>
              <a:buFont typeface="Arial" panose="020B0604020202020204" pitchFamily="34" charset="0"/>
              <a:buNone/>
              <a:defRPr sz="1700" b="0">
                <a:solidFill>
                  <a:srgbClr val="03409D"/>
                </a:solidFill>
                <a:latin typeface="+mn-lt"/>
              </a:defRPr>
            </a:lvl1pPr>
          </a:lstStyle>
          <a:p>
            <a:pPr lvl="0"/>
            <a:r>
              <a:rPr lang="en-US" dirty="0"/>
              <a:t>Click to edit Master</a:t>
            </a:r>
          </a:p>
          <a:p>
            <a:pPr lvl="0"/>
            <a:endParaRPr lang="en-US" dirty="0"/>
          </a:p>
        </p:txBody>
      </p:sp>
      <p:sp>
        <p:nvSpPr>
          <p:cNvPr id="38" name="Content Placeholder 3">
            <a:extLst>
              <a:ext uri="{FF2B5EF4-FFF2-40B4-BE49-F238E27FC236}">
                <a16:creationId xmlns:a16="http://schemas.microsoft.com/office/drawing/2014/main" id="{4049C6D9-CB13-234F-B19E-A12E90D957A3}"/>
              </a:ext>
            </a:extLst>
          </p:cNvPr>
          <p:cNvSpPr>
            <a:spLocks noGrp="1"/>
          </p:cNvSpPr>
          <p:nvPr>
            <p:ph sz="half" idx="37"/>
          </p:nvPr>
        </p:nvSpPr>
        <p:spPr>
          <a:xfrm>
            <a:off x="7950679" y="4160077"/>
            <a:ext cx="3059506" cy="319607"/>
          </a:xfrm>
        </p:spPr>
        <p:txBody>
          <a:bodyPr>
            <a:normAutofit/>
          </a:bodyPr>
          <a:lstStyle>
            <a:lvl1pPr marL="0" indent="0" algn="l">
              <a:buClr>
                <a:srgbClr val="FFC000"/>
              </a:buClr>
              <a:buFont typeface="Arial" panose="020B0604020202020204" pitchFamily="34" charset="0"/>
              <a:buNone/>
              <a:defRPr sz="1700" b="0">
                <a:solidFill>
                  <a:srgbClr val="03409D"/>
                </a:solidFill>
                <a:latin typeface="+mn-lt"/>
              </a:defRPr>
            </a:lvl1pPr>
          </a:lstStyle>
          <a:p>
            <a:pPr lvl="0"/>
            <a:r>
              <a:rPr lang="en-US" dirty="0"/>
              <a:t>Click to edit Master</a:t>
            </a:r>
          </a:p>
          <a:p>
            <a:pPr lvl="0"/>
            <a:endParaRPr lang="en-US" dirty="0"/>
          </a:p>
        </p:txBody>
      </p:sp>
      <p:sp>
        <p:nvSpPr>
          <p:cNvPr id="13" name="object 19">
            <a:extLst>
              <a:ext uri="{FF2B5EF4-FFF2-40B4-BE49-F238E27FC236}">
                <a16:creationId xmlns:a16="http://schemas.microsoft.com/office/drawing/2014/main" id="{E5880902-8F5D-E04F-99E0-8744286663F6}"/>
              </a:ext>
            </a:extLst>
          </p:cNvPr>
          <p:cNvSpPr/>
          <p:nvPr userDrawn="1"/>
        </p:nvSpPr>
        <p:spPr>
          <a:xfrm>
            <a:off x="10910008" y="3"/>
            <a:ext cx="0" cy="540000"/>
          </a:xfrm>
          <a:custGeom>
            <a:avLst/>
            <a:gdLst/>
            <a:ahLst/>
            <a:cxnLst/>
            <a:rect l="l" t="t" r="r" b="b"/>
            <a:pathLst>
              <a:path h="524510">
                <a:moveTo>
                  <a:pt x="0" y="523913"/>
                </a:moveTo>
                <a:lnTo>
                  <a:pt x="0" y="0"/>
                </a:lnTo>
              </a:path>
            </a:pathLst>
          </a:custGeom>
          <a:ln w="3898">
            <a:solidFill>
              <a:schemeClr val="bg2">
                <a:lumMod val="90000"/>
              </a:schemeClr>
            </a:solidFill>
          </a:ln>
        </p:spPr>
        <p:txBody>
          <a:bodyPr wrap="square" lIns="0" tIns="0" rIns="0" bIns="0" rtlCol="0"/>
          <a:lstStyle/>
          <a:p>
            <a:endParaRPr/>
          </a:p>
        </p:txBody>
      </p:sp>
      <p:pic>
        <p:nvPicPr>
          <p:cNvPr id="14" name="Picture 13">
            <a:extLst>
              <a:ext uri="{FF2B5EF4-FFF2-40B4-BE49-F238E27FC236}">
                <a16:creationId xmlns:a16="http://schemas.microsoft.com/office/drawing/2014/main" id="{40215674-28EC-1C4E-904D-1237DEDF7B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5926" y="620715"/>
            <a:ext cx="208286" cy="162000"/>
          </a:xfrm>
          <a:prstGeom prst="rect">
            <a:avLst/>
          </a:prstGeom>
        </p:spPr>
      </p:pic>
      <p:pic>
        <p:nvPicPr>
          <p:cNvPr id="15" name="Picture 14">
            <a:extLst>
              <a:ext uri="{FF2B5EF4-FFF2-40B4-BE49-F238E27FC236}">
                <a16:creationId xmlns:a16="http://schemas.microsoft.com/office/drawing/2014/main" id="{057C708B-2AAF-0C4D-AA26-2E8FEC724C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350006" y="5944625"/>
            <a:ext cx="837782" cy="787400"/>
          </a:xfrm>
          <a:prstGeom prst="rect">
            <a:avLst/>
          </a:prstGeom>
        </p:spPr>
      </p:pic>
      <p:sp>
        <p:nvSpPr>
          <p:cNvPr id="16" name="Title 1">
            <a:extLst>
              <a:ext uri="{FF2B5EF4-FFF2-40B4-BE49-F238E27FC236}">
                <a16:creationId xmlns:a16="http://schemas.microsoft.com/office/drawing/2014/main" id="{CF2ABB30-E8B3-C241-A71C-6B9014EC8DDF}"/>
              </a:ext>
            </a:extLst>
          </p:cNvPr>
          <p:cNvSpPr>
            <a:spLocks noGrp="1"/>
          </p:cNvSpPr>
          <p:nvPr>
            <p:ph type="ctrTitle"/>
          </p:nvPr>
        </p:nvSpPr>
        <p:spPr>
          <a:xfrm>
            <a:off x="1187787" y="1407540"/>
            <a:ext cx="6437965" cy="480131"/>
          </a:xfrm>
        </p:spPr>
        <p:txBody>
          <a:bodyPr wrap="square" anchor="t" anchorCtr="0">
            <a:noAutofit/>
          </a:bodyPr>
          <a:lstStyle>
            <a:lvl1pPr algn="l">
              <a:defRPr sz="2800">
                <a:solidFill>
                  <a:srgbClr val="03409D"/>
                </a:solidFill>
              </a:defRPr>
            </a:lvl1pPr>
          </a:lstStyle>
          <a:p>
            <a:r>
              <a:rPr lang="en-US" dirty="0"/>
              <a:t>Click to edit Master title</a:t>
            </a:r>
          </a:p>
        </p:txBody>
      </p:sp>
    </p:spTree>
    <p:extLst>
      <p:ext uri="{BB962C8B-B14F-4D97-AF65-F5344CB8AC3E}">
        <p14:creationId xmlns:p14="http://schemas.microsoft.com/office/powerpoint/2010/main" val="3592483000"/>
      </p:ext>
    </p:extLst>
  </p:cSld>
  <p:clrMapOvr>
    <a:masterClrMapping/>
  </p:clrMapOvr>
  <p:extLst>
    <p:ext uri="{DCECCB84-F9BA-43D5-87BE-67443E8EF086}">
      <p15:sldGuideLst xmlns:p15="http://schemas.microsoft.com/office/powerpoint/2012/main">
        <p15:guide id="1" orient="horz" pos="640">
          <p15:clr>
            <a:srgbClr val="FBAE40"/>
          </p15:clr>
        </p15:guide>
        <p15:guide id="2" pos="7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Columns Text">
    <p:spTree>
      <p:nvGrpSpPr>
        <p:cNvPr id="1" name=""/>
        <p:cNvGrpSpPr/>
        <p:nvPr/>
      </p:nvGrpSpPr>
      <p:grpSpPr>
        <a:xfrm>
          <a:off x="0" y="0"/>
          <a:ext cx="0" cy="0"/>
          <a:chOff x="0" y="0"/>
          <a:chExt cx="0" cy="0"/>
        </a:xfrm>
      </p:grpSpPr>
      <p:sp>
        <p:nvSpPr>
          <p:cNvPr id="26" name="object 10">
            <a:extLst>
              <a:ext uri="{FF2B5EF4-FFF2-40B4-BE49-F238E27FC236}">
                <a16:creationId xmlns:a16="http://schemas.microsoft.com/office/drawing/2014/main" id="{88AB7D0F-8BF3-794E-A60F-678C1E73F409}"/>
              </a:ext>
            </a:extLst>
          </p:cNvPr>
          <p:cNvSpPr/>
          <p:nvPr userDrawn="1"/>
        </p:nvSpPr>
        <p:spPr>
          <a:xfrm>
            <a:off x="11639538" y="2725782"/>
            <a:ext cx="552450" cy="1572895"/>
          </a:xfrm>
          <a:custGeom>
            <a:avLst/>
            <a:gdLst/>
            <a:ahLst/>
            <a:cxnLst/>
            <a:rect l="l" t="t" r="r" b="b"/>
            <a:pathLst>
              <a:path w="552450" h="1572895">
                <a:moveTo>
                  <a:pt x="552130" y="0"/>
                </a:moveTo>
                <a:lnTo>
                  <a:pt x="544178" y="44056"/>
                </a:lnTo>
                <a:lnTo>
                  <a:pt x="516909" y="109183"/>
                </a:lnTo>
                <a:lnTo>
                  <a:pt x="492478" y="147814"/>
                </a:lnTo>
                <a:lnTo>
                  <a:pt x="458953" y="189510"/>
                </a:lnTo>
                <a:lnTo>
                  <a:pt x="414914" y="233538"/>
                </a:lnTo>
                <a:lnTo>
                  <a:pt x="358940" y="279163"/>
                </a:lnTo>
                <a:lnTo>
                  <a:pt x="249503" y="352257"/>
                </a:lnTo>
                <a:lnTo>
                  <a:pt x="211685" y="381677"/>
                </a:lnTo>
                <a:lnTo>
                  <a:pt x="176304" y="413748"/>
                </a:lnTo>
                <a:lnTo>
                  <a:pt x="143512" y="448307"/>
                </a:lnTo>
                <a:lnTo>
                  <a:pt x="113461" y="485190"/>
                </a:lnTo>
                <a:lnTo>
                  <a:pt x="86300" y="524235"/>
                </a:lnTo>
                <a:lnTo>
                  <a:pt x="62183" y="565277"/>
                </a:lnTo>
                <a:lnTo>
                  <a:pt x="41259" y="608153"/>
                </a:lnTo>
                <a:lnTo>
                  <a:pt x="23681" y="652700"/>
                </a:lnTo>
                <a:lnTo>
                  <a:pt x="9598" y="698754"/>
                </a:lnTo>
                <a:lnTo>
                  <a:pt x="816" y="749332"/>
                </a:lnTo>
                <a:lnTo>
                  <a:pt x="0" y="800738"/>
                </a:lnTo>
                <a:lnTo>
                  <a:pt x="6153" y="852049"/>
                </a:lnTo>
                <a:lnTo>
                  <a:pt x="18279" y="902342"/>
                </a:lnTo>
                <a:lnTo>
                  <a:pt x="35379" y="950696"/>
                </a:lnTo>
                <a:lnTo>
                  <a:pt x="55572" y="995026"/>
                </a:lnTo>
                <a:lnTo>
                  <a:pt x="79177" y="1037602"/>
                </a:lnTo>
                <a:lnTo>
                  <a:pt x="106054" y="1078178"/>
                </a:lnTo>
                <a:lnTo>
                  <a:pt x="136066" y="1116508"/>
                </a:lnTo>
                <a:lnTo>
                  <a:pt x="169072" y="1152347"/>
                </a:lnTo>
                <a:lnTo>
                  <a:pt x="197029" y="1178638"/>
                </a:lnTo>
                <a:lnTo>
                  <a:pt x="226530" y="1203164"/>
                </a:lnTo>
                <a:lnTo>
                  <a:pt x="257437" y="1225897"/>
                </a:lnTo>
                <a:lnTo>
                  <a:pt x="289608" y="1246809"/>
                </a:lnTo>
                <a:lnTo>
                  <a:pt x="358940" y="1293299"/>
                </a:lnTo>
                <a:lnTo>
                  <a:pt x="414914" y="1338926"/>
                </a:lnTo>
                <a:lnTo>
                  <a:pt x="458953" y="1382955"/>
                </a:lnTo>
                <a:lnTo>
                  <a:pt x="492478" y="1424653"/>
                </a:lnTo>
                <a:lnTo>
                  <a:pt x="516909" y="1463284"/>
                </a:lnTo>
                <a:lnTo>
                  <a:pt x="533669" y="1498115"/>
                </a:lnTo>
                <a:lnTo>
                  <a:pt x="549858" y="1553439"/>
                </a:lnTo>
                <a:lnTo>
                  <a:pt x="552130" y="1572463"/>
                </a:lnTo>
                <a:lnTo>
                  <a:pt x="552130" y="0"/>
                </a:lnTo>
                <a:close/>
              </a:path>
            </a:pathLst>
          </a:custGeom>
          <a:solidFill>
            <a:srgbClr val="E0E1E2"/>
          </a:solidFill>
        </p:spPr>
        <p:txBody>
          <a:bodyPr wrap="square" lIns="0" tIns="0" rIns="0" bIns="0" rtlCol="0"/>
          <a:lstStyle/>
          <a:p>
            <a:endParaRPr/>
          </a:p>
        </p:txBody>
      </p:sp>
      <p:sp>
        <p:nvSpPr>
          <p:cNvPr id="36" name="Title 1">
            <a:extLst>
              <a:ext uri="{FF2B5EF4-FFF2-40B4-BE49-F238E27FC236}">
                <a16:creationId xmlns:a16="http://schemas.microsoft.com/office/drawing/2014/main" id="{8EDEF54B-6505-C842-80CD-A84F28C7254B}"/>
              </a:ext>
            </a:extLst>
          </p:cNvPr>
          <p:cNvSpPr>
            <a:spLocks noGrp="1"/>
          </p:cNvSpPr>
          <p:nvPr>
            <p:ph type="ctrTitle"/>
          </p:nvPr>
        </p:nvSpPr>
        <p:spPr>
          <a:xfrm>
            <a:off x="1187789" y="1647574"/>
            <a:ext cx="9588211" cy="480131"/>
          </a:xfrm>
        </p:spPr>
        <p:txBody>
          <a:bodyPr anchor="t">
            <a:noAutofit/>
          </a:bodyPr>
          <a:lstStyle>
            <a:lvl1pPr algn="l">
              <a:defRPr sz="2800">
                <a:solidFill>
                  <a:srgbClr val="03409D"/>
                </a:solidFill>
              </a:defRPr>
            </a:lvl1pPr>
          </a:lstStyle>
          <a:p>
            <a:r>
              <a:rPr lang="en-US" dirty="0"/>
              <a:t>Click to edit Master title</a:t>
            </a:r>
          </a:p>
        </p:txBody>
      </p:sp>
      <p:sp>
        <p:nvSpPr>
          <p:cNvPr id="37" name="Text Placeholder 22">
            <a:extLst>
              <a:ext uri="{FF2B5EF4-FFF2-40B4-BE49-F238E27FC236}">
                <a16:creationId xmlns:a16="http://schemas.microsoft.com/office/drawing/2014/main" id="{D80C67EE-1F33-6447-A040-374ACDCEB471}"/>
              </a:ext>
            </a:extLst>
          </p:cNvPr>
          <p:cNvSpPr>
            <a:spLocks noGrp="1"/>
          </p:cNvSpPr>
          <p:nvPr>
            <p:ph type="body" sz="quarter" idx="13"/>
          </p:nvPr>
        </p:nvSpPr>
        <p:spPr>
          <a:xfrm>
            <a:off x="1187788" y="3043225"/>
            <a:ext cx="4680000" cy="2244583"/>
          </a:xfrm>
        </p:spPr>
        <p:txBody>
          <a:bodyPr>
            <a:noAutofit/>
          </a:bodyPr>
          <a:lstStyle>
            <a:lvl1pPr>
              <a:lnSpc>
                <a:spcPct val="100000"/>
              </a:lnSpc>
              <a:defRPr sz="1400">
                <a:solidFill>
                  <a:schemeClr val="bg1">
                    <a:lumMod val="50000"/>
                  </a:schemeClr>
                </a:solidFill>
              </a:defRPr>
            </a:lvl1pPr>
          </a:lstStyle>
          <a:p>
            <a:pPr lvl="0"/>
            <a:r>
              <a:rPr lang="en-US" dirty="0"/>
              <a:t>Click to edit Master text styles</a:t>
            </a:r>
          </a:p>
        </p:txBody>
      </p:sp>
      <p:sp>
        <p:nvSpPr>
          <p:cNvPr id="41" name="Text Placeholder 22">
            <a:extLst>
              <a:ext uri="{FF2B5EF4-FFF2-40B4-BE49-F238E27FC236}">
                <a16:creationId xmlns:a16="http://schemas.microsoft.com/office/drawing/2014/main" id="{C95119FB-72AA-9B40-930E-B0C8B6259EF3}"/>
              </a:ext>
            </a:extLst>
          </p:cNvPr>
          <p:cNvSpPr>
            <a:spLocks noGrp="1"/>
          </p:cNvSpPr>
          <p:nvPr>
            <p:ph type="body" sz="quarter" idx="23"/>
          </p:nvPr>
        </p:nvSpPr>
        <p:spPr>
          <a:xfrm>
            <a:off x="1187788" y="2567915"/>
            <a:ext cx="4680000" cy="374261"/>
          </a:xfrm>
        </p:spPr>
        <p:txBody>
          <a:bodyPr>
            <a:noAutofit/>
          </a:bodyPr>
          <a:lstStyle>
            <a:lvl1pPr marL="0" indent="0">
              <a:lnSpc>
                <a:spcPct val="100000"/>
              </a:lnSpc>
              <a:buNone/>
              <a:defRPr sz="1400" b="1">
                <a:solidFill>
                  <a:schemeClr val="bg1">
                    <a:lumMod val="50000"/>
                  </a:schemeClr>
                </a:solidFill>
              </a:defRPr>
            </a:lvl1pPr>
          </a:lstStyle>
          <a:p>
            <a:pPr lvl="0"/>
            <a:r>
              <a:rPr lang="en-US" dirty="0"/>
              <a:t>Click to edit Master text styles</a:t>
            </a:r>
          </a:p>
        </p:txBody>
      </p:sp>
      <p:sp>
        <p:nvSpPr>
          <p:cNvPr id="10" name="Rectangle 9">
            <a:extLst>
              <a:ext uri="{FF2B5EF4-FFF2-40B4-BE49-F238E27FC236}">
                <a16:creationId xmlns:a16="http://schemas.microsoft.com/office/drawing/2014/main" id="{3CD826C6-0371-4A4A-8AC8-E64CFC719D70}"/>
              </a:ext>
            </a:extLst>
          </p:cNvPr>
          <p:cNvSpPr/>
          <p:nvPr userDrawn="1"/>
        </p:nvSpPr>
        <p:spPr>
          <a:xfrm>
            <a:off x="1187788" y="589580"/>
            <a:ext cx="1759456" cy="492443"/>
          </a:xfrm>
          <a:prstGeom prst="rect">
            <a:avLst/>
          </a:prstGeom>
        </p:spPr>
        <p:txBody>
          <a:bodyPr wrap="none">
            <a:spAutoFit/>
          </a:bodyPr>
          <a:lstStyle/>
          <a:p>
            <a:r>
              <a:rPr lang="es-ES" sz="1400" dirty="0">
                <a:solidFill>
                  <a:srgbClr val="0044BB"/>
                </a:solidFill>
                <a:cs typeface="Calibri"/>
              </a:rPr>
              <a:t>Perfusion Symposium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D2D2E"/>
                </a:solidFill>
                <a:cs typeface="Calibri"/>
              </a:rPr>
              <a:t>08 – 10 Nov. 2019</a:t>
            </a:r>
            <a:endParaRPr lang="en-US" sz="1200" dirty="0">
              <a:cs typeface="Calibri"/>
            </a:endParaRPr>
          </a:p>
        </p:txBody>
      </p:sp>
      <p:sp>
        <p:nvSpPr>
          <p:cNvPr id="11" name="object 14">
            <a:extLst>
              <a:ext uri="{FF2B5EF4-FFF2-40B4-BE49-F238E27FC236}">
                <a16:creationId xmlns:a16="http://schemas.microsoft.com/office/drawing/2014/main" id="{904592E1-8A32-8A47-8881-9B229E55BB7B}"/>
              </a:ext>
            </a:extLst>
          </p:cNvPr>
          <p:cNvSpPr/>
          <p:nvPr userDrawn="1"/>
        </p:nvSpPr>
        <p:spPr>
          <a:xfrm>
            <a:off x="22018" y="5505521"/>
            <a:ext cx="1618603" cy="1352479"/>
          </a:xfrm>
          <a:prstGeom prst="rect">
            <a:avLst/>
          </a:prstGeom>
          <a:blipFill>
            <a:blip r:embed="rId2" cstate="print"/>
            <a:stretch>
              <a:fillRect/>
            </a:stretch>
          </a:blipFill>
        </p:spPr>
        <p:txBody>
          <a:bodyPr wrap="square" lIns="0" tIns="0" rIns="0" bIns="0" rtlCol="0"/>
          <a:lstStyle/>
          <a:p>
            <a:endParaRPr/>
          </a:p>
        </p:txBody>
      </p:sp>
      <p:sp>
        <p:nvSpPr>
          <p:cNvPr id="8" name="Text Placeholder 22">
            <a:extLst>
              <a:ext uri="{FF2B5EF4-FFF2-40B4-BE49-F238E27FC236}">
                <a16:creationId xmlns:a16="http://schemas.microsoft.com/office/drawing/2014/main" id="{46AE496C-18FE-5043-9733-2141F249671D}"/>
              </a:ext>
            </a:extLst>
          </p:cNvPr>
          <p:cNvSpPr>
            <a:spLocks noGrp="1"/>
          </p:cNvSpPr>
          <p:nvPr>
            <p:ph type="body" sz="quarter" idx="24"/>
          </p:nvPr>
        </p:nvSpPr>
        <p:spPr>
          <a:xfrm>
            <a:off x="6096000" y="3043225"/>
            <a:ext cx="4680000" cy="2244583"/>
          </a:xfrm>
        </p:spPr>
        <p:txBody>
          <a:bodyPr>
            <a:noAutofit/>
          </a:bodyPr>
          <a:lstStyle>
            <a:lvl1pPr>
              <a:lnSpc>
                <a:spcPct val="100000"/>
              </a:lnSpc>
              <a:defRPr sz="1400">
                <a:solidFill>
                  <a:schemeClr val="bg1">
                    <a:lumMod val="50000"/>
                  </a:schemeClr>
                </a:solidFill>
              </a:defRPr>
            </a:lvl1pPr>
          </a:lstStyle>
          <a:p>
            <a:pPr lvl="0"/>
            <a:r>
              <a:rPr lang="en-US" dirty="0"/>
              <a:t>Click to edit Master text styles</a:t>
            </a:r>
          </a:p>
        </p:txBody>
      </p:sp>
      <p:sp>
        <p:nvSpPr>
          <p:cNvPr id="9" name="Text Placeholder 22">
            <a:extLst>
              <a:ext uri="{FF2B5EF4-FFF2-40B4-BE49-F238E27FC236}">
                <a16:creationId xmlns:a16="http://schemas.microsoft.com/office/drawing/2014/main" id="{5916BC28-A62E-DB43-A9F4-2662CD414BDA}"/>
              </a:ext>
            </a:extLst>
          </p:cNvPr>
          <p:cNvSpPr>
            <a:spLocks noGrp="1"/>
          </p:cNvSpPr>
          <p:nvPr>
            <p:ph type="body" sz="quarter" idx="25"/>
          </p:nvPr>
        </p:nvSpPr>
        <p:spPr>
          <a:xfrm>
            <a:off x="6096000" y="2567915"/>
            <a:ext cx="4680000" cy="374261"/>
          </a:xfrm>
        </p:spPr>
        <p:txBody>
          <a:bodyPr>
            <a:noAutofit/>
          </a:bodyPr>
          <a:lstStyle>
            <a:lvl1pPr marL="0" indent="0">
              <a:lnSpc>
                <a:spcPct val="100000"/>
              </a:lnSpc>
              <a:buNone/>
              <a:defRPr sz="1400" b="1">
                <a:solidFill>
                  <a:schemeClr val="bg1">
                    <a:lumMod val="50000"/>
                  </a:schemeClr>
                </a:solidFill>
              </a:defRPr>
            </a:lvl1pPr>
          </a:lstStyle>
          <a:p>
            <a:pPr lvl="0"/>
            <a:r>
              <a:rPr lang="en-US" dirty="0"/>
              <a:t>Click to edit Master text styles</a:t>
            </a:r>
          </a:p>
        </p:txBody>
      </p:sp>
      <p:sp>
        <p:nvSpPr>
          <p:cNvPr id="14" name="object 19">
            <a:extLst>
              <a:ext uri="{FF2B5EF4-FFF2-40B4-BE49-F238E27FC236}">
                <a16:creationId xmlns:a16="http://schemas.microsoft.com/office/drawing/2014/main" id="{CF09C3FD-8D28-A44B-A5EF-55B5A246027A}"/>
              </a:ext>
            </a:extLst>
          </p:cNvPr>
          <p:cNvSpPr/>
          <p:nvPr userDrawn="1"/>
        </p:nvSpPr>
        <p:spPr>
          <a:xfrm>
            <a:off x="10681796" y="3"/>
            <a:ext cx="0" cy="540000"/>
          </a:xfrm>
          <a:custGeom>
            <a:avLst/>
            <a:gdLst/>
            <a:ahLst/>
            <a:cxnLst/>
            <a:rect l="l" t="t" r="r" b="b"/>
            <a:pathLst>
              <a:path h="524510">
                <a:moveTo>
                  <a:pt x="0" y="523913"/>
                </a:moveTo>
                <a:lnTo>
                  <a:pt x="0" y="0"/>
                </a:lnTo>
              </a:path>
            </a:pathLst>
          </a:custGeom>
          <a:ln w="3898">
            <a:solidFill>
              <a:schemeClr val="bg2">
                <a:lumMod val="90000"/>
              </a:schemeClr>
            </a:solidFill>
          </a:ln>
        </p:spPr>
        <p:txBody>
          <a:bodyPr wrap="square" lIns="0" tIns="0" rIns="0" bIns="0" rtlCol="0"/>
          <a:lstStyle/>
          <a:p>
            <a:endParaRPr/>
          </a:p>
        </p:txBody>
      </p:sp>
      <p:pic>
        <p:nvPicPr>
          <p:cNvPr id="15" name="Picture 14">
            <a:extLst>
              <a:ext uri="{FF2B5EF4-FFF2-40B4-BE49-F238E27FC236}">
                <a16:creationId xmlns:a16="http://schemas.microsoft.com/office/drawing/2014/main" id="{B866AB2C-CE12-3E4D-95C0-6C3CF2A2F4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67714" y="620715"/>
            <a:ext cx="208286" cy="162000"/>
          </a:xfrm>
          <a:prstGeom prst="rect">
            <a:avLst/>
          </a:prstGeom>
        </p:spPr>
      </p:pic>
    </p:spTree>
    <p:extLst>
      <p:ext uri="{BB962C8B-B14F-4D97-AF65-F5344CB8AC3E}">
        <p14:creationId xmlns:p14="http://schemas.microsoft.com/office/powerpoint/2010/main" val="65238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Quo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bk object 17">
            <a:extLst>
              <a:ext uri="{FF2B5EF4-FFF2-40B4-BE49-F238E27FC236}">
                <a16:creationId xmlns:a16="http://schemas.microsoft.com/office/drawing/2014/main" id="{D2FC9562-7566-8C4B-A86F-E246D61B96D1}"/>
              </a:ext>
            </a:extLst>
          </p:cNvPr>
          <p:cNvSpPr/>
          <p:nvPr userDrawn="1"/>
        </p:nvSpPr>
        <p:spPr>
          <a:xfrm>
            <a:off x="1248833" y="1550324"/>
            <a:ext cx="9694333" cy="3757351"/>
          </a:xfrm>
          <a:custGeom>
            <a:avLst/>
            <a:gdLst/>
            <a:ahLst/>
            <a:cxnLst/>
            <a:rect l="l" t="t" r="r" b="b"/>
            <a:pathLst>
              <a:path w="7998459" h="2386329">
                <a:moveTo>
                  <a:pt x="7998333" y="2385949"/>
                </a:moveTo>
                <a:lnTo>
                  <a:pt x="0" y="2385949"/>
                </a:lnTo>
                <a:lnTo>
                  <a:pt x="0" y="0"/>
                </a:lnTo>
                <a:lnTo>
                  <a:pt x="7998333" y="0"/>
                </a:lnTo>
                <a:lnTo>
                  <a:pt x="7998333" y="2385949"/>
                </a:lnTo>
                <a:close/>
              </a:path>
            </a:pathLst>
          </a:custGeom>
          <a:solidFill>
            <a:srgbClr val="03409D">
              <a:alpha val="85000"/>
            </a:srgbClr>
          </a:solidFill>
        </p:spPr>
        <p:txBody>
          <a:bodyPr wrap="square" lIns="0" tIns="0" rIns="0" bIns="0" rtlCol="0"/>
          <a:lstStyle/>
          <a:p>
            <a:endParaRPr/>
          </a:p>
        </p:txBody>
      </p:sp>
      <p:sp>
        <p:nvSpPr>
          <p:cNvPr id="10" name="Text Placeholder 9">
            <a:extLst>
              <a:ext uri="{FF2B5EF4-FFF2-40B4-BE49-F238E27FC236}">
                <a16:creationId xmlns:a16="http://schemas.microsoft.com/office/drawing/2014/main" id="{E57E613A-40BB-9D45-BB2F-E09560C089C1}"/>
              </a:ext>
            </a:extLst>
          </p:cNvPr>
          <p:cNvSpPr>
            <a:spLocks noGrp="1"/>
          </p:cNvSpPr>
          <p:nvPr>
            <p:ph type="body" sz="quarter" idx="13"/>
          </p:nvPr>
        </p:nvSpPr>
        <p:spPr>
          <a:xfrm>
            <a:off x="2135999" y="2183049"/>
            <a:ext cx="7920000" cy="1719648"/>
          </a:xfrm>
        </p:spPr>
        <p:txBody>
          <a:bodyPr anchor="ctr" anchorCtr="0">
            <a:noAutofit/>
          </a:bodyPr>
          <a:lstStyle>
            <a:lvl1pPr marL="0" indent="0" algn="ctr">
              <a:buNone/>
              <a:defRPr sz="2800" b="0" i="1">
                <a:solidFill>
                  <a:schemeClr val="bg1"/>
                </a:solidFill>
              </a:defRPr>
            </a:lvl1pPr>
          </a:lstStyle>
          <a:p>
            <a:pPr lvl="0"/>
            <a:r>
              <a:rPr lang="en-US" dirty="0"/>
              <a:t>Click to edit Master</a:t>
            </a:r>
          </a:p>
        </p:txBody>
      </p:sp>
      <p:sp>
        <p:nvSpPr>
          <p:cNvPr id="5" name="Text Placeholder 9">
            <a:extLst>
              <a:ext uri="{FF2B5EF4-FFF2-40B4-BE49-F238E27FC236}">
                <a16:creationId xmlns:a16="http://schemas.microsoft.com/office/drawing/2014/main" id="{822EED6B-BF9E-C448-882D-B90E948AE80E}"/>
              </a:ext>
            </a:extLst>
          </p:cNvPr>
          <p:cNvSpPr>
            <a:spLocks noGrp="1"/>
          </p:cNvSpPr>
          <p:nvPr>
            <p:ph type="body" sz="quarter" idx="14"/>
          </p:nvPr>
        </p:nvSpPr>
        <p:spPr>
          <a:xfrm>
            <a:off x="2135999" y="4214164"/>
            <a:ext cx="7920000" cy="621787"/>
          </a:xfrm>
        </p:spPr>
        <p:txBody>
          <a:bodyPr anchor="ctr" anchorCtr="0">
            <a:noAutofit/>
          </a:bodyPr>
          <a:lstStyle>
            <a:lvl1pPr marL="0" indent="0" algn="ctr">
              <a:buNone/>
              <a:defRPr sz="2000" b="0" i="0">
                <a:solidFill>
                  <a:schemeClr val="bg1"/>
                </a:solidFill>
                <a:latin typeface="Calibri" panose="020F0502020204030204" pitchFamily="34" charset="0"/>
                <a:cs typeface="Calibri" panose="020F0502020204030204" pitchFamily="34" charset="0"/>
              </a:defRPr>
            </a:lvl1pPr>
          </a:lstStyle>
          <a:p>
            <a:pPr lvl="0"/>
            <a:r>
              <a:rPr lang="en-US" dirty="0"/>
              <a:t>Click to edit Master</a:t>
            </a:r>
          </a:p>
        </p:txBody>
      </p:sp>
    </p:spTree>
    <p:extLst>
      <p:ext uri="{BB962C8B-B14F-4D97-AF65-F5344CB8AC3E}">
        <p14:creationId xmlns:p14="http://schemas.microsoft.com/office/powerpoint/2010/main" val="87922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C62F-5705-A243-92CD-B990402926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461EE-966E-4D43-B095-E796072FB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7ECD4-D6CD-CF49-AD8B-F2611385A847}"/>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5" name="Footer Placeholder 4">
            <a:extLst>
              <a:ext uri="{FF2B5EF4-FFF2-40B4-BE49-F238E27FC236}">
                <a16:creationId xmlns:a16="http://schemas.microsoft.com/office/drawing/2014/main" id="{0EC478B9-99B6-584C-9B7B-3076338AC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7D74A-EB89-1146-9A74-A646D4A51BE2}"/>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580887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ext + Image">
    <p:bg>
      <p:bgPr>
        <a:solidFill>
          <a:schemeClr val="bg1"/>
        </a:solidFill>
        <a:effectLst/>
      </p:bgPr>
    </p:bg>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8EDEF54B-6505-C842-80CD-A84F28C7254B}"/>
              </a:ext>
            </a:extLst>
          </p:cNvPr>
          <p:cNvSpPr>
            <a:spLocks noGrp="1"/>
          </p:cNvSpPr>
          <p:nvPr>
            <p:ph type="ctrTitle"/>
          </p:nvPr>
        </p:nvSpPr>
        <p:spPr>
          <a:xfrm>
            <a:off x="1187788" y="2694151"/>
            <a:ext cx="9826576" cy="1469699"/>
          </a:xfrm>
        </p:spPr>
        <p:txBody>
          <a:bodyPr wrap="square" anchor="ctr" anchorCtr="1">
            <a:noAutofit/>
          </a:bodyPr>
          <a:lstStyle>
            <a:lvl1pPr algn="ctr">
              <a:defRPr sz="2800">
                <a:solidFill>
                  <a:srgbClr val="03409D"/>
                </a:solidFill>
              </a:defRPr>
            </a:lvl1pPr>
          </a:lstStyle>
          <a:p>
            <a:r>
              <a:rPr lang="en-US" dirty="0"/>
              <a:t>Click to edit Master title</a:t>
            </a:r>
          </a:p>
        </p:txBody>
      </p:sp>
      <p:sp>
        <p:nvSpPr>
          <p:cNvPr id="12" name="Rectangle 11">
            <a:extLst>
              <a:ext uri="{FF2B5EF4-FFF2-40B4-BE49-F238E27FC236}">
                <a16:creationId xmlns:a16="http://schemas.microsoft.com/office/drawing/2014/main" id="{502A4C99-4D9F-B64D-94CD-CA2DCE30EAC1}"/>
              </a:ext>
            </a:extLst>
          </p:cNvPr>
          <p:cNvSpPr/>
          <p:nvPr userDrawn="1"/>
        </p:nvSpPr>
        <p:spPr>
          <a:xfrm>
            <a:off x="1187788" y="589580"/>
            <a:ext cx="1759456" cy="492443"/>
          </a:xfrm>
          <a:prstGeom prst="rect">
            <a:avLst/>
          </a:prstGeom>
        </p:spPr>
        <p:txBody>
          <a:bodyPr wrap="none">
            <a:spAutoFit/>
          </a:bodyPr>
          <a:lstStyle/>
          <a:p>
            <a:r>
              <a:rPr lang="es-ES" sz="1400" dirty="0">
                <a:solidFill>
                  <a:srgbClr val="0044BB"/>
                </a:solidFill>
                <a:cs typeface="Calibri"/>
              </a:rPr>
              <a:t>Perfusion Symposium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D2D2E"/>
                </a:solidFill>
                <a:cs typeface="Calibri"/>
              </a:rPr>
              <a:t>08 – 10 Nov. 2019</a:t>
            </a:r>
            <a:endParaRPr lang="en-US" sz="1200" dirty="0">
              <a:cs typeface="Calibri"/>
            </a:endParaRPr>
          </a:p>
        </p:txBody>
      </p:sp>
      <p:sp>
        <p:nvSpPr>
          <p:cNvPr id="9" name="object 14">
            <a:extLst>
              <a:ext uri="{FF2B5EF4-FFF2-40B4-BE49-F238E27FC236}">
                <a16:creationId xmlns:a16="http://schemas.microsoft.com/office/drawing/2014/main" id="{E72CDB32-91F7-AE45-98D8-337960144910}"/>
              </a:ext>
            </a:extLst>
          </p:cNvPr>
          <p:cNvSpPr/>
          <p:nvPr userDrawn="1"/>
        </p:nvSpPr>
        <p:spPr>
          <a:xfrm flipH="1">
            <a:off x="133815" y="5505521"/>
            <a:ext cx="1572322" cy="1352479"/>
          </a:xfrm>
          <a:prstGeom prst="rect">
            <a:avLst/>
          </a:prstGeom>
          <a:blipFill>
            <a:blip r:embed="rId2" cstate="print"/>
            <a:stretch>
              <a:fillRect/>
            </a:stretch>
          </a:blipFill>
        </p:spPr>
        <p:txBody>
          <a:bodyPr wrap="square" lIns="0" tIns="0" rIns="0" bIns="0" rtlCol="0"/>
          <a:lstStyle/>
          <a:p>
            <a:endParaRPr/>
          </a:p>
        </p:txBody>
      </p:sp>
      <p:pic>
        <p:nvPicPr>
          <p:cNvPr id="5" name="Imagen 4">
            <a:extLst>
              <a:ext uri="{FF2B5EF4-FFF2-40B4-BE49-F238E27FC236}">
                <a16:creationId xmlns:a16="http://schemas.microsoft.com/office/drawing/2014/main" id="{8C4E98BB-71B3-2143-9E20-A84954DE483F}"/>
              </a:ext>
            </a:extLst>
          </p:cNvPr>
          <p:cNvPicPr>
            <a:picLocks noChangeAspect="1"/>
          </p:cNvPicPr>
          <p:nvPr userDrawn="1"/>
        </p:nvPicPr>
        <p:blipFill rotWithShape="1">
          <a:blip r:embed="rId3">
            <a:alphaModFix amt="21000"/>
          </a:blip>
          <a:srcRect r="15271" b="15271"/>
          <a:stretch/>
        </p:blipFill>
        <p:spPr>
          <a:xfrm>
            <a:off x="8318205" y="3024901"/>
            <a:ext cx="3873795" cy="3873795"/>
          </a:xfrm>
          <a:prstGeom prst="rect">
            <a:avLst/>
          </a:prstGeom>
        </p:spPr>
      </p:pic>
    </p:spTree>
    <p:extLst>
      <p:ext uri="{BB962C8B-B14F-4D97-AF65-F5344CB8AC3E}">
        <p14:creationId xmlns:p14="http://schemas.microsoft.com/office/powerpoint/2010/main" val="223928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 Columns Text + Image">
    <p:spTree>
      <p:nvGrpSpPr>
        <p:cNvPr id="1" name=""/>
        <p:cNvGrpSpPr/>
        <p:nvPr/>
      </p:nvGrpSpPr>
      <p:grpSpPr>
        <a:xfrm>
          <a:off x="0" y="0"/>
          <a:ext cx="0" cy="0"/>
          <a:chOff x="0" y="0"/>
          <a:chExt cx="0" cy="0"/>
        </a:xfrm>
      </p:grpSpPr>
      <p:sp>
        <p:nvSpPr>
          <p:cNvPr id="26" name="object 10">
            <a:extLst>
              <a:ext uri="{FF2B5EF4-FFF2-40B4-BE49-F238E27FC236}">
                <a16:creationId xmlns:a16="http://schemas.microsoft.com/office/drawing/2014/main" id="{88AB7D0F-8BF3-794E-A60F-678C1E73F409}"/>
              </a:ext>
            </a:extLst>
          </p:cNvPr>
          <p:cNvSpPr/>
          <p:nvPr userDrawn="1"/>
        </p:nvSpPr>
        <p:spPr>
          <a:xfrm>
            <a:off x="11639538" y="2725782"/>
            <a:ext cx="552450" cy="1572895"/>
          </a:xfrm>
          <a:custGeom>
            <a:avLst/>
            <a:gdLst/>
            <a:ahLst/>
            <a:cxnLst/>
            <a:rect l="l" t="t" r="r" b="b"/>
            <a:pathLst>
              <a:path w="552450" h="1572895">
                <a:moveTo>
                  <a:pt x="552130" y="0"/>
                </a:moveTo>
                <a:lnTo>
                  <a:pt x="544178" y="44056"/>
                </a:lnTo>
                <a:lnTo>
                  <a:pt x="516909" y="109183"/>
                </a:lnTo>
                <a:lnTo>
                  <a:pt x="492478" y="147814"/>
                </a:lnTo>
                <a:lnTo>
                  <a:pt x="458953" y="189510"/>
                </a:lnTo>
                <a:lnTo>
                  <a:pt x="414914" y="233538"/>
                </a:lnTo>
                <a:lnTo>
                  <a:pt x="358940" y="279163"/>
                </a:lnTo>
                <a:lnTo>
                  <a:pt x="249503" y="352257"/>
                </a:lnTo>
                <a:lnTo>
                  <a:pt x="211685" y="381677"/>
                </a:lnTo>
                <a:lnTo>
                  <a:pt x="176304" y="413748"/>
                </a:lnTo>
                <a:lnTo>
                  <a:pt x="143512" y="448307"/>
                </a:lnTo>
                <a:lnTo>
                  <a:pt x="113461" y="485190"/>
                </a:lnTo>
                <a:lnTo>
                  <a:pt x="86300" y="524235"/>
                </a:lnTo>
                <a:lnTo>
                  <a:pt x="62183" y="565277"/>
                </a:lnTo>
                <a:lnTo>
                  <a:pt x="41259" y="608153"/>
                </a:lnTo>
                <a:lnTo>
                  <a:pt x="23681" y="652700"/>
                </a:lnTo>
                <a:lnTo>
                  <a:pt x="9598" y="698754"/>
                </a:lnTo>
                <a:lnTo>
                  <a:pt x="816" y="749332"/>
                </a:lnTo>
                <a:lnTo>
                  <a:pt x="0" y="800738"/>
                </a:lnTo>
                <a:lnTo>
                  <a:pt x="6153" y="852049"/>
                </a:lnTo>
                <a:lnTo>
                  <a:pt x="18279" y="902342"/>
                </a:lnTo>
                <a:lnTo>
                  <a:pt x="35379" y="950696"/>
                </a:lnTo>
                <a:lnTo>
                  <a:pt x="55572" y="995026"/>
                </a:lnTo>
                <a:lnTo>
                  <a:pt x="79177" y="1037602"/>
                </a:lnTo>
                <a:lnTo>
                  <a:pt x="106054" y="1078178"/>
                </a:lnTo>
                <a:lnTo>
                  <a:pt x="136066" y="1116508"/>
                </a:lnTo>
                <a:lnTo>
                  <a:pt x="169072" y="1152347"/>
                </a:lnTo>
                <a:lnTo>
                  <a:pt x="197029" y="1178638"/>
                </a:lnTo>
                <a:lnTo>
                  <a:pt x="226530" y="1203164"/>
                </a:lnTo>
                <a:lnTo>
                  <a:pt x="257437" y="1225897"/>
                </a:lnTo>
                <a:lnTo>
                  <a:pt x="289608" y="1246809"/>
                </a:lnTo>
                <a:lnTo>
                  <a:pt x="358940" y="1293299"/>
                </a:lnTo>
                <a:lnTo>
                  <a:pt x="414914" y="1338926"/>
                </a:lnTo>
                <a:lnTo>
                  <a:pt x="458953" y="1382955"/>
                </a:lnTo>
                <a:lnTo>
                  <a:pt x="492478" y="1424653"/>
                </a:lnTo>
                <a:lnTo>
                  <a:pt x="516909" y="1463284"/>
                </a:lnTo>
                <a:lnTo>
                  <a:pt x="533669" y="1498115"/>
                </a:lnTo>
                <a:lnTo>
                  <a:pt x="549858" y="1553439"/>
                </a:lnTo>
                <a:lnTo>
                  <a:pt x="552130" y="1572463"/>
                </a:lnTo>
                <a:lnTo>
                  <a:pt x="552130" y="0"/>
                </a:lnTo>
                <a:close/>
              </a:path>
            </a:pathLst>
          </a:custGeom>
          <a:solidFill>
            <a:srgbClr val="E0E1E2"/>
          </a:solidFill>
        </p:spPr>
        <p:txBody>
          <a:bodyPr wrap="square" lIns="0" tIns="0" rIns="0" bIns="0" rtlCol="0"/>
          <a:lstStyle/>
          <a:p>
            <a:endParaRPr/>
          </a:p>
        </p:txBody>
      </p:sp>
      <p:sp>
        <p:nvSpPr>
          <p:cNvPr id="36" name="Title 1">
            <a:extLst>
              <a:ext uri="{FF2B5EF4-FFF2-40B4-BE49-F238E27FC236}">
                <a16:creationId xmlns:a16="http://schemas.microsoft.com/office/drawing/2014/main" id="{8EDEF54B-6505-C842-80CD-A84F28C7254B}"/>
              </a:ext>
            </a:extLst>
          </p:cNvPr>
          <p:cNvSpPr>
            <a:spLocks noGrp="1"/>
          </p:cNvSpPr>
          <p:nvPr>
            <p:ph type="ctrTitle"/>
          </p:nvPr>
        </p:nvSpPr>
        <p:spPr>
          <a:xfrm>
            <a:off x="1187789" y="1647574"/>
            <a:ext cx="10051711" cy="480131"/>
          </a:xfrm>
        </p:spPr>
        <p:txBody>
          <a:bodyPr anchor="t">
            <a:noAutofit/>
          </a:bodyPr>
          <a:lstStyle>
            <a:lvl1pPr algn="l">
              <a:defRPr sz="2800">
                <a:solidFill>
                  <a:srgbClr val="03409D"/>
                </a:solidFill>
              </a:defRPr>
            </a:lvl1pPr>
          </a:lstStyle>
          <a:p>
            <a:r>
              <a:rPr lang="en-US" dirty="0"/>
              <a:t>Click to edit Master title</a:t>
            </a:r>
          </a:p>
        </p:txBody>
      </p:sp>
      <p:sp>
        <p:nvSpPr>
          <p:cNvPr id="37" name="Text Placeholder 22">
            <a:extLst>
              <a:ext uri="{FF2B5EF4-FFF2-40B4-BE49-F238E27FC236}">
                <a16:creationId xmlns:a16="http://schemas.microsoft.com/office/drawing/2014/main" id="{D80C67EE-1F33-6447-A040-374ACDCEB471}"/>
              </a:ext>
            </a:extLst>
          </p:cNvPr>
          <p:cNvSpPr>
            <a:spLocks noGrp="1"/>
          </p:cNvSpPr>
          <p:nvPr>
            <p:ph type="body" sz="quarter" idx="13"/>
          </p:nvPr>
        </p:nvSpPr>
        <p:spPr>
          <a:xfrm>
            <a:off x="1187788" y="3433330"/>
            <a:ext cx="4680000" cy="2072192"/>
          </a:xfrm>
        </p:spPr>
        <p:txBody>
          <a:bodyPr>
            <a:normAutofit/>
          </a:bodyPr>
          <a:lstStyle>
            <a:lvl1pPr>
              <a:lnSpc>
                <a:spcPct val="100000"/>
              </a:lnSpc>
              <a:defRPr sz="1400">
                <a:solidFill>
                  <a:schemeClr val="bg1">
                    <a:lumMod val="50000"/>
                  </a:schemeClr>
                </a:solidFill>
              </a:defRPr>
            </a:lvl1pPr>
          </a:lstStyle>
          <a:p>
            <a:pPr lvl="0"/>
            <a:r>
              <a:rPr lang="en-US" dirty="0"/>
              <a:t>Click to edit Master text styles</a:t>
            </a:r>
          </a:p>
        </p:txBody>
      </p:sp>
      <p:sp>
        <p:nvSpPr>
          <p:cNvPr id="41" name="Text Placeholder 22">
            <a:extLst>
              <a:ext uri="{FF2B5EF4-FFF2-40B4-BE49-F238E27FC236}">
                <a16:creationId xmlns:a16="http://schemas.microsoft.com/office/drawing/2014/main" id="{C95119FB-72AA-9B40-930E-B0C8B6259EF3}"/>
              </a:ext>
            </a:extLst>
          </p:cNvPr>
          <p:cNvSpPr>
            <a:spLocks noGrp="1"/>
          </p:cNvSpPr>
          <p:nvPr>
            <p:ph type="body" sz="quarter" idx="23"/>
          </p:nvPr>
        </p:nvSpPr>
        <p:spPr>
          <a:xfrm>
            <a:off x="1187788" y="2785629"/>
            <a:ext cx="4680000" cy="492444"/>
          </a:xfrm>
        </p:spPr>
        <p:txBody>
          <a:bodyPr>
            <a:noAutofit/>
          </a:bodyPr>
          <a:lstStyle>
            <a:lvl1pPr marL="0" indent="0">
              <a:lnSpc>
                <a:spcPct val="100000"/>
              </a:lnSpc>
              <a:buNone/>
              <a:defRPr sz="1400" b="1">
                <a:solidFill>
                  <a:schemeClr val="bg1">
                    <a:lumMod val="50000"/>
                  </a:schemeClr>
                </a:solidFill>
              </a:defRPr>
            </a:lvl1pPr>
          </a:lstStyle>
          <a:p>
            <a:pPr lvl="0"/>
            <a:r>
              <a:rPr lang="en-US" dirty="0"/>
              <a:t>Click to edit Master text styles</a:t>
            </a:r>
          </a:p>
        </p:txBody>
      </p:sp>
      <p:sp>
        <p:nvSpPr>
          <p:cNvPr id="10" name="Rectangle 9">
            <a:extLst>
              <a:ext uri="{FF2B5EF4-FFF2-40B4-BE49-F238E27FC236}">
                <a16:creationId xmlns:a16="http://schemas.microsoft.com/office/drawing/2014/main" id="{3CD826C6-0371-4A4A-8AC8-E64CFC719D70}"/>
              </a:ext>
            </a:extLst>
          </p:cNvPr>
          <p:cNvSpPr/>
          <p:nvPr userDrawn="1"/>
        </p:nvSpPr>
        <p:spPr>
          <a:xfrm>
            <a:off x="1187788" y="589580"/>
            <a:ext cx="1759456" cy="492443"/>
          </a:xfrm>
          <a:prstGeom prst="rect">
            <a:avLst/>
          </a:prstGeom>
        </p:spPr>
        <p:txBody>
          <a:bodyPr wrap="none">
            <a:spAutoFit/>
          </a:bodyPr>
          <a:lstStyle/>
          <a:p>
            <a:r>
              <a:rPr lang="es-ES" sz="1400" dirty="0">
                <a:solidFill>
                  <a:srgbClr val="0044BB"/>
                </a:solidFill>
                <a:cs typeface="Calibri"/>
              </a:rPr>
              <a:t>Perfusion Symposium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D2D2E"/>
                </a:solidFill>
                <a:cs typeface="Calibri"/>
              </a:rPr>
              <a:t>08 – 10 Nov. 2019</a:t>
            </a:r>
            <a:endParaRPr lang="en-US" sz="1200" dirty="0">
              <a:cs typeface="Calibri"/>
            </a:endParaRPr>
          </a:p>
        </p:txBody>
      </p:sp>
      <p:sp>
        <p:nvSpPr>
          <p:cNvPr id="11" name="object 14">
            <a:extLst>
              <a:ext uri="{FF2B5EF4-FFF2-40B4-BE49-F238E27FC236}">
                <a16:creationId xmlns:a16="http://schemas.microsoft.com/office/drawing/2014/main" id="{904592E1-8A32-8A47-8881-9B229E55BB7B}"/>
              </a:ext>
            </a:extLst>
          </p:cNvPr>
          <p:cNvSpPr/>
          <p:nvPr userDrawn="1"/>
        </p:nvSpPr>
        <p:spPr>
          <a:xfrm>
            <a:off x="22018" y="5505521"/>
            <a:ext cx="1618603" cy="1352479"/>
          </a:xfrm>
          <a:prstGeom prst="rect">
            <a:avLst/>
          </a:prstGeom>
          <a:blipFill>
            <a:blip r:embed="rId2" cstate="print"/>
            <a:stretch>
              <a:fillRect/>
            </a:stretch>
          </a:blipFill>
        </p:spPr>
        <p:txBody>
          <a:bodyPr wrap="square" lIns="0" tIns="0" rIns="0" bIns="0" rtlCol="0"/>
          <a:lstStyle/>
          <a:p>
            <a:endParaRPr/>
          </a:p>
        </p:txBody>
      </p:sp>
      <p:sp>
        <p:nvSpPr>
          <p:cNvPr id="3" name="Picture Placeholder 2">
            <a:extLst>
              <a:ext uri="{FF2B5EF4-FFF2-40B4-BE49-F238E27FC236}">
                <a16:creationId xmlns:a16="http://schemas.microsoft.com/office/drawing/2014/main" id="{E23BB570-78FB-2940-ABAB-F24147AA7744}"/>
              </a:ext>
            </a:extLst>
          </p:cNvPr>
          <p:cNvSpPr>
            <a:spLocks noGrp="1"/>
          </p:cNvSpPr>
          <p:nvPr>
            <p:ph type="pic" sz="quarter" idx="24" hasCustomPrompt="1"/>
          </p:nvPr>
        </p:nvSpPr>
        <p:spPr>
          <a:xfrm>
            <a:off x="6096000" y="2786063"/>
            <a:ext cx="5143500" cy="2719387"/>
          </a:xfrm>
        </p:spPr>
        <p:txBody>
          <a:bodyPr anchor="ctr" anchorCtr="1">
            <a:normAutofit/>
          </a:bodyPr>
          <a:lstStyle>
            <a:lvl1pPr marL="0" indent="0">
              <a:buNone/>
              <a:defRPr sz="2000"/>
            </a:lvl1pPr>
          </a:lstStyle>
          <a:p>
            <a:r>
              <a:rPr lang="en-US" dirty="0"/>
              <a:t>Picture</a:t>
            </a:r>
          </a:p>
        </p:txBody>
      </p:sp>
      <p:sp>
        <p:nvSpPr>
          <p:cNvPr id="9" name="object 19">
            <a:extLst>
              <a:ext uri="{FF2B5EF4-FFF2-40B4-BE49-F238E27FC236}">
                <a16:creationId xmlns:a16="http://schemas.microsoft.com/office/drawing/2014/main" id="{A68D4838-E5FC-A148-BADA-36534F45998B}"/>
              </a:ext>
            </a:extLst>
          </p:cNvPr>
          <p:cNvSpPr/>
          <p:nvPr userDrawn="1"/>
        </p:nvSpPr>
        <p:spPr>
          <a:xfrm rot="10800000">
            <a:off x="10989519" y="6318000"/>
            <a:ext cx="0" cy="540000"/>
          </a:xfrm>
          <a:custGeom>
            <a:avLst/>
            <a:gdLst/>
            <a:ahLst/>
            <a:cxnLst/>
            <a:rect l="l" t="t" r="r" b="b"/>
            <a:pathLst>
              <a:path h="524510">
                <a:moveTo>
                  <a:pt x="0" y="523913"/>
                </a:moveTo>
                <a:lnTo>
                  <a:pt x="0" y="0"/>
                </a:lnTo>
              </a:path>
            </a:pathLst>
          </a:custGeom>
          <a:ln w="3898">
            <a:solidFill>
              <a:schemeClr val="bg2">
                <a:lumMod val="90000"/>
              </a:schemeClr>
            </a:solidFill>
          </a:ln>
        </p:spPr>
        <p:txBody>
          <a:bodyPr wrap="square" lIns="0" tIns="0" rIns="0" bIns="0" rtlCol="0"/>
          <a:lstStyle/>
          <a:p>
            <a:endParaRPr/>
          </a:p>
        </p:txBody>
      </p:sp>
      <p:pic>
        <p:nvPicPr>
          <p:cNvPr id="12" name="Picture 11">
            <a:extLst>
              <a:ext uri="{FF2B5EF4-FFF2-40B4-BE49-F238E27FC236}">
                <a16:creationId xmlns:a16="http://schemas.microsoft.com/office/drawing/2014/main" id="{58345E4E-87A7-4E41-B307-CB3A3D0AD4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0885376" y="6116230"/>
            <a:ext cx="208286" cy="162000"/>
          </a:xfrm>
          <a:prstGeom prst="rect">
            <a:avLst/>
          </a:prstGeom>
        </p:spPr>
      </p:pic>
    </p:spTree>
    <p:extLst>
      <p:ext uri="{BB962C8B-B14F-4D97-AF65-F5344CB8AC3E}">
        <p14:creationId xmlns:p14="http://schemas.microsoft.com/office/powerpoint/2010/main" val="1543275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aphs 1">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81799D01-34BF-2A49-ACD5-4BD7D66C9010}"/>
              </a:ext>
            </a:extLst>
          </p:cNvPr>
          <p:cNvSpPr/>
          <p:nvPr userDrawn="1"/>
        </p:nvSpPr>
        <p:spPr>
          <a:xfrm>
            <a:off x="12" y="0"/>
            <a:ext cx="3764966" cy="6850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19">
            <a:extLst>
              <a:ext uri="{FF2B5EF4-FFF2-40B4-BE49-F238E27FC236}">
                <a16:creationId xmlns:a16="http://schemas.microsoft.com/office/drawing/2014/main" id="{CB1A84B1-5E02-3242-8C72-C2B47F3FF22B}"/>
              </a:ext>
            </a:extLst>
          </p:cNvPr>
          <p:cNvSpPr/>
          <p:nvPr userDrawn="1"/>
        </p:nvSpPr>
        <p:spPr>
          <a:xfrm>
            <a:off x="1882495" y="3"/>
            <a:ext cx="0" cy="540000"/>
          </a:xfrm>
          <a:custGeom>
            <a:avLst/>
            <a:gdLst/>
            <a:ahLst/>
            <a:cxnLst/>
            <a:rect l="l" t="t" r="r" b="b"/>
            <a:pathLst>
              <a:path h="524510">
                <a:moveTo>
                  <a:pt x="0" y="523913"/>
                </a:moveTo>
                <a:lnTo>
                  <a:pt x="0" y="0"/>
                </a:lnTo>
              </a:path>
            </a:pathLst>
          </a:custGeom>
          <a:ln w="3898">
            <a:solidFill>
              <a:srgbClr val="FFFFFF"/>
            </a:solidFill>
          </a:ln>
        </p:spPr>
        <p:txBody>
          <a:bodyPr wrap="square" lIns="0" tIns="0" rIns="0" bIns="0" rtlCol="0"/>
          <a:lstStyle/>
          <a:p>
            <a:endParaRPr/>
          </a:p>
        </p:txBody>
      </p:sp>
      <p:pic>
        <p:nvPicPr>
          <p:cNvPr id="23" name="Picture 22">
            <a:extLst>
              <a:ext uri="{FF2B5EF4-FFF2-40B4-BE49-F238E27FC236}">
                <a16:creationId xmlns:a16="http://schemas.microsoft.com/office/drawing/2014/main" id="{7EE61F92-3878-DC4B-A76C-D408C5D6C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8352" y="620715"/>
            <a:ext cx="208286" cy="162000"/>
          </a:xfrm>
          <a:prstGeom prst="rect">
            <a:avLst/>
          </a:prstGeom>
        </p:spPr>
      </p:pic>
      <p:sp>
        <p:nvSpPr>
          <p:cNvPr id="38" name="Picture Placeholder 37">
            <a:extLst>
              <a:ext uri="{FF2B5EF4-FFF2-40B4-BE49-F238E27FC236}">
                <a16:creationId xmlns:a16="http://schemas.microsoft.com/office/drawing/2014/main" id="{0D330E4C-E1B8-D248-91F5-EE3895E3A6EB}"/>
              </a:ext>
            </a:extLst>
          </p:cNvPr>
          <p:cNvSpPr>
            <a:spLocks noGrp="1"/>
          </p:cNvSpPr>
          <p:nvPr>
            <p:ph type="pic" sz="quarter" idx="14"/>
          </p:nvPr>
        </p:nvSpPr>
        <p:spPr>
          <a:xfrm>
            <a:off x="5748388" y="1777711"/>
            <a:ext cx="4716462" cy="3576637"/>
          </a:xfrm>
        </p:spPr>
        <p:txBody>
          <a:bodyPr/>
          <a:lstStyle/>
          <a:p>
            <a:endParaRPr lang="en-US" dirty="0"/>
          </a:p>
        </p:txBody>
      </p:sp>
      <p:sp>
        <p:nvSpPr>
          <p:cNvPr id="33" name="Text Placeholder 32">
            <a:extLst>
              <a:ext uri="{FF2B5EF4-FFF2-40B4-BE49-F238E27FC236}">
                <a16:creationId xmlns:a16="http://schemas.microsoft.com/office/drawing/2014/main" id="{A5F2E72A-A92E-5F4B-9106-E54D82B44288}"/>
              </a:ext>
            </a:extLst>
          </p:cNvPr>
          <p:cNvSpPr>
            <a:spLocks noGrp="1"/>
          </p:cNvSpPr>
          <p:nvPr userDrawn="1">
            <p:ph type="body" sz="quarter" idx="13"/>
          </p:nvPr>
        </p:nvSpPr>
        <p:spPr>
          <a:xfrm>
            <a:off x="572339" y="1719836"/>
            <a:ext cx="2620310" cy="1946631"/>
          </a:xfrm>
        </p:spPr>
        <p:txBody>
          <a:bodyPr>
            <a:noAutofit/>
          </a:bodyPr>
          <a:lstStyle>
            <a:lvl1pPr marL="0" indent="0">
              <a:spcBef>
                <a:spcPts val="0"/>
              </a:spcBef>
              <a:buNone/>
              <a:defRPr sz="4000">
                <a:solidFill>
                  <a:schemeClr val="bg1"/>
                </a:solidFill>
              </a:defRPr>
            </a:lvl1pPr>
          </a:lstStyle>
          <a:p>
            <a:pPr lvl="0"/>
            <a:r>
              <a:rPr lang="en-US" dirty="0"/>
              <a:t>Click to edit Master</a:t>
            </a:r>
          </a:p>
        </p:txBody>
      </p:sp>
      <p:sp>
        <p:nvSpPr>
          <p:cNvPr id="36" name="object 10">
            <a:extLst>
              <a:ext uri="{FF2B5EF4-FFF2-40B4-BE49-F238E27FC236}">
                <a16:creationId xmlns:a16="http://schemas.microsoft.com/office/drawing/2014/main" id="{85946260-FB1A-3140-B33E-026E248A8EF8}"/>
              </a:ext>
            </a:extLst>
          </p:cNvPr>
          <p:cNvSpPr/>
          <p:nvPr userDrawn="1"/>
        </p:nvSpPr>
        <p:spPr>
          <a:xfrm>
            <a:off x="11639538" y="2725782"/>
            <a:ext cx="552450" cy="1572895"/>
          </a:xfrm>
          <a:custGeom>
            <a:avLst/>
            <a:gdLst/>
            <a:ahLst/>
            <a:cxnLst/>
            <a:rect l="l" t="t" r="r" b="b"/>
            <a:pathLst>
              <a:path w="552450" h="1572895">
                <a:moveTo>
                  <a:pt x="552130" y="0"/>
                </a:moveTo>
                <a:lnTo>
                  <a:pt x="544178" y="44056"/>
                </a:lnTo>
                <a:lnTo>
                  <a:pt x="516909" y="109183"/>
                </a:lnTo>
                <a:lnTo>
                  <a:pt x="492478" y="147814"/>
                </a:lnTo>
                <a:lnTo>
                  <a:pt x="458953" y="189510"/>
                </a:lnTo>
                <a:lnTo>
                  <a:pt x="414914" y="233538"/>
                </a:lnTo>
                <a:lnTo>
                  <a:pt x="358940" y="279163"/>
                </a:lnTo>
                <a:lnTo>
                  <a:pt x="249503" y="352257"/>
                </a:lnTo>
                <a:lnTo>
                  <a:pt x="211685" y="381677"/>
                </a:lnTo>
                <a:lnTo>
                  <a:pt x="176304" y="413748"/>
                </a:lnTo>
                <a:lnTo>
                  <a:pt x="143512" y="448307"/>
                </a:lnTo>
                <a:lnTo>
                  <a:pt x="113461" y="485190"/>
                </a:lnTo>
                <a:lnTo>
                  <a:pt x="86300" y="524235"/>
                </a:lnTo>
                <a:lnTo>
                  <a:pt x="62183" y="565277"/>
                </a:lnTo>
                <a:lnTo>
                  <a:pt x="41259" y="608153"/>
                </a:lnTo>
                <a:lnTo>
                  <a:pt x="23681" y="652700"/>
                </a:lnTo>
                <a:lnTo>
                  <a:pt x="9598" y="698754"/>
                </a:lnTo>
                <a:lnTo>
                  <a:pt x="816" y="749332"/>
                </a:lnTo>
                <a:lnTo>
                  <a:pt x="0" y="800738"/>
                </a:lnTo>
                <a:lnTo>
                  <a:pt x="6153" y="852049"/>
                </a:lnTo>
                <a:lnTo>
                  <a:pt x="18279" y="902342"/>
                </a:lnTo>
                <a:lnTo>
                  <a:pt x="35379" y="950696"/>
                </a:lnTo>
                <a:lnTo>
                  <a:pt x="55572" y="995026"/>
                </a:lnTo>
                <a:lnTo>
                  <a:pt x="79177" y="1037602"/>
                </a:lnTo>
                <a:lnTo>
                  <a:pt x="106054" y="1078178"/>
                </a:lnTo>
                <a:lnTo>
                  <a:pt x="136066" y="1116508"/>
                </a:lnTo>
                <a:lnTo>
                  <a:pt x="169072" y="1152347"/>
                </a:lnTo>
                <a:lnTo>
                  <a:pt x="197029" y="1178638"/>
                </a:lnTo>
                <a:lnTo>
                  <a:pt x="226530" y="1203164"/>
                </a:lnTo>
                <a:lnTo>
                  <a:pt x="257437" y="1225897"/>
                </a:lnTo>
                <a:lnTo>
                  <a:pt x="289608" y="1246809"/>
                </a:lnTo>
                <a:lnTo>
                  <a:pt x="358940" y="1293299"/>
                </a:lnTo>
                <a:lnTo>
                  <a:pt x="414914" y="1338926"/>
                </a:lnTo>
                <a:lnTo>
                  <a:pt x="458953" y="1382955"/>
                </a:lnTo>
                <a:lnTo>
                  <a:pt x="492478" y="1424653"/>
                </a:lnTo>
                <a:lnTo>
                  <a:pt x="516909" y="1463284"/>
                </a:lnTo>
                <a:lnTo>
                  <a:pt x="533669" y="1498115"/>
                </a:lnTo>
                <a:lnTo>
                  <a:pt x="549858" y="1553439"/>
                </a:lnTo>
                <a:lnTo>
                  <a:pt x="552130" y="1572463"/>
                </a:lnTo>
                <a:lnTo>
                  <a:pt x="552130" y="0"/>
                </a:lnTo>
                <a:close/>
              </a:path>
            </a:pathLst>
          </a:custGeom>
          <a:solidFill>
            <a:srgbClr val="E0E1E2"/>
          </a:solidFill>
        </p:spPr>
        <p:txBody>
          <a:bodyPr wrap="square" lIns="0" tIns="0" rIns="0" bIns="0" rtlCol="0"/>
          <a:lstStyle/>
          <a:p>
            <a:endParaRPr/>
          </a:p>
        </p:txBody>
      </p:sp>
      <p:sp>
        <p:nvSpPr>
          <p:cNvPr id="39" name="Content Placeholder 19">
            <a:extLst>
              <a:ext uri="{FF2B5EF4-FFF2-40B4-BE49-F238E27FC236}">
                <a16:creationId xmlns:a16="http://schemas.microsoft.com/office/drawing/2014/main" id="{7E5C6D33-72F5-4446-B2B8-8DD20446B1DF}"/>
              </a:ext>
            </a:extLst>
          </p:cNvPr>
          <p:cNvSpPr>
            <a:spLocks noGrp="1"/>
          </p:cNvSpPr>
          <p:nvPr userDrawn="1">
            <p:ph sz="quarter" idx="12"/>
          </p:nvPr>
        </p:nvSpPr>
        <p:spPr>
          <a:xfrm>
            <a:off x="4466552" y="3113593"/>
            <a:ext cx="1486020" cy="315407"/>
          </a:xfrm>
        </p:spPr>
        <p:txBody>
          <a:bodyPr>
            <a:noAutofit/>
          </a:bodyPr>
          <a:lstStyle>
            <a:lvl1pPr marL="0" indent="0" algn="r">
              <a:buNone/>
              <a:defRPr sz="1200">
                <a:solidFill>
                  <a:schemeClr val="bg1">
                    <a:lumMod val="50000"/>
                  </a:schemeClr>
                </a:solidFill>
                <a:latin typeface="+mn-lt"/>
              </a:defRPr>
            </a:lvl1pPr>
          </a:lstStyle>
          <a:p>
            <a:pPr lvl="0"/>
            <a:r>
              <a:rPr lang="en-US" dirty="0"/>
              <a:t>Click to edit Master</a:t>
            </a:r>
          </a:p>
        </p:txBody>
      </p:sp>
      <p:sp>
        <p:nvSpPr>
          <p:cNvPr id="40" name="Content Placeholder 19">
            <a:extLst>
              <a:ext uri="{FF2B5EF4-FFF2-40B4-BE49-F238E27FC236}">
                <a16:creationId xmlns:a16="http://schemas.microsoft.com/office/drawing/2014/main" id="{CDC5EAA3-8325-D646-BC7F-7E0147938D70}"/>
              </a:ext>
            </a:extLst>
          </p:cNvPr>
          <p:cNvSpPr>
            <a:spLocks noGrp="1"/>
          </p:cNvSpPr>
          <p:nvPr userDrawn="1">
            <p:ph sz="quarter" idx="15"/>
          </p:nvPr>
        </p:nvSpPr>
        <p:spPr>
          <a:xfrm>
            <a:off x="5407713" y="2562605"/>
            <a:ext cx="1486020" cy="315407"/>
          </a:xfrm>
        </p:spPr>
        <p:txBody>
          <a:bodyPr>
            <a:noAutofit/>
          </a:bodyPr>
          <a:lstStyle>
            <a:lvl1pPr marL="0" indent="0" algn="r">
              <a:buNone/>
              <a:defRPr sz="1200">
                <a:solidFill>
                  <a:schemeClr val="bg1">
                    <a:lumMod val="50000"/>
                  </a:schemeClr>
                </a:solidFill>
                <a:latin typeface="+mn-lt"/>
              </a:defRPr>
            </a:lvl1pPr>
          </a:lstStyle>
          <a:p>
            <a:pPr lvl="0"/>
            <a:r>
              <a:rPr lang="en-US" dirty="0"/>
              <a:t>Click to edit Master</a:t>
            </a:r>
          </a:p>
        </p:txBody>
      </p:sp>
      <p:sp>
        <p:nvSpPr>
          <p:cNvPr id="44" name="Content Placeholder 19">
            <a:extLst>
              <a:ext uri="{FF2B5EF4-FFF2-40B4-BE49-F238E27FC236}">
                <a16:creationId xmlns:a16="http://schemas.microsoft.com/office/drawing/2014/main" id="{54706B82-A9DE-CC48-8D2D-933F1EECD1CA}"/>
              </a:ext>
            </a:extLst>
          </p:cNvPr>
          <p:cNvSpPr>
            <a:spLocks noGrp="1"/>
          </p:cNvSpPr>
          <p:nvPr userDrawn="1">
            <p:ph sz="quarter" idx="16"/>
          </p:nvPr>
        </p:nvSpPr>
        <p:spPr>
          <a:xfrm>
            <a:off x="6212154" y="1902849"/>
            <a:ext cx="1486020" cy="315408"/>
          </a:xfrm>
        </p:spPr>
        <p:txBody>
          <a:bodyPr>
            <a:noAutofit/>
          </a:bodyPr>
          <a:lstStyle>
            <a:lvl1pPr marL="0" indent="0" algn="r">
              <a:buNone/>
              <a:defRPr sz="1200">
                <a:solidFill>
                  <a:schemeClr val="bg1">
                    <a:lumMod val="50000"/>
                  </a:schemeClr>
                </a:solidFill>
                <a:latin typeface="+mn-lt"/>
              </a:defRPr>
            </a:lvl1pPr>
          </a:lstStyle>
          <a:p>
            <a:pPr lvl="0"/>
            <a:r>
              <a:rPr lang="en-US" dirty="0"/>
              <a:t>Click to edit Master</a:t>
            </a:r>
          </a:p>
        </p:txBody>
      </p:sp>
      <p:sp>
        <p:nvSpPr>
          <p:cNvPr id="45" name="Content Placeholder 19">
            <a:extLst>
              <a:ext uri="{FF2B5EF4-FFF2-40B4-BE49-F238E27FC236}">
                <a16:creationId xmlns:a16="http://schemas.microsoft.com/office/drawing/2014/main" id="{F2B9F3B1-F5A6-D04F-8B4C-C974566CF08C}"/>
              </a:ext>
            </a:extLst>
          </p:cNvPr>
          <p:cNvSpPr>
            <a:spLocks noGrp="1"/>
          </p:cNvSpPr>
          <p:nvPr>
            <p:ph sz="quarter" idx="17"/>
          </p:nvPr>
        </p:nvSpPr>
        <p:spPr>
          <a:xfrm>
            <a:off x="7230726" y="1271978"/>
            <a:ext cx="1486020" cy="363518"/>
          </a:xfrm>
        </p:spPr>
        <p:txBody>
          <a:bodyPr>
            <a:noAutofit/>
          </a:bodyPr>
          <a:lstStyle>
            <a:lvl1pPr marL="0" indent="0" algn="r">
              <a:buNone/>
              <a:defRPr sz="1200">
                <a:solidFill>
                  <a:schemeClr val="bg1">
                    <a:lumMod val="50000"/>
                  </a:schemeClr>
                </a:solidFill>
                <a:latin typeface="+mn-lt"/>
              </a:defRPr>
            </a:lvl1pPr>
          </a:lstStyle>
          <a:p>
            <a:pPr lvl="0"/>
            <a:r>
              <a:rPr lang="en-US" dirty="0"/>
              <a:t>Click to edit Master</a:t>
            </a:r>
          </a:p>
        </p:txBody>
      </p:sp>
      <p:sp>
        <p:nvSpPr>
          <p:cNvPr id="61" name="Subtitle 2">
            <a:extLst>
              <a:ext uri="{FF2B5EF4-FFF2-40B4-BE49-F238E27FC236}">
                <a16:creationId xmlns:a16="http://schemas.microsoft.com/office/drawing/2014/main" id="{59EC481E-275B-7F46-9A89-D16E947C8C83}"/>
              </a:ext>
            </a:extLst>
          </p:cNvPr>
          <p:cNvSpPr>
            <a:spLocks noGrp="1"/>
          </p:cNvSpPr>
          <p:nvPr>
            <p:ph type="subTitle" idx="1" hasCustomPrompt="1"/>
          </p:nvPr>
        </p:nvSpPr>
        <p:spPr>
          <a:xfrm>
            <a:off x="572339" y="4258586"/>
            <a:ext cx="2620310" cy="655249"/>
          </a:xfrm>
        </p:spPr>
        <p:txBody>
          <a:bodyPr>
            <a:no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a:t>
            </a:r>
          </a:p>
        </p:txBody>
      </p:sp>
      <p:sp>
        <p:nvSpPr>
          <p:cNvPr id="62" name="Text Placeholder 9">
            <a:extLst>
              <a:ext uri="{FF2B5EF4-FFF2-40B4-BE49-F238E27FC236}">
                <a16:creationId xmlns:a16="http://schemas.microsoft.com/office/drawing/2014/main" id="{59B263DF-5EA1-2B41-9385-C98FD4EB1EAF}"/>
              </a:ext>
            </a:extLst>
          </p:cNvPr>
          <p:cNvSpPr>
            <a:spLocks noGrp="1"/>
          </p:cNvSpPr>
          <p:nvPr>
            <p:ph type="body" sz="quarter" idx="25"/>
          </p:nvPr>
        </p:nvSpPr>
        <p:spPr>
          <a:xfrm>
            <a:off x="5748388" y="5496564"/>
            <a:ext cx="4716462" cy="817908"/>
          </a:xfrm>
        </p:spPr>
        <p:txBody>
          <a:bodyPr anchor="t"/>
          <a:lstStyle>
            <a:lvl1pPr marL="0" indent="0" algn="r">
              <a:buNone/>
              <a:defRPr>
                <a:solidFill>
                  <a:srgbClr val="03409D"/>
                </a:solidFill>
                <a:latin typeface="+mj-lt"/>
              </a:defRPr>
            </a:lvl1pPr>
          </a:lstStyle>
          <a:p>
            <a:pPr lvl="0"/>
            <a:r>
              <a:rPr lang="en-US" dirty="0"/>
              <a:t>Click to edit Master text styles</a:t>
            </a:r>
          </a:p>
        </p:txBody>
      </p:sp>
      <p:sp>
        <p:nvSpPr>
          <p:cNvPr id="37" name="Rectangle 36">
            <a:extLst>
              <a:ext uri="{FF2B5EF4-FFF2-40B4-BE49-F238E27FC236}">
                <a16:creationId xmlns:a16="http://schemas.microsoft.com/office/drawing/2014/main" id="{4320E568-0D94-7248-8E19-5B6B87C65B51}"/>
              </a:ext>
            </a:extLst>
          </p:cNvPr>
          <p:cNvSpPr/>
          <p:nvPr userDrawn="1"/>
        </p:nvSpPr>
        <p:spPr>
          <a:xfrm>
            <a:off x="4422109" y="589580"/>
            <a:ext cx="1759456" cy="484783"/>
          </a:xfrm>
          <a:prstGeom prst="rect">
            <a:avLst/>
          </a:prstGeom>
        </p:spPr>
        <p:txBody>
          <a:bodyPr wrap="none">
            <a:noAutofit/>
          </a:bodyPr>
          <a:lstStyle/>
          <a:p>
            <a:r>
              <a:rPr lang="es-ES" sz="1400" dirty="0">
                <a:solidFill>
                  <a:srgbClr val="0044BB"/>
                </a:solidFill>
                <a:cs typeface="Calibri"/>
              </a:rPr>
              <a:t>Perfusion Symposium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2D2D2E"/>
                </a:solidFill>
                <a:cs typeface="Calibri"/>
              </a:rPr>
              <a:t>08 – 10 Nov. 2019</a:t>
            </a:r>
            <a:endParaRPr lang="en-US" sz="1100" dirty="0">
              <a:cs typeface="Calibri"/>
            </a:endParaRPr>
          </a:p>
          <a:p>
            <a:endParaRPr lang="es-ES" sz="1400" dirty="0">
              <a:cs typeface="Calibri"/>
            </a:endParaRPr>
          </a:p>
        </p:txBody>
      </p:sp>
    </p:spTree>
    <p:extLst>
      <p:ext uri="{BB962C8B-B14F-4D97-AF65-F5344CB8AC3E}">
        <p14:creationId xmlns:p14="http://schemas.microsoft.com/office/powerpoint/2010/main" val="269275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ank you cove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D33406C-D844-024B-B5A8-8A2281C6637A}"/>
              </a:ext>
            </a:extLst>
          </p:cNvPr>
          <p:cNvSpPr>
            <a:spLocks noGrp="1"/>
          </p:cNvSpPr>
          <p:nvPr>
            <p:ph type="pic" sz="quarter" idx="17" hasCustomPrompt="1"/>
          </p:nvPr>
        </p:nvSpPr>
        <p:spPr>
          <a:xfrm>
            <a:off x="0" y="0"/>
            <a:ext cx="12192000" cy="6858000"/>
          </a:xfrm>
          <a:solidFill>
            <a:srgbClr val="03409D"/>
          </a:solidFill>
        </p:spPr>
        <p:txBody>
          <a:bodyPr anchor="ctr" anchorCtr="1"/>
          <a:lstStyle>
            <a:lvl1pPr marL="0" indent="0">
              <a:buNone/>
              <a:defRPr>
                <a:solidFill>
                  <a:srgbClr val="002060"/>
                </a:solidFill>
              </a:defRPr>
            </a:lvl1pPr>
          </a:lstStyle>
          <a:p>
            <a:r>
              <a:rPr lang="en-US" dirty="0"/>
              <a:t>Picture here</a:t>
            </a:r>
          </a:p>
        </p:txBody>
      </p:sp>
      <p:sp>
        <p:nvSpPr>
          <p:cNvPr id="17" name="Text Placeholder 9">
            <a:extLst>
              <a:ext uri="{FF2B5EF4-FFF2-40B4-BE49-F238E27FC236}">
                <a16:creationId xmlns:a16="http://schemas.microsoft.com/office/drawing/2014/main" id="{8B685507-BCE4-7E4A-B137-B56B3E0E0AB6}"/>
              </a:ext>
            </a:extLst>
          </p:cNvPr>
          <p:cNvSpPr>
            <a:spLocks noGrp="1"/>
          </p:cNvSpPr>
          <p:nvPr>
            <p:ph type="body" sz="quarter" idx="18" hasCustomPrompt="1"/>
          </p:nvPr>
        </p:nvSpPr>
        <p:spPr>
          <a:xfrm>
            <a:off x="3511289" y="2062281"/>
            <a:ext cx="5169422" cy="976960"/>
          </a:xfrm>
        </p:spPr>
        <p:txBody>
          <a:bodyPr anchor="b" anchorCtr="0">
            <a:noAutofit/>
          </a:bodyPr>
          <a:lstStyle>
            <a:lvl1pPr marL="0" indent="0">
              <a:buNone/>
              <a:defRPr sz="6000" b="1">
                <a:solidFill>
                  <a:schemeClr val="bg1"/>
                </a:solidFill>
              </a:defRPr>
            </a:lvl1pPr>
          </a:lstStyle>
          <a:p>
            <a:pPr lvl="0"/>
            <a:r>
              <a:rPr lang="en-US" dirty="0"/>
              <a:t>Text</a:t>
            </a:r>
          </a:p>
        </p:txBody>
      </p:sp>
      <p:sp>
        <p:nvSpPr>
          <p:cNvPr id="18" name="Text Placeholder 9">
            <a:extLst>
              <a:ext uri="{FF2B5EF4-FFF2-40B4-BE49-F238E27FC236}">
                <a16:creationId xmlns:a16="http://schemas.microsoft.com/office/drawing/2014/main" id="{A316BDBE-73C7-2945-A22C-B882F98F97F4}"/>
              </a:ext>
            </a:extLst>
          </p:cNvPr>
          <p:cNvSpPr>
            <a:spLocks noGrp="1"/>
          </p:cNvSpPr>
          <p:nvPr>
            <p:ph type="body" sz="quarter" idx="19"/>
          </p:nvPr>
        </p:nvSpPr>
        <p:spPr>
          <a:xfrm>
            <a:off x="3511288" y="3819642"/>
            <a:ext cx="5169421" cy="384734"/>
          </a:xfrm>
        </p:spPr>
        <p:txBody>
          <a:bodyPr>
            <a:noAutofit/>
          </a:bodyPr>
          <a:lstStyle>
            <a:lvl1pPr marL="0" indent="0">
              <a:buNone/>
              <a:defRPr sz="2800" b="1" i="0">
                <a:solidFill>
                  <a:srgbClr val="FFC000"/>
                </a:solidFill>
                <a:latin typeface="Calibri" panose="020F0502020204030204" pitchFamily="34" charset="0"/>
                <a:cs typeface="Calibri" panose="020F0502020204030204" pitchFamily="34" charset="0"/>
              </a:defRPr>
            </a:lvl1pPr>
          </a:lstStyle>
          <a:p>
            <a:pPr lvl="0"/>
            <a:r>
              <a:rPr lang="en-US" dirty="0"/>
              <a:t>Click to edit Master</a:t>
            </a:r>
          </a:p>
        </p:txBody>
      </p:sp>
      <p:sp>
        <p:nvSpPr>
          <p:cNvPr id="22" name="Text Placeholder 9">
            <a:extLst>
              <a:ext uri="{FF2B5EF4-FFF2-40B4-BE49-F238E27FC236}">
                <a16:creationId xmlns:a16="http://schemas.microsoft.com/office/drawing/2014/main" id="{D36D59C5-8637-F34E-8FD0-EBB591E3B146}"/>
              </a:ext>
            </a:extLst>
          </p:cNvPr>
          <p:cNvSpPr>
            <a:spLocks noGrp="1"/>
          </p:cNvSpPr>
          <p:nvPr>
            <p:ph type="body" sz="quarter" idx="15"/>
          </p:nvPr>
        </p:nvSpPr>
        <p:spPr>
          <a:xfrm>
            <a:off x="3511288" y="4437632"/>
            <a:ext cx="5169420" cy="289799"/>
          </a:xfrm>
        </p:spPr>
        <p:txBody>
          <a:bodyPr>
            <a:noAutofit/>
          </a:bodyPr>
          <a:lstStyle>
            <a:lvl1pPr marL="0" indent="0">
              <a:buNone/>
              <a:defRPr sz="1800" b="0">
                <a:solidFill>
                  <a:schemeClr val="bg1"/>
                </a:solidFill>
              </a:defRPr>
            </a:lvl1pPr>
          </a:lstStyle>
          <a:p>
            <a:pPr lvl="0"/>
            <a:r>
              <a:rPr lang="en-US" dirty="0"/>
              <a:t>Click to edit Master</a:t>
            </a:r>
          </a:p>
        </p:txBody>
      </p:sp>
      <p:sp>
        <p:nvSpPr>
          <p:cNvPr id="23" name="Text Placeholder 9">
            <a:extLst>
              <a:ext uri="{FF2B5EF4-FFF2-40B4-BE49-F238E27FC236}">
                <a16:creationId xmlns:a16="http://schemas.microsoft.com/office/drawing/2014/main" id="{EEC36161-2169-1B49-84DA-6E4A70C798BD}"/>
              </a:ext>
            </a:extLst>
          </p:cNvPr>
          <p:cNvSpPr>
            <a:spLocks noGrp="1"/>
          </p:cNvSpPr>
          <p:nvPr>
            <p:ph type="body" sz="quarter" idx="16"/>
          </p:nvPr>
        </p:nvSpPr>
        <p:spPr>
          <a:xfrm>
            <a:off x="3511288" y="4754886"/>
            <a:ext cx="5169420" cy="289799"/>
          </a:xfrm>
        </p:spPr>
        <p:txBody>
          <a:bodyPr>
            <a:noAutofit/>
          </a:bodyPr>
          <a:lstStyle>
            <a:lvl1pPr marL="0" indent="0">
              <a:buNone/>
              <a:defRPr sz="1600" b="0">
                <a:solidFill>
                  <a:schemeClr val="bg1"/>
                </a:solidFill>
              </a:defRPr>
            </a:lvl1pPr>
          </a:lstStyle>
          <a:p>
            <a:pPr lvl="0"/>
            <a:r>
              <a:rPr lang="en-US" dirty="0"/>
              <a:t>Click to edit Master</a:t>
            </a:r>
          </a:p>
        </p:txBody>
      </p:sp>
      <p:sp>
        <p:nvSpPr>
          <p:cNvPr id="24" name="Rectangle 23">
            <a:extLst>
              <a:ext uri="{FF2B5EF4-FFF2-40B4-BE49-F238E27FC236}">
                <a16:creationId xmlns:a16="http://schemas.microsoft.com/office/drawing/2014/main" id="{EA7C0676-90BA-774F-811D-DBA81B1A517B}"/>
              </a:ext>
            </a:extLst>
          </p:cNvPr>
          <p:cNvSpPr/>
          <p:nvPr userDrawn="1"/>
        </p:nvSpPr>
        <p:spPr>
          <a:xfrm>
            <a:off x="3624412" y="3385321"/>
            <a:ext cx="540000" cy="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86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ext + Image">
    <p:bg>
      <p:bgPr>
        <a:solidFill>
          <a:schemeClr val="bg1"/>
        </a:solidFill>
        <a:effectLst/>
      </p:bgPr>
    </p:bg>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8EDEF54B-6505-C842-80CD-A84F28C7254B}"/>
              </a:ext>
            </a:extLst>
          </p:cNvPr>
          <p:cNvSpPr>
            <a:spLocks noGrp="1"/>
          </p:cNvSpPr>
          <p:nvPr>
            <p:ph type="ctrTitle"/>
          </p:nvPr>
        </p:nvSpPr>
        <p:spPr>
          <a:xfrm>
            <a:off x="1187788" y="2081408"/>
            <a:ext cx="9826576" cy="1469699"/>
          </a:xfrm>
        </p:spPr>
        <p:txBody>
          <a:bodyPr wrap="square" anchor="ctr" anchorCtr="1">
            <a:noAutofit/>
          </a:bodyPr>
          <a:lstStyle>
            <a:lvl1pPr algn="ctr">
              <a:defRPr sz="2800">
                <a:solidFill>
                  <a:srgbClr val="03409D"/>
                </a:solidFill>
              </a:defRPr>
            </a:lvl1pPr>
          </a:lstStyle>
          <a:p>
            <a:r>
              <a:rPr lang="en-US" dirty="0"/>
              <a:t>Click to edit Master title</a:t>
            </a:r>
          </a:p>
        </p:txBody>
      </p:sp>
      <p:sp>
        <p:nvSpPr>
          <p:cNvPr id="12" name="Rectangle 11">
            <a:extLst>
              <a:ext uri="{FF2B5EF4-FFF2-40B4-BE49-F238E27FC236}">
                <a16:creationId xmlns:a16="http://schemas.microsoft.com/office/drawing/2014/main" id="{502A4C99-4D9F-B64D-94CD-CA2DCE30EAC1}"/>
              </a:ext>
            </a:extLst>
          </p:cNvPr>
          <p:cNvSpPr/>
          <p:nvPr userDrawn="1"/>
        </p:nvSpPr>
        <p:spPr>
          <a:xfrm>
            <a:off x="1187788" y="589580"/>
            <a:ext cx="1759456" cy="492443"/>
          </a:xfrm>
          <a:prstGeom prst="rect">
            <a:avLst/>
          </a:prstGeom>
        </p:spPr>
        <p:txBody>
          <a:bodyPr wrap="none">
            <a:spAutoFit/>
          </a:bodyPr>
          <a:lstStyle/>
          <a:p>
            <a:r>
              <a:rPr lang="es-ES" sz="1400" dirty="0">
                <a:solidFill>
                  <a:srgbClr val="0044BB"/>
                </a:solidFill>
                <a:cs typeface="Calibri"/>
              </a:rPr>
              <a:t>Perfusion Symposium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D2D2E"/>
                </a:solidFill>
                <a:cs typeface="Calibri"/>
              </a:rPr>
              <a:t>08 – 10 Nov. 2019</a:t>
            </a:r>
            <a:endParaRPr lang="en-US" sz="1200" dirty="0">
              <a:cs typeface="Calibri"/>
            </a:endParaRPr>
          </a:p>
        </p:txBody>
      </p:sp>
      <p:sp>
        <p:nvSpPr>
          <p:cNvPr id="9" name="object 14">
            <a:extLst>
              <a:ext uri="{FF2B5EF4-FFF2-40B4-BE49-F238E27FC236}">
                <a16:creationId xmlns:a16="http://schemas.microsoft.com/office/drawing/2014/main" id="{E72CDB32-91F7-AE45-98D8-337960144910}"/>
              </a:ext>
            </a:extLst>
          </p:cNvPr>
          <p:cNvSpPr/>
          <p:nvPr userDrawn="1"/>
        </p:nvSpPr>
        <p:spPr>
          <a:xfrm flipH="1">
            <a:off x="133815" y="5505521"/>
            <a:ext cx="1572322" cy="1352479"/>
          </a:xfrm>
          <a:prstGeom prst="rect">
            <a:avLst/>
          </a:prstGeom>
          <a:blipFill>
            <a:blip r:embed="rId2" cstate="print"/>
            <a:stretch>
              <a:fillRect/>
            </a:stretch>
          </a:blipFill>
        </p:spPr>
        <p:txBody>
          <a:bodyPr wrap="square" lIns="0" tIns="0" rIns="0" bIns="0" rtlCol="0"/>
          <a:lstStyle/>
          <a:p>
            <a:endParaRPr/>
          </a:p>
        </p:txBody>
      </p:sp>
      <p:pic>
        <p:nvPicPr>
          <p:cNvPr id="5" name="Imagen 4">
            <a:extLst>
              <a:ext uri="{FF2B5EF4-FFF2-40B4-BE49-F238E27FC236}">
                <a16:creationId xmlns:a16="http://schemas.microsoft.com/office/drawing/2014/main" id="{8C4E98BB-71B3-2143-9E20-A84954DE483F}"/>
              </a:ext>
            </a:extLst>
          </p:cNvPr>
          <p:cNvPicPr>
            <a:picLocks noChangeAspect="1"/>
          </p:cNvPicPr>
          <p:nvPr userDrawn="1"/>
        </p:nvPicPr>
        <p:blipFill rotWithShape="1">
          <a:blip r:embed="rId3">
            <a:alphaModFix amt="21000"/>
          </a:blip>
          <a:srcRect r="15271" b="16161"/>
          <a:stretch/>
        </p:blipFill>
        <p:spPr>
          <a:xfrm>
            <a:off x="8318205" y="3024901"/>
            <a:ext cx="3873795" cy="3833099"/>
          </a:xfrm>
          <a:prstGeom prst="rect">
            <a:avLst/>
          </a:prstGeom>
        </p:spPr>
      </p:pic>
      <p:sp>
        <p:nvSpPr>
          <p:cNvPr id="6" name="Text Placeholder 22">
            <a:extLst>
              <a:ext uri="{FF2B5EF4-FFF2-40B4-BE49-F238E27FC236}">
                <a16:creationId xmlns:a16="http://schemas.microsoft.com/office/drawing/2014/main" id="{3CDFF0B7-BEEF-064A-BEFE-CEB09A9165A9}"/>
              </a:ext>
            </a:extLst>
          </p:cNvPr>
          <p:cNvSpPr>
            <a:spLocks noGrp="1"/>
          </p:cNvSpPr>
          <p:nvPr>
            <p:ph type="body" sz="quarter" idx="23"/>
          </p:nvPr>
        </p:nvSpPr>
        <p:spPr>
          <a:xfrm>
            <a:off x="1187788" y="4058048"/>
            <a:ext cx="9926414" cy="492444"/>
          </a:xfrm>
        </p:spPr>
        <p:txBody>
          <a:bodyPr>
            <a:noAutofit/>
          </a:bodyPr>
          <a:lstStyle>
            <a:lvl1pPr marL="0" indent="0" algn="ctr">
              <a:lnSpc>
                <a:spcPct val="100000"/>
              </a:lnSpc>
              <a:buNone/>
              <a:defRPr sz="2800" b="0" i="0">
                <a:solidFill>
                  <a:schemeClr val="bg1">
                    <a:lumMod val="50000"/>
                  </a:schemeClr>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95573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2DC7-6AC1-C14A-AB58-B90674FB4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23B841-6FE1-8F47-83E8-36D19D471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6BF894-67EA-F44E-BBE8-D95D7305D8A1}"/>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5" name="Footer Placeholder 4">
            <a:extLst>
              <a:ext uri="{FF2B5EF4-FFF2-40B4-BE49-F238E27FC236}">
                <a16:creationId xmlns:a16="http://schemas.microsoft.com/office/drawing/2014/main" id="{34D84B57-8EF0-5144-ADE9-7CC3DA364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BD645-4C15-EF41-A5CE-3B0F8499743F}"/>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858852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2CE9-5991-6D4E-9A4C-A8230B877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DC5BA5-7781-5345-8E6B-71AD37DD42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D1CF5A-FB6F-6C40-BEDF-534F0FCA0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E051A0-C954-9247-AF54-0E9119821247}"/>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6" name="Footer Placeholder 5">
            <a:extLst>
              <a:ext uri="{FF2B5EF4-FFF2-40B4-BE49-F238E27FC236}">
                <a16:creationId xmlns:a16="http://schemas.microsoft.com/office/drawing/2014/main" id="{6CEC2D4D-3128-BA48-9BE6-02B97666F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D88F4-3AB4-4047-9C76-E6D9E7340E4F}"/>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2660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D303-A7B4-3D4F-8910-569619C37C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C666CF-137E-0E40-AE87-01EBBCBC60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0C4C76-99CC-8448-9E59-BA44C9DD8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501CF-DF27-5043-8920-E00D6FF3F0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4CEC94-E1EA-CC48-9CD8-95289630A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C3065-75C0-0543-B12A-6EE0576F300A}"/>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8" name="Footer Placeholder 7">
            <a:extLst>
              <a:ext uri="{FF2B5EF4-FFF2-40B4-BE49-F238E27FC236}">
                <a16:creationId xmlns:a16="http://schemas.microsoft.com/office/drawing/2014/main" id="{455D5D3F-0C51-CD4C-A984-DC6229ED40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983DED-EAF8-A34D-AEC6-1459304EA2C1}"/>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2899568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0A3B-7D91-6C4B-BD00-6815D3A38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3AC1AB-FA2C-5443-8B91-4C90BB1FD1C7}"/>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4" name="Footer Placeholder 3">
            <a:extLst>
              <a:ext uri="{FF2B5EF4-FFF2-40B4-BE49-F238E27FC236}">
                <a16:creationId xmlns:a16="http://schemas.microsoft.com/office/drawing/2014/main" id="{7E291588-7F2C-984C-9457-67B689774C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1FF1D7-4767-434E-AF46-3635E9512F3A}"/>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55110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A81C8D-41A4-014B-A66B-F211FA23620C}"/>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3" name="Footer Placeholder 2">
            <a:extLst>
              <a:ext uri="{FF2B5EF4-FFF2-40B4-BE49-F238E27FC236}">
                <a16:creationId xmlns:a16="http://schemas.microsoft.com/office/drawing/2014/main" id="{CA494F5A-990F-8042-9682-14FD05AA8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F54073-57A7-894A-BCE8-75CCF079D691}"/>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330137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68D1-8EE4-6E42-BC1E-491EFDE83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0E882-EE6C-1949-BE7A-532C78317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83591C-ABB5-3D4D-9136-5345703D2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67A84-358F-394E-8207-CA211617881D}"/>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6" name="Footer Placeholder 5">
            <a:extLst>
              <a:ext uri="{FF2B5EF4-FFF2-40B4-BE49-F238E27FC236}">
                <a16:creationId xmlns:a16="http://schemas.microsoft.com/office/drawing/2014/main" id="{4D8AEC1C-1A05-FD4F-9592-CA4B215A3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B2EF0-EDCE-3C4F-A3EA-49C8683E1174}"/>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3319346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DAF2-124C-3A47-8307-CAB7CB99E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DCD52-6E60-BE4B-8484-823F81AEF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804F2A-637F-804A-A849-2EE2E864D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B0D0D-2B08-3F4E-96BA-F9A289B19E48}"/>
              </a:ext>
            </a:extLst>
          </p:cNvPr>
          <p:cNvSpPr>
            <a:spLocks noGrp="1"/>
          </p:cNvSpPr>
          <p:nvPr>
            <p:ph type="dt" sz="half" idx="10"/>
          </p:nvPr>
        </p:nvSpPr>
        <p:spPr/>
        <p:txBody>
          <a:bodyPr/>
          <a:lstStyle/>
          <a:p>
            <a:fld id="{8C7573D3-1CA6-334B-BB41-659ECA294F24}" type="datetimeFigureOut">
              <a:rPr lang="en-US" smtClean="0"/>
              <a:t>11/7/19</a:t>
            </a:fld>
            <a:endParaRPr lang="en-US"/>
          </a:p>
        </p:txBody>
      </p:sp>
      <p:sp>
        <p:nvSpPr>
          <p:cNvPr id="6" name="Footer Placeholder 5">
            <a:extLst>
              <a:ext uri="{FF2B5EF4-FFF2-40B4-BE49-F238E27FC236}">
                <a16:creationId xmlns:a16="http://schemas.microsoft.com/office/drawing/2014/main" id="{4CE68D7D-1EC1-D648-86FF-132F0246A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210EA-F6AD-6846-B284-8962E7810B68}"/>
              </a:ext>
            </a:extLst>
          </p:cNvPr>
          <p:cNvSpPr>
            <a:spLocks noGrp="1"/>
          </p:cNvSpPr>
          <p:nvPr>
            <p:ph type="sldNum" sz="quarter" idx="12"/>
          </p:nvPr>
        </p:nvSpPr>
        <p:spPr/>
        <p:txBody>
          <a:bodyPr/>
          <a:lstStyle/>
          <a:p>
            <a:fld id="{883D2679-2368-9F4A-BE1A-ACD9390A019E}" type="slidenum">
              <a:rPr lang="en-US" smtClean="0"/>
              <a:t>‹#›</a:t>
            </a:fld>
            <a:endParaRPr lang="en-US"/>
          </a:p>
        </p:txBody>
      </p:sp>
    </p:spTree>
    <p:extLst>
      <p:ext uri="{BB962C8B-B14F-4D97-AF65-F5344CB8AC3E}">
        <p14:creationId xmlns:p14="http://schemas.microsoft.com/office/powerpoint/2010/main" val="310749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896901-90AB-144F-B351-85D186472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E19FFD-BF79-1649-ADBD-85CD45F47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C1249-B33A-F24D-9B5B-A9E66AED1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573D3-1CA6-334B-BB41-659ECA294F24}" type="datetimeFigureOut">
              <a:rPr lang="en-US" smtClean="0"/>
              <a:t>11/7/19</a:t>
            </a:fld>
            <a:endParaRPr lang="en-US"/>
          </a:p>
        </p:txBody>
      </p:sp>
      <p:sp>
        <p:nvSpPr>
          <p:cNvPr id="5" name="Footer Placeholder 4">
            <a:extLst>
              <a:ext uri="{FF2B5EF4-FFF2-40B4-BE49-F238E27FC236}">
                <a16:creationId xmlns:a16="http://schemas.microsoft.com/office/drawing/2014/main" id="{606D52D9-7F56-3B41-B6E0-5EDFBFCFC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605EBE-7EF5-2C4D-A7F2-69DE46E729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D2679-2368-9F4A-BE1A-ACD9390A019E}" type="slidenum">
              <a:rPr lang="en-US" smtClean="0"/>
              <a:t>‹#›</a:t>
            </a:fld>
            <a:endParaRPr lang="en-US"/>
          </a:p>
        </p:txBody>
      </p:sp>
    </p:spTree>
    <p:extLst>
      <p:ext uri="{BB962C8B-B14F-4D97-AF65-F5344CB8AC3E}">
        <p14:creationId xmlns:p14="http://schemas.microsoft.com/office/powerpoint/2010/main" val="901632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7.jpg"/><Relationship Id="rId5" Type="http://schemas.openxmlformats.org/officeDocument/2006/relationships/image" Target="../media/image16.tif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erson standing in a room&#10;&#10;Description automatically generated">
            <a:extLst>
              <a:ext uri="{FF2B5EF4-FFF2-40B4-BE49-F238E27FC236}">
                <a16:creationId xmlns:a16="http://schemas.microsoft.com/office/drawing/2014/main" id="{5C0A547F-E92A-4E59-A83C-C60DCB07618A}"/>
              </a:ext>
            </a:extLst>
          </p:cNvPr>
          <p:cNvPicPr>
            <a:picLocks noGrp="1" noChangeAspect="1"/>
          </p:cNvPicPr>
          <p:nvPr>
            <p:ph type="pic" sz="quarter" idx="17"/>
          </p:nvPr>
        </p:nvPicPr>
        <p:blipFill>
          <a:blip r:embed="rId2">
            <a:alphaModFix amt="50000"/>
          </a:blip>
          <a:srcRect/>
          <a:stretch>
            <a:fillRect/>
          </a:stretch>
        </p:blipFill>
        <p:spPr/>
      </p:pic>
      <p:sp>
        <p:nvSpPr>
          <p:cNvPr id="9" name="Text Placeholder 8">
            <a:extLst>
              <a:ext uri="{FF2B5EF4-FFF2-40B4-BE49-F238E27FC236}">
                <a16:creationId xmlns:a16="http://schemas.microsoft.com/office/drawing/2014/main" id="{468B3A96-99F2-9942-AE12-03A07931B46A}"/>
              </a:ext>
            </a:extLst>
          </p:cNvPr>
          <p:cNvSpPr>
            <a:spLocks noGrp="1"/>
          </p:cNvSpPr>
          <p:nvPr>
            <p:ph type="body" sz="quarter" idx="13"/>
          </p:nvPr>
        </p:nvSpPr>
        <p:spPr>
          <a:xfrm>
            <a:off x="3511288" y="1948562"/>
            <a:ext cx="7717151" cy="2769612"/>
          </a:xfrm>
        </p:spPr>
        <p:txBody>
          <a:bodyPr/>
          <a:lstStyle/>
          <a:p>
            <a:r>
              <a:rPr lang="en-US" sz="5400" spc="-25" dirty="0">
                <a:cs typeface="Calibri"/>
              </a:rPr>
              <a:t>Perfusion Information Management Systems: </a:t>
            </a:r>
            <a:r>
              <a:rPr lang="es-ES" sz="4000" spc="45" dirty="0" err="1">
                <a:solidFill>
                  <a:srgbClr val="F9CE54"/>
                </a:solidFill>
                <a:latin typeface="Calibri-Light"/>
                <a:cs typeface="Calibri"/>
              </a:rPr>
              <a:t>Quality</a:t>
            </a:r>
            <a:r>
              <a:rPr lang="es-ES" sz="4000" spc="45" dirty="0">
                <a:solidFill>
                  <a:srgbClr val="F9CE54"/>
                </a:solidFill>
                <a:latin typeface="Calibri-Light"/>
                <a:cs typeface="Calibri"/>
              </a:rPr>
              <a:t>, Safety, </a:t>
            </a:r>
            <a:r>
              <a:rPr lang="es-ES" sz="4000" spc="45" dirty="0" err="1">
                <a:solidFill>
                  <a:srgbClr val="F9CE54"/>
                </a:solidFill>
                <a:latin typeface="Calibri-Light"/>
                <a:cs typeface="Calibri"/>
              </a:rPr>
              <a:t>Compliance</a:t>
            </a:r>
            <a:r>
              <a:rPr lang="es-ES" sz="4000" spc="45" dirty="0">
                <a:solidFill>
                  <a:srgbClr val="F9CE54"/>
                </a:solidFill>
                <a:latin typeface="Calibri-Light"/>
                <a:cs typeface="Calibri"/>
              </a:rPr>
              <a:t> and </a:t>
            </a:r>
            <a:r>
              <a:rPr lang="es-ES" sz="4000" spc="45" dirty="0" err="1">
                <a:solidFill>
                  <a:srgbClr val="F9CE54"/>
                </a:solidFill>
                <a:latin typeface="Calibri-Light"/>
                <a:cs typeface="Calibri"/>
              </a:rPr>
              <a:t>Clinical</a:t>
            </a:r>
            <a:r>
              <a:rPr lang="es-ES" sz="4000" spc="45" dirty="0">
                <a:solidFill>
                  <a:srgbClr val="F9CE54"/>
                </a:solidFill>
                <a:latin typeface="Calibri-Light"/>
                <a:cs typeface="Calibri"/>
              </a:rPr>
              <a:t> </a:t>
            </a:r>
            <a:r>
              <a:rPr lang="es-ES" sz="4000" spc="45" dirty="0" err="1">
                <a:solidFill>
                  <a:srgbClr val="F9CE54"/>
                </a:solidFill>
                <a:latin typeface="Calibri-Light"/>
                <a:cs typeface="Calibri"/>
              </a:rPr>
              <a:t>Decision</a:t>
            </a:r>
            <a:r>
              <a:rPr lang="es-ES" sz="4000" spc="45" dirty="0">
                <a:solidFill>
                  <a:srgbClr val="F9CE54"/>
                </a:solidFill>
                <a:latin typeface="Calibri-Light"/>
                <a:cs typeface="Calibri"/>
              </a:rPr>
              <a:t> </a:t>
            </a:r>
            <a:r>
              <a:rPr lang="es-ES" sz="4000" spc="45" dirty="0" err="1">
                <a:solidFill>
                  <a:srgbClr val="F9CE54"/>
                </a:solidFill>
                <a:latin typeface="Calibri-Light"/>
                <a:cs typeface="Calibri"/>
              </a:rPr>
              <a:t>Support</a:t>
            </a:r>
            <a:r>
              <a:rPr lang="es-ES" sz="4000" spc="45" dirty="0">
                <a:solidFill>
                  <a:srgbClr val="F9CE54"/>
                </a:solidFill>
                <a:latin typeface="Calibri-Light"/>
                <a:cs typeface="Calibri"/>
              </a:rPr>
              <a:t> </a:t>
            </a:r>
            <a:r>
              <a:rPr lang="es-ES" sz="4000" spc="45" dirty="0" err="1">
                <a:solidFill>
                  <a:srgbClr val="F9CE54"/>
                </a:solidFill>
                <a:latin typeface="Calibri-Light"/>
                <a:cs typeface="Calibri"/>
              </a:rPr>
              <a:t>Engines</a:t>
            </a:r>
            <a:endParaRPr lang="en-US" sz="4000" dirty="0"/>
          </a:p>
        </p:txBody>
      </p:sp>
    </p:spTree>
    <p:extLst>
      <p:ext uri="{BB962C8B-B14F-4D97-AF65-F5344CB8AC3E}">
        <p14:creationId xmlns:p14="http://schemas.microsoft.com/office/powerpoint/2010/main" val="2309549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FBC894EA-D387-4D02-8A26-2485108665EA}"/>
              </a:ext>
            </a:extLst>
          </p:cNvPr>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472"/>
          <a:stretch/>
        </p:blipFill>
        <p:spPr>
          <a:xfrm>
            <a:off x="-17" y="10"/>
            <a:ext cx="12192000" cy="6855948"/>
          </a:xfrm>
          <a:prstGeom prst="rect">
            <a:avLst/>
          </a:prstGeom>
          <a:effectLst>
            <a:reflection stA="94000" endPos="65000" dist="50800" dir="5400000" sy="-100000" algn="bl" rotWithShape="0"/>
          </a:effectLst>
        </p:spPr>
      </p:pic>
      <p:sp>
        <p:nvSpPr>
          <p:cNvPr id="7" name="Oval 6">
            <a:extLst>
              <a:ext uri="{FF2B5EF4-FFF2-40B4-BE49-F238E27FC236}">
                <a16:creationId xmlns:a16="http://schemas.microsoft.com/office/drawing/2014/main" id="{03AA6FB6-62BC-482C-B4F9-42B92FF3F7CA}"/>
              </a:ext>
            </a:extLst>
          </p:cNvPr>
          <p:cNvSpPr/>
          <p:nvPr/>
        </p:nvSpPr>
        <p:spPr>
          <a:xfrm>
            <a:off x="-2938559" y="-2112247"/>
            <a:ext cx="7881704" cy="7881704"/>
          </a:xfrm>
          <a:prstGeom prst="ellipse">
            <a:avLst/>
          </a:prstGeom>
          <a:solidFill>
            <a:srgbClr val="A6A6A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5B37E-8F22-4AB5-896A-C97EEFC739C7}"/>
              </a:ext>
            </a:extLst>
          </p:cNvPr>
          <p:cNvSpPr>
            <a:spLocks noGrp="1"/>
          </p:cNvSpPr>
          <p:nvPr>
            <p:ph type="title" idx="4294967295"/>
          </p:nvPr>
        </p:nvSpPr>
        <p:spPr>
          <a:xfrm>
            <a:off x="0" y="1397000"/>
            <a:ext cx="5276850" cy="1325563"/>
          </a:xfrm>
        </p:spPr>
        <p:txBody>
          <a:bodyPr>
            <a:normAutofit/>
          </a:bodyPr>
          <a:lstStyle/>
          <a:p>
            <a:r>
              <a:rPr lang="en-US" dirty="0"/>
              <a:t>Cockpit Design</a:t>
            </a:r>
          </a:p>
        </p:txBody>
      </p:sp>
      <p:sp>
        <p:nvSpPr>
          <p:cNvPr id="3" name="Content Placeholder 2">
            <a:extLst>
              <a:ext uri="{FF2B5EF4-FFF2-40B4-BE49-F238E27FC236}">
                <a16:creationId xmlns:a16="http://schemas.microsoft.com/office/drawing/2014/main" id="{1AA76884-D5F8-4F5B-A204-1FB0E30C69BB}"/>
              </a:ext>
            </a:extLst>
          </p:cNvPr>
          <p:cNvSpPr>
            <a:spLocks noGrp="1"/>
          </p:cNvSpPr>
          <p:nvPr>
            <p:ph idx="4294967295"/>
          </p:nvPr>
        </p:nvSpPr>
        <p:spPr>
          <a:xfrm>
            <a:off x="0" y="2871788"/>
            <a:ext cx="5273675" cy="3181350"/>
          </a:xfrm>
        </p:spPr>
        <p:txBody>
          <a:bodyPr anchor="t">
            <a:normAutofit/>
          </a:bodyPr>
          <a:lstStyle/>
          <a:p>
            <a:r>
              <a:rPr lang="en-US" sz="1800" dirty="0"/>
              <a:t>Good automation reduces “workload”</a:t>
            </a:r>
          </a:p>
          <a:p>
            <a:r>
              <a:rPr lang="en-US" sz="1800" dirty="0"/>
              <a:t>Real-time information</a:t>
            </a:r>
          </a:p>
          <a:p>
            <a:r>
              <a:rPr lang="en-US" sz="1800" dirty="0"/>
              <a:t>Multiple information, integration, displays, </a:t>
            </a:r>
          </a:p>
          <a:p>
            <a:pPr marL="0" indent="0">
              <a:buNone/>
            </a:pPr>
            <a:r>
              <a:rPr lang="en-US" sz="1800" dirty="0"/>
              <a:t>     alerts, and notifications all in one place</a:t>
            </a:r>
          </a:p>
          <a:p>
            <a:r>
              <a:rPr lang="en-US" sz="1800" dirty="0"/>
              <a:t>Decrease distractions</a:t>
            </a:r>
          </a:p>
          <a:p>
            <a:pPr marL="0" indent="0">
              <a:buNone/>
            </a:pPr>
            <a:endParaRPr lang="en-US" sz="1800" dirty="0"/>
          </a:p>
          <a:p>
            <a:endParaRPr lang="en-US" sz="1800" dirty="0"/>
          </a:p>
        </p:txBody>
      </p:sp>
      <p:pic>
        <p:nvPicPr>
          <p:cNvPr id="6" name="Picture 5" descr="A person sitting in a room&#10;&#10;Description automatically generated">
            <a:extLst>
              <a:ext uri="{FF2B5EF4-FFF2-40B4-BE49-F238E27FC236}">
                <a16:creationId xmlns:a16="http://schemas.microsoft.com/office/drawing/2014/main" id="{240E7446-04DE-4895-812A-173E867610F9}"/>
              </a:ext>
            </a:extLst>
          </p:cNvPr>
          <p:cNvPicPr/>
          <p:nvPr/>
        </p:nvPicPr>
        <p:blipFill rotWithShape="1">
          <a:blip r:embed="rId4">
            <a:extLst>
              <a:ext uri="{28A0092B-C50C-407E-A947-70E740481C1C}">
                <a14:useLocalDpi xmlns:a14="http://schemas.microsoft.com/office/drawing/2010/main" val="0"/>
              </a:ext>
            </a:extLst>
          </a:blip>
          <a:srcRect t="2113" r="3" b="17050"/>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18250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14000" r="-14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4865D-7DC8-3D4F-96C7-05DAB9EBB130}"/>
              </a:ext>
            </a:extLst>
          </p:cNvPr>
          <p:cNvSpPr>
            <a:spLocks noGrp="1"/>
          </p:cNvSpPr>
          <p:nvPr>
            <p:ph type="body" sz="quarter" idx="13"/>
          </p:nvPr>
        </p:nvSpPr>
        <p:spPr>
          <a:xfrm>
            <a:off x="2135999" y="2643836"/>
            <a:ext cx="7920000" cy="1719648"/>
          </a:xfrm>
        </p:spPr>
        <p:txBody>
          <a:bodyPr anchor="b" anchorCtr="0">
            <a:normAutofit fontScale="92500"/>
          </a:bodyPr>
          <a:lstStyle/>
          <a:p>
            <a:r>
              <a:rPr lang="en-US" dirty="0"/>
              <a:t>“A dashboard is a visual display of the most important information needed to achieve one or more objectives: </a:t>
            </a:r>
          </a:p>
          <a:p>
            <a:r>
              <a:rPr lang="en-US" dirty="0"/>
              <a:t>consolidated and arranged on a single screen so the information can be monitored at a glance” </a:t>
            </a:r>
          </a:p>
          <a:p>
            <a:endParaRPr lang="en-US" dirty="0"/>
          </a:p>
        </p:txBody>
      </p:sp>
      <p:sp>
        <p:nvSpPr>
          <p:cNvPr id="4" name="Text Placeholder 3">
            <a:extLst>
              <a:ext uri="{FF2B5EF4-FFF2-40B4-BE49-F238E27FC236}">
                <a16:creationId xmlns:a16="http://schemas.microsoft.com/office/drawing/2014/main" id="{A9F01D22-89C5-0149-8D4B-86829101AA6F}"/>
              </a:ext>
            </a:extLst>
          </p:cNvPr>
          <p:cNvSpPr>
            <a:spLocks noGrp="1"/>
          </p:cNvSpPr>
          <p:nvPr>
            <p:ph type="body" sz="quarter" idx="14"/>
          </p:nvPr>
        </p:nvSpPr>
        <p:spPr/>
        <p:txBody>
          <a:bodyPr/>
          <a:lstStyle/>
          <a:p>
            <a:r>
              <a:rPr lang="en-US" dirty="0"/>
              <a:t>Stephen Few</a:t>
            </a:r>
          </a:p>
        </p:txBody>
      </p:sp>
      <p:sp>
        <p:nvSpPr>
          <p:cNvPr id="3" name="Rectangle 2">
            <a:extLst>
              <a:ext uri="{FF2B5EF4-FFF2-40B4-BE49-F238E27FC236}">
                <a16:creationId xmlns:a16="http://schemas.microsoft.com/office/drawing/2014/main" id="{D3A35B40-96CE-DD48-91E3-E83F631FB766}"/>
              </a:ext>
            </a:extLst>
          </p:cNvPr>
          <p:cNvSpPr/>
          <p:nvPr/>
        </p:nvSpPr>
        <p:spPr>
          <a:xfrm>
            <a:off x="5826000" y="4036735"/>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697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ckpit1" descr="A screen shot of a computer monitor&#10;&#10;Description generated with very high confidence">
            <a:extLst>
              <a:ext uri="{FF2B5EF4-FFF2-40B4-BE49-F238E27FC236}">
                <a16:creationId xmlns:a16="http://schemas.microsoft.com/office/drawing/2014/main" id="{A4A42AF5-169F-476E-BE73-5A7B58495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0" y="0"/>
            <a:ext cx="12136380" cy="6858000"/>
          </a:xfrm>
          <a:prstGeom prst="rect">
            <a:avLst/>
          </a:prstGeom>
        </p:spPr>
      </p:pic>
      <p:pic>
        <p:nvPicPr>
          <p:cNvPr id="3" name="Cockpit2" descr="A screen shot of a computer&#10;&#10;Description generated with very high confidence">
            <a:extLst>
              <a:ext uri="{FF2B5EF4-FFF2-40B4-BE49-F238E27FC236}">
                <a16:creationId xmlns:a16="http://schemas.microsoft.com/office/drawing/2014/main" id="{17B63283-5D51-40AC-BDCA-18C709D47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0" y="0"/>
            <a:ext cx="12136380" cy="6858000"/>
          </a:xfrm>
          <a:prstGeom prst="rect">
            <a:avLst/>
          </a:prstGeom>
        </p:spPr>
      </p:pic>
    </p:spTree>
    <p:extLst>
      <p:ext uri="{BB962C8B-B14F-4D97-AF65-F5344CB8AC3E}">
        <p14:creationId xmlns:p14="http://schemas.microsoft.com/office/powerpoint/2010/main" val="2617558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generated with very high confidence">
            <a:extLst>
              <a:ext uri="{FF2B5EF4-FFF2-40B4-BE49-F238E27FC236}">
                <a16:creationId xmlns:a16="http://schemas.microsoft.com/office/drawing/2014/main" id="{6E713661-DD3C-4775-9A76-D8F65A0587BC}"/>
              </a:ext>
            </a:extLst>
          </p:cNvPr>
          <p:cNvPicPr>
            <a:picLocks noChangeAspect="1"/>
          </p:cNvPicPr>
          <p:nvPr/>
        </p:nvPicPr>
        <p:blipFill rotWithShape="1">
          <a:blip r:embed="rId3">
            <a:extLst>
              <a:ext uri="{28A0092B-C50C-407E-A947-70E740481C1C}">
                <a14:useLocalDpi xmlns:a14="http://schemas.microsoft.com/office/drawing/2010/main" val="0"/>
              </a:ext>
            </a:extLst>
          </a:blip>
          <a:srcRect l="17917" t="6385"/>
          <a:stretch/>
        </p:blipFill>
        <p:spPr>
          <a:xfrm>
            <a:off x="0" y="0"/>
            <a:ext cx="12192000" cy="7821524"/>
          </a:xfrm>
          <a:prstGeom prst="rect">
            <a:avLst/>
          </a:prstGeom>
        </p:spPr>
      </p:pic>
      <p:pic>
        <p:nvPicPr>
          <p:cNvPr id="4" name="Picture 3">
            <a:extLst>
              <a:ext uri="{FF2B5EF4-FFF2-40B4-BE49-F238E27FC236}">
                <a16:creationId xmlns:a16="http://schemas.microsoft.com/office/drawing/2014/main" id="{12905F68-B73A-436D-9E00-4D5C3E8F4C1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9070" y="1490663"/>
            <a:ext cx="2716530" cy="52657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40465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438ABD1-0B27-478A-AD22-BD64C30171CD}"/>
              </a:ext>
            </a:extLst>
          </p:cNvPr>
          <p:cNvPicPr>
            <a:picLocks noChangeAspect="1"/>
          </p:cNvPicPr>
          <p:nvPr/>
        </p:nvPicPr>
        <p:blipFill rotWithShape="1">
          <a:blip r:embed="rId3"/>
          <a:srcRect r="19110" b="-1"/>
          <a:stretch/>
        </p:blipFill>
        <p:spPr>
          <a:xfrm>
            <a:off x="2568388" y="-11422"/>
            <a:ext cx="12192000" cy="6857990"/>
          </a:xfrm>
          <a:prstGeom prst="rect">
            <a:avLst/>
          </a:prstGeom>
        </p:spPr>
      </p:pic>
      <p:sp>
        <p:nvSpPr>
          <p:cNvPr id="3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7" name="Title 16">
            <a:extLst>
              <a:ext uri="{FF2B5EF4-FFF2-40B4-BE49-F238E27FC236}">
                <a16:creationId xmlns:a16="http://schemas.microsoft.com/office/drawing/2014/main" id="{9CF525D6-1AEE-4613-8A82-B5CB2803FFA9}"/>
              </a:ext>
            </a:extLst>
          </p:cNvPr>
          <p:cNvSpPr>
            <a:spLocks noGrp="1"/>
          </p:cNvSpPr>
          <p:nvPr>
            <p:ph type="ctrTitle"/>
          </p:nvPr>
        </p:nvSpPr>
        <p:spPr>
          <a:xfrm>
            <a:off x="381791" y="1953976"/>
            <a:ext cx="4880469" cy="1394397"/>
          </a:xfrm>
          <a:prstGeom prst="rect">
            <a:avLst/>
          </a:prstGeom>
        </p:spPr>
        <p:txBody>
          <a:bodyPr vert="horz" lIns="91440" tIns="45720" rIns="91440" bIns="45720" rtlCol="0" anchor="ctr">
            <a:normAutofit/>
          </a:bodyPr>
          <a:lstStyle/>
          <a:p>
            <a:pPr algn="ctr"/>
            <a:r>
              <a:rPr lang="en-US" sz="3300" kern="1200" dirty="0">
                <a:solidFill>
                  <a:schemeClr val="accent1"/>
                </a:solidFill>
                <a:latin typeface="+mj-lt"/>
                <a:ea typeface="+mj-ea"/>
                <a:cs typeface="+mj-cs"/>
              </a:rPr>
              <a:t>Compliance Scorecard – Handoff Tools</a:t>
            </a:r>
          </a:p>
        </p:txBody>
      </p:sp>
      <p:cxnSp>
        <p:nvCxnSpPr>
          <p:cNvPr id="40" name="Straight Connector 3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2" name="Title 16">
            <a:extLst>
              <a:ext uri="{FF2B5EF4-FFF2-40B4-BE49-F238E27FC236}">
                <a16:creationId xmlns:a16="http://schemas.microsoft.com/office/drawing/2014/main" id="{9823B1A9-46C3-4B6A-9D6B-2856639D6518}"/>
              </a:ext>
            </a:extLst>
          </p:cNvPr>
          <p:cNvSpPr txBox="1">
            <a:spLocks/>
          </p:cNvSpPr>
          <p:nvPr/>
        </p:nvSpPr>
        <p:spPr>
          <a:xfrm>
            <a:off x="525516" y="3417573"/>
            <a:ext cx="4593021" cy="261983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pPr marL="400050" indent="-285750">
              <a:spcAft>
                <a:spcPts val="600"/>
              </a:spcAft>
              <a:buFont typeface="Wingdings" panose="05000000000000000000" pitchFamily="2" charset="2"/>
              <a:buChar char="Ø"/>
            </a:pPr>
            <a:r>
              <a:rPr lang="en-US" sz="1800" kern="1200" dirty="0">
                <a:solidFill>
                  <a:schemeClr val="accent1"/>
                </a:solidFill>
                <a:latin typeface="+mn-lt"/>
                <a:ea typeface="+mn-ea"/>
                <a:cs typeface="+mn-cs"/>
              </a:rPr>
              <a:t>You can view aggregate compliance with a Perfusion Care Plan as soon as a patient is off Bypass</a:t>
            </a:r>
            <a:br>
              <a:rPr lang="en-US" sz="1800" kern="1200" dirty="0">
                <a:solidFill>
                  <a:schemeClr val="accent1"/>
                </a:solidFill>
                <a:latin typeface="+mn-lt"/>
                <a:ea typeface="+mn-ea"/>
                <a:cs typeface="+mn-cs"/>
              </a:rPr>
            </a:br>
            <a:endParaRPr lang="en-US" sz="1800" kern="1200" dirty="0">
              <a:solidFill>
                <a:schemeClr val="accent1"/>
              </a:solidFill>
              <a:latin typeface="+mn-lt"/>
              <a:ea typeface="+mn-ea"/>
              <a:cs typeface="+mn-cs"/>
            </a:endParaRPr>
          </a:p>
          <a:p>
            <a:pPr marL="400050" indent="-285750">
              <a:spcAft>
                <a:spcPts val="600"/>
              </a:spcAft>
              <a:buFont typeface="Wingdings" panose="05000000000000000000" pitchFamily="2" charset="2"/>
              <a:buChar char="Ø"/>
            </a:pPr>
            <a:r>
              <a:rPr lang="en-US" sz="1800" kern="1200" dirty="0">
                <a:solidFill>
                  <a:schemeClr val="accent1"/>
                </a:solidFill>
                <a:latin typeface="+mn-lt"/>
                <a:ea typeface="+mn-ea"/>
                <a:cs typeface="+mn-cs"/>
              </a:rPr>
              <a:t>Provide Handoff Tools for ICU and Surgeon</a:t>
            </a:r>
          </a:p>
        </p:txBody>
      </p:sp>
    </p:spTree>
    <p:extLst>
      <p:ext uri="{BB962C8B-B14F-4D97-AF65-F5344CB8AC3E}">
        <p14:creationId xmlns:p14="http://schemas.microsoft.com/office/powerpoint/2010/main" val="3553326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4" descr="A screen shot of a computer&#10;&#10;Description automatically generated">
            <a:extLst>
              <a:ext uri="{FF2B5EF4-FFF2-40B4-BE49-F238E27FC236}">
                <a16:creationId xmlns:a16="http://schemas.microsoft.com/office/drawing/2014/main" id="{AC0625F7-844E-42AF-9FDA-0F1277C522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654" b="23042"/>
          <a:stretch/>
        </p:blipFill>
        <p:spPr>
          <a:xfrm>
            <a:off x="20" y="10"/>
            <a:ext cx="12191980" cy="5395902"/>
          </a:xfrm>
          <a:prstGeom prst="rect">
            <a:avLst/>
          </a:prstGeom>
        </p:spPr>
      </p:pic>
      <p:sp>
        <p:nvSpPr>
          <p:cNvPr id="9" name="TextBox 8">
            <a:extLst>
              <a:ext uri="{FF2B5EF4-FFF2-40B4-BE49-F238E27FC236}">
                <a16:creationId xmlns:a16="http://schemas.microsoft.com/office/drawing/2014/main" id="{E3880622-F019-4138-9449-CFED42D2D638}"/>
              </a:ext>
            </a:extLst>
          </p:cNvPr>
          <p:cNvSpPr txBox="1"/>
          <p:nvPr/>
        </p:nvSpPr>
        <p:spPr>
          <a:xfrm>
            <a:off x="4529916" y="5282486"/>
            <a:ext cx="3407471" cy="1477328"/>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1">
                    <a:lumMod val="50000"/>
                    <a:lumOff val="50000"/>
                  </a:schemeClr>
                </a:solidFill>
              </a:rPr>
              <a:t>Vigilant Surveillance</a:t>
            </a:r>
          </a:p>
          <a:p>
            <a:r>
              <a:rPr lang="en-US" dirty="0">
                <a:solidFill>
                  <a:schemeClr val="tx1">
                    <a:lumMod val="50000"/>
                    <a:lumOff val="50000"/>
                  </a:schemeClr>
                </a:solidFill>
              </a:rPr>
              <a:t> </a:t>
            </a:r>
          </a:p>
          <a:p>
            <a:pPr marL="285750" indent="-285750">
              <a:buFont typeface="Arial" panose="020B0604020202020204" pitchFamily="34" charset="0"/>
              <a:buChar char="•"/>
            </a:pPr>
            <a:r>
              <a:rPr lang="en-US" dirty="0">
                <a:solidFill>
                  <a:schemeClr val="tx1">
                    <a:lumMod val="50000"/>
                    <a:lumOff val="50000"/>
                  </a:schemeClr>
                </a:solidFill>
              </a:rPr>
              <a:t>Real-time clinical information</a:t>
            </a:r>
          </a:p>
          <a:p>
            <a:endParaRPr lang="en-US" dirty="0">
              <a:solidFill>
                <a:schemeClr val="tx1">
                  <a:lumMod val="50000"/>
                  <a:lumOff val="50000"/>
                </a:schemeClr>
              </a:solidFill>
            </a:endParaRPr>
          </a:p>
          <a:p>
            <a:pPr marL="285750" indent="-285750">
              <a:buFont typeface="Arial" panose="020B0604020202020204" pitchFamily="34" charset="0"/>
              <a:buChar char="•"/>
            </a:pPr>
            <a:r>
              <a:rPr lang="en-US" dirty="0">
                <a:solidFill>
                  <a:schemeClr val="tx1">
                    <a:lumMod val="50000"/>
                    <a:lumOff val="50000"/>
                  </a:schemeClr>
                </a:solidFill>
              </a:rPr>
              <a:t>“Best Friend” not “Big Brother”</a:t>
            </a:r>
          </a:p>
        </p:txBody>
      </p:sp>
      <p:sp>
        <p:nvSpPr>
          <p:cNvPr id="13" name="Rectangle 12">
            <a:extLst>
              <a:ext uri="{FF2B5EF4-FFF2-40B4-BE49-F238E27FC236}">
                <a16:creationId xmlns:a16="http://schemas.microsoft.com/office/drawing/2014/main" id="{105FB74B-7A24-4D87-AFEE-19AE67BC1F43}"/>
              </a:ext>
            </a:extLst>
          </p:cNvPr>
          <p:cNvSpPr/>
          <p:nvPr/>
        </p:nvSpPr>
        <p:spPr>
          <a:xfrm>
            <a:off x="2996611" y="257818"/>
            <a:ext cx="5824415" cy="707886"/>
          </a:xfrm>
          <a:prstGeom prst="rect">
            <a:avLst/>
          </a:prstGeom>
        </p:spPr>
        <p:txBody>
          <a:bodyPr wrap="none">
            <a:spAutoFit/>
          </a:bodyPr>
          <a:lstStyle/>
          <a:p>
            <a:r>
              <a:rPr lang="en-US" sz="4000" dirty="0">
                <a:solidFill>
                  <a:schemeClr val="accent1"/>
                </a:solidFill>
                <a:latin typeface="+mj-lt"/>
              </a:rPr>
              <a:t>Remote Live View - OR/ICU</a:t>
            </a:r>
          </a:p>
        </p:txBody>
      </p:sp>
      <p:sp>
        <p:nvSpPr>
          <p:cNvPr id="14" name="Rectangle 13">
            <a:extLst>
              <a:ext uri="{FF2B5EF4-FFF2-40B4-BE49-F238E27FC236}">
                <a16:creationId xmlns:a16="http://schemas.microsoft.com/office/drawing/2014/main" id="{DBAF17BC-152A-425A-8FB7-CE7261F5C304}"/>
              </a:ext>
            </a:extLst>
          </p:cNvPr>
          <p:cNvSpPr/>
          <p:nvPr/>
        </p:nvSpPr>
        <p:spPr>
          <a:xfrm>
            <a:off x="7937387" y="918904"/>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4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CA9ECA34-E235-7545-A1AD-3B561FB133E4}"/>
              </a:ext>
            </a:extLst>
          </p:cNvPr>
          <p:cNvSpPr>
            <a:spLocks noGrp="1"/>
          </p:cNvSpPr>
          <p:nvPr>
            <p:ph type="body" sz="quarter" idx="13"/>
          </p:nvPr>
        </p:nvSpPr>
        <p:spPr>
          <a:xfrm>
            <a:off x="572339" y="2558893"/>
            <a:ext cx="2620310" cy="1728900"/>
          </a:xfrm>
        </p:spPr>
        <p:txBody>
          <a:bodyPr/>
          <a:lstStyle/>
          <a:p>
            <a:r>
              <a:rPr lang="en-US" spc="-5" dirty="0">
                <a:solidFill>
                  <a:srgbClr val="FFFFFF"/>
                </a:solidFill>
                <a:cs typeface="Calibri"/>
              </a:rPr>
              <a:t>What is ACG Perfusion?</a:t>
            </a:r>
            <a:endParaRPr lang="en-US" dirty="0">
              <a:cs typeface="Calibri"/>
            </a:endParaRPr>
          </a:p>
          <a:p>
            <a:endParaRPr lang="en-US" dirty="0"/>
          </a:p>
        </p:txBody>
      </p:sp>
      <p:pic>
        <p:nvPicPr>
          <p:cNvPr id="23" name="Picture 22">
            <a:extLst>
              <a:ext uri="{FF2B5EF4-FFF2-40B4-BE49-F238E27FC236}">
                <a16:creationId xmlns:a16="http://schemas.microsoft.com/office/drawing/2014/main" id="{9AB5B0BE-B286-43B8-B7DB-0F2BB3B9B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550" y="568672"/>
            <a:ext cx="1754038" cy="613288"/>
          </a:xfrm>
          <a:prstGeom prst="rect">
            <a:avLst/>
          </a:prstGeom>
          <a:effectLst>
            <a:outerShdw blurRad="50800" dist="50800" dir="5400000" algn="ctr" rotWithShape="0">
              <a:schemeClr val="bg1">
                <a:alpha val="3000"/>
              </a:schemeClr>
            </a:outerShdw>
          </a:effectLst>
        </p:spPr>
      </p:pic>
      <p:sp>
        <p:nvSpPr>
          <p:cNvPr id="43" name="Title 16">
            <a:extLst>
              <a:ext uri="{FF2B5EF4-FFF2-40B4-BE49-F238E27FC236}">
                <a16:creationId xmlns:a16="http://schemas.microsoft.com/office/drawing/2014/main" id="{2681BEAB-C366-4D71-82E3-C6C314014051}"/>
              </a:ext>
            </a:extLst>
          </p:cNvPr>
          <p:cNvSpPr txBox="1">
            <a:spLocks/>
          </p:cNvSpPr>
          <p:nvPr/>
        </p:nvSpPr>
        <p:spPr>
          <a:xfrm>
            <a:off x="4201012" y="1937291"/>
            <a:ext cx="5298938" cy="221599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pPr>
              <a:spcBef>
                <a:spcPct val="20000"/>
              </a:spcBef>
            </a:pPr>
            <a:r>
              <a:rPr lang="en-US" sz="2000" dirty="0">
                <a:latin typeface="Calibri" panose="020F0502020204030204" pitchFamily="34" charset="0"/>
                <a:cs typeface="Calibri" panose="020F0502020204030204" pitchFamily="34" charset="0"/>
              </a:rPr>
              <a:t>Cloud Based Guidance Engine aggregates patient and procedure information in real-time to generate:</a:t>
            </a:r>
          </a:p>
          <a:p>
            <a:pPr marL="285750" indent="-285750">
              <a:spcBef>
                <a:spcPct val="2000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Reminders</a:t>
            </a:r>
          </a:p>
          <a:p>
            <a:pPr marL="285750" indent="-285750">
              <a:spcBef>
                <a:spcPct val="2000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Verifications</a:t>
            </a:r>
          </a:p>
          <a:p>
            <a:pPr marL="285750" indent="-285750">
              <a:spcBef>
                <a:spcPct val="2000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Smart context based clinical and operational alerts</a:t>
            </a:r>
          </a:p>
        </p:txBody>
      </p:sp>
      <p:grpSp>
        <p:nvGrpSpPr>
          <p:cNvPr id="44" name="Group 43">
            <a:extLst>
              <a:ext uri="{FF2B5EF4-FFF2-40B4-BE49-F238E27FC236}">
                <a16:creationId xmlns:a16="http://schemas.microsoft.com/office/drawing/2014/main" id="{B5E4245E-67B4-45E2-860B-4D0977C9D5E5}"/>
              </a:ext>
            </a:extLst>
          </p:cNvPr>
          <p:cNvGrpSpPr/>
          <p:nvPr/>
        </p:nvGrpSpPr>
        <p:grpSpPr>
          <a:xfrm>
            <a:off x="6599183" y="3364664"/>
            <a:ext cx="4800339" cy="3493336"/>
            <a:chOff x="3777071" y="3075932"/>
            <a:chExt cx="4800339" cy="3493336"/>
          </a:xfrm>
        </p:grpSpPr>
        <p:pic>
          <p:nvPicPr>
            <p:cNvPr id="45" name="Picture 44">
              <a:extLst>
                <a:ext uri="{FF2B5EF4-FFF2-40B4-BE49-F238E27FC236}">
                  <a16:creationId xmlns:a16="http://schemas.microsoft.com/office/drawing/2014/main" id="{63280206-9E77-40C5-AF97-F3211A91D8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77071" y="4325142"/>
              <a:ext cx="2921500" cy="2244126"/>
            </a:xfrm>
            <a:prstGeom prst="rect">
              <a:avLst/>
            </a:prstGeom>
          </p:spPr>
        </p:pic>
        <p:pic>
          <p:nvPicPr>
            <p:cNvPr id="49" name="Picture 48">
              <a:extLst>
                <a:ext uri="{FF2B5EF4-FFF2-40B4-BE49-F238E27FC236}">
                  <a16:creationId xmlns:a16="http://schemas.microsoft.com/office/drawing/2014/main" id="{23D9E74B-C19A-46CC-BD34-1CA8CB4104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00" t="8110" r="27704" b="7370"/>
            <a:stretch/>
          </p:blipFill>
          <p:spPr>
            <a:xfrm>
              <a:off x="7197072" y="3075932"/>
              <a:ext cx="1380338" cy="2498420"/>
            </a:xfrm>
            <a:prstGeom prst="rect">
              <a:avLst/>
            </a:prstGeom>
          </p:spPr>
        </p:pic>
        <p:grpSp>
          <p:nvGrpSpPr>
            <p:cNvPr id="50" name="Group 49">
              <a:extLst>
                <a:ext uri="{FF2B5EF4-FFF2-40B4-BE49-F238E27FC236}">
                  <a16:creationId xmlns:a16="http://schemas.microsoft.com/office/drawing/2014/main" id="{5E5CBA9B-7F8C-4A53-A6BC-12D9ECE4A209}"/>
                </a:ext>
              </a:extLst>
            </p:cNvPr>
            <p:cNvGrpSpPr/>
            <p:nvPr/>
          </p:nvGrpSpPr>
          <p:grpSpPr>
            <a:xfrm>
              <a:off x="5079727" y="4084690"/>
              <a:ext cx="2249520" cy="1606447"/>
              <a:chOff x="5079727" y="4084690"/>
              <a:chExt cx="2249520" cy="1606447"/>
            </a:xfrm>
          </p:grpSpPr>
          <p:pic>
            <p:nvPicPr>
              <p:cNvPr id="51" name="Picture 50">
                <a:extLst>
                  <a:ext uri="{FF2B5EF4-FFF2-40B4-BE49-F238E27FC236}">
                    <a16:creationId xmlns:a16="http://schemas.microsoft.com/office/drawing/2014/main" id="{66C2B4BD-0EF3-4DC3-B214-904E4C5C4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9727" y="4084690"/>
                <a:ext cx="2249520" cy="1606447"/>
              </a:xfrm>
              <a:prstGeom prst="rect">
                <a:avLst/>
              </a:prstGeom>
            </p:spPr>
          </p:pic>
          <p:pic>
            <p:nvPicPr>
              <p:cNvPr id="52" name="Picture 51">
                <a:extLst>
                  <a:ext uri="{FF2B5EF4-FFF2-40B4-BE49-F238E27FC236}">
                    <a16:creationId xmlns:a16="http://schemas.microsoft.com/office/drawing/2014/main" id="{0158A9E4-4EC6-4C00-A30E-9B7BC5B098A0}"/>
                  </a:ext>
                </a:extLst>
              </p:cNvPr>
              <p:cNvPicPr>
                <a:picLocks noChangeAspect="1"/>
              </p:cNvPicPr>
              <p:nvPr/>
            </p:nvPicPr>
            <p:blipFill>
              <a:blip r:embed="rId6"/>
              <a:stretch>
                <a:fillRect/>
              </a:stretch>
            </p:blipFill>
            <p:spPr>
              <a:xfrm>
                <a:off x="5349677" y="4629478"/>
                <a:ext cx="1716949" cy="870387"/>
              </a:xfrm>
              <a:prstGeom prst="rect">
                <a:avLst/>
              </a:prstGeom>
            </p:spPr>
          </p:pic>
        </p:grpSp>
      </p:grpSp>
      <p:sp>
        <p:nvSpPr>
          <p:cNvPr id="53" name="Rectangle 52">
            <a:extLst>
              <a:ext uri="{FF2B5EF4-FFF2-40B4-BE49-F238E27FC236}">
                <a16:creationId xmlns:a16="http://schemas.microsoft.com/office/drawing/2014/main" id="{ACD21AEC-C8D2-4DA7-8517-E3D642CBDA95}"/>
              </a:ext>
            </a:extLst>
          </p:cNvPr>
          <p:cNvSpPr/>
          <p:nvPr/>
        </p:nvSpPr>
        <p:spPr>
          <a:xfrm>
            <a:off x="1036255" y="4306525"/>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634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O2i1" descr="A screen shot of a computer&#10;&#10;Description generated with very high confidence">
            <a:extLst>
              <a:ext uri="{FF2B5EF4-FFF2-40B4-BE49-F238E27FC236}">
                <a16:creationId xmlns:a16="http://schemas.microsoft.com/office/drawing/2014/main" id="{ECB9A864-98D7-46F8-AECC-EEE4BDCC8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1" name="DO2i2" descr="A screenshot of a computer&#10;&#10;Description generated with very high confidence">
            <a:extLst>
              <a:ext uri="{FF2B5EF4-FFF2-40B4-BE49-F238E27FC236}">
                <a16:creationId xmlns:a16="http://schemas.microsoft.com/office/drawing/2014/main" id="{DE92CE24-EE76-49B5-B3DD-DD280667C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DO2i3" descr="A screen shot of a computer&#10;&#10;Description generated with very high confidence">
            <a:extLst>
              <a:ext uri="{FF2B5EF4-FFF2-40B4-BE49-F238E27FC236}">
                <a16:creationId xmlns:a16="http://schemas.microsoft.com/office/drawing/2014/main" id="{65E4B55B-8630-4AB3-8CA2-4A8137BA9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5" name="DO2i4" descr="A screen shot of a computer&#10;&#10;Description generated with very high confidence">
            <a:extLst>
              <a:ext uri="{FF2B5EF4-FFF2-40B4-BE49-F238E27FC236}">
                <a16:creationId xmlns:a16="http://schemas.microsoft.com/office/drawing/2014/main" id="{9CB10E99-0328-4C20-B4F6-9C4796F9A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7" name="DO2i5" descr="A screenshot of a computer&#10;&#10;Description generated with very high confidence">
            <a:extLst>
              <a:ext uri="{FF2B5EF4-FFF2-40B4-BE49-F238E27FC236}">
                <a16:creationId xmlns:a16="http://schemas.microsoft.com/office/drawing/2014/main" id="{036FF23F-62A5-4356-B899-B07F940CE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8" name="Picture 7">
            <a:extLst>
              <a:ext uri="{FF2B5EF4-FFF2-40B4-BE49-F238E27FC236}">
                <a16:creationId xmlns:a16="http://schemas.microsoft.com/office/drawing/2014/main" id="{E299C2F1-A431-B143-BED3-93AD9AB5BC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3178" y="0"/>
            <a:ext cx="2116470" cy="756415"/>
          </a:xfrm>
          <a:prstGeom prst="rect">
            <a:avLst/>
          </a:prstGeom>
          <a:blipFill>
            <a:blip r:embed="rId9"/>
            <a:tile tx="0" ty="0" sx="100000" sy="100000" flip="none" algn="tl"/>
          </a:blipFill>
        </p:spPr>
      </p:pic>
    </p:spTree>
    <p:extLst>
      <p:ext uri="{BB962C8B-B14F-4D97-AF65-F5344CB8AC3E}">
        <p14:creationId xmlns:p14="http://schemas.microsoft.com/office/powerpoint/2010/main" val="1063124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FBDCC9-069A-834B-B6CB-9040DB73FD94}"/>
              </a:ext>
            </a:extLst>
          </p:cNvPr>
          <p:cNvSpPr txBox="1"/>
          <p:nvPr/>
        </p:nvSpPr>
        <p:spPr>
          <a:xfrm>
            <a:off x="737616" y="1566964"/>
            <a:ext cx="6620256" cy="3293209"/>
          </a:xfrm>
          <a:prstGeom prst="rect">
            <a:avLst/>
          </a:prstGeom>
          <a:noFill/>
        </p:spPr>
        <p:txBody>
          <a:bodyPr wrap="square" rtlCol="0">
            <a:spAutoFit/>
          </a:bodyPr>
          <a:lstStyle/>
          <a:p>
            <a:r>
              <a:rPr lang="en-US" sz="2800" dirty="0">
                <a:solidFill>
                  <a:schemeClr val="tx1">
                    <a:lumMod val="75000"/>
                    <a:lumOff val="25000"/>
                  </a:schemeClr>
                </a:solidFill>
              </a:rPr>
              <a:t>Tools for at Risk Patients</a:t>
            </a:r>
          </a:p>
          <a:p>
            <a:endParaRPr lang="en-US" dirty="0"/>
          </a:p>
          <a:p>
            <a:r>
              <a:rPr lang="en-US" dirty="0">
                <a:solidFill>
                  <a:schemeClr val="tx1">
                    <a:lumMod val="75000"/>
                    <a:lumOff val="25000"/>
                  </a:schemeClr>
                </a:solidFill>
              </a:rPr>
              <a:t>Avoidance of hyperglycemia</a:t>
            </a:r>
          </a:p>
          <a:p>
            <a:r>
              <a:rPr lang="en-US" dirty="0">
                <a:solidFill>
                  <a:schemeClr val="tx1">
                    <a:lumMod val="75000"/>
                    <a:lumOff val="25000"/>
                  </a:schemeClr>
                </a:solidFill>
              </a:rPr>
              <a:t>Avoidance of hyperthermia</a:t>
            </a:r>
          </a:p>
          <a:p>
            <a:r>
              <a:rPr lang="en-US" dirty="0">
                <a:solidFill>
                  <a:schemeClr val="tx1">
                    <a:lumMod val="75000"/>
                    <a:lumOff val="25000"/>
                  </a:schemeClr>
                </a:solidFill>
              </a:rPr>
              <a:t>Volume management CUF/MUF/Z-BUF</a:t>
            </a:r>
          </a:p>
          <a:p>
            <a:r>
              <a:rPr lang="en-US" dirty="0">
                <a:solidFill>
                  <a:schemeClr val="tx1">
                    <a:lumMod val="75000"/>
                    <a:lumOff val="25000"/>
                  </a:schemeClr>
                </a:solidFill>
              </a:rPr>
              <a:t>Oxygen delivery optimization</a:t>
            </a:r>
          </a:p>
          <a:p>
            <a:endParaRPr lang="en-US" dirty="0">
              <a:solidFill>
                <a:schemeClr val="tx1">
                  <a:lumMod val="75000"/>
                  <a:lumOff val="25000"/>
                </a:schemeClr>
              </a:solidFill>
            </a:endParaRPr>
          </a:p>
          <a:p>
            <a:r>
              <a:rPr lang="en-US" dirty="0">
                <a:solidFill>
                  <a:schemeClr val="tx1">
                    <a:lumMod val="75000"/>
                    <a:lumOff val="25000"/>
                  </a:schemeClr>
                </a:solidFill>
              </a:rPr>
              <a:t>The duration of </a:t>
            </a:r>
            <a:r>
              <a:rPr lang="en-US" dirty="0" err="1">
                <a:solidFill>
                  <a:schemeClr val="tx1">
                    <a:lumMod val="75000"/>
                    <a:lumOff val="25000"/>
                  </a:schemeClr>
                </a:solidFill>
              </a:rPr>
              <a:t>hyperthermic</a:t>
            </a:r>
            <a:r>
              <a:rPr lang="en-US" dirty="0">
                <a:solidFill>
                  <a:schemeClr val="tx1">
                    <a:lumMod val="75000"/>
                    <a:lumOff val="25000"/>
                  </a:schemeClr>
                </a:solidFill>
              </a:rPr>
              <a:t> perfusion -  rewarming temperature greater than 37*C was an independent predictor of AKI. </a:t>
            </a:r>
          </a:p>
          <a:p>
            <a:r>
              <a:rPr lang="en-US" dirty="0">
                <a:solidFill>
                  <a:schemeClr val="tx1">
                    <a:lumMod val="75000"/>
                    <a:lumOff val="25000"/>
                  </a:schemeClr>
                </a:solidFill>
              </a:rPr>
              <a:t>Avoidance of </a:t>
            </a:r>
            <a:r>
              <a:rPr lang="en-US" dirty="0" err="1">
                <a:solidFill>
                  <a:schemeClr val="tx1">
                    <a:lumMod val="75000"/>
                    <a:lumOff val="25000"/>
                  </a:schemeClr>
                </a:solidFill>
              </a:rPr>
              <a:t>hyperthermic</a:t>
            </a:r>
            <a:r>
              <a:rPr lang="en-US" dirty="0">
                <a:solidFill>
                  <a:schemeClr val="tx1">
                    <a:lumMod val="75000"/>
                    <a:lumOff val="25000"/>
                  </a:schemeClr>
                </a:solidFill>
              </a:rPr>
              <a:t> perfusion may be more beneficial in reducing AKI than avoidance of rewarming.</a:t>
            </a:r>
          </a:p>
        </p:txBody>
      </p:sp>
      <p:sp>
        <p:nvSpPr>
          <p:cNvPr id="3" name="Rectangle 2">
            <a:extLst>
              <a:ext uri="{FF2B5EF4-FFF2-40B4-BE49-F238E27FC236}">
                <a16:creationId xmlns:a16="http://schemas.microsoft.com/office/drawing/2014/main" id="{625C8F6C-E46A-7E49-B15A-90724983D8CC}"/>
              </a:ext>
            </a:extLst>
          </p:cNvPr>
          <p:cNvSpPr/>
          <p:nvPr/>
        </p:nvSpPr>
        <p:spPr>
          <a:xfrm>
            <a:off x="737616" y="5291036"/>
            <a:ext cx="6096000" cy="646331"/>
          </a:xfrm>
          <a:prstGeom prst="rect">
            <a:avLst/>
          </a:prstGeom>
        </p:spPr>
        <p:txBody>
          <a:bodyPr>
            <a:spAutoFit/>
          </a:bodyPr>
          <a:lstStyle/>
          <a:p>
            <a:r>
              <a:rPr lang="en-US" dirty="0"/>
              <a:t>*Prospectively collected, multi-institutional and propensity matched</a:t>
            </a:r>
          </a:p>
        </p:txBody>
      </p:sp>
      <p:pic>
        <p:nvPicPr>
          <p:cNvPr id="4" name="Picture 3">
            <a:extLst>
              <a:ext uri="{FF2B5EF4-FFF2-40B4-BE49-F238E27FC236}">
                <a16:creationId xmlns:a16="http://schemas.microsoft.com/office/drawing/2014/main" id="{A47E9BDA-D6F6-3B44-B3B2-C4A3A31950DC}"/>
              </a:ext>
            </a:extLst>
          </p:cNvPr>
          <p:cNvPicPr>
            <a:picLocks noChangeAspect="1"/>
          </p:cNvPicPr>
          <p:nvPr/>
        </p:nvPicPr>
        <p:blipFill>
          <a:blip r:embed="rId3"/>
          <a:stretch>
            <a:fillRect/>
          </a:stretch>
        </p:blipFill>
        <p:spPr>
          <a:xfrm>
            <a:off x="6964934" y="548640"/>
            <a:ext cx="4732293" cy="2926080"/>
          </a:xfrm>
          <a:prstGeom prst="rect">
            <a:avLst/>
          </a:prstGeom>
        </p:spPr>
      </p:pic>
      <p:sp>
        <p:nvSpPr>
          <p:cNvPr id="5" name="Rectangle 4">
            <a:extLst>
              <a:ext uri="{FF2B5EF4-FFF2-40B4-BE49-F238E27FC236}">
                <a16:creationId xmlns:a16="http://schemas.microsoft.com/office/drawing/2014/main" id="{C93F0981-899C-6847-8011-B9843379AC01}"/>
              </a:ext>
            </a:extLst>
          </p:cNvPr>
          <p:cNvSpPr/>
          <p:nvPr/>
        </p:nvSpPr>
        <p:spPr>
          <a:xfrm>
            <a:off x="7109538" y="4090707"/>
            <a:ext cx="5128632" cy="1200329"/>
          </a:xfrm>
          <a:prstGeom prst="rect">
            <a:avLst/>
          </a:prstGeom>
        </p:spPr>
        <p:txBody>
          <a:bodyPr wrap="square">
            <a:spAutoFit/>
          </a:bodyPr>
          <a:lstStyle/>
          <a:p>
            <a:r>
              <a:rPr lang="en-US" dirty="0"/>
              <a:t>Newland, Richard F., et al. "Rewarming temperature during cardiopulmonary bypass and acute kidney injury: a multicenter analysis." The Annals of thoracic surgery 101.5 (2016): 1655-1662.</a:t>
            </a:r>
          </a:p>
        </p:txBody>
      </p:sp>
      <p:pic>
        <p:nvPicPr>
          <p:cNvPr id="7" name="Picture 6">
            <a:extLst>
              <a:ext uri="{FF2B5EF4-FFF2-40B4-BE49-F238E27FC236}">
                <a16:creationId xmlns:a16="http://schemas.microsoft.com/office/drawing/2014/main" id="{6AE3F6DB-4CDD-D649-A8CF-34CAC1842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616" y="431601"/>
            <a:ext cx="1754038" cy="613288"/>
          </a:xfrm>
          <a:prstGeom prst="rect">
            <a:avLst/>
          </a:prstGeom>
          <a:effectLst>
            <a:outerShdw blurRad="50800" dist="50800" dir="5400000" algn="ctr" rotWithShape="0">
              <a:schemeClr val="bg1">
                <a:alpha val="3000"/>
              </a:schemeClr>
            </a:outerShdw>
          </a:effectLst>
        </p:spPr>
      </p:pic>
    </p:spTree>
    <p:extLst>
      <p:ext uri="{BB962C8B-B14F-4D97-AF65-F5344CB8AC3E}">
        <p14:creationId xmlns:p14="http://schemas.microsoft.com/office/powerpoint/2010/main" val="410369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7" name="Title 1">
            <a:extLst>
              <a:ext uri="{FF2B5EF4-FFF2-40B4-BE49-F238E27FC236}">
                <a16:creationId xmlns:a16="http://schemas.microsoft.com/office/drawing/2014/main" id="{2A05B37E-8F22-4AB5-896A-C97EEFC739C7}"/>
              </a:ext>
            </a:extLst>
          </p:cNvPr>
          <p:cNvSpPr txBox="1">
            <a:spLocks/>
          </p:cNvSpPr>
          <p:nvPr/>
        </p:nvSpPr>
        <p:spPr>
          <a:xfrm>
            <a:off x="974408" y="467952"/>
            <a:ext cx="6483095" cy="14540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600" dirty="0">
                <a:solidFill>
                  <a:schemeClr val="accent1"/>
                </a:solidFill>
              </a:rPr>
              <a:t>Systems Goals</a:t>
            </a:r>
            <a:endParaRPr lang="en-US" sz="3600" kern="1200" dirty="0">
              <a:solidFill>
                <a:schemeClr val="accent1"/>
              </a:solidFill>
              <a:latin typeface="+mj-lt"/>
              <a:ea typeface="+mj-ea"/>
              <a:cs typeface="+mj-cs"/>
            </a:endParaRPr>
          </a:p>
        </p:txBody>
      </p:sp>
      <p:sp>
        <p:nvSpPr>
          <p:cNvPr id="30"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9013CC1-BAA8-4FA2-9598-4BBBA2614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148" y="522064"/>
            <a:ext cx="2393326" cy="855614"/>
          </a:xfrm>
          <a:prstGeom prst="rect">
            <a:avLst/>
          </a:prstGeom>
        </p:spPr>
      </p:pic>
      <p:sp>
        <p:nvSpPr>
          <p:cNvPr id="2" name="Rectangle 1">
            <a:extLst>
              <a:ext uri="{FF2B5EF4-FFF2-40B4-BE49-F238E27FC236}">
                <a16:creationId xmlns:a16="http://schemas.microsoft.com/office/drawing/2014/main" id="{56846FD0-4C1F-4E55-A5ED-A6410FD7F48F}"/>
              </a:ext>
            </a:extLst>
          </p:cNvPr>
          <p:cNvSpPr/>
          <p:nvPr/>
        </p:nvSpPr>
        <p:spPr>
          <a:xfrm>
            <a:off x="861895" y="2408292"/>
            <a:ext cx="5145024" cy="3639289"/>
          </a:xfrm>
          <a:prstGeom prst="rect">
            <a:avLst/>
          </a:prstGeom>
        </p:spPr>
        <p:txBody>
          <a:bodyPr vert="horz" lIns="91440" tIns="45720" rIns="91440" bIns="45720" rtlCol="0" anchor="ctr">
            <a:normAutofit/>
          </a:bodyPr>
          <a:lstStyle/>
          <a:p>
            <a:pPr>
              <a:lnSpc>
                <a:spcPct val="90000"/>
              </a:lnSpc>
              <a:spcBef>
                <a:spcPct val="20000"/>
              </a:spcBef>
            </a:pPr>
            <a:endParaRPr lang="en-US" sz="1400" kern="1200" dirty="0">
              <a:solidFill>
                <a:srgbClr val="000000"/>
              </a:solidFill>
              <a:latin typeface="+mn-lt"/>
              <a:ea typeface="+mn-ea"/>
              <a:cs typeface="+mn-cs"/>
            </a:endParaRPr>
          </a:p>
        </p:txBody>
      </p:sp>
      <p:sp>
        <p:nvSpPr>
          <p:cNvPr id="3" name="Footer Placeholder 2">
            <a:extLst>
              <a:ext uri="{FF2B5EF4-FFF2-40B4-BE49-F238E27FC236}">
                <a16:creationId xmlns:a16="http://schemas.microsoft.com/office/drawing/2014/main" id="{29079A98-074B-4231-8B87-F7D39D4425B6}"/>
              </a:ext>
            </a:extLst>
          </p:cNvPr>
          <p:cNvSpPr>
            <a:spLocks noGrp="1"/>
          </p:cNvSpPr>
          <p:nvPr>
            <p:ph type="ftr" sz="quarter" idx="11"/>
          </p:nvPr>
        </p:nvSpPr>
        <p:spPr>
          <a:xfrm>
            <a:off x="805661" y="6223702"/>
            <a:ext cx="3749040" cy="314067"/>
          </a:xfrm>
        </p:spPr>
        <p:txBody>
          <a:bodyPr vert="horz" lIns="91440" tIns="45720" rIns="91440" bIns="45720" rtlCol="0" anchor="ctr">
            <a:normAutofit/>
          </a:bodyPr>
          <a:lstStyle/>
          <a:p>
            <a:pPr algn="l">
              <a:spcAft>
                <a:spcPts val="600"/>
              </a:spcAft>
            </a:pPr>
            <a:r>
              <a:rPr lang="en-US" sz="1100" kern="1200">
                <a:solidFill>
                  <a:srgbClr val="898989"/>
                </a:solidFill>
                <a:latin typeface="+mn-lt"/>
                <a:ea typeface="+mn-ea"/>
                <a:cs typeface="+mn-cs"/>
              </a:rPr>
              <a:t>CONFIDENTIAL</a:t>
            </a:r>
          </a:p>
        </p:txBody>
      </p:sp>
      <p:sp>
        <p:nvSpPr>
          <p:cNvPr id="29"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EC05F0E-B0DD-4E3B-BAC4-510B5E59B472}"/>
              </a:ext>
            </a:extLst>
          </p:cNvPr>
          <p:cNvPicPr>
            <a:picLocks noChangeAspect="1"/>
          </p:cNvPicPr>
          <p:nvPr/>
        </p:nvPicPr>
        <p:blipFill>
          <a:blip r:embed="rId5"/>
          <a:stretch>
            <a:fillRect/>
          </a:stretch>
        </p:blipFill>
        <p:spPr>
          <a:xfrm>
            <a:off x="8950452" y="4461162"/>
            <a:ext cx="2326755" cy="1919573"/>
          </a:xfrm>
          <a:prstGeom prst="rect">
            <a:avLst/>
          </a:prstGeom>
        </p:spPr>
      </p:pic>
      <p:sp>
        <p:nvSpPr>
          <p:cNvPr id="19" name="Rectangle 18">
            <a:extLst>
              <a:ext uri="{FF2B5EF4-FFF2-40B4-BE49-F238E27FC236}">
                <a16:creationId xmlns:a16="http://schemas.microsoft.com/office/drawing/2014/main" id="{760C1D25-49B7-413F-B950-6D87BCCBA307}"/>
              </a:ext>
            </a:extLst>
          </p:cNvPr>
          <p:cNvSpPr/>
          <p:nvPr/>
        </p:nvSpPr>
        <p:spPr>
          <a:xfrm>
            <a:off x="2044453" y="1480976"/>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97470B-589A-4E4E-98DE-276DD1F81CC6}"/>
              </a:ext>
            </a:extLst>
          </p:cNvPr>
          <p:cNvSpPr txBox="1"/>
          <p:nvPr/>
        </p:nvSpPr>
        <p:spPr>
          <a:xfrm>
            <a:off x="373941" y="2022259"/>
            <a:ext cx="6214779" cy="3360920"/>
          </a:xfrm>
          <a:prstGeom prst="rect">
            <a:avLst/>
          </a:prstGeom>
          <a:noFill/>
        </p:spPr>
        <p:txBody>
          <a:bodyPr wrap="square" rtlCol="0">
            <a:spAutoFit/>
          </a:bodyPr>
          <a:lstStyle/>
          <a:p>
            <a:pPr marL="342900" indent="-342900">
              <a:spcBef>
                <a:spcPct val="20000"/>
              </a:spcBef>
              <a:buFont typeface="Wingdings" pitchFamily="2" charset="2"/>
              <a:buChar char="Ø"/>
            </a:pPr>
            <a:r>
              <a:rPr lang="en-US" dirty="0">
                <a:solidFill>
                  <a:schemeClr val="accent1"/>
                </a:solidFill>
                <a:latin typeface="Calibri" panose="020F0502020204030204" pitchFamily="34" charset="0"/>
                <a:cs typeface="Calibri" panose="020F0502020204030204" pitchFamily="34" charset="0"/>
              </a:rPr>
              <a:t>Provide clinical leaders new tools for :</a:t>
            </a:r>
          </a:p>
          <a:p>
            <a:pPr marL="742950" lvl="1" indent="-285750">
              <a:spcBef>
                <a:spcPct val="20000"/>
              </a:spcBef>
              <a:buFont typeface="Arial" panose="020B0604020202020204" pitchFamily="34" charset="0"/>
              <a:buChar char="•"/>
            </a:pPr>
            <a:r>
              <a:rPr lang="en-US" dirty="0">
                <a:solidFill>
                  <a:srgbClr val="FF0000"/>
                </a:solidFill>
                <a:latin typeface="Calibri" panose="020F0502020204030204" pitchFamily="34" charset="0"/>
                <a:cs typeface="Calibri" panose="020F0502020204030204" pitchFamily="34" charset="0"/>
              </a:rPr>
              <a:t>Patient safety </a:t>
            </a:r>
            <a:r>
              <a:rPr lang="en-US" dirty="0">
                <a:solidFill>
                  <a:schemeClr val="accent1"/>
                </a:solidFill>
                <a:latin typeface="Calibri" panose="020F0502020204030204" pitchFamily="34" charset="0"/>
                <a:cs typeface="Calibri" panose="020F0502020204030204" pitchFamily="34" charset="0"/>
              </a:rPr>
              <a:t>and </a:t>
            </a:r>
            <a:r>
              <a:rPr lang="en-US" dirty="0">
                <a:solidFill>
                  <a:srgbClr val="FF0000"/>
                </a:solidFill>
                <a:latin typeface="Calibri" panose="020F0502020204030204" pitchFamily="34" charset="0"/>
                <a:cs typeface="Calibri" panose="020F0502020204030204" pitchFamily="34" charset="0"/>
              </a:rPr>
              <a:t>compliance initiatives</a:t>
            </a:r>
          </a:p>
          <a:p>
            <a:pPr marL="742950" lvl="1" indent="-285750">
              <a:spcBef>
                <a:spcPct val="20000"/>
              </a:spcBef>
              <a:buFont typeface="Arial" panose="020B0604020202020204" pitchFamily="34" charset="0"/>
              <a:buChar char="•"/>
            </a:pPr>
            <a:r>
              <a:rPr lang="en-US" dirty="0">
                <a:solidFill>
                  <a:srgbClr val="FF0000"/>
                </a:solidFill>
                <a:latin typeface="Calibri" panose="020F0502020204030204" pitchFamily="34" charset="0"/>
                <a:cs typeface="Calibri" panose="020F0502020204030204" pitchFamily="34" charset="0"/>
              </a:rPr>
              <a:t>Outcomes research</a:t>
            </a:r>
          </a:p>
          <a:p>
            <a:pPr marL="742950" lvl="1" indent="-285750">
              <a:spcBef>
                <a:spcPct val="20000"/>
              </a:spcBef>
              <a:buFont typeface="Arial" panose="020B0604020202020204" pitchFamily="34" charset="0"/>
              <a:buChar char="•"/>
            </a:pPr>
            <a:r>
              <a:rPr lang="en-US" dirty="0">
                <a:solidFill>
                  <a:srgbClr val="FF0000"/>
                </a:solidFill>
                <a:latin typeface="Calibri" panose="020F0502020204030204" pitchFamily="34" charset="0"/>
                <a:cs typeface="Calibri" panose="020F0502020204030204" pitchFamily="34" charset="0"/>
              </a:rPr>
              <a:t>Operational management</a:t>
            </a:r>
          </a:p>
          <a:p>
            <a:pPr marL="742950" lvl="1" indent="-285750">
              <a:spcBef>
                <a:spcPct val="20000"/>
              </a:spcBef>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spcBef>
                <a:spcPct val="20000"/>
              </a:spcBef>
              <a:buFont typeface="Wingdings" pitchFamily="2" charset="2"/>
              <a:buChar char="Ø"/>
            </a:pPr>
            <a:r>
              <a:rPr lang="en-US" dirty="0">
                <a:solidFill>
                  <a:schemeClr val="accent1"/>
                </a:solidFill>
                <a:latin typeface="Calibri" panose="020F0502020204030204" pitchFamily="34" charset="0"/>
                <a:cs typeface="Calibri" panose="020F0502020204030204" pitchFamily="34" charset="0"/>
              </a:rPr>
              <a:t>Provide Point of Care clinicians </a:t>
            </a:r>
          </a:p>
          <a:p>
            <a:pPr marL="742950" lvl="1" indent="-285750">
              <a:spcBef>
                <a:spcPct val="20000"/>
              </a:spcBef>
              <a:buFont typeface="Arial" panose="020B0604020202020204" pitchFamily="34" charset="0"/>
              <a:buChar char="•"/>
            </a:pPr>
            <a:r>
              <a:rPr lang="en-US" dirty="0">
                <a:solidFill>
                  <a:schemeClr val="accent1"/>
                </a:solidFill>
                <a:latin typeface="Calibri" panose="020F0502020204030204" pitchFamily="34" charset="0"/>
                <a:cs typeface="Calibri" panose="020F0502020204030204" pitchFamily="34" charset="0"/>
              </a:rPr>
              <a:t>new methods to </a:t>
            </a:r>
            <a:r>
              <a:rPr lang="en-US" dirty="0">
                <a:solidFill>
                  <a:srgbClr val="FF0000"/>
                </a:solidFill>
                <a:latin typeface="Calibri" panose="020F0502020204030204" pitchFamily="34" charset="0"/>
                <a:cs typeface="Calibri" panose="020F0502020204030204" pitchFamily="34" charset="0"/>
              </a:rPr>
              <a:t>Identify harmful trends </a:t>
            </a:r>
          </a:p>
          <a:p>
            <a:pPr lvl="1">
              <a:spcBef>
                <a:spcPct val="20000"/>
              </a:spcBef>
            </a:pPr>
            <a:endParaRPr lang="en-US" dirty="0">
              <a:latin typeface="Calibri" panose="020F0502020204030204" pitchFamily="34" charset="0"/>
              <a:cs typeface="Calibri" panose="020F0502020204030204" pitchFamily="34" charset="0"/>
            </a:endParaRPr>
          </a:p>
          <a:p>
            <a:pPr marL="342900" indent="-342900">
              <a:spcBef>
                <a:spcPct val="20000"/>
              </a:spcBef>
              <a:buFont typeface="Wingdings" pitchFamily="2" charset="2"/>
              <a:buChar char="Ø"/>
            </a:pPr>
            <a:r>
              <a:rPr lang="en-US" dirty="0">
                <a:solidFill>
                  <a:schemeClr val="accent1"/>
                </a:solidFill>
                <a:latin typeface="Calibri" panose="020F0502020204030204" pitchFamily="34" charset="0"/>
                <a:cs typeface="Calibri" panose="020F0502020204030204" pitchFamily="34" charset="0"/>
              </a:rPr>
              <a:t>Empower Quality and Compliance officer’s </a:t>
            </a:r>
            <a:r>
              <a:rPr lang="en-US" dirty="0">
                <a:solidFill>
                  <a:srgbClr val="FF0000"/>
                </a:solidFill>
                <a:latin typeface="Calibri" panose="020F0502020204030204" pitchFamily="34" charset="0"/>
                <a:cs typeface="Calibri" panose="020F0502020204030204" pitchFamily="34" charset="0"/>
              </a:rPr>
              <a:t>quality </a:t>
            </a:r>
          </a:p>
          <a:p>
            <a:pPr>
              <a:spcBef>
                <a:spcPct val="20000"/>
              </a:spcBef>
            </a:pPr>
            <a:r>
              <a:rPr lang="en-US" dirty="0">
                <a:solidFill>
                  <a:srgbClr val="FF0000"/>
                </a:solidFill>
                <a:latin typeface="Calibri" panose="020F0502020204030204" pitchFamily="34" charset="0"/>
                <a:cs typeface="Calibri" panose="020F0502020204030204" pitchFamily="34" charset="0"/>
              </a:rPr>
              <a:t>initiative tools </a:t>
            </a:r>
            <a:r>
              <a:rPr lang="en-US" dirty="0">
                <a:solidFill>
                  <a:schemeClr val="accent1"/>
                </a:solidFill>
                <a:latin typeface="Calibri" panose="020F0502020204030204" pitchFamily="34" charset="0"/>
                <a:cs typeface="Calibri" panose="020F0502020204030204" pitchFamily="34" charset="0"/>
              </a:rPr>
              <a:t>and ensure alignment with </a:t>
            </a:r>
            <a:r>
              <a:rPr lang="en-US" dirty="0">
                <a:solidFill>
                  <a:srgbClr val="FF0000"/>
                </a:solidFill>
                <a:latin typeface="Calibri" panose="020F0502020204030204" pitchFamily="34" charset="0"/>
                <a:cs typeface="Calibri" panose="020F0502020204030204" pitchFamily="34" charset="0"/>
              </a:rPr>
              <a:t>best practices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744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p:cNvSpPr/>
          <p:nvPr/>
        </p:nvSpPr>
        <p:spPr>
          <a:xfrm rot="16200000">
            <a:off x="-3213065" y="3213064"/>
            <a:ext cx="6858003" cy="431873"/>
          </a:xfrm>
          <a:prstGeom prst="rect">
            <a:avLst/>
          </a:prstGeom>
          <a:solidFill>
            <a:srgbClr val="243D7E"/>
          </a:solidFill>
        </p:spPr>
        <p:txBody>
          <a:bodyPr wrap="square" lIns="122895" tIns="61448" rIns="122895" bIns="61448">
            <a:spAutoFit/>
          </a:bodyPr>
          <a:lstStyle/>
          <a:p>
            <a:pPr marL="0" lvl="1" algn="ctr">
              <a:lnSpc>
                <a:spcPct val="80000"/>
              </a:lnSpc>
              <a:buClr>
                <a:srgbClr val="CC0000"/>
              </a:buClr>
            </a:pPr>
            <a:r>
              <a:rPr lang="en-US" altLang="ja-JP" sz="2400" b="1" dirty="0">
                <a:solidFill>
                  <a:schemeClr val="bg1"/>
                </a:solidFill>
                <a:latin typeface="Arial"/>
                <a:cs typeface="Arial"/>
              </a:rPr>
              <a:t>EXPLOSIVE EFFECTS OF BYPASS</a:t>
            </a:r>
          </a:p>
        </p:txBody>
      </p:sp>
      <p:pic>
        <p:nvPicPr>
          <p:cNvPr id="3" name="Picture 2" descr="ccs-flow-ch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54" y="1192124"/>
            <a:ext cx="10854764" cy="5280442"/>
          </a:xfrm>
          <a:prstGeom prst="rect">
            <a:avLst/>
          </a:prstGeom>
        </p:spPr>
      </p:pic>
    </p:spTree>
    <p:extLst>
      <p:ext uri="{BB962C8B-B14F-4D97-AF65-F5344CB8AC3E}">
        <p14:creationId xmlns:p14="http://schemas.microsoft.com/office/powerpoint/2010/main" val="3926719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1E85A1-92F3-4760-B271-908F61A3F449}"/>
              </a:ext>
            </a:extLst>
          </p:cNvPr>
          <p:cNvSpPr/>
          <p:nvPr/>
        </p:nvSpPr>
        <p:spPr>
          <a:xfrm>
            <a:off x="304800" y="2267468"/>
            <a:ext cx="5791200" cy="3666744"/>
          </a:xfrm>
          <a:prstGeom prst="rect">
            <a:avLst/>
          </a:prstGeom>
        </p:spPr>
        <p:txBody>
          <a:bodyPr wrap="square">
            <a:no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Guidances are highly configurable and can be leveraged as: </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Global -  Organizationally Based</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Surgeon – Specific clinical preferences</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Perfusion R</a:t>
            </a:r>
            <a:r>
              <a:rPr lang="en-US" sz="2000" baseline="-25000" dirty="0">
                <a:solidFill>
                  <a:schemeClr val="bg1"/>
                </a:solidFill>
                <a:latin typeface="Calibri" panose="020F0502020204030204" pitchFamily="34" charset="0"/>
                <a:cs typeface="Calibri" panose="020F0502020204030204" pitchFamily="34" charset="0"/>
              </a:rPr>
              <a:t>x</a:t>
            </a:r>
            <a:r>
              <a:rPr lang="en-US" sz="2000" dirty="0">
                <a:solidFill>
                  <a:schemeClr val="bg1"/>
                </a:solidFill>
                <a:latin typeface="Calibri" panose="020F0502020204030204" pitchFamily="34" charset="0"/>
                <a:cs typeface="Calibri" panose="020F0502020204030204" pitchFamily="34" charset="0"/>
              </a:rPr>
              <a:t> – Patient condition specific for high risk patients.</a:t>
            </a:r>
          </a:p>
          <a:p>
            <a:pPr lvl="1"/>
            <a:endParaRPr lang="en-US" sz="2000"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Clinical and Operational Guidances can communicated by multiple modes of transmission:</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Pagers</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Texts</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Cockpits</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Surveillance Dashboards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813EDDF-33B4-4498-91C0-E37F3B0ED528}"/>
              </a:ext>
            </a:extLst>
          </p:cNvPr>
          <p:cNvSpPr>
            <a:spLocks noGrp="1"/>
          </p:cNvSpPr>
          <p:nvPr>
            <p:ph type="sldNum" sz="quarter" idx="12"/>
          </p:nvPr>
        </p:nvSpPr>
        <p:spPr/>
        <p:txBody>
          <a:bodyPr/>
          <a:lstStyle/>
          <a:p>
            <a:fld id="{488BE820-AC83-4F7C-91A1-B657FC24701B}" type="slidenum">
              <a:rPr lang="en-US" smtClean="0"/>
              <a:t>20</a:t>
            </a:fld>
            <a:endParaRPr lang="en-US" dirty="0"/>
          </a:p>
        </p:txBody>
      </p:sp>
      <p:pic>
        <p:nvPicPr>
          <p:cNvPr id="6" name="Picture 5">
            <a:extLst>
              <a:ext uri="{FF2B5EF4-FFF2-40B4-BE49-F238E27FC236}">
                <a16:creationId xmlns:a16="http://schemas.microsoft.com/office/drawing/2014/main" id="{A41D3334-9553-4CB5-8037-E8CEBC964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7962" y="6244712"/>
            <a:ext cx="1754038" cy="613288"/>
          </a:xfrm>
          <a:prstGeom prst="rect">
            <a:avLst/>
          </a:prstGeom>
          <a:effectLst>
            <a:outerShdw blurRad="50800" dist="50800" dir="5400000" algn="ctr" rotWithShape="0">
              <a:schemeClr val="bg1">
                <a:alpha val="3000"/>
              </a:schemeClr>
            </a:outerShdw>
          </a:effectLst>
        </p:spPr>
      </p:pic>
      <p:sp>
        <p:nvSpPr>
          <p:cNvPr id="14" name="Title 1">
            <a:extLst>
              <a:ext uri="{FF2B5EF4-FFF2-40B4-BE49-F238E27FC236}">
                <a16:creationId xmlns:a16="http://schemas.microsoft.com/office/drawing/2014/main" id="{F1CBD77E-7A25-4B01-9340-677587C1FAAD}"/>
              </a:ext>
            </a:extLst>
          </p:cNvPr>
          <p:cNvSpPr txBox="1">
            <a:spLocks/>
          </p:cNvSpPr>
          <p:nvPr/>
        </p:nvSpPr>
        <p:spPr>
          <a:xfrm>
            <a:off x="442823" y="443571"/>
            <a:ext cx="6483095" cy="14540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000" dirty="0">
                <a:solidFill>
                  <a:schemeClr val="bg1"/>
                </a:solidFill>
              </a:rPr>
              <a:t>Clinical and Operational Guidance</a:t>
            </a:r>
            <a:endParaRPr lang="en-US" sz="4000" kern="1200" dirty="0">
              <a:solidFill>
                <a:schemeClr val="bg1"/>
              </a:solidFill>
            </a:endParaRPr>
          </a:p>
        </p:txBody>
      </p:sp>
      <p:sp>
        <p:nvSpPr>
          <p:cNvPr id="15" name="Rectangle 14">
            <a:extLst>
              <a:ext uri="{FF2B5EF4-FFF2-40B4-BE49-F238E27FC236}">
                <a16:creationId xmlns:a16="http://schemas.microsoft.com/office/drawing/2014/main" id="{0C1F1B15-DF3F-48F6-BC53-C10B43851056}"/>
              </a:ext>
            </a:extLst>
          </p:cNvPr>
          <p:cNvSpPr/>
          <p:nvPr/>
        </p:nvSpPr>
        <p:spPr>
          <a:xfrm>
            <a:off x="1647638" y="1699116"/>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814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Placeholder 5">
            <a:extLst>
              <a:ext uri="{FF2B5EF4-FFF2-40B4-BE49-F238E27FC236}">
                <a16:creationId xmlns:a16="http://schemas.microsoft.com/office/drawing/2014/main" id="{8FA9A998-7384-473B-94AF-C7BB43D2B404}"/>
              </a:ext>
            </a:extLst>
          </p:cNvPr>
          <p:cNvPicPr>
            <a:picLocks noGrp="1" noChangeAspect="1"/>
          </p:cNvPicPr>
          <p:nvPr>
            <p:ph type="pic" sz="quarter" idx="13"/>
          </p:nvPr>
        </p:nvPicPr>
        <p:blipFill rotWithShape="1">
          <a:blip r:embed="rId4">
            <a:alphaModFix/>
            <a:extLst>
              <a:ext uri="{28A0092B-C50C-407E-A947-70E740481C1C}">
                <a14:useLocalDpi xmlns:a14="http://schemas.microsoft.com/office/drawing/2010/main" val="0"/>
              </a:ext>
            </a:extLst>
          </a:blip>
          <a:srcRect l="27629" r="35142"/>
          <a:stretch/>
        </p:blipFill>
        <p:spPr>
          <a:xfrm>
            <a:off x="-305" y="-1"/>
            <a:ext cx="6423053" cy="6858001"/>
          </a:xfrm>
          <a:prstGeom prst="rect">
            <a:avLst/>
          </a:prstGeom>
        </p:spPr>
      </p:pic>
      <p:sp>
        <p:nvSpPr>
          <p:cNvPr id="2" name="Title 1">
            <a:extLst>
              <a:ext uri="{FF2B5EF4-FFF2-40B4-BE49-F238E27FC236}">
                <a16:creationId xmlns:a16="http://schemas.microsoft.com/office/drawing/2014/main" id="{5EED7146-F98C-458F-95DE-0263C0757A22}"/>
              </a:ext>
            </a:extLst>
          </p:cNvPr>
          <p:cNvSpPr>
            <a:spLocks noGrp="1"/>
          </p:cNvSpPr>
          <p:nvPr>
            <p:ph type="title"/>
          </p:nvPr>
        </p:nvSpPr>
        <p:spPr>
          <a:xfrm>
            <a:off x="6748273" y="2860818"/>
            <a:ext cx="3767328" cy="1644592"/>
          </a:xfrm>
        </p:spPr>
        <p:txBody>
          <a:bodyPr vert="horz" lIns="91440" tIns="45720" rIns="91440" bIns="45720" rtlCol="0" anchor="t">
            <a:noAutofit/>
          </a:bodyPr>
          <a:lstStyle/>
          <a:p>
            <a:br>
              <a:rPr lang="en-US" kern="1200" dirty="0">
                <a:solidFill>
                  <a:schemeClr val="tx2"/>
                </a:solidFill>
                <a:latin typeface="Calibri body"/>
              </a:rPr>
            </a:br>
            <a:br>
              <a:rPr lang="en-US" kern="1200" dirty="0">
                <a:solidFill>
                  <a:schemeClr val="tx2"/>
                </a:solidFill>
                <a:latin typeface="Calibri body"/>
              </a:rPr>
            </a:br>
            <a:r>
              <a:rPr lang="en-US" kern="1200" dirty="0">
                <a:solidFill>
                  <a:schemeClr val="tx2"/>
                </a:solidFill>
                <a:latin typeface="Calibri body"/>
              </a:rPr>
              <a:t>Mobile tools let you easily view information from anywhere in real-time</a:t>
            </a:r>
            <a:br>
              <a:rPr lang="en-US" kern="1200" dirty="0">
                <a:solidFill>
                  <a:schemeClr val="tx2"/>
                </a:solidFill>
                <a:latin typeface="Calibri body"/>
              </a:rPr>
            </a:br>
            <a:endParaRPr lang="en-US" kern="1200" dirty="0">
              <a:solidFill>
                <a:schemeClr val="tx2"/>
              </a:solidFill>
              <a:latin typeface="Calibri body"/>
            </a:endParaRPr>
          </a:p>
        </p:txBody>
      </p:sp>
      <p:sp>
        <p:nvSpPr>
          <p:cNvPr id="3" name="Rectangle 2">
            <a:extLst>
              <a:ext uri="{FF2B5EF4-FFF2-40B4-BE49-F238E27FC236}">
                <a16:creationId xmlns:a16="http://schemas.microsoft.com/office/drawing/2014/main" id="{ED241FE5-3EED-479E-982D-8E40B6C795A8}"/>
              </a:ext>
            </a:extLst>
          </p:cNvPr>
          <p:cNvSpPr/>
          <p:nvPr/>
        </p:nvSpPr>
        <p:spPr>
          <a:xfrm>
            <a:off x="6882580" y="583160"/>
            <a:ext cx="6096000" cy="1569660"/>
          </a:xfrm>
          <a:prstGeom prst="rect">
            <a:avLst/>
          </a:prstGeom>
        </p:spPr>
        <p:txBody>
          <a:bodyPr>
            <a:spAutoFit/>
          </a:bodyPr>
          <a:lstStyle/>
          <a:p>
            <a:r>
              <a:rPr lang="en-US" sz="3200" dirty="0">
                <a:solidFill>
                  <a:schemeClr val="accent1"/>
                </a:solidFill>
                <a:latin typeface="+mj-lt"/>
              </a:rPr>
              <a:t>Advanced Clinical Guidance Following Surgery:</a:t>
            </a:r>
            <a:br>
              <a:rPr lang="en-US" sz="3200" dirty="0">
                <a:solidFill>
                  <a:schemeClr val="accent1"/>
                </a:solidFill>
                <a:latin typeface="+mj-lt"/>
              </a:rPr>
            </a:br>
            <a:r>
              <a:rPr lang="en-US" sz="3200" dirty="0">
                <a:solidFill>
                  <a:schemeClr val="accent1"/>
                </a:solidFill>
                <a:latin typeface="+mj-lt"/>
              </a:rPr>
              <a:t>CVICU / ICU </a:t>
            </a:r>
          </a:p>
        </p:txBody>
      </p:sp>
      <p:sp>
        <p:nvSpPr>
          <p:cNvPr id="7" name="Rectangle 6">
            <a:extLst>
              <a:ext uri="{FF2B5EF4-FFF2-40B4-BE49-F238E27FC236}">
                <a16:creationId xmlns:a16="http://schemas.microsoft.com/office/drawing/2014/main" id="{254692CE-0A68-4010-B742-501D12AB44AB}"/>
              </a:ext>
            </a:extLst>
          </p:cNvPr>
          <p:cNvSpPr/>
          <p:nvPr/>
        </p:nvSpPr>
        <p:spPr>
          <a:xfrm>
            <a:off x="7743291" y="2190408"/>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49EB-F83B-544A-88D1-E2D931B07571}"/>
              </a:ext>
            </a:extLst>
          </p:cNvPr>
          <p:cNvSpPr>
            <a:spLocks noGrp="1"/>
          </p:cNvSpPr>
          <p:nvPr>
            <p:ph type="ctrTitle"/>
          </p:nvPr>
        </p:nvSpPr>
        <p:spPr>
          <a:xfrm>
            <a:off x="3832203" y="569129"/>
            <a:ext cx="5036030" cy="480131"/>
          </a:xfrm>
        </p:spPr>
        <p:txBody>
          <a:bodyPr>
            <a:noAutofit/>
          </a:bodyPr>
          <a:lstStyle/>
          <a:p>
            <a:r>
              <a:rPr lang="en-US" sz="3200" dirty="0"/>
              <a:t>Surgeons Remote View ICU</a:t>
            </a:r>
          </a:p>
        </p:txBody>
      </p:sp>
      <p:sp>
        <p:nvSpPr>
          <p:cNvPr id="4" name="Text Placeholder 3">
            <a:extLst>
              <a:ext uri="{FF2B5EF4-FFF2-40B4-BE49-F238E27FC236}">
                <a16:creationId xmlns:a16="http://schemas.microsoft.com/office/drawing/2014/main" id="{6548342B-083C-3541-93C4-072EEC2EC9E7}"/>
              </a:ext>
            </a:extLst>
          </p:cNvPr>
          <p:cNvSpPr>
            <a:spLocks noGrp="1"/>
          </p:cNvSpPr>
          <p:nvPr>
            <p:ph type="body" sz="quarter" idx="23"/>
          </p:nvPr>
        </p:nvSpPr>
        <p:spPr>
          <a:xfrm>
            <a:off x="357193" y="2604941"/>
            <a:ext cx="3007362" cy="1648117"/>
          </a:xfrm>
        </p:spPr>
        <p:txBody>
          <a:bodyPr>
            <a:noAutofit/>
          </a:bodyPr>
          <a:lstStyle/>
          <a:p>
            <a:r>
              <a:rPr lang="en-US" sz="1800" b="0" dirty="0">
                <a:solidFill>
                  <a:schemeClr val="accent1"/>
                </a:solidFill>
              </a:rPr>
              <a:t>Access pt. specific information by selecting patient</a:t>
            </a:r>
          </a:p>
          <a:p>
            <a:endParaRPr lang="en-US" sz="1800" dirty="0">
              <a:solidFill>
                <a:schemeClr val="tx2"/>
              </a:solidFill>
            </a:endParaRPr>
          </a:p>
          <a:p>
            <a:r>
              <a:rPr lang="en-US" sz="1800" b="0" dirty="0">
                <a:solidFill>
                  <a:schemeClr val="accent1"/>
                </a:solidFill>
              </a:rPr>
              <a:t>This data includes wave forms, trending phycological data, blood Gas data etc.</a:t>
            </a:r>
          </a:p>
          <a:p>
            <a:endParaRPr lang="en-US" sz="1600" dirty="0"/>
          </a:p>
        </p:txBody>
      </p:sp>
      <p:sp>
        <p:nvSpPr>
          <p:cNvPr id="25" name="Rectangle 24">
            <a:extLst>
              <a:ext uri="{FF2B5EF4-FFF2-40B4-BE49-F238E27FC236}">
                <a16:creationId xmlns:a16="http://schemas.microsoft.com/office/drawing/2014/main" id="{74BE10E7-08F5-7740-8FC1-9C712607A368}"/>
              </a:ext>
            </a:extLst>
          </p:cNvPr>
          <p:cNvSpPr/>
          <p:nvPr/>
        </p:nvSpPr>
        <p:spPr>
          <a:xfrm>
            <a:off x="5826000" y="1114220"/>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8342D94-C318-4BCD-9AF6-199ADDF7C477}"/>
              </a:ext>
            </a:extLst>
          </p:cNvPr>
          <p:cNvPicPr>
            <a:picLocks noChangeAspect="1"/>
          </p:cNvPicPr>
          <p:nvPr/>
        </p:nvPicPr>
        <p:blipFill>
          <a:blip r:embed="rId3"/>
          <a:stretch>
            <a:fillRect/>
          </a:stretch>
        </p:blipFill>
        <p:spPr>
          <a:xfrm>
            <a:off x="3364555" y="1529391"/>
            <a:ext cx="2590799" cy="4598459"/>
          </a:xfrm>
          <a:prstGeom prst="rect">
            <a:avLst/>
          </a:prstGeom>
        </p:spPr>
      </p:pic>
      <p:pic>
        <p:nvPicPr>
          <p:cNvPr id="15" name="Picture 14">
            <a:extLst>
              <a:ext uri="{FF2B5EF4-FFF2-40B4-BE49-F238E27FC236}">
                <a16:creationId xmlns:a16="http://schemas.microsoft.com/office/drawing/2014/main" id="{9D13DE12-5FED-4B07-888E-5A9F02EB2C7D}"/>
              </a:ext>
            </a:extLst>
          </p:cNvPr>
          <p:cNvPicPr>
            <a:picLocks noChangeAspect="1"/>
          </p:cNvPicPr>
          <p:nvPr/>
        </p:nvPicPr>
        <p:blipFill>
          <a:blip r:embed="rId4"/>
          <a:stretch>
            <a:fillRect/>
          </a:stretch>
        </p:blipFill>
        <p:spPr>
          <a:xfrm>
            <a:off x="6336630" y="1529391"/>
            <a:ext cx="2614165" cy="4639933"/>
          </a:xfrm>
          <a:prstGeom prst="rect">
            <a:avLst/>
          </a:prstGeom>
        </p:spPr>
      </p:pic>
      <p:pic>
        <p:nvPicPr>
          <p:cNvPr id="18" name="Picture 17">
            <a:extLst>
              <a:ext uri="{FF2B5EF4-FFF2-40B4-BE49-F238E27FC236}">
                <a16:creationId xmlns:a16="http://schemas.microsoft.com/office/drawing/2014/main" id="{FFCEEF50-FFEC-4731-954D-31381808B9B7}"/>
              </a:ext>
            </a:extLst>
          </p:cNvPr>
          <p:cNvPicPr>
            <a:picLocks noChangeAspect="1"/>
          </p:cNvPicPr>
          <p:nvPr/>
        </p:nvPicPr>
        <p:blipFill>
          <a:blip r:embed="rId5"/>
          <a:stretch>
            <a:fillRect/>
          </a:stretch>
        </p:blipFill>
        <p:spPr>
          <a:xfrm>
            <a:off x="9210854" y="1529391"/>
            <a:ext cx="2623953" cy="4657305"/>
          </a:xfrm>
          <a:prstGeom prst="rect">
            <a:avLst/>
          </a:prstGeom>
        </p:spPr>
      </p:pic>
    </p:spTree>
    <p:extLst>
      <p:ext uri="{BB962C8B-B14F-4D97-AF65-F5344CB8AC3E}">
        <p14:creationId xmlns:p14="http://schemas.microsoft.com/office/powerpoint/2010/main" val="3072305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D241FE5-3EED-479E-982D-8E40B6C795A8}"/>
              </a:ext>
            </a:extLst>
          </p:cNvPr>
          <p:cNvSpPr/>
          <p:nvPr/>
        </p:nvSpPr>
        <p:spPr>
          <a:xfrm>
            <a:off x="5748981" y="631755"/>
            <a:ext cx="6560242" cy="1077218"/>
          </a:xfrm>
          <a:prstGeom prst="rect">
            <a:avLst/>
          </a:prstGeom>
        </p:spPr>
        <p:txBody>
          <a:bodyPr wrap="square">
            <a:spAutoFit/>
          </a:bodyPr>
          <a:lstStyle/>
          <a:p>
            <a:r>
              <a:rPr lang="en-US" sz="3200" dirty="0">
                <a:solidFill>
                  <a:schemeClr val="accent1"/>
                </a:solidFill>
                <a:latin typeface="+mj-lt"/>
              </a:rPr>
              <a:t>Comprehensive Data &amp; Compliance Analytics </a:t>
            </a:r>
          </a:p>
        </p:txBody>
      </p:sp>
      <p:sp>
        <p:nvSpPr>
          <p:cNvPr id="7" name="Rectangle 6">
            <a:extLst>
              <a:ext uri="{FF2B5EF4-FFF2-40B4-BE49-F238E27FC236}">
                <a16:creationId xmlns:a16="http://schemas.microsoft.com/office/drawing/2014/main" id="{254692CE-0A68-4010-B742-501D12AB44AB}"/>
              </a:ext>
            </a:extLst>
          </p:cNvPr>
          <p:cNvSpPr/>
          <p:nvPr/>
        </p:nvSpPr>
        <p:spPr>
          <a:xfrm>
            <a:off x="6212444" y="1769982"/>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erson standing posing for the camera&#10;&#10;Description automatically generated">
            <a:extLst>
              <a:ext uri="{FF2B5EF4-FFF2-40B4-BE49-F238E27FC236}">
                <a16:creationId xmlns:a16="http://schemas.microsoft.com/office/drawing/2014/main" id="{7C05D545-C2E9-40F1-9E0A-C180F55C7868}"/>
              </a:ext>
            </a:extLst>
          </p:cNvPr>
          <p:cNvPicPr>
            <a:picLocks noGrp="1" noChangeAspect="1"/>
          </p:cNvPicPr>
          <p:nvPr>
            <p:ph type="pic" sz="quarter" idx="13"/>
          </p:nvPr>
        </p:nvPicPr>
        <p:blipFill>
          <a:blip r:embed="rId4"/>
          <a:srcRect l="25007" r="25007"/>
          <a:stretch>
            <a:fillRect/>
          </a:stretch>
        </p:blipFill>
        <p:spPr>
          <a:xfrm>
            <a:off x="-1556921" y="-262419"/>
            <a:ext cx="6560243" cy="7382837"/>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4" name="Picture 13">
            <a:extLst>
              <a:ext uri="{FF2B5EF4-FFF2-40B4-BE49-F238E27FC236}">
                <a16:creationId xmlns:a16="http://schemas.microsoft.com/office/drawing/2014/main" id="{A0AEEF18-EAA9-4FC3-BD4B-9BED5DDE361F}"/>
              </a:ext>
            </a:extLst>
          </p:cNvPr>
          <p:cNvPicPr>
            <a:picLocks noChangeAspect="1"/>
          </p:cNvPicPr>
          <p:nvPr/>
        </p:nvPicPr>
        <p:blipFill>
          <a:blip r:embed="rId5"/>
          <a:stretch>
            <a:fillRect/>
          </a:stretch>
        </p:blipFill>
        <p:spPr>
          <a:xfrm>
            <a:off x="5458616" y="2340727"/>
            <a:ext cx="6291871" cy="3787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080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CF525D6-1AEE-4613-8A82-B5CB2803FFA9}"/>
              </a:ext>
            </a:extLst>
          </p:cNvPr>
          <p:cNvSpPr>
            <a:spLocks noGrp="1"/>
          </p:cNvSpPr>
          <p:nvPr>
            <p:ph type="ctrTitle"/>
          </p:nvPr>
        </p:nvSpPr>
        <p:spPr>
          <a:xfrm>
            <a:off x="621222" y="749336"/>
            <a:ext cx="10515599" cy="932688"/>
          </a:xfrm>
          <a:prstGeom prst="rect">
            <a:avLst/>
          </a:prstGeom>
        </p:spPr>
        <p:txBody>
          <a:bodyPr vert="horz" lIns="91440" tIns="45720" rIns="91440" bIns="45720" rtlCol="0" anchor="b">
            <a:normAutofit/>
          </a:bodyPr>
          <a:lstStyle/>
          <a:p>
            <a:pPr algn="ctr"/>
            <a:r>
              <a:rPr lang="en-US" sz="3600" kern="1200">
                <a:solidFill>
                  <a:schemeClr val="accent1"/>
                </a:solidFill>
                <a:latin typeface="+mj-lt"/>
                <a:ea typeface="+mj-ea"/>
                <a:cs typeface="+mj-cs"/>
              </a:rPr>
              <a:t>Comprehensive Data &amp; Compliance Analytics </a:t>
            </a:r>
            <a:endParaRPr lang="en-US" sz="3600" kern="1200" dirty="0">
              <a:solidFill>
                <a:schemeClr val="accent1"/>
              </a:solidFill>
              <a:latin typeface="+mj-lt"/>
              <a:ea typeface="+mj-ea"/>
              <a:cs typeface="+mj-cs"/>
            </a:endParaRPr>
          </a:p>
        </p:txBody>
      </p:sp>
      <p:pic>
        <p:nvPicPr>
          <p:cNvPr id="4" name="Picture 3">
            <a:extLst>
              <a:ext uri="{FF2B5EF4-FFF2-40B4-BE49-F238E27FC236}">
                <a16:creationId xmlns:a16="http://schemas.microsoft.com/office/drawing/2014/main" id="{C7D7A692-4F98-E343-AA49-C43EC7B42DA0}"/>
              </a:ext>
            </a:extLst>
          </p:cNvPr>
          <p:cNvPicPr>
            <a:picLocks noChangeAspect="1"/>
          </p:cNvPicPr>
          <p:nvPr/>
        </p:nvPicPr>
        <p:blipFill>
          <a:blip r:embed="rId3"/>
          <a:stretch>
            <a:fillRect/>
          </a:stretch>
        </p:blipFill>
        <p:spPr>
          <a:xfrm>
            <a:off x="118302" y="1682024"/>
            <a:ext cx="11521440" cy="4236335"/>
          </a:xfrm>
          <a:prstGeom prst="rect">
            <a:avLst/>
          </a:prstGeom>
        </p:spPr>
      </p:pic>
    </p:spTree>
    <p:extLst>
      <p:ext uri="{BB962C8B-B14F-4D97-AF65-F5344CB8AC3E}">
        <p14:creationId xmlns:p14="http://schemas.microsoft.com/office/powerpoint/2010/main" val="2875357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8820" y="136524"/>
            <a:ext cx="8229600" cy="1143000"/>
          </a:xfrm>
        </p:spPr>
        <p:txBody>
          <a:bodyPr>
            <a:normAutofit/>
          </a:bodyPr>
          <a:lstStyle/>
          <a:p>
            <a:r>
              <a:rPr lang="en-US" sz="3600" b="1" dirty="0">
                <a:solidFill>
                  <a:schemeClr val="tx1">
                    <a:lumMod val="75000"/>
                    <a:lumOff val="25000"/>
                  </a:schemeClr>
                </a:solidFill>
              </a:rPr>
              <a:t>Perfusion EHRs ≠ PIMS</a:t>
            </a:r>
          </a:p>
        </p:txBody>
      </p:sp>
      <p:graphicFrame>
        <p:nvGraphicFramePr>
          <p:cNvPr id="4" name="Content Placeholder 3"/>
          <p:cNvGraphicFramePr>
            <a:graphicFrameLocks noGrp="1"/>
          </p:cNvGraphicFramePr>
          <p:nvPr>
            <p:ph idx="4294967295"/>
          </p:nvPr>
        </p:nvGraphicFramePr>
        <p:xfrm>
          <a:off x="1019331" y="1133472"/>
          <a:ext cx="9728617" cy="4566830"/>
        </p:xfrm>
        <a:graphic>
          <a:graphicData uri="http://schemas.openxmlformats.org/drawingml/2006/table">
            <a:tbl>
              <a:tblPr firstRow="1" bandRow="1">
                <a:tableStyleId>{5C22544A-7EE6-4342-B048-85BDC9FD1C3A}</a:tableStyleId>
              </a:tblPr>
              <a:tblGrid>
                <a:gridCol w="6352140">
                  <a:extLst>
                    <a:ext uri="{9D8B030D-6E8A-4147-A177-3AD203B41FA5}">
                      <a16:colId xmlns:a16="http://schemas.microsoft.com/office/drawing/2014/main" val="526807354"/>
                    </a:ext>
                  </a:extLst>
                </a:gridCol>
                <a:gridCol w="1805129">
                  <a:extLst>
                    <a:ext uri="{9D8B030D-6E8A-4147-A177-3AD203B41FA5}">
                      <a16:colId xmlns:a16="http://schemas.microsoft.com/office/drawing/2014/main" val="1873578165"/>
                    </a:ext>
                  </a:extLst>
                </a:gridCol>
                <a:gridCol w="1571348">
                  <a:extLst>
                    <a:ext uri="{9D8B030D-6E8A-4147-A177-3AD203B41FA5}">
                      <a16:colId xmlns:a16="http://schemas.microsoft.com/office/drawing/2014/main" val="2875704284"/>
                    </a:ext>
                  </a:extLst>
                </a:gridCol>
              </a:tblGrid>
              <a:tr h="286324">
                <a:tc>
                  <a:txBody>
                    <a:bodyPr/>
                    <a:lstStyle/>
                    <a:p>
                      <a:r>
                        <a:rPr lang="en-US"/>
                        <a:t>Process</a:t>
                      </a:r>
                    </a:p>
                  </a:txBody>
                  <a:tcPr/>
                </a:tc>
                <a:tc>
                  <a:txBody>
                    <a:bodyPr/>
                    <a:lstStyle/>
                    <a:p>
                      <a:pPr algn="ctr"/>
                      <a:r>
                        <a:rPr lang="en-US"/>
                        <a:t>Perfusion</a:t>
                      </a:r>
                      <a:r>
                        <a:rPr lang="en-US" baseline="0"/>
                        <a:t> EHR</a:t>
                      </a:r>
                      <a:endParaRPr lang="en-US"/>
                    </a:p>
                  </a:txBody>
                  <a:tcPr/>
                </a:tc>
                <a:tc>
                  <a:txBody>
                    <a:bodyPr/>
                    <a:lstStyle/>
                    <a:p>
                      <a:pPr algn="ctr"/>
                      <a:r>
                        <a:rPr lang="en-US"/>
                        <a:t>Talis PIMS</a:t>
                      </a:r>
                    </a:p>
                  </a:txBody>
                  <a:tcPr/>
                </a:tc>
                <a:extLst>
                  <a:ext uri="{0D108BD9-81ED-4DB2-BD59-A6C34878D82A}">
                    <a16:rowId xmlns:a16="http://schemas.microsoft.com/office/drawing/2014/main" val="2658330580"/>
                  </a:ext>
                </a:extLst>
              </a:tr>
              <a:tr h="470245">
                <a:tc>
                  <a:txBody>
                    <a:bodyPr/>
                    <a:lstStyle/>
                    <a:p>
                      <a:r>
                        <a:rPr lang="en-US" sz="1600" baseline="0"/>
                        <a:t>Clinical documentation workflow to capture compliance and billing data</a:t>
                      </a:r>
                      <a:endParaRPr lang="en-US" sz="1600"/>
                    </a:p>
                  </a:txBody>
                  <a:tcPr/>
                </a:tc>
                <a:tc>
                  <a:txBody>
                    <a:bodyPr/>
                    <a:lstStyle/>
                    <a:p>
                      <a:pPr algn="ctr"/>
                      <a:r>
                        <a:rPr lang="en-US" sz="1600">
                          <a:sym typeface="Wingdings" panose="05000000000000000000" pitchFamily="2" charset="2"/>
                        </a:rPr>
                        <a:t></a:t>
                      </a: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326310134"/>
                  </a:ext>
                </a:extLst>
              </a:tr>
              <a:tr h="4040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Integration with Heart Lung Machine</a:t>
                      </a:r>
                    </a:p>
                  </a:txBody>
                  <a:tcPr/>
                </a:tc>
                <a:tc>
                  <a:txBody>
                    <a:bodyPr/>
                    <a:lstStyle/>
                    <a:p>
                      <a:pPr algn="ctr"/>
                      <a:r>
                        <a:rPr lang="en-US" sz="1600">
                          <a:sym typeface="Wingdings" panose="05000000000000000000" pitchFamily="2" charset="2"/>
                        </a:rPr>
                        <a:t></a:t>
                      </a: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719670309"/>
                  </a:ext>
                </a:extLst>
              </a:tr>
              <a:tr h="4040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Real time / automated integration with all HIT systems and all Medical Devices in the Cardiac OR</a:t>
                      </a:r>
                    </a:p>
                  </a:txBody>
                  <a:tcPr/>
                </a:tc>
                <a:tc>
                  <a:txBody>
                    <a:bodyPr/>
                    <a:lstStyle/>
                    <a:p>
                      <a:pPr algn="ctr"/>
                      <a:r>
                        <a:rPr kumimoji="0" lang="en-US" sz="1600" b="0" i="0" u="none" strike="noStrike" kern="1200" cap="none" spc="0" normalizeH="0" baseline="0" noProof="0">
                          <a:ln>
                            <a:noFill/>
                          </a:ln>
                          <a:solidFill>
                            <a:prstClr val="black"/>
                          </a:solidFill>
                          <a:effectLst/>
                          <a:uLnTx/>
                          <a:uFillTx/>
                          <a:latin typeface="+mn-lt"/>
                          <a:ea typeface="+mn-ea"/>
                          <a:cs typeface="+mn-cs"/>
                        </a:rPr>
                        <a:t>?</a:t>
                      </a: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238266940"/>
                  </a:ext>
                </a:extLst>
              </a:tr>
              <a:tr h="4040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Alerts</a:t>
                      </a:r>
                      <a:r>
                        <a:rPr lang="en-US" sz="1600" baseline="0"/>
                        <a:t> and notifications to support a</a:t>
                      </a:r>
                      <a:r>
                        <a:rPr lang="en-US" sz="1600"/>
                        <a:t>dherence to best practices</a:t>
                      </a:r>
                    </a:p>
                  </a:txBody>
                  <a:tcPr/>
                </a:tc>
                <a:tc>
                  <a:txBody>
                    <a:bodyPr/>
                    <a:lstStyle/>
                    <a:p>
                      <a:pPr algn="ctr"/>
                      <a:r>
                        <a:rPr kumimoji="0" lang="en-US" sz="1600" b="0" i="0" u="none" strike="noStrike" kern="1200" cap="none" spc="0" normalizeH="0" baseline="0" noProof="0">
                          <a:ln>
                            <a:noFill/>
                          </a:ln>
                          <a:solidFill>
                            <a:prstClr val="black"/>
                          </a:solidFill>
                          <a:effectLst/>
                          <a:uLnTx/>
                          <a:uFillTx/>
                          <a:latin typeface="+mn-lt"/>
                          <a:ea typeface="+mn-ea"/>
                          <a:cs typeface="+mn-cs"/>
                        </a:rPr>
                        <a:t>?</a:t>
                      </a: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162529442"/>
                  </a:ext>
                </a:extLst>
              </a:tr>
              <a:tr h="4040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Embedded Smart-checklists </a:t>
                      </a:r>
                    </a:p>
                  </a:txBody>
                  <a:tcPr/>
                </a:tc>
                <a:tc>
                  <a:txBody>
                    <a:bodyPr/>
                    <a:lstStyle/>
                    <a:p>
                      <a:pPr algn="ct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715233365"/>
                  </a:ext>
                </a:extLst>
              </a:tr>
              <a:tr h="374463">
                <a:tc>
                  <a:txBody>
                    <a:bodyPr/>
                    <a:lstStyle/>
                    <a:p>
                      <a:r>
                        <a:rPr lang="en-US" sz="1600" dirty="0"/>
                        <a:t>Advanced</a:t>
                      </a:r>
                      <a:r>
                        <a:rPr lang="en-US" sz="1600" baseline="0" dirty="0"/>
                        <a:t> </a:t>
                      </a:r>
                      <a:r>
                        <a:rPr lang="en-US" sz="1600" dirty="0"/>
                        <a:t>Clinical Guidance's to detect deteriorating conditions</a:t>
                      </a:r>
                    </a:p>
                  </a:txBody>
                  <a:tcPr/>
                </a:tc>
                <a:tc>
                  <a:txBody>
                    <a:bodyPr/>
                    <a:lstStyle/>
                    <a:p>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4144886726"/>
                  </a:ext>
                </a:extLst>
              </a:tr>
              <a:tr h="582042">
                <a:tc>
                  <a:txBody>
                    <a:bodyPr/>
                    <a:lstStyle/>
                    <a:p>
                      <a:r>
                        <a:rPr lang="en-US" sz="1600" dirty="0"/>
                        <a:t>Barcode scanning to facilitate supply chain and safety through accurate/rich data capture</a:t>
                      </a:r>
                    </a:p>
                  </a:txBody>
                  <a:tcPr/>
                </a:tc>
                <a:tc>
                  <a:txBody>
                    <a:bodyPr/>
                    <a:lstStyle/>
                    <a:p>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704726544"/>
                  </a:ext>
                </a:extLst>
              </a:tr>
              <a:tr h="0">
                <a:tc>
                  <a:txBody>
                    <a:bodyPr/>
                    <a:lstStyle/>
                    <a:p>
                      <a:r>
                        <a:rPr lang="en-US" sz="1600" dirty="0" err="1"/>
                        <a:t>Remote</a:t>
                      </a:r>
                      <a:r>
                        <a:rPr lang="en-US" sz="1600" baseline="0" dirty="0" err="1"/>
                        <a:t>Views</a:t>
                      </a:r>
                      <a:r>
                        <a:rPr lang="en-US" sz="1600" baseline="0" dirty="0"/>
                        <a:t> to engage the entire care team at the right time with right tool</a:t>
                      </a:r>
                      <a:endParaRPr lang="en-US" sz="1600" dirty="0"/>
                    </a:p>
                  </a:txBody>
                  <a:tcPr/>
                </a:tc>
                <a:tc>
                  <a:txBody>
                    <a:bodyPr/>
                    <a:lstStyle/>
                    <a:p>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881095173"/>
                  </a:ext>
                </a:extLst>
              </a:tr>
              <a:tr h="404020">
                <a:tc>
                  <a:txBody>
                    <a:bodyPr/>
                    <a:lstStyle/>
                    <a:p>
                      <a:r>
                        <a:rPr lang="en-US" sz="1600" dirty="0"/>
                        <a:t>Precise administration of Surgical Care Plan</a:t>
                      </a:r>
                    </a:p>
                  </a:txBody>
                  <a:tcPr/>
                </a:tc>
                <a:tc>
                  <a:txBody>
                    <a:bodyPr/>
                    <a:lstStyle/>
                    <a:p>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9997744"/>
                  </a:ext>
                </a:extLst>
              </a:tr>
            </a:tbl>
          </a:graphicData>
        </a:graphic>
      </p:graphicFrame>
      <p:cxnSp>
        <p:nvCxnSpPr>
          <p:cNvPr id="5" name="Straight Connector 4"/>
          <p:cNvCxnSpPr/>
          <p:nvPr/>
        </p:nvCxnSpPr>
        <p:spPr>
          <a:xfrm>
            <a:off x="934388" y="2421642"/>
            <a:ext cx="10238281" cy="14990"/>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Footer Placeholder 2"/>
          <p:cNvSpPr>
            <a:spLocks noGrp="1"/>
          </p:cNvSpPr>
          <p:nvPr>
            <p:ph type="ftr" sz="quarter" idx="11"/>
          </p:nvPr>
        </p:nvSpPr>
        <p:spPr>
          <a:xfrm>
            <a:off x="4165600" y="6356351"/>
            <a:ext cx="3860800" cy="365125"/>
          </a:xfrm>
        </p:spPr>
        <p:txBody>
          <a:bodyPr/>
          <a:lstStyle/>
          <a:p>
            <a:r>
              <a:rPr lang="en-US">
                <a:solidFill>
                  <a:prstClr val="black">
                    <a:tint val="75000"/>
                  </a:prstClr>
                </a:solidFill>
              </a:rPr>
              <a:t>Talis Clinical - CONFIDENTIAL</a:t>
            </a:r>
          </a:p>
        </p:txBody>
      </p:sp>
    </p:spTree>
    <p:extLst>
      <p:ext uri="{BB962C8B-B14F-4D97-AF65-F5344CB8AC3E}">
        <p14:creationId xmlns:p14="http://schemas.microsoft.com/office/powerpoint/2010/main" val="13941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BE0F-1F0E-4D43-9593-2945CA210498}"/>
              </a:ext>
            </a:extLst>
          </p:cNvPr>
          <p:cNvSpPr>
            <a:spLocks noGrp="1"/>
          </p:cNvSpPr>
          <p:nvPr>
            <p:ph type="ctrTitle"/>
          </p:nvPr>
        </p:nvSpPr>
        <p:spPr>
          <a:xfrm>
            <a:off x="1182712" y="1278133"/>
            <a:ext cx="9826576" cy="1469699"/>
          </a:xfrm>
        </p:spPr>
        <p:txBody>
          <a:bodyPr/>
          <a:lstStyle/>
          <a:p>
            <a:r>
              <a:rPr lang="en-US" sz="3600" b="1" dirty="0"/>
              <a:t>Healthcare needs High Reliability Organizations</a:t>
            </a:r>
            <a:br>
              <a:rPr lang="en-US" dirty="0"/>
            </a:br>
            <a:endParaRPr lang="en-US" dirty="0"/>
          </a:p>
        </p:txBody>
      </p:sp>
      <p:sp>
        <p:nvSpPr>
          <p:cNvPr id="6" name="TextBox 5">
            <a:extLst>
              <a:ext uri="{FF2B5EF4-FFF2-40B4-BE49-F238E27FC236}">
                <a16:creationId xmlns:a16="http://schemas.microsoft.com/office/drawing/2014/main" id="{2E2A9C7D-467A-4D31-970C-050FFF68EEA0}"/>
              </a:ext>
            </a:extLst>
          </p:cNvPr>
          <p:cNvSpPr txBox="1"/>
          <p:nvPr/>
        </p:nvSpPr>
        <p:spPr>
          <a:xfrm>
            <a:off x="1484417" y="2747832"/>
            <a:ext cx="8655132" cy="2031325"/>
          </a:xfrm>
          <a:prstGeom prst="rect">
            <a:avLst/>
          </a:prstGeom>
          <a:noFill/>
        </p:spPr>
        <p:txBody>
          <a:bodyPr wrap="square" rtlCol="0">
            <a:spAutoFit/>
          </a:bodyPr>
          <a:lstStyle/>
          <a:p>
            <a:pPr algn="ctr"/>
            <a:r>
              <a:rPr lang="en-US" sz="2400" dirty="0">
                <a:solidFill>
                  <a:schemeClr val="tx2"/>
                </a:solidFill>
              </a:rPr>
              <a:t>“High reliability organizations are organizations (HRO) with systems in place that make them exceptionally consistent in accomplishing their goals and avoiding potentially catastrophic errors”</a:t>
            </a:r>
          </a:p>
          <a:p>
            <a:endParaRPr lang="en-US" dirty="0">
              <a:solidFill>
                <a:schemeClr val="tx2"/>
              </a:solidFill>
            </a:endParaRPr>
          </a:p>
          <a:p>
            <a:r>
              <a:rPr lang="en-US" dirty="0">
                <a:solidFill>
                  <a:schemeClr val="tx2"/>
                </a:solidFill>
              </a:rPr>
              <a:t>                                                                                                  -Quint Studer</a:t>
            </a:r>
          </a:p>
          <a:p>
            <a:r>
              <a:rPr lang="en-US" dirty="0">
                <a:solidFill>
                  <a:schemeClr val="tx2"/>
                </a:solidFill>
              </a:rPr>
              <a:t>                                       </a:t>
            </a:r>
          </a:p>
        </p:txBody>
      </p:sp>
    </p:spTree>
    <p:extLst>
      <p:ext uri="{BB962C8B-B14F-4D97-AF65-F5344CB8AC3E}">
        <p14:creationId xmlns:p14="http://schemas.microsoft.com/office/powerpoint/2010/main" val="2510780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93F05-323F-F645-ABC8-86654064FA36}"/>
              </a:ext>
            </a:extLst>
          </p:cNvPr>
          <p:cNvSpPr txBox="1"/>
          <p:nvPr/>
        </p:nvSpPr>
        <p:spPr>
          <a:xfrm>
            <a:off x="960100" y="978102"/>
            <a:ext cx="10588434" cy="10626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100" kern="1200">
                <a:solidFill>
                  <a:schemeClr val="tx1"/>
                </a:solidFill>
                <a:latin typeface="+mj-lt"/>
                <a:ea typeface="+mj-ea"/>
                <a:cs typeface="+mj-cs"/>
              </a:rPr>
              <a:t>Structuring HRO into Perfusion Information </a:t>
            </a:r>
          </a:p>
          <a:p>
            <a:pPr>
              <a:lnSpc>
                <a:spcPct val="90000"/>
              </a:lnSpc>
              <a:spcBef>
                <a:spcPct val="0"/>
              </a:spcBef>
              <a:spcAft>
                <a:spcPts val="600"/>
              </a:spcAft>
            </a:pPr>
            <a:r>
              <a:rPr lang="en-US" sz="3100" kern="1200">
                <a:solidFill>
                  <a:schemeClr val="tx1"/>
                </a:solidFill>
                <a:latin typeface="+mj-lt"/>
                <a:ea typeface="+mj-ea"/>
                <a:cs typeface="+mj-cs"/>
              </a:rPr>
              <a:t>Management System</a:t>
            </a:r>
          </a:p>
        </p:txBody>
      </p:sp>
      <p:cxnSp>
        <p:nvCxnSpPr>
          <p:cNvPr id="21" name="Straight Connector 14">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2B656B6-340B-4A0A-AA8F-1A84362638C5}"/>
              </a:ext>
            </a:extLst>
          </p:cNvPr>
          <p:cNvPicPr>
            <a:picLocks noChangeAspect="1"/>
          </p:cNvPicPr>
          <p:nvPr/>
        </p:nvPicPr>
        <p:blipFill>
          <a:blip r:embed="rId3"/>
          <a:stretch>
            <a:fillRect/>
          </a:stretch>
        </p:blipFill>
        <p:spPr>
          <a:xfrm>
            <a:off x="1047624" y="2826250"/>
            <a:ext cx="2915100" cy="2928114"/>
          </a:xfrm>
          <a:prstGeom prst="rect">
            <a:avLst/>
          </a:prstGeom>
        </p:spPr>
      </p:pic>
      <p:sp>
        <p:nvSpPr>
          <p:cNvPr id="4" name="Text Placeholder 3">
            <a:extLst>
              <a:ext uri="{FF2B5EF4-FFF2-40B4-BE49-F238E27FC236}">
                <a16:creationId xmlns:a16="http://schemas.microsoft.com/office/drawing/2014/main" id="{6548342B-083C-3541-93C4-072EEC2EC9E7}"/>
              </a:ext>
            </a:extLst>
          </p:cNvPr>
          <p:cNvSpPr>
            <a:spLocks noGrp="1"/>
          </p:cNvSpPr>
          <p:nvPr>
            <p:ph type="body" sz="quarter" idx="23"/>
          </p:nvPr>
        </p:nvSpPr>
        <p:spPr>
          <a:xfrm>
            <a:off x="4955354" y="2682433"/>
            <a:ext cx="6282169" cy="321574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b="0" dirty="0">
                <a:solidFill>
                  <a:schemeClr val="tx1"/>
                </a:solidFill>
              </a:rPr>
              <a:t>Leverage technology to radically improve safety, quality of care and workflow</a:t>
            </a:r>
          </a:p>
          <a:p>
            <a:pPr>
              <a:lnSpc>
                <a:spcPct val="90000"/>
              </a:lnSpc>
            </a:pPr>
            <a:r>
              <a:rPr lang="en-US" sz="1700" b="0" dirty="0">
                <a:solidFill>
                  <a:schemeClr val="tx1"/>
                </a:solidFill>
              </a:rPr>
              <a:t> </a:t>
            </a:r>
          </a:p>
          <a:p>
            <a:pPr marL="285750" indent="-228600">
              <a:lnSpc>
                <a:spcPct val="90000"/>
              </a:lnSpc>
              <a:buFont typeface="Arial" panose="020B0604020202020204" pitchFamily="34" charset="0"/>
              <a:buChar char="•"/>
            </a:pPr>
            <a:r>
              <a:rPr lang="en-US" sz="1700" b="0" dirty="0">
                <a:solidFill>
                  <a:schemeClr val="tx1"/>
                </a:solidFill>
              </a:rPr>
              <a:t>Operational improvements, better decision making, evidence based care</a:t>
            </a:r>
          </a:p>
          <a:p>
            <a:pPr indent="-228600">
              <a:lnSpc>
                <a:spcPct val="90000"/>
              </a:lnSpc>
              <a:buFont typeface="Arial" panose="020B0604020202020204" pitchFamily="34" charset="0"/>
              <a:buChar char="•"/>
            </a:pPr>
            <a:endParaRPr lang="en-US" sz="1700" b="0" dirty="0">
              <a:solidFill>
                <a:schemeClr val="tx1"/>
              </a:solidFill>
            </a:endParaRPr>
          </a:p>
          <a:p>
            <a:pPr marL="285750" indent="-228600">
              <a:lnSpc>
                <a:spcPct val="90000"/>
              </a:lnSpc>
              <a:buFont typeface="Arial" panose="020B0604020202020204" pitchFamily="34" charset="0"/>
              <a:buChar char="•"/>
            </a:pPr>
            <a:r>
              <a:rPr lang="en-US" sz="1700" b="0" dirty="0">
                <a:solidFill>
                  <a:schemeClr val="tx1"/>
                </a:solidFill>
              </a:rPr>
              <a:t>Clinical Guidance : standardization, supervision, reporting, GDC</a:t>
            </a:r>
          </a:p>
          <a:p>
            <a:pPr>
              <a:lnSpc>
                <a:spcPct val="90000"/>
              </a:lnSpc>
            </a:pPr>
            <a:endParaRPr lang="en-US" sz="1700" b="0" dirty="0">
              <a:solidFill>
                <a:schemeClr val="tx1"/>
              </a:solidFill>
            </a:endParaRPr>
          </a:p>
          <a:p>
            <a:pPr marL="285750" indent="-228600">
              <a:lnSpc>
                <a:spcPct val="90000"/>
              </a:lnSpc>
              <a:buFont typeface="Arial" panose="020B0604020202020204" pitchFamily="34" charset="0"/>
              <a:buChar char="•"/>
            </a:pPr>
            <a:r>
              <a:rPr lang="en-US" sz="1700" b="0" dirty="0">
                <a:solidFill>
                  <a:schemeClr val="tx1"/>
                </a:solidFill>
              </a:rPr>
              <a:t>Data to revolutionize care and OUTCOMES! </a:t>
            </a:r>
          </a:p>
          <a:p>
            <a:pPr indent="-228600">
              <a:lnSpc>
                <a:spcPct val="90000"/>
              </a:lnSpc>
              <a:buFont typeface="Arial" panose="020B0604020202020204" pitchFamily="34" charset="0"/>
              <a:buChar char="•"/>
            </a:pPr>
            <a:endParaRPr lang="en-US" sz="1700" dirty="0">
              <a:solidFill>
                <a:schemeClr val="tx1"/>
              </a:solidFill>
            </a:endParaRPr>
          </a:p>
        </p:txBody>
      </p:sp>
      <p:sp>
        <p:nvSpPr>
          <p:cNvPr id="5" name="Rectangle 4">
            <a:extLst>
              <a:ext uri="{FF2B5EF4-FFF2-40B4-BE49-F238E27FC236}">
                <a16:creationId xmlns:a16="http://schemas.microsoft.com/office/drawing/2014/main" id="{DC5793FB-7354-2D4F-A758-AB6BEBF66CEA}"/>
              </a:ext>
            </a:extLst>
          </p:cNvPr>
          <p:cNvSpPr/>
          <p:nvPr/>
        </p:nvSpPr>
        <p:spPr>
          <a:xfrm>
            <a:off x="-542826" y="3520865"/>
            <a:ext cx="6096000" cy="1538883"/>
          </a:xfrm>
          <a:prstGeom prst="rect">
            <a:avLst/>
          </a:prstGeom>
        </p:spPr>
        <p:txBody>
          <a:bodyPr>
            <a:spAutoFit/>
          </a:bodyPr>
          <a:lstStyle/>
          <a:p>
            <a:pPr algn="ctr">
              <a:spcAft>
                <a:spcPts val="600"/>
              </a:spcAft>
            </a:pPr>
            <a:r>
              <a:rPr lang="en-US" sz="2800" b="1" dirty="0">
                <a:solidFill>
                  <a:schemeClr val="bg1"/>
                </a:solidFill>
              </a:rPr>
              <a:t>STOP </a:t>
            </a:r>
          </a:p>
          <a:p>
            <a:pPr algn="ctr">
              <a:spcAft>
                <a:spcPts val="600"/>
              </a:spcAft>
            </a:pPr>
            <a:r>
              <a:rPr lang="en-US" sz="2800" b="1" dirty="0">
                <a:solidFill>
                  <a:schemeClr val="bg1"/>
                </a:solidFill>
              </a:rPr>
              <a:t>DISTRACTED</a:t>
            </a:r>
          </a:p>
          <a:p>
            <a:pPr algn="ctr">
              <a:spcAft>
                <a:spcPts val="600"/>
              </a:spcAft>
            </a:pPr>
            <a:r>
              <a:rPr lang="en-US" sz="2800" b="1" dirty="0">
                <a:solidFill>
                  <a:schemeClr val="bg1"/>
                </a:solidFill>
              </a:rPr>
              <a:t>PUMPING</a:t>
            </a:r>
            <a:endParaRPr lang="en-US" sz="2800" dirty="0"/>
          </a:p>
        </p:txBody>
      </p:sp>
    </p:spTree>
    <p:extLst>
      <p:ext uri="{BB962C8B-B14F-4D97-AF65-F5344CB8AC3E}">
        <p14:creationId xmlns:p14="http://schemas.microsoft.com/office/powerpoint/2010/main" val="191891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403F0D-C673-3040-8717-6E2329574D0F}"/>
              </a:ext>
            </a:extLst>
          </p:cNvPr>
          <p:cNvSpPr>
            <a:spLocks noGrp="1"/>
          </p:cNvSpPr>
          <p:nvPr>
            <p:ph type="body" sz="quarter" idx="13"/>
          </p:nvPr>
        </p:nvSpPr>
        <p:spPr>
          <a:xfrm>
            <a:off x="572339" y="1719836"/>
            <a:ext cx="3106282" cy="2215691"/>
          </a:xfrm>
        </p:spPr>
        <p:txBody>
          <a:bodyPr/>
          <a:lstStyle/>
          <a:p>
            <a:r>
              <a:rPr lang="en-US" dirty="0"/>
              <a:t>The future of perfusion quality &amp; safety</a:t>
            </a:r>
          </a:p>
        </p:txBody>
      </p:sp>
      <p:sp>
        <p:nvSpPr>
          <p:cNvPr id="88" name="Subtitle 87">
            <a:extLst>
              <a:ext uri="{FF2B5EF4-FFF2-40B4-BE49-F238E27FC236}">
                <a16:creationId xmlns:a16="http://schemas.microsoft.com/office/drawing/2014/main" id="{27A7A82C-16C7-A24B-BD00-8F90EB6B983E}"/>
              </a:ext>
            </a:extLst>
          </p:cNvPr>
          <p:cNvSpPr>
            <a:spLocks noGrp="1"/>
          </p:cNvSpPr>
          <p:nvPr>
            <p:ph type="subTitle" idx="1"/>
          </p:nvPr>
        </p:nvSpPr>
        <p:spPr>
          <a:xfrm>
            <a:off x="572338" y="4468793"/>
            <a:ext cx="2959137" cy="655249"/>
          </a:xfrm>
        </p:spPr>
        <p:txBody>
          <a:bodyPr/>
          <a:lstStyle/>
          <a:p>
            <a:r>
              <a:rPr lang="en-US" dirty="0"/>
              <a:t>Real-time Clinical / Operational Alerts - </a:t>
            </a:r>
            <a:r>
              <a:rPr lang="en-US" dirty="0" err="1"/>
              <a:t>Guidances</a:t>
            </a:r>
            <a:r>
              <a:rPr lang="en-US" dirty="0"/>
              <a:t> - Notifications</a:t>
            </a:r>
          </a:p>
        </p:txBody>
      </p:sp>
      <p:sp>
        <p:nvSpPr>
          <p:cNvPr id="87" name="Rectangle 86">
            <a:extLst>
              <a:ext uri="{FF2B5EF4-FFF2-40B4-BE49-F238E27FC236}">
                <a16:creationId xmlns:a16="http://schemas.microsoft.com/office/drawing/2014/main" id="{0CB0D55F-6D8C-3444-B2D6-48EDB18C4289}"/>
              </a:ext>
            </a:extLst>
          </p:cNvPr>
          <p:cNvSpPr/>
          <p:nvPr/>
        </p:nvSpPr>
        <p:spPr>
          <a:xfrm>
            <a:off x="697966" y="4145734"/>
            <a:ext cx="540000" cy="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EC0182ED-8F43-694A-9B8E-846DECA6905A}"/>
              </a:ext>
            </a:extLst>
          </p:cNvPr>
          <p:cNvPicPr>
            <a:picLocks noChangeAspect="1"/>
          </p:cNvPicPr>
          <p:nvPr/>
        </p:nvPicPr>
        <p:blipFill>
          <a:blip r:embed="rId3"/>
          <a:stretch>
            <a:fillRect/>
          </a:stretch>
        </p:blipFill>
        <p:spPr>
          <a:xfrm>
            <a:off x="4823126" y="1419625"/>
            <a:ext cx="6094076" cy="4363358"/>
          </a:xfrm>
          <a:prstGeom prst="rect">
            <a:avLst/>
          </a:prstGeom>
        </p:spPr>
      </p:pic>
      <p:grpSp>
        <p:nvGrpSpPr>
          <p:cNvPr id="96" name="Group 95">
            <a:extLst>
              <a:ext uri="{FF2B5EF4-FFF2-40B4-BE49-F238E27FC236}">
                <a16:creationId xmlns:a16="http://schemas.microsoft.com/office/drawing/2014/main" id="{26D236DF-9B2F-9348-971F-F547469B3E55}"/>
              </a:ext>
            </a:extLst>
          </p:cNvPr>
          <p:cNvGrpSpPr/>
          <p:nvPr/>
        </p:nvGrpSpPr>
        <p:grpSpPr>
          <a:xfrm>
            <a:off x="6613453" y="3815771"/>
            <a:ext cx="803047" cy="798826"/>
            <a:chOff x="3269272" y="2531593"/>
            <a:chExt cx="789450" cy="785300"/>
          </a:xfrm>
        </p:grpSpPr>
        <p:sp>
          <p:nvSpPr>
            <p:cNvPr id="97" name="Google Shape;79;p14">
              <a:extLst>
                <a:ext uri="{FF2B5EF4-FFF2-40B4-BE49-F238E27FC236}">
                  <a16:creationId xmlns:a16="http://schemas.microsoft.com/office/drawing/2014/main" id="{5CFC82BA-F47E-F24B-9D4F-50866F82C760}"/>
                </a:ext>
              </a:extLst>
            </p:cNvPr>
            <p:cNvSpPr/>
            <p:nvPr/>
          </p:nvSpPr>
          <p:spPr>
            <a:xfrm>
              <a:off x="3269272" y="2531593"/>
              <a:ext cx="789450" cy="785300"/>
            </a:xfrm>
            <a:custGeom>
              <a:avLst/>
              <a:gdLst/>
              <a:ahLst/>
              <a:cxnLst/>
              <a:rect l="l" t="t" r="r" b="b"/>
              <a:pathLst>
                <a:path w="31578" h="31412" extrusionOk="0">
                  <a:moveTo>
                    <a:pt x="15872" y="5217"/>
                  </a:moveTo>
                  <a:cubicBezTo>
                    <a:pt x="21699" y="5217"/>
                    <a:pt x="26306" y="9879"/>
                    <a:pt x="26306" y="15706"/>
                  </a:cubicBezTo>
                  <a:cubicBezTo>
                    <a:pt x="26306" y="21533"/>
                    <a:pt x="21699" y="26195"/>
                    <a:pt x="15872" y="26195"/>
                  </a:cubicBezTo>
                  <a:cubicBezTo>
                    <a:pt x="10101" y="26195"/>
                    <a:pt x="5384" y="21533"/>
                    <a:pt x="5384" y="15706"/>
                  </a:cubicBezTo>
                  <a:cubicBezTo>
                    <a:pt x="5384" y="9879"/>
                    <a:pt x="9990" y="5217"/>
                    <a:pt x="15872" y="5217"/>
                  </a:cubicBezTo>
                  <a:close/>
                  <a:moveTo>
                    <a:pt x="14207" y="1"/>
                  </a:moveTo>
                  <a:lnTo>
                    <a:pt x="12876" y="2498"/>
                  </a:lnTo>
                  <a:cubicBezTo>
                    <a:pt x="12432" y="2609"/>
                    <a:pt x="11932" y="2720"/>
                    <a:pt x="11544" y="2887"/>
                  </a:cubicBezTo>
                  <a:lnTo>
                    <a:pt x="9157" y="1333"/>
                  </a:lnTo>
                  <a:cubicBezTo>
                    <a:pt x="8214" y="1777"/>
                    <a:pt x="7215" y="2332"/>
                    <a:pt x="6327" y="2942"/>
                  </a:cubicBezTo>
                  <a:lnTo>
                    <a:pt x="6493" y="5717"/>
                  </a:lnTo>
                  <a:cubicBezTo>
                    <a:pt x="6105" y="5994"/>
                    <a:pt x="5828" y="6327"/>
                    <a:pt x="5495" y="6605"/>
                  </a:cubicBezTo>
                  <a:lnTo>
                    <a:pt x="2664" y="6494"/>
                  </a:lnTo>
                  <a:cubicBezTo>
                    <a:pt x="2054" y="7326"/>
                    <a:pt x="1499" y="8270"/>
                    <a:pt x="999" y="9269"/>
                  </a:cubicBezTo>
                  <a:lnTo>
                    <a:pt x="2498" y="11599"/>
                  </a:lnTo>
                  <a:cubicBezTo>
                    <a:pt x="2387" y="12043"/>
                    <a:pt x="2220" y="12432"/>
                    <a:pt x="2165" y="12876"/>
                  </a:cubicBezTo>
                  <a:lnTo>
                    <a:pt x="0" y="14097"/>
                  </a:lnTo>
                  <a:lnTo>
                    <a:pt x="0" y="17315"/>
                  </a:lnTo>
                  <a:lnTo>
                    <a:pt x="2165" y="18536"/>
                  </a:lnTo>
                  <a:cubicBezTo>
                    <a:pt x="2220" y="18980"/>
                    <a:pt x="2387" y="19369"/>
                    <a:pt x="2498" y="19813"/>
                  </a:cubicBezTo>
                  <a:lnTo>
                    <a:pt x="999" y="22144"/>
                  </a:lnTo>
                  <a:cubicBezTo>
                    <a:pt x="1388" y="23143"/>
                    <a:pt x="1943" y="24031"/>
                    <a:pt x="2664" y="24918"/>
                  </a:cubicBezTo>
                  <a:lnTo>
                    <a:pt x="5495" y="24807"/>
                  </a:lnTo>
                  <a:cubicBezTo>
                    <a:pt x="5772" y="25140"/>
                    <a:pt x="6105" y="25418"/>
                    <a:pt x="6493" y="25695"/>
                  </a:cubicBezTo>
                  <a:lnTo>
                    <a:pt x="6327" y="28470"/>
                  </a:lnTo>
                  <a:cubicBezTo>
                    <a:pt x="7215" y="29081"/>
                    <a:pt x="8158" y="29636"/>
                    <a:pt x="9157" y="30080"/>
                  </a:cubicBezTo>
                  <a:lnTo>
                    <a:pt x="11544" y="28526"/>
                  </a:lnTo>
                  <a:cubicBezTo>
                    <a:pt x="11932" y="28692"/>
                    <a:pt x="12376" y="28803"/>
                    <a:pt x="12876" y="28914"/>
                  </a:cubicBezTo>
                  <a:lnTo>
                    <a:pt x="14207" y="31412"/>
                  </a:lnTo>
                  <a:lnTo>
                    <a:pt x="17426" y="31412"/>
                  </a:lnTo>
                  <a:lnTo>
                    <a:pt x="18758" y="28914"/>
                  </a:lnTo>
                  <a:cubicBezTo>
                    <a:pt x="19147" y="28803"/>
                    <a:pt x="19646" y="28692"/>
                    <a:pt x="20090" y="28526"/>
                  </a:cubicBezTo>
                  <a:lnTo>
                    <a:pt x="22421" y="30080"/>
                  </a:lnTo>
                  <a:cubicBezTo>
                    <a:pt x="23420" y="29636"/>
                    <a:pt x="24363" y="29081"/>
                    <a:pt x="25307" y="28470"/>
                  </a:cubicBezTo>
                  <a:lnTo>
                    <a:pt x="25140" y="25695"/>
                  </a:lnTo>
                  <a:cubicBezTo>
                    <a:pt x="25473" y="25418"/>
                    <a:pt x="25751" y="25085"/>
                    <a:pt x="26139" y="24807"/>
                  </a:cubicBezTo>
                  <a:lnTo>
                    <a:pt x="28969" y="24918"/>
                  </a:lnTo>
                  <a:cubicBezTo>
                    <a:pt x="29580" y="24086"/>
                    <a:pt x="30135" y="23143"/>
                    <a:pt x="30634" y="22144"/>
                  </a:cubicBezTo>
                  <a:lnTo>
                    <a:pt x="29080" y="19813"/>
                  </a:lnTo>
                  <a:cubicBezTo>
                    <a:pt x="29247" y="19369"/>
                    <a:pt x="29358" y="18980"/>
                    <a:pt x="29469" y="18536"/>
                  </a:cubicBezTo>
                  <a:lnTo>
                    <a:pt x="31578" y="17315"/>
                  </a:lnTo>
                  <a:lnTo>
                    <a:pt x="31578" y="14097"/>
                  </a:lnTo>
                  <a:lnTo>
                    <a:pt x="29469" y="12876"/>
                  </a:lnTo>
                  <a:cubicBezTo>
                    <a:pt x="29358" y="12432"/>
                    <a:pt x="29247" y="12043"/>
                    <a:pt x="29080" y="11599"/>
                  </a:cubicBezTo>
                  <a:lnTo>
                    <a:pt x="30634" y="9269"/>
                  </a:lnTo>
                  <a:cubicBezTo>
                    <a:pt x="30190" y="8270"/>
                    <a:pt x="29635" y="7382"/>
                    <a:pt x="28969" y="6494"/>
                  </a:cubicBezTo>
                  <a:lnTo>
                    <a:pt x="26139" y="6605"/>
                  </a:lnTo>
                  <a:cubicBezTo>
                    <a:pt x="25862" y="6272"/>
                    <a:pt x="25473" y="5994"/>
                    <a:pt x="25140" y="5717"/>
                  </a:cubicBezTo>
                  <a:lnTo>
                    <a:pt x="25307" y="2942"/>
                  </a:lnTo>
                  <a:cubicBezTo>
                    <a:pt x="24363" y="2332"/>
                    <a:pt x="23475" y="1777"/>
                    <a:pt x="22421" y="1333"/>
                  </a:cubicBezTo>
                  <a:lnTo>
                    <a:pt x="20090" y="2887"/>
                  </a:lnTo>
                  <a:cubicBezTo>
                    <a:pt x="19646" y="2720"/>
                    <a:pt x="19258" y="2609"/>
                    <a:pt x="18758" y="2498"/>
                  </a:cubicBezTo>
                  <a:lnTo>
                    <a:pt x="17426" y="1"/>
                  </a:lnTo>
                  <a:close/>
                </a:path>
              </a:pathLst>
            </a:custGeom>
            <a:solidFill>
              <a:srgbClr val="1F4ABE"/>
            </a:solidFill>
            <a:ln>
              <a:noFill/>
            </a:ln>
          </p:spPr>
          <p:txBody>
            <a:bodyPr spcFirstLastPara="1" wrap="square" lIns="121900" tIns="121900" rIns="121900" bIns="121900" anchor="ctr" anchorCtr="0">
              <a:noAutofit/>
            </a:bodyPr>
            <a:lstStyle/>
            <a:p>
              <a:endParaRPr sz="2400"/>
            </a:p>
          </p:txBody>
        </p:sp>
        <p:sp>
          <p:nvSpPr>
            <p:cNvPr id="98" name="Google Shape;80;p14">
              <a:extLst>
                <a:ext uri="{FF2B5EF4-FFF2-40B4-BE49-F238E27FC236}">
                  <a16:creationId xmlns:a16="http://schemas.microsoft.com/office/drawing/2014/main" id="{2D5E3816-A2C7-7B4C-9131-5D1C5595517F}"/>
                </a:ext>
              </a:extLst>
            </p:cNvPr>
            <p:cNvSpPr/>
            <p:nvPr/>
          </p:nvSpPr>
          <p:spPr>
            <a:xfrm>
              <a:off x="3403847" y="2662018"/>
              <a:ext cx="523075" cy="524450"/>
            </a:xfrm>
            <a:custGeom>
              <a:avLst/>
              <a:gdLst/>
              <a:ahLst/>
              <a:cxnLst/>
              <a:rect l="l" t="t" r="r" b="b"/>
              <a:pathLst>
                <a:path w="20923" h="20978" extrusionOk="0">
                  <a:moveTo>
                    <a:pt x="10434" y="0"/>
                  </a:moveTo>
                  <a:cubicBezTo>
                    <a:pt x="4662" y="0"/>
                    <a:pt x="1" y="4718"/>
                    <a:pt x="1" y="10489"/>
                  </a:cubicBezTo>
                  <a:cubicBezTo>
                    <a:pt x="1" y="16261"/>
                    <a:pt x="4662" y="20978"/>
                    <a:pt x="10434" y="20978"/>
                  </a:cubicBezTo>
                  <a:cubicBezTo>
                    <a:pt x="16261" y="20978"/>
                    <a:pt x="20923" y="16261"/>
                    <a:pt x="20923" y="10489"/>
                  </a:cubicBezTo>
                  <a:cubicBezTo>
                    <a:pt x="20923" y="4718"/>
                    <a:pt x="16261" y="0"/>
                    <a:pt x="1043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99" name="Group 98">
            <a:extLst>
              <a:ext uri="{FF2B5EF4-FFF2-40B4-BE49-F238E27FC236}">
                <a16:creationId xmlns:a16="http://schemas.microsoft.com/office/drawing/2014/main" id="{FD34D8F0-E273-A94E-9638-35A94C5B23FB}"/>
              </a:ext>
            </a:extLst>
          </p:cNvPr>
          <p:cNvGrpSpPr/>
          <p:nvPr/>
        </p:nvGrpSpPr>
        <p:grpSpPr>
          <a:xfrm>
            <a:off x="9345742" y="4879679"/>
            <a:ext cx="666155" cy="660509"/>
            <a:chOff x="5955297" y="3577486"/>
            <a:chExt cx="654875" cy="649325"/>
          </a:xfrm>
        </p:grpSpPr>
        <p:sp>
          <p:nvSpPr>
            <p:cNvPr id="100" name="Google Shape;81;p14">
              <a:extLst>
                <a:ext uri="{FF2B5EF4-FFF2-40B4-BE49-F238E27FC236}">
                  <a16:creationId xmlns:a16="http://schemas.microsoft.com/office/drawing/2014/main" id="{4A4609EC-04D1-E140-BD22-5272ECC0A9B0}"/>
                </a:ext>
              </a:extLst>
            </p:cNvPr>
            <p:cNvSpPr/>
            <p:nvPr/>
          </p:nvSpPr>
          <p:spPr>
            <a:xfrm>
              <a:off x="5955297" y="3577486"/>
              <a:ext cx="654875" cy="649325"/>
            </a:xfrm>
            <a:custGeom>
              <a:avLst/>
              <a:gdLst/>
              <a:ahLst/>
              <a:cxnLst/>
              <a:rect l="l" t="t" r="r" b="b"/>
              <a:pathLst>
                <a:path w="26195" h="25973" extrusionOk="0">
                  <a:moveTo>
                    <a:pt x="13153" y="4274"/>
                  </a:moveTo>
                  <a:cubicBezTo>
                    <a:pt x="17925" y="4274"/>
                    <a:pt x="21921" y="8158"/>
                    <a:pt x="21921" y="12987"/>
                  </a:cubicBezTo>
                  <a:cubicBezTo>
                    <a:pt x="21810" y="17870"/>
                    <a:pt x="17925" y="21755"/>
                    <a:pt x="13153" y="21755"/>
                  </a:cubicBezTo>
                  <a:cubicBezTo>
                    <a:pt x="8380" y="21755"/>
                    <a:pt x="4384" y="17870"/>
                    <a:pt x="4384" y="12987"/>
                  </a:cubicBezTo>
                  <a:cubicBezTo>
                    <a:pt x="4384" y="8214"/>
                    <a:pt x="8325" y="4274"/>
                    <a:pt x="13153" y="4274"/>
                  </a:cubicBezTo>
                  <a:close/>
                  <a:moveTo>
                    <a:pt x="11765" y="0"/>
                  </a:moveTo>
                  <a:lnTo>
                    <a:pt x="10655" y="2109"/>
                  </a:lnTo>
                  <a:cubicBezTo>
                    <a:pt x="10322" y="2165"/>
                    <a:pt x="9878" y="2220"/>
                    <a:pt x="9545" y="2387"/>
                  </a:cubicBezTo>
                  <a:lnTo>
                    <a:pt x="7548" y="1110"/>
                  </a:lnTo>
                  <a:cubicBezTo>
                    <a:pt x="6715" y="1499"/>
                    <a:pt x="5938" y="1943"/>
                    <a:pt x="5161" y="2442"/>
                  </a:cubicBezTo>
                  <a:lnTo>
                    <a:pt x="5328" y="4718"/>
                  </a:lnTo>
                  <a:cubicBezTo>
                    <a:pt x="5050" y="4995"/>
                    <a:pt x="4773" y="5217"/>
                    <a:pt x="4551" y="5495"/>
                  </a:cubicBezTo>
                  <a:lnTo>
                    <a:pt x="2164" y="5384"/>
                  </a:lnTo>
                  <a:cubicBezTo>
                    <a:pt x="1609" y="6050"/>
                    <a:pt x="1221" y="6827"/>
                    <a:pt x="777" y="7659"/>
                  </a:cubicBezTo>
                  <a:lnTo>
                    <a:pt x="2053" y="9601"/>
                  </a:lnTo>
                  <a:cubicBezTo>
                    <a:pt x="1942" y="9934"/>
                    <a:pt x="1831" y="10323"/>
                    <a:pt x="1776" y="10656"/>
                  </a:cubicBezTo>
                  <a:lnTo>
                    <a:pt x="0" y="11710"/>
                  </a:lnTo>
                  <a:lnTo>
                    <a:pt x="0" y="14318"/>
                  </a:lnTo>
                  <a:lnTo>
                    <a:pt x="1776" y="15373"/>
                  </a:lnTo>
                  <a:cubicBezTo>
                    <a:pt x="1831" y="15706"/>
                    <a:pt x="1998" y="16039"/>
                    <a:pt x="2053" y="16427"/>
                  </a:cubicBezTo>
                  <a:lnTo>
                    <a:pt x="722" y="18370"/>
                  </a:lnTo>
                  <a:cubicBezTo>
                    <a:pt x="1110" y="19202"/>
                    <a:pt x="1554" y="19924"/>
                    <a:pt x="2109" y="20645"/>
                  </a:cubicBezTo>
                  <a:lnTo>
                    <a:pt x="4495" y="20479"/>
                  </a:lnTo>
                  <a:cubicBezTo>
                    <a:pt x="4773" y="20756"/>
                    <a:pt x="4939" y="21034"/>
                    <a:pt x="5272" y="21256"/>
                  </a:cubicBezTo>
                  <a:lnTo>
                    <a:pt x="5106" y="23531"/>
                  </a:lnTo>
                  <a:cubicBezTo>
                    <a:pt x="5883" y="24030"/>
                    <a:pt x="6660" y="24530"/>
                    <a:pt x="7492" y="24863"/>
                  </a:cubicBezTo>
                  <a:lnTo>
                    <a:pt x="9490" y="23642"/>
                  </a:lnTo>
                  <a:cubicBezTo>
                    <a:pt x="9823" y="23753"/>
                    <a:pt x="10156" y="23808"/>
                    <a:pt x="10600" y="23919"/>
                  </a:cubicBezTo>
                  <a:lnTo>
                    <a:pt x="11710" y="25973"/>
                  </a:lnTo>
                  <a:lnTo>
                    <a:pt x="14429" y="25973"/>
                  </a:lnTo>
                  <a:lnTo>
                    <a:pt x="15539" y="23919"/>
                  </a:lnTo>
                  <a:cubicBezTo>
                    <a:pt x="15872" y="23808"/>
                    <a:pt x="16260" y="23753"/>
                    <a:pt x="16649" y="23642"/>
                  </a:cubicBezTo>
                  <a:lnTo>
                    <a:pt x="18647" y="24863"/>
                  </a:lnTo>
                  <a:cubicBezTo>
                    <a:pt x="19479" y="24530"/>
                    <a:pt x="20256" y="24030"/>
                    <a:pt x="20978" y="23531"/>
                  </a:cubicBezTo>
                  <a:lnTo>
                    <a:pt x="20867" y="21256"/>
                  </a:lnTo>
                  <a:cubicBezTo>
                    <a:pt x="21144" y="20978"/>
                    <a:pt x="21422" y="20756"/>
                    <a:pt x="21644" y="20479"/>
                  </a:cubicBezTo>
                  <a:lnTo>
                    <a:pt x="23974" y="20645"/>
                  </a:lnTo>
                  <a:cubicBezTo>
                    <a:pt x="24529" y="19924"/>
                    <a:pt x="24973" y="19202"/>
                    <a:pt x="25362" y="18370"/>
                  </a:cubicBezTo>
                  <a:lnTo>
                    <a:pt x="24141" y="16427"/>
                  </a:lnTo>
                  <a:cubicBezTo>
                    <a:pt x="24252" y="16039"/>
                    <a:pt x="24307" y="15706"/>
                    <a:pt x="24418" y="15373"/>
                  </a:cubicBezTo>
                  <a:lnTo>
                    <a:pt x="26194" y="14318"/>
                  </a:lnTo>
                  <a:lnTo>
                    <a:pt x="26194" y="11710"/>
                  </a:lnTo>
                  <a:lnTo>
                    <a:pt x="24418" y="10656"/>
                  </a:lnTo>
                  <a:cubicBezTo>
                    <a:pt x="24307" y="10323"/>
                    <a:pt x="24196" y="9934"/>
                    <a:pt x="24141" y="9601"/>
                  </a:cubicBezTo>
                  <a:lnTo>
                    <a:pt x="25417" y="7659"/>
                  </a:lnTo>
                  <a:cubicBezTo>
                    <a:pt x="25084" y="6827"/>
                    <a:pt x="24585" y="6050"/>
                    <a:pt x="24030" y="5384"/>
                  </a:cubicBezTo>
                  <a:lnTo>
                    <a:pt x="21699" y="5495"/>
                  </a:lnTo>
                  <a:cubicBezTo>
                    <a:pt x="21422" y="5217"/>
                    <a:pt x="21200" y="4940"/>
                    <a:pt x="20922" y="4718"/>
                  </a:cubicBezTo>
                  <a:lnTo>
                    <a:pt x="21089" y="2442"/>
                  </a:lnTo>
                  <a:cubicBezTo>
                    <a:pt x="20312" y="1943"/>
                    <a:pt x="19535" y="1499"/>
                    <a:pt x="18702" y="1110"/>
                  </a:cubicBezTo>
                  <a:lnTo>
                    <a:pt x="16704" y="2387"/>
                  </a:lnTo>
                  <a:cubicBezTo>
                    <a:pt x="16371" y="2220"/>
                    <a:pt x="15983" y="2165"/>
                    <a:pt x="15595" y="2109"/>
                  </a:cubicBezTo>
                  <a:lnTo>
                    <a:pt x="14485" y="0"/>
                  </a:lnTo>
                  <a:close/>
                </a:path>
              </a:pathLst>
            </a:custGeom>
            <a:solidFill>
              <a:srgbClr val="1F4ABE"/>
            </a:solidFill>
            <a:ln>
              <a:noFill/>
            </a:ln>
          </p:spPr>
          <p:txBody>
            <a:bodyPr spcFirstLastPara="1" wrap="square" lIns="121900" tIns="121900" rIns="121900" bIns="121900" anchor="ctr" anchorCtr="0">
              <a:noAutofit/>
            </a:bodyPr>
            <a:lstStyle/>
            <a:p>
              <a:endParaRPr sz="2400"/>
            </a:p>
          </p:txBody>
        </p:sp>
        <p:sp>
          <p:nvSpPr>
            <p:cNvPr id="101" name="Google Shape;82;p14">
              <a:extLst>
                <a:ext uri="{FF2B5EF4-FFF2-40B4-BE49-F238E27FC236}">
                  <a16:creationId xmlns:a16="http://schemas.microsoft.com/office/drawing/2014/main" id="{CCF09D46-8140-CF40-8607-889E33927CBD}"/>
                </a:ext>
              </a:extLst>
            </p:cNvPr>
            <p:cNvSpPr/>
            <p:nvPr/>
          </p:nvSpPr>
          <p:spPr>
            <a:xfrm>
              <a:off x="6066272" y="3684311"/>
              <a:ext cx="437075" cy="437050"/>
            </a:xfrm>
            <a:custGeom>
              <a:avLst/>
              <a:gdLst/>
              <a:ahLst/>
              <a:cxnLst/>
              <a:rect l="l" t="t" r="r" b="b"/>
              <a:pathLst>
                <a:path w="17483" h="17482" extrusionOk="0">
                  <a:moveTo>
                    <a:pt x="8714" y="1"/>
                  </a:moveTo>
                  <a:cubicBezTo>
                    <a:pt x="3886" y="1"/>
                    <a:pt x="1" y="3885"/>
                    <a:pt x="1" y="8714"/>
                  </a:cubicBezTo>
                  <a:cubicBezTo>
                    <a:pt x="1" y="13542"/>
                    <a:pt x="3886" y="17482"/>
                    <a:pt x="8714" y="17482"/>
                  </a:cubicBezTo>
                  <a:cubicBezTo>
                    <a:pt x="13542" y="17482"/>
                    <a:pt x="17482" y="13542"/>
                    <a:pt x="17482" y="8714"/>
                  </a:cubicBezTo>
                  <a:cubicBezTo>
                    <a:pt x="17482" y="3885"/>
                    <a:pt x="13542" y="1"/>
                    <a:pt x="871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02" name="Group 101">
            <a:extLst>
              <a:ext uri="{FF2B5EF4-FFF2-40B4-BE49-F238E27FC236}">
                <a16:creationId xmlns:a16="http://schemas.microsoft.com/office/drawing/2014/main" id="{35FB513D-1D2B-FC45-8B9A-98D4DB280483}"/>
              </a:ext>
            </a:extLst>
          </p:cNvPr>
          <p:cNvGrpSpPr/>
          <p:nvPr/>
        </p:nvGrpSpPr>
        <p:grpSpPr>
          <a:xfrm>
            <a:off x="7959825" y="2795420"/>
            <a:ext cx="697205" cy="694383"/>
            <a:chOff x="4592847" y="1528518"/>
            <a:chExt cx="685400" cy="682625"/>
          </a:xfrm>
        </p:grpSpPr>
        <p:sp>
          <p:nvSpPr>
            <p:cNvPr id="103" name="Google Shape;83;p14">
              <a:extLst>
                <a:ext uri="{FF2B5EF4-FFF2-40B4-BE49-F238E27FC236}">
                  <a16:creationId xmlns:a16="http://schemas.microsoft.com/office/drawing/2014/main" id="{DEA7DB23-2292-BB4A-A378-D2DD26D70740}"/>
                </a:ext>
              </a:extLst>
            </p:cNvPr>
            <p:cNvSpPr/>
            <p:nvPr/>
          </p:nvSpPr>
          <p:spPr>
            <a:xfrm>
              <a:off x="4592847" y="1528518"/>
              <a:ext cx="685400" cy="682625"/>
            </a:xfrm>
            <a:custGeom>
              <a:avLst/>
              <a:gdLst/>
              <a:ahLst/>
              <a:cxnLst/>
              <a:rect l="l" t="t" r="r" b="b"/>
              <a:pathLst>
                <a:path w="27416" h="27305" extrusionOk="0">
                  <a:moveTo>
                    <a:pt x="13764" y="4495"/>
                  </a:moveTo>
                  <a:cubicBezTo>
                    <a:pt x="18814" y="4495"/>
                    <a:pt x="22921" y="8602"/>
                    <a:pt x="22921" y="13652"/>
                  </a:cubicBezTo>
                  <a:cubicBezTo>
                    <a:pt x="22865" y="18702"/>
                    <a:pt x="18759" y="22809"/>
                    <a:pt x="13764" y="22809"/>
                  </a:cubicBezTo>
                  <a:cubicBezTo>
                    <a:pt x="8714" y="22809"/>
                    <a:pt x="4607" y="18702"/>
                    <a:pt x="4607" y="13652"/>
                  </a:cubicBezTo>
                  <a:cubicBezTo>
                    <a:pt x="4607" y="8602"/>
                    <a:pt x="8714" y="4495"/>
                    <a:pt x="13764" y="4495"/>
                  </a:cubicBezTo>
                  <a:close/>
                  <a:moveTo>
                    <a:pt x="12376" y="0"/>
                  </a:moveTo>
                  <a:lnTo>
                    <a:pt x="11267" y="2164"/>
                  </a:lnTo>
                  <a:cubicBezTo>
                    <a:pt x="10823" y="2220"/>
                    <a:pt x="10490" y="2331"/>
                    <a:pt x="10157" y="2442"/>
                  </a:cubicBezTo>
                  <a:lnTo>
                    <a:pt x="8048" y="1110"/>
                  </a:lnTo>
                  <a:cubicBezTo>
                    <a:pt x="7215" y="1443"/>
                    <a:pt x="6383" y="1942"/>
                    <a:pt x="5661" y="2497"/>
                  </a:cubicBezTo>
                  <a:lnTo>
                    <a:pt x="5772" y="4939"/>
                  </a:lnTo>
                  <a:lnTo>
                    <a:pt x="4940" y="5772"/>
                  </a:lnTo>
                  <a:lnTo>
                    <a:pt x="2332" y="5605"/>
                  </a:lnTo>
                  <a:cubicBezTo>
                    <a:pt x="1777" y="6382"/>
                    <a:pt x="1277" y="7159"/>
                    <a:pt x="833" y="8047"/>
                  </a:cubicBezTo>
                  <a:lnTo>
                    <a:pt x="2165" y="10045"/>
                  </a:lnTo>
                  <a:cubicBezTo>
                    <a:pt x="2054" y="10378"/>
                    <a:pt x="1943" y="10822"/>
                    <a:pt x="1888" y="11155"/>
                  </a:cubicBezTo>
                  <a:lnTo>
                    <a:pt x="1" y="12265"/>
                  </a:lnTo>
                  <a:lnTo>
                    <a:pt x="1" y="15039"/>
                  </a:lnTo>
                  <a:lnTo>
                    <a:pt x="1888" y="16149"/>
                  </a:lnTo>
                  <a:cubicBezTo>
                    <a:pt x="1943" y="16482"/>
                    <a:pt x="2110" y="16926"/>
                    <a:pt x="2165" y="17259"/>
                  </a:cubicBezTo>
                  <a:lnTo>
                    <a:pt x="833" y="19257"/>
                  </a:lnTo>
                  <a:cubicBezTo>
                    <a:pt x="1277" y="20090"/>
                    <a:pt x="1777" y="20922"/>
                    <a:pt x="2332" y="21699"/>
                  </a:cubicBezTo>
                  <a:lnTo>
                    <a:pt x="4829" y="21533"/>
                  </a:lnTo>
                  <a:lnTo>
                    <a:pt x="5661" y="22365"/>
                  </a:lnTo>
                  <a:lnTo>
                    <a:pt x="5495" y="24807"/>
                  </a:lnTo>
                  <a:cubicBezTo>
                    <a:pt x="6272" y="25362"/>
                    <a:pt x="7104" y="25861"/>
                    <a:pt x="7937" y="26194"/>
                  </a:cubicBezTo>
                  <a:lnTo>
                    <a:pt x="9990" y="24862"/>
                  </a:lnTo>
                  <a:cubicBezTo>
                    <a:pt x="10379" y="25029"/>
                    <a:pt x="10767" y="25084"/>
                    <a:pt x="11100" y="25140"/>
                  </a:cubicBezTo>
                  <a:lnTo>
                    <a:pt x="12210" y="27304"/>
                  </a:lnTo>
                  <a:lnTo>
                    <a:pt x="15040" y="27304"/>
                  </a:lnTo>
                  <a:lnTo>
                    <a:pt x="16150" y="25140"/>
                  </a:lnTo>
                  <a:cubicBezTo>
                    <a:pt x="16594" y="25084"/>
                    <a:pt x="16927" y="24973"/>
                    <a:pt x="17260" y="24862"/>
                  </a:cubicBezTo>
                  <a:lnTo>
                    <a:pt x="19369" y="26194"/>
                  </a:lnTo>
                  <a:cubicBezTo>
                    <a:pt x="20201" y="25861"/>
                    <a:pt x="21034" y="25362"/>
                    <a:pt x="21811" y="24807"/>
                  </a:cubicBezTo>
                  <a:lnTo>
                    <a:pt x="21644" y="22365"/>
                  </a:lnTo>
                  <a:lnTo>
                    <a:pt x="22477" y="21533"/>
                  </a:lnTo>
                  <a:lnTo>
                    <a:pt x="24974" y="21699"/>
                  </a:lnTo>
                  <a:cubicBezTo>
                    <a:pt x="25529" y="20922"/>
                    <a:pt x="26029" y="20145"/>
                    <a:pt x="26473" y="19257"/>
                  </a:cubicBezTo>
                  <a:lnTo>
                    <a:pt x="25141" y="17259"/>
                  </a:lnTo>
                  <a:cubicBezTo>
                    <a:pt x="25252" y="16926"/>
                    <a:pt x="25363" y="16482"/>
                    <a:pt x="25418" y="16149"/>
                  </a:cubicBezTo>
                  <a:lnTo>
                    <a:pt x="27416" y="15039"/>
                  </a:lnTo>
                  <a:lnTo>
                    <a:pt x="27416" y="12265"/>
                  </a:lnTo>
                  <a:lnTo>
                    <a:pt x="25529" y="11155"/>
                  </a:lnTo>
                  <a:cubicBezTo>
                    <a:pt x="25474" y="10822"/>
                    <a:pt x="25363" y="10378"/>
                    <a:pt x="25252" y="10045"/>
                  </a:cubicBezTo>
                  <a:lnTo>
                    <a:pt x="26584" y="8047"/>
                  </a:lnTo>
                  <a:cubicBezTo>
                    <a:pt x="26140" y="7215"/>
                    <a:pt x="25696" y="6382"/>
                    <a:pt x="25141" y="5605"/>
                  </a:cubicBezTo>
                  <a:lnTo>
                    <a:pt x="22643" y="5772"/>
                  </a:lnTo>
                  <a:lnTo>
                    <a:pt x="21811" y="4939"/>
                  </a:lnTo>
                  <a:lnTo>
                    <a:pt x="21922" y="2497"/>
                  </a:lnTo>
                  <a:cubicBezTo>
                    <a:pt x="21145" y="1942"/>
                    <a:pt x="20312" y="1443"/>
                    <a:pt x="19480" y="1110"/>
                  </a:cubicBezTo>
                  <a:lnTo>
                    <a:pt x="17427" y="2442"/>
                  </a:lnTo>
                  <a:cubicBezTo>
                    <a:pt x="17094" y="2275"/>
                    <a:pt x="16650" y="2220"/>
                    <a:pt x="16317" y="2164"/>
                  </a:cubicBezTo>
                  <a:lnTo>
                    <a:pt x="15207" y="0"/>
                  </a:lnTo>
                  <a:close/>
                </a:path>
              </a:pathLst>
            </a:custGeom>
            <a:solidFill>
              <a:srgbClr val="FFAA00"/>
            </a:solidFill>
            <a:ln>
              <a:noFill/>
            </a:ln>
          </p:spPr>
          <p:txBody>
            <a:bodyPr spcFirstLastPara="1" wrap="square" lIns="121900" tIns="121900" rIns="121900" bIns="121900" anchor="ctr" anchorCtr="0">
              <a:noAutofit/>
            </a:bodyPr>
            <a:lstStyle/>
            <a:p>
              <a:endParaRPr sz="2400"/>
            </a:p>
          </p:txBody>
        </p:sp>
        <p:sp>
          <p:nvSpPr>
            <p:cNvPr id="104" name="Google Shape;84;p14">
              <a:extLst>
                <a:ext uri="{FF2B5EF4-FFF2-40B4-BE49-F238E27FC236}">
                  <a16:creationId xmlns:a16="http://schemas.microsoft.com/office/drawing/2014/main" id="{41A2098E-0A86-344B-9724-3177C962982A}"/>
                </a:ext>
              </a:extLst>
            </p:cNvPr>
            <p:cNvSpPr/>
            <p:nvPr/>
          </p:nvSpPr>
          <p:spPr>
            <a:xfrm>
              <a:off x="4708022" y="1640893"/>
              <a:ext cx="457850" cy="457850"/>
            </a:xfrm>
            <a:custGeom>
              <a:avLst/>
              <a:gdLst/>
              <a:ahLst/>
              <a:cxnLst/>
              <a:rect l="l" t="t" r="r" b="b"/>
              <a:pathLst>
                <a:path w="18314" h="18314" extrusionOk="0">
                  <a:moveTo>
                    <a:pt x="9157" y="0"/>
                  </a:moveTo>
                  <a:cubicBezTo>
                    <a:pt x="4107" y="0"/>
                    <a:pt x="0" y="4107"/>
                    <a:pt x="0" y="9157"/>
                  </a:cubicBezTo>
                  <a:cubicBezTo>
                    <a:pt x="0" y="14207"/>
                    <a:pt x="4107" y="18314"/>
                    <a:pt x="9157" y="18314"/>
                  </a:cubicBezTo>
                  <a:cubicBezTo>
                    <a:pt x="14207" y="18314"/>
                    <a:pt x="18314" y="14207"/>
                    <a:pt x="18314" y="9157"/>
                  </a:cubicBezTo>
                  <a:cubicBezTo>
                    <a:pt x="18314" y="4107"/>
                    <a:pt x="14207" y="0"/>
                    <a:pt x="915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05" name="Group 104">
            <a:extLst>
              <a:ext uri="{FF2B5EF4-FFF2-40B4-BE49-F238E27FC236}">
                <a16:creationId xmlns:a16="http://schemas.microsoft.com/office/drawing/2014/main" id="{51AEF39F-69E2-B740-A33F-AB7FE038FBB8}"/>
              </a:ext>
            </a:extLst>
          </p:cNvPr>
          <p:cNvGrpSpPr/>
          <p:nvPr/>
        </p:nvGrpSpPr>
        <p:grpSpPr>
          <a:xfrm>
            <a:off x="5203466" y="3604831"/>
            <a:ext cx="692958" cy="694383"/>
            <a:chOff x="1883158" y="2324224"/>
            <a:chExt cx="681225" cy="682625"/>
          </a:xfrm>
        </p:grpSpPr>
        <p:sp>
          <p:nvSpPr>
            <p:cNvPr id="106" name="Google Shape;85;p14">
              <a:extLst>
                <a:ext uri="{FF2B5EF4-FFF2-40B4-BE49-F238E27FC236}">
                  <a16:creationId xmlns:a16="http://schemas.microsoft.com/office/drawing/2014/main" id="{D5E69037-5198-1B4D-A21F-7C4D2C2F8EA1}"/>
                </a:ext>
              </a:extLst>
            </p:cNvPr>
            <p:cNvSpPr/>
            <p:nvPr/>
          </p:nvSpPr>
          <p:spPr>
            <a:xfrm>
              <a:off x="1883158" y="2324224"/>
              <a:ext cx="681225" cy="682625"/>
            </a:xfrm>
            <a:custGeom>
              <a:avLst/>
              <a:gdLst/>
              <a:ahLst/>
              <a:cxnLst/>
              <a:rect l="l" t="t" r="r" b="b"/>
              <a:pathLst>
                <a:path w="27249" h="27305" extrusionOk="0">
                  <a:moveTo>
                    <a:pt x="13597" y="4441"/>
                  </a:moveTo>
                  <a:cubicBezTo>
                    <a:pt x="18647" y="4441"/>
                    <a:pt x="22753" y="8547"/>
                    <a:pt x="22753" y="13597"/>
                  </a:cubicBezTo>
                  <a:cubicBezTo>
                    <a:pt x="22698" y="18648"/>
                    <a:pt x="18591" y="22754"/>
                    <a:pt x="13597" y="22754"/>
                  </a:cubicBezTo>
                  <a:cubicBezTo>
                    <a:pt x="8546" y="22754"/>
                    <a:pt x="4440" y="18648"/>
                    <a:pt x="4440" y="13597"/>
                  </a:cubicBezTo>
                  <a:cubicBezTo>
                    <a:pt x="4440" y="8492"/>
                    <a:pt x="8546" y="4441"/>
                    <a:pt x="13597" y="4441"/>
                  </a:cubicBezTo>
                  <a:close/>
                  <a:moveTo>
                    <a:pt x="12209" y="1"/>
                  </a:moveTo>
                  <a:lnTo>
                    <a:pt x="11099" y="2165"/>
                  </a:lnTo>
                  <a:cubicBezTo>
                    <a:pt x="10711" y="2221"/>
                    <a:pt x="10322" y="2332"/>
                    <a:pt x="9989" y="2443"/>
                  </a:cubicBezTo>
                  <a:lnTo>
                    <a:pt x="7936" y="1111"/>
                  </a:lnTo>
                  <a:cubicBezTo>
                    <a:pt x="7104" y="1444"/>
                    <a:pt x="6271" y="1943"/>
                    <a:pt x="5494" y="2498"/>
                  </a:cubicBezTo>
                  <a:lnTo>
                    <a:pt x="5605" y="4940"/>
                  </a:lnTo>
                  <a:lnTo>
                    <a:pt x="4773" y="5717"/>
                  </a:lnTo>
                  <a:lnTo>
                    <a:pt x="2275" y="5606"/>
                  </a:lnTo>
                  <a:cubicBezTo>
                    <a:pt x="1720" y="6383"/>
                    <a:pt x="1276" y="7104"/>
                    <a:pt x="832" y="8048"/>
                  </a:cubicBezTo>
                  <a:lnTo>
                    <a:pt x="2164" y="10046"/>
                  </a:lnTo>
                  <a:cubicBezTo>
                    <a:pt x="1998" y="10379"/>
                    <a:pt x="1942" y="10823"/>
                    <a:pt x="1887" y="11156"/>
                  </a:cubicBezTo>
                  <a:lnTo>
                    <a:pt x="0" y="12266"/>
                  </a:lnTo>
                  <a:lnTo>
                    <a:pt x="0" y="15040"/>
                  </a:lnTo>
                  <a:lnTo>
                    <a:pt x="1887" y="16150"/>
                  </a:lnTo>
                  <a:cubicBezTo>
                    <a:pt x="1942" y="16483"/>
                    <a:pt x="2109" y="16927"/>
                    <a:pt x="2164" y="17260"/>
                  </a:cubicBezTo>
                  <a:lnTo>
                    <a:pt x="832" y="19258"/>
                  </a:lnTo>
                  <a:cubicBezTo>
                    <a:pt x="1276" y="20090"/>
                    <a:pt x="1720" y="20923"/>
                    <a:pt x="2275" y="21700"/>
                  </a:cubicBezTo>
                  <a:lnTo>
                    <a:pt x="4773" y="21589"/>
                  </a:lnTo>
                  <a:lnTo>
                    <a:pt x="5605" y="22421"/>
                  </a:lnTo>
                  <a:lnTo>
                    <a:pt x="5494" y="24808"/>
                  </a:lnTo>
                  <a:cubicBezTo>
                    <a:pt x="6271" y="25363"/>
                    <a:pt x="7104" y="25862"/>
                    <a:pt x="7936" y="26195"/>
                  </a:cubicBezTo>
                  <a:lnTo>
                    <a:pt x="9989" y="24919"/>
                  </a:lnTo>
                  <a:cubicBezTo>
                    <a:pt x="10322" y="25030"/>
                    <a:pt x="10766" y="25085"/>
                    <a:pt x="11099" y="25196"/>
                  </a:cubicBezTo>
                  <a:lnTo>
                    <a:pt x="12209" y="27305"/>
                  </a:lnTo>
                  <a:lnTo>
                    <a:pt x="15040" y="27305"/>
                  </a:lnTo>
                  <a:lnTo>
                    <a:pt x="16149" y="25196"/>
                  </a:lnTo>
                  <a:cubicBezTo>
                    <a:pt x="16593" y="25085"/>
                    <a:pt x="16926" y="24974"/>
                    <a:pt x="17259" y="24919"/>
                  </a:cubicBezTo>
                  <a:lnTo>
                    <a:pt x="19368" y="26195"/>
                  </a:lnTo>
                  <a:cubicBezTo>
                    <a:pt x="20201" y="25862"/>
                    <a:pt x="21033" y="25363"/>
                    <a:pt x="21810" y="24808"/>
                  </a:cubicBezTo>
                  <a:lnTo>
                    <a:pt x="21644" y="22421"/>
                  </a:lnTo>
                  <a:lnTo>
                    <a:pt x="22476" y="21589"/>
                  </a:lnTo>
                  <a:lnTo>
                    <a:pt x="24973" y="21700"/>
                  </a:lnTo>
                  <a:cubicBezTo>
                    <a:pt x="25528" y="20923"/>
                    <a:pt x="26028" y="20201"/>
                    <a:pt x="26416" y="19258"/>
                  </a:cubicBezTo>
                  <a:lnTo>
                    <a:pt x="25140" y="17260"/>
                  </a:lnTo>
                  <a:cubicBezTo>
                    <a:pt x="25251" y="16927"/>
                    <a:pt x="25306" y="16483"/>
                    <a:pt x="25417" y="16150"/>
                  </a:cubicBezTo>
                  <a:lnTo>
                    <a:pt x="27249" y="15040"/>
                  </a:lnTo>
                  <a:lnTo>
                    <a:pt x="27249" y="12266"/>
                  </a:lnTo>
                  <a:lnTo>
                    <a:pt x="25417" y="11156"/>
                  </a:lnTo>
                  <a:cubicBezTo>
                    <a:pt x="25306" y="10823"/>
                    <a:pt x="25195" y="10379"/>
                    <a:pt x="25140" y="10046"/>
                  </a:cubicBezTo>
                  <a:lnTo>
                    <a:pt x="26416" y="8048"/>
                  </a:lnTo>
                  <a:cubicBezTo>
                    <a:pt x="26028" y="7215"/>
                    <a:pt x="25528" y="6383"/>
                    <a:pt x="24973" y="5606"/>
                  </a:cubicBezTo>
                  <a:lnTo>
                    <a:pt x="22476" y="5717"/>
                  </a:lnTo>
                  <a:lnTo>
                    <a:pt x="21644" y="4940"/>
                  </a:lnTo>
                  <a:lnTo>
                    <a:pt x="21810" y="2498"/>
                  </a:lnTo>
                  <a:cubicBezTo>
                    <a:pt x="21033" y="1943"/>
                    <a:pt x="20201" y="1444"/>
                    <a:pt x="19368" y="1111"/>
                  </a:cubicBezTo>
                  <a:lnTo>
                    <a:pt x="17259" y="2443"/>
                  </a:lnTo>
                  <a:cubicBezTo>
                    <a:pt x="16926" y="2276"/>
                    <a:pt x="16538" y="2221"/>
                    <a:pt x="16149" y="2165"/>
                  </a:cubicBezTo>
                  <a:lnTo>
                    <a:pt x="15040" y="1"/>
                  </a:lnTo>
                  <a:close/>
                </a:path>
              </a:pathLst>
            </a:custGeom>
            <a:solidFill>
              <a:srgbClr val="FFAA00"/>
            </a:solidFill>
            <a:ln>
              <a:noFill/>
            </a:ln>
          </p:spPr>
          <p:txBody>
            <a:bodyPr spcFirstLastPara="1" wrap="square" lIns="121900" tIns="121900" rIns="121900" bIns="121900" anchor="ctr" anchorCtr="0">
              <a:noAutofit/>
            </a:bodyPr>
            <a:lstStyle/>
            <a:p>
              <a:endParaRPr sz="2400"/>
            </a:p>
          </p:txBody>
        </p:sp>
        <p:sp>
          <p:nvSpPr>
            <p:cNvPr id="107" name="Google Shape;86;p14">
              <a:extLst>
                <a:ext uri="{FF2B5EF4-FFF2-40B4-BE49-F238E27FC236}">
                  <a16:creationId xmlns:a16="http://schemas.microsoft.com/office/drawing/2014/main" id="{ED91F48F-60F9-1F40-87C6-7207CE6322E9}"/>
                </a:ext>
              </a:extLst>
            </p:cNvPr>
            <p:cNvSpPr/>
            <p:nvPr/>
          </p:nvSpPr>
          <p:spPr>
            <a:xfrm>
              <a:off x="1992758" y="2436624"/>
              <a:ext cx="457850" cy="457850"/>
            </a:xfrm>
            <a:custGeom>
              <a:avLst/>
              <a:gdLst/>
              <a:ahLst/>
              <a:cxnLst/>
              <a:rect l="l" t="t" r="r" b="b"/>
              <a:pathLst>
                <a:path w="18314" h="18314" extrusionOk="0">
                  <a:moveTo>
                    <a:pt x="9157" y="0"/>
                  </a:moveTo>
                  <a:cubicBezTo>
                    <a:pt x="4107" y="0"/>
                    <a:pt x="0" y="4107"/>
                    <a:pt x="0" y="9157"/>
                  </a:cubicBezTo>
                  <a:cubicBezTo>
                    <a:pt x="0" y="14207"/>
                    <a:pt x="4107" y="18314"/>
                    <a:pt x="9157" y="18314"/>
                  </a:cubicBezTo>
                  <a:cubicBezTo>
                    <a:pt x="14207" y="18314"/>
                    <a:pt x="18314" y="14207"/>
                    <a:pt x="18314" y="9157"/>
                  </a:cubicBezTo>
                  <a:cubicBezTo>
                    <a:pt x="18314" y="4107"/>
                    <a:pt x="14207" y="0"/>
                    <a:pt x="915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08" name="Group 107">
            <a:extLst>
              <a:ext uri="{FF2B5EF4-FFF2-40B4-BE49-F238E27FC236}">
                <a16:creationId xmlns:a16="http://schemas.microsoft.com/office/drawing/2014/main" id="{7CAECA9A-BCE0-8D43-8B01-7C4EC1EC80F3}"/>
              </a:ext>
            </a:extLst>
          </p:cNvPr>
          <p:cNvGrpSpPr/>
          <p:nvPr/>
        </p:nvGrpSpPr>
        <p:grpSpPr>
          <a:xfrm>
            <a:off x="6003781" y="3352858"/>
            <a:ext cx="692958" cy="694408"/>
            <a:chOff x="2669922" y="2076518"/>
            <a:chExt cx="681225" cy="682650"/>
          </a:xfrm>
        </p:grpSpPr>
        <p:sp>
          <p:nvSpPr>
            <p:cNvPr id="109" name="Google Shape;87;p14">
              <a:extLst>
                <a:ext uri="{FF2B5EF4-FFF2-40B4-BE49-F238E27FC236}">
                  <a16:creationId xmlns:a16="http://schemas.microsoft.com/office/drawing/2014/main" id="{F024F00E-3312-454B-BDD7-AAACAAD1BCE1}"/>
                </a:ext>
              </a:extLst>
            </p:cNvPr>
            <p:cNvSpPr/>
            <p:nvPr/>
          </p:nvSpPr>
          <p:spPr>
            <a:xfrm>
              <a:off x="2669922" y="2076518"/>
              <a:ext cx="681225" cy="682650"/>
            </a:xfrm>
            <a:custGeom>
              <a:avLst/>
              <a:gdLst/>
              <a:ahLst/>
              <a:cxnLst/>
              <a:rect l="l" t="t" r="r" b="b"/>
              <a:pathLst>
                <a:path w="27249" h="27306" extrusionOk="0">
                  <a:moveTo>
                    <a:pt x="13597" y="4496"/>
                  </a:moveTo>
                  <a:cubicBezTo>
                    <a:pt x="18647" y="4496"/>
                    <a:pt x="22754" y="8603"/>
                    <a:pt x="22754" y="13653"/>
                  </a:cubicBezTo>
                  <a:cubicBezTo>
                    <a:pt x="22698" y="18703"/>
                    <a:pt x="18647" y="22810"/>
                    <a:pt x="13597" y="22810"/>
                  </a:cubicBezTo>
                  <a:cubicBezTo>
                    <a:pt x="8546" y="22810"/>
                    <a:pt x="4440" y="18703"/>
                    <a:pt x="4440" y="13653"/>
                  </a:cubicBezTo>
                  <a:cubicBezTo>
                    <a:pt x="4440" y="8603"/>
                    <a:pt x="8546" y="4496"/>
                    <a:pt x="13597" y="4496"/>
                  </a:cubicBezTo>
                  <a:close/>
                  <a:moveTo>
                    <a:pt x="12209" y="1"/>
                  </a:moveTo>
                  <a:lnTo>
                    <a:pt x="11099" y="2165"/>
                  </a:lnTo>
                  <a:cubicBezTo>
                    <a:pt x="10711" y="2221"/>
                    <a:pt x="10322" y="2332"/>
                    <a:pt x="9989" y="2443"/>
                  </a:cubicBezTo>
                  <a:lnTo>
                    <a:pt x="7936" y="1111"/>
                  </a:lnTo>
                  <a:cubicBezTo>
                    <a:pt x="7104" y="1444"/>
                    <a:pt x="6271" y="1943"/>
                    <a:pt x="5494" y="2498"/>
                  </a:cubicBezTo>
                  <a:lnTo>
                    <a:pt x="5605" y="4940"/>
                  </a:lnTo>
                  <a:lnTo>
                    <a:pt x="4773" y="5717"/>
                  </a:lnTo>
                  <a:lnTo>
                    <a:pt x="2275" y="5606"/>
                  </a:lnTo>
                  <a:cubicBezTo>
                    <a:pt x="1720" y="6383"/>
                    <a:pt x="1276" y="7104"/>
                    <a:pt x="833" y="8048"/>
                  </a:cubicBezTo>
                  <a:lnTo>
                    <a:pt x="2164" y="10046"/>
                  </a:lnTo>
                  <a:cubicBezTo>
                    <a:pt x="1998" y="10379"/>
                    <a:pt x="1942" y="10823"/>
                    <a:pt x="1887" y="11156"/>
                  </a:cubicBezTo>
                  <a:lnTo>
                    <a:pt x="0" y="12266"/>
                  </a:lnTo>
                  <a:lnTo>
                    <a:pt x="0" y="15040"/>
                  </a:lnTo>
                  <a:lnTo>
                    <a:pt x="1887" y="16150"/>
                  </a:lnTo>
                  <a:cubicBezTo>
                    <a:pt x="1942" y="16483"/>
                    <a:pt x="2109" y="16927"/>
                    <a:pt x="2164" y="17260"/>
                  </a:cubicBezTo>
                  <a:lnTo>
                    <a:pt x="833" y="19258"/>
                  </a:lnTo>
                  <a:cubicBezTo>
                    <a:pt x="1276" y="20091"/>
                    <a:pt x="1720" y="20923"/>
                    <a:pt x="2275" y="21700"/>
                  </a:cubicBezTo>
                  <a:lnTo>
                    <a:pt x="4773" y="21589"/>
                  </a:lnTo>
                  <a:lnTo>
                    <a:pt x="5605" y="22366"/>
                  </a:lnTo>
                  <a:lnTo>
                    <a:pt x="5494" y="24808"/>
                  </a:lnTo>
                  <a:cubicBezTo>
                    <a:pt x="6271" y="25363"/>
                    <a:pt x="7104" y="25862"/>
                    <a:pt x="7936" y="26195"/>
                  </a:cubicBezTo>
                  <a:lnTo>
                    <a:pt x="9989" y="24863"/>
                  </a:lnTo>
                  <a:cubicBezTo>
                    <a:pt x="10322" y="25030"/>
                    <a:pt x="10766" y="25085"/>
                    <a:pt x="11099" y="25141"/>
                  </a:cubicBezTo>
                  <a:lnTo>
                    <a:pt x="12209" y="27305"/>
                  </a:lnTo>
                  <a:lnTo>
                    <a:pt x="15040" y="27305"/>
                  </a:lnTo>
                  <a:lnTo>
                    <a:pt x="16149" y="25141"/>
                  </a:lnTo>
                  <a:cubicBezTo>
                    <a:pt x="16593" y="25085"/>
                    <a:pt x="16926" y="24974"/>
                    <a:pt x="17259" y="24863"/>
                  </a:cubicBezTo>
                  <a:lnTo>
                    <a:pt x="19368" y="26195"/>
                  </a:lnTo>
                  <a:cubicBezTo>
                    <a:pt x="20201" y="25862"/>
                    <a:pt x="21033" y="25363"/>
                    <a:pt x="21810" y="24808"/>
                  </a:cubicBezTo>
                  <a:lnTo>
                    <a:pt x="21644" y="22366"/>
                  </a:lnTo>
                  <a:lnTo>
                    <a:pt x="22476" y="21589"/>
                  </a:lnTo>
                  <a:lnTo>
                    <a:pt x="24973" y="21700"/>
                  </a:lnTo>
                  <a:cubicBezTo>
                    <a:pt x="25528" y="20923"/>
                    <a:pt x="26028" y="20202"/>
                    <a:pt x="26416" y="19258"/>
                  </a:cubicBezTo>
                  <a:lnTo>
                    <a:pt x="25140" y="17260"/>
                  </a:lnTo>
                  <a:cubicBezTo>
                    <a:pt x="25251" y="16927"/>
                    <a:pt x="25306" y="16483"/>
                    <a:pt x="25417" y="16150"/>
                  </a:cubicBezTo>
                  <a:lnTo>
                    <a:pt x="27249" y="15040"/>
                  </a:lnTo>
                  <a:lnTo>
                    <a:pt x="27249" y="12266"/>
                  </a:lnTo>
                  <a:lnTo>
                    <a:pt x="25417" y="11156"/>
                  </a:lnTo>
                  <a:cubicBezTo>
                    <a:pt x="25306" y="10823"/>
                    <a:pt x="25195" y="10379"/>
                    <a:pt x="25140" y="10046"/>
                  </a:cubicBezTo>
                  <a:lnTo>
                    <a:pt x="26416" y="8048"/>
                  </a:lnTo>
                  <a:cubicBezTo>
                    <a:pt x="26028" y="7215"/>
                    <a:pt x="25528" y="6383"/>
                    <a:pt x="24973" y="5606"/>
                  </a:cubicBezTo>
                  <a:lnTo>
                    <a:pt x="22476" y="5717"/>
                  </a:lnTo>
                  <a:lnTo>
                    <a:pt x="21644" y="4940"/>
                  </a:lnTo>
                  <a:lnTo>
                    <a:pt x="21810" y="2498"/>
                  </a:lnTo>
                  <a:cubicBezTo>
                    <a:pt x="21033" y="1943"/>
                    <a:pt x="20201" y="1444"/>
                    <a:pt x="19368" y="1111"/>
                  </a:cubicBezTo>
                  <a:lnTo>
                    <a:pt x="17259" y="2443"/>
                  </a:lnTo>
                  <a:cubicBezTo>
                    <a:pt x="16926" y="2276"/>
                    <a:pt x="16538" y="2221"/>
                    <a:pt x="16149" y="2165"/>
                  </a:cubicBezTo>
                  <a:lnTo>
                    <a:pt x="15040" y="1"/>
                  </a:lnTo>
                  <a:close/>
                </a:path>
              </a:pathLst>
            </a:custGeom>
            <a:solidFill>
              <a:srgbClr val="266DFF"/>
            </a:solidFill>
            <a:ln>
              <a:noFill/>
            </a:ln>
          </p:spPr>
          <p:txBody>
            <a:bodyPr spcFirstLastPara="1" wrap="square" lIns="121900" tIns="121900" rIns="121900" bIns="121900" anchor="ctr" anchorCtr="0">
              <a:noAutofit/>
            </a:bodyPr>
            <a:lstStyle/>
            <a:p>
              <a:endParaRPr sz="2400"/>
            </a:p>
          </p:txBody>
        </p:sp>
        <p:sp>
          <p:nvSpPr>
            <p:cNvPr id="110" name="Google Shape;88;p14">
              <a:extLst>
                <a:ext uri="{FF2B5EF4-FFF2-40B4-BE49-F238E27FC236}">
                  <a16:creationId xmlns:a16="http://schemas.microsoft.com/office/drawing/2014/main" id="{5A13850B-A23B-0D43-814A-7CDEEA35B10D}"/>
                </a:ext>
              </a:extLst>
            </p:cNvPr>
            <p:cNvSpPr/>
            <p:nvPr/>
          </p:nvSpPr>
          <p:spPr>
            <a:xfrm>
              <a:off x="2780897" y="2188918"/>
              <a:ext cx="457875" cy="457850"/>
            </a:xfrm>
            <a:custGeom>
              <a:avLst/>
              <a:gdLst/>
              <a:ahLst/>
              <a:cxnLst/>
              <a:rect l="l" t="t" r="r" b="b"/>
              <a:pathLst>
                <a:path w="18315" h="18314" extrusionOk="0">
                  <a:moveTo>
                    <a:pt x="9158" y="0"/>
                  </a:moveTo>
                  <a:cubicBezTo>
                    <a:pt x="4107" y="0"/>
                    <a:pt x="1" y="4107"/>
                    <a:pt x="1" y="9157"/>
                  </a:cubicBezTo>
                  <a:cubicBezTo>
                    <a:pt x="1" y="14207"/>
                    <a:pt x="4107" y="18314"/>
                    <a:pt x="9158" y="18314"/>
                  </a:cubicBezTo>
                  <a:cubicBezTo>
                    <a:pt x="14208" y="18314"/>
                    <a:pt x="18315" y="14207"/>
                    <a:pt x="18315" y="9157"/>
                  </a:cubicBezTo>
                  <a:cubicBezTo>
                    <a:pt x="18315" y="4107"/>
                    <a:pt x="14208" y="0"/>
                    <a:pt x="915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sp>
        <p:nvSpPr>
          <p:cNvPr id="111" name="Google Shape;89;p14">
            <a:extLst>
              <a:ext uri="{FF2B5EF4-FFF2-40B4-BE49-F238E27FC236}">
                <a16:creationId xmlns:a16="http://schemas.microsoft.com/office/drawing/2014/main" id="{AFBF994F-FD60-574E-A564-906A24C99865}"/>
              </a:ext>
            </a:extLst>
          </p:cNvPr>
          <p:cNvSpPr/>
          <p:nvPr/>
        </p:nvSpPr>
        <p:spPr>
          <a:xfrm>
            <a:off x="10013269" y="4710547"/>
            <a:ext cx="400837" cy="398014"/>
          </a:xfrm>
          <a:custGeom>
            <a:avLst/>
            <a:gdLst/>
            <a:ahLst/>
            <a:cxnLst/>
            <a:rect l="l" t="t" r="r" b="b"/>
            <a:pathLst>
              <a:path w="15762" h="15651" extrusionOk="0">
                <a:moveTo>
                  <a:pt x="7937" y="2664"/>
                </a:moveTo>
                <a:cubicBezTo>
                  <a:pt x="10823" y="2664"/>
                  <a:pt x="13153" y="4995"/>
                  <a:pt x="13153" y="7881"/>
                </a:cubicBezTo>
                <a:cubicBezTo>
                  <a:pt x="13153" y="10711"/>
                  <a:pt x="10823" y="13042"/>
                  <a:pt x="7937" y="13042"/>
                </a:cubicBezTo>
                <a:cubicBezTo>
                  <a:pt x="4995" y="13042"/>
                  <a:pt x="2720" y="10711"/>
                  <a:pt x="2720" y="7881"/>
                </a:cubicBezTo>
                <a:cubicBezTo>
                  <a:pt x="2720" y="4995"/>
                  <a:pt x="5106" y="2664"/>
                  <a:pt x="7937" y="2664"/>
                </a:cubicBezTo>
                <a:close/>
                <a:moveTo>
                  <a:pt x="7104" y="0"/>
                </a:moveTo>
                <a:lnTo>
                  <a:pt x="6494" y="1277"/>
                </a:lnTo>
                <a:cubicBezTo>
                  <a:pt x="6272" y="1332"/>
                  <a:pt x="6050" y="1332"/>
                  <a:pt x="5828" y="1388"/>
                </a:cubicBezTo>
                <a:lnTo>
                  <a:pt x="4662" y="666"/>
                </a:lnTo>
                <a:cubicBezTo>
                  <a:pt x="4163" y="833"/>
                  <a:pt x="3719" y="1110"/>
                  <a:pt x="3275" y="1388"/>
                </a:cubicBezTo>
                <a:lnTo>
                  <a:pt x="3331" y="2775"/>
                </a:lnTo>
                <a:cubicBezTo>
                  <a:pt x="3220" y="2942"/>
                  <a:pt x="2998" y="3053"/>
                  <a:pt x="2887" y="3275"/>
                </a:cubicBezTo>
                <a:lnTo>
                  <a:pt x="1388" y="3219"/>
                </a:lnTo>
                <a:cubicBezTo>
                  <a:pt x="1055" y="3607"/>
                  <a:pt x="778" y="4107"/>
                  <a:pt x="556" y="4606"/>
                </a:cubicBezTo>
                <a:lnTo>
                  <a:pt x="1333" y="5772"/>
                </a:lnTo>
                <a:lnTo>
                  <a:pt x="1111" y="6382"/>
                </a:lnTo>
                <a:lnTo>
                  <a:pt x="1" y="7048"/>
                </a:lnTo>
                <a:lnTo>
                  <a:pt x="1" y="8602"/>
                </a:lnTo>
                <a:lnTo>
                  <a:pt x="1111" y="9268"/>
                </a:lnTo>
                <a:lnTo>
                  <a:pt x="1333" y="9879"/>
                </a:lnTo>
                <a:lnTo>
                  <a:pt x="556" y="11044"/>
                </a:lnTo>
                <a:cubicBezTo>
                  <a:pt x="778" y="11543"/>
                  <a:pt x="1055" y="12043"/>
                  <a:pt x="1388" y="12431"/>
                </a:cubicBezTo>
                <a:lnTo>
                  <a:pt x="2887" y="12376"/>
                </a:lnTo>
                <a:cubicBezTo>
                  <a:pt x="2998" y="12487"/>
                  <a:pt x="3164" y="12709"/>
                  <a:pt x="3331" y="12875"/>
                </a:cubicBezTo>
                <a:lnTo>
                  <a:pt x="3275" y="14263"/>
                </a:lnTo>
                <a:cubicBezTo>
                  <a:pt x="3719" y="14540"/>
                  <a:pt x="4163" y="14818"/>
                  <a:pt x="4662" y="14984"/>
                </a:cubicBezTo>
                <a:lnTo>
                  <a:pt x="5828" y="14263"/>
                </a:lnTo>
                <a:cubicBezTo>
                  <a:pt x="6050" y="14318"/>
                  <a:pt x="6272" y="14374"/>
                  <a:pt x="6494" y="14374"/>
                </a:cubicBezTo>
                <a:lnTo>
                  <a:pt x="7104" y="15650"/>
                </a:lnTo>
                <a:lnTo>
                  <a:pt x="8714" y="15650"/>
                </a:lnTo>
                <a:lnTo>
                  <a:pt x="9324" y="14374"/>
                </a:lnTo>
                <a:cubicBezTo>
                  <a:pt x="9546" y="14318"/>
                  <a:pt x="9713" y="14318"/>
                  <a:pt x="9935" y="14263"/>
                </a:cubicBezTo>
                <a:lnTo>
                  <a:pt x="11100" y="14984"/>
                </a:lnTo>
                <a:cubicBezTo>
                  <a:pt x="11600" y="14818"/>
                  <a:pt x="12099" y="14540"/>
                  <a:pt x="12487" y="14263"/>
                </a:cubicBezTo>
                <a:lnTo>
                  <a:pt x="12432" y="12875"/>
                </a:lnTo>
                <a:cubicBezTo>
                  <a:pt x="12598" y="12709"/>
                  <a:pt x="12765" y="12598"/>
                  <a:pt x="12931" y="12376"/>
                </a:cubicBezTo>
                <a:lnTo>
                  <a:pt x="14374" y="12431"/>
                </a:lnTo>
                <a:cubicBezTo>
                  <a:pt x="14707" y="12043"/>
                  <a:pt x="14985" y="11543"/>
                  <a:pt x="15207" y="11044"/>
                </a:cubicBezTo>
                <a:lnTo>
                  <a:pt x="14430" y="9879"/>
                </a:lnTo>
                <a:lnTo>
                  <a:pt x="14652" y="9268"/>
                </a:lnTo>
                <a:lnTo>
                  <a:pt x="15762" y="8602"/>
                </a:lnTo>
                <a:lnTo>
                  <a:pt x="15762" y="7048"/>
                </a:lnTo>
                <a:lnTo>
                  <a:pt x="14652" y="6382"/>
                </a:lnTo>
                <a:lnTo>
                  <a:pt x="14430" y="5772"/>
                </a:lnTo>
                <a:lnTo>
                  <a:pt x="15207" y="4606"/>
                </a:lnTo>
                <a:cubicBezTo>
                  <a:pt x="14985" y="4107"/>
                  <a:pt x="14707" y="3607"/>
                  <a:pt x="14374" y="3219"/>
                </a:cubicBezTo>
                <a:lnTo>
                  <a:pt x="12931" y="3275"/>
                </a:lnTo>
                <a:cubicBezTo>
                  <a:pt x="12765" y="3164"/>
                  <a:pt x="12654" y="2942"/>
                  <a:pt x="12432" y="2775"/>
                </a:cubicBezTo>
                <a:lnTo>
                  <a:pt x="12487" y="1388"/>
                </a:lnTo>
                <a:cubicBezTo>
                  <a:pt x="12099" y="1110"/>
                  <a:pt x="11600" y="833"/>
                  <a:pt x="11100" y="666"/>
                </a:cubicBezTo>
                <a:lnTo>
                  <a:pt x="9935" y="1388"/>
                </a:lnTo>
                <a:cubicBezTo>
                  <a:pt x="9713" y="1332"/>
                  <a:pt x="9546" y="1277"/>
                  <a:pt x="9324" y="1277"/>
                </a:cubicBezTo>
                <a:lnTo>
                  <a:pt x="8714" y="0"/>
                </a:lnTo>
                <a:close/>
              </a:path>
            </a:pathLst>
          </a:custGeom>
          <a:solidFill>
            <a:srgbClr val="266DFF"/>
          </a:solidFill>
          <a:ln>
            <a:noFill/>
          </a:ln>
        </p:spPr>
        <p:txBody>
          <a:bodyPr spcFirstLastPara="1" wrap="square" lIns="121900" tIns="121900" rIns="121900" bIns="121900" anchor="ctr" anchorCtr="0">
            <a:noAutofit/>
          </a:bodyPr>
          <a:lstStyle/>
          <a:p>
            <a:endParaRPr sz="2400"/>
          </a:p>
        </p:txBody>
      </p:sp>
      <p:sp>
        <p:nvSpPr>
          <p:cNvPr id="112" name="Google Shape;90;p14">
            <a:extLst>
              <a:ext uri="{FF2B5EF4-FFF2-40B4-BE49-F238E27FC236}">
                <a16:creationId xmlns:a16="http://schemas.microsoft.com/office/drawing/2014/main" id="{6AEE1759-FC2D-524A-A77B-F0BFF7D1053D}"/>
              </a:ext>
            </a:extLst>
          </p:cNvPr>
          <p:cNvSpPr/>
          <p:nvPr/>
        </p:nvSpPr>
        <p:spPr>
          <a:xfrm>
            <a:off x="10082440" y="4775471"/>
            <a:ext cx="265343" cy="265343"/>
          </a:xfrm>
          <a:custGeom>
            <a:avLst/>
            <a:gdLst/>
            <a:ahLst/>
            <a:cxnLst/>
            <a:rect l="l" t="t" r="r" b="b"/>
            <a:pathLst>
              <a:path w="10434" h="10434" extrusionOk="0">
                <a:moveTo>
                  <a:pt x="5217" y="0"/>
                </a:moveTo>
                <a:cubicBezTo>
                  <a:pt x="2331" y="0"/>
                  <a:pt x="0" y="2331"/>
                  <a:pt x="0" y="5217"/>
                </a:cubicBezTo>
                <a:cubicBezTo>
                  <a:pt x="0" y="8102"/>
                  <a:pt x="2331" y="10433"/>
                  <a:pt x="5217" y="10433"/>
                </a:cubicBezTo>
                <a:cubicBezTo>
                  <a:pt x="8103" y="10433"/>
                  <a:pt x="10433" y="8102"/>
                  <a:pt x="10433" y="5217"/>
                </a:cubicBezTo>
                <a:cubicBezTo>
                  <a:pt x="10433" y="2331"/>
                  <a:pt x="8103" y="0"/>
                  <a:pt x="521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113" name="Group 112">
            <a:extLst>
              <a:ext uri="{FF2B5EF4-FFF2-40B4-BE49-F238E27FC236}">
                <a16:creationId xmlns:a16="http://schemas.microsoft.com/office/drawing/2014/main" id="{8C7E05F6-B7A6-B74C-88DD-F1E1E7E9C3FB}"/>
              </a:ext>
            </a:extLst>
          </p:cNvPr>
          <p:cNvGrpSpPr/>
          <p:nvPr/>
        </p:nvGrpSpPr>
        <p:grpSpPr>
          <a:xfrm>
            <a:off x="8786854" y="3796012"/>
            <a:ext cx="694382" cy="694383"/>
            <a:chOff x="5405872" y="2512168"/>
            <a:chExt cx="682625" cy="682625"/>
          </a:xfrm>
        </p:grpSpPr>
        <p:sp>
          <p:nvSpPr>
            <p:cNvPr id="114" name="Google Shape;91;p14">
              <a:extLst>
                <a:ext uri="{FF2B5EF4-FFF2-40B4-BE49-F238E27FC236}">
                  <a16:creationId xmlns:a16="http://schemas.microsoft.com/office/drawing/2014/main" id="{13F748B9-E030-1E40-B3E3-6CAA0BCE9135}"/>
                </a:ext>
              </a:extLst>
            </p:cNvPr>
            <p:cNvSpPr/>
            <p:nvPr/>
          </p:nvSpPr>
          <p:spPr>
            <a:xfrm>
              <a:off x="5405872" y="2512168"/>
              <a:ext cx="682625" cy="682625"/>
            </a:xfrm>
            <a:custGeom>
              <a:avLst/>
              <a:gdLst/>
              <a:ahLst/>
              <a:cxnLst/>
              <a:rect l="l" t="t" r="r" b="b"/>
              <a:pathLst>
                <a:path w="27305" h="27305" extrusionOk="0">
                  <a:moveTo>
                    <a:pt x="13542" y="4496"/>
                  </a:moveTo>
                  <a:cubicBezTo>
                    <a:pt x="18647" y="4496"/>
                    <a:pt x="22699" y="8603"/>
                    <a:pt x="22699" y="13653"/>
                  </a:cubicBezTo>
                  <a:cubicBezTo>
                    <a:pt x="22699" y="18703"/>
                    <a:pt x="18592" y="22810"/>
                    <a:pt x="13542" y="22810"/>
                  </a:cubicBezTo>
                  <a:cubicBezTo>
                    <a:pt x="8492" y="22810"/>
                    <a:pt x="4385" y="18703"/>
                    <a:pt x="4385" y="13653"/>
                  </a:cubicBezTo>
                  <a:cubicBezTo>
                    <a:pt x="4385" y="8603"/>
                    <a:pt x="8492" y="4496"/>
                    <a:pt x="13542" y="4496"/>
                  </a:cubicBezTo>
                  <a:close/>
                  <a:moveTo>
                    <a:pt x="12210" y="1"/>
                  </a:moveTo>
                  <a:lnTo>
                    <a:pt x="11100" y="2110"/>
                  </a:lnTo>
                  <a:cubicBezTo>
                    <a:pt x="10711" y="2221"/>
                    <a:pt x="10378" y="2332"/>
                    <a:pt x="9990" y="2387"/>
                  </a:cubicBezTo>
                  <a:lnTo>
                    <a:pt x="7937" y="1111"/>
                  </a:lnTo>
                  <a:cubicBezTo>
                    <a:pt x="7104" y="1444"/>
                    <a:pt x="6272" y="1943"/>
                    <a:pt x="5495" y="2498"/>
                  </a:cubicBezTo>
                  <a:lnTo>
                    <a:pt x="5661" y="4884"/>
                  </a:lnTo>
                  <a:lnTo>
                    <a:pt x="4829" y="5717"/>
                  </a:lnTo>
                  <a:lnTo>
                    <a:pt x="2331" y="5606"/>
                  </a:lnTo>
                  <a:cubicBezTo>
                    <a:pt x="1776" y="6383"/>
                    <a:pt x="1277" y="7104"/>
                    <a:pt x="833" y="8048"/>
                  </a:cubicBezTo>
                  <a:lnTo>
                    <a:pt x="2165" y="10046"/>
                  </a:lnTo>
                  <a:cubicBezTo>
                    <a:pt x="2054" y="10379"/>
                    <a:pt x="1943" y="10822"/>
                    <a:pt x="1887" y="11155"/>
                  </a:cubicBezTo>
                  <a:lnTo>
                    <a:pt x="1" y="12265"/>
                  </a:lnTo>
                  <a:lnTo>
                    <a:pt x="1" y="15040"/>
                  </a:lnTo>
                  <a:lnTo>
                    <a:pt x="1887" y="16150"/>
                  </a:lnTo>
                  <a:cubicBezTo>
                    <a:pt x="1943" y="16483"/>
                    <a:pt x="2109" y="16927"/>
                    <a:pt x="2165" y="17260"/>
                  </a:cubicBezTo>
                  <a:lnTo>
                    <a:pt x="833" y="19258"/>
                  </a:lnTo>
                  <a:cubicBezTo>
                    <a:pt x="1277" y="20090"/>
                    <a:pt x="1776" y="20923"/>
                    <a:pt x="2331" y="21700"/>
                  </a:cubicBezTo>
                  <a:lnTo>
                    <a:pt x="4829" y="21533"/>
                  </a:lnTo>
                  <a:lnTo>
                    <a:pt x="5661" y="22366"/>
                  </a:lnTo>
                  <a:lnTo>
                    <a:pt x="5495" y="24808"/>
                  </a:lnTo>
                  <a:cubicBezTo>
                    <a:pt x="6272" y="25362"/>
                    <a:pt x="7104" y="25862"/>
                    <a:pt x="7937" y="26195"/>
                  </a:cubicBezTo>
                  <a:lnTo>
                    <a:pt x="9990" y="24863"/>
                  </a:lnTo>
                  <a:cubicBezTo>
                    <a:pt x="10378" y="25030"/>
                    <a:pt x="10767" y="25085"/>
                    <a:pt x="11100" y="25140"/>
                  </a:cubicBezTo>
                  <a:lnTo>
                    <a:pt x="12210" y="27305"/>
                  </a:lnTo>
                  <a:lnTo>
                    <a:pt x="15096" y="27305"/>
                  </a:lnTo>
                  <a:lnTo>
                    <a:pt x="16205" y="25140"/>
                  </a:lnTo>
                  <a:cubicBezTo>
                    <a:pt x="16594" y="25085"/>
                    <a:pt x="16927" y="24974"/>
                    <a:pt x="17315" y="24863"/>
                  </a:cubicBezTo>
                  <a:lnTo>
                    <a:pt x="19369" y="26195"/>
                  </a:lnTo>
                  <a:cubicBezTo>
                    <a:pt x="20201" y="25862"/>
                    <a:pt x="21034" y="25362"/>
                    <a:pt x="21811" y="24808"/>
                  </a:cubicBezTo>
                  <a:lnTo>
                    <a:pt x="21644" y="22366"/>
                  </a:lnTo>
                  <a:lnTo>
                    <a:pt x="22477" y="21533"/>
                  </a:lnTo>
                  <a:lnTo>
                    <a:pt x="24974" y="21700"/>
                  </a:lnTo>
                  <a:cubicBezTo>
                    <a:pt x="25529" y="20923"/>
                    <a:pt x="26028" y="20146"/>
                    <a:pt x="26472" y="19258"/>
                  </a:cubicBezTo>
                  <a:lnTo>
                    <a:pt x="25140" y="17260"/>
                  </a:lnTo>
                  <a:cubicBezTo>
                    <a:pt x="25307" y="16927"/>
                    <a:pt x="25362" y="16483"/>
                    <a:pt x="25418" y="16150"/>
                  </a:cubicBezTo>
                  <a:lnTo>
                    <a:pt x="27305" y="15040"/>
                  </a:lnTo>
                  <a:lnTo>
                    <a:pt x="27305" y="12265"/>
                  </a:lnTo>
                  <a:lnTo>
                    <a:pt x="25418" y="11155"/>
                  </a:lnTo>
                  <a:cubicBezTo>
                    <a:pt x="25362" y="10822"/>
                    <a:pt x="25196" y="10379"/>
                    <a:pt x="25140" y="10046"/>
                  </a:cubicBezTo>
                  <a:lnTo>
                    <a:pt x="26472" y="8048"/>
                  </a:lnTo>
                  <a:cubicBezTo>
                    <a:pt x="26028" y="7215"/>
                    <a:pt x="25529" y="6383"/>
                    <a:pt x="24974" y="5606"/>
                  </a:cubicBezTo>
                  <a:lnTo>
                    <a:pt x="22477" y="5717"/>
                  </a:lnTo>
                  <a:lnTo>
                    <a:pt x="21644" y="4884"/>
                  </a:lnTo>
                  <a:lnTo>
                    <a:pt x="21811" y="2498"/>
                  </a:lnTo>
                  <a:cubicBezTo>
                    <a:pt x="21034" y="1943"/>
                    <a:pt x="20201" y="1444"/>
                    <a:pt x="19369" y="1111"/>
                  </a:cubicBezTo>
                  <a:lnTo>
                    <a:pt x="17315" y="2387"/>
                  </a:lnTo>
                  <a:cubicBezTo>
                    <a:pt x="16927" y="2276"/>
                    <a:pt x="16538" y="2221"/>
                    <a:pt x="16205" y="2110"/>
                  </a:cubicBezTo>
                  <a:lnTo>
                    <a:pt x="15096" y="1"/>
                  </a:lnTo>
                  <a:close/>
                </a:path>
              </a:pathLst>
            </a:custGeom>
            <a:solidFill>
              <a:srgbClr val="266DFF"/>
            </a:solidFill>
            <a:ln>
              <a:noFill/>
            </a:ln>
          </p:spPr>
          <p:txBody>
            <a:bodyPr spcFirstLastPara="1" wrap="square" lIns="121900" tIns="121900" rIns="121900" bIns="121900" anchor="ctr" anchorCtr="0">
              <a:noAutofit/>
            </a:bodyPr>
            <a:lstStyle/>
            <a:p>
              <a:endParaRPr sz="2400"/>
            </a:p>
          </p:txBody>
        </p:sp>
        <p:sp>
          <p:nvSpPr>
            <p:cNvPr id="115" name="Google Shape;92;p14">
              <a:extLst>
                <a:ext uri="{FF2B5EF4-FFF2-40B4-BE49-F238E27FC236}">
                  <a16:creationId xmlns:a16="http://schemas.microsoft.com/office/drawing/2014/main" id="{2F0FE0F9-E4C5-FA49-BC59-40BACA6D7454}"/>
                </a:ext>
              </a:extLst>
            </p:cNvPr>
            <p:cNvSpPr/>
            <p:nvPr/>
          </p:nvSpPr>
          <p:spPr>
            <a:xfrm>
              <a:off x="5515472" y="2624543"/>
              <a:ext cx="457875" cy="457875"/>
            </a:xfrm>
            <a:custGeom>
              <a:avLst/>
              <a:gdLst/>
              <a:ahLst/>
              <a:cxnLst/>
              <a:rect l="l" t="t" r="r" b="b"/>
              <a:pathLst>
                <a:path w="18315" h="18315" extrusionOk="0">
                  <a:moveTo>
                    <a:pt x="9158" y="1"/>
                  </a:moveTo>
                  <a:cubicBezTo>
                    <a:pt x="4108" y="1"/>
                    <a:pt x="1" y="4108"/>
                    <a:pt x="1" y="9158"/>
                  </a:cubicBezTo>
                  <a:cubicBezTo>
                    <a:pt x="1" y="14208"/>
                    <a:pt x="4108" y="18315"/>
                    <a:pt x="9158" y="18315"/>
                  </a:cubicBezTo>
                  <a:cubicBezTo>
                    <a:pt x="14208" y="18315"/>
                    <a:pt x="18315" y="14208"/>
                    <a:pt x="18315" y="9158"/>
                  </a:cubicBezTo>
                  <a:cubicBezTo>
                    <a:pt x="18315" y="4108"/>
                    <a:pt x="14208" y="1"/>
                    <a:pt x="915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16" name="Group 115">
            <a:extLst>
              <a:ext uri="{FF2B5EF4-FFF2-40B4-BE49-F238E27FC236}">
                <a16:creationId xmlns:a16="http://schemas.microsoft.com/office/drawing/2014/main" id="{DDC29153-2ED4-C04A-9FE7-3E4459990FCE}"/>
              </a:ext>
            </a:extLst>
          </p:cNvPr>
          <p:cNvGrpSpPr/>
          <p:nvPr/>
        </p:nvGrpSpPr>
        <p:grpSpPr>
          <a:xfrm>
            <a:off x="7055183" y="3064959"/>
            <a:ext cx="692983" cy="695806"/>
            <a:chOff x="3703522" y="1793493"/>
            <a:chExt cx="681250" cy="684025"/>
          </a:xfrm>
        </p:grpSpPr>
        <p:sp>
          <p:nvSpPr>
            <p:cNvPr id="117" name="Google Shape;93;p14">
              <a:extLst>
                <a:ext uri="{FF2B5EF4-FFF2-40B4-BE49-F238E27FC236}">
                  <a16:creationId xmlns:a16="http://schemas.microsoft.com/office/drawing/2014/main" id="{C95E8C67-6BC7-5743-B159-72706DA9514E}"/>
                </a:ext>
              </a:extLst>
            </p:cNvPr>
            <p:cNvSpPr/>
            <p:nvPr/>
          </p:nvSpPr>
          <p:spPr>
            <a:xfrm>
              <a:off x="3703522" y="1793493"/>
              <a:ext cx="681250" cy="684025"/>
            </a:xfrm>
            <a:custGeom>
              <a:avLst/>
              <a:gdLst/>
              <a:ahLst/>
              <a:cxnLst/>
              <a:rect l="l" t="t" r="r" b="b"/>
              <a:pathLst>
                <a:path w="27250" h="27361" extrusionOk="0">
                  <a:moveTo>
                    <a:pt x="13597" y="4440"/>
                  </a:moveTo>
                  <a:cubicBezTo>
                    <a:pt x="18647" y="4440"/>
                    <a:pt x="22754" y="8547"/>
                    <a:pt x="22754" y="13597"/>
                  </a:cubicBezTo>
                  <a:cubicBezTo>
                    <a:pt x="22754" y="18647"/>
                    <a:pt x="18592" y="22754"/>
                    <a:pt x="13597" y="22754"/>
                  </a:cubicBezTo>
                  <a:cubicBezTo>
                    <a:pt x="8547" y="22754"/>
                    <a:pt x="4440" y="18647"/>
                    <a:pt x="4440" y="13597"/>
                  </a:cubicBezTo>
                  <a:cubicBezTo>
                    <a:pt x="4440" y="8547"/>
                    <a:pt x="8547" y="4440"/>
                    <a:pt x="13597" y="4440"/>
                  </a:cubicBezTo>
                  <a:close/>
                  <a:moveTo>
                    <a:pt x="12210" y="1"/>
                  </a:moveTo>
                  <a:lnTo>
                    <a:pt x="11100" y="2165"/>
                  </a:lnTo>
                  <a:cubicBezTo>
                    <a:pt x="10712" y="2221"/>
                    <a:pt x="10323" y="2387"/>
                    <a:pt x="9990" y="2443"/>
                  </a:cubicBezTo>
                  <a:lnTo>
                    <a:pt x="7937" y="1111"/>
                  </a:lnTo>
                  <a:cubicBezTo>
                    <a:pt x="7104" y="1444"/>
                    <a:pt x="6272" y="1943"/>
                    <a:pt x="5495" y="2498"/>
                  </a:cubicBezTo>
                  <a:lnTo>
                    <a:pt x="5606" y="4940"/>
                  </a:lnTo>
                  <a:lnTo>
                    <a:pt x="4773" y="5772"/>
                  </a:lnTo>
                  <a:lnTo>
                    <a:pt x="2276" y="5606"/>
                  </a:lnTo>
                  <a:cubicBezTo>
                    <a:pt x="1721" y="6383"/>
                    <a:pt x="1277" y="7160"/>
                    <a:pt x="833" y="8048"/>
                  </a:cubicBezTo>
                  <a:lnTo>
                    <a:pt x="2165" y="10046"/>
                  </a:lnTo>
                  <a:cubicBezTo>
                    <a:pt x="1999" y="10434"/>
                    <a:pt x="1943" y="10823"/>
                    <a:pt x="1888" y="11155"/>
                  </a:cubicBezTo>
                  <a:lnTo>
                    <a:pt x="1" y="12265"/>
                  </a:lnTo>
                  <a:lnTo>
                    <a:pt x="1" y="15040"/>
                  </a:lnTo>
                  <a:lnTo>
                    <a:pt x="1888" y="16150"/>
                  </a:lnTo>
                  <a:cubicBezTo>
                    <a:pt x="1943" y="16539"/>
                    <a:pt x="2110" y="16927"/>
                    <a:pt x="2165" y="17260"/>
                  </a:cubicBezTo>
                  <a:lnTo>
                    <a:pt x="833" y="19313"/>
                  </a:lnTo>
                  <a:cubicBezTo>
                    <a:pt x="1277" y="20090"/>
                    <a:pt x="1721" y="20978"/>
                    <a:pt x="2276" y="21700"/>
                  </a:cubicBezTo>
                  <a:lnTo>
                    <a:pt x="4773" y="21589"/>
                  </a:lnTo>
                  <a:lnTo>
                    <a:pt x="5606" y="22421"/>
                  </a:lnTo>
                  <a:lnTo>
                    <a:pt x="5495" y="24863"/>
                  </a:lnTo>
                  <a:cubicBezTo>
                    <a:pt x="6272" y="25418"/>
                    <a:pt x="7104" y="25862"/>
                    <a:pt x="7937" y="26250"/>
                  </a:cubicBezTo>
                  <a:lnTo>
                    <a:pt x="9990" y="24919"/>
                  </a:lnTo>
                  <a:cubicBezTo>
                    <a:pt x="10323" y="25030"/>
                    <a:pt x="10767" y="25141"/>
                    <a:pt x="11100" y="25196"/>
                  </a:cubicBezTo>
                  <a:lnTo>
                    <a:pt x="12210" y="27360"/>
                  </a:lnTo>
                  <a:lnTo>
                    <a:pt x="15040" y="27360"/>
                  </a:lnTo>
                  <a:lnTo>
                    <a:pt x="16150" y="25196"/>
                  </a:lnTo>
                  <a:cubicBezTo>
                    <a:pt x="16594" y="25141"/>
                    <a:pt x="16927" y="24974"/>
                    <a:pt x="17260" y="24919"/>
                  </a:cubicBezTo>
                  <a:lnTo>
                    <a:pt x="19369" y="26250"/>
                  </a:lnTo>
                  <a:cubicBezTo>
                    <a:pt x="20201" y="25862"/>
                    <a:pt x="21034" y="25418"/>
                    <a:pt x="21811" y="24863"/>
                  </a:cubicBezTo>
                  <a:lnTo>
                    <a:pt x="21644" y="22421"/>
                  </a:lnTo>
                  <a:lnTo>
                    <a:pt x="22477" y="21589"/>
                  </a:lnTo>
                  <a:lnTo>
                    <a:pt x="24974" y="21700"/>
                  </a:lnTo>
                  <a:cubicBezTo>
                    <a:pt x="25529" y="20978"/>
                    <a:pt x="26028" y="20201"/>
                    <a:pt x="26417" y="19313"/>
                  </a:cubicBezTo>
                  <a:lnTo>
                    <a:pt x="25141" y="17260"/>
                  </a:lnTo>
                  <a:cubicBezTo>
                    <a:pt x="25252" y="16927"/>
                    <a:pt x="25307" y="16539"/>
                    <a:pt x="25418" y="16150"/>
                  </a:cubicBezTo>
                  <a:lnTo>
                    <a:pt x="27249" y="15040"/>
                  </a:lnTo>
                  <a:lnTo>
                    <a:pt x="27249" y="12265"/>
                  </a:lnTo>
                  <a:lnTo>
                    <a:pt x="25418" y="11155"/>
                  </a:lnTo>
                  <a:cubicBezTo>
                    <a:pt x="25307" y="10823"/>
                    <a:pt x="25196" y="10434"/>
                    <a:pt x="25141" y="10046"/>
                  </a:cubicBezTo>
                  <a:lnTo>
                    <a:pt x="26417" y="8048"/>
                  </a:lnTo>
                  <a:cubicBezTo>
                    <a:pt x="26028" y="7215"/>
                    <a:pt x="25529" y="6383"/>
                    <a:pt x="24974" y="5606"/>
                  </a:cubicBezTo>
                  <a:lnTo>
                    <a:pt x="22477" y="5772"/>
                  </a:lnTo>
                  <a:lnTo>
                    <a:pt x="21644" y="4940"/>
                  </a:lnTo>
                  <a:lnTo>
                    <a:pt x="21811" y="2498"/>
                  </a:lnTo>
                  <a:cubicBezTo>
                    <a:pt x="21034" y="1943"/>
                    <a:pt x="20201" y="1444"/>
                    <a:pt x="19369" y="1111"/>
                  </a:cubicBezTo>
                  <a:lnTo>
                    <a:pt x="17260" y="2443"/>
                  </a:lnTo>
                  <a:cubicBezTo>
                    <a:pt x="16927" y="2276"/>
                    <a:pt x="16539" y="2221"/>
                    <a:pt x="16150" y="2165"/>
                  </a:cubicBezTo>
                  <a:lnTo>
                    <a:pt x="15040" y="1"/>
                  </a:lnTo>
                  <a:close/>
                </a:path>
              </a:pathLst>
            </a:custGeom>
            <a:solidFill>
              <a:srgbClr val="266DFF"/>
            </a:solidFill>
            <a:ln>
              <a:noFill/>
            </a:ln>
          </p:spPr>
          <p:txBody>
            <a:bodyPr spcFirstLastPara="1" wrap="square" lIns="121900" tIns="121900" rIns="121900" bIns="121900" anchor="ctr" anchorCtr="0">
              <a:noAutofit/>
            </a:bodyPr>
            <a:lstStyle/>
            <a:p>
              <a:endParaRPr sz="2400"/>
            </a:p>
          </p:txBody>
        </p:sp>
        <p:sp>
          <p:nvSpPr>
            <p:cNvPr id="118" name="Google Shape;94;p14">
              <a:extLst>
                <a:ext uri="{FF2B5EF4-FFF2-40B4-BE49-F238E27FC236}">
                  <a16:creationId xmlns:a16="http://schemas.microsoft.com/office/drawing/2014/main" id="{9C3DA8BA-D68E-A742-BF3B-12A17DD9057A}"/>
                </a:ext>
              </a:extLst>
            </p:cNvPr>
            <p:cNvSpPr/>
            <p:nvPr/>
          </p:nvSpPr>
          <p:spPr>
            <a:xfrm>
              <a:off x="3814522" y="1905868"/>
              <a:ext cx="457875" cy="457875"/>
            </a:xfrm>
            <a:custGeom>
              <a:avLst/>
              <a:gdLst/>
              <a:ahLst/>
              <a:cxnLst/>
              <a:rect l="l" t="t" r="r" b="b"/>
              <a:pathLst>
                <a:path w="18315" h="18315" extrusionOk="0">
                  <a:moveTo>
                    <a:pt x="9157" y="1"/>
                  </a:moveTo>
                  <a:cubicBezTo>
                    <a:pt x="4107" y="1"/>
                    <a:pt x="0" y="4108"/>
                    <a:pt x="0" y="9158"/>
                  </a:cubicBezTo>
                  <a:cubicBezTo>
                    <a:pt x="0" y="14208"/>
                    <a:pt x="4107" y="18315"/>
                    <a:pt x="9157" y="18315"/>
                  </a:cubicBezTo>
                  <a:cubicBezTo>
                    <a:pt x="14207" y="18315"/>
                    <a:pt x="18314" y="14208"/>
                    <a:pt x="18314" y="9158"/>
                  </a:cubicBezTo>
                  <a:cubicBezTo>
                    <a:pt x="18314" y="4108"/>
                    <a:pt x="14207" y="1"/>
                    <a:pt x="915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19" name="Group 118">
            <a:extLst>
              <a:ext uri="{FF2B5EF4-FFF2-40B4-BE49-F238E27FC236}">
                <a16:creationId xmlns:a16="http://schemas.microsoft.com/office/drawing/2014/main" id="{33F826A3-8679-9E45-9DA5-F62E5289F9CE}"/>
              </a:ext>
            </a:extLst>
          </p:cNvPr>
          <p:cNvGrpSpPr/>
          <p:nvPr/>
        </p:nvGrpSpPr>
        <p:grpSpPr>
          <a:xfrm>
            <a:off x="7618293" y="3523650"/>
            <a:ext cx="846813" cy="855256"/>
            <a:chOff x="4257097" y="2244418"/>
            <a:chExt cx="832475" cy="840775"/>
          </a:xfrm>
        </p:grpSpPr>
        <p:sp>
          <p:nvSpPr>
            <p:cNvPr id="120" name="Google Shape;95;p14">
              <a:extLst>
                <a:ext uri="{FF2B5EF4-FFF2-40B4-BE49-F238E27FC236}">
                  <a16:creationId xmlns:a16="http://schemas.microsoft.com/office/drawing/2014/main" id="{CA3CB122-F381-E54C-991D-17AAD243E6DE}"/>
                </a:ext>
              </a:extLst>
            </p:cNvPr>
            <p:cNvSpPr/>
            <p:nvPr/>
          </p:nvSpPr>
          <p:spPr>
            <a:xfrm>
              <a:off x="4257097" y="2244418"/>
              <a:ext cx="832475" cy="840775"/>
            </a:xfrm>
            <a:custGeom>
              <a:avLst/>
              <a:gdLst/>
              <a:ahLst/>
              <a:cxnLst/>
              <a:rect l="l" t="t" r="r" b="b"/>
              <a:pathLst>
                <a:path w="33299" h="33631" extrusionOk="0">
                  <a:moveTo>
                    <a:pt x="16483" y="5716"/>
                  </a:moveTo>
                  <a:cubicBezTo>
                    <a:pt x="22699" y="5716"/>
                    <a:pt x="27693" y="10711"/>
                    <a:pt x="27693" y="16871"/>
                  </a:cubicBezTo>
                  <a:cubicBezTo>
                    <a:pt x="27693" y="23031"/>
                    <a:pt x="22699" y="28026"/>
                    <a:pt x="16483" y="28026"/>
                  </a:cubicBezTo>
                  <a:cubicBezTo>
                    <a:pt x="10323" y="28026"/>
                    <a:pt x="5328" y="23031"/>
                    <a:pt x="5328" y="16871"/>
                  </a:cubicBezTo>
                  <a:cubicBezTo>
                    <a:pt x="5328" y="10711"/>
                    <a:pt x="10323" y="5716"/>
                    <a:pt x="16483" y="5716"/>
                  </a:cubicBezTo>
                  <a:close/>
                  <a:moveTo>
                    <a:pt x="14929" y="0"/>
                  </a:moveTo>
                  <a:lnTo>
                    <a:pt x="13542" y="2664"/>
                  </a:lnTo>
                  <a:cubicBezTo>
                    <a:pt x="13042" y="2719"/>
                    <a:pt x="12543" y="2830"/>
                    <a:pt x="12154" y="2997"/>
                  </a:cubicBezTo>
                  <a:lnTo>
                    <a:pt x="9546" y="1387"/>
                  </a:lnTo>
                  <a:cubicBezTo>
                    <a:pt x="8547" y="1887"/>
                    <a:pt x="7493" y="2442"/>
                    <a:pt x="6605" y="3108"/>
                  </a:cubicBezTo>
                  <a:lnTo>
                    <a:pt x="6716" y="6105"/>
                  </a:lnTo>
                  <a:cubicBezTo>
                    <a:pt x="6383" y="6382"/>
                    <a:pt x="5994" y="6715"/>
                    <a:pt x="5717" y="7104"/>
                  </a:cubicBezTo>
                  <a:lnTo>
                    <a:pt x="2665" y="6937"/>
                  </a:lnTo>
                  <a:cubicBezTo>
                    <a:pt x="1999" y="7825"/>
                    <a:pt x="1444" y="8824"/>
                    <a:pt x="944" y="9878"/>
                  </a:cubicBezTo>
                  <a:lnTo>
                    <a:pt x="2609" y="12376"/>
                  </a:lnTo>
                  <a:cubicBezTo>
                    <a:pt x="2498" y="12764"/>
                    <a:pt x="2332" y="13264"/>
                    <a:pt x="2276" y="13763"/>
                  </a:cubicBezTo>
                  <a:lnTo>
                    <a:pt x="1" y="15150"/>
                  </a:lnTo>
                  <a:lnTo>
                    <a:pt x="1" y="18536"/>
                  </a:lnTo>
                  <a:lnTo>
                    <a:pt x="2276" y="19923"/>
                  </a:lnTo>
                  <a:cubicBezTo>
                    <a:pt x="2332" y="20423"/>
                    <a:pt x="2498" y="20811"/>
                    <a:pt x="2609" y="21311"/>
                  </a:cubicBezTo>
                  <a:lnTo>
                    <a:pt x="944" y="23808"/>
                  </a:lnTo>
                  <a:cubicBezTo>
                    <a:pt x="1444" y="24862"/>
                    <a:pt x="1999" y="25806"/>
                    <a:pt x="2665" y="26694"/>
                  </a:cubicBezTo>
                  <a:lnTo>
                    <a:pt x="5717" y="26583"/>
                  </a:lnTo>
                  <a:cubicBezTo>
                    <a:pt x="6105" y="26916"/>
                    <a:pt x="6383" y="27249"/>
                    <a:pt x="6716" y="27526"/>
                  </a:cubicBezTo>
                  <a:lnTo>
                    <a:pt x="6605" y="30523"/>
                  </a:lnTo>
                  <a:cubicBezTo>
                    <a:pt x="7548" y="31244"/>
                    <a:pt x="8547" y="31799"/>
                    <a:pt x="9546" y="32243"/>
                  </a:cubicBezTo>
                  <a:lnTo>
                    <a:pt x="12154" y="30689"/>
                  </a:lnTo>
                  <a:cubicBezTo>
                    <a:pt x="12598" y="30800"/>
                    <a:pt x="13042" y="30967"/>
                    <a:pt x="13542" y="31022"/>
                  </a:cubicBezTo>
                  <a:lnTo>
                    <a:pt x="14929" y="33631"/>
                  </a:lnTo>
                  <a:lnTo>
                    <a:pt x="18370" y="33631"/>
                  </a:lnTo>
                  <a:lnTo>
                    <a:pt x="19757" y="31022"/>
                  </a:lnTo>
                  <a:cubicBezTo>
                    <a:pt x="20257" y="30967"/>
                    <a:pt x="20756" y="30800"/>
                    <a:pt x="21145" y="30689"/>
                  </a:cubicBezTo>
                  <a:lnTo>
                    <a:pt x="23698" y="32243"/>
                  </a:lnTo>
                  <a:cubicBezTo>
                    <a:pt x="24752" y="31799"/>
                    <a:pt x="25806" y="31244"/>
                    <a:pt x="26694" y="30523"/>
                  </a:cubicBezTo>
                  <a:lnTo>
                    <a:pt x="26583" y="27526"/>
                  </a:lnTo>
                  <a:cubicBezTo>
                    <a:pt x="26916" y="27249"/>
                    <a:pt x="27249" y="26916"/>
                    <a:pt x="27527" y="26583"/>
                  </a:cubicBezTo>
                  <a:lnTo>
                    <a:pt x="30579" y="26694"/>
                  </a:lnTo>
                  <a:cubicBezTo>
                    <a:pt x="31301" y="25806"/>
                    <a:pt x="31856" y="24862"/>
                    <a:pt x="32300" y="23808"/>
                  </a:cubicBezTo>
                  <a:lnTo>
                    <a:pt x="30635" y="21311"/>
                  </a:lnTo>
                  <a:cubicBezTo>
                    <a:pt x="30801" y="20867"/>
                    <a:pt x="30912" y="20423"/>
                    <a:pt x="31023" y="19923"/>
                  </a:cubicBezTo>
                  <a:lnTo>
                    <a:pt x="33298" y="18536"/>
                  </a:lnTo>
                  <a:lnTo>
                    <a:pt x="33298" y="15150"/>
                  </a:lnTo>
                  <a:lnTo>
                    <a:pt x="31023" y="13763"/>
                  </a:lnTo>
                  <a:cubicBezTo>
                    <a:pt x="30912" y="13264"/>
                    <a:pt x="30801" y="12820"/>
                    <a:pt x="30635" y="12376"/>
                  </a:cubicBezTo>
                  <a:lnTo>
                    <a:pt x="32300" y="9878"/>
                  </a:lnTo>
                  <a:cubicBezTo>
                    <a:pt x="31856" y="8824"/>
                    <a:pt x="31301" y="7825"/>
                    <a:pt x="30579" y="6937"/>
                  </a:cubicBezTo>
                  <a:lnTo>
                    <a:pt x="27527" y="7104"/>
                  </a:lnTo>
                  <a:cubicBezTo>
                    <a:pt x="27194" y="6715"/>
                    <a:pt x="26916" y="6382"/>
                    <a:pt x="26583" y="6105"/>
                  </a:cubicBezTo>
                  <a:lnTo>
                    <a:pt x="26694" y="3108"/>
                  </a:lnTo>
                  <a:cubicBezTo>
                    <a:pt x="25695" y="2442"/>
                    <a:pt x="24752" y="1887"/>
                    <a:pt x="23698" y="1387"/>
                  </a:cubicBezTo>
                  <a:lnTo>
                    <a:pt x="21145" y="2997"/>
                  </a:lnTo>
                  <a:cubicBezTo>
                    <a:pt x="20645" y="2830"/>
                    <a:pt x="20257" y="2719"/>
                    <a:pt x="19757" y="2664"/>
                  </a:cubicBezTo>
                  <a:lnTo>
                    <a:pt x="18370" y="0"/>
                  </a:lnTo>
                  <a:close/>
                </a:path>
              </a:pathLst>
            </a:custGeom>
            <a:solidFill>
              <a:srgbClr val="6E5CEC"/>
            </a:solidFill>
            <a:ln>
              <a:noFill/>
            </a:ln>
          </p:spPr>
          <p:txBody>
            <a:bodyPr spcFirstLastPara="1" wrap="square" lIns="121900" tIns="121900" rIns="121900" bIns="121900" anchor="ctr" anchorCtr="0">
              <a:noAutofit/>
            </a:bodyPr>
            <a:lstStyle/>
            <a:p>
              <a:endParaRPr sz="2400"/>
            </a:p>
          </p:txBody>
        </p:sp>
        <p:sp>
          <p:nvSpPr>
            <p:cNvPr id="121" name="Google Shape;96;p14">
              <a:extLst>
                <a:ext uri="{FF2B5EF4-FFF2-40B4-BE49-F238E27FC236}">
                  <a16:creationId xmlns:a16="http://schemas.microsoft.com/office/drawing/2014/main" id="{64F38D3B-43E4-0C42-8337-A2CF0889FD65}"/>
                </a:ext>
              </a:extLst>
            </p:cNvPr>
            <p:cNvSpPr/>
            <p:nvPr/>
          </p:nvSpPr>
          <p:spPr>
            <a:xfrm>
              <a:off x="4390297" y="2385918"/>
              <a:ext cx="559150" cy="559150"/>
            </a:xfrm>
            <a:custGeom>
              <a:avLst/>
              <a:gdLst/>
              <a:ahLst/>
              <a:cxnLst/>
              <a:rect l="l" t="t" r="r" b="b"/>
              <a:pathLst>
                <a:path w="22366" h="22366" extrusionOk="0">
                  <a:moveTo>
                    <a:pt x="11155" y="1"/>
                  </a:moveTo>
                  <a:cubicBezTo>
                    <a:pt x="4995" y="1"/>
                    <a:pt x="0" y="5051"/>
                    <a:pt x="0" y="11211"/>
                  </a:cubicBezTo>
                  <a:cubicBezTo>
                    <a:pt x="0" y="17371"/>
                    <a:pt x="4995" y="22366"/>
                    <a:pt x="11155" y="22366"/>
                  </a:cubicBezTo>
                  <a:cubicBezTo>
                    <a:pt x="17315" y="22366"/>
                    <a:pt x="22365" y="17371"/>
                    <a:pt x="22365" y="11211"/>
                  </a:cubicBezTo>
                  <a:cubicBezTo>
                    <a:pt x="22365" y="5051"/>
                    <a:pt x="17315" y="1"/>
                    <a:pt x="1115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22" name="Group 121">
            <a:extLst>
              <a:ext uri="{FF2B5EF4-FFF2-40B4-BE49-F238E27FC236}">
                <a16:creationId xmlns:a16="http://schemas.microsoft.com/office/drawing/2014/main" id="{0714C60A-E9B8-D449-B3CD-443247BE11B3}"/>
              </a:ext>
            </a:extLst>
          </p:cNvPr>
          <p:cNvGrpSpPr/>
          <p:nvPr/>
        </p:nvGrpSpPr>
        <p:grpSpPr>
          <a:xfrm>
            <a:off x="6397522" y="2501849"/>
            <a:ext cx="546198" cy="553268"/>
            <a:chOff x="3056997" y="1239918"/>
            <a:chExt cx="536950" cy="543900"/>
          </a:xfrm>
        </p:grpSpPr>
        <p:sp>
          <p:nvSpPr>
            <p:cNvPr id="123" name="Google Shape;97;p14">
              <a:extLst>
                <a:ext uri="{FF2B5EF4-FFF2-40B4-BE49-F238E27FC236}">
                  <a16:creationId xmlns:a16="http://schemas.microsoft.com/office/drawing/2014/main" id="{8D4028C9-11F3-7A45-B3D2-013103FC76B0}"/>
                </a:ext>
              </a:extLst>
            </p:cNvPr>
            <p:cNvSpPr/>
            <p:nvPr/>
          </p:nvSpPr>
          <p:spPr>
            <a:xfrm>
              <a:off x="3056997" y="1239918"/>
              <a:ext cx="536950" cy="543900"/>
            </a:xfrm>
            <a:custGeom>
              <a:avLst/>
              <a:gdLst/>
              <a:ahLst/>
              <a:cxnLst/>
              <a:rect l="l" t="t" r="r" b="b"/>
              <a:pathLst>
                <a:path w="21478" h="21756" extrusionOk="0">
                  <a:moveTo>
                    <a:pt x="10767" y="3719"/>
                  </a:moveTo>
                  <a:cubicBezTo>
                    <a:pt x="14707" y="3719"/>
                    <a:pt x="17870" y="6882"/>
                    <a:pt x="17870" y="10823"/>
                  </a:cubicBezTo>
                  <a:cubicBezTo>
                    <a:pt x="17870" y="14818"/>
                    <a:pt x="14707" y="17982"/>
                    <a:pt x="10767" y="17982"/>
                  </a:cubicBezTo>
                  <a:cubicBezTo>
                    <a:pt x="6771" y="17982"/>
                    <a:pt x="3608" y="14818"/>
                    <a:pt x="3608" y="10823"/>
                  </a:cubicBezTo>
                  <a:cubicBezTo>
                    <a:pt x="3608" y="6882"/>
                    <a:pt x="6771" y="3719"/>
                    <a:pt x="10767" y="3719"/>
                  </a:cubicBezTo>
                  <a:close/>
                  <a:moveTo>
                    <a:pt x="9657" y="1"/>
                  </a:moveTo>
                  <a:lnTo>
                    <a:pt x="8713" y="1777"/>
                  </a:lnTo>
                  <a:cubicBezTo>
                    <a:pt x="8436" y="1832"/>
                    <a:pt x="8103" y="1888"/>
                    <a:pt x="7825" y="1943"/>
                  </a:cubicBezTo>
                  <a:lnTo>
                    <a:pt x="6161" y="944"/>
                  </a:lnTo>
                  <a:cubicBezTo>
                    <a:pt x="5439" y="1222"/>
                    <a:pt x="4829" y="1610"/>
                    <a:pt x="4218" y="2054"/>
                  </a:cubicBezTo>
                  <a:lnTo>
                    <a:pt x="4274" y="3997"/>
                  </a:lnTo>
                  <a:lnTo>
                    <a:pt x="3663" y="4607"/>
                  </a:lnTo>
                  <a:lnTo>
                    <a:pt x="1721" y="4552"/>
                  </a:lnTo>
                  <a:cubicBezTo>
                    <a:pt x="1277" y="5106"/>
                    <a:pt x="888" y="5772"/>
                    <a:pt x="611" y="6383"/>
                  </a:cubicBezTo>
                  <a:lnTo>
                    <a:pt x="1665" y="7992"/>
                  </a:lnTo>
                  <a:cubicBezTo>
                    <a:pt x="1554" y="8270"/>
                    <a:pt x="1443" y="8547"/>
                    <a:pt x="1443" y="8880"/>
                  </a:cubicBezTo>
                  <a:lnTo>
                    <a:pt x="1" y="9824"/>
                  </a:lnTo>
                  <a:lnTo>
                    <a:pt x="1" y="11932"/>
                  </a:lnTo>
                  <a:lnTo>
                    <a:pt x="1443" y="12876"/>
                  </a:lnTo>
                  <a:cubicBezTo>
                    <a:pt x="1499" y="13153"/>
                    <a:pt x="1554" y="13431"/>
                    <a:pt x="1665" y="13764"/>
                  </a:cubicBezTo>
                  <a:lnTo>
                    <a:pt x="611" y="15373"/>
                  </a:lnTo>
                  <a:cubicBezTo>
                    <a:pt x="888" y="16039"/>
                    <a:pt x="1277" y="16650"/>
                    <a:pt x="1721" y="17205"/>
                  </a:cubicBezTo>
                  <a:lnTo>
                    <a:pt x="3663" y="17149"/>
                  </a:lnTo>
                  <a:lnTo>
                    <a:pt x="4274" y="17760"/>
                  </a:lnTo>
                  <a:lnTo>
                    <a:pt x="4218" y="19702"/>
                  </a:lnTo>
                  <a:cubicBezTo>
                    <a:pt x="4829" y="20146"/>
                    <a:pt x="5439" y="20479"/>
                    <a:pt x="6161" y="20812"/>
                  </a:cubicBezTo>
                  <a:lnTo>
                    <a:pt x="7825" y="19813"/>
                  </a:lnTo>
                  <a:cubicBezTo>
                    <a:pt x="8103" y="19868"/>
                    <a:pt x="8436" y="19924"/>
                    <a:pt x="8713" y="19979"/>
                  </a:cubicBezTo>
                  <a:lnTo>
                    <a:pt x="9657" y="21755"/>
                  </a:lnTo>
                  <a:lnTo>
                    <a:pt x="11821" y="21755"/>
                  </a:lnTo>
                  <a:lnTo>
                    <a:pt x="12765" y="19979"/>
                  </a:lnTo>
                  <a:cubicBezTo>
                    <a:pt x="13042" y="19924"/>
                    <a:pt x="13375" y="19868"/>
                    <a:pt x="13653" y="19813"/>
                  </a:cubicBezTo>
                  <a:lnTo>
                    <a:pt x="15317" y="20812"/>
                  </a:lnTo>
                  <a:cubicBezTo>
                    <a:pt x="16039" y="20534"/>
                    <a:pt x="16649" y="20146"/>
                    <a:pt x="17260" y="19702"/>
                  </a:cubicBezTo>
                  <a:lnTo>
                    <a:pt x="17204" y="17760"/>
                  </a:lnTo>
                  <a:lnTo>
                    <a:pt x="17815" y="17149"/>
                  </a:lnTo>
                  <a:lnTo>
                    <a:pt x="19757" y="17205"/>
                  </a:lnTo>
                  <a:cubicBezTo>
                    <a:pt x="20201" y="16650"/>
                    <a:pt x="20590" y="15984"/>
                    <a:pt x="20867" y="15373"/>
                  </a:cubicBezTo>
                  <a:lnTo>
                    <a:pt x="19813" y="13764"/>
                  </a:lnTo>
                  <a:cubicBezTo>
                    <a:pt x="19924" y="13486"/>
                    <a:pt x="20035" y="13209"/>
                    <a:pt x="20035" y="12876"/>
                  </a:cubicBezTo>
                  <a:lnTo>
                    <a:pt x="21478" y="11932"/>
                  </a:lnTo>
                  <a:lnTo>
                    <a:pt x="21478" y="9824"/>
                  </a:lnTo>
                  <a:lnTo>
                    <a:pt x="20035" y="8880"/>
                  </a:lnTo>
                  <a:cubicBezTo>
                    <a:pt x="19979" y="8603"/>
                    <a:pt x="19924" y="8325"/>
                    <a:pt x="19813" y="7992"/>
                  </a:cubicBezTo>
                  <a:lnTo>
                    <a:pt x="20867" y="6383"/>
                  </a:lnTo>
                  <a:cubicBezTo>
                    <a:pt x="20590" y="5717"/>
                    <a:pt x="20201" y="5106"/>
                    <a:pt x="19757" y="4552"/>
                  </a:cubicBezTo>
                  <a:lnTo>
                    <a:pt x="17815" y="4607"/>
                  </a:lnTo>
                  <a:lnTo>
                    <a:pt x="17204" y="3997"/>
                  </a:lnTo>
                  <a:lnTo>
                    <a:pt x="17260" y="2054"/>
                  </a:lnTo>
                  <a:cubicBezTo>
                    <a:pt x="16649" y="1610"/>
                    <a:pt x="15983" y="1277"/>
                    <a:pt x="15317" y="944"/>
                  </a:cubicBezTo>
                  <a:lnTo>
                    <a:pt x="13653" y="1943"/>
                  </a:lnTo>
                  <a:cubicBezTo>
                    <a:pt x="13375" y="1888"/>
                    <a:pt x="13042" y="1832"/>
                    <a:pt x="12765" y="1777"/>
                  </a:cubicBezTo>
                  <a:lnTo>
                    <a:pt x="11821" y="1"/>
                  </a:lnTo>
                  <a:close/>
                </a:path>
              </a:pathLst>
            </a:custGeom>
            <a:solidFill>
              <a:srgbClr val="6E5CEC"/>
            </a:solidFill>
            <a:ln>
              <a:noFill/>
            </a:ln>
          </p:spPr>
          <p:txBody>
            <a:bodyPr spcFirstLastPara="1" wrap="square" lIns="121900" tIns="121900" rIns="121900" bIns="121900" anchor="ctr" anchorCtr="0">
              <a:noAutofit/>
            </a:bodyPr>
            <a:lstStyle/>
            <a:p>
              <a:endParaRPr sz="2400"/>
            </a:p>
          </p:txBody>
        </p:sp>
        <p:sp>
          <p:nvSpPr>
            <p:cNvPr id="124" name="Google Shape;98;p14">
              <a:extLst>
                <a:ext uri="{FF2B5EF4-FFF2-40B4-BE49-F238E27FC236}">
                  <a16:creationId xmlns:a16="http://schemas.microsoft.com/office/drawing/2014/main" id="{2CBD53D3-FD0A-7949-9228-1D124D7E357F}"/>
                </a:ext>
              </a:extLst>
            </p:cNvPr>
            <p:cNvSpPr/>
            <p:nvPr/>
          </p:nvSpPr>
          <p:spPr>
            <a:xfrm>
              <a:off x="3145797" y="1330118"/>
              <a:ext cx="360750" cy="360750"/>
            </a:xfrm>
            <a:custGeom>
              <a:avLst/>
              <a:gdLst/>
              <a:ahLst/>
              <a:cxnLst/>
              <a:rect l="l" t="t" r="r" b="b"/>
              <a:pathLst>
                <a:path w="14430" h="14430" extrusionOk="0">
                  <a:moveTo>
                    <a:pt x="7215" y="0"/>
                  </a:moveTo>
                  <a:cubicBezTo>
                    <a:pt x="3219" y="0"/>
                    <a:pt x="0" y="3219"/>
                    <a:pt x="0" y="7215"/>
                  </a:cubicBezTo>
                  <a:cubicBezTo>
                    <a:pt x="0" y="11210"/>
                    <a:pt x="3219" y="14429"/>
                    <a:pt x="7215" y="14429"/>
                  </a:cubicBezTo>
                  <a:cubicBezTo>
                    <a:pt x="11155" y="14429"/>
                    <a:pt x="14429" y="11210"/>
                    <a:pt x="14429" y="7215"/>
                  </a:cubicBezTo>
                  <a:cubicBezTo>
                    <a:pt x="14429" y="3219"/>
                    <a:pt x="11155" y="0"/>
                    <a:pt x="721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25" name="Group 124">
            <a:extLst>
              <a:ext uri="{FF2B5EF4-FFF2-40B4-BE49-F238E27FC236}">
                <a16:creationId xmlns:a16="http://schemas.microsoft.com/office/drawing/2014/main" id="{03C815D7-B3BC-D048-9972-DEFC1798F111}"/>
              </a:ext>
            </a:extLst>
          </p:cNvPr>
          <p:cNvGrpSpPr/>
          <p:nvPr/>
        </p:nvGrpSpPr>
        <p:grpSpPr>
          <a:xfrm>
            <a:off x="7034681" y="1813513"/>
            <a:ext cx="968168" cy="968194"/>
            <a:chOff x="3683366" y="563237"/>
            <a:chExt cx="951775" cy="951800"/>
          </a:xfrm>
        </p:grpSpPr>
        <p:sp>
          <p:nvSpPr>
            <p:cNvPr id="126" name="Google Shape;99;p14">
              <a:extLst>
                <a:ext uri="{FF2B5EF4-FFF2-40B4-BE49-F238E27FC236}">
                  <a16:creationId xmlns:a16="http://schemas.microsoft.com/office/drawing/2014/main" id="{34961B51-D062-1B42-BD55-6E3CB73B9C1B}"/>
                </a:ext>
              </a:extLst>
            </p:cNvPr>
            <p:cNvSpPr/>
            <p:nvPr/>
          </p:nvSpPr>
          <p:spPr>
            <a:xfrm>
              <a:off x="3683366" y="563237"/>
              <a:ext cx="951775" cy="951800"/>
            </a:xfrm>
            <a:custGeom>
              <a:avLst/>
              <a:gdLst/>
              <a:ahLst/>
              <a:cxnLst/>
              <a:rect l="l" t="t" r="r" b="b"/>
              <a:pathLst>
                <a:path w="38071" h="38072" extrusionOk="0">
                  <a:moveTo>
                    <a:pt x="19146" y="6439"/>
                  </a:moveTo>
                  <a:cubicBezTo>
                    <a:pt x="26139" y="6439"/>
                    <a:pt x="31744" y="12099"/>
                    <a:pt x="31744" y="19036"/>
                  </a:cubicBezTo>
                  <a:cubicBezTo>
                    <a:pt x="31744" y="25973"/>
                    <a:pt x="26083" y="31689"/>
                    <a:pt x="19146" y="31689"/>
                  </a:cubicBezTo>
                  <a:cubicBezTo>
                    <a:pt x="12154" y="31689"/>
                    <a:pt x="6493" y="25973"/>
                    <a:pt x="6493" y="19036"/>
                  </a:cubicBezTo>
                  <a:cubicBezTo>
                    <a:pt x="6493" y="12099"/>
                    <a:pt x="12209" y="6439"/>
                    <a:pt x="19146" y="6439"/>
                  </a:cubicBezTo>
                  <a:close/>
                  <a:moveTo>
                    <a:pt x="17038" y="1"/>
                  </a:moveTo>
                  <a:lnTo>
                    <a:pt x="15428" y="2942"/>
                  </a:lnTo>
                  <a:cubicBezTo>
                    <a:pt x="14873" y="3109"/>
                    <a:pt x="14429" y="3220"/>
                    <a:pt x="13874" y="3386"/>
                  </a:cubicBezTo>
                  <a:lnTo>
                    <a:pt x="10933" y="1555"/>
                  </a:lnTo>
                  <a:cubicBezTo>
                    <a:pt x="9768" y="2110"/>
                    <a:pt x="8602" y="2776"/>
                    <a:pt x="7548" y="3497"/>
                  </a:cubicBezTo>
                  <a:lnTo>
                    <a:pt x="7659" y="6882"/>
                  </a:lnTo>
                  <a:cubicBezTo>
                    <a:pt x="7270" y="7271"/>
                    <a:pt x="6937" y="7604"/>
                    <a:pt x="6549" y="7992"/>
                  </a:cubicBezTo>
                  <a:lnTo>
                    <a:pt x="3108" y="7881"/>
                  </a:lnTo>
                  <a:cubicBezTo>
                    <a:pt x="2331" y="8936"/>
                    <a:pt x="1665" y="10046"/>
                    <a:pt x="1166" y="11211"/>
                  </a:cubicBezTo>
                  <a:lnTo>
                    <a:pt x="3053" y="14041"/>
                  </a:lnTo>
                  <a:cubicBezTo>
                    <a:pt x="2886" y="14541"/>
                    <a:pt x="2775" y="15096"/>
                    <a:pt x="2609" y="15595"/>
                  </a:cubicBezTo>
                  <a:lnTo>
                    <a:pt x="0" y="17094"/>
                  </a:lnTo>
                  <a:lnTo>
                    <a:pt x="0" y="20923"/>
                  </a:lnTo>
                  <a:lnTo>
                    <a:pt x="2609" y="22477"/>
                  </a:lnTo>
                  <a:cubicBezTo>
                    <a:pt x="2775" y="22976"/>
                    <a:pt x="2886" y="23476"/>
                    <a:pt x="3053" y="23975"/>
                  </a:cubicBezTo>
                  <a:lnTo>
                    <a:pt x="1166" y="26806"/>
                  </a:lnTo>
                  <a:cubicBezTo>
                    <a:pt x="1721" y="28027"/>
                    <a:pt x="2331" y="29136"/>
                    <a:pt x="3108" y="30135"/>
                  </a:cubicBezTo>
                  <a:lnTo>
                    <a:pt x="6549" y="30024"/>
                  </a:lnTo>
                  <a:cubicBezTo>
                    <a:pt x="6937" y="30413"/>
                    <a:pt x="7326" y="30746"/>
                    <a:pt x="7659" y="31134"/>
                  </a:cubicBezTo>
                  <a:lnTo>
                    <a:pt x="7548" y="34520"/>
                  </a:lnTo>
                  <a:cubicBezTo>
                    <a:pt x="8602" y="35297"/>
                    <a:pt x="9768" y="35907"/>
                    <a:pt x="10933" y="36462"/>
                  </a:cubicBezTo>
                  <a:lnTo>
                    <a:pt x="13874" y="34686"/>
                  </a:lnTo>
                  <a:cubicBezTo>
                    <a:pt x="14318" y="34797"/>
                    <a:pt x="14873" y="34964"/>
                    <a:pt x="15428" y="35075"/>
                  </a:cubicBezTo>
                  <a:lnTo>
                    <a:pt x="17038" y="38071"/>
                  </a:lnTo>
                  <a:lnTo>
                    <a:pt x="20978" y="38071"/>
                  </a:lnTo>
                  <a:lnTo>
                    <a:pt x="22587" y="35075"/>
                  </a:lnTo>
                  <a:cubicBezTo>
                    <a:pt x="23142" y="34908"/>
                    <a:pt x="23642" y="34797"/>
                    <a:pt x="24197" y="34686"/>
                  </a:cubicBezTo>
                  <a:lnTo>
                    <a:pt x="27082" y="36462"/>
                  </a:lnTo>
                  <a:cubicBezTo>
                    <a:pt x="28303" y="35907"/>
                    <a:pt x="29469" y="35297"/>
                    <a:pt x="30523" y="34520"/>
                  </a:cubicBezTo>
                  <a:lnTo>
                    <a:pt x="30357" y="31134"/>
                  </a:lnTo>
                  <a:cubicBezTo>
                    <a:pt x="30801" y="30746"/>
                    <a:pt x="31134" y="30413"/>
                    <a:pt x="31467" y="30024"/>
                  </a:cubicBezTo>
                  <a:lnTo>
                    <a:pt x="34963" y="30135"/>
                  </a:lnTo>
                  <a:cubicBezTo>
                    <a:pt x="35684" y="29136"/>
                    <a:pt x="36406" y="28027"/>
                    <a:pt x="36905" y="26806"/>
                  </a:cubicBezTo>
                  <a:lnTo>
                    <a:pt x="35018" y="23975"/>
                  </a:lnTo>
                  <a:cubicBezTo>
                    <a:pt x="35185" y="23476"/>
                    <a:pt x="35296" y="22921"/>
                    <a:pt x="35462" y="22477"/>
                  </a:cubicBezTo>
                  <a:lnTo>
                    <a:pt x="38071" y="20923"/>
                  </a:lnTo>
                  <a:lnTo>
                    <a:pt x="38071" y="17094"/>
                  </a:lnTo>
                  <a:lnTo>
                    <a:pt x="35462" y="15595"/>
                  </a:lnTo>
                  <a:cubicBezTo>
                    <a:pt x="35296" y="15040"/>
                    <a:pt x="35185" y="14541"/>
                    <a:pt x="35018" y="14041"/>
                  </a:cubicBezTo>
                  <a:lnTo>
                    <a:pt x="36905" y="11211"/>
                  </a:lnTo>
                  <a:cubicBezTo>
                    <a:pt x="36350" y="10046"/>
                    <a:pt x="35740" y="8936"/>
                    <a:pt x="34963" y="7881"/>
                  </a:cubicBezTo>
                  <a:lnTo>
                    <a:pt x="31467" y="7992"/>
                  </a:lnTo>
                  <a:cubicBezTo>
                    <a:pt x="31134" y="7604"/>
                    <a:pt x="30690" y="7271"/>
                    <a:pt x="30357" y="6882"/>
                  </a:cubicBezTo>
                  <a:lnTo>
                    <a:pt x="30523" y="3497"/>
                  </a:lnTo>
                  <a:cubicBezTo>
                    <a:pt x="29469" y="2720"/>
                    <a:pt x="28303" y="2110"/>
                    <a:pt x="27082" y="1555"/>
                  </a:cubicBezTo>
                  <a:lnTo>
                    <a:pt x="24197" y="3386"/>
                  </a:lnTo>
                  <a:cubicBezTo>
                    <a:pt x="23697" y="3220"/>
                    <a:pt x="23142" y="3109"/>
                    <a:pt x="22587" y="2942"/>
                  </a:cubicBezTo>
                  <a:lnTo>
                    <a:pt x="20978" y="1"/>
                  </a:lnTo>
                  <a:close/>
                </a:path>
              </a:pathLst>
            </a:custGeom>
            <a:solidFill>
              <a:srgbClr val="FBC906"/>
            </a:solidFill>
            <a:ln>
              <a:noFill/>
            </a:ln>
          </p:spPr>
          <p:txBody>
            <a:bodyPr spcFirstLastPara="1" wrap="square" lIns="121900" tIns="121900" rIns="121900" bIns="121900" anchor="ctr" anchorCtr="0">
              <a:noAutofit/>
            </a:bodyPr>
            <a:lstStyle/>
            <a:p>
              <a:endParaRPr sz="2400" dirty="0"/>
            </a:p>
          </p:txBody>
        </p:sp>
        <p:sp>
          <p:nvSpPr>
            <p:cNvPr id="127" name="Google Shape;100;p14">
              <a:extLst>
                <a:ext uri="{FF2B5EF4-FFF2-40B4-BE49-F238E27FC236}">
                  <a16:creationId xmlns:a16="http://schemas.microsoft.com/office/drawing/2014/main" id="{6A905971-F4B9-2443-BC70-6984070E363A}"/>
                </a:ext>
              </a:extLst>
            </p:cNvPr>
            <p:cNvSpPr/>
            <p:nvPr/>
          </p:nvSpPr>
          <p:spPr>
            <a:xfrm>
              <a:off x="3845691" y="722812"/>
              <a:ext cx="631300" cy="631275"/>
            </a:xfrm>
            <a:custGeom>
              <a:avLst/>
              <a:gdLst/>
              <a:ahLst/>
              <a:cxnLst/>
              <a:rect l="l" t="t" r="r" b="b"/>
              <a:pathLst>
                <a:path w="25252" h="25251" extrusionOk="0">
                  <a:moveTo>
                    <a:pt x="12653" y="0"/>
                  </a:moveTo>
                  <a:cubicBezTo>
                    <a:pt x="5661" y="0"/>
                    <a:pt x="0" y="5605"/>
                    <a:pt x="0" y="12598"/>
                  </a:cubicBezTo>
                  <a:cubicBezTo>
                    <a:pt x="0" y="19590"/>
                    <a:pt x="5661" y="25251"/>
                    <a:pt x="12653" y="25251"/>
                  </a:cubicBezTo>
                  <a:cubicBezTo>
                    <a:pt x="19590" y="25251"/>
                    <a:pt x="25251" y="19590"/>
                    <a:pt x="25251" y="12598"/>
                  </a:cubicBezTo>
                  <a:cubicBezTo>
                    <a:pt x="25251" y="5605"/>
                    <a:pt x="19590" y="0"/>
                    <a:pt x="1265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28" name="Group 127">
            <a:extLst>
              <a:ext uri="{FF2B5EF4-FFF2-40B4-BE49-F238E27FC236}">
                <a16:creationId xmlns:a16="http://schemas.microsoft.com/office/drawing/2014/main" id="{C80EA2E8-D07D-6143-8480-9E7315CEB22B}"/>
              </a:ext>
            </a:extLst>
          </p:cNvPr>
          <p:cNvGrpSpPr/>
          <p:nvPr/>
        </p:nvGrpSpPr>
        <p:grpSpPr>
          <a:xfrm>
            <a:off x="9615280" y="3941373"/>
            <a:ext cx="715566" cy="714142"/>
            <a:chOff x="6220272" y="2655068"/>
            <a:chExt cx="703450" cy="702050"/>
          </a:xfrm>
        </p:grpSpPr>
        <p:sp>
          <p:nvSpPr>
            <p:cNvPr id="129" name="Google Shape;101;p14">
              <a:extLst>
                <a:ext uri="{FF2B5EF4-FFF2-40B4-BE49-F238E27FC236}">
                  <a16:creationId xmlns:a16="http://schemas.microsoft.com/office/drawing/2014/main" id="{9267A797-3A71-2045-9094-CA1CAB424D02}"/>
                </a:ext>
              </a:extLst>
            </p:cNvPr>
            <p:cNvSpPr/>
            <p:nvPr/>
          </p:nvSpPr>
          <p:spPr>
            <a:xfrm>
              <a:off x="6220272" y="2655068"/>
              <a:ext cx="703450" cy="702050"/>
            </a:xfrm>
            <a:custGeom>
              <a:avLst/>
              <a:gdLst/>
              <a:ahLst/>
              <a:cxnLst/>
              <a:rect l="l" t="t" r="r" b="b"/>
              <a:pathLst>
                <a:path w="28138" h="28082" extrusionOk="0">
                  <a:moveTo>
                    <a:pt x="14152" y="4663"/>
                  </a:moveTo>
                  <a:cubicBezTo>
                    <a:pt x="19369" y="4663"/>
                    <a:pt x="23531" y="8880"/>
                    <a:pt x="23531" y="14041"/>
                  </a:cubicBezTo>
                  <a:cubicBezTo>
                    <a:pt x="23531" y="19258"/>
                    <a:pt x="19258" y="23420"/>
                    <a:pt x="14152" y="23420"/>
                  </a:cubicBezTo>
                  <a:cubicBezTo>
                    <a:pt x="8936" y="23420"/>
                    <a:pt x="4774" y="19147"/>
                    <a:pt x="4774" y="14041"/>
                  </a:cubicBezTo>
                  <a:cubicBezTo>
                    <a:pt x="4774" y="8825"/>
                    <a:pt x="8991" y="4663"/>
                    <a:pt x="14152" y="4663"/>
                  </a:cubicBezTo>
                  <a:close/>
                  <a:moveTo>
                    <a:pt x="12599" y="1"/>
                  </a:moveTo>
                  <a:lnTo>
                    <a:pt x="11433" y="2221"/>
                  </a:lnTo>
                  <a:cubicBezTo>
                    <a:pt x="11045" y="2332"/>
                    <a:pt x="10656" y="2443"/>
                    <a:pt x="10268" y="2498"/>
                  </a:cubicBezTo>
                  <a:lnTo>
                    <a:pt x="8103" y="1222"/>
                  </a:lnTo>
                  <a:cubicBezTo>
                    <a:pt x="7215" y="1610"/>
                    <a:pt x="6383" y="2110"/>
                    <a:pt x="5606" y="2665"/>
                  </a:cubicBezTo>
                  <a:lnTo>
                    <a:pt x="5717" y="5162"/>
                  </a:lnTo>
                  <a:lnTo>
                    <a:pt x="4885" y="5994"/>
                  </a:lnTo>
                  <a:lnTo>
                    <a:pt x="2332" y="5828"/>
                  </a:lnTo>
                  <a:cubicBezTo>
                    <a:pt x="1777" y="6605"/>
                    <a:pt x="1277" y="7437"/>
                    <a:pt x="889" y="8325"/>
                  </a:cubicBezTo>
                  <a:lnTo>
                    <a:pt x="2276" y="10434"/>
                  </a:lnTo>
                  <a:cubicBezTo>
                    <a:pt x="2110" y="10767"/>
                    <a:pt x="2054" y="11211"/>
                    <a:pt x="1943" y="11544"/>
                  </a:cubicBezTo>
                  <a:lnTo>
                    <a:pt x="1" y="12654"/>
                  </a:lnTo>
                  <a:lnTo>
                    <a:pt x="1" y="15484"/>
                  </a:lnTo>
                  <a:lnTo>
                    <a:pt x="1943" y="16594"/>
                  </a:lnTo>
                  <a:cubicBezTo>
                    <a:pt x="1999" y="16983"/>
                    <a:pt x="2110" y="17371"/>
                    <a:pt x="2276" y="17704"/>
                  </a:cubicBezTo>
                  <a:lnTo>
                    <a:pt x="889" y="19757"/>
                  </a:lnTo>
                  <a:cubicBezTo>
                    <a:pt x="1277" y="20701"/>
                    <a:pt x="1777" y="21478"/>
                    <a:pt x="2332" y="22255"/>
                  </a:cubicBezTo>
                  <a:lnTo>
                    <a:pt x="4885" y="22144"/>
                  </a:lnTo>
                  <a:lnTo>
                    <a:pt x="5717" y="22976"/>
                  </a:lnTo>
                  <a:lnTo>
                    <a:pt x="5606" y="25474"/>
                  </a:lnTo>
                  <a:cubicBezTo>
                    <a:pt x="6383" y="26029"/>
                    <a:pt x="7271" y="26528"/>
                    <a:pt x="8103" y="26916"/>
                  </a:cubicBezTo>
                  <a:lnTo>
                    <a:pt x="10268" y="25585"/>
                  </a:lnTo>
                  <a:cubicBezTo>
                    <a:pt x="10656" y="25751"/>
                    <a:pt x="11045" y="25807"/>
                    <a:pt x="11433" y="25862"/>
                  </a:cubicBezTo>
                  <a:lnTo>
                    <a:pt x="12599" y="28082"/>
                  </a:lnTo>
                  <a:lnTo>
                    <a:pt x="15540" y="28082"/>
                  </a:lnTo>
                  <a:lnTo>
                    <a:pt x="16705" y="25862"/>
                  </a:lnTo>
                  <a:cubicBezTo>
                    <a:pt x="17149" y="25807"/>
                    <a:pt x="17482" y="25696"/>
                    <a:pt x="17871" y="25585"/>
                  </a:cubicBezTo>
                  <a:lnTo>
                    <a:pt x="20035" y="26916"/>
                  </a:lnTo>
                  <a:cubicBezTo>
                    <a:pt x="20923" y="26528"/>
                    <a:pt x="21755" y="26029"/>
                    <a:pt x="22532" y="25474"/>
                  </a:cubicBezTo>
                  <a:lnTo>
                    <a:pt x="22421" y="22976"/>
                  </a:lnTo>
                  <a:lnTo>
                    <a:pt x="23254" y="22144"/>
                  </a:lnTo>
                  <a:lnTo>
                    <a:pt x="25807" y="22255"/>
                  </a:lnTo>
                  <a:cubicBezTo>
                    <a:pt x="26362" y="21533"/>
                    <a:pt x="26861" y="20701"/>
                    <a:pt x="27250" y="19757"/>
                  </a:cubicBezTo>
                  <a:lnTo>
                    <a:pt x="25862" y="17704"/>
                  </a:lnTo>
                  <a:cubicBezTo>
                    <a:pt x="26029" y="17371"/>
                    <a:pt x="26084" y="16927"/>
                    <a:pt x="26195" y="16594"/>
                  </a:cubicBezTo>
                  <a:lnTo>
                    <a:pt x="28137" y="15484"/>
                  </a:lnTo>
                  <a:lnTo>
                    <a:pt x="28137" y="12654"/>
                  </a:lnTo>
                  <a:lnTo>
                    <a:pt x="26195" y="11544"/>
                  </a:lnTo>
                  <a:cubicBezTo>
                    <a:pt x="26140" y="11100"/>
                    <a:pt x="26029" y="10767"/>
                    <a:pt x="25862" y="10434"/>
                  </a:cubicBezTo>
                  <a:lnTo>
                    <a:pt x="27250" y="8325"/>
                  </a:lnTo>
                  <a:cubicBezTo>
                    <a:pt x="26861" y="7437"/>
                    <a:pt x="26362" y="6660"/>
                    <a:pt x="25807" y="5828"/>
                  </a:cubicBezTo>
                  <a:lnTo>
                    <a:pt x="23254" y="5994"/>
                  </a:lnTo>
                  <a:lnTo>
                    <a:pt x="22421" y="5162"/>
                  </a:lnTo>
                  <a:lnTo>
                    <a:pt x="22532" y="2665"/>
                  </a:lnTo>
                  <a:cubicBezTo>
                    <a:pt x="21755" y="2110"/>
                    <a:pt x="20867" y="1610"/>
                    <a:pt x="20035" y="1222"/>
                  </a:cubicBezTo>
                  <a:lnTo>
                    <a:pt x="17871" y="2498"/>
                  </a:lnTo>
                  <a:cubicBezTo>
                    <a:pt x="17482" y="2387"/>
                    <a:pt x="17094" y="2332"/>
                    <a:pt x="16705" y="2221"/>
                  </a:cubicBezTo>
                  <a:lnTo>
                    <a:pt x="15540" y="1"/>
                  </a:lnTo>
                  <a:close/>
                </a:path>
              </a:pathLst>
            </a:custGeom>
            <a:solidFill>
              <a:srgbClr val="FBC906"/>
            </a:solidFill>
            <a:ln>
              <a:noFill/>
            </a:ln>
          </p:spPr>
          <p:txBody>
            <a:bodyPr spcFirstLastPara="1" wrap="square" lIns="121900" tIns="121900" rIns="121900" bIns="121900" anchor="ctr" anchorCtr="0">
              <a:noAutofit/>
            </a:bodyPr>
            <a:lstStyle/>
            <a:p>
              <a:endParaRPr sz="2400"/>
            </a:p>
          </p:txBody>
        </p:sp>
        <p:sp>
          <p:nvSpPr>
            <p:cNvPr id="130" name="Google Shape;102;p14">
              <a:extLst>
                <a:ext uri="{FF2B5EF4-FFF2-40B4-BE49-F238E27FC236}">
                  <a16:creationId xmlns:a16="http://schemas.microsoft.com/office/drawing/2014/main" id="{76949F3F-31DC-5849-BDE8-7552C3D8FBF5}"/>
                </a:ext>
              </a:extLst>
            </p:cNvPr>
            <p:cNvSpPr/>
            <p:nvPr/>
          </p:nvSpPr>
          <p:spPr>
            <a:xfrm>
              <a:off x="6338222" y="2771618"/>
              <a:ext cx="467575" cy="468975"/>
            </a:xfrm>
            <a:custGeom>
              <a:avLst/>
              <a:gdLst/>
              <a:ahLst/>
              <a:cxnLst/>
              <a:rect l="l" t="t" r="r" b="b"/>
              <a:pathLst>
                <a:path w="18703" h="18759" extrusionOk="0">
                  <a:moveTo>
                    <a:pt x="9323" y="1"/>
                  </a:moveTo>
                  <a:cubicBezTo>
                    <a:pt x="4162" y="1"/>
                    <a:pt x="0" y="4218"/>
                    <a:pt x="0" y="9379"/>
                  </a:cubicBezTo>
                  <a:cubicBezTo>
                    <a:pt x="0" y="14541"/>
                    <a:pt x="4162" y="18758"/>
                    <a:pt x="9323" y="18758"/>
                  </a:cubicBezTo>
                  <a:cubicBezTo>
                    <a:pt x="14540" y="18758"/>
                    <a:pt x="18702" y="14541"/>
                    <a:pt x="18702" y="9379"/>
                  </a:cubicBezTo>
                  <a:cubicBezTo>
                    <a:pt x="18702" y="4218"/>
                    <a:pt x="14540" y="1"/>
                    <a:pt x="932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31" name="Group 130">
            <a:extLst>
              <a:ext uri="{FF2B5EF4-FFF2-40B4-BE49-F238E27FC236}">
                <a16:creationId xmlns:a16="http://schemas.microsoft.com/office/drawing/2014/main" id="{1F0E5455-DAFC-3D48-961D-52DB4CE80E68}"/>
              </a:ext>
            </a:extLst>
          </p:cNvPr>
          <p:cNvGrpSpPr/>
          <p:nvPr/>
        </p:nvGrpSpPr>
        <p:grpSpPr>
          <a:xfrm>
            <a:off x="7070722" y="4805098"/>
            <a:ext cx="716965" cy="714142"/>
            <a:chOff x="3718797" y="3504168"/>
            <a:chExt cx="704825" cy="702050"/>
          </a:xfrm>
        </p:grpSpPr>
        <p:sp>
          <p:nvSpPr>
            <p:cNvPr id="132" name="Google Shape;103;p14">
              <a:extLst>
                <a:ext uri="{FF2B5EF4-FFF2-40B4-BE49-F238E27FC236}">
                  <a16:creationId xmlns:a16="http://schemas.microsoft.com/office/drawing/2014/main" id="{3CDC9C08-B62D-C84A-A620-08EF315C6FEA}"/>
                </a:ext>
              </a:extLst>
            </p:cNvPr>
            <p:cNvSpPr/>
            <p:nvPr/>
          </p:nvSpPr>
          <p:spPr>
            <a:xfrm>
              <a:off x="3718797" y="3504168"/>
              <a:ext cx="704825" cy="702050"/>
            </a:xfrm>
            <a:custGeom>
              <a:avLst/>
              <a:gdLst/>
              <a:ahLst/>
              <a:cxnLst/>
              <a:rect l="l" t="t" r="r" b="b"/>
              <a:pathLst>
                <a:path w="28193" h="28082" extrusionOk="0">
                  <a:moveTo>
                    <a:pt x="14096" y="4718"/>
                  </a:moveTo>
                  <a:cubicBezTo>
                    <a:pt x="19257" y="4718"/>
                    <a:pt x="23475" y="8935"/>
                    <a:pt x="23475" y="14041"/>
                  </a:cubicBezTo>
                  <a:cubicBezTo>
                    <a:pt x="23475" y="19202"/>
                    <a:pt x="19257" y="23420"/>
                    <a:pt x="14096" y="23420"/>
                  </a:cubicBezTo>
                  <a:cubicBezTo>
                    <a:pt x="8880" y="23420"/>
                    <a:pt x="4717" y="19202"/>
                    <a:pt x="4717" y="14041"/>
                  </a:cubicBezTo>
                  <a:cubicBezTo>
                    <a:pt x="4717" y="8935"/>
                    <a:pt x="8991" y="4718"/>
                    <a:pt x="14096" y="4718"/>
                  </a:cubicBezTo>
                  <a:close/>
                  <a:moveTo>
                    <a:pt x="12653" y="0"/>
                  </a:moveTo>
                  <a:lnTo>
                    <a:pt x="11488" y="2220"/>
                  </a:lnTo>
                  <a:cubicBezTo>
                    <a:pt x="11044" y="2276"/>
                    <a:pt x="10711" y="2387"/>
                    <a:pt x="10267" y="2498"/>
                  </a:cubicBezTo>
                  <a:lnTo>
                    <a:pt x="8158" y="1166"/>
                  </a:lnTo>
                  <a:cubicBezTo>
                    <a:pt x="7215" y="1554"/>
                    <a:pt x="6382" y="2054"/>
                    <a:pt x="5661" y="2609"/>
                  </a:cubicBezTo>
                  <a:lnTo>
                    <a:pt x="5772" y="5106"/>
                  </a:lnTo>
                  <a:lnTo>
                    <a:pt x="4939" y="5939"/>
                  </a:lnTo>
                  <a:lnTo>
                    <a:pt x="2387" y="5828"/>
                  </a:lnTo>
                  <a:cubicBezTo>
                    <a:pt x="1832" y="6549"/>
                    <a:pt x="1332" y="7381"/>
                    <a:pt x="944" y="8325"/>
                  </a:cubicBezTo>
                  <a:lnTo>
                    <a:pt x="2331" y="10378"/>
                  </a:lnTo>
                  <a:cubicBezTo>
                    <a:pt x="2165" y="10711"/>
                    <a:pt x="2109" y="11155"/>
                    <a:pt x="1943" y="11488"/>
                  </a:cubicBezTo>
                  <a:lnTo>
                    <a:pt x="0" y="12598"/>
                  </a:lnTo>
                  <a:lnTo>
                    <a:pt x="0" y="15428"/>
                  </a:lnTo>
                  <a:lnTo>
                    <a:pt x="1943" y="16538"/>
                  </a:lnTo>
                  <a:cubicBezTo>
                    <a:pt x="2054" y="16982"/>
                    <a:pt x="2165" y="17315"/>
                    <a:pt x="2331" y="17648"/>
                  </a:cubicBezTo>
                  <a:lnTo>
                    <a:pt x="944" y="19757"/>
                  </a:lnTo>
                  <a:cubicBezTo>
                    <a:pt x="1332" y="20645"/>
                    <a:pt x="1832" y="21422"/>
                    <a:pt x="2387" y="22254"/>
                  </a:cubicBezTo>
                  <a:lnTo>
                    <a:pt x="4939" y="22088"/>
                  </a:lnTo>
                  <a:lnTo>
                    <a:pt x="5772" y="22920"/>
                  </a:lnTo>
                  <a:lnTo>
                    <a:pt x="5661" y="25418"/>
                  </a:lnTo>
                  <a:cubicBezTo>
                    <a:pt x="6382" y="25973"/>
                    <a:pt x="7326" y="26472"/>
                    <a:pt x="8158" y="26861"/>
                  </a:cubicBezTo>
                  <a:lnTo>
                    <a:pt x="10267" y="25584"/>
                  </a:lnTo>
                  <a:cubicBezTo>
                    <a:pt x="10711" y="25695"/>
                    <a:pt x="11044" y="25751"/>
                    <a:pt x="11488" y="25862"/>
                  </a:cubicBezTo>
                  <a:lnTo>
                    <a:pt x="12653" y="28082"/>
                  </a:lnTo>
                  <a:lnTo>
                    <a:pt x="15539" y="28082"/>
                  </a:lnTo>
                  <a:lnTo>
                    <a:pt x="16760" y="25862"/>
                  </a:lnTo>
                  <a:cubicBezTo>
                    <a:pt x="17149" y="25751"/>
                    <a:pt x="17482" y="25640"/>
                    <a:pt x="17925" y="25584"/>
                  </a:cubicBezTo>
                  <a:lnTo>
                    <a:pt x="20090" y="26861"/>
                  </a:lnTo>
                  <a:cubicBezTo>
                    <a:pt x="20978" y="26472"/>
                    <a:pt x="21810" y="25973"/>
                    <a:pt x="22587" y="25418"/>
                  </a:cubicBezTo>
                  <a:lnTo>
                    <a:pt x="22421" y="22920"/>
                  </a:lnTo>
                  <a:lnTo>
                    <a:pt x="23253" y="22088"/>
                  </a:lnTo>
                  <a:lnTo>
                    <a:pt x="25806" y="22254"/>
                  </a:lnTo>
                  <a:cubicBezTo>
                    <a:pt x="26361" y="21477"/>
                    <a:pt x="26860" y="20645"/>
                    <a:pt x="27304" y="19757"/>
                  </a:cubicBezTo>
                  <a:lnTo>
                    <a:pt x="25917" y="17648"/>
                  </a:lnTo>
                  <a:cubicBezTo>
                    <a:pt x="26028" y="17315"/>
                    <a:pt x="26083" y="16927"/>
                    <a:pt x="26250" y="16538"/>
                  </a:cubicBezTo>
                  <a:lnTo>
                    <a:pt x="28192" y="15428"/>
                  </a:lnTo>
                  <a:lnTo>
                    <a:pt x="28192" y="12598"/>
                  </a:lnTo>
                  <a:lnTo>
                    <a:pt x="26250" y="11488"/>
                  </a:lnTo>
                  <a:cubicBezTo>
                    <a:pt x="26194" y="11100"/>
                    <a:pt x="26028" y="10711"/>
                    <a:pt x="25917" y="10378"/>
                  </a:cubicBezTo>
                  <a:lnTo>
                    <a:pt x="27304" y="8325"/>
                  </a:lnTo>
                  <a:cubicBezTo>
                    <a:pt x="26860" y="7381"/>
                    <a:pt x="26361" y="6660"/>
                    <a:pt x="25806" y="5828"/>
                  </a:cubicBezTo>
                  <a:lnTo>
                    <a:pt x="23253" y="5939"/>
                  </a:lnTo>
                  <a:lnTo>
                    <a:pt x="22421" y="5106"/>
                  </a:lnTo>
                  <a:lnTo>
                    <a:pt x="22587" y="2609"/>
                  </a:lnTo>
                  <a:cubicBezTo>
                    <a:pt x="21810" y="2054"/>
                    <a:pt x="20922" y="1554"/>
                    <a:pt x="20090" y="1166"/>
                  </a:cubicBezTo>
                  <a:lnTo>
                    <a:pt x="17925" y="2498"/>
                  </a:lnTo>
                  <a:cubicBezTo>
                    <a:pt x="17482" y="2331"/>
                    <a:pt x="17149" y="2276"/>
                    <a:pt x="16760" y="2220"/>
                  </a:cubicBezTo>
                  <a:lnTo>
                    <a:pt x="15539" y="0"/>
                  </a:lnTo>
                  <a:close/>
                </a:path>
              </a:pathLst>
            </a:custGeom>
            <a:solidFill>
              <a:srgbClr val="FBC906"/>
            </a:solidFill>
            <a:ln>
              <a:noFill/>
            </a:ln>
          </p:spPr>
          <p:txBody>
            <a:bodyPr spcFirstLastPara="1" wrap="square" lIns="121900" tIns="121900" rIns="121900" bIns="121900" anchor="ctr" anchorCtr="0">
              <a:noAutofit/>
            </a:bodyPr>
            <a:lstStyle/>
            <a:p>
              <a:endParaRPr sz="2400"/>
            </a:p>
          </p:txBody>
        </p:sp>
        <p:sp>
          <p:nvSpPr>
            <p:cNvPr id="133" name="Google Shape;104;p14">
              <a:extLst>
                <a:ext uri="{FF2B5EF4-FFF2-40B4-BE49-F238E27FC236}">
                  <a16:creationId xmlns:a16="http://schemas.microsoft.com/office/drawing/2014/main" id="{4AC81354-FE22-EA41-8AB1-1A10CD63BA55}"/>
                </a:ext>
              </a:extLst>
            </p:cNvPr>
            <p:cNvSpPr/>
            <p:nvPr/>
          </p:nvSpPr>
          <p:spPr>
            <a:xfrm>
              <a:off x="3836722" y="3622093"/>
              <a:ext cx="468975" cy="467575"/>
            </a:xfrm>
            <a:custGeom>
              <a:avLst/>
              <a:gdLst/>
              <a:ahLst/>
              <a:cxnLst/>
              <a:rect l="l" t="t" r="r" b="b"/>
              <a:pathLst>
                <a:path w="18759" h="18703" extrusionOk="0">
                  <a:moveTo>
                    <a:pt x="9379" y="1"/>
                  </a:moveTo>
                  <a:cubicBezTo>
                    <a:pt x="4218" y="1"/>
                    <a:pt x="0" y="4163"/>
                    <a:pt x="0" y="9324"/>
                  </a:cubicBezTo>
                  <a:cubicBezTo>
                    <a:pt x="0" y="14485"/>
                    <a:pt x="4218" y="18703"/>
                    <a:pt x="9379" y="18703"/>
                  </a:cubicBezTo>
                  <a:cubicBezTo>
                    <a:pt x="14540" y="18703"/>
                    <a:pt x="18758" y="14485"/>
                    <a:pt x="18758" y="9324"/>
                  </a:cubicBezTo>
                  <a:cubicBezTo>
                    <a:pt x="18758" y="4163"/>
                    <a:pt x="14540" y="1"/>
                    <a:pt x="937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34" name="Group 133">
            <a:extLst>
              <a:ext uri="{FF2B5EF4-FFF2-40B4-BE49-F238E27FC236}">
                <a16:creationId xmlns:a16="http://schemas.microsoft.com/office/drawing/2014/main" id="{E5BD54A8-F7BD-A44B-8A7D-90EE473C4E76}"/>
              </a:ext>
            </a:extLst>
          </p:cNvPr>
          <p:cNvGrpSpPr/>
          <p:nvPr/>
        </p:nvGrpSpPr>
        <p:grpSpPr>
          <a:xfrm>
            <a:off x="5508514" y="4433913"/>
            <a:ext cx="1020402" cy="1028871"/>
            <a:chOff x="2183041" y="3139268"/>
            <a:chExt cx="1003125" cy="1011450"/>
          </a:xfrm>
        </p:grpSpPr>
        <p:sp>
          <p:nvSpPr>
            <p:cNvPr id="135" name="Google Shape;105;p14">
              <a:extLst>
                <a:ext uri="{FF2B5EF4-FFF2-40B4-BE49-F238E27FC236}">
                  <a16:creationId xmlns:a16="http://schemas.microsoft.com/office/drawing/2014/main" id="{EB3BCB77-2065-6041-AFFD-745F3365B2BF}"/>
                </a:ext>
              </a:extLst>
            </p:cNvPr>
            <p:cNvSpPr/>
            <p:nvPr/>
          </p:nvSpPr>
          <p:spPr>
            <a:xfrm>
              <a:off x="2183041" y="3139268"/>
              <a:ext cx="1003125" cy="1011450"/>
            </a:xfrm>
            <a:custGeom>
              <a:avLst/>
              <a:gdLst/>
              <a:ahLst/>
              <a:cxnLst/>
              <a:rect l="l" t="t" r="r" b="b"/>
              <a:pathLst>
                <a:path w="40125" h="40458" extrusionOk="0">
                  <a:moveTo>
                    <a:pt x="19924" y="6827"/>
                  </a:moveTo>
                  <a:cubicBezTo>
                    <a:pt x="27360" y="6827"/>
                    <a:pt x="33354" y="12821"/>
                    <a:pt x="33354" y="20257"/>
                  </a:cubicBezTo>
                  <a:cubicBezTo>
                    <a:pt x="33354" y="27694"/>
                    <a:pt x="27360" y="33743"/>
                    <a:pt x="19924" y="33743"/>
                  </a:cubicBezTo>
                  <a:cubicBezTo>
                    <a:pt x="12487" y="33743"/>
                    <a:pt x="6438" y="27694"/>
                    <a:pt x="6438" y="20257"/>
                  </a:cubicBezTo>
                  <a:cubicBezTo>
                    <a:pt x="6438" y="12821"/>
                    <a:pt x="12487" y="6827"/>
                    <a:pt x="19924" y="6827"/>
                  </a:cubicBezTo>
                  <a:close/>
                  <a:moveTo>
                    <a:pt x="17981" y="1"/>
                  </a:moveTo>
                  <a:lnTo>
                    <a:pt x="16316" y="3220"/>
                  </a:lnTo>
                  <a:lnTo>
                    <a:pt x="14651" y="3608"/>
                  </a:lnTo>
                  <a:lnTo>
                    <a:pt x="11599" y="1666"/>
                  </a:lnTo>
                  <a:cubicBezTo>
                    <a:pt x="10323" y="2221"/>
                    <a:pt x="9102" y="2942"/>
                    <a:pt x="7992" y="3775"/>
                  </a:cubicBezTo>
                  <a:lnTo>
                    <a:pt x="8158" y="7382"/>
                  </a:lnTo>
                  <a:cubicBezTo>
                    <a:pt x="7770" y="7715"/>
                    <a:pt x="7326" y="8103"/>
                    <a:pt x="6938" y="8547"/>
                  </a:cubicBezTo>
                  <a:lnTo>
                    <a:pt x="3275" y="8325"/>
                  </a:lnTo>
                  <a:cubicBezTo>
                    <a:pt x="2442" y="9435"/>
                    <a:pt x="1721" y="10601"/>
                    <a:pt x="1166" y="11877"/>
                  </a:cubicBezTo>
                  <a:lnTo>
                    <a:pt x="3164" y="14874"/>
                  </a:lnTo>
                  <a:cubicBezTo>
                    <a:pt x="2997" y="15429"/>
                    <a:pt x="2831" y="15984"/>
                    <a:pt x="2775" y="16539"/>
                  </a:cubicBezTo>
                  <a:lnTo>
                    <a:pt x="0" y="18204"/>
                  </a:lnTo>
                  <a:lnTo>
                    <a:pt x="0" y="22255"/>
                  </a:lnTo>
                  <a:lnTo>
                    <a:pt x="2775" y="23920"/>
                  </a:lnTo>
                  <a:lnTo>
                    <a:pt x="3164" y="25585"/>
                  </a:lnTo>
                  <a:lnTo>
                    <a:pt x="1166" y="28581"/>
                  </a:lnTo>
                  <a:cubicBezTo>
                    <a:pt x="1721" y="29858"/>
                    <a:pt x="2498" y="31023"/>
                    <a:pt x="3275" y="32133"/>
                  </a:cubicBezTo>
                  <a:lnTo>
                    <a:pt x="6938" y="31911"/>
                  </a:lnTo>
                  <a:cubicBezTo>
                    <a:pt x="7326" y="32355"/>
                    <a:pt x="7714" y="32744"/>
                    <a:pt x="8158" y="33077"/>
                  </a:cubicBezTo>
                  <a:lnTo>
                    <a:pt x="7992" y="36684"/>
                  </a:lnTo>
                  <a:cubicBezTo>
                    <a:pt x="9102" y="37516"/>
                    <a:pt x="10323" y="38238"/>
                    <a:pt x="11599" y="38793"/>
                  </a:cubicBezTo>
                  <a:lnTo>
                    <a:pt x="14651" y="36850"/>
                  </a:lnTo>
                  <a:cubicBezTo>
                    <a:pt x="15206" y="36961"/>
                    <a:pt x="15761" y="37183"/>
                    <a:pt x="16316" y="37239"/>
                  </a:cubicBezTo>
                  <a:lnTo>
                    <a:pt x="17981" y="40458"/>
                  </a:lnTo>
                  <a:lnTo>
                    <a:pt x="22143" y="40458"/>
                  </a:lnTo>
                  <a:lnTo>
                    <a:pt x="23808" y="37239"/>
                  </a:lnTo>
                  <a:lnTo>
                    <a:pt x="25473" y="36850"/>
                  </a:lnTo>
                  <a:lnTo>
                    <a:pt x="28526" y="38793"/>
                  </a:lnTo>
                  <a:cubicBezTo>
                    <a:pt x="29746" y="38238"/>
                    <a:pt x="31023" y="37516"/>
                    <a:pt x="32133" y="36684"/>
                  </a:cubicBezTo>
                  <a:lnTo>
                    <a:pt x="31911" y="33077"/>
                  </a:lnTo>
                  <a:cubicBezTo>
                    <a:pt x="32299" y="32744"/>
                    <a:pt x="32743" y="32355"/>
                    <a:pt x="33187" y="31911"/>
                  </a:cubicBezTo>
                  <a:lnTo>
                    <a:pt x="36850" y="32133"/>
                  </a:lnTo>
                  <a:cubicBezTo>
                    <a:pt x="37682" y="31023"/>
                    <a:pt x="38348" y="29858"/>
                    <a:pt x="38903" y="28581"/>
                  </a:cubicBezTo>
                  <a:lnTo>
                    <a:pt x="36905" y="25585"/>
                  </a:lnTo>
                  <a:cubicBezTo>
                    <a:pt x="37127" y="25030"/>
                    <a:pt x="37238" y="24475"/>
                    <a:pt x="37349" y="23920"/>
                  </a:cubicBezTo>
                  <a:lnTo>
                    <a:pt x="40124" y="22255"/>
                  </a:lnTo>
                  <a:lnTo>
                    <a:pt x="40124" y="18204"/>
                  </a:lnTo>
                  <a:lnTo>
                    <a:pt x="37349" y="16539"/>
                  </a:lnTo>
                  <a:lnTo>
                    <a:pt x="36905" y="14874"/>
                  </a:lnTo>
                  <a:lnTo>
                    <a:pt x="38903" y="11877"/>
                  </a:lnTo>
                  <a:cubicBezTo>
                    <a:pt x="38348" y="10601"/>
                    <a:pt x="37627" y="9435"/>
                    <a:pt x="36850" y="8325"/>
                  </a:cubicBezTo>
                  <a:lnTo>
                    <a:pt x="33187" y="8547"/>
                  </a:lnTo>
                  <a:cubicBezTo>
                    <a:pt x="32743" y="8103"/>
                    <a:pt x="32410" y="7715"/>
                    <a:pt x="31911" y="7382"/>
                  </a:cubicBezTo>
                  <a:lnTo>
                    <a:pt x="32133" y="3775"/>
                  </a:lnTo>
                  <a:cubicBezTo>
                    <a:pt x="31023" y="2942"/>
                    <a:pt x="29746" y="2221"/>
                    <a:pt x="28526" y="1666"/>
                  </a:cubicBezTo>
                  <a:lnTo>
                    <a:pt x="25473" y="3608"/>
                  </a:lnTo>
                  <a:cubicBezTo>
                    <a:pt x="24918" y="3497"/>
                    <a:pt x="24363" y="3275"/>
                    <a:pt x="23808" y="3220"/>
                  </a:cubicBezTo>
                  <a:lnTo>
                    <a:pt x="22143" y="1"/>
                  </a:lnTo>
                  <a:close/>
                </a:path>
              </a:pathLst>
            </a:custGeom>
            <a:solidFill>
              <a:srgbClr val="133899"/>
            </a:solidFill>
            <a:ln>
              <a:noFill/>
            </a:ln>
          </p:spPr>
          <p:txBody>
            <a:bodyPr spcFirstLastPara="1" wrap="square" lIns="121900" tIns="121900" rIns="121900" bIns="121900" anchor="ctr" anchorCtr="0">
              <a:noAutofit/>
            </a:bodyPr>
            <a:lstStyle/>
            <a:p>
              <a:endParaRPr sz="2400"/>
            </a:p>
          </p:txBody>
        </p:sp>
        <p:sp>
          <p:nvSpPr>
            <p:cNvPr id="136" name="Google Shape;106;p14">
              <a:extLst>
                <a:ext uri="{FF2B5EF4-FFF2-40B4-BE49-F238E27FC236}">
                  <a16:creationId xmlns:a16="http://schemas.microsoft.com/office/drawing/2014/main" id="{5F12FBA9-0F12-C84D-9213-ED2CCA9D5BEB}"/>
                </a:ext>
              </a:extLst>
            </p:cNvPr>
            <p:cNvSpPr/>
            <p:nvPr/>
          </p:nvSpPr>
          <p:spPr>
            <a:xfrm>
              <a:off x="2343991" y="3309943"/>
              <a:ext cx="672900" cy="671525"/>
            </a:xfrm>
            <a:custGeom>
              <a:avLst/>
              <a:gdLst/>
              <a:ahLst/>
              <a:cxnLst/>
              <a:rect l="l" t="t" r="r" b="b"/>
              <a:pathLst>
                <a:path w="26916" h="26861" extrusionOk="0">
                  <a:moveTo>
                    <a:pt x="13486" y="0"/>
                  </a:moveTo>
                  <a:cubicBezTo>
                    <a:pt x="6049" y="0"/>
                    <a:pt x="0" y="5994"/>
                    <a:pt x="0" y="13430"/>
                  </a:cubicBezTo>
                  <a:cubicBezTo>
                    <a:pt x="0" y="20867"/>
                    <a:pt x="6049" y="26860"/>
                    <a:pt x="13486" y="26860"/>
                  </a:cubicBezTo>
                  <a:cubicBezTo>
                    <a:pt x="20922" y="26860"/>
                    <a:pt x="26916" y="20867"/>
                    <a:pt x="26916" y="13430"/>
                  </a:cubicBezTo>
                  <a:cubicBezTo>
                    <a:pt x="26916" y="5994"/>
                    <a:pt x="20922" y="0"/>
                    <a:pt x="1348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37" name="Group 136">
            <a:extLst>
              <a:ext uri="{FF2B5EF4-FFF2-40B4-BE49-F238E27FC236}">
                <a16:creationId xmlns:a16="http://schemas.microsoft.com/office/drawing/2014/main" id="{4AB9C48A-3A32-6549-8B9B-ECC72351344B}"/>
              </a:ext>
            </a:extLst>
          </p:cNvPr>
          <p:cNvGrpSpPr/>
          <p:nvPr/>
        </p:nvGrpSpPr>
        <p:grpSpPr>
          <a:xfrm>
            <a:off x="8298979" y="4543511"/>
            <a:ext cx="985104" cy="980883"/>
            <a:chOff x="4926257" y="3247010"/>
            <a:chExt cx="968425" cy="964275"/>
          </a:xfrm>
        </p:grpSpPr>
        <p:sp>
          <p:nvSpPr>
            <p:cNvPr id="138" name="Google Shape;107;p14">
              <a:extLst>
                <a:ext uri="{FF2B5EF4-FFF2-40B4-BE49-F238E27FC236}">
                  <a16:creationId xmlns:a16="http://schemas.microsoft.com/office/drawing/2014/main" id="{283BC53F-93CB-A84F-B70F-B9EDE1D54AE5}"/>
                </a:ext>
              </a:extLst>
            </p:cNvPr>
            <p:cNvSpPr/>
            <p:nvPr/>
          </p:nvSpPr>
          <p:spPr>
            <a:xfrm>
              <a:off x="4926257" y="3247010"/>
              <a:ext cx="968425" cy="964275"/>
            </a:xfrm>
            <a:custGeom>
              <a:avLst/>
              <a:gdLst/>
              <a:ahLst/>
              <a:cxnLst/>
              <a:rect l="l" t="t" r="r" b="b"/>
              <a:pathLst>
                <a:path w="38737" h="38571" extrusionOk="0">
                  <a:moveTo>
                    <a:pt x="19369" y="6383"/>
                  </a:moveTo>
                  <a:cubicBezTo>
                    <a:pt x="26528" y="6383"/>
                    <a:pt x="32299" y="12154"/>
                    <a:pt x="32299" y="19313"/>
                  </a:cubicBezTo>
                  <a:cubicBezTo>
                    <a:pt x="32299" y="26417"/>
                    <a:pt x="26472" y="32189"/>
                    <a:pt x="19369" y="32189"/>
                  </a:cubicBezTo>
                  <a:cubicBezTo>
                    <a:pt x="12210" y="32189"/>
                    <a:pt x="6494" y="26417"/>
                    <a:pt x="6494" y="19313"/>
                  </a:cubicBezTo>
                  <a:cubicBezTo>
                    <a:pt x="6494" y="12154"/>
                    <a:pt x="12210" y="6383"/>
                    <a:pt x="19369" y="6383"/>
                  </a:cubicBezTo>
                  <a:close/>
                  <a:moveTo>
                    <a:pt x="17371" y="1"/>
                  </a:moveTo>
                  <a:lnTo>
                    <a:pt x="15761" y="3053"/>
                  </a:lnTo>
                  <a:cubicBezTo>
                    <a:pt x="15207" y="3164"/>
                    <a:pt x="14652" y="3331"/>
                    <a:pt x="14152" y="3442"/>
                  </a:cubicBezTo>
                  <a:lnTo>
                    <a:pt x="11266" y="1610"/>
                  </a:lnTo>
                  <a:cubicBezTo>
                    <a:pt x="9990" y="2165"/>
                    <a:pt x="8880" y="2776"/>
                    <a:pt x="7770" y="3553"/>
                  </a:cubicBezTo>
                  <a:lnTo>
                    <a:pt x="7992" y="6938"/>
                  </a:lnTo>
                  <a:cubicBezTo>
                    <a:pt x="7548" y="7271"/>
                    <a:pt x="7215" y="7715"/>
                    <a:pt x="6827" y="8048"/>
                  </a:cubicBezTo>
                  <a:lnTo>
                    <a:pt x="3275" y="7881"/>
                  </a:lnTo>
                  <a:cubicBezTo>
                    <a:pt x="2498" y="8936"/>
                    <a:pt x="1832" y="10101"/>
                    <a:pt x="1277" y="11322"/>
                  </a:cubicBezTo>
                  <a:lnTo>
                    <a:pt x="3108" y="14152"/>
                  </a:lnTo>
                  <a:cubicBezTo>
                    <a:pt x="2997" y="14652"/>
                    <a:pt x="2775" y="15207"/>
                    <a:pt x="2720" y="15762"/>
                  </a:cubicBezTo>
                  <a:lnTo>
                    <a:pt x="1" y="17371"/>
                  </a:lnTo>
                  <a:lnTo>
                    <a:pt x="1" y="21256"/>
                  </a:lnTo>
                  <a:lnTo>
                    <a:pt x="2720" y="22810"/>
                  </a:lnTo>
                  <a:cubicBezTo>
                    <a:pt x="2831" y="23365"/>
                    <a:pt x="2997" y="23864"/>
                    <a:pt x="3108" y="24419"/>
                  </a:cubicBezTo>
                  <a:lnTo>
                    <a:pt x="1277" y="27249"/>
                  </a:lnTo>
                  <a:cubicBezTo>
                    <a:pt x="1832" y="28470"/>
                    <a:pt x="2498" y="29636"/>
                    <a:pt x="3275" y="30690"/>
                  </a:cubicBezTo>
                  <a:lnTo>
                    <a:pt x="6827" y="30524"/>
                  </a:lnTo>
                  <a:cubicBezTo>
                    <a:pt x="7160" y="30968"/>
                    <a:pt x="7548" y="31301"/>
                    <a:pt x="7992" y="31634"/>
                  </a:cubicBezTo>
                  <a:lnTo>
                    <a:pt x="7770" y="35019"/>
                  </a:lnTo>
                  <a:cubicBezTo>
                    <a:pt x="8880" y="35796"/>
                    <a:pt x="9990" y="36517"/>
                    <a:pt x="11266" y="36961"/>
                  </a:cubicBezTo>
                  <a:lnTo>
                    <a:pt x="14152" y="35130"/>
                  </a:lnTo>
                  <a:cubicBezTo>
                    <a:pt x="14707" y="35241"/>
                    <a:pt x="15207" y="35407"/>
                    <a:pt x="15761" y="35518"/>
                  </a:cubicBezTo>
                  <a:lnTo>
                    <a:pt x="17371" y="38571"/>
                  </a:lnTo>
                  <a:lnTo>
                    <a:pt x="21367" y="38571"/>
                  </a:lnTo>
                  <a:lnTo>
                    <a:pt x="22976" y="35518"/>
                  </a:lnTo>
                  <a:cubicBezTo>
                    <a:pt x="23531" y="35407"/>
                    <a:pt x="24086" y="35241"/>
                    <a:pt x="24585" y="35130"/>
                  </a:cubicBezTo>
                  <a:lnTo>
                    <a:pt x="27471" y="36961"/>
                  </a:lnTo>
                  <a:cubicBezTo>
                    <a:pt x="28748" y="36406"/>
                    <a:pt x="29858" y="35796"/>
                    <a:pt x="30967" y="35019"/>
                  </a:cubicBezTo>
                  <a:lnTo>
                    <a:pt x="30745" y="31634"/>
                  </a:lnTo>
                  <a:cubicBezTo>
                    <a:pt x="31189" y="31301"/>
                    <a:pt x="31522" y="30857"/>
                    <a:pt x="31911" y="30524"/>
                  </a:cubicBezTo>
                  <a:lnTo>
                    <a:pt x="35463" y="30690"/>
                  </a:lnTo>
                  <a:cubicBezTo>
                    <a:pt x="36240" y="29636"/>
                    <a:pt x="36906" y="28470"/>
                    <a:pt x="37460" y="27249"/>
                  </a:cubicBezTo>
                  <a:lnTo>
                    <a:pt x="35574" y="24419"/>
                  </a:lnTo>
                  <a:cubicBezTo>
                    <a:pt x="35740" y="23920"/>
                    <a:pt x="35962" y="23365"/>
                    <a:pt x="36018" y="22810"/>
                  </a:cubicBezTo>
                  <a:lnTo>
                    <a:pt x="38737" y="21256"/>
                  </a:lnTo>
                  <a:lnTo>
                    <a:pt x="38737" y="17371"/>
                  </a:lnTo>
                  <a:lnTo>
                    <a:pt x="36018" y="15762"/>
                  </a:lnTo>
                  <a:cubicBezTo>
                    <a:pt x="35907" y="15207"/>
                    <a:pt x="35740" y="14707"/>
                    <a:pt x="35574" y="14152"/>
                  </a:cubicBezTo>
                  <a:lnTo>
                    <a:pt x="37460" y="11322"/>
                  </a:lnTo>
                  <a:cubicBezTo>
                    <a:pt x="36906" y="10157"/>
                    <a:pt x="36240" y="8936"/>
                    <a:pt x="35463" y="7881"/>
                  </a:cubicBezTo>
                  <a:lnTo>
                    <a:pt x="31911" y="8048"/>
                  </a:lnTo>
                  <a:cubicBezTo>
                    <a:pt x="31578" y="7604"/>
                    <a:pt x="31134" y="7271"/>
                    <a:pt x="30745" y="6938"/>
                  </a:cubicBezTo>
                  <a:lnTo>
                    <a:pt x="30967" y="3553"/>
                  </a:lnTo>
                  <a:cubicBezTo>
                    <a:pt x="29858" y="2776"/>
                    <a:pt x="28748" y="2054"/>
                    <a:pt x="27471" y="1610"/>
                  </a:cubicBezTo>
                  <a:lnTo>
                    <a:pt x="24585" y="3442"/>
                  </a:lnTo>
                  <a:cubicBezTo>
                    <a:pt x="24030" y="3331"/>
                    <a:pt x="23531" y="3164"/>
                    <a:pt x="22976" y="3053"/>
                  </a:cubicBezTo>
                  <a:lnTo>
                    <a:pt x="21367" y="1"/>
                  </a:lnTo>
                  <a:close/>
                </a:path>
              </a:pathLst>
            </a:custGeom>
            <a:solidFill>
              <a:srgbClr val="5757C8"/>
            </a:solidFill>
            <a:ln>
              <a:noFill/>
            </a:ln>
          </p:spPr>
          <p:txBody>
            <a:bodyPr spcFirstLastPara="1" wrap="square" lIns="121900" tIns="121900" rIns="121900" bIns="121900" anchor="ctr" anchorCtr="0">
              <a:noAutofit/>
            </a:bodyPr>
            <a:lstStyle/>
            <a:p>
              <a:endParaRPr sz="2400"/>
            </a:p>
          </p:txBody>
        </p:sp>
        <p:sp>
          <p:nvSpPr>
            <p:cNvPr id="139" name="Google Shape;108;p14">
              <a:extLst>
                <a:ext uri="{FF2B5EF4-FFF2-40B4-BE49-F238E27FC236}">
                  <a16:creationId xmlns:a16="http://schemas.microsoft.com/office/drawing/2014/main" id="{9BAE38EE-C1E4-0643-8C85-6C95B4F8B12C}"/>
                </a:ext>
              </a:extLst>
            </p:cNvPr>
            <p:cNvSpPr/>
            <p:nvPr/>
          </p:nvSpPr>
          <p:spPr>
            <a:xfrm>
              <a:off x="5087207" y="3406560"/>
              <a:ext cx="646550" cy="645175"/>
            </a:xfrm>
            <a:custGeom>
              <a:avLst/>
              <a:gdLst/>
              <a:ahLst/>
              <a:cxnLst/>
              <a:rect l="l" t="t" r="r" b="b"/>
              <a:pathLst>
                <a:path w="25862" h="25807" extrusionOk="0">
                  <a:moveTo>
                    <a:pt x="12931" y="1"/>
                  </a:moveTo>
                  <a:cubicBezTo>
                    <a:pt x="5827" y="1"/>
                    <a:pt x="0" y="5772"/>
                    <a:pt x="0" y="12876"/>
                  </a:cubicBezTo>
                  <a:cubicBezTo>
                    <a:pt x="0" y="20035"/>
                    <a:pt x="5827" y="25807"/>
                    <a:pt x="12931" y="25807"/>
                  </a:cubicBezTo>
                  <a:cubicBezTo>
                    <a:pt x="20034" y="25807"/>
                    <a:pt x="25861" y="20035"/>
                    <a:pt x="25861" y="12876"/>
                  </a:cubicBezTo>
                  <a:cubicBezTo>
                    <a:pt x="25861" y="5772"/>
                    <a:pt x="20034" y="1"/>
                    <a:pt x="1293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sp>
        <p:nvSpPr>
          <p:cNvPr id="140" name="Google Shape;109;p14">
            <a:extLst>
              <a:ext uri="{FF2B5EF4-FFF2-40B4-BE49-F238E27FC236}">
                <a16:creationId xmlns:a16="http://schemas.microsoft.com/office/drawing/2014/main" id="{E8FF0D3D-31D1-0D4D-B494-88F112EBDB24}"/>
              </a:ext>
            </a:extLst>
          </p:cNvPr>
          <p:cNvSpPr/>
          <p:nvPr/>
        </p:nvSpPr>
        <p:spPr>
          <a:xfrm>
            <a:off x="8736043" y="3074851"/>
            <a:ext cx="539154" cy="534907"/>
          </a:xfrm>
          <a:custGeom>
            <a:avLst/>
            <a:gdLst/>
            <a:ahLst/>
            <a:cxnLst/>
            <a:rect l="l" t="t" r="r" b="b"/>
            <a:pathLst>
              <a:path w="21201" h="21034" extrusionOk="0">
                <a:moveTo>
                  <a:pt x="10656" y="3552"/>
                </a:moveTo>
                <a:cubicBezTo>
                  <a:pt x="14541" y="3552"/>
                  <a:pt x="17649" y="6715"/>
                  <a:pt x="17649" y="10600"/>
                </a:cubicBezTo>
                <a:cubicBezTo>
                  <a:pt x="17649" y="14485"/>
                  <a:pt x="14541" y="17593"/>
                  <a:pt x="10656" y="17593"/>
                </a:cubicBezTo>
                <a:cubicBezTo>
                  <a:pt x="6716" y="17593"/>
                  <a:pt x="3608" y="14485"/>
                  <a:pt x="3608" y="10600"/>
                </a:cubicBezTo>
                <a:cubicBezTo>
                  <a:pt x="3608" y="6715"/>
                  <a:pt x="6716" y="3552"/>
                  <a:pt x="10656" y="3552"/>
                </a:cubicBezTo>
                <a:close/>
                <a:moveTo>
                  <a:pt x="9491" y="0"/>
                </a:moveTo>
                <a:lnTo>
                  <a:pt x="8603" y="1665"/>
                </a:lnTo>
                <a:cubicBezTo>
                  <a:pt x="8325" y="1776"/>
                  <a:pt x="8048" y="1832"/>
                  <a:pt x="7715" y="1887"/>
                </a:cubicBezTo>
                <a:lnTo>
                  <a:pt x="6105" y="833"/>
                </a:lnTo>
                <a:cubicBezTo>
                  <a:pt x="5439" y="1166"/>
                  <a:pt x="4773" y="1499"/>
                  <a:pt x="4218" y="1887"/>
                </a:cubicBezTo>
                <a:lnTo>
                  <a:pt x="4329" y="3774"/>
                </a:lnTo>
                <a:lnTo>
                  <a:pt x="3663" y="4384"/>
                </a:lnTo>
                <a:lnTo>
                  <a:pt x="1721" y="4329"/>
                </a:lnTo>
                <a:cubicBezTo>
                  <a:pt x="1333" y="4884"/>
                  <a:pt x="1000" y="5494"/>
                  <a:pt x="611" y="6216"/>
                </a:cubicBezTo>
                <a:lnTo>
                  <a:pt x="1666" y="7825"/>
                </a:lnTo>
                <a:lnTo>
                  <a:pt x="1444" y="8658"/>
                </a:lnTo>
                <a:lnTo>
                  <a:pt x="1" y="9490"/>
                </a:lnTo>
                <a:lnTo>
                  <a:pt x="1" y="11599"/>
                </a:lnTo>
                <a:lnTo>
                  <a:pt x="1444" y="12431"/>
                </a:lnTo>
                <a:lnTo>
                  <a:pt x="1666" y="13264"/>
                </a:lnTo>
                <a:lnTo>
                  <a:pt x="611" y="14873"/>
                </a:lnTo>
                <a:cubicBezTo>
                  <a:pt x="889" y="15484"/>
                  <a:pt x="1333" y="16150"/>
                  <a:pt x="1721" y="16760"/>
                </a:cubicBezTo>
                <a:lnTo>
                  <a:pt x="3663" y="16705"/>
                </a:lnTo>
                <a:lnTo>
                  <a:pt x="4329" y="17315"/>
                </a:lnTo>
                <a:lnTo>
                  <a:pt x="4218" y="19202"/>
                </a:lnTo>
                <a:cubicBezTo>
                  <a:pt x="4884" y="19590"/>
                  <a:pt x="5495" y="19923"/>
                  <a:pt x="6105" y="20201"/>
                </a:cubicBezTo>
                <a:lnTo>
                  <a:pt x="7715" y="19202"/>
                </a:lnTo>
                <a:cubicBezTo>
                  <a:pt x="7992" y="19257"/>
                  <a:pt x="8270" y="19313"/>
                  <a:pt x="8603" y="19368"/>
                </a:cubicBezTo>
                <a:lnTo>
                  <a:pt x="9491" y="21033"/>
                </a:lnTo>
                <a:lnTo>
                  <a:pt x="11655" y="21033"/>
                </a:lnTo>
                <a:lnTo>
                  <a:pt x="12543" y="19368"/>
                </a:lnTo>
                <a:cubicBezTo>
                  <a:pt x="12820" y="19313"/>
                  <a:pt x="13098" y="19257"/>
                  <a:pt x="13486" y="19202"/>
                </a:cubicBezTo>
                <a:lnTo>
                  <a:pt x="15040" y="20201"/>
                </a:lnTo>
                <a:cubicBezTo>
                  <a:pt x="15762" y="19923"/>
                  <a:pt x="16372" y="19590"/>
                  <a:pt x="16927" y="19202"/>
                </a:cubicBezTo>
                <a:lnTo>
                  <a:pt x="16872" y="17315"/>
                </a:lnTo>
                <a:lnTo>
                  <a:pt x="17482" y="16705"/>
                </a:lnTo>
                <a:lnTo>
                  <a:pt x="19424" y="16760"/>
                </a:lnTo>
                <a:cubicBezTo>
                  <a:pt x="19868" y="16205"/>
                  <a:pt x="20201" y="15595"/>
                  <a:pt x="20534" y="14873"/>
                </a:cubicBezTo>
                <a:lnTo>
                  <a:pt x="19480" y="13264"/>
                </a:lnTo>
                <a:lnTo>
                  <a:pt x="19702" y="12431"/>
                </a:lnTo>
                <a:lnTo>
                  <a:pt x="21200" y="11599"/>
                </a:lnTo>
                <a:lnTo>
                  <a:pt x="21200" y="9490"/>
                </a:lnTo>
                <a:lnTo>
                  <a:pt x="19702" y="8658"/>
                </a:lnTo>
                <a:lnTo>
                  <a:pt x="19480" y="7825"/>
                </a:lnTo>
                <a:lnTo>
                  <a:pt x="20534" y="6216"/>
                </a:lnTo>
                <a:cubicBezTo>
                  <a:pt x="20257" y="5605"/>
                  <a:pt x="19868" y="4939"/>
                  <a:pt x="19424" y="4329"/>
                </a:cubicBezTo>
                <a:lnTo>
                  <a:pt x="17482" y="4384"/>
                </a:lnTo>
                <a:lnTo>
                  <a:pt x="16872" y="3774"/>
                </a:lnTo>
                <a:lnTo>
                  <a:pt x="16927" y="1887"/>
                </a:lnTo>
                <a:cubicBezTo>
                  <a:pt x="16317" y="1499"/>
                  <a:pt x="15706" y="1166"/>
                  <a:pt x="15040" y="833"/>
                </a:cubicBezTo>
                <a:lnTo>
                  <a:pt x="13486" y="1887"/>
                </a:lnTo>
                <a:cubicBezTo>
                  <a:pt x="13209" y="1832"/>
                  <a:pt x="12931" y="1776"/>
                  <a:pt x="12543" y="1665"/>
                </a:cubicBezTo>
                <a:lnTo>
                  <a:pt x="11655" y="0"/>
                </a:lnTo>
                <a:close/>
              </a:path>
            </a:pathLst>
          </a:custGeom>
          <a:solidFill>
            <a:srgbClr val="5757C8"/>
          </a:solidFill>
          <a:ln>
            <a:noFill/>
          </a:ln>
        </p:spPr>
        <p:txBody>
          <a:bodyPr spcFirstLastPara="1" wrap="square" lIns="121900" tIns="121900" rIns="121900" bIns="121900" anchor="ctr" anchorCtr="0">
            <a:noAutofit/>
          </a:bodyPr>
          <a:lstStyle/>
          <a:p>
            <a:endParaRPr sz="2400"/>
          </a:p>
        </p:txBody>
      </p:sp>
      <p:sp>
        <p:nvSpPr>
          <p:cNvPr id="141" name="Google Shape;110;p14">
            <a:extLst>
              <a:ext uri="{FF2B5EF4-FFF2-40B4-BE49-F238E27FC236}">
                <a16:creationId xmlns:a16="http://schemas.microsoft.com/office/drawing/2014/main" id="{D2C6CDF3-A7D8-6945-A9B7-24BE71FA9ABF}"/>
              </a:ext>
            </a:extLst>
          </p:cNvPr>
          <p:cNvSpPr/>
          <p:nvPr/>
        </p:nvSpPr>
        <p:spPr>
          <a:xfrm>
            <a:off x="8827771" y="3165181"/>
            <a:ext cx="357097" cy="357071"/>
          </a:xfrm>
          <a:custGeom>
            <a:avLst/>
            <a:gdLst/>
            <a:ahLst/>
            <a:cxnLst/>
            <a:rect l="l" t="t" r="r" b="b"/>
            <a:pathLst>
              <a:path w="14042" h="14041" extrusionOk="0">
                <a:moveTo>
                  <a:pt x="7049" y="0"/>
                </a:moveTo>
                <a:cubicBezTo>
                  <a:pt x="3164" y="0"/>
                  <a:pt x="1" y="3163"/>
                  <a:pt x="1" y="7048"/>
                </a:cubicBezTo>
                <a:cubicBezTo>
                  <a:pt x="1" y="10877"/>
                  <a:pt x="3164" y="14041"/>
                  <a:pt x="7049" y="14041"/>
                </a:cubicBezTo>
                <a:cubicBezTo>
                  <a:pt x="10878" y="14041"/>
                  <a:pt x="14042" y="10877"/>
                  <a:pt x="14042" y="7048"/>
                </a:cubicBezTo>
                <a:cubicBezTo>
                  <a:pt x="14042" y="3163"/>
                  <a:pt x="10878" y="0"/>
                  <a:pt x="704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142" name="Group 141">
            <a:extLst>
              <a:ext uri="{FF2B5EF4-FFF2-40B4-BE49-F238E27FC236}">
                <a16:creationId xmlns:a16="http://schemas.microsoft.com/office/drawing/2014/main" id="{B750546A-6C6C-B74C-8D7A-28B2E863B5B2}"/>
              </a:ext>
            </a:extLst>
          </p:cNvPr>
          <p:cNvGrpSpPr/>
          <p:nvPr/>
        </p:nvGrpSpPr>
        <p:grpSpPr>
          <a:xfrm>
            <a:off x="5062204" y="1996938"/>
            <a:ext cx="5334039" cy="3552253"/>
            <a:chOff x="5112331" y="2335183"/>
            <a:chExt cx="4595931" cy="3060704"/>
          </a:xfrm>
        </p:grpSpPr>
        <p:sp>
          <p:nvSpPr>
            <p:cNvPr id="143" name="TextBox 142">
              <a:extLst>
                <a:ext uri="{FF2B5EF4-FFF2-40B4-BE49-F238E27FC236}">
                  <a16:creationId xmlns:a16="http://schemas.microsoft.com/office/drawing/2014/main" id="{74676158-05B4-154F-B69F-E8855A1C55A3}"/>
                </a:ext>
              </a:extLst>
            </p:cNvPr>
            <p:cNvSpPr txBox="1"/>
            <p:nvPr/>
          </p:nvSpPr>
          <p:spPr>
            <a:xfrm>
              <a:off x="6322680" y="2895058"/>
              <a:ext cx="374577" cy="218780"/>
            </a:xfrm>
            <a:prstGeom prst="rect">
              <a:avLst/>
            </a:prstGeom>
            <a:noFill/>
          </p:spPr>
          <p:txBody>
            <a:bodyPr wrap="none" rtlCol="0">
              <a:spAutoFit/>
            </a:bodyPr>
            <a:lstStyle/>
            <a:p>
              <a:r>
                <a:rPr lang="en-US" sz="1050" b="1" dirty="0">
                  <a:solidFill>
                    <a:srgbClr val="03409C"/>
                  </a:solidFill>
                </a:rPr>
                <a:t>Labs</a:t>
              </a:r>
            </a:p>
          </p:txBody>
        </p:sp>
        <p:sp>
          <p:nvSpPr>
            <p:cNvPr id="144" name="TextBox 143">
              <a:extLst>
                <a:ext uri="{FF2B5EF4-FFF2-40B4-BE49-F238E27FC236}">
                  <a16:creationId xmlns:a16="http://schemas.microsoft.com/office/drawing/2014/main" id="{0FA06F9E-A503-8744-A6F0-8E8EFEEC5F02}"/>
                </a:ext>
              </a:extLst>
            </p:cNvPr>
            <p:cNvSpPr txBox="1"/>
            <p:nvPr/>
          </p:nvSpPr>
          <p:spPr>
            <a:xfrm>
              <a:off x="6952499" y="2368212"/>
              <a:ext cx="568383" cy="497226"/>
            </a:xfrm>
            <a:prstGeom prst="rect">
              <a:avLst/>
            </a:prstGeom>
            <a:noFill/>
          </p:spPr>
          <p:txBody>
            <a:bodyPr wrap="square" rtlCol="0">
              <a:spAutoFit/>
            </a:bodyPr>
            <a:lstStyle/>
            <a:p>
              <a:pPr algn="ctr"/>
              <a:r>
                <a:rPr lang="en-US" sz="1050" b="1" dirty="0">
                  <a:solidFill>
                    <a:srgbClr val="03409C"/>
                  </a:solidFill>
                </a:rPr>
                <a:t>Rich Device</a:t>
              </a:r>
            </a:p>
            <a:p>
              <a:pPr algn="ctr"/>
              <a:r>
                <a:rPr lang="en-US" sz="1050" b="1" dirty="0">
                  <a:solidFill>
                    <a:srgbClr val="03409C"/>
                  </a:solidFill>
                </a:rPr>
                <a:t>Data</a:t>
              </a:r>
            </a:p>
          </p:txBody>
        </p:sp>
        <p:sp>
          <p:nvSpPr>
            <p:cNvPr id="145" name="TextBox 144">
              <a:extLst>
                <a:ext uri="{FF2B5EF4-FFF2-40B4-BE49-F238E27FC236}">
                  <a16:creationId xmlns:a16="http://schemas.microsoft.com/office/drawing/2014/main" id="{B6F97257-228A-CC44-A55D-CDECC513E4B0}"/>
                </a:ext>
              </a:extLst>
            </p:cNvPr>
            <p:cNvSpPr txBox="1"/>
            <p:nvPr/>
          </p:nvSpPr>
          <p:spPr>
            <a:xfrm flipH="1">
              <a:off x="5608966" y="4634690"/>
              <a:ext cx="640774" cy="397781"/>
            </a:xfrm>
            <a:prstGeom prst="rect">
              <a:avLst/>
            </a:prstGeom>
            <a:noFill/>
          </p:spPr>
          <p:txBody>
            <a:bodyPr wrap="square" rtlCol="0">
              <a:spAutoFit/>
            </a:bodyPr>
            <a:lstStyle/>
            <a:p>
              <a:pPr algn="ctr"/>
              <a:r>
                <a:rPr lang="en-US" sz="1200" b="1" dirty="0">
                  <a:solidFill>
                    <a:srgbClr val="03409C"/>
                  </a:solidFill>
                </a:rPr>
                <a:t>Op</a:t>
              </a:r>
            </a:p>
            <a:p>
              <a:pPr algn="ctr"/>
              <a:r>
                <a:rPr lang="en-US" sz="1200" b="1" dirty="0">
                  <a:solidFill>
                    <a:srgbClr val="03409C"/>
                  </a:solidFill>
                </a:rPr>
                <a:t>Metrics</a:t>
              </a:r>
            </a:p>
          </p:txBody>
        </p:sp>
        <p:sp>
          <p:nvSpPr>
            <p:cNvPr id="146" name="TextBox 145">
              <a:extLst>
                <a:ext uri="{FF2B5EF4-FFF2-40B4-BE49-F238E27FC236}">
                  <a16:creationId xmlns:a16="http://schemas.microsoft.com/office/drawing/2014/main" id="{93FE26F5-66B3-D34F-8020-ACEE3BD4037D}"/>
                </a:ext>
              </a:extLst>
            </p:cNvPr>
            <p:cNvSpPr txBox="1"/>
            <p:nvPr/>
          </p:nvSpPr>
          <p:spPr>
            <a:xfrm>
              <a:off x="6888778" y="3417413"/>
              <a:ext cx="503028" cy="258557"/>
            </a:xfrm>
            <a:prstGeom prst="rect">
              <a:avLst/>
            </a:prstGeom>
            <a:noFill/>
          </p:spPr>
          <p:txBody>
            <a:bodyPr wrap="none" rtlCol="0">
              <a:spAutoFit/>
            </a:bodyPr>
            <a:lstStyle/>
            <a:p>
              <a:r>
                <a:rPr lang="en-US" sz="1350" b="1" dirty="0">
                  <a:solidFill>
                    <a:srgbClr val="03409C"/>
                  </a:solidFill>
                </a:rPr>
                <a:t>Meds</a:t>
              </a:r>
            </a:p>
          </p:txBody>
        </p:sp>
        <p:sp>
          <p:nvSpPr>
            <p:cNvPr id="147" name="TextBox 146">
              <a:extLst>
                <a:ext uri="{FF2B5EF4-FFF2-40B4-BE49-F238E27FC236}">
                  <a16:creationId xmlns:a16="http://schemas.microsoft.com/office/drawing/2014/main" id="{B25F0737-6D11-8D45-9AE5-B76B1CAFBD87}"/>
                </a:ext>
              </a:extLst>
            </p:cNvPr>
            <p:cNvSpPr txBox="1"/>
            <p:nvPr/>
          </p:nvSpPr>
          <p:spPr>
            <a:xfrm>
              <a:off x="7966262" y="4764814"/>
              <a:ext cx="724293" cy="437559"/>
            </a:xfrm>
            <a:prstGeom prst="rect">
              <a:avLst/>
            </a:prstGeom>
            <a:noFill/>
          </p:spPr>
          <p:txBody>
            <a:bodyPr wrap="square" rtlCol="0">
              <a:spAutoFit/>
            </a:bodyPr>
            <a:lstStyle/>
            <a:p>
              <a:pPr algn="ctr"/>
              <a:r>
                <a:rPr lang="en-US" sz="1350" b="1" dirty="0">
                  <a:solidFill>
                    <a:srgbClr val="03409C"/>
                  </a:solidFill>
                </a:rPr>
                <a:t>Team </a:t>
              </a:r>
            </a:p>
            <a:p>
              <a:pPr algn="ctr"/>
              <a:r>
                <a:rPr lang="en-US" sz="1350" b="1" dirty="0">
                  <a:solidFill>
                    <a:srgbClr val="03409C"/>
                  </a:solidFill>
                </a:rPr>
                <a:t>IQ</a:t>
              </a:r>
            </a:p>
          </p:txBody>
        </p:sp>
        <p:sp>
          <p:nvSpPr>
            <p:cNvPr id="148" name="TextBox 147">
              <a:extLst>
                <a:ext uri="{FF2B5EF4-FFF2-40B4-BE49-F238E27FC236}">
                  <a16:creationId xmlns:a16="http://schemas.microsoft.com/office/drawing/2014/main" id="{5CCAADD9-A681-4D40-AE66-C9D81F3B018B}"/>
                </a:ext>
              </a:extLst>
            </p:cNvPr>
            <p:cNvSpPr txBox="1"/>
            <p:nvPr/>
          </p:nvSpPr>
          <p:spPr>
            <a:xfrm>
              <a:off x="8426307" y="4052461"/>
              <a:ext cx="410488" cy="258557"/>
            </a:xfrm>
            <a:prstGeom prst="rect">
              <a:avLst/>
            </a:prstGeom>
            <a:noFill/>
          </p:spPr>
          <p:txBody>
            <a:bodyPr wrap="none" rtlCol="0">
              <a:spAutoFit/>
            </a:bodyPr>
            <a:lstStyle/>
            <a:p>
              <a:r>
                <a:rPr lang="en-US" sz="1350" b="1" dirty="0">
                  <a:solidFill>
                    <a:srgbClr val="03409C"/>
                  </a:solidFill>
                </a:rPr>
                <a:t>EHR</a:t>
              </a:r>
            </a:p>
          </p:txBody>
        </p:sp>
        <p:sp>
          <p:nvSpPr>
            <p:cNvPr id="149" name="TextBox 148">
              <a:extLst>
                <a:ext uri="{FF2B5EF4-FFF2-40B4-BE49-F238E27FC236}">
                  <a16:creationId xmlns:a16="http://schemas.microsoft.com/office/drawing/2014/main" id="{AEE49E42-754B-2B47-8795-EAB6B58586C2}"/>
                </a:ext>
              </a:extLst>
            </p:cNvPr>
            <p:cNvSpPr txBox="1"/>
            <p:nvPr/>
          </p:nvSpPr>
          <p:spPr>
            <a:xfrm>
              <a:off x="8881907" y="4970897"/>
              <a:ext cx="428996" cy="268502"/>
            </a:xfrm>
            <a:prstGeom prst="rect">
              <a:avLst/>
            </a:prstGeom>
            <a:noFill/>
          </p:spPr>
          <p:txBody>
            <a:bodyPr wrap="none" rtlCol="0">
              <a:spAutoFit/>
            </a:bodyPr>
            <a:lstStyle/>
            <a:p>
              <a:r>
                <a:rPr lang="en-US" sz="1425" b="1" dirty="0">
                  <a:solidFill>
                    <a:srgbClr val="03409C"/>
                  </a:solidFill>
                </a:rPr>
                <a:t>ADT</a:t>
              </a:r>
            </a:p>
          </p:txBody>
        </p:sp>
        <p:sp>
          <p:nvSpPr>
            <p:cNvPr id="150" name="TextBox 149">
              <a:extLst>
                <a:ext uri="{FF2B5EF4-FFF2-40B4-BE49-F238E27FC236}">
                  <a16:creationId xmlns:a16="http://schemas.microsoft.com/office/drawing/2014/main" id="{9A808D5C-9696-774A-82FF-32863EE9DB60}"/>
                </a:ext>
              </a:extLst>
            </p:cNvPr>
            <p:cNvSpPr txBox="1"/>
            <p:nvPr/>
          </p:nvSpPr>
          <p:spPr>
            <a:xfrm>
              <a:off x="9100030" y="4184452"/>
              <a:ext cx="501646" cy="238669"/>
            </a:xfrm>
            <a:prstGeom prst="rect">
              <a:avLst/>
            </a:prstGeom>
            <a:noFill/>
          </p:spPr>
          <p:txBody>
            <a:bodyPr wrap="none" rtlCol="0">
              <a:spAutoFit/>
            </a:bodyPr>
            <a:lstStyle/>
            <a:p>
              <a:r>
                <a:rPr lang="en-US" sz="1200" b="1" dirty="0">
                  <a:solidFill>
                    <a:srgbClr val="03409C"/>
                  </a:solidFill>
                </a:rPr>
                <a:t>Billing</a:t>
              </a:r>
            </a:p>
          </p:txBody>
        </p:sp>
        <p:sp>
          <p:nvSpPr>
            <p:cNvPr id="151" name="TextBox 150">
              <a:extLst>
                <a:ext uri="{FF2B5EF4-FFF2-40B4-BE49-F238E27FC236}">
                  <a16:creationId xmlns:a16="http://schemas.microsoft.com/office/drawing/2014/main" id="{638736EE-B17A-5445-B7FA-9734D52B0BBA}"/>
                </a:ext>
              </a:extLst>
            </p:cNvPr>
            <p:cNvSpPr txBox="1"/>
            <p:nvPr/>
          </p:nvSpPr>
          <p:spPr>
            <a:xfrm>
              <a:off x="6991572" y="4929381"/>
              <a:ext cx="425340" cy="258557"/>
            </a:xfrm>
            <a:prstGeom prst="rect">
              <a:avLst/>
            </a:prstGeom>
            <a:noFill/>
          </p:spPr>
          <p:txBody>
            <a:bodyPr wrap="square" rtlCol="0">
              <a:spAutoFit/>
            </a:bodyPr>
            <a:lstStyle/>
            <a:p>
              <a:r>
                <a:rPr lang="en-US" sz="1350" b="1" dirty="0">
                  <a:solidFill>
                    <a:srgbClr val="03409C"/>
                  </a:solidFill>
                </a:rPr>
                <a:t>PAT</a:t>
              </a:r>
            </a:p>
          </p:txBody>
        </p:sp>
        <p:sp>
          <p:nvSpPr>
            <p:cNvPr id="152" name="TextBox 151">
              <a:extLst>
                <a:ext uri="{FF2B5EF4-FFF2-40B4-BE49-F238E27FC236}">
                  <a16:creationId xmlns:a16="http://schemas.microsoft.com/office/drawing/2014/main" id="{3F94ABA2-F84A-A844-B5D4-921DFAFDFCF9}"/>
                </a:ext>
              </a:extLst>
            </p:cNvPr>
            <p:cNvSpPr txBox="1"/>
            <p:nvPr/>
          </p:nvSpPr>
          <p:spPr>
            <a:xfrm>
              <a:off x="5984590" y="3682685"/>
              <a:ext cx="479547" cy="238669"/>
            </a:xfrm>
            <a:prstGeom prst="rect">
              <a:avLst/>
            </a:prstGeom>
            <a:noFill/>
          </p:spPr>
          <p:txBody>
            <a:bodyPr wrap="none" rtlCol="0">
              <a:spAutoFit/>
            </a:bodyPr>
            <a:lstStyle/>
            <a:p>
              <a:r>
                <a:rPr lang="en-US" sz="1200" b="1" dirty="0">
                  <a:solidFill>
                    <a:srgbClr val="03409C"/>
                  </a:solidFill>
                </a:rPr>
                <a:t>QCDR</a:t>
              </a:r>
            </a:p>
          </p:txBody>
        </p:sp>
        <p:sp>
          <p:nvSpPr>
            <p:cNvPr id="153" name="TextBox 152">
              <a:extLst>
                <a:ext uri="{FF2B5EF4-FFF2-40B4-BE49-F238E27FC236}">
                  <a16:creationId xmlns:a16="http://schemas.microsoft.com/office/drawing/2014/main" id="{E6547ACC-ECD6-4C4B-988D-70638B86A6BA}"/>
                </a:ext>
              </a:extLst>
            </p:cNvPr>
            <p:cNvSpPr txBox="1"/>
            <p:nvPr/>
          </p:nvSpPr>
          <p:spPr>
            <a:xfrm>
              <a:off x="6521083" y="4122491"/>
              <a:ext cx="530209" cy="238669"/>
            </a:xfrm>
            <a:prstGeom prst="rect">
              <a:avLst/>
            </a:prstGeom>
            <a:noFill/>
          </p:spPr>
          <p:txBody>
            <a:bodyPr wrap="none" rtlCol="0">
              <a:spAutoFit/>
            </a:bodyPr>
            <a:lstStyle/>
            <a:p>
              <a:pPr algn="ctr"/>
              <a:r>
                <a:rPr lang="en-US" sz="1200" b="1" dirty="0">
                  <a:solidFill>
                    <a:srgbClr val="03409C"/>
                  </a:solidFill>
                </a:rPr>
                <a:t>Orders</a:t>
              </a:r>
            </a:p>
          </p:txBody>
        </p:sp>
        <p:sp>
          <p:nvSpPr>
            <p:cNvPr id="154" name="TextBox 153">
              <a:extLst>
                <a:ext uri="{FF2B5EF4-FFF2-40B4-BE49-F238E27FC236}">
                  <a16:creationId xmlns:a16="http://schemas.microsoft.com/office/drawing/2014/main" id="{F8006393-209E-A441-ACB3-3804D41BB696}"/>
                </a:ext>
              </a:extLst>
            </p:cNvPr>
            <p:cNvSpPr txBox="1"/>
            <p:nvPr/>
          </p:nvSpPr>
          <p:spPr>
            <a:xfrm>
              <a:off x="5304764" y="3898840"/>
              <a:ext cx="476785" cy="258557"/>
            </a:xfrm>
            <a:prstGeom prst="rect">
              <a:avLst/>
            </a:prstGeom>
            <a:noFill/>
          </p:spPr>
          <p:txBody>
            <a:bodyPr wrap="none" rtlCol="0">
              <a:spAutoFit/>
            </a:bodyPr>
            <a:lstStyle/>
            <a:p>
              <a:r>
                <a:rPr lang="en-US" sz="1350" b="1" dirty="0">
                  <a:solidFill>
                    <a:srgbClr val="03409C"/>
                  </a:solidFill>
                </a:rPr>
                <a:t>ERAS</a:t>
              </a:r>
            </a:p>
          </p:txBody>
        </p:sp>
        <p:sp>
          <p:nvSpPr>
            <p:cNvPr id="155" name="TextBox 154">
              <a:extLst>
                <a:ext uri="{FF2B5EF4-FFF2-40B4-BE49-F238E27FC236}">
                  <a16:creationId xmlns:a16="http://schemas.microsoft.com/office/drawing/2014/main" id="{2165D331-EB9B-5147-A769-7670CF5C8A0C}"/>
                </a:ext>
              </a:extLst>
            </p:cNvPr>
            <p:cNvSpPr txBox="1"/>
            <p:nvPr/>
          </p:nvSpPr>
          <p:spPr>
            <a:xfrm>
              <a:off x="7672337" y="3206191"/>
              <a:ext cx="478165" cy="218780"/>
            </a:xfrm>
            <a:prstGeom prst="rect">
              <a:avLst/>
            </a:prstGeom>
            <a:noFill/>
          </p:spPr>
          <p:txBody>
            <a:bodyPr wrap="none" rtlCol="0">
              <a:spAutoFit/>
            </a:bodyPr>
            <a:lstStyle/>
            <a:p>
              <a:pPr algn="ctr"/>
              <a:r>
                <a:rPr lang="en-US" sz="1050" b="1" dirty="0">
                  <a:solidFill>
                    <a:srgbClr val="03409C"/>
                  </a:solidFill>
                </a:rPr>
                <a:t>Events</a:t>
              </a:r>
            </a:p>
          </p:txBody>
        </p:sp>
        <p:sp>
          <p:nvSpPr>
            <p:cNvPr id="156" name="TextBox 155">
              <a:extLst>
                <a:ext uri="{FF2B5EF4-FFF2-40B4-BE49-F238E27FC236}">
                  <a16:creationId xmlns:a16="http://schemas.microsoft.com/office/drawing/2014/main" id="{496E80F2-EFBB-1B42-AA53-F2110D0D4EF8}"/>
                </a:ext>
              </a:extLst>
            </p:cNvPr>
            <p:cNvSpPr txBox="1"/>
            <p:nvPr/>
          </p:nvSpPr>
          <p:spPr>
            <a:xfrm>
              <a:off x="8053286" y="4207858"/>
              <a:ext cx="233696" cy="258557"/>
            </a:xfrm>
            <a:prstGeom prst="rect">
              <a:avLst/>
            </a:prstGeom>
            <a:noFill/>
          </p:spPr>
          <p:txBody>
            <a:bodyPr wrap="none" rtlCol="0">
              <a:spAutoFit/>
            </a:bodyPr>
            <a:lstStyle/>
            <a:p>
              <a:r>
                <a:rPr lang="en-US" sz="1350" b="1" dirty="0">
                  <a:solidFill>
                    <a:srgbClr val="03409C"/>
                  </a:solidFill>
                </a:rPr>
                <a:t>≤</a:t>
              </a:r>
            </a:p>
          </p:txBody>
        </p:sp>
        <p:sp>
          <p:nvSpPr>
            <p:cNvPr id="157" name="TextBox 156">
              <a:extLst>
                <a:ext uri="{FF2B5EF4-FFF2-40B4-BE49-F238E27FC236}">
                  <a16:creationId xmlns:a16="http://schemas.microsoft.com/office/drawing/2014/main" id="{F71EFEBF-CF31-4B4D-BD99-42EAE42EE736}"/>
                </a:ext>
              </a:extLst>
            </p:cNvPr>
            <p:cNvSpPr txBox="1"/>
            <p:nvPr/>
          </p:nvSpPr>
          <p:spPr>
            <a:xfrm>
              <a:off x="6408388" y="3309676"/>
              <a:ext cx="244746" cy="258557"/>
            </a:xfrm>
            <a:prstGeom prst="rect">
              <a:avLst/>
            </a:prstGeom>
            <a:noFill/>
          </p:spPr>
          <p:txBody>
            <a:bodyPr wrap="none" rtlCol="0">
              <a:spAutoFit/>
            </a:bodyPr>
            <a:lstStyle/>
            <a:p>
              <a:r>
                <a:rPr lang="en-US" sz="1350" b="1" dirty="0">
                  <a:solidFill>
                    <a:srgbClr val="03409C"/>
                  </a:solidFill>
                </a:rPr>
                <a:t>∆</a:t>
              </a:r>
            </a:p>
          </p:txBody>
        </p:sp>
        <p:sp>
          <p:nvSpPr>
            <p:cNvPr id="158" name="TextBox 157">
              <a:extLst>
                <a:ext uri="{FF2B5EF4-FFF2-40B4-BE49-F238E27FC236}">
                  <a16:creationId xmlns:a16="http://schemas.microsoft.com/office/drawing/2014/main" id="{A36D5DEB-D5C3-DE49-8694-DD3BEEF02D9F}"/>
                </a:ext>
              </a:extLst>
            </p:cNvPr>
            <p:cNvSpPr txBox="1"/>
            <p:nvPr/>
          </p:nvSpPr>
          <p:spPr>
            <a:xfrm>
              <a:off x="7795927" y="2590407"/>
              <a:ext cx="233696" cy="258557"/>
            </a:xfrm>
            <a:prstGeom prst="rect">
              <a:avLst/>
            </a:prstGeom>
            <a:noFill/>
          </p:spPr>
          <p:txBody>
            <a:bodyPr wrap="none" rtlCol="0">
              <a:spAutoFit/>
            </a:bodyPr>
            <a:lstStyle/>
            <a:p>
              <a:r>
                <a:rPr lang="en-US" sz="1350" b="1" dirty="0">
                  <a:solidFill>
                    <a:srgbClr val="03409C"/>
                  </a:solidFill>
                </a:rPr>
                <a:t>√</a:t>
              </a:r>
            </a:p>
          </p:txBody>
        </p:sp>
        <p:sp>
          <p:nvSpPr>
            <p:cNvPr id="159" name="TextBox 158">
              <a:extLst>
                <a:ext uri="{FF2B5EF4-FFF2-40B4-BE49-F238E27FC236}">
                  <a16:creationId xmlns:a16="http://schemas.microsoft.com/office/drawing/2014/main" id="{E12FB107-CE1A-A440-8FF0-0BC2EA480CA1}"/>
                </a:ext>
              </a:extLst>
            </p:cNvPr>
            <p:cNvSpPr txBox="1"/>
            <p:nvPr/>
          </p:nvSpPr>
          <p:spPr>
            <a:xfrm>
              <a:off x="6499274" y="2335183"/>
              <a:ext cx="241983" cy="278446"/>
            </a:xfrm>
            <a:prstGeom prst="rect">
              <a:avLst/>
            </a:prstGeom>
            <a:noFill/>
          </p:spPr>
          <p:txBody>
            <a:bodyPr wrap="none" rtlCol="0">
              <a:spAutoFit/>
            </a:bodyPr>
            <a:lstStyle/>
            <a:p>
              <a:r>
                <a:rPr lang="en-US" sz="1500" b="1" dirty="0">
                  <a:solidFill>
                    <a:schemeClr val="bg1"/>
                  </a:solidFill>
                </a:rPr>
                <a:t>≠</a:t>
              </a:r>
            </a:p>
          </p:txBody>
        </p:sp>
        <p:sp>
          <p:nvSpPr>
            <p:cNvPr id="160" name="TextBox 159">
              <a:extLst>
                <a:ext uri="{FF2B5EF4-FFF2-40B4-BE49-F238E27FC236}">
                  <a16:creationId xmlns:a16="http://schemas.microsoft.com/office/drawing/2014/main" id="{3EBA0340-A22E-D943-9789-2C7845695B99}"/>
                </a:ext>
              </a:extLst>
            </p:cNvPr>
            <p:cNvSpPr txBox="1"/>
            <p:nvPr/>
          </p:nvSpPr>
          <p:spPr>
            <a:xfrm>
              <a:off x="5525087" y="3345015"/>
              <a:ext cx="276514" cy="258557"/>
            </a:xfrm>
            <a:prstGeom prst="rect">
              <a:avLst/>
            </a:prstGeom>
            <a:noFill/>
          </p:spPr>
          <p:txBody>
            <a:bodyPr wrap="none" rtlCol="0">
              <a:spAutoFit/>
            </a:bodyPr>
            <a:lstStyle/>
            <a:p>
              <a:r>
                <a:rPr lang="en-US" sz="1350" b="1" dirty="0">
                  <a:solidFill>
                    <a:schemeClr val="bg1"/>
                  </a:solidFill>
                  <a:sym typeface="Wingdings" panose="05000000000000000000" pitchFamily="2" charset="2"/>
                </a:rPr>
                <a:t></a:t>
              </a:r>
              <a:endParaRPr lang="en-US" sz="1350" b="1" dirty="0">
                <a:solidFill>
                  <a:schemeClr val="bg1"/>
                </a:solidFill>
              </a:endParaRPr>
            </a:p>
          </p:txBody>
        </p:sp>
        <p:sp>
          <p:nvSpPr>
            <p:cNvPr id="161" name="TextBox 160">
              <a:extLst>
                <a:ext uri="{FF2B5EF4-FFF2-40B4-BE49-F238E27FC236}">
                  <a16:creationId xmlns:a16="http://schemas.microsoft.com/office/drawing/2014/main" id="{BB13D209-DAB7-4E47-9FF6-FD29C968E5B4}"/>
                </a:ext>
              </a:extLst>
            </p:cNvPr>
            <p:cNvSpPr txBox="1"/>
            <p:nvPr/>
          </p:nvSpPr>
          <p:spPr>
            <a:xfrm>
              <a:off x="8325605" y="3404788"/>
              <a:ext cx="389771" cy="198890"/>
            </a:xfrm>
            <a:prstGeom prst="rect">
              <a:avLst/>
            </a:prstGeom>
            <a:noFill/>
          </p:spPr>
          <p:txBody>
            <a:bodyPr wrap="none" rtlCol="0">
              <a:spAutoFit/>
            </a:bodyPr>
            <a:lstStyle/>
            <a:p>
              <a:r>
                <a:rPr lang="en-US" sz="900" b="1" dirty="0">
                  <a:solidFill>
                    <a:srgbClr val="03409C"/>
                  </a:solidFill>
                </a:rPr>
                <a:t>PACU</a:t>
              </a:r>
            </a:p>
          </p:txBody>
        </p:sp>
        <p:sp>
          <p:nvSpPr>
            <p:cNvPr id="162" name="TextBox 161">
              <a:extLst>
                <a:ext uri="{FF2B5EF4-FFF2-40B4-BE49-F238E27FC236}">
                  <a16:creationId xmlns:a16="http://schemas.microsoft.com/office/drawing/2014/main" id="{1AEAC329-E16D-A34C-B58D-9D9393E31D3F}"/>
                </a:ext>
              </a:extLst>
            </p:cNvPr>
            <p:cNvSpPr txBox="1"/>
            <p:nvPr/>
          </p:nvSpPr>
          <p:spPr>
            <a:xfrm>
              <a:off x="7455157" y="3820471"/>
              <a:ext cx="432587" cy="397781"/>
            </a:xfrm>
            <a:prstGeom prst="rect">
              <a:avLst/>
            </a:prstGeom>
            <a:noFill/>
          </p:spPr>
          <p:txBody>
            <a:bodyPr wrap="none" rtlCol="0">
              <a:spAutoFit/>
            </a:bodyPr>
            <a:lstStyle/>
            <a:p>
              <a:pPr algn="ctr"/>
              <a:r>
                <a:rPr lang="en-US" sz="1200" b="1" dirty="0">
                  <a:solidFill>
                    <a:srgbClr val="03409C"/>
                  </a:solidFill>
                </a:rPr>
                <a:t>Real</a:t>
              </a:r>
            </a:p>
            <a:p>
              <a:pPr algn="ctr"/>
              <a:r>
                <a:rPr lang="en-US" sz="1200" b="1" dirty="0">
                  <a:solidFill>
                    <a:srgbClr val="03409C"/>
                  </a:solidFill>
                </a:rPr>
                <a:t>Time</a:t>
              </a:r>
            </a:p>
          </p:txBody>
        </p:sp>
        <p:sp>
          <p:nvSpPr>
            <p:cNvPr id="163" name="TextBox 162">
              <a:extLst>
                <a:ext uri="{FF2B5EF4-FFF2-40B4-BE49-F238E27FC236}">
                  <a16:creationId xmlns:a16="http://schemas.microsoft.com/office/drawing/2014/main" id="{E9AC8E2D-B20A-CE48-9C8A-DACB9679E3D3}"/>
                </a:ext>
              </a:extLst>
            </p:cNvPr>
            <p:cNvSpPr txBox="1"/>
            <p:nvPr/>
          </p:nvSpPr>
          <p:spPr>
            <a:xfrm>
              <a:off x="5112331" y="4470544"/>
              <a:ext cx="323474" cy="238669"/>
            </a:xfrm>
            <a:prstGeom prst="rect">
              <a:avLst/>
            </a:prstGeom>
            <a:noFill/>
          </p:spPr>
          <p:txBody>
            <a:bodyPr wrap="none" rtlCol="0">
              <a:spAutoFit/>
            </a:bodyPr>
            <a:lstStyle/>
            <a:p>
              <a:r>
                <a:rPr lang="en-US" sz="1200" b="1" dirty="0">
                  <a:solidFill>
                    <a:srgbClr val="03409C"/>
                  </a:solidFill>
                </a:rPr>
                <a:t>OR</a:t>
              </a:r>
            </a:p>
          </p:txBody>
        </p:sp>
        <p:sp>
          <p:nvSpPr>
            <p:cNvPr id="164" name="TextBox 163">
              <a:extLst>
                <a:ext uri="{FF2B5EF4-FFF2-40B4-BE49-F238E27FC236}">
                  <a16:creationId xmlns:a16="http://schemas.microsoft.com/office/drawing/2014/main" id="{81DC83E6-E1F6-4040-A5F1-F657C1D04AE7}"/>
                </a:ext>
              </a:extLst>
            </p:cNvPr>
            <p:cNvSpPr txBox="1"/>
            <p:nvPr/>
          </p:nvSpPr>
          <p:spPr>
            <a:xfrm>
              <a:off x="7488261" y="4583522"/>
              <a:ext cx="375959" cy="258557"/>
            </a:xfrm>
            <a:prstGeom prst="rect">
              <a:avLst/>
            </a:prstGeom>
            <a:noFill/>
          </p:spPr>
          <p:txBody>
            <a:bodyPr wrap="none" rtlCol="0">
              <a:spAutoFit/>
            </a:bodyPr>
            <a:lstStyle/>
            <a:p>
              <a:r>
                <a:rPr lang="en-US" sz="1350" b="1" dirty="0">
                  <a:solidFill>
                    <a:srgbClr val="03409C"/>
                  </a:solidFill>
                </a:rPr>
                <a:t>ICU</a:t>
              </a:r>
            </a:p>
          </p:txBody>
        </p:sp>
        <p:sp>
          <p:nvSpPr>
            <p:cNvPr id="165" name="TextBox 164">
              <a:extLst>
                <a:ext uri="{FF2B5EF4-FFF2-40B4-BE49-F238E27FC236}">
                  <a16:creationId xmlns:a16="http://schemas.microsoft.com/office/drawing/2014/main" id="{45440B45-86B0-FA4F-B867-0E967FE7542F}"/>
                </a:ext>
              </a:extLst>
            </p:cNvPr>
            <p:cNvSpPr txBox="1"/>
            <p:nvPr/>
          </p:nvSpPr>
          <p:spPr>
            <a:xfrm>
              <a:off x="7547516" y="5157218"/>
              <a:ext cx="298613" cy="238669"/>
            </a:xfrm>
            <a:prstGeom prst="rect">
              <a:avLst/>
            </a:prstGeom>
            <a:noFill/>
          </p:spPr>
          <p:txBody>
            <a:bodyPr wrap="none" rtlCol="0">
              <a:spAutoFit/>
            </a:bodyPr>
            <a:lstStyle/>
            <a:p>
              <a:r>
                <a:rPr lang="en-US" sz="1200" b="1" dirty="0">
                  <a:solidFill>
                    <a:schemeClr val="bg1"/>
                  </a:solidFill>
                </a:rPr>
                <a:t>ER</a:t>
              </a:r>
            </a:p>
          </p:txBody>
        </p:sp>
        <p:sp>
          <p:nvSpPr>
            <p:cNvPr id="166" name="TextBox 165">
              <a:extLst>
                <a:ext uri="{FF2B5EF4-FFF2-40B4-BE49-F238E27FC236}">
                  <a16:creationId xmlns:a16="http://schemas.microsoft.com/office/drawing/2014/main" id="{35133AEF-544C-D24B-96E3-C2DEB6F5D6AC}"/>
                </a:ext>
              </a:extLst>
            </p:cNvPr>
            <p:cNvSpPr txBox="1"/>
            <p:nvPr/>
          </p:nvSpPr>
          <p:spPr>
            <a:xfrm>
              <a:off x="9005994" y="3784204"/>
              <a:ext cx="248890" cy="218780"/>
            </a:xfrm>
            <a:prstGeom prst="rect">
              <a:avLst/>
            </a:prstGeom>
            <a:noFill/>
          </p:spPr>
          <p:txBody>
            <a:bodyPr wrap="none" rtlCol="0">
              <a:spAutoFit/>
            </a:bodyPr>
            <a:lstStyle/>
            <a:p>
              <a:r>
                <a:rPr lang="en-US" sz="1050" b="1" dirty="0">
                  <a:solidFill>
                    <a:schemeClr val="bg1"/>
                  </a:solidFill>
                </a:rPr>
                <a:t>↕</a:t>
              </a:r>
            </a:p>
          </p:txBody>
        </p:sp>
        <p:sp>
          <p:nvSpPr>
            <p:cNvPr id="167" name="TextBox 166">
              <a:extLst>
                <a:ext uri="{FF2B5EF4-FFF2-40B4-BE49-F238E27FC236}">
                  <a16:creationId xmlns:a16="http://schemas.microsoft.com/office/drawing/2014/main" id="{86F4A18A-2673-F84A-B50F-34FBD8CA0DAB}"/>
                </a:ext>
              </a:extLst>
            </p:cNvPr>
            <p:cNvSpPr txBox="1"/>
            <p:nvPr/>
          </p:nvSpPr>
          <p:spPr>
            <a:xfrm>
              <a:off x="6502040" y="4686118"/>
              <a:ext cx="286181" cy="258557"/>
            </a:xfrm>
            <a:prstGeom prst="rect">
              <a:avLst/>
            </a:prstGeom>
            <a:noFill/>
          </p:spPr>
          <p:txBody>
            <a:bodyPr wrap="none" rtlCol="0">
              <a:spAutoFit/>
            </a:bodyPr>
            <a:lstStyle/>
            <a:p>
              <a:r>
                <a:rPr lang="en-US" sz="1350" dirty="0">
                  <a:solidFill>
                    <a:srgbClr val="03409C"/>
                  </a:solidFill>
                </a:rPr>
                <a:t>∞</a:t>
              </a:r>
            </a:p>
          </p:txBody>
        </p:sp>
        <p:sp>
          <p:nvSpPr>
            <p:cNvPr id="168" name="TextBox 167">
              <a:extLst>
                <a:ext uri="{FF2B5EF4-FFF2-40B4-BE49-F238E27FC236}">
                  <a16:creationId xmlns:a16="http://schemas.microsoft.com/office/drawing/2014/main" id="{A6704166-4D76-F64C-8223-CAFBA2AAAB1D}"/>
                </a:ext>
              </a:extLst>
            </p:cNvPr>
            <p:cNvSpPr txBox="1"/>
            <p:nvPr/>
          </p:nvSpPr>
          <p:spPr>
            <a:xfrm>
              <a:off x="6732813" y="2976644"/>
              <a:ext cx="232316" cy="238669"/>
            </a:xfrm>
            <a:prstGeom prst="rect">
              <a:avLst/>
            </a:prstGeom>
            <a:noFill/>
          </p:spPr>
          <p:txBody>
            <a:bodyPr wrap="none" rtlCol="0">
              <a:spAutoFit/>
            </a:bodyPr>
            <a:lstStyle/>
            <a:p>
              <a:r>
                <a:rPr lang="en-US" sz="1200" b="1" dirty="0">
                  <a:solidFill>
                    <a:schemeClr val="bg1"/>
                  </a:solidFill>
                </a:rPr>
                <a:t>∑</a:t>
              </a:r>
            </a:p>
          </p:txBody>
        </p:sp>
        <p:sp>
          <p:nvSpPr>
            <p:cNvPr id="169" name="TextBox 168">
              <a:extLst>
                <a:ext uri="{FF2B5EF4-FFF2-40B4-BE49-F238E27FC236}">
                  <a16:creationId xmlns:a16="http://schemas.microsoft.com/office/drawing/2014/main" id="{02464123-0CA3-F543-A427-3AEF94DDE899}"/>
                </a:ext>
              </a:extLst>
            </p:cNvPr>
            <p:cNvSpPr txBox="1"/>
            <p:nvPr/>
          </p:nvSpPr>
          <p:spPr>
            <a:xfrm>
              <a:off x="7140388" y="4394299"/>
              <a:ext cx="218504" cy="218780"/>
            </a:xfrm>
            <a:prstGeom prst="rect">
              <a:avLst/>
            </a:prstGeom>
            <a:noFill/>
          </p:spPr>
          <p:txBody>
            <a:bodyPr wrap="none" rtlCol="0">
              <a:spAutoFit/>
            </a:bodyPr>
            <a:lstStyle/>
            <a:p>
              <a:r>
                <a:rPr lang="en-US" sz="1050" b="1" dirty="0">
                  <a:solidFill>
                    <a:schemeClr val="bg1"/>
                  </a:solidFill>
                </a:rPr>
                <a:t>$</a:t>
              </a:r>
            </a:p>
          </p:txBody>
        </p:sp>
        <p:sp>
          <p:nvSpPr>
            <p:cNvPr id="170" name="TextBox 169">
              <a:extLst>
                <a:ext uri="{FF2B5EF4-FFF2-40B4-BE49-F238E27FC236}">
                  <a16:creationId xmlns:a16="http://schemas.microsoft.com/office/drawing/2014/main" id="{1A48447E-EF70-354F-B5A9-E1ADA4A1F83F}"/>
                </a:ext>
              </a:extLst>
            </p:cNvPr>
            <p:cNvSpPr txBox="1"/>
            <p:nvPr/>
          </p:nvSpPr>
          <p:spPr>
            <a:xfrm>
              <a:off x="6083669" y="4198222"/>
              <a:ext cx="255795" cy="238669"/>
            </a:xfrm>
            <a:prstGeom prst="rect">
              <a:avLst/>
            </a:prstGeom>
            <a:noFill/>
          </p:spPr>
          <p:txBody>
            <a:bodyPr wrap="none" rtlCol="0">
              <a:spAutoFit/>
            </a:bodyPr>
            <a:lstStyle/>
            <a:p>
              <a:r>
                <a:rPr lang="en-US" sz="1200" b="1" dirty="0">
                  <a:solidFill>
                    <a:schemeClr val="bg1"/>
                  </a:solidFill>
                </a:rPr>
                <a:t>%</a:t>
              </a:r>
            </a:p>
          </p:txBody>
        </p:sp>
        <p:sp>
          <p:nvSpPr>
            <p:cNvPr id="171" name="TextBox 170">
              <a:extLst>
                <a:ext uri="{FF2B5EF4-FFF2-40B4-BE49-F238E27FC236}">
                  <a16:creationId xmlns:a16="http://schemas.microsoft.com/office/drawing/2014/main" id="{3D9E2A6E-C8DA-7548-BD54-A339D331AF8B}"/>
                </a:ext>
              </a:extLst>
            </p:cNvPr>
            <p:cNvSpPr txBox="1"/>
            <p:nvPr/>
          </p:nvSpPr>
          <p:spPr>
            <a:xfrm>
              <a:off x="8139953" y="3580356"/>
              <a:ext cx="233696" cy="258557"/>
            </a:xfrm>
            <a:prstGeom prst="rect">
              <a:avLst/>
            </a:prstGeom>
            <a:noFill/>
          </p:spPr>
          <p:txBody>
            <a:bodyPr wrap="none" rtlCol="0">
              <a:spAutoFit/>
            </a:bodyPr>
            <a:lstStyle/>
            <a:p>
              <a:r>
                <a:rPr lang="en-US" sz="1350" b="1" dirty="0">
                  <a:solidFill>
                    <a:schemeClr val="bg1"/>
                  </a:solidFill>
                </a:rPr>
                <a:t>+</a:t>
              </a:r>
            </a:p>
          </p:txBody>
        </p:sp>
        <p:sp>
          <p:nvSpPr>
            <p:cNvPr id="172" name="TextBox 171">
              <a:extLst>
                <a:ext uri="{FF2B5EF4-FFF2-40B4-BE49-F238E27FC236}">
                  <a16:creationId xmlns:a16="http://schemas.microsoft.com/office/drawing/2014/main" id="{78E236F5-7E01-E740-B876-BF71C87FBC18}"/>
                </a:ext>
              </a:extLst>
            </p:cNvPr>
            <p:cNvSpPr txBox="1"/>
            <p:nvPr/>
          </p:nvSpPr>
          <p:spPr>
            <a:xfrm>
              <a:off x="9409539" y="4723508"/>
              <a:ext cx="298723" cy="238669"/>
            </a:xfrm>
            <a:prstGeom prst="rect">
              <a:avLst/>
            </a:prstGeom>
            <a:noFill/>
          </p:spPr>
          <p:txBody>
            <a:bodyPr wrap="none" rtlCol="0">
              <a:spAutoFit/>
            </a:bodyPr>
            <a:lstStyle/>
            <a:p>
              <a:r>
                <a:rPr lang="en-US" sz="1200" b="1" dirty="0">
                  <a:solidFill>
                    <a:srgbClr val="03409C"/>
                  </a:solidFill>
                </a:rPr>
                <a:t>RT</a:t>
              </a:r>
            </a:p>
          </p:txBody>
        </p:sp>
      </p:grpSp>
    </p:spTree>
    <p:extLst>
      <p:ext uri="{BB962C8B-B14F-4D97-AF65-F5344CB8AC3E}">
        <p14:creationId xmlns:p14="http://schemas.microsoft.com/office/powerpoint/2010/main" val="426395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10000" fill="hold" nodeType="clickEffect">
                                  <p:stCondLst>
                                    <p:cond delay="0"/>
                                  </p:stCondLst>
                                  <p:childTnLst>
                                    <p:animRot by="21600000">
                                      <p:cBhvr>
                                        <p:cTn id="6" dur="5000" fill="hold"/>
                                        <p:tgtEl>
                                          <p:spTgt spid="125"/>
                                        </p:tgtEl>
                                        <p:attrNameLst>
                                          <p:attrName>r</p:attrName>
                                        </p:attrNameLst>
                                      </p:cBhvr>
                                    </p:animRot>
                                  </p:childTnLst>
                                </p:cTn>
                              </p:par>
                              <p:par>
                                <p:cTn id="7" presetID="8" presetClass="emph" presetSubtype="0" repeatCount="10000" fill="hold" nodeType="withEffect">
                                  <p:stCondLst>
                                    <p:cond delay="0"/>
                                  </p:stCondLst>
                                  <p:childTnLst>
                                    <p:animRot by="21600000">
                                      <p:cBhvr>
                                        <p:cTn id="8" dur="5000" fill="hold"/>
                                        <p:tgtEl>
                                          <p:spTgt spid="102"/>
                                        </p:tgtEl>
                                        <p:attrNameLst>
                                          <p:attrName>r</p:attrName>
                                        </p:attrNameLst>
                                      </p:cBhvr>
                                    </p:animRot>
                                  </p:childTnLst>
                                </p:cTn>
                              </p:par>
                              <p:par>
                                <p:cTn id="9" presetID="8" presetClass="emph" presetSubtype="0" repeatCount="10000" fill="hold" nodeType="withEffect">
                                  <p:stCondLst>
                                    <p:cond delay="0"/>
                                  </p:stCondLst>
                                  <p:childTnLst>
                                    <p:animRot by="21600000">
                                      <p:cBhvr>
                                        <p:cTn id="10" dur="5000" fill="hold"/>
                                        <p:tgtEl>
                                          <p:spTgt spid="122"/>
                                        </p:tgtEl>
                                        <p:attrNameLst>
                                          <p:attrName>r</p:attrName>
                                        </p:attrNameLst>
                                      </p:cBhvr>
                                    </p:animRot>
                                  </p:childTnLst>
                                </p:cTn>
                              </p:par>
                              <p:par>
                                <p:cTn id="11" presetID="8" presetClass="emph" presetSubtype="0" repeatCount="10000" fill="hold" nodeType="withEffect">
                                  <p:stCondLst>
                                    <p:cond delay="0"/>
                                  </p:stCondLst>
                                  <p:childTnLst>
                                    <p:animRot by="21600000">
                                      <p:cBhvr>
                                        <p:cTn id="12" dur="5000" fill="hold"/>
                                        <p:tgtEl>
                                          <p:spTgt spid="108"/>
                                        </p:tgtEl>
                                        <p:attrNameLst>
                                          <p:attrName>r</p:attrName>
                                        </p:attrNameLst>
                                      </p:cBhvr>
                                    </p:animRot>
                                  </p:childTnLst>
                                </p:cTn>
                              </p:par>
                              <p:par>
                                <p:cTn id="13" presetID="8" presetClass="emph" presetSubtype="0" repeatCount="10000" fill="hold" nodeType="withEffect">
                                  <p:stCondLst>
                                    <p:cond delay="0"/>
                                  </p:stCondLst>
                                  <p:childTnLst>
                                    <p:animRot by="21600000">
                                      <p:cBhvr>
                                        <p:cTn id="14" dur="5000" fill="hold"/>
                                        <p:tgtEl>
                                          <p:spTgt spid="116"/>
                                        </p:tgtEl>
                                        <p:attrNameLst>
                                          <p:attrName>r</p:attrName>
                                        </p:attrNameLst>
                                      </p:cBhvr>
                                    </p:animRot>
                                  </p:childTnLst>
                                </p:cTn>
                              </p:par>
                              <p:par>
                                <p:cTn id="15" presetID="8" presetClass="emph" presetSubtype="0" repeatCount="10000" fill="hold" nodeType="withEffect">
                                  <p:stCondLst>
                                    <p:cond delay="0"/>
                                  </p:stCondLst>
                                  <p:childTnLst>
                                    <p:animRot by="21600000">
                                      <p:cBhvr>
                                        <p:cTn id="16" dur="5000" fill="hold"/>
                                        <p:tgtEl>
                                          <p:spTgt spid="96"/>
                                        </p:tgtEl>
                                        <p:attrNameLst>
                                          <p:attrName>r</p:attrName>
                                        </p:attrNameLst>
                                      </p:cBhvr>
                                    </p:animRot>
                                  </p:childTnLst>
                                </p:cTn>
                              </p:par>
                              <p:par>
                                <p:cTn id="17" presetID="8" presetClass="emph" presetSubtype="0" repeatCount="10000" fill="hold" nodeType="withEffect">
                                  <p:stCondLst>
                                    <p:cond delay="0"/>
                                  </p:stCondLst>
                                  <p:childTnLst>
                                    <p:animRot by="21600000">
                                      <p:cBhvr>
                                        <p:cTn id="18" dur="5000" fill="hold"/>
                                        <p:tgtEl>
                                          <p:spTgt spid="105"/>
                                        </p:tgtEl>
                                        <p:attrNameLst>
                                          <p:attrName>r</p:attrName>
                                        </p:attrNameLst>
                                      </p:cBhvr>
                                    </p:animRot>
                                  </p:childTnLst>
                                </p:cTn>
                              </p:par>
                              <p:par>
                                <p:cTn id="19" presetID="8" presetClass="emph" presetSubtype="0" repeatCount="10000" fill="hold" nodeType="withEffect">
                                  <p:stCondLst>
                                    <p:cond delay="0"/>
                                  </p:stCondLst>
                                  <p:childTnLst>
                                    <p:animRot by="21600000">
                                      <p:cBhvr>
                                        <p:cTn id="20" dur="5000" fill="hold"/>
                                        <p:tgtEl>
                                          <p:spTgt spid="134"/>
                                        </p:tgtEl>
                                        <p:attrNameLst>
                                          <p:attrName>r</p:attrName>
                                        </p:attrNameLst>
                                      </p:cBhvr>
                                    </p:animRot>
                                  </p:childTnLst>
                                </p:cTn>
                              </p:par>
                              <p:par>
                                <p:cTn id="21" presetID="8" presetClass="emph" presetSubtype="0" repeatCount="10000" fill="hold" nodeType="withEffect">
                                  <p:stCondLst>
                                    <p:cond delay="0"/>
                                  </p:stCondLst>
                                  <p:childTnLst>
                                    <p:animRot by="21600000">
                                      <p:cBhvr>
                                        <p:cTn id="22" dur="5000" fill="hold"/>
                                        <p:tgtEl>
                                          <p:spTgt spid="131"/>
                                        </p:tgtEl>
                                        <p:attrNameLst>
                                          <p:attrName>r</p:attrName>
                                        </p:attrNameLst>
                                      </p:cBhvr>
                                    </p:animRot>
                                  </p:childTnLst>
                                </p:cTn>
                              </p:par>
                              <p:par>
                                <p:cTn id="23" presetID="8" presetClass="emph" presetSubtype="0" repeatCount="10000" fill="hold" nodeType="withEffect">
                                  <p:stCondLst>
                                    <p:cond delay="0"/>
                                  </p:stCondLst>
                                  <p:childTnLst>
                                    <p:animRot by="21600000">
                                      <p:cBhvr>
                                        <p:cTn id="24" dur="5000" fill="hold"/>
                                        <p:tgtEl>
                                          <p:spTgt spid="137"/>
                                        </p:tgtEl>
                                        <p:attrNameLst>
                                          <p:attrName>r</p:attrName>
                                        </p:attrNameLst>
                                      </p:cBhvr>
                                    </p:animRot>
                                  </p:childTnLst>
                                </p:cTn>
                              </p:par>
                              <p:par>
                                <p:cTn id="25" presetID="8" presetClass="emph" presetSubtype="0" repeatCount="10000" fill="hold" nodeType="withEffect">
                                  <p:stCondLst>
                                    <p:cond delay="0"/>
                                  </p:stCondLst>
                                  <p:childTnLst>
                                    <p:animRot by="21600000">
                                      <p:cBhvr>
                                        <p:cTn id="26" dur="5000" fill="hold"/>
                                        <p:tgtEl>
                                          <p:spTgt spid="119"/>
                                        </p:tgtEl>
                                        <p:attrNameLst>
                                          <p:attrName>r</p:attrName>
                                        </p:attrNameLst>
                                      </p:cBhvr>
                                    </p:animRot>
                                  </p:childTnLst>
                                </p:cTn>
                              </p:par>
                              <p:par>
                                <p:cTn id="27" presetID="8" presetClass="emph" presetSubtype="0" repeatCount="10000" fill="hold" nodeType="withEffect">
                                  <p:stCondLst>
                                    <p:cond delay="0"/>
                                  </p:stCondLst>
                                  <p:childTnLst>
                                    <p:animRot by="21600000">
                                      <p:cBhvr>
                                        <p:cTn id="28" dur="5000" fill="hold"/>
                                        <p:tgtEl>
                                          <p:spTgt spid="113"/>
                                        </p:tgtEl>
                                        <p:attrNameLst>
                                          <p:attrName>r</p:attrName>
                                        </p:attrNameLst>
                                      </p:cBhvr>
                                    </p:animRot>
                                  </p:childTnLst>
                                </p:cTn>
                              </p:par>
                              <p:par>
                                <p:cTn id="29" presetID="8" presetClass="emph" presetSubtype="0" repeatCount="10000" fill="hold" grpId="0" nodeType="withEffect">
                                  <p:stCondLst>
                                    <p:cond delay="0"/>
                                  </p:stCondLst>
                                  <p:childTnLst>
                                    <p:animRot by="21600000">
                                      <p:cBhvr>
                                        <p:cTn id="30" dur="5000" fill="hold"/>
                                        <p:tgtEl>
                                          <p:spTgt spid="141"/>
                                        </p:tgtEl>
                                        <p:attrNameLst>
                                          <p:attrName>r</p:attrName>
                                        </p:attrNameLst>
                                      </p:cBhvr>
                                    </p:animRot>
                                  </p:childTnLst>
                                </p:cTn>
                              </p:par>
                              <p:par>
                                <p:cTn id="31" presetID="8" presetClass="emph" presetSubtype="0" repeatCount="10000" fill="hold" nodeType="withEffect">
                                  <p:stCondLst>
                                    <p:cond delay="0"/>
                                  </p:stCondLst>
                                  <p:childTnLst>
                                    <p:animRot by="21600000">
                                      <p:cBhvr>
                                        <p:cTn id="32" dur="5000" fill="hold"/>
                                        <p:tgtEl>
                                          <p:spTgt spid="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9CBEF7-2EED-48F8-A079-7F01E83F7A28}"/>
              </a:ext>
            </a:extLst>
          </p:cNvPr>
          <p:cNvSpPr txBox="1"/>
          <p:nvPr/>
        </p:nvSpPr>
        <p:spPr>
          <a:xfrm>
            <a:off x="449901" y="645460"/>
            <a:ext cx="10087469" cy="461665"/>
          </a:xfrm>
          <a:prstGeom prst="rect">
            <a:avLst/>
          </a:prstGeom>
          <a:noFill/>
        </p:spPr>
        <p:txBody>
          <a:bodyPr wrap="square" rtlCol="0">
            <a:spAutoFit/>
          </a:bodyPr>
          <a:lstStyle/>
          <a:p>
            <a:r>
              <a:rPr lang="en-US" sz="2400" dirty="0">
                <a:latin typeface="American Type ITC Pro Md" panose="02090604030505020304" pitchFamily="18" charset="0"/>
              </a:rPr>
              <a:t>For every ONE THOUSAND patients touched by a CPB Machine:</a:t>
            </a:r>
          </a:p>
        </p:txBody>
      </p:sp>
      <p:sp>
        <p:nvSpPr>
          <p:cNvPr id="5" name="TextBox 4">
            <a:extLst>
              <a:ext uri="{FF2B5EF4-FFF2-40B4-BE49-F238E27FC236}">
                <a16:creationId xmlns:a16="http://schemas.microsoft.com/office/drawing/2014/main" id="{F090EDFC-48A2-4EBB-A1D7-6158664A650F}"/>
              </a:ext>
            </a:extLst>
          </p:cNvPr>
          <p:cNvSpPr txBox="1"/>
          <p:nvPr/>
        </p:nvSpPr>
        <p:spPr>
          <a:xfrm>
            <a:off x="870816" y="1331388"/>
            <a:ext cx="9812842" cy="461665"/>
          </a:xfrm>
          <a:prstGeom prst="rect">
            <a:avLst/>
          </a:prstGeom>
          <a:noFill/>
        </p:spPr>
        <p:txBody>
          <a:bodyPr wrap="square" rtlCol="0">
            <a:spAutoFit/>
          </a:bodyPr>
          <a:lstStyle/>
          <a:p>
            <a:r>
              <a:rPr lang="en-US" sz="2400" dirty="0">
                <a:latin typeface="American Type ITC Pro Md" panose="02090604030505020304" pitchFamily="18" charset="0"/>
              </a:rPr>
              <a:t>FOUR HUNDRED will suffer a BRAIN INJURY</a:t>
            </a:r>
          </a:p>
        </p:txBody>
      </p:sp>
      <p:sp>
        <p:nvSpPr>
          <p:cNvPr id="6" name="TextBox 5">
            <a:extLst>
              <a:ext uri="{FF2B5EF4-FFF2-40B4-BE49-F238E27FC236}">
                <a16:creationId xmlns:a16="http://schemas.microsoft.com/office/drawing/2014/main" id="{C1B5EA83-2D80-4B07-96A0-7A9D5FE213BB}"/>
              </a:ext>
            </a:extLst>
          </p:cNvPr>
          <p:cNvSpPr txBox="1"/>
          <p:nvPr/>
        </p:nvSpPr>
        <p:spPr>
          <a:xfrm>
            <a:off x="870816" y="2017316"/>
            <a:ext cx="10978994" cy="461665"/>
          </a:xfrm>
          <a:prstGeom prst="rect">
            <a:avLst/>
          </a:prstGeom>
          <a:noFill/>
        </p:spPr>
        <p:txBody>
          <a:bodyPr wrap="square" rtlCol="0">
            <a:spAutoFit/>
          </a:bodyPr>
          <a:lstStyle/>
          <a:p>
            <a:r>
              <a:rPr lang="en-US" sz="2400" dirty="0">
                <a:latin typeface="American Type ITC Pro Md" panose="02090604030505020304" pitchFamily="18" charset="0"/>
              </a:rPr>
              <a:t>THREE HUNDRED will suffer ATRIAL FIBRILLATION</a:t>
            </a:r>
          </a:p>
        </p:txBody>
      </p:sp>
      <p:sp>
        <p:nvSpPr>
          <p:cNvPr id="7" name="TextBox 6">
            <a:extLst>
              <a:ext uri="{FF2B5EF4-FFF2-40B4-BE49-F238E27FC236}">
                <a16:creationId xmlns:a16="http://schemas.microsoft.com/office/drawing/2014/main" id="{0CAFA1B9-8840-44A3-812A-D4EE9B69D4E6}"/>
              </a:ext>
            </a:extLst>
          </p:cNvPr>
          <p:cNvSpPr txBox="1"/>
          <p:nvPr/>
        </p:nvSpPr>
        <p:spPr>
          <a:xfrm>
            <a:off x="870817" y="2703244"/>
            <a:ext cx="10110323" cy="461665"/>
          </a:xfrm>
          <a:prstGeom prst="rect">
            <a:avLst/>
          </a:prstGeom>
          <a:noFill/>
        </p:spPr>
        <p:txBody>
          <a:bodyPr wrap="square" rtlCol="0">
            <a:spAutoFit/>
          </a:bodyPr>
          <a:lstStyle/>
          <a:p>
            <a:r>
              <a:rPr lang="en-US" sz="2400" dirty="0">
                <a:latin typeface="American Type ITC Pro Md" panose="02090604030505020304" pitchFamily="18" charset="0"/>
              </a:rPr>
              <a:t>THREE HUNDRED will suffer KIDNEY INJURY</a:t>
            </a:r>
          </a:p>
        </p:txBody>
      </p:sp>
      <p:sp>
        <p:nvSpPr>
          <p:cNvPr id="8" name="TextBox 7">
            <a:extLst>
              <a:ext uri="{FF2B5EF4-FFF2-40B4-BE49-F238E27FC236}">
                <a16:creationId xmlns:a16="http://schemas.microsoft.com/office/drawing/2014/main" id="{A61A3257-E8DC-48E9-AB6D-882E36AB1889}"/>
              </a:ext>
            </a:extLst>
          </p:cNvPr>
          <p:cNvSpPr txBox="1"/>
          <p:nvPr/>
        </p:nvSpPr>
        <p:spPr>
          <a:xfrm>
            <a:off x="3956049" y="3389172"/>
            <a:ext cx="3966697" cy="461665"/>
          </a:xfrm>
          <a:prstGeom prst="rect">
            <a:avLst/>
          </a:prstGeom>
          <a:noFill/>
        </p:spPr>
        <p:txBody>
          <a:bodyPr wrap="square" rtlCol="0">
            <a:spAutoFit/>
          </a:bodyPr>
          <a:lstStyle/>
          <a:p>
            <a:r>
              <a:rPr lang="en-US" sz="2400" dirty="0">
                <a:latin typeface="American Type ITC Pro Md" panose="02090604030505020304" pitchFamily="18" charset="0"/>
              </a:rPr>
              <a:t>We NEED to do BETTER.</a:t>
            </a:r>
          </a:p>
        </p:txBody>
      </p:sp>
      <p:sp>
        <p:nvSpPr>
          <p:cNvPr id="9" name="TextBox 8">
            <a:extLst>
              <a:ext uri="{FF2B5EF4-FFF2-40B4-BE49-F238E27FC236}">
                <a16:creationId xmlns:a16="http://schemas.microsoft.com/office/drawing/2014/main" id="{58884A7B-4343-416A-A98E-5297115CB1A5}"/>
              </a:ext>
            </a:extLst>
          </p:cNvPr>
          <p:cNvSpPr txBox="1"/>
          <p:nvPr/>
        </p:nvSpPr>
        <p:spPr>
          <a:xfrm>
            <a:off x="2106011" y="4075100"/>
            <a:ext cx="7979976" cy="830997"/>
          </a:xfrm>
          <a:prstGeom prst="rect">
            <a:avLst/>
          </a:prstGeom>
          <a:noFill/>
        </p:spPr>
        <p:txBody>
          <a:bodyPr wrap="square" rtlCol="0">
            <a:spAutoFit/>
          </a:bodyPr>
          <a:lstStyle/>
          <a:p>
            <a:pPr algn="ctr"/>
            <a:r>
              <a:rPr lang="en-US" sz="2400" dirty="0">
                <a:latin typeface="American Type ITC Pro Md" panose="02090604030505020304" pitchFamily="18" charset="0"/>
              </a:rPr>
              <a:t>YOU NEED SOLUTIONS that UNLOCK YOUR DATA </a:t>
            </a:r>
            <a:br>
              <a:rPr lang="en-US" sz="2400" dirty="0">
                <a:latin typeface="American Type ITC Pro Md" panose="02090604030505020304" pitchFamily="18" charset="0"/>
              </a:rPr>
            </a:br>
            <a:r>
              <a:rPr lang="en-US" sz="2400" dirty="0">
                <a:latin typeface="American Type ITC Pro Md" panose="02090604030505020304" pitchFamily="18" charset="0"/>
              </a:rPr>
              <a:t>making it SMARTER and MORE USABLE</a:t>
            </a:r>
          </a:p>
        </p:txBody>
      </p:sp>
      <p:pic>
        <p:nvPicPr>
          <p:cNvPr id="1026" name="Picture 2">
            <a:extLst>
              <a:ext uri="{FF2B5EF4-FFF2-40B4-BE49-F238E27FC236}">
                <a16:creationId xmlns:a16="http://schemas.microsoft.com/office/drawing/2014/main" id="{CBC066A5-5E3C-48D3-A284-57A54E92CF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20420" y="5279984"/>
            <a:ext cx="2331133" cy="107260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EB450-B9A5-4458-B15F-A89B38BA1087}"/>
              </a:ext>
            </a:extLst>
          </p:cNvPr>
          <p:cNvSpPr txBox="1"/>
          <p:nvPr/>
        </p:nvSpPr>
        <p:spPr>
          <a:xfrm>
            <a:off x="10936457" y="3779805"/>
            <a:ext cx="1088571" cy="369332"/>
          </a:xfrm>
          <a:prstGeom prst="rect">
            <a:avLst/>
          </a:prstGeom>
          <a:noFill/>
          <a:ln>
            <a:no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8D84AB0C-F7CB-4C7B-9117-614A582FA922}"/>
              </a:ext>
            </a:extLst>
          </p:cNvPr>
          <p:cNvSpPr txBox="1"/>
          <p:nvPr/>
        </p:nvSpPr>
        <p:spPr>
          <a:xfrm>
            <a:off x="10981140" y="4394701"/>
            <a:ext cx="1088571" cy="369332"/>
          </a:xfrm>
          <a:prstGeom prst="rect">
            <a:avLst/>
          </a:prstGeom>
          <a:noFill/>
          <a:ln>
            <a:noFill/>
          </a:ln>
        </p:spPr>
        <p:txBody>
          <a:bodyPr wrap="square" rtlCol="0">
            <a:spAutoFit/>
          </a:bodyPr>
          <a:lstStyle/>
          <a:p>
            <a:endParaRPr lang="en-US" dirty="0"/>
          </a:p>
        </p:txBody>
      </p:sp>
    </p:spTree>
    <p:extLst>
      <p:ext uri="{BB962C8B-B14F-4D97-AF65-F5344CB8AC3E}">
        <p14:creationId xmlns:p14="http://schemas.microsoft.com/office/powerpoint/2010/main" val="219515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vintage photo of a person&#10;&#10;Description automatically generated">
            <a:extLst>
              <a:ext uri="{FF2B5EF4-FFF2-40B4-BE49-F238E27FC236}">
                <a16:creationId xmlns:a16="http://schemas.microsoft.com/office/drawing/2014/main" id="{5CBB86ED-4419-9A40-838D-884FBEF07C81}"/>
              </a:ext>
            </a:extLst>
          </p:cNvPr>
          <p:cNvPicPr>
            <a:picLocks noChangeAspect="1"/>
          </p:cNvPicPr>
          <p:nvPr/>
        </p:nvPicPr>
        <p:blipFill rotWithShape="1">
          <a:blip r:embed="rId3">
            <a:alphaModFix amt="35000"/>
          </a:blip>
          <a:srcRect b="15755"/>
          <a:stretch/>
        </p:blipFill>
        <p:spPr>
          <a:xfrm>
            <a:off x="-1" y="-28"/>
            <a:ext cx="12192000" cy="6855958"/>
          </a:xfrm>
          <a:prstGeom prst="rect">
            <a:avLst/>
          </a:prstGeom>
        </p:spPr>
      </p:pic>
      <p:sp>
        <p:nvSpPr>
          <p:cNvPr id="2" name="TextBox 1">
            <a:extLst>
              <a:ext uri="{FF2B5EF4-FFF2-40B4-BE49-F238E27FC236}">
                <a16:creationId xmlns:a16="http://schemas.microsoft.com/office/drawing/2014/main" id="{F8EC1211-ABCC-1F48-837D-700072533B2E}"/>
              </a:ext>
            </a:extLst>
          </p:cNvPr>
          <p:cNvSpPr txBox="1"/>
          <p:nvPr/>
        </p:nvSpPr>
        <p:spPr>
          <a:xfrm>
            <a:off x="643468" y="3320859"/>
            <a:ext cx="4666470"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a:solidFill>
                  <a:schemeClr val="tx1"/>
                </a:solidFill>
                <a:latin typeface="+mj-lt"/>
                <a:ea typeface="+mj-ea"/>
                <a:cs typeface="+mj-cs"/>
              </a:rPr>
              <a:t>21</a:t>
            </a:r>
            <a:r>
              <a:rPr lang="en-US" sz="4800" kern="1200" baseline="30000" dirty="0">
                <a:solidFill>
                  <a:schemeClr val="tx1"/>
                </a:solidFill>
                <a:latin typeface="+mj-lt"/>
                <a:ea typeface="+mj-ea"/>
                <a:cs typeface="+mj-cs"/>
              </a:rPr>
              <a:t>st</a:t>
            </a:r>
            <a:r>
              <a:rPr lang="en-US" sz="4800" kern="1200" dirty="0">
                <a:solidFill>
                  <a:schemeClr val="tx1"/>
                </a:solidFill>
                <a:latin typeface="+mj-lt"/>
                <a:ea typeface="+mj-ea"/>
                <a:cs typeface="+mj-cs"/>
              </a:rPr>
              <a:t> Century of Extracorporeal Circulation</a:t>
            </a:r>
          </a:p>
        </p:txBody>
      </p:sp>
      <p:sp>
        <p:nvSpPr>
          <p:cNvPr id="10" name="Freeform: Shape 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576BE82-969A-2745-9BDC-008B338DC1A6}"/>
              </a:ext>
            </a:extLst>
          </p:cNvPr>
          <p:cNvPicPr>
            <a:picLocks noChangeAspect="1"/>
          </p:cNvPicPr>
          <p:nvPr/>
        </p:nvPicPr>
        <p:blipFill rotWithShape="1">
          <a:blip r:embed="rId4"/>
          <a:srcRect t="11580" r="2" b="6833"/>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6" name="Rectangle 5">
            <a:extLst>
              <a:ext uri="{FF2B5EF4-FFF2-40B4-BE49-F238E27FC236}">
                <a16:creationId xmlns:a16="http://schemas.microsoft.com/office/drawing/2014/main" id="{874A432A-D110-46FC-B7AA-39D4CB5250B6}"/>
              </a:ext>
            </a:extLst>
          </p:cNvPr>
          <p:cNvSpPr/>
          <p:nvPr/>
        </p:nvSpPr>
        <p:spPr>
          <a:xfrm>
            <a:off x="1579927" y="5397192"/>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629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5DACC12C-F48A-F54A-82C7-EC564949759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01CC7DFE-E2F8-864C-8875-022E5E80D9D6}"/>
              </a:ext>
            </a:extLst>
          </p:cNvPr>
          <p:cNvSpPr>
            <a:spLocks noGrp="1"/>
          </p:cNvSpPr>
          <p:nvPr>
            <p:ph type="body" sz="quarter" idx="18"/>
          </p:nvPr>
        </p:nvSpPr>
        <p:spPr/>
        <p:txBody>
          <a:bodyPr/>
          <a:lstStyle/>
          <a:p>
            <a:r>
              <a:rPr lang="en-US" dirty="0"/>
              <a:t>Thank you</a:t>
            </a:r>
          </a:p>
        </p:txBody>
      </p:sp>
      <p:sp>
        <p:nvSpPr>
          <p:cNvPr id="15" name="Text Placeholder 14">
            <a:extLst>
              <a:ext uri="{FF2B5EF4-FFF2-40B4-BE49-F238E27FC236}">
                <a16:creationId xmlns:a16="http://schemas.microsoft.com/office/drawing/2014/main" id="{202AAC5F-C972-D144-BED7-EF878B17B294}"/>
              </a:ext>
            </a:extLst>
          </p:cNvPr>
          <p:cNvSpPr>
            <a:spLocks noGrp="1"/>
          </p:cNvSpPr>
          <p:nvPr>
            <p:ph type="body" sz="quarter" idx="19"/>
          </p:nvPr>
        </p:nvSpPr>
        <p:spPr/>
        <p:txBody>
          <a:bodyPr/>
          <a:lstStyle/>
          <a:p>
            <a:r>
              <a:rPr lang="en-US" dirty="0"/>
              <a:t>Comprehensive Care Services Inc.</a:t>
            </a:r>
          </a:p>
        </p:txBody>
      </p:sp>
      <p:sp>
        <p:nvSpPr>
          <p:cNvPr id="17" name="Text Placeholder 16">
            <a:extLst>
              <a:ext uri="{FF2B5EF4-FFF2-40B4-BE49-F238E27FC236}">
                <a16:creationId xmlns:a16="http://schemas.microsoft.com/office/drawing/2014/main" id="{2868AF47-DAF5-EA48-A055-082075B8F2EC}"/>
              </a:ext>
            </a:extLst>
          </p:cNvPr>
          <p:cNvSpPr>
            <a:spLocks noGrp="1"/>
          </p:cNvSpPr>
          <p:nvPr>
            <p:ph type="body" sz="quarter" idx="15"/>
          </p:nvPr>
        </p:nvSpPr>
        <p:spPr/>
        <p:txBody>
          <a:bodyPr>
            <a:normAutofit fontScale="92500" lnSpcReduction="20000"/>
          </a:bodyPr>
          <a:lstStyle/>
          <a:p>
            <a:r>
              <a:rPr lang="en-US" dirty="0"/>
              <a:t>31330 Schoolcraft R Suite 200 Livonia, MI 48150 </a:t>
            </a:r>
          </a:p>
        </p:txBody>
      </p:sp>
      <p:sp>
        <p:nvSpPr>
          <p:cNvPr id="28" name="Rectangle 27">
            <a:extLst>
              <a:ext uri="{FF2B5EF4-FFF2-40B4-BE49-F238E27FC236}">
                <a16:creationId xmlns:a16="http://schemas.microsoft.com/office/drawing/2014/main" id="{F2E68E52-C1B5-B148-A325-27D063F50AFD}"/>
              </a:ext>
            </a:extLst>
          </p:cNvPr>
          <p:cNvSpPr/>
          <p:nvPr/>
        </p:nvSpPr>
        <p:spPr>
          <a:xfrm>
            <a:off x="3624412" y="3402441"/>
            <a:ext cx="540000" cy="5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78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94B201-741A-A743-9AF0-C01EB3314B76}"/>
              </a:ext>
            </a:extLst>
          </p:cNvPr>
          <p:cNvSpPr>
            <a:spLocks noGrp="1"/>
          </p:cNvSpPr>
          <p:nvPr>
            <p:ph sz="half" idx="13"/>
          </p:nvPr>
        </p:nvSpPr>
        <p:spPr>
          <a:xfrm>
            <a:off x="1187450" y="5909766"/>
            <a:ext cx="3138744" cy="479425"/>
          </a:xfrm>
        </p:spPr>
        <p:txBody>
          <a:bodyPr>
            <a:normAutofit/>
          </a:bodyPr>
          <a:lstStyle/>
          <a:p>
            <a:r>
              <a:rPr lang="en-US" sz="2400" dirty="0"/>
              <a:t>Paper</a:t>
            </a:r>
          </a:p>
        </p:txBody>
      </p:sp>
      <p:sp>
        <p:nvSpPr>
          <p:cNvPr id="8" name="Content Placeholder 7">
            <a:extLst>
              <a:ext uri="{FF2B5EF4-FFF2-40B4-BE49-F238E27FC236}">
                <a16:creationId xmlns:a16="http://schemas.microsoft.com/office/drawing/2014/main" id="{2BFE15A2-9CE1-EC4A-9577-3C5AF616E468}"/>
              </a:ext>
            </a:extLst>
          </p:cNvPr>
          <p:cNvSpPr>
            <a:spLocks noGrp="1"/>
          </p:cNvSpPr>
          <p:nvPr>
            <p:ph sz="half" idx="36"/>
          </p:nvPr>
        </p:nvSpPr>
        <p:spPr>
          <a:xfrm>
            <a:off x="4406900" y="5909766"/>
            <a:ext cx="3059506" cy="638518"/>
          </a:xfrm>
        </p:spPr>
        <p:txBody>
          <a:bodyPr>
            <a:normAutofit/>
          </a:bodyPr>
          <a:lstStyle/>
          <a:p>
            <a:r>
              <a:rPr lang="en-US" sz="2400" dirty="0"/>
              <a:t>Epic</a:t>
            </a:r>
          </a:p>
        </p:txBody>
      </p:sp>
      <p:sp>
        <p:nvSpPr>
          <p:cNvPr id="9" name="Content Placeholder 8">
            <a:extLst>
              <a:ext uri="{FF2B5EF4-FFF2-40B4-BE49-F238E27FC236}">
                <a16:creationId xmlns:a16="http://schemas.microsoft.com/office/drawing/2014/main" id="{1E74A32A-EE25-DE46-8EEE-D47959E2E0A1}"/>
              </a:ext>
            </a:extLst>
          </p:cNvPr>
          <p:cNvSpPr>
            <a:spLocks noGrp="1"/>
          </p:cNvSpPr>
          <p:nvPr>
            <p:ph sz="half" idx="37"/>
          </p:nvPr>
        </p:nvSpPr>
        <p:spPr>
          <a:xfrm>
            <a:off x="8032963" y="5910504"/>
            <a:ext cx="3059506" cy="478687"/>
          </a:xfrm>
        </p:spPr>
        <p:txBody>
          <a:bodyPr>
            <a:normAutofit/>
          </a:bodyPr>
          <a:lstStyle/>
          <a:p>
            <a:r>
              <a:rPr lang="en-US" sz="2400" dirty="0"/>
              <a:t>Connect</a:t>
            </a:r>
          </a:p>
        </p:txBody>
      </p:sp>
      <p:sp>
        <p:nvSpPr>
          <p:cNvPr id="12" name="Rectangle 11">
            <a:extLst>
              <a:ext uri="{FF2B5EF4-FFF2-40B4-BE49-F238E27FC236}">
                <a16:creationId xmlns:a16="http://schemas.microsoft.com/office/drawing/2014/main" id="{43C92648-185B-9745-9080-EEA27BA3B16E}"/>
              </a:ext>
            </a:extLst>
          </p:cNvPr>
          <p:cNvSpPr/>
          <p:nvPr/>
        </p:nvSpPr>
        <p:spPr>
          <a:xfrm>
            <a:off x="1258986" y="5759021"/>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E08474-5B43-D249-A6C1-306A0AF39A0B}"/>
              </a:ext>
            </a:extLst>
          </p:cNvPr>
          <p:cNvSpPr/>
          <p:nvPr/>
        </p:nvSpPr>
        <p:spPr>
          <a:xfrm>
            <a:off x="4459729" y="5759021"/>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B36468-3701-E94A-BDF2-2E6F891F6DCE}"/>
              </a:ext>
            </a:extLst>
          </p:cNvPr>
          <p:cNvSpPr/>
          <p:nvPr/>
        </p:nvSpPr>
        <p:spPr>
          <a:xfrm>
            <a:off x="8108056" y="5782421"/>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9CF525D6-1AEE-4613-8A82-B5CB2803FFA9}"/>
              </a:ext>
            </a:extLst>
          </p:cNvPr>
          <p:cNvSpPr>
            <a:spLocks noGrp="1"/>
          </p:cNvSpPr>
          <p:nvPr>
            <p:ph type="ctrTitle"/>
          </p:nvPr>
        </p:nvSpPr>
        <p:spPr>
          <a:xfrm>
            <a:off x="3230511" y="1184322"/>
            <a:ext cx="6698244" cy="590931"/>
          </a:xfrm>
          <a:prstGeom prst="rect">
            <a:avLst/>
          </a:prstGeom>
        </p:spPr>
        <p:txBody>
          <a:bodyPr wrap="none">
            <a:spAutoFit/>
          </a:bodyPr>
          <a:lstStyle/>
          <a:p>
            <a:r>
              <a:rPr lang="en-US" sz="3600" dirty="0"/>
              <a:t>Improvements</a:t>
            </a:r>
            <a:r>
              <a:rPr lang="en-US" sz="3600" dirty="0">
                <a:latin typeface="Opus Sm Caps Bold"/>
              </a:rPr>
              <a:t> </a:t>
            </a:r>
            <a:r>
              <a:rPr lang="en-US" sz="3600" b="1" dirty="0"/>
              <a:t>vs Innovation</a:t>
            </a:r>
            <a:r>
              <a:rPr lang="en-US" sz="3600" b="1" dirty="0">
                <a:solidFill>
                  <a:schemeClr val="bg1"/>
                </a:solidFill>
              </a:rPr>
              <a:t> </a:t>
            </a:r>
            <a:r>
              <a:rPr lang="en-US" sz="2000" b="1" dirty="0">
                <a:solidFill>
                  <a:schemeClr val="bg1"/>
                </a:solidFill>
              </a:rPr>
              <a:t>Innovation</a:t>
            </a:r>
          </a:p>
        </p:txBody>
      </p:sp>
      <p:pic>
        <p:nvPicPr>
          <p:cNvPr id="22" name="Picture 21" descr="A close up of a newspaper&#10;&#10;Description generated with high confidence">
            <a:extLst>
              <a:ext uri="{FF2B5EF4-FFF2-40B4-BE49-F238E27FC236}">
                <a16:creationId xmlns:a16="http://schemas.microsoft.com/office/drawing/2014/main" id="{8ECDABF8-813D-406E-9C46-9FBB2207D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85719">
            <a:off x="914187" y="2358509"/>
            <a:ext cx="2380221" cy="3080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6" descr="Image result for epic perfusion flowsheet">
            <a:extLst>
              <a:ext uri="{FF2B5EF4-FFF2-40B4-BE49-F238E27FC236}">
                <a16:creationId xmlns:a16="http://schemas.microsoft.com/office/drawing/2014/main" id="{FB691529-73BE-466B-B92A-4DB770191A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714" y="3389442"/>
            <a:ext cx="3569151" cy="21204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livanova connect">
            <a:extLst>
              <a:ext uri="{FF2B5EF4-FFF2-40B4-BE49-F238E27FC236}">
                <a16:creationId xmlns:a16="http://schemas.microsoft.com/office/drawing/2014/main" id="{E2BCE5BC-EDA0-4EC9-9D5A-08091380EB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15" t="7512" r="4462" b="6959"/>
          <a:stretch/>
        </p:blipFill>
        <p:spPr bwMode="auto">
          <a:xfrm>
            <a:off x="8102544" y="3122087"/>
            <a:ext cx="3323558" cy="23878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805557A-A59E-4773-AD75-5F8661386C2D}"/>
              </a:ext>
            </a:extLst>
          </p:cNvPr>
          <p:cNvSpPr/>
          <p:nvPr/>
        </p:nvSpPr>
        <p:spPr>
          <a:xfrm>
            <a:off x="6029801" y="1771636"/>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89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CF525D6-1AEE-4613-8A82-B5CB2803FFA9}"/>
              </a:ext>
            </a:extLst>
          </p:cNvPr>
          <p:cNvSpPr>
            <a:spLocks noGrp="1"/>
          </p:cNvSpPr>
          <p:nvPr>
            <p:ph type="ctrTitle"/>
          </p:nvPr>
        </p:nvSpPr>
        <p:spPr>
          <a:xfrm>
            <a:off x="2037598" y="1239037"/>
            <a:ext cx="8118826" cy="535531"/>
          </a:xfrm>
          <a:prstGeom prst="rect">
            <a:avLst/>
          </a:prstGeom>
        </p:spPr>
        <p:txBody>
          <a:bodyPr wrap="none">
            <a:spAutoFit/>
          </a:bodyPr>
          <a:lstStyle/>
          <a:p>
            <a:pPr algn="ctr"/>
            <a:r>
              <a:rPr lang="en-US" sz="3200" dirty="0"/>
              <a:t>An Enterprise Solution is the Future of Perfusion</a:t>
            </a:r>
          </a:p>
        </p:txBody>
      </p:sp>
      <p:pic>
        <p:nvPicPr>
          <p:cNvPr id="14" name="Picture 13">
            <a:extLst>
              <a:ext uri="{FF2B5EF4-FFF2-40B4-BE49-F238E27FC236}">
                <a16:creationId xmlns:a16="http://schemas.microsoft.com/office/drawing/2014/main" id="{DD2614B3-7BAD-415A-9C04-0A6C5D2676A6}"/>
              </a:ext>
            </a:extLst>
          </p:cNvPr>
          <p:cNvPicPr>
            <a:picLocks noChangeAspect="1"/>
          </p:cNvPicPr>
          <p:nvPr/>
        </p:nvPicPr>
        <p:blipFill rotWithShape="1">
          <a:blip r:embed="rId3"/>
          <a:srcRect l="47894" r="-1466" b="-1671"/>
          <a:stretch/>
        </p:blipFill>
        <p:spPr>
          <a:xfrm>
            <a:off x="1672245" y="1819871"/>
            <a:ext cx="3551582" cy="3608086"/>
          </a:xfrm>
          <a:prstGeom prst="rect">
            <a:avLst/>
          </a:prstGeom>
        </p:spPr>
      </p:pic>
      <p:pic>
        <p:nvPicPr>
          <p:cNvPr id="18" name="Picture 17">
            <a:extLst>
              <a:ext uri="{FF2B5EF4-FFF2-40B4-BE49-F238E27FC236}">
                <a16:creationId xmlns:a16="http://schemas.microsoft.com/office/drawing/2014/main" id="{B1DF20DD-EACB-42BF-B5C0-814581F4AE0B}"/>
              </a:ext>
            </a:extLst>
          </p:cNvPr>
          <p:cNvPicPr>
            <a:picLocks noChangeAspect="1"/>
          </p:cNvPicPr>
          <p:nvPr/>
        </p:nvPicPr>
        <p:blipFill>
          <a:blip r:embed="rId4"/>
          <a:stretch>
            <a:fillRect/>
          </a:stretch>
        </p:blipFill>
        <p:spPr>
          <a:xfrm>
            <a:off x="6263733" y="1969725"/>
            <a:ext cx="5185834" cy="2918550"/>
          </a:xfrm>
          <a:prstGeom prst="rect">
            <a:avLst/>
          </a:prstGeom>
        </p:spPr>
      </p:pic>
      <p:pic>
        <p:nvPicPr>
          <p:cNvPr id="19" name="Picture 18">
            <a:extLst>
              <a:ext uri="{FF2B5EF4-FFF2-40B4-BE49-F238E27FC236}">
                <a16:creationId xmlns:a16="http://schemas.microsoft.com/office/drawing/2014/main" id="{8AB49418-79CE-4248-8510-F1E1BDDE8A56}"/>
              </a:ext>
            </a:extLst>
          </p:cNvPr>
          <p:cNvPicPr>
            <a:picLocks noChangeAspect="1"/>
          </p:cNvPicPr>
          <p:nvPr/>
        </p:nvPicPr>
        <p:blipFill>
          <a:blip r:embed="rId5"/>
          <a:stretch>
            <a:fillRect/>
          </a:stretch>
        </p:blipFill>
        <p:spPr>
          <a:xfrm>
            <a:off x="1805429" y="5518490"/>
            <a:ext cx="2654300" cy="762000"/>
          </a:xfrm>
          <a:prstGeom prst="rect">
            <a:avLst/>
          </a:prstGeom>
        </p:spPr>
      </p:pic>
      <p:pic>
        <p:nvPicPr>
          <p:cNvPr id="20" name="Picture 19">
            <a:extLst>
              <a:ext uri="{FF2B5EF4-FFF2-40B4-BE49-F238E27FC236}">
                <a16:creationId xmlns:a16="http://schemas.microsoft.com/office/drawing/2014/main" id="{507CDE69-957D-4A04-88B1-6AA39A2DAB89}"/>
              </a:ext>
            </a:extLst>
          </p:cNvPr>
          <p:cNvPicPr>
            <a:picLocks noChangeAspect="1"/>
          </p:cNvPicPr>
          <p:nvPr/>
        </p:nvPicPr>
        <p:blipFill rotWithShape="1">
          <a:blip r:embed="rId6">
            <a:extLst>
              <a:ext uri="{28A0092B-C50C-407E-A947-70E740481C1C}">
                <a14:useLocalDpi xmlns:a14="http://schemas.microsoft.com/office/drawing/2010/main" val="0"/>
              </a:ext>
            </a:extLst>
          </a:blip>
          <a:srcRect l="8415"/>
          <a:stretch/>
        </p:blipFill>
        <p:spPr>
          <a:xfrm>
            <a:off x="5994224" y="5473260"/>
            <a:ext cx="2487900" cy="1140091"/>
          </a:xfrm>
          <a:prstGeom prst="rect">
            <a:avLst/>
          </a:prstGeom>
        </p:spPr>
      </p:pic>
      <p:sp>
        <p:nvSpPr>
          <p:cNvPr id="23" name="Rectangle 22">
            <a:extLst>
              <a:ext uri="{FF2B5EF4-FFF2-40B4-BE49-F238E27FC236}">
                <a16:creationId xmlns:a16="http://schemas.microsoft.com/office/drawing/2014/main" id="{0A962B2A-8CBA-4FA6-B3F0-C5144B0D455F}"/>
              </a:ext>
            </a:extLst>
          </p:cNvPr>
          <p:cNvSpPr/>
          <p:nvPr/>
        </p:nvSpPr>
        <p:spPr>
          <a:xfrm>
            <a:off x="6968174" y="1781276"/>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977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CF525D6-1AEE-4613-8A82-B5CB2803FFA9}"/>
              </a:ext>
            </a:extLst>
          </p:cNvPr>
          <p:cNvSpPr>
            <a:spLocks noGrp="1"/>
          </p:cNvSpPr>
          <p:nvPr>
            <p:ph type="ctrTitle"/>
          </p:nvPr>
        </p:nvSpPr>
        <p:spPr>
          <a:xfrm>
            <a:off x="2193793" y="940663"/>
            <a:ext cx="8176305" cy="867930"/>
          </a:xfrm>
          <a:prstGeom prst="rect">
            <a:avLst/>
          </a:prstGeom>
        </p:spPr>
        <p:txBody>
          <a:bodyPr wrap="square">
            <a:spAutoFit/>
          </a:bodyPr>
          <a:lstStyle/>
          <a:p>
            <a:pPr algn="ctr"/>
            <a:r>
              <a:rPr lang="en-US" dirty="0"/>
              <a:t>Real time/ Automated Integration with all HIT Systems and all Medical Devices in the Cardiac OR</a:t>
            </a:r>
          </a:p>
        </p:txBody>
      </p:sp>
      <p:grpSp>
        <p:nvGrpSpPr>
          <p:cNvPr id="7" name="Group 6">
            <a:extLst>
              <a:ext uri="{FF2B5EF4-FFF2-40B4-BE49-F238E27FC236}">
                <a16:creationId xmlns:a16="http://schemas.microsoft.com/office/drawing/2014/main" id="{35CCF0D3-C9A1-4B76-816D-FC196BF35FA6}"/>
              </a:ext>
            </a:extLst>
          </p:cNvPr>
          <p:cNvGrpSpPr/>
          <p:nvPr/>
        </p:nvGrpSpPr>
        <p:grpSpPr>
          <a:xfrm>
            <a:off x="3810000" y="2109728"/>
            <a:ext cx="4572000" cy="4389120"/>
            <a:chOff x="3048000" y="2535990"/>
            <a:chExt cx="4077266" cy="3754209"/>
          </a:xfrm>
        </p:grpSpPr>
        <p:pic>
          <p:nvPicPr>
            <p:cNvPr id="8" name="Picture 34" descr="Related image">
              <a:extLst>
                <a:ext uri="{FF2B5EF4-FFF2-40B4-BE49-F238E27FC236}">
                  <a16:creationId xmlns:a16="http://schemas.microsoft.com/office/drawing/2014/main" id="{E03B0513-E844-42B7-9BD2-1253C97B8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913" y="2744946"/>
              <a:ext cx="3598804" cy="3545253"/>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Diagonal Corners Rounded 17">
              <a:extLst>
                <a:ext uri="{FF2B5EF4-FFF2-40B4-BE49-F238E27FC236}">
                  <a16:creationId xmlns:a16="http://schemas.microsoft.com/office/drawing/2014/main" id="{96A89BAF-D27F-4B00-9031-47A9017FA323}"/>
                </a:ext>
              </a:extLst>
            </p:cNvPr>
            <p:cNvSpPr/>
            <p:nvPr/>
          </p:nvSpPr>
          <p:spPr>
            <a:xfrm>
              <a:off x="4328765" y="3865963"/>
              <a:ext cx="1640900" cy="76161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Oval 9">
              <a:extLst>
                <a:ext uri="{FF2B5EF4-FFF2-40B4-BE49-F238E27FC236}">
                  <a16:creationId xmlns:a16="http://schemas.microsoft.com/office/drawing/2014/main" id="{920A38B0-50E2-4918-B539-3EC4FE44BF8B}"/>
                </a:ext>
              </a:extLst>
            </p:cNvPr>
            <p:cNvSpPr/>
            <p:nvPr/>
          </p:nvSpPr>
          <p:spPr>
            <a:xfrm>
              <a:off x="3449156" y="3038746"/>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sp>
          <p:nvSpPr>
            <p:cNvPr id="11" name="Oval 10">
              <a:extLst>
                <a:ext uri="{FF2B5EF4-FFF2-40B4-BE49-F238E27FC236}">
                  <a16:creationId xmlns:a16="http://schemas.microsoft.com/office/drawing/2014/main" id="{C2BD9F8A-8EC3-4E67-ABD5-5DAEE4086414}"/>
                </a:ext>
              </a:extLst>
            </p:cNvPr>
            <p:cNvSpPr/>
            <p:nvPr/>
          </p:nvSpPr>
          <p:spPr>
            <a:xfrm>
              <a:off x="3559781" y="5051135"/>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sp>
          <p:nvSpPr>
            <p:cNvPr id="12" name="Oval 11">
              <a:extLst>
                <a:ext uri="{FF2B5EF4-FFF2-40B4-BE49-F238E27FC236}">
                  <a16:creationId xmlns:a16="http://schemas.microsoft.com/office/drawing/2014/main" id="{D4DB1792-B8B4-49CB-9B9A-310636143CBD}"/>
                </a:ext>
              </a:extLst>
            </p:cNvPr>
            <p:cNvSpPr/>
            <p:nvPr/>
          </p:nvSpPr>
          <p:spPr>
            <a:xfrm>
              <a:off x="5807309" y="5142723"/>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sp>
          <p:nvSpPr>
            <p:cNvPr id="13" name="Oval 12">
              <a:extLst>
                <a:ext uri="{FF2B5EF4-FFF2-40B4-BE49-F238E27FC236}">
                  <a16:creationId xmlns:a16="http://schemas.microsoft.com/office/drawing/2014/main" id="{02E134DD-76BA-4057-AA0F-9D46432411D6}"/>
                </a:ext>
              </a:extLst>
            </p:cNvPr>
            <p:cNvSpPr/>
            <p:nvPr/>
          </p:nvSpPr>
          <p:spPr>
            <a:xfrm>
              <a:off x="4636775" y="5413291"/>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sp>
          <p:nvSpPr>
            <p:cNvPr id="15" name="Oval 14">
              <a:extLst>
                <a:ext uri="{FF2B5EF4-FFF2-40B4-BE49-F238E27FC236}">
                  <a16:creationId xmlns:a16="http://schemas.microsoft.com/office/drawing/2014/main" id="{66B9370B-3BB0-4784-AF57-6BEA5A4772E0}"/>
                </a:ext>
              </a:extLst>
            </p:cNvPr>
            <p:cNvSpPr/>
            <p:nvPr/>
          </p:nvSpPr>
          <p:spPr>
            <a:xfrm>
              <a:off x="4653903" y="2535990"/>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sp>
          <p:nvSpPr>
            <p:cNvPr id="16" name="Oval 15">
              <a:extLst>
                <a:ext uri="{FF2B5EF4-FFF2-40B4-BE49-F238E27FC236}">
                  <a16:creationId xmlns:a16="http://schemas.microsoft.com/office/drawing/2014/main" id="{22E454F0-6AF0-4CCC-846E-6283A0E419FA}"/>
                </a:ext>
              </a:extLst>
            </p:cNvPr>
            <p:cNvSpPr/>
            <p:nvPr/>
          </p:nvSpPr>
          <p:spPr>
            <a:xfrm>
              <a:off x="6019748" y="3004000"/>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sp>
          <p:nvSpPr>
            <p:cNvPr id="21" name="Oval 20">
              <a:extLst>
                <a:ext uri="{FF2B5EF4-FFF2-40B4-BE49-F238E27FC236}">
                  <a16:creationId xmlns:a16="http://schemas.microsoft.com/office/drawing/2014/main" id="{E549BEA6-6FD2-4FC3-BF58-59D903B996E6}"/>
                </a:ext>
              </a:extLst>
            </p:cNvPr>
            <p:cNvSpPr/>
            <p:nvPr/>
          </p:nvSpPr>
          <p:spPr>
            <a:xfrm>
              <a:off x="6304439" y="4134215"/>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sp>
          <p:nvSpPr>
            <p:cNvPr id="22" name="Oval 21">
              <a:extLst>
                <a:ext uri="{FF2B5EF4-FFF2-40B4-BE49-F238E27FC236}">
                  <a16:creationId xmlns:a16="http://schemas.microsoft.com/office/drawing/2014/main" id="{208EB69F-9473-4F26-88D3-236A95C6CA28}"/>
                </a:ext>
              </a:extLst>
            </p:cNvPr>
            <p:cNvSpPr/>
            <p:nvPr/>
          </p:nvSpPr>
          <p:spPr>
            <a:xfrm>
              <a:off x="3048000" y="4134215"/>
              <a:ext cx="820827" cy="76671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prstClr val="white"/>
                </a:solidFill>
                <a:latin typeface="Calibri" panose="020F0502020204030204"/>
              </a:endParaRPr>
            </a:p>
          </p:txBody>
        </p:sp>
        <p:pic>
          <p:nvPicPr>
            <p:cNvPr id="23" name="Picture 6" descr="Image result for terumo cardiopulmonary bypass machine icon">
              <a:extLst>
                <a:ext uri="{FF2B5EF4-FFF2-40B4-BE49-F238E27FC236}">
                  <a16:creationId xmlns:a16="http://schemas.microsoft.com/office/drawing/2014/main" id="{50E226D6-DC8A-40A4-8B6A-3ACAD7D5B6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7591" y="5142723"/>
              <a:ext cx="545207" cy="537095"/>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12" descr="Image result for sigma infusion pumps">
              <a:extLst>
                <a:ext uri="{FF2B5EF4-FFF2-40B4-BE49-F238E27FC236}">
                  <a16:creationId xmlns:a16="http://schemas.microsoft.com/office/drawing/2014/main" id="{4B372BEB-341B-4FA0-9673-4FF9F8BA52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7912" y="2662728"/>
              <a:ext cx="532809" cy="513238"/>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4" descr="Related image">
              <a:extLst>
                <a:ext uri="{FF2B5EF4-FFF2-40B4-BE49-F238E27FC236}">
                  <a16:creationId xmlns:a16="http://schemas.microsoft.com/office/drawing/2014/main" id="{9FE64D42-A936-4280-8C0C-5926FC7AE8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6049" y="4200364"/>
              <a:ext cx="643999" cy="63441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5" descr="Related image">
              <a:extLst>
                <a:ext uri="{FF2B5EF4-FFF2-40B4-BE49-F238E27FC236}">
                  <a16:creationId xmlns:a16="http://schemas.microsoft.com/office/drawing/2014/main" id="{E447C4B2-F35E-4349-B600-1EFB5048C2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5469" y="3175967"/>
              <a:ext cx="569383" cy="481163"/>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6" descr="Image result for anesthesia machine">
              <a:extLst>
                <a:ext uri="{FF2B5EF4-FFF2-40B4-BE49-F238E27FC236}">
                  <a16:creationId xmlns:a16="http://schemas.microsoft.com/office/drawing/2014/main" id="{D61E1C6C-3730-4646-80C2-C237D867B9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9665" y="5273530"/>
              <a:ext cx="459019" cy="46861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Image result for talis clinical logo">
              <a:extLst>
                <a:ext uri="{FF2B5EF4-FFF2-40B4-BE49-F238E27FC236}">
                  <a16:creationId xmlns:a16="http://schemas.microsoft.com/office/drawing/2014/main" id="{29D4E10B-B66C-4959-B644-B5527C39096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4046" y="3954784"/>
              <a:ext cx="1323263" cy="589866"/>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702F4A7-A684-4BFA-8E81-B711C37E8CAC}"/>
                </a:ext>
              </a:extLst>
            </p:cNvPr>
            <p:cNvPicPr>
              <a:picLocks noChangeAspect="1"/>
            </p:cNvPicPr>
            <p:nvPr/>
          </p:nvPicPr>
          <p:blipFill>
            <a:blip r:embed="rId10"/>
            <a:stretch>
              <a:fillRect/>
            </a:stretch>
          </p:blipFill>
          <p:spPr>
            <a:xfrm>
              <a:off x="6485524" y="4233098"/>
              <a:ext cx="534957" cy="548640"/>
            </a:xfrm>
            <a:prstGeom prst="rect">
              <a:avLst/>
            </a:prstGeom>
          </p:spPr>
        </p:pic>
        <p:pic>
          <p:nvPicPr>
            <p:cNvPr id="30" name="Picture 29">
              <a:extLst>
                <a:ext uri="{FF2B5EF4-FFF2-40B4-BE49-F238E27FC236}">
                  <a16:creationId xmlns:a16="http://schemas.microsoft.com/office/drawing/2014/main" id="{568F71D1-758B-4813-A7F4-3B6E7E198ECD}"/>
                </a:ext>
              </a:extLst>
            </p:cNvPr>
            <p:cNvPicPr>
              <a:picLocks noChangeAspect="1"/>
            </p:cNvPicPr>
            <p:nvPr/>
          </p:nvPicPr>
          <p:blipFill>
            <a:blip r:embed="rId11"/>
            <a:stretch>
              <a:fillRect/>
            </a:stretch>
          </p:blipFill>
          <p:spPr>
            <a:xfrm>
              <a:off x="4821987" y="5506406"/>
              <a:ext cx="447147" cy="548640"/>
            </a:xfrm>
            <a:prstGeom prst="rect">
              <a:avLst/>
            </a:prstGeom>
          </p:spPr>
        </p:pic>
        <p:pic>
          <p:nvPicPr>
            <p:cNvPr id="31" name="Picture 30">
              <a:extLst>
                <a:ext uri="{FF2B5EF4-FFF2-40B4-BE49-F238E27FC236}">
                  <a16:creationId xmlns:a16="http://schemas.microsoft.com/office/drawing/2014/main" id="{92F90D3F-4E2F-4AA8-8BD0-55C956D0FFFE}"/>
                </a:ext>
              </a:extLst>
            </p:cNvPr>
            <p:cNvPicPr>
              <a:picLocks noChangeAspect="1"/>
            </p:cNvPicPr>
            <p:nvPr/>
          </p:nvPicPr>
          <p:blipFill>
            <a:blip r:embed="rId12"/>
            <a:stretch>
              <a:fillRect/>
            </a:stretch>
          </p:blipFill>
          <p:spPr>
            <a:xfrm>
              <a:off x="3665553" y="3156458"/>
              <a:ext cx="364383" cy="548640"/>
            </a:xfrm>
            <a:prstGeom prst="rect">
              <a:avLst/>
            </a:prstGeom>
          </p:spPr>
        </p:pic>
      </p:grpSp>
      <p:sp>
        <p:nvSpPr>
          <p:cNvPr id="32" name="Title 16">
            <a:extLst>
              <a:ext uri="{FF2B5EF4-FFF2-40B4-BE49-F238E27FC236}">
                <a16:creationId xmlns:a16="http://schemas.microsoft.com/office/drawing/2014/main" id="{9823B1A9-46C3-4B6A-9D6B-2856639D6518}"/>
              </a:ext>
            </a:extLst>
          </p:cNvPr>
          <p:cNvSpPr txBox="1">
            <a:spLocks/>
          </p:cNvSpPr>
          <p:nvPr/>
        </p:nvSpPr>
        <p:spPr>
          <a:xfrm>
            <a:off x="481463" y="2665909"/>
            <a:ext cx="3551707" cy="280692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pPr marL="342900" indent="-342900">
              <a:buFont typeface="Wingdings" panose="05000000000000000000" pitchFamily="2" charset="2"/>
              <a:buChar char="Ø"/>
            </a:pPr>
            <a:r>
              <a:rPr lang="en-US" dirty="0"/>
              <a:t>Connect</a:t>
            </a:r>
            <a:br>
              <a:rPr lang="en-US" dirty="0"/>
            </a:br>
            <a:endParaRPr lang="en-US" dirty="0"/>
          </a:p>
          <a:p>
            <a:pPr marL="342900" indent="-342900">
              <a:buFont typeface="Wingdings" panose="05000000000000000000" pitchFamily="2" charset="2"/>
              <a:buChar char="Ø"/>
            </a:pPr>
            <a:r>
              <a:rPr lang="en-US" dirty="0"/>
              <a:t>Integrate</a:t>
            </a:r>
            <a:br>
              <a:rPr lang="en-US" dirty="0"/>
            </a:br>
            <a:endParaRPr lang="en-US" dirty="0"/>
          </a:p>
          <a:p>
            <a:pPr marL="342900" indent="-342900">
              <a:buFont typeface="Wingdings" panose="05000000000000000000" pitchFamily="2" charset="2"/>
              <a:buChar char="Ø"/>
            </a:pPr>
            <a:r>
              <a:rPr lang="en-US" dirty="0"/>
              <a:t>“</a:t>
            </a:r>
            <a:r>
              <a:rPr lang="en-US" dirty="0" err="1"/>
              <a:t>Intelligize</a:t>
            </a:r>
            <a:r>
              <a:rPr lang="en-US" dirty="0"/>
              <a:t>”</a:t>
            </a:r>
            <a:br>
              <a:rPr lang="en-US" dirty="0"/>
            </a:br>
            <a:endParaRPr lang="en-US" dirty="0"/>
          </a:p>
          <a:p>
            <a:pPr marL="342900" indent="-342900">
              <a:buFont typeface="Wingdings" panose="05000000000000000000" pitchFamily="2" charset="2"/>
              <a:buChar char="Ø"/>
            </a:pPr>
            <a:r>
              <a:rPr lang="en-US" dirty="0"/>
              <a:t>Disseminate </a:t>
            </a:r>
          </a:p>
        </p:txBody>
      </p:sp>
    </p:spTree>
    <p:extLst>
      <p:ext uri="{BB962C8B-B14F-4D97-AF65-F5344CB8AC3E}">
        <p14:creationId xmlns:p14="http://schemas.microsoft.com/office/powerpoint/2010/main" val="273971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31D4-DC61-7640-A2A3-C2AD10FD35A3}"/>
              </a:ext>
            </a:extLst>
          </p:cNvPr>
          <p:cNvSpPr>
            <a:spLocks noGrp="1"/>
          </p:cNvSpPr>
          <p:nvPr>
            <p:ph type="ctrTitle"/>
          </p:nvPr>
        </p:nvSpPr>
        <p:spPr>
          <a:xfrm>
            <a:off x="412629" y="254194"/>
            <a:ext cx="11440794" cy="852558"/>
          </a:xfrm>
          <a:solidFill>
            <a:schemeClr val="bg1"/>
          </a:solidFill>
        </p:spPr>
        <p:txBody>
          <a:bodyPr/>
          <a:lstStyle/>
          <a:p>
            <a:pPr algn="ctr"/>
            <a:r>
              <a:rPr lang="en-US" sz="3200" dirty="0"/>
              <a:t>Enterprise Solutions Designed to Drive Best Practices </a:t>
            </a:r>
          </a:p>
        </p:txBody>
      </p:sp>
      <p:sp>
        <p:nvSpPr>
          <p:cNvPr id="9" name="Rectangle 8">
            <a:extLst>
              <a:ext uri="{FF2B5EF4-FFF2-40B4-BE49-F238E27FC236}">
                <a16:creationId xmlns:a16="http://schemas.microsoft.com/office/drawing/2014/main" id="{F798100C-9379-AF43-B7EF-ACB988C5A9AC}"/>
              </a:ext>
            </a:extLst>
          </p:cNvPr>
          <p:cNvSpPr/>
          <p:nvPr/>
        </p:nvSpPr>
        <p:spPr>
          <a:xfrm>
            <a:off x="1983916" y="756182"/>
            <a:ext cx="540000" cy="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F88DCFDC-41E1-467C-9459-22A95FB28C8D}"/>
              </a:ext>
            </a:extLst>
          </p:cNvPr>
          <p:cNvGraphicFramePr/>
          <p:nvPr>
            <p:extLst>
              <p:ext uri="{D42A27DB-BD31-4B8C-83A1-F6EECF244321}">
                <p14:modId xmlns:p14="http://schemas.microsoft.com/office/powerpoint/2010/main" val="2499250961"/>
              </p:ext>
            </p:extLst>
          </p:nvPr>
        </p:nvGraphicFramePr>
        <p:xfrm>
          <a:off x="1884763" y="1424401"/>
          <a:ext cx="6197791" cy="4062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3EAEEDA8-3537-4F7C-82F3-39F11F92F311}"/>
              </a:ext>
            </a:extLst>
          </p:cNvPr>
          <p:cNvSpPr/>
          <p:nvPr/>
        </p:nvSpPr>
        <p:spPr>
          <a:xfrm>
            <a:off x="6910584" y="1894838"/>
            <a:ext cx="5481112" cy="523220"/>
          </a:xfrm>
          <a:prstGeom prst="rect">
            <a:avLst/>
          </a:prstGeom>
        </p:spPr>
        <p:txBody>
          <a:bodyPr wrap="square">
            <a:spAutoFit/>
          </a:bodyPr>
          <a:lstStyle/>
          <a:p>
            <a:r>
              <a:rPr lang="en-US" sz="1400" dirty="0"/>
              <a:t>Auto-populates a surgery schedule and patient history data from an EMR</a:t>
            </a:r>
          </a:p>
          <a:p>
            <a:r>
              <a:rPr lang="en-US" sz="1400" dirty="0"/>
              <a:t>Interfaces with lab, pharmacy and decentralized pharmacy systems</a:t>
            </a:r>
          </a:p>
        </p:txBody>
      </p:sp>
      <p:sp>
        <p:nvSpPr>
          <p:cNvPr id="12" name="TextBox 11">
            <a:extLst>
              <a:ext uri="{FF2B5EF4-FFF2-40B4-BE49-F238E27FC236}">
                <a16:creationId xmlns:a16="http://schemas.microsoft.com/office/drawing/2014/main" id="{1E7C622B-2551-4568-B929-9C14B8EA00A3}"/>
              </a:ext>
            </a:extLst>
          </p:cNvPr>
          <p:cNvSpPr txBox="1"/>
          <p:nvPr/>
        </p:nvSpPr>
        <p:spPr>
          <a:xfrm>
            <a:off x="6704342" y="4627192"/>
            <a:ext cx="5199500" cy="523220"/>
          </a:xfrm>
          <a:prstGeom prst="rect">
            <a:avLst/>
          </a:prstGeom>
          <a:noFill/>
        </p:spPr>
        <p:txBody>
          <a:bodyPr wrap="square" rtlCol="0">
            <a:spAutoFit/>
          </a:bodyPr>
          <a:lstStyle/>
          <a:p>
            <a:r>
              <a:rPr lang="en-US" sz="1400" dirty="0"/>
              <a:t>2 person Pre-bypass and pump setup checklists and checklists for devices like ATS or VAD</a:t>
            </a:r>
          </a:p>
        </p:txBody>
      </p:sp>
      <p:sp>
        <p:nvSpPr>
          <p:cNvPr id="13" name="Rectangle 12">
            <a:extLst>
              <a:ext uri="{FF2B5EF4-FFF2-40B4-BE49-F238E27FC236}">
                <a16:creationId xmlns:a16="http://schemas.microsoft.com/office/drawing/2014/main" id="{82A575B9-1B11-4496-B94B-AEF7CFF13ACA}"/>
              </a:ext>
            </a:extLst>
          </p:cNvPr>
          <p:cNvSpPr/>
          <p:nvPr/>
        </p:nvSpPr>
        <p:spPr>
          <a:xfrm>
            <a:off x="7250383" y="3406145"/>
            <a:ext cx="5141313" cy="523220"/>
          </a:xfrm>
          <a:prstGeom prst="rect">
            <a:avLst/>
          </a:prstGeom>
        </p:spPr>
        <p:txBody>
          <a:bodyPr wrap="square">
            <a:spAutoFit/>
          </a:bodyPr>
          <a:lstStyle/>
          <a:p>
            <a:r>
              <a:rPr lang="en-US" sz="1400" dirty="0"/>
              <a:t>Barcode scanning facilitates supply chain and safety through accurate/rich data capture</a:t>
            </a:r>
          </a:p>
        </p:txBody>
      </p:sp>
      <p:sp>
        <p:nvSpPr>
          <p:cNvPr id="14" name="Rectangle 13">
            <a:extLst>
              <a:ext uri="{FF2B5EF4-FFF2-40B4-BE49-F238E27FC236}">
                <a16:creationId xmlns:a16="http://schemas.microsoft.com/office/drawing/2014/main" id="{23DA58BF-342A-4EB6-8E97-7ECE08BBD227}"/>
              </a:ext>
            </a:extLst>
          </p:cNvPr>
          <p:cNvSpPr/>
          <p:nvPr/>
        </p:nvSpPr>
        <p:spPr>
          <a:xfrm>
            <a:off x="3647514" y="5616733"/>
            <a:ext cx="4090863" cy="738664"/>
          </a:xfrm>
          <a:prstGeom prst="rect">
            <a:avLst/>
          </a:prstGeom>
        </p:spPr>
        <p:txBody>
          <a:bodyPr wrap="none">
            <a:spAutoFit/>
          </a:bodyPr>
          <a:lstStyle/>
          <a:p>
            <a:r>
              <a:rPr lang="en-US" sz="1400" dirty="0"/>
              <a:t>Clinical best practices through alerts and notifications</a:t>
            </a:r>
          </a:p>
          <a:p>
            <a:r>
              <a:rPr lang="en-US" sz="1400" dirty="0"/>
              <a:t>Ability to house surgeon protocols</a:t>
            </a:r>
          </a:p>
          <a:p>
            <a:r>
              <a:rPr lang="en-US" sz="1400" dirty="0"/>
              <a:t>PIB  care plan </a:t>
            </a:r>
          </a:p>
        </p:txBody>
      </p:sp>
      <p:sp>
        <p:nvSpPr>
          <p:cNvPr id="15" name="Rectangle 14">
            <a:extLst>
              <a:ext uri="{FF2B5EF4-FFF2-40B4-BE49-F238E27FC236}">
                <a16:creationId xmlns:a16="http://schemas.microsoft.com/office/drawing/2014/main" id="{03F28004-B74B-4496-9B39-0B7C5B9E8368}"/>
              </a:ext>
            </a:extLst>
          </p:cNvPr>
          <p:cNvSpPr/>
          <p:nvPr/>
        </p:nvSpPr>
        <p:spPr>
          <a:xfrm>
            <a:off x="398341" y="4276096"/>
            <a:ext cx="2972843" cy="1169551"/>
          </a:xfrm>
          <a:prstGeom prst="rect">
            <a:avLst/>
          </a:prstGeom>
        </p:spPr>
        <p:txBody>
          <a:bodyPr wrap="square">
            <a:spAutoFit/>
          </a:bodyPr>
          <a:lstStyle/>
          <a:p>
            <a:r>
              <a:rPr lang="en-US" sz="1400" dirty="0"/>
              <a:t>PIMS share the data that it </a:t>
            </a:r>
          </a:p>
          <a:p>
            <a:r>
              <a:rPr lang="en-US" sz="1400" dirty="0"/>
              <a:t>collects with all members of the care team surgeon, anesthesiologist, perfusionist and nurses</a:t>
            </a:r>
          </a:p>
          <a:p>
            <a:r>
              <a:rPr lang="en-US" sz="1400" dirty="0"/>
              <a:t>OR and into the ICU</a:t>
            </a:r>
          </a:p>
        </p:txBody>
      </p:sp>
      <p:sp>
        <p:nvSpPr>
          <p:cNvPr id="16" name="TextBox 15">
            <a:extLst>
              <a:ext uri="{FF2B5EF4-FFF2-40B4-BE49-F238E27FC236}">
                <a16:creationId xmlns:a16="http://schemas.microsoft.com/office/drawing/2014/main" id="{5D884C32-83C7-48A9-9490-7559FFBF0C31}"/>
              </a:ext>
            </a:extLst>
          </p:cNvPr>
          <p:cNvSpPr txBox="1"/>
          <p:nvPr/>
        </p:nvSpPr>
        <p:spPr>
          <a:xfrm>
            <a:off x="177052" y="3073508"/>
            <a:ext cx="2603818" cy="523220"/>
          </a:xfrm>
          <a:prstGeom prst="rect">
            <a:avLst/>
          </a:prstGeom>
          <a:noFill/>
        </p:spPr>
        <p:txBody>
          <a:bodyPr wrap="square" rtlCol="0">
            <a:spAutoFit/>
          </a:bodyPr>
          <a:lstStyle/>
          <a:p>
            <a:r>
              <a:rPr lang="en-US" sz="1400" dirty="0"/>
              <a:t>Valuable clinical surveillance over multiple ECMO patients</a:t>
            </a:r>
          </a:p>
        </p:txBody>
      </p:sp>
      <p:sp>
        <p:nvSpPr>
          <p:cNvPr id="17" name="TextBox 16">
            <a:extLst>
              <a:ext uri="{FF2B5EF4-FFF2-40B4-BE49-F238E27FC236}">
                <a16:creationId xmlns:a16="http://schemas.microsoft.com/office/drawing/2014/main" id="{4013566F-0A1C-4C24-8B69-F53395302629}"/>
              </a:ext>
            </a:extLst>
          </p:cNvPr>
          <p:cNvSpPr txBox="1"/>
          <p:nvPr/>
        </p:nvSpPr>
        <p:spPr>
          <a:xfrm>
            <a:off x="674671" y="2010264"/>
            <a:ext cx="1971181" cy="523220"/>
          </a:xfrm>
          <a:prstGeom prst="rect">
            <a:avLst/>
          </a:prstGeom>
          <a:noFill/>
        </p:spPr>
        <p:txBody>
          <a:bodyPr wrap="none" rtlCol="0">
            <a:spAutoFit/>
          </a:bodyPr>
          <a:lstStyle/>
          <a:p>
            <a:r>
              <a:rPr lang="en-US" sz="1400" dirty="0"/>
              <a:t>Dashboards and Quality </a:t>
            </a:r>
          </a:p>
          <a:p>
            <a:r>
              <a:rPr lang="en-US" sz="1400" dirty="0"/>
              <a:t>Reporting Capabilities</a:t>
            </a:r>
          </a:p>
        </p:txBody>
      </p:sp>
      <p:sp>
        <p:nvSpPr>
          <p:cNvPr id="18" name="TextBox 17">
            <a:extLst>
              <a:ext uri="{FF2B5EF4-FFF2-40B4-BE49-F238E27FC236}">
                <a16:creationId xmlns:a16="http://schemas.microsoft.com/office/drawing/2014/main" id="{AB90168C-B64A-4F9D-A7C6-ADFEBFB57C91}"/>
              </a:ext>
            </a:extLst>
          </p:cNvPr>
          <p:cNvSpPr txBox="1"/>
          <p:nvPr/>
        </p:nvSpPr>
        <p:spPr>
          <a:xfrm>
            <a:off x="1197207" y="1234938"/>
            <a:ext cx="2653419" cy="523220"/>
          </a:xfrm>
          <a:prstGeom prst="rect">
            <a:avLst/>
          </a:prstGeom>
          <a:noFill/>
        </p:spPr>
        <p:txBody>
          <a:bodyPr wrap="none" rtlCol="0">
            <a:spAutoFit/>
          </a:bodyPr>
          <a:lstStyle/>
          <a:p>
            <a:r>
              <a:rPr lang="en-US" sz="1400" dirty="0"/>
              <a:t>Barcode scanning assists facilities </a:t>
            </a:r>
          </a:p>
          <a:p>
            <a:r>
              <a:rPr lang="en-US" sz="1400" dirty="0"/>
              <a:t>Inventory controls  </a:t>
            </a:r>
          </a:p>
        </p:txBody>
      </p:sp>
    </p:spTree>
    <p:extLst>
      <p:ext uri="{BB962C8B-B14F-4D97-AF65-F5344CB8AC3E}">
        <p14:creationId xmlns:p14="http://schemas.microsoft.com/office/powerpoint/2010/main" val="26011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CF525D6-1AEE-4613-8A82-B5CB2803FFA9}"/>
              </a:ext>
            </a:extLst>
          </p:cNvPr>
          <p:cNvSpPr>
            <a:spLocks noGrp="1"/>
          </p:cNvSpPr>
          <p:nvPr>
            <p:ph type="ctrTitle"/>
          </p:nvPr>
        </p:nvSpPr>
        <p:spPr>
          <a:xfrm>
            <a:off x="0" y="531326"/>
            <a:ext cx="12049168" cy="590931"/>
          </a:xfrm>
          <a:prstGeom prst="rect">
            <a:avLst/>
          </a:prstGeom>
        </p:spPr>
        <p:txBody>
          <a:bodyPr wrap="square">
            <a:spAutoFit/>
          </a:bodyPr>
          <a:lstStyle/>
          <a:p>
            <a:pPr algn="ctr"/>
            <a:r>
              <a:rPr lang="en-US" sz="3600" dirty="0"/>
              <a:t>Workflow Checklist</a:t>
            </a:r>
          </a:p>
        </p:txBody>
      </p:sp>
      <p:sp>
        <p:nvSpPr>
          <p:cNvPr id="33" name="Title 16">
            <a:extLst>
              <a:ext uri="{FF2B5EF4-FFF2-40B4-BE49-F238E27FC236}">
                <a16:creationId xmlns:a16="http://schemas.microsoft.com/office/drawing/2014/main" id="{E5FD5C03-0ACB-457D-AAC7-5864E2287DFF}"/>
              </a:ext>
            </a:extLst>
          </p:cNvPr>
          <p:cNvSpPr txBox="1">
            <a:spLocks/>
          </p:cNvSpPr>
          <p:nvPr/>
        </p:nvSpPr>
        <p:spPr>
          <a:xfrm>
            <a:off x="2902060" y="1170245"/>
            <a:ext cx="8549466" cy="8125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r>
              <a:rPr lang="en-US" sz="2400" i="1" dirty="0"/>
              <a:t>Pre-bypass and pump setup checklists – customizable</a:t>
            </a:r>
            <a:endParaRPr lang="en-US" sz="2400" i="1" dirty="0">
              <a:latin typeface="Opus Sm Caps"/>
            </a:endParaRPr>
          </a:p>
          <a:p>
            <a:endParaRPr lang="en-US" dirty="0"/>
          </a:p>
        </p:txBody>
      </p:sp>
      <p:sp>
        <p:nvSpPr>
          <p:cNvPr id="35" name="Title 16">
            <a:extLst>
              <a:ext uri="{FF2B5EF4-FFF2-40B4-BE49-F238E27FC236}">
                <a16:creationId xmlns:a16="http://schemas.microsoft.com/office/drawing/2014/main" id="{8AC13B61-1EC6-4EF8-BD05-67BEF5727650}"/>
              </a:ext>
            </a:extLst>
          </p:cNvPr>
          <p:cNvSpPr txBox="1">
            <a:spLocks/>
          </p:cNvSpPr>
          <p:nvPr/>
        </p:nvSpPr>
        <p:spPr>
          <a:xfrm>
            <a:off x="4248730" y="2145936"/>
            <a:ext cx="3551707" cy="4247317"/>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pPr marL="342900" indent="-342900">
              <a:buFont typeface="Wingdings" panose="05000000000000000000" pitchFamily="2" charset="2"/>
              <a:buChar char="Ø"/>
            </a:pPr>
            <a:r>
              <a:rPr lang="en-US" sz="2000" dirty="0"/>
              <a:t>Two person read/verify</a:t>
            </a:r>
            <a:br>
              <a:rPr lang="en-US" sz="2000" dirty="0"/>
            </a:br>
            <a:endParaRPr lang="en-US" sz="2000" dirty="0"/>
          </a:p>
          <a:p>
            <a:pPr marL="342900" indent="-342900">
              <a:buFont typeface="Wingdings" panose="05000000000000000000" pitchFamily="2" charset="2"/>
              <a:buChar char="Ø"/>
            </a:pPr>
            <a:r>
              <a:rPr lang="en-US" sz="2000" dirty="0"/>
              <a:t>Color Coded buttons serve as visual status indicators</a:t>
            </a:r>
            <a:br>
              <a:rPr lang="en-US" sz="2000" dirty="0"/>
            </a:br>
            <a:endParaRPr lang="en-US" sz="2000" dirty="0"/>
          </a:p>
          <a:p>
            <a:pPr marL="342900" indent="-342900">
              <a:buFont typeface="Wingdings" panose="05000000000000000000" pitchFamily="2" charset="2"/>
              <a:buChar char="Ø"/>
            </a:pPr>
            <a:r>
              <a:rPr lang="en-US" sz="2000" dirty="0"/>
              <a:t>Yellow incomplete/green complete</a:t>
            </a:r>
            <a:br>
              <a:rPr lang="en-US" sz="2000" dirty="0"/>
            </a:br>
            <a:endParaRPr lang="en-US" sz="2000" dirty="0"/>
          </a:p>
          <a:p>
            <a:pPr marL="342900" indent="-342900">
              <a:buFont typeface="Wingdings" panose="05000000000000000000" pitchFamily="2" charset="2"/>
              <a:buChar char="Ø"/>
            </a:pPr>
            <a:r>
              <a:rPr lang="en-US" sz="2000" dirty="0"/>
              <a:t>Checklist is completed by 2</a:t>
            </a:r>
          </a:p>
          <a:p>
            <a:r>
              <a:rPr lang="en-US" sz="2000" dirty="0"/>
              <a:t>People one being primary </a:t>
            </a:r>
          </a:p>
          <a:p>
            <a:r>
              <a:rPr lang="en-US" sz="2000" dirty="0"/>
              <a:t>Perfusionist </a:t>
            </a:r>
            <a:br>
              <a:rPr lang="en-US" sz="2000" dirty="0"/>
            </a:br>
            <a:endParaRPr lang="en-US" sz="2000" dirty="0"/>
          </a:p>
          <a:p>
            <a:pPr marL="342900" indent="-342900">
              <a:buFont typeface="Wingdings" panose="05000000000000000000" pitchFamily="2" charset="2"/>
              <a:buChar char="Ø"/>
            </a:pPr>
            <a:r>
              <a:rPr lang="en-US" sz="2000" dirty="0"/>
              <a:t>Integrated checklists for other ancillary services ATS/ECMO/VAD</a:t>
            </a:r>
          </a:p>
        </p:txBody>
      </p:sp>
      <p:pic>
        <p:nvPicPr>
          <p:cNvPr id="36" name="Picture 35">
            <a:extLst>
              <a:ext uri="{FF2B5EF4-FFF2-40B4-BE49-F238E27FC236}">
                <a16:creationId xmlns:a16="http://schemas.microsoft.com/office/drawing/2014/main" id="{D5F32180-BFA4-4979-9944-877F464B503F}"/>
              </a:ext>
            </a:extLst>
          </p:cNvPr>
          <p:cNvPicPr preferRelativeResize="0">
            <a:picLocks noChangeAspect="1"/>
          </p:cNvPicPr>
          <p:nvPr/>
        </p:nvPicPr>
        <p:blipFill>
          <a:blip r:embed="rId3"/>
          <a:stretch>
            <a:fillRect/>
          </a:stretch>
        </p:blipFill>
        <p:spPr>
          <a:xfrm>
            <a:off x="1099658" y="2110909"/>
            <a:ext cx="2371659" cy="3244053"/>
          </a:xfrm>
          <a:prstGeom prst="rect">
            <a:avLst/>
          </a:prstGeom>
          <a:effectLst>
            <a:outerShdw blurRad="76200" dir="13500000" sy="23000" kx="1200000" algn="br" rotWithShape="0">
              <a:prstClr val="black">
                <a:alpha val="20000"/>
              </a:prstClr>
            </a:outerShdw>
          </a:effectLst>
        </p:spPr>
      </p:pic>
      <p:pic>
        <p:nvPicPr>
          <p:cNvPr id="37" name="Picture 36">
            <a:extLst>
              <a:ext uri="{FF2B5EF4-FFF2-40B4-BE49-F238E27FC236}">
                <a16:creationId xmlns:a16="http://schemas.microsoft.com/office/drawing/2014/main" id="{33A0B91D-9165-4BA2-8F93-51CE070EF2A9}"/>
              </a:ext>
            </a:extLst>
          </p:cNvPr>
          <p:cNvPicPr>
            <a:picLocks noChangeAspect="1"/>
          </p:cNvPicPr>
          <p:nvPr/>
        </p:nvPicPr>
        <p:blipFill>
          <a:blip r:embed="rId4"/>
          <a:stretch>
            <a:fillRect/>
          </a:stretch>
        </p:blipFill>
        <p:spPr>
          <a:xfrm>
            <a:off x="8380673" y="2258408"/>
            <a:ext cx="3234626" cy="3224688"/>
          </a:xfrm>
          <a:prstGeom prst="rect">
            <a:avLst/>
          </a:prstGeom>
          <a:effectLst>
            <a:outerShdw blurRad="76200" dir="13500000" sy="23000" kx="1200000" algn="br" rotWithShape="0">
              <a:prstClr val="black">
                <a:alpha val="20000"/>
              </a:prstClr>
            </a:outerShdw>
          </a:effectLst>
        </p:spPr>
      </p:pic>
      <p:sp>
        <p:nvSpPr>
          <p:cNvPr id="38" name="Title 16">
            <a:extLst>
              <a:ext uri="{FF2B5EF4-FFF2-40B4-BE49-F238E27FC236}">
                <a16:creationId xmlns:a16="http://schemas.microsoft.com/office/drawing/2014/main" id="{EB56CBDD-E613-4BDE-BADE-D92DAD539182}"/>
              </a:ext>
            </a:extLst>
          </p:cNvPr>
          <p:cNvSpPr txBox="1">
            <a:spLocks/>
          </p:cNvSpPr>
          <p:nvPr/>
        </p:nvSpPr>
        <p:spPr>
          <a:xfrm>
            <a:off x="1402191" y="5483096"/>
            <a:ext cx="4138251" cy="7294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r>
              <a:rPr lang="en-US" sz="1800" i="1" dirty="0"/>
              <a:t>Perfusion Safety</a:t>
            </a:r>
            <a:endParaRPr lang="en-US" sz="1800" i="1" dirty="0">
              <a:latin typeface="Opus Sm Caps"/>
            </a:endParaRPr>
          </a:p>
          <a:p>
            <a:endParaRPr lang="en-US" dirty="0"/>
          </a:p>
        </p:txBody>
      </p:sp>
    </p:spTree>
    <p:extLst>
      <p:ext uri="{BB962C8B-B14F-4D97-AF65-F5344CB8AC3E}">
        <p14:creationId xmlns:p14="http://schemas.microsoft.com/office/powerpoint/2010/main" val="422428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3000" r="-3000"/>
          </a:stretch>
        </a:blipFill>
        <a:effectLst/>
      </p:bgPr>
    </p:bg>
    <p:spTree>
      <p:nvGrpSpPr>
        <p:cNvPr id="1" name=""/>
        <p:cNvGrpSpPr/>
        <p:nvPr/>
      </p:nvGrpSpPr>
      <p:grpSpPr>
        <a:xfrm>
          <a:off x="0" y="0"/>
          <a:ext cx="0" cy="0"/>
          <a:chOff x="0" y="0"/>
          <a:chExt cx="0" cy="0"/>
        </a:xfrm>
      </p:grpSpPr>
      <p:pic>
        <p:nvPicPr>
          <p:cNvPr id="2" name="PIB1" descr="A screenshot of a cell phone&#10;&#10;Description generated with very high confidence">
            <a:extLst>
              <a:ext uri="{FF2B5EF4-FFF2-40B4-BE49-F238E27FC236}">
                <a16:creationId xmlns:a16="http://schemas.microsoft.com/office/drawing/2014/main" id="{74B13D59-B1F6-4E78-883D-04EFA36F2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3943118" cy="6858000"/>
          </a:xfrm>
          <a:prstGeom prst="rect">
            <a:avLst/>
          </a:prstGeom>
        </p:spPr>
      </p:pic>
      <p:pic>
        <p:nvPicPr>
          <p:cNvPr id="4" name="PIB2" descr="A screenshot of a cell phone&#10;&#10;Description generated with very high confidence">
            <a:extLst>
              <a:ext uri="{FF2B5EF4-FFF2-40B4-BE49-F238E27FC236}">
                <a16:creationId xmlns:a16="http://schemas.microsoft.com/office/drawing/2014/main" id="{D285B91B-6F03-4B55-AFA0-D7F7F8209D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26338"/>
            <a:ext cx="3943118" cy="6858000"/>
          </a:xfrm>
          <a:prstGeom prst="rect">
            <a:avLst/>
          </a:prstGeom>
        </p:spPr>
      </p:pic>
      <p:pic>
        <p:nvPicPr>
          <p:cNvPr id="5" name="PIB3" descr="A screenshot of a cell phone&#10;&#10;Description generated with very high confidence">
            <a:extLst>
              <a:ext uri="{FF2B5EF4-FFF2-40B4-BE49-F238E27FC236}">
                <a16:creationId xmlns:a16="http://schemas.microsoft.com/office/drawing/2014/main" id="{628B73A3-832A-46EB-BAF5-119B551843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63169"/>
            <a:ext cx="3943118" cy="6858000"/>
          </a:xfrm>
          <a:prstGeom prst="rect">
            <a:avLst/>
          </a:prstGeom>
        </p:spPr>
      </p:pic>
      <p:pic>
        <p:nvPicPr>
          <p:cNvPr id="6" name="PIB4" descr="A screenshot of a cell phone&#10;&#10;Description generated with very high confidence">
            <a:extLst>
              <a:ext uri="{FF2B5EF4-FFF2-40B4-BE49-F238E27FC236}">
                <a16:creationId xmlns:a16="http://schemas.microsoft.com/office/drawing/2014/main" id="{5AE0BDB5-3C4B-471B-A409-5701DC472E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63169"/>
            <a:ext cx="3943118" cy="6858000"/>
          </a:xfrm>
          <a:prstGeom prst="rect">
            <a:avLst/>
          </a:prstGeom>
        </p:spPr>
      </p:pic>
      <p:pic>
        <p:nvPicPr>
          <p:cNvPr id="8" name="PIB5" descr="A screenshot of a cell phone&#10;&#10;Description generated with very high confidence">
            <a:extLst>
              <a:ext uri="{FF2B5EF4-FFF2-40B4-BE49-F238E27FC236}">
                <a16:creationId xmlns:a16="http://schemas.microsoft.com/office/drawing/2014/main" id="{07D7FD50-7A2D-4F81-B602-12023D91C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63169"/>
            <a:ext cx="3943118" cy="6858000"/>
          </a:xfrm>
          <a:prstGeom prst="rect">
            <a:avLst/>
          </a:prstGeom>
        </p:spPr>
      </p:pic>
      <p:sp>
        <p:nvSpPr>
          <p:cNvPr id="9" name="Title 16">
            <a:extLst>
              <a:ext uri="{FF2B5EF4-FFF2-40B4-BE49-F238E27FC236}">
                <a16:creationId xmlns:a16="http://schemas.microsoft.com/office/drawing/2014/main" id="{038870AA-0222-4DB9-BE69-84B619011D9D}"/>
              </a:ext>
            </a:extLst>
          </p:cNvPr>
          <p:cNvSpPr txBox="1">
            <a:spLocks/>
          </p:cNvSpPr>
          <p:nvPr/>
        </p:nvSpPr>
        <p:spPr>
          <a:xfrm>
            <a:off x="1072911" y="1742689"/>
            <a:ext cx="3551707" cy="4136517"/>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pPr marL="342900" indent="-342900">
              <a:buFont typeface="Wingdings" panose="05000000000000000000" pitchFamily="2" charset="2"/>
              <a:buChar char="Ø"/>
            </a:pPr>
            <a:r>
              <a:rPr lang="en-US" sz="1800" dirty="0">
                <a:solidFill>
                  <a:schemeClr val="bg1"/>
                </a:solidFill>
                <a:latin typeface="+mn-lt"/>
              </a:rPr>
              <a:t>Demographics of the case are organized on a Mobile or Cockpit View</a:t>
            </a:r>
          </a:p>
          <a:p>
            <a:endParaRPr lang="en-US" sz="1800" dirty="0">
              <a:solidFill>
                <a:schemeClr val="bg1"/>
              </a:solidFill>
              <a:latin typeface="+mn-lt"/>
            </a:endParaRPr>
          </a:p>
          <a:p>
            <a:pPr marL="342900" indent="-342900">
              <a:buFont typeface="Wingdings" panose="05000000000000000000" pitchFamily="2" charset="2"/>
              <a:buChar char="Ø"/>
            </a:pPr>
            <a:r>
              <a:rPr lang="en-US" sz="1800" dirty="0">
                <a:solidFill>
                  <a:schemeClr val="bg1"/>
                </a:solidFill>
                <a:latin typeface="+mn-lt"/>
              </a:rPr>
              <a:t>Critical values automatically calculated</a:t>
            </a:r>
          </a:p>
          <a:p>
            <a:pPr marL="342900" indent="-342900">
              <a:buFont typeface="Wingdings" panose="05000000000000000000" pitchFamily="2" charset="2"/>
              <a:buChar char="Ø"/>
            </a:pPr>
            <a:endParaRPr lang="en-US" sz="1800" dirty="0">
              <a:solidFill>
                <a:schemeClr val="bg1"/>
              </a:solidFill>
              <a:latin typeface="+mn-lt"/>
            </a:endParaRPr>
          </a:p>
          <a:p>
            <a:pPr marL="342900" indent="-342900">
              <a:buFont typeface="Wingdings" panose="05000000000000000000" pitchFamily="2" charset="2"/>
              <a:buChar char="Ø"/>
            </a:pPr>
            <a:r>
              <a:rPr lang="en-US" sz="1800" dirty="0">
                <a:solidFill>
                  <a:schemeClr val="bg1"/>
                </a:solidFill>
                <a:latin typeface="+mn-lt"/>
              </a:rPr>
              <a:t>Customizable key PIB variables example: MAP, DO2i, Q, Hb</a:t>
            </a:r>
          </a:p>
          <a:p>
            <a:endParaRPr lang="en-US" sz="1800" dirty="0">
              <a:solidFill>
                <a:schemeClr val="bg1"/>
              </a:solidFill>
              <a:latin typeface="+mn-lt"/>
            </a:endParaRPr>
          </a:p>
          <a:p>
            <a:pPr marL="342900" indent="-342900">
              <a:buFont typeface="Wingdings" panose="05000000000000000000" pitchFamily="2" charset="2"/>
              <a:buChar char="Ø"/>
            </a:pPr>
            <a:r>
              <a:rPr lang="en-US" sz="1800" dirty="0">
                <a:solidFill>
                  <a:schemeClr val="bg1"/>
                </a:solidFill>
                <a:latin typeface="+mn-lt"/>
              </a:rPr>
              <a:t>PIB is defined now “save it” Personalized key parameters are now set with corresponding alerting metrics</a:t>
            </a:r>
          </a:p>
          <a:p>
            <a:br>
              <a:rPr lang="en-US" sz="2000" dirty="0"/>
            </a:br>
            <a:endParaRPr lang="en-US" sz="2000" dirty="0"/>
          </a:p>
        </p:txBody>
      </p:sp>
      <p:sp>
        <p:nvSpPr>
          <p:cNvPr id="12" name="Title 16">
            <a:extLst>
              <a:ext uri="{FF2B5EF4-FFF2-40B4-BE49-F238E27FC236}">
                <a16:creationId xmlns:a16="http://schemas.microsoft.com/office/drawing/2014/main" id="{9EAB8ABE-B399-40A8-8E0F-DA0D632CEFD5}"/>
              </a:ext>
            </a:extLst>
          </p:cNvPr>
          <p:cNvSpPr txBox="1">
            <a:spLocks/>
          </p:cNvSpPr>
          <p:nvPr/>
        </p:nvSpPr>
        <p:spPr>
          <a:xfrm>
            <a:off x="412956" y="534591"/>
            <a:ext cx="5860026" cy="1144929"/>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kern="1200">
                <a:solidFill>
                  <a:srgbClr val="03409D"/>
                </a:solidFill>
                <a:latin typeface="+mj-lt"/>
                <a:ea typeface="+mj-ea"/>
                <a:cs typeface="+mj-cs"/>
              </a:defRPr>
            </a:lvl1pPr>
          </a:lstStyle>
          <a:p>
            <a:r>
              <a:rPr lang="en-US" sz="3600" dirty="0">
                <a:solidFill>
                  <a:schemeClr val="bg1"/>
                </a:solidFill>
              </a:rPr>
              <a:t>Workflow – Pre-Incision Brief</a:t>
            </a:r>
          </a:p>
          <a:p>
            <a:br>
              <a:rPr lang="en-US" sz="2000" dirty="0"/>
            </a:br>
            <a:endParaRPr lang="en-US" sz="2000" dirty="0"/>
          </a:p>
        </p:txBody>
      </p:sp>
      <p:sp>
        <p:nvSpPr>
          <p:cNvPr id="14" name="Rectangle 13">
            <a:extLst>
              <a:ext uri="{FF2B5EF4-FFF2-40B4-BE49-F238E27FC236}">
                <a16:creationId xmlns:a16="http://schemas.microsoft.com/office/drawing/2014/main" id="{F91FA26E-8E07-4959-B423-43D82F681074}"/>
              </a:ext>
            </a:extLst>
          </p:cNvPr>
          <p:cNvSpPr/>
          <p:nvPr/>
        </p:nvSpPr>
        <p:spPr>
          <a:xfrm>
            <a:off x="802911" y="1107055"/>
            <a:ext cx="540000" cy="4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567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1114</TotalTime>
  <Words>2265</Words>
  <Application>Microsoft Macintosh PowerPoint</Application>
  <PresentationFormat>Widescreen</PresentationFormat>
  <Paragraphs>310</Paragraphs>
  <Slides>30</Slides>
  <Notes>25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American Type ITC Pro Md</vt:lpstr>
      <vt:lpstr>Arial</vt:lpstr>
      <vt:lpstr>Calibri</vt:lpstr>
      <vt:lpstr>Calibri body</vt:lpstr>
      <vt:lpstr>Calibri Light</vt:lpstr>
      <vt:lpstr>Calibri-Light</vt:lpstr>
      <vt:lpstr>Opus Sm Caps</vt:lpstr>
      <vt:lpstr>Opus Sm Caps Bold</vt:lpstr>
      <vt:lpstr>Wingdings</vt:lpstr>
      <vt:lpstr>Office Theme</vt:lpstr>
      <vt:lpstr>PowerPoint Presentation</vt:lpstr>
      <vt:lpstr>PowerPoint Presentation</vt:lpstr>
      <vt:lpstr>PowerPoint Presentation</vt:lpstr>
      <vt:lpstr>Improvements vs Innovation Innovation</vt:lpstr>
      <vt:lpstr>An Enterprise Solution is the Future of Perfusion</vt:lpstr>
      <vt:lpstr>Real time/ Automated Integration with all HIT Systems and all Medical Devices in the Cardiac OR</vt:lpstr>
      <vt:lpstr>Enterprise Solutions Designed to Drive Best Practices </vt:lpstr>
      <vt:lpstr>Workflow Checklist</vt:lpstr>
      <vt:lpstr>PowerPoint Presentation</vt:lpstr>
      <vt:lpstr>Cockpit Design</vt:lpstr>
      <vt:lpstr>PowerPoint Presentation</vt:lpstr>
      <vt:lpstr>PowerPoint Presentation</vt:lpstr>
      <vt:lpstr>PowerPoint Presentation</vt:lpstr>
      <vt:lpstr>Compliance Scorecard – Handoff Tools</vt:lpstr>
      <vt:lpstr>PowerPoint Presentation</vt:lpstr>
      <vt:lpstr>PowerPoint Presentation</vt:lpstr>
      <vt:lpstr>PowerPoint Presentation</vt:lpstr>
      <vt:lpstr>PowerPoint Presentation</vt:lpstr>
      <vt:lpstr>PowerPoint Presentation</vt:lpstr>
      <vt:lpstr>PowerPoint Presentation</vt:lpstr>
      <vt:lpstr>  Mobile tools let you easily view information from anywhere in real-time </vt:lpstr>
      <vt:lpstr>Surgeons Remote View ICU</vt:lpstr>
      <vt:lpstr>PowerPoint Presentation</vt:lpstr>
      <vt:lpstr>Comprehensive Data &amp; Compliance Analytics </vt:lpstr>
      <vt:lpstr>Perfusion EHRs ≠ PIMS</vt:lpstr>
      <vt:lpstr>Healthcare needs High Reliability Organizations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cp:revision>
  <dcterms:created xsi:type="dcterms:W3CDTF">2019-11-07T19:27:38Z</dcterms:created>
  <dcterms:modified xsi:type="dcterms:W3CDTF">2019-11-08T14:02:04Z</dcterms:modified>
</cp:coreProperties>
</file>