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428" r:id="rId3"/>
    <p:sldId id="421" r:id="rId4"/>
    <p:sldId id="431" r:id="rId5"/>
    <p:sldId id="414" r:id="rId6"/>
    <p:sldId id="432" r:id="rId7"/>
    <p:sldId id="413" r:id="rId8"/>
    <p:sldId id="418" r:id="rId9"/>
    <p:sldId id="433" r:id="rId10"/>
    <p:sldId id="419" r:id="rId11"/>
    <p:sldId id="425" r:id="rId12"/>
    <p:sldId id="424" r:id="rId13"/>
    <p:sldId id="417" r:id="rId14"/>
    <p:sldId id="434" r:id="rId15"/>
    <p:sldId id="416" r:id="rId16"/>
    <p:sldId id="445" r:id="rId17"/>
    <p:sldId id="435" r:id="rId18"/>
    <p:sldId id="415" r:id="rId19"/>
    <p:sldId id="436" r:id="rId20"/>
    <p:sldId id="437" r:id="rId21"/>
    <p:sldId id="438" r:id="rId22"/>
    <p:sldId id="439" r:id="rId23"/>
    <p:sldId id="444" r:id="rId24"/>
    <p:sldId id="440" r:id="rId25"/>
    <p:sldId id="441" r:id="rId26"/>
    <p:sldId id="442" r:id="rId27"/>
    <p:sldId id="443" r:id="rId28"/>
    <p:sldId id="446" r:id="rId29"/>
    <p:sldId id="447" r:id="rId30"/>
    <p:sldId id="411" r:id="rId3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07"/>
    <p:restoredTop sz="92943"/>
  </p:normalViewPr>
  <p:slideViewPr>
    <p:cSldViewPr snapToGrid="0" snapToObjects="1">
      <p:cViewPr varScale="1">
        <p:scale>
          <a:sx n="105" d="100"/>
          <a:sy n="105" d="100"/>
        </p:scale>
        <p:origin x="200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928D0-60E4-6947-8DD7-2B75FBCA124E}" type="datetimeFigureOut">
              <a:rPr lang="tr-TR" smtClean="0"/>
              <a:t>8.11.2019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48F2A-46B5-F547-934F-956C829F31A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1457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0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04451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19818A6-62D2-EC41-80B4-887C2556C389}" type="slidenum">
              <a:rPr lang="tr-TR" sz="1200">
                <a:latin typeface="Calibri" charset="0"/>
              </a:rPr>
              <a:pPr eaLnBrk="1" hangingPunct="1"/>
              <a:t>30</a:t>
            </a:fld>
            <a:endParaRPr lang="tr-TR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829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8F0AD2D-FF6B-894B-8DFE-98EBF6167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B65D0B81-4CBE-CD40-9D90-93484E8078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2D4BE54-9F26-C547-8C5A-3B93F084A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F876-1AE9-5C49-8022-83E884D609ED}" type="datetimeFigureOut">
              <a:rPr lang="tr-TR" smtClean="0"/>
              <a:t>8.11.2019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80FDB31-7429-E84D-9A98-FD25A2FA2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029BE83-D674-A64B-9EC3-874C4C435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E674-FF3C-6B47-985F-021D2322AF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30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FB720EC-4D72-9643-BEDE-BD9C8B76C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2ADB1B7-7676-7647-8E6A-A890C900E3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2BC2973-9C96-BC42-A816-CB0B7916A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F876-1AE9-5C49-8022-83E884D609ED}" type="datetimeFigureOut">
              <a:rPr lang="tr-TR" smtClean="0"/>
              <a:t>8.11.2019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924B22D-02B3-464E-87B2-A25D9AD3D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457B8F2-B8D1-3041-8781-D1576AD6B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E674-FF3C-6B47-985F-021D2322AF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0684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C38B3B73-D60F-C74D-9161-124E5AB649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1F0B77E-0203-7C48-B4EC-CB5403C21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F5DC82B-BDD2-E247-B80D-DE8091E97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F876-1AE9-5C49-8022-83E884D609ED}" type="datetimeFigureOut">
              <a:rPr lang="tr-TR" smtClean="0"/>
              <a:t>8.11.2019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2126EE3-87E7-604D-8F49-4E0A50153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753C856-FB60-5D44-85CA-901C6F0F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E674-FF3C-6B47-985F-021D2322AF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8165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D710DBE-41B7-D944-A10B-404919D28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88D5B89-6309-C349-9C58-1E2DBB3EC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7D2B441-DFFF-094C-B83A-8C82E9101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F876-1AE9-5C49-8022-83E884D609ED}" type="datetimeFigureOut">
              <a:rPr lang="tr-TR" smtClean="0"/>
              <a:t>8.11.2019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2D5F6D2-7C4F-744F-830D-BD362B1B5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B4AF2A-5D7F-2D4C-B42D-DF9A9F6DF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E674-FF3C-6B47-985F-021D2322AF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1555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724942D-6BBF-A149-AB03-0B66AA49B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EE0387F-819F-E144-8D4B-AFDB50E0D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1CDFA1C-42DB-CE43-A7FE-A58DD5E26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F876-1AE9-5C49-8022-83E884D609ED}" type="datetimeFigureOut">
              <a:rPr lang="tr-TR" smtClean="0"/>
              <a:t>8.11.2019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771EF6C-9580-4245-8BF8-CED5C178D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C80671C-8DA9-9F40-8F19-3804E78C4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E674-FF3C-6B47-985F-021D2322AF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4735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BA883E8-FA35-B047-937C-FBC330EAD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588DF93-AC55-EC4C-8A1A-EE0FD10BF7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DCD59B9-0143-504F-BD12-3D88930B7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2152138-D5B5-4C40-8640-4CD1D9AC6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F876-1AE9-5C49-8022-83E884D609ED}" type="datetimeFigureOut">
              <a:rPr lang="tr-TR" smtClean="0"/>
              <a:t>8.11.2019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9985866-9742-2E43-AEC0-C86B7A971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45D7EDE-347B-4441-8C2D-D5F250DD6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E674-FF3C-6B47-985F-021D2322AF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2022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E90FB6A-5818-5641-86FC-89B48402D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E307EB8-CBBF-8E44-AAB1-058429E2A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AA7CD1C-A9F3-4B43-A056-1C696CE660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3C497B6E-3C40-B743-B157-DA3E582F7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004130C1-B88B-A34B-8DC4-3BCA47FCA5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32F70647-9AAE-0A47-8CF7-16467251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F876-1AE9-5C49-8022-83E884D609ED}" type="datetimeFigureOut">
              <a:rPr lang="tr-TR" smtClean="0"/>
              <a:t>8.11.2019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D2A8F9DB-596B-174D-B784-EBDB4C0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5314CFAD-AA0F-E74D-A54F-BB6EFA2DC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E674-FF3C-6B47-985F-021D2322AF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5349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2C9D2E1-0ADE-AF4F-BAB8-CB38D85BD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3055774D-B246-CA43-8663-0BD9A3405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F876-1AE9-5C49-8022-83E884D609ED}" type="datetimeFigureOut">
              <a:rPr lang="tr-TR" smtClean="0"/>
              <a:t>8.11.2019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CAA532DE-ED68-1D46-ABBF-279D0BBA8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9212AB7-B0B2-4040-98C9-B31AFD1D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E674-FF3C-6B47-985F-021D2322AF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4195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CCC16D7-2CC9-FE44-8A4B-E2ACA06EB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F876-1AE9-5C49-8022-83E884D609ED}" type="datetimeFigureOut">
              <a:rPr lang="tr-TR" smtClean="0"/>
              <a:t>8.11.2019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FB211C41-5BAF-2442-B7ED-A19A9F26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E99E2DE-4C66-0047-BFFF-15D22D7FA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E674-FF3C-6B47-985F-021D2322AF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5250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6386DEB-443F-F442-8F7E-907CF97FC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E8E948F-C33D-7E43-9F2E-D69C035A3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CA08058-2700-6947-96AD-30BA12C0A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0D4A04D-72FE-8E49-AD96-245A4936C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F876-1AE9-5C49-8022-83E884D609ED}" type="datetimeFigureOut">
              <a:rPr lang="tr-TR" smtClean="0"/>
              <a:t>8.11.2019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8EE51B6-C501-0345-B708-31A093DF3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85854EF-5074-5C40-ACD7-9F91B0D4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E674-FF3C-6B47-985F-021D2322AF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1809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EAD099D-84B3-9440-AD5E-0088E0245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A7522ECA-7C58-DB4C-BB1E-0107468FFD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17EC42A-2E8C-9947-BE51-53646A6C4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84E4F01-3EF8-BC4A-89EA-C43A8148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8F876-1AE9-5C49-8022-83E884D609ED}" type="datetimeFigureOut">
              <a:rPr lang="tr-TR" smtClean="0"/>
              <a:t>8.11.2019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AD8B2EC-1A61-9049-89B2-9E4D8A471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9DE42AC-4B20-6549-80F5-FCDFF6526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E674-FF3C-6B47-985F-021D2322AF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3511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C6D31F41-04F1-A946-A393-84CB071DA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0018B94-49B9-B24E-88DE-05B5810D9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3971243-3B33-6245-9E38-9D12F1C35E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8F876-1AE9-5C49-8022-83E884D609ED}" type="datetimeFigureOut">
              <a:rPr lang="tr-TR" smtClean="0"/>
              <a:t>8.11.2019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939E59A-903C-EC4C-B56F-C27E5EE075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11D814A-19D9-8746-B08F-B18F8276A4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DE674-FF3C-6B47-985F-021D2322AF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25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tiff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7FAE343-3086-4D41-919C-511036D47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5516" y="235612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tr-TR" dirty="0" err="1"/>
              <a:t>Ekstrakorporeal</a:t>
            </a:r>
            <a:r>
              <a:rPr lang="tr-TR" dirty="0"/>
              <a:t> Dolaşım Ve </a:t>
            </a:r>
            <a:r>
              <a:rPr lang="tr-TR" dirty="0" err="1"/>
              <a:t>Güncel</a:t>
            </a:r>
            <a:r>
              <a:rPr lang="tr-TR" dirty="0"/>
              <a:t> Tartışmalı Konular</a:t>
            </a:r>
            <a:br>
              <a:rPr lang="tr-TR" dirty="0"/>
            </a:br>
            <a:r>
              <a:rPr lang="tr-TR" sz="4900" i="1" dirty="0"/>
              <a:t>(</a:t>
            </a:r>
            <a:r>
              <a:rPr lang="tr-TR" sz="4900" i="1" dirty="0" err="1"/>
              <a:t>Controversial</a:t>
            </a:r>
            <a:r>
              <a:rPr lang="tr-TR" sz="4900" i="1" dirty="0"/>
              <a:t> </a:t>
            </a:r>
            <a:r>
              <a:rPr lang="tr-TR" sz="4900" i="1" dirty="0" err="1"/>
              <a:t>Concepts</a:t>
            </a:r>
            <a:r>
              <a:rPr lang="tr-TR" sz="4900" i="1" dirty="0"/>
              <a:t> in ECC)</a:t>
            </a:r>
            <a:br>
              <a:rPr lang="tr-TR" sz="4900" i="1" dirty="0"/>
            </a:br>
            <a:endParaRPr lang="tr-TR" i="1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36523B18-B69B-2B4B-A603-06FCFA7FC4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04160" y="4849925"/>
            <a:ext cx="9144000" cy="1655762"/>
          </a:xfrm>
        </p:spPr>
        <p:txBody>
          <a:bodyPr/>
          <a:lstStyle/>
          <a:p>
            <a:pPr algn="r"/>
            <a:r>
              <a:rPr lang="tr-TR" dirty="0" err="1">
                <a:latin typeface="Al Nile" pitchFamily="2" charset="-78"/>
                <a:cs typeface="Al Nile" pitchFamily="2" charset="-78"/>
              </a:rPr>
              <a:t>Prof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Dr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Serdar Günaydın</a:t>
            </a:r>
          </a:p>
          <a:p>
            <a:pPr algn="r"/>
            <a:r>
              <a:rPr lang="tr-TR" dirty="0">
                <a:latin typeface="Al Nile" pitchFamily="2" charset="-78"/>
                <a:cs typeface="Al Nile" pitchFamily="2" charset="-78"/>
              </a:rPr>
              <a:t>Kalp Damar Cerrahisi Kliniği, Ankara Şehir Hastanesi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569A4BB-CDA4-824A-B8DC-26D09D25EF3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079" y="0"/>
            <a:ext cx="2730500" cy="100203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2147ABF-4D0A-304D-A3B7-A0238081DA6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76350"/>
            <a:ext cx="377888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4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5828CE8-3462-E347-909E-E28BEBAAB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24" y="1069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3200" dirty="0">
                <a:latin typeface="Al Tarikh" pitchFamily="2" charset="-78"/>
                <a:cs typeface="Al Tarikh" pitchFamily="2" charset="-78"/>
              </a:rPr>
              <a:t>Elektronik Hasta Verisi Toplama / Electronic Data Collection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CD981CF-B381-6748-AD93-B6F9F25FD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37" y="1432505"/>
            <a:ext cx="6541546" cy="2626939"/>
          </a:xfrm>
        </p:spPr>
        <p:txBody>
          <a:bodyPr>
            <a:normAutofit fontScale="92500" lnSpcReduction="10000"/>
          </a:bodyPr>
          <a:lstStyle/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Understand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what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we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do,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measure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,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report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,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advance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the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practice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of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cardiopulmonary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bypass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Dedicated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resources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pPr lvl="1">
              <a:buFont typeface="Wingdings" pitchFamily="2" charset="2"/>
              <a:buChar char="ü"/>
            </a:pPr>
            <a:r>
              <a:rPr lang="tr-TR" dirty="0" err="1">
                <a:latin typeface="Al Nile" pitchFamily="2" charset="-78"/>
                <a:cs typeface="Al Nile" pitchFamily="2" charset="-78"/>
              </a:rPr>
              <a:t>Cost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,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people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, time,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space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,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attitude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pPr lvl="1">
              <a:buFont typeface="Wingdings" pitchFamily="2" charset="2"/>
              <a:buChar char="ü"/>
            </a:pPr>
            <a:r>
              <a:rPr lang="tr-TR" dirty="0">
                <a:latin typeface="Al Nile" pitchFamily="2" charset="-78"/>
                <a:cs typeface="Al Nile" pitchFamily="2" charset="-78"/>
              </a:rPr>
              <a:t>Development</a:t>
            </a:r>
          </a:p>
          <a:p>
            <a:pPr lvl="1">
              <a:buFont typeface="Wingdings" pitchFamily="2" charset="2"/>
              <a:buChar char="ü"/>
            </a:pPr>
            <a:r>
              <a:rPr lang="tr-TR" dirty="0">
                <a:latin typeface="Al Nile" pitchFamily="2" charset="-78"/>
                <a:cs typeface="Al Nile" pitchFamily="2" charset="-78"/>
              </a:rPr>
              <a:t>Connectivity</a:t>
            </a:r>
          </a:p>
          <a:p>
            <a:endParaRPr lang="tr-TR" dirty="0">
              <a:latin typeface="Al Nile" pitchFamily="2" charset="-78"/>
              <a:cs typeface="Al Nile" pitchFamily="2" charset="-78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FDC74CE-FEFF-404B-812C-A84B7C5AD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72" y="4745019"/>
            <a:ext cx="7051039" cy="171367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C58CFDFF-334F-4442-9E43-F4928C0E8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967" y="1039201"/>
            <a:ext cx="5373444" cy="1718867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CA0CF7FE-23F8-DF4B-83D5-82C560C67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411" y="3160417"/>
            <a:ext cx="4847300" cy="259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58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5EC1B20-6D13-114F-83F4-1CB48B3AA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504" y="646176"/>
            <a:ext cx="8056131" cy="478332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9C207E4-7F9E-AE4F-B0B8-A77EDBE68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17" y="1181608"/>
            <a:ext cx="4705940" cy="371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52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253B651B-DDF7-DF4C-AF37-DEDF0C2A4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87680"/>
            <a:ext cx="11096818" cy="622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1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2048BD3-9E69-5549-87BD-1342EA99D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8187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>
                <a:latin typeface="Al Tarikh" pitchFamily="2" charset="-78"/>
                <a:cs typeface="Al Tarikh" pitchFamily="2" charset="-78"/>
              </a:rPr>
              <a:t>Isıtıcı</a:t>
            </a:r>
            <a:r>
              <a:rPr lang="en-US" sz="3200" dirty="0">
                <a:latin typeface="Al Tarikh" pitchFamily="2" charset="-78"/>
                <a:cs typeface="Al Tarikh" pitchFamily="2" charset="-78"/>
              </a:rPr>
              <a:t> </a:t>
            </a:r>
            <a:r>
              <a:rPr lang="en-US" sz="3200" dirty="0" err="1">
                <a:latin typeface="Al Tarikh" pitchFamily="2" charset="-78"/>
                <a:cs typeface="Al Tarikh" pitchFamily="2" charset="-78"/>
              </a:rPr>
              <a:t>Soğutucu</a:t>
            </a:r>
            <a:r>
              <a:rPr lang="en-US" sz="3200" dirty="0">
                <a:latin typeface="Al Tarikh" pitchFamily="2" charset="-78"/>
                <a:cs typeface="Al Tarikh" pitchFamily="2" charset="-78"/>
              </a:rPr>
              <a:t> </a:t>
            </a:r>
            <a:r>
              <a:rPr lang="en-US" sz="3200" dirty="0" err="1">
                <a:latin typeface="Al Tarikh" pitchFamily="2" charset="-78"/>
                <a:cs typeface="Al Tarikh" pitchFamily="2" charset="-78"/>
              </a:rPr>
              <a:t>Enfeksiyonları</a:t>
            </a:r>
            <a:r>
              <a:rPr lang="en-US" sz="3200" dirty="0">
                <a:latin typeface="Al Tarikh" pitchFamily="2" charset="-78"/>
                <a:cs typeface="Al Tarikh" pitchFamily="2" charset="-78"/>
              </a:rPr>
              <a:t>/Heater Cooler Issues</a:t>
            </a:r>
            <a:br>
              <a:rPr lang="tr-TR" sz="3200" dirty="0">
                <a:latin typeface="Al Tarikh" pitchFamily="2" charset="-78"/>
                <a:cs typeface="Al Tarikh" pitchFamily="2" charset="-78"/>
              </a:rPr>
            </a:br>
            <a:endParaRPr lang="tr-TR" sz="3200" dirty="0"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C19CEE9-37B7-9341-B877-93A347A4FE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endParaRPr lang="tr-TR" dirty="0"/>
          </a:p>
          <a:p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7F0C1CE-6C1B-7240-BC1E-53A6783EC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56" y="2600706"/>
            <a:ext cx="2082800" cy="20955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DC87198C-7519-3541-BF0E-E543B1AE4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782" y="1511808"/>
            <a:ext cx="7992459" cy="39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65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0F63C86-6816-E54D-B1F4-BA3B62DD8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latin typeface="Al Tarikh" pitchFamily="2" charset="-78"/>
                <a:cs typeface="Al Tarikh" pitchFamily="2" charset="-78"/>
              </a:rPr>
              <a:t>Sunum Planı /</a:t>
            </a:r>
            <a:r>
              <a:rPr lang="tr-TR" dirty="0" err="1">
                <a:latin typeface="Al Tarikh" pitchFamily="2" charset="-78"/>
                <a:cs typeface="Al Tarikh" pitchFamily="2" charset="-78"/>
              </a:rPr>
              <a:t>Outline</a:t>
            </a:r>
            <a:endParaRPr lang="tr-TR" dirty="0"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D46019-0DC1-0F44-989A-D2D7C7BEE5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>
                <a:latin typeface="Al Nile" pitchFamily="2" charset="-78"/>
                <a:cs typeface="Al Nile" pitchFamily="2" charset="-78"/>
              </a:rPr>
              <a:t>Yeni Rehberler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Kan Transfüzyonunu azaltmak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Organ Yetmezliği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KPB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Monitorizasyonu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Perfüzyon</a:t>
            </a:r>
            <a:r>
              <a:rPr lang="tr-TR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 Teknikleri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Miyokardiyal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Koruma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EKMO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Pediatrik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perfüzyon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Yeni moleküler göstergeler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İlaçlar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AF09644-925A-7C41-BC23-F6E92A27B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tr-TR" dirty="0">
                <a:latin typeface="Al Nile" pitchFamily="2" charset="-78"/>
                <a:cs typeface="Al Nile" pitchFamily="2" charset="-78"/>
              </a:rPr>
              <a:t>New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Guidelines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Techniques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and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technologies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to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minimize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blood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transfusion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Organ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protection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Monitoring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of CPB</a:t>
            </a:r>
          </a:p>
          <a:p>
            <a:r>
              <a:rPr lang="tr-TR" dirty="0" err="1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Perfusion</a:t>
            </a:r>
            <a:r>
              <a:rPr lang="tr-TR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techniques</a:t>
            </a:r>
            <a:endParaRPr lang="tr-TR" dirty="0">
              <a:solidFill>
                <a:srgbClr val="FF0000"/>
              </a:solidFill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Myocardial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protection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ECMO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Pediatric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perfusion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New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molecular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markers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Pharmaceuticals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endParaRPr lang="tr-TR" dirty="0">
              <a:latin typeface="Al Nile" pitchFamily="2" charset="-78"/>
              <a:cs typeface="Al Nile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2204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:a16="http://schemas.microsoft.com/office/drawing/2014/main" id="{2A23494B-94A4-DC49-A347-724126889EE5}"/>
              </a:ext>
            </a:extLst>
          </p:cNvPr>
          <p:cNvSpPr txBox="1"/>
          <p:nvPr/>
        </p:nvSpPr>
        <p:spPr>
          <a:xfrm>
            <a:off x="597408" y="694944"/>
            <a:ext cx="10387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Al Nile" pitchFamily="2" charset="-78"/>
                <a:cs typeface="Al Nile" pitchFamily="2" charset="-78"/>
              </a:rPr>
              <a:t>Mini-</a:t>
            </a:r>
            <a:r>
              <a:rPr lang="en-US" sz="3600" dirty="0" err="1">
                <a:latin typeface="Al Nile" pitchFamily="2" charset="-78"/>
                <a:cs typeface="Al Nile" pitchFamily="2" charset="-78"/>
              </a:rPr>
              <a:t>Devreler</a:t>
            </a:r>
            <a:r>
              <a:rPr lang="en-US" sz="3600" dirty="0">
                <a:latin typeface="Al Nile" pitchFamily="2" charset="-78"/>
                <a:cs typeface="Al Nile" pitchFamily="2" charset="-78"/>
              </a:rPr>
              <a:t> / Minimally Invasive Extracorporeal Circulation</a:t>
            </a:r>
            <a:endParaRPr lang="tr-TR" sz="3600" dirty="0">
              <a:latin typeface="Al Nile" pitchFamily="2" charset="-78"/>
              <a:cs typeface="Al Nile" pitchFamily="2" charset="-78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B295E09D-58C4-E547-AC9B-92A8AD60F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" y="2005001"/>
            <a:ext cx="7761398" cy="4363605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099DAF1-0876-7F42-90DB-79C755BCE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175" y="1705056"/>
            <a:ext cx="2790569" cy="496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91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36502D1-95FB-3B47-8A58-1255F39FA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432" y="0"/>
            <a:ext cx="10515600" cy="1325563"/>
          </a:xfrm>
        </p:spPr>
        <p:txBody>
          <a:bodyPr/>
          <a:lstStyle/>
          <a:p>
            <a:pPr algn="ctr"/>
            <a:r>
              <a:rPr lang="tr-TR" dirty="0" err="1"/>
              <a:t>Kanüller</a:t>
            </a:r>
            <a:r>
              <a:rPr lang="tr-TR" dirty="0"/>
              <a:t> /</a:t>
            </a:r>
            <a:r>
              <a:rPr lang="tr-TR" sz="4000" dirty="0" err="1">
                <a:latin typeface="Al Tarikh" pitchFamily="2" charset="-78"/>
                <a:cs typeface="Al Tarikh" pitchFamily="2" charset="-78"/>
              </a:rPr>
              <a:t>Cannulae</a:t>
            </a:r>
            <a:endParaRPr lang="tr-TR" dirty="0">
              <a:latin typeface="Al Tarikh" pitchFamily="2" charset="-78"/>
              <a:cs typeface="Al Tarikh" pitchFamily="2" charset="-78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F9118D6-CE05-5641-9F74-4EA3CFB46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534" y="1792224"/>
            <a:ext cx="4810437" cy="4285488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D14C396F-D24B-3642-816E-0749F63E4AD0}"/>
              </a:ext>
            </a:extLst>
          </p:cNvPr>
          <p:cNvSpPr txBox="1"/>
          <p:nvPr/>
        </p:nvSpPr>
        <p:spPr>
          <a:xfrm>
            <a:off x="1876023" y="1325563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Bidirectional</a:t>
            </a:r>
            <a:endParaRPr lang="tr-TR" dirty="0">
              <a:latin typeface="Al Nile" pitchFamily="2" charset="-78"/>
              <a:cs typeface="Al Nile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76963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0F63C86-6816-E54D-B1F4-BA3B62DD8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latin typeface="Al Tarikh" pitchFamily="2" charset="-78"/>
                <a:cs typeface="Al Tarikh" pitchFamily="2" charset="-78"/>
              </a:rPr>
              <a:t>Sunum Planı /</a:t>
            </a:r>
            <a:r>
              <a:rPr lang="tr-TR" dirty="0" err="1">
                <a:latin typeface="Al Tarikh" pitchFamily="2" charset="-78"/>
                <a:cs typeface="Al Tarikh" pitchFamily="2" charset="-78"/>
              </a:rPr>
              <a:t>Outline</a:t>
            </a:r>
            <a:endParaRPr lang="tr-TR" dirty="0"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D46019-0DC1-0F44-989A-D2D7C7BEE5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>
                <a:latin typeface="Al Nile" pitchFamily="2" charset="-78"/>
                <a:cs typeface="Al Nile" pitchFamily="2" charset="-78"/>
              </a:rPr>
              <a:t>Yeni Rehberler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Kan Transfüzyonunu azaltmak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Organ Yetmezliği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KPB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Monitorizasyonu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Perfüzyon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Teknikleri</a:t>
            </a:r>
          </a:p>
          <a:p>
            <a:r>
              <a:rPr lang="tr-TR" dirty="0" err="1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Miyokardiyal</a:t>
            </a:r>
            <a:r>
              <a:rPr lang="tr-TR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 Koruma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EKMO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Pediatrik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perfüzyon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Yeni moleküler göstergeler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İlaçlar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AF09644-925A-7C41-BC23-F6E92A27B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tr-TR" dirty="0">
                <a:latin typeface="Al Nile" pitchFamily="2" charset="-78"/>
                <a:cs typeface="Al Nile" pitchFamily="2" charset="-78"/>
              </a:rPr>
              <a:t>New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Guidelines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Techniques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and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technologies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to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minimize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blood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transfusion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Organ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protection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Monitoring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of CPB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Perfusion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techniques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Myocardial</a:t>
            </a:r>
            <a:r>
              <a:rPr lang="tr-TR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protection</a:t>
            </a:r>
            <a:endParaRPr lang="tr-TR" dirty="0">
              <a:solidFill>
                <a:srgbClr val="FF0000"/>
              </a:solidFill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ECMO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Pediatric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perfusion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New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molecular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markers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Pharmaceuticals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endParaRPr lang="tr-TR" dirty="0">
              <a:latin typeface="Al Nile" pitchFamily="2" charset="-78"/>
              <a:cs typeface="Al Nile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62354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6A4EFB0-FA00-1D43-861A-8F602734F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err="1">
                <a:latin typeface="Al Tarikh" pitchFamily="2" charset="-78"/>
                <a:cs typeface="Al Tarikh" pitchFamily="2" charset="-78"/>
              </a:rPr>
              <a:t>Miyokardiyal</a:t>
            </a:r>
            <a:r>
              <a:rPr lang="en-US" sz="3200" dirty="0">
                <a:latin typeface="Al Tarikh" pitchFamily="2" charset="-78"/>
                <a:cs typeface="Al Tarikh" pitchFamily="2" charset="-78"/>
              </a:rPr>
              <a:t> </a:t>
            </a:r>
            <a:r>
              <a:rPr lang="en-US" sz="3200" dirty="0" err="1">
                <a:latin typeface="Al Tarikh" pitchFamily="2" charset="-78"/>
                <a:cs typeface="Al Tarikh" pitchFamily="2" charset="-78"/>
              </a:rPr>
              <a:t>Koruma</a:t>
            </a:r>
            <a:r>
              <a:rPr lang="en-US" sz="3200" dirty="0">
                <a:latin typeface="Al Tarikh" pitchFamily="2" charset="-78"/>
                <a:cs typeface="Al Tarikh" pitchFamily="2" charset="-78"/>
              </a:rPr>
              <a:t>/Myocardial Protection</a:t>
            </a:r>
            <a:br>
              <a:rPr lang="tr-TR" sz="3200" dirty="0">
                <a:latin typeface="Al Tarikh" pitchFamily="2" charset="-78"/>
                <a:cs typeface="Al Tarikh" pitchFamily="2" charset="-78"/>
              </a:rPr>
            </a:br>
            <a:endParaRPr lang="tr-TR" sz="3200" dirty="0"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94408A9-5E3A-8B46-B0D5-3BC9AA291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53512" y="2008505"/>
            <a:ext cx="5181600" cy="4351338"/>
          </a:xfrm>
        </p:spPr>
        <p:txBody>
          <a:bodyPr/>
          <a:lstStyle/>
          <a:p>
            <a:r>
              <a:rPr lang="tr-TR" dirty="0">
                <a:latin typeface="Al Nile" pitchFamily="2" charset="-78"/>
                <a:cs typeface="Al Nile" pitchFamily="2" charset="-78"/>
              </a:rPr>
              <a:t>Del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Nido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HTK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Microplegia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Conventional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In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development</a:t>
            </a:r>
            <a:endParaRPr lang="tr-TR" dirty="0">
              <a:latin typeface="Al Nile" pitchFamily="2" charset="-78"/>
              <a:cs typeface="Al Nile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9272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0F63C86-6816-E54D-B1F4-BA3B62DD8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latin typeface="Al Tarikh" pitchFamily="2" charset="-78"/>
                <a:cs typeface="Al Tarikh" pitchFamily="2" charset="-78"/>
              </a:rPr>
              <a:t>Sunum Planı /</a:t>
            </a:r>
            <a:r>
              <a:rPr lang="tr-TR" dirty="0" err="1">
                <a:latin typeface="Al Tarikh" pitchFamily="2" charset="-78"/>
                <a:cs typeface="Al Tarikh" pitchFamily="2" charset="-78"/>
              </a:rPr>
              <a:t>Outline</a:t>
            </a:r>
            <a:endParaRPr lang="tr-TR" dirty="0"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D46019-0DC1-0F44-989A-D2D7C7BEE5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>
                <a:latin typeface="Al Nile" pitchFamily="2" charset="-78"/>
                <a:cs typeface="Al Nile" pitchFamily="2" charset="-78"/>
              </a:rPr>
              <a:t>Yeni Rehberler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Kan Transfüzyonunu azaltmak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Organ Yetmezliği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KPB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Monitorizasyonu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Perfüzyon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Teknikleri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Miyokardiyal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Koruma</a:t>
            </a:r>
          </a:p>
          <a:p>
            <a:r>
              <a:rPr lang="tr-TR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EKMO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Pediatrik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perfüzyon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Yeni moleküler göstergeler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İlaçlar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AF09644-925A-7C41-BC23-F6E92A27B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tr-TR" dirty="0">
                <a:latin typeface="Al Nile" pitchFamily="2" charset="-78"/>
                <a:cs typeface="Al Nile" pitchFamily="2" charset="-78"/>
              </a:rPr>
              <a:t>New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Guidelines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Techniques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and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technologies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to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minimize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blood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transfusion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Organ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protection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Monitoring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of CPB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Perfusion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techniques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Myocardial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protection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ECMO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Pediatric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perfusion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New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molecular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markers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Pharmaceuticals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endParaRPr lang="tr-TR" dirty="0">
              <a:latin typeface="Al Nile" pitchFamily="2" charset="-78"/>
              <a:cs typeface="Al Nile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93374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0F63C86-6816-E54D-B1F4-BA3B62DD8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latin typeface="Al Tarikh" pitchFamily="2" charset="-78"/>
                <a:cs typeface="Al Tarikh" pitchFamily="2" charset="-78"/>
              </a:rPr>
              <a:t>Sunum Planı /</a:t>
            </a:r>
            <a:r>
              <a:rPr lang="tr-TR" dirty="0" err="1">
                <a:latin typeface="Al Tarikh" pitchFamily="2" charset="-78"/>
                <a:cs typeface="Al Tarikh" pitchFamily="2" charset="-78"/>
              </a:rPr>
              <a:t>Outline</a:t>
            </a:r>
            <a:endParaRPr lang="tr-TR" dirty="0"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D46019-0DC1-0F44-989A-D2D7C7BEE5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Yeni Rehberler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Kan Transfüzyonunu azaltmak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Organ Yetmezliği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KPB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Monitorizasyonu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Perfüzyon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Teknikleri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Miyokardiyal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Koruma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EKMO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Pediatrik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perfüzyon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Yeni moleküler göstergeler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İlaçlar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AF09644-925A-7C41-BC23-F6E92A27B5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New </a:t>
            </a:r>
            <a:r>
              <a:rPr lang="tr-TR" dirty="0" err="1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Guidelines</a:t>
            </a:r>
            <a:endParaRPr lang="tr-TR" dirty="0">
              <a:solidFill>
                <a:srgbClr val="FF0000"/>
              </a:solidFill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Techniques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and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technologies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to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minimize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blood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transfusion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Organ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protection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Monitoring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of CPB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Perfusion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techniques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Myocardial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protection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ECMO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Pediatric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perfusion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New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molecular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markers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Pharmaceuticals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endParaRPr lang="tr-TR" dirty="0">
              <a:latin typeface="Al Nile" pitchFamily="2" charset="-78"/>
              <a:cs typeface="Al Nile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61900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98974E8-5ED2-6648-AF83-8B66CF901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99650"/>
            <a:ext cx="6595872" cy="290806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7B86FACF-7775-BF49-B8B6-540C805EF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792" y="231648"/>
            <a:ext cx="4854827" cy="397408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5E14D30-FE87-834D-B003-40570661F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648" y="2584704"/>
            <a:ext cx="4207817" cy="382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12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0F63C86-6816-E54D-B1F4-BA3B62DD8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latin typeface="Al Tarikh" pitchFamily="2" charset="-78"/>
                <a:cs typeface="Al Tarikh" pitchFamily="2" charset="-78"/>
              </a:rPr>
              <a:t>Sunum Planı /</a:t>
            </a:r>
            <a:r>
              <a:rPr lang="tr-TR" dirty="0" err="1">
                <a:latin typeface="Al Tarikh" pitchFamily="2" charset="-78"/>
                <a:cs typeface="Al Tarikh" pitchFamily="2" charset="-78"/>
              </a:rPr>
              <a:t>Outline</a:t>
            </a:r>
            <a:endParaRPr lang="tr-TR" dirty="0"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D46019-0DC1-0F44-989A-D2D7C7BEE5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>
                <a:latin typeface="Al Nile" pitchFamily="2" charset="-78"/>
                <a:cs typeface="Al Nile" pitchFamily="2" charset="-78"/>
              </a:rPr>
              <a:t>Yeni Rehberler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Kan Transfüzyonunu azaltmak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Organ Yetmezliği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KPB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Monitorizasyonu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Perfüzyon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Teknikleri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Miyokardiyal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Koruma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EKMO</a:t>
            </a:r>
          </a:p>
          <a:p>
            <a:r>
              <a:rPr lang="tr-TR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Pediatrik </a:t>
            </a:r>
            <a:r>
              <a:rPr lang="tr-TR" dirty="0" err="1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perfüzyon</a:t>
            </a:r>
            <a:endParaRPr lang="tr-TR" dirty="0">
              <a:solidFill>
                <a:srgbClr val="FF0000"/>
              </a:solidFill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Yeni moleküler göstergeler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İlaçlar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AF09644-925A-7C41-BC23-F6E92A27B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tr-TR" dirty="0">
                <a:latin typeface="Al Nile" pitchFamily="2" charset="-78"/>
                <a:cs typeface="Al Nile" pitchFamily="2" charset="-78"/>
              </a:rPr>
              <a:t>New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Guidelines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Techniques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and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technologies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to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minimize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blood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transfusion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Organ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protection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Monitoring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of CPB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Perfusion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techniques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Myocardial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protection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ECMO</a:t>
            </a:r>
          </a:p>
          <a:p>
            <a:r>
              <a:rPr lang="tr-TR" dirty="0" err="1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Pediatric</a:t>
            </a:r>
            <a:r>
              <a:rPr lang="tr-TR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perfusion</a:t>
            </a:r>
            <a:endParaRPr lang="tr-TR" dirty="0">
              <a:solidFill>
                <a:srgbClr val="FF0000"/>
              </a:solidFill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New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molecular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markers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Pharmaceuticals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endParaRPr lang="tr-TR" dirty="0">
              <a:latin typeface="Al Nile" pitchFamily="2" charset="-78"/>
              <a:cs typeface="Al Nile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96019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5227BDDA-B09A-AA45-BE4C-414DEB109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384"/>
            <a:ext cx="5193792" cy="3180922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F0E9869E-9605-0C4F-AB50-34ACCCEDE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533" y="227753"/>
            <a:ext cx="6456939" cy="3480901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945E23B-B10D-9542-98B0-C70A58C96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44" y="3708654"/>
            <a:ext cx="6338665" cy="27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98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ECFE7BE-92AF-494B-BBB3-78D8ADBB0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34" y="377952"/>
            <a:ext cx="4867276" cy="384048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29E74CC-226E-A04B-9405-4DCA06066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49" y="4370830"/>
            <a:ext cx="5016595" cy="214996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6E03FA1-910A-A046-B9D1-EEACE3A70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7752" y="112268"/>
            <a:ext cx="2387600" cy="30734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8BAD293A-8488-9D4D-AF38-2723DCB1A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240" y="3185668"/>
            <a:ext cx="4973588" cy="319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06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0F63C86-6816-E54D-B1F4-BA3B62DD8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latin typeface="Al Tarikh" pitchFamily="2" charset="-78"/>
                <a:cs typeface="Al Tarikh" pitchFamily="2" charset="-78"/>
              </a:rPr>
              <a:t>Sunum Planı /</a:t>
            </a:r>
            <a:r>
              <a:rPr lang="tr-TR" dirty="0" err="1">
                <a:latin typeface="Al Tarikh" pitchFamily="2" charset="-78"/>
                <a:cs typeface="Al Tarikh" pitchFamily="2" charset="-78"/>
              </a:rPr>
              <a:t>Outline</a:t>
            </a:r>
            <a:endParaRPr lang="tr-TR" dirty="0"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D46019-0DC1-0F44-989A-D2D7C7BEE5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>
                <a:latin typeface="Al Nile" pitchFamily="2" charset="-78"/>
                <a:cs typeface="Al Nile" pitchFamily="2" charset="-78"/>
              </a:rPr>
              <a:t>Yeni Rehberler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Kan Transfüzyonunu azaltmak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Organ Yetmezliği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KPB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Monitorizasyonu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Perfüzyon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Teknikleri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Miyokardiyal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Koruma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EKMO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Pediatrik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perfüzyon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Yeni moleküler göstergeler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İlaçlar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AF09644-925A-7C41-BC23-F6E92A27B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tr-TR" dirty="0">
                <a:latin typeface="Al Nile" pitchFamily="2" charset="-78"/>
                <a:cs typeface="Al Nile" pitchFamily="2" charset="-78"/>
              </a:rPr>
              <a:t>New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Guidelines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Techniques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and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technologies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to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minimize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blood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transfusion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Organ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protection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Monitoring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of CPB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Perfusion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techniques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Myocardial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protection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ECMO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Pediatric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perfusion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New </a:t>
            </a:r>
            <a:r>
              <a:rPr lang="tr-TR" dirty="0" err="1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molecular</a:t>
            </a:r>
            <a:r>
              <a:rPr lang="tr-TR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markers</a:t>
            </a:r>
            <a:endParaRPr lang="tr-TR" dirty="0">
              <a:solidFill>
                <a:srgbClr val="FF0000"/>
              </a:solidFill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Pharmaceuticals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endParaRPr lang="tr-TR" dirty="0">
              <a:latin typeface="Al Nile" pitchFamily="2" charset="-78"/>
              <a:cs typeface="Al Nile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54369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C916546-E480-214A-AF34-9CB738500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79" y="2111258"/>
            <a:ext cx="3754148" cy="211265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969CC060-790A-724A-8B7F-F3949D361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751"/>
            <a:ext cx="3735669" cy="1771903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FDFDF9B-456D-4643-8C72-E7DE27E4F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01" y="50660"/>
            <a:ext cx="4415999" cy="331199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CF55EB9-236D-DC43-8425-B0DCF440F9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00" y="3278022"/>
            <a:ext cx="4415999" cy="3311999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7F9B609F-823E-A24E-AC45-F80B5FB16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5669" y="319024"/>
            <a:ext cx="3790780" cy="284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66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0F63C86-6816-E54D-B1F4-BA3B62DD8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latin typeface="Al Tarikh" pitchFamily="2" charset="-78"/>
                <a:cs typeface="Al Tarikh" pitchFamily="2" charset="-78"/>
              </a:rPr>
              <a:t>Sunum Planı /</a:t>
            </a:r>
            <a:r>
              <a:rPr lang="tr-TR" dirty="0" err="1">
                <a:latin typeface="Al Tarikh" pitchFamily="2" charset="-78"/>
                <a:cs typeface="Al Tarikh" pitchFamily="2" charset="-78"/>
              </a:rPr>
              <a:t>Outline</a:t>
            </a:r>
            <a:endParaRPr lang="tr-TR" dirty="0"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D46019-0DC1-0F44-989A-D2D7C7BEE5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>
                <a:latin typeface="Al Nile" pitchFamily="2" charset="-78"/>
                <a:cs typeface="Al Nile" pitchFamily="2" charset="-78"/>
              </a:rPr>
              <a:t>Yeni Rehberler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Kan Transfüzyonunu azaltmak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Organ Yetmezliği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KPB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Monitorizasyonu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Perfüzyon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Teknikleri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Miyokardiyal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Koruma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EKMO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Pediatrik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perfüzyon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Yeni moleküler göstergeler</a:t>
            </a:r>
          </a:p>
          <a:p>
            <a:r>
              <a:rPr lang="tr-TR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İlaçlar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AF09644-925A-7C41-BC23-F6E92A27B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tr-TR" dirty="0">
                <a:latin typeface="Al Nile" pitchFamily="2" charset="-78"/>
                <a:cs typeface="Al Nile" pitchFamily="2" charset="-78"/>
              </a:rPr>
              <a:t>New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Guidelines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Techniques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and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technologies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to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minimize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blood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transfusion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Organ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protection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Monitoring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of CPB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Perfusion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techniques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Myocardial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protection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ECMO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Pediatric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perfusion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New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molecular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markers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Pharmaceuticals</a:t>
            </a:r>
            <a:endParaRPr lang="tr-TR" dirty="0">
              <a:solidFill>
                <a:srgbClr val="FF0000"/>
              </a:solidFill>
              <a:latin typeface="Al Nile" pitchFamily="2" charset="-78"/>
              <a:cs typeface="Al Nile" pitchFamily="2" charset="-78"/>
            </a:endParaRPr>
          </a:p>
          <a:p>
            <a:endParaRPr lang="tr-TR" dirty="0">
              <a:latin typeface="Al Nile" pitchFamily="2" charset="-78"/>
              <a:cs typeface="Al Nile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86340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BA6242A-099F-A345-A813-DAF66606B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İlaçlar / </a:t>
            </a:r>
            <a:r>
              <a:rPr lang="tr-TR" dirty="0" err="1"/>
              <a:t>Pharmaceuticals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EC65552-C478-494D-88E6-D3FFF58CDF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5080" y="1690688"/>
            <a:ext cx="5181600" cy="4351338"/>
          </a:xfrm>
        </p:spPr>
        <p:txBody>
          <a:bodyPr/>
          <a:lstStyle/>
          <a:p>
            <a:r>
              <a:rPr lang="tr-TR" dirty="0" err="1"/>
              <a:t>Preoperative</a:t>
            </a:r>
            <a:r>
              <a:rPr lang="tr-TR" dirty="0"/>
              <a:t> IV </a:t>
            </a:r>
            <a:r>
              <a:rPr lang="tr-TR" dirty="0" err="1"/>
              <a:t>iron</a:t>
            </a:r>
            <a:r>
              <a:rPr lang="tr-TR" dirty="0"/>
              <a:t> </a:t>
            </a:r>
            <a:r>
              <a:rPr lang="tr-TR" dirty="0" err="1"/>
              <a:t>suppl</a:t>
            </a:r>
            <a:endParaRPr lang="tr-TR" dirty="0"/>
          </a:p>
          <a:p>
            <a:r>
              <a:rPr lang="tr-TR" dirty="0" err="1"/>
              <a:t>Tranexamic</a:t>
            </a:r>
            <a:r>
              <a:rPr lang="tr-TR" dirty="0"/>
              <a:t> </a:t>
            </a:r>
            <a:r>
              <a:rPr lang="tr-TR" dirty="0" err="1"/>
              <a:t>acid</a:t>
            </a:r>
            <a:endParaRPr lang="tr-TR" dirty="0"/>
          </a:p>
          <a:p>
            <a:r>
              <a:rPr lang="tr-TR" dirty="0" err="1"/>
              <a:t>Desmopressin</a:t>
            </a:r>
            <a:endParaRPr lang="tr-TR" dirty="0"/>
          </a:p>
          <a:p>
            <a:r>
              <a:rPr lang="tr-TR" dirty="0" err="1"/>
              <a:t>Bivaluridine</a:t>
            </a:r>
            <a:endParaRPr lang="tr-TR" dirty="0"/>
          </a:p>
          <a:p>
            <a:r>
              <a:rPr lang="tr-TR" dirty="0" err="1"/>
              <a:t>Fibrinogen</a:t>
            </a:r>
            <a:endParaRPr lang="tr-TR" dirty="0"/>
          </a:p>
          <a:p>
            <a:r>
              <a:rPr lang="tr-TR" dirty="0" err="1"/>
              <a:t>Aprotinin</a:t>
            </a:r>
            <a:r>
              <a:rPr lang="tr-TR" dirty="0"/>
              <a:t>?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5858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C8E9B5B1-6952-4F43-8194-186C0BF5B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312" y="384048"/>
            <a:ext cx="3931891" cy="5553456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27F6B454-F870-6940-A6F7-B02329A27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144" y="313659"/>
            <a:ext cx="4876800" cy="569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360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64CB85F0-EFE8-6448-A9D2-430FCC92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384" y="140208"/>
            <a:ext cx="8631936" cy="647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90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D2ED666-B89C-6040-89DF-875C53BFC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419"/>
            <a:ext cx="7969445" cy="592129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EA58013-5AE7-DA4E-8641-CB5CFDC94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15" y="3331359"/>
            <a:ext cx="97536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80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6930912" y="5263701"/>
            <a:ext cx="4849012" cy="1356170"/>
          </a:xfrm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</a:bodyPr>
          <a:lstStyle/>
          <a:p>
            <a:pPr algn="r">
              <a:defRPr/>
            </a:pP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Prof. Dr. Serdar Günaydın</a:t>
            </a:r>
            <a:b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tr-T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serdarkvc@gmail.com</a:t>
            </a:r>
            <a:b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1436415" y="5427781"/>
            <a:ext cx="4413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>
                <a:solidFill>
                  <a:srgbClr val="C00000"/>
                </a:solidFill>
                <a:latin typeface="Georgia" charset="0"/>
                <a:ea typeface="Georgia" charset="0"/>
                <a:cs typeface="Georgia" charset="0"/>
              </a:rPr>
              <a:t>TEŞEKKÜRLER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97C3C1E-F06A-314C-84A2-9F9651ECB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777" y="392156"/>
            <a:ext cx="4462780" cy="446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71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0F63C86-6816-E54D-B1F4-BA3B62DD8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latin typeface="Al Tarikh" pitchFamily="2" charset="-78"/>
                <a:cs typeface="Al Tarikh" pitchFamily="2" charset="-78"/>
              </a:rPr>
              <a:t>Sunum Planı /</a:t>
            </a:r>
            <a:r>
              <a:rPr lang="tr-TR" dirty="0" err="1">
                <a:latin typeface="Al Tarikh" pitchFamily="2" charset="-78"/>
                <a:cs typeface="Al Tarikh" pitchFamily="2" charset="-78"/>
              </a:rPr>
              <a:t>Outline</a:t>
            </a:r>
            <a:endParaRPr lang="tr-TR" dirty="0"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D46019-0DC1-0F44-989A-D2D7C7BEE5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>
                <a:latin typeface="Al Nile" pitchFamily="2" charset="-78"/>
                <a:cs typeface="Al Nile" pitchFamily="2" charset="-78"/>
              </a:rPr>
              <a:t>Yeni Rehberler</a:t>
            </a:r>
          </a:p>
          <a:p>
            <a:r>
              <a:rPr lang="tr-TR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Kan Transfüzyonunu azaltmak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Organ Yetmezliği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KPB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Monitorizasyonu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Perfüzyon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Teknikleri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Miyokardiyal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Koruma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EKMO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Pediatrik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perfüzyon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Yeni moleküler göstergeler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İlaçlar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AF09644-925A-7C41-BC23-F6E92A27B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tr-TR" dirty="0">
                <a:latin typeface="Al Nile" pitchFamily="2" charset="-78"/>
                <a:cs typeface="Al Nile" pitchFamily="2" charset="-78"/>
              </a:rPr>
              <a:t>New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Guidelines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Techniques </a:t>
            </a:r>
            <a:r>
              <a:rPr lang="tr-TR" dirty="0" err="1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and</a:t>
            </a:r>
            <a:r>
              <a:rPr lang="tr-TR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technologies</a:t>
            </a:r>
            <a:r>
              <a:rPr lang="tr-TR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to</a:t>
            </a:r>
            <a:r>
              <a:rPr lang="tr-TR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 minimize </a:t>
            </a:r>
            <a:r>
              <a:rPr lang="tr-TR" dirty="0" err="1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blood</a:t>
            </a:r>
            <a:r>
              <a:rPr lang="tr-TR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transfusion</a:t>
            </a:r>
            <a:endParaRPr lang="tr-TR" dirty="0">
              <a:solidFill>
                <a:srgbClr val="FF0000"/>
              </a:solidFill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Organ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protection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Monitoring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of CPB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Perfusion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techniques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Myocardial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protection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ECMO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Pediatric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perfusion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New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molecular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markers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Pharmaceuticals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endParaRPr lang="tr-TR" dirty="0">
              <a:latin typeface="Al Nile" pitchFamily="2" charset="-78"/>
              <a:cs typeface="Al Nile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55627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1A47FA5-3B84-FC42-A912-60522639A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dirty="0">
                <a:latin typeface="Al Tarikh" pitchFamily="2" charset="-78"/>
                <a:cs typeface="Al Tarikh" pitchFamily="2" charset="-78"/>
              </a:rPr>
              <a:t>Hasta Kan Yönetimi/</a:t>
            </a:r>
            <a:r>
              <a:rPr lang="tr-TR" sz="3600" dirty="0" err="1">
                <a:latin typeface="Al Tarikh" pitchFamily="2" charset="-78"/>
                <a:cs typeface="Al Tarikh" pitchFamily="2" charset="-78"/>
              </a:rPr>
              <a:t>Patient</a:t>
            </a:r>
            <a:r>
              <a:rPr lang="tr-TR" sz="3600" dirty="0">
                <a:latin typeface="Al Tarikh" pitchFamily="2" charset="-78"/>
                <a:cs typeface="Al Tarikh" pitchFamily="2" charset="-78"/>
              </a:rPr>
              <a:t> Blood Management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938EE3F-1652-0644-8119-A6FCF18081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tr-TR" sz="2400" dirty="0" err="1">
                <a:latin typeface="Al Nile" pitchFamily="2" charset="-78"/>
                <a:cs typeface="Al Nile" pitchFamily="2" charset="-78"/>
              </a:rPr>
              <a:t>Preoperatif</a:t>
            </a:r>
            <a:r>
              <a:rPr lang="tr-TR" sz="2400" dirty="0">
                <a:latin typeface="Al Nile" pitchFamily="2" charset="-78"/>
                <a:cs typeface="Al Nile" pitchFamily="2" charset="-78"/>
              </a:rPr>
              <a:t> Anemi</a:t>
            </a:r>
          </a:p>
          <a:p>
            <a:r>
              <a:rPr lang="tr-TR" sz="2400" dirty="0">
                <a:latin typeface="Al Nile" pitchFamily="2" charset="-78"/>
                <a:cs typeface="Al Nile" pitchFamily="2" charset="-78"/>
              </a:rPr>
              <a:t>Transfüzyon Sınırı</a:t>
            </a:r>
          </a:p>
          <a:p>
            <a:r>
              <a:rPr lang="tr-TR" sz="2400" dirty="0">
                <a:latin typeface="Al Nile" pitchFamily="2" charset="-78"/>
                <a:cs typeface="Al Nile" pitchFamily="2" charset="-78"/>
              </a:rPr>
              <a:t>Hemoglobin Optimizasyonu</a:t>
            </a:r>
          </a:p>
          <a:p>
            <a:r>
              <a:rPr lang="tr-TR" sz="2400" dirty="0">
                <a:latin typeface="Al Nile" pitchFamily="2" charset="-78"/>
                <a:cs typeface="Al Nile" pitchFamily="2" charset="-78"/>
              </a:rPr>
              <a:t>KPB Teknolojileri</a:t>
            </a:r>
          </a:p>
          <a:p>
            <a:pPr lvl="1">
              <a:buFont typeface="Wingdings" pitchFamily="2" charset="2"/>
              <a:buChar char="ü"/>
            </a:pPr>
            <a:r>
              <a:rPr lang="tr-TR" dirty="0">
                <a:latin typeface="Al Nile" pitchFamily="2" charset="-78"/>
                <a:cs typeface="Al Nile" pitchFamily="2" charset="-78"/>
              </a:rPr>
              <a:t>Entegre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arteriyel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filtre</a:t>
            </a:r>
          </a:p>
          <a:p>
            <a:pPr lvl="1">
              <a:buFont typeface="Wingdings" pitchFamily="2" charset="2"/>
              <a:buChar char="ü"/>
            </a:pPr>
            <a:r>
              <a:rPr lang="tr-TR" dirty="0">
                <a:latin typeface="Al Nile" pitchFamily="2" charset="-78"/>
                <a:cs typeface="Al Nile" pitchFamily="2" charset="-78"/>
              </a:rPr>
              <a:t>RAP</a:t>
            </a:r>
          </a:p>
          <a:p>
            <a:pPr lvl="1">
              <a:buFont typeface="Wingdings" pitchFamily="2" charset="2"/>
              <a:buChar char="ü"/>
            </a:pPr>
            <a:r>
              <a:rPr lang="tr-TR" dirty="0">
                <a:latin typeface="Al Nile" pitchFamily="2" charset="-78"/>
                <a:cs typeface="Al Nile" pitchFamily="2" charset="-78"/>
              </a:rPr>
              <a:t>VAVD</a:t>
            </a:r>
          </a:p>
          <a:p>
            <a:pPr lvl="1">
              <a:buFont typeface="Wingdings" pitchFamily="2" charset="2"/>
              <a:buChar char="ü"/>
            </a:pPr>
            <a:r>
              <a:rPr lang="tr-TR" dirty="0" err="1">
                <a:latin typeface="Al Nile" pitchFamily="2" charset="-78"/>
                <a:cs typeface="Al Nile" pitchFamily="2" charset="-78"/>
              </a:rPr>
              <a:t>Hemofiltrasyon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pPr lvl="1">
              <a:buFont typeface="Wingdings" pitchFamily="2" charset="2"/>
              <a:buChar char="ü"/>
            </a:pPr>
            <a:r>
              <a:rPr lang="tr-TR" dirty="0">
                <a:latin typeface="Al Nile" pitchFamily="2" charset="-78"/>
                <a:cs typeface="Al Nile" pitchFamily="2" charset="-78"/>
              </a:rPr>
              <a:t>Cell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saver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sz="2400" dirty="0">
                <a:latin typeface="Al Nile" pitchFamily="2" charset="-78"/>
                <a:cs typeface="Al Nile" pitchFamily="2" charset="-78"/>
              </a:rPr>
              <a:t>Hasta Kan Yönetimi Programları</a:t>
            </a:r>
          </a:p>
          <a:p>
            <a:pPr marL="0" indent="0">
              <a:buNone/>
            </a:pPr>
            <a:endParaRPr lang="tr-TR" sz="2400" dirty="0">
              <a:latin typeface="Al Nile" pitchFamily="2" charset="-78"/>
              <a:cs typeface="Al Nile" pitchFamily="2" charset="-78"/>
            </a:endParaRP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177AC17-0455-2A49-8B8B-B30940287E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>
                <a:latin typeface="Al Nile" pitchFamily="2" charset="-78"/>
                <a:cs typeface="Al Nile" pitchFamily="2" charset="-78"/>
              </a:rPr>
              <a:t>Anemia Influence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pPr lvl="1"/>
            <a:r>
              <a:rPr lang="en-US" dirty="0">
                <a:latin typeface="Al Nile" pitchFamily="2" charset="-78"/>
                <a:cs typeface="Al Nile" pitchFamily="2" charset="-78"/>
              </a:rPr>
              <a:t>Transfusion ‘Trigger’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pPr lvl="1"/>
            <a:r>
              <a:rPr lang="en-US" dirty="0">
                <a:latin typeface="Al Nile" pitchFamily="2" charset="-78"/>
                <a:cs typeface="Al Nile" pitchFamily="2" charset="-78"/>
              </a:rPr>
              <a:t>Hemoglobin Optimization</a:t>
            </a:r>
          </a:p>
          <a:p>
            <a:pPr lvl="1"/>
            <a:r>
              <a:rPr lang="en-US" dirty="0">
                <a:latin typeface="Al Nile" pitchFamily="2" charset="-78"/>
                <a:cs typeface="Al Nile" pitchFamily="2" charset="-78"/>
              </a:rPr>
              <a:t>CPB Technologies</a:t>
            </a:r>
          </a:p>
          <a:p>
            <a:pPr lvl="2">
              <a:buFont typeface="Wingdings" pitchFamily="2" charset="2"/>
              <a:buChar char="ü"/>
            </a:pPr>
            <a:r>
              <a:rPr lang="en-US" sz="2400" dirty="0">
                <a:latin typeface="Al Nile" pitchFamily="2" charset="-78"/>
                <a:cs typeface="Al Nile" pitchFamily="2" charset="-78"/>
              </a:rPr>
              <a:t>Integrated arterial filter</a:t>
            </a:r>
          </a:p>
          <a:p>
            <a:pPr lvl="2">
              <a:buFont typeface="Wingdings" pitchFamily="2" charset="2"/>
              <a:buChar char="ü"/>
            </a:pPr>
            <a:r>
              <a:rPr lang="en-US" sz="2400" dirty="0">
                <a:latin typeface="Al Nile" pitchFamily="2" charset="-78"/>
                <a:cs typeface="Al Nile" pitchFamily="2" charset="-78"/>
              </a:rPr>
              <a:t>RAP</a:t>
            </a:r>
          </a:p>
          <a:p>
            <a:pPr lvl="2">
              <a:buFont typeface="Wingdings" pitchFamily="2" charset="2"/>
              <a:buChar char="ü"/>
            </a:pPr>
            <a:r>
              <a:rPr lang="en-US" sz="2400" dirty="0">
                <a:latin typeface="Al Nile" pitchFamily="2" charset="-78"/>
                <a:cs typeface="Al Nile" pitchFamily="2" charset="-78"/>
              </a:rPr>
              <a:t>VAVD</a:t>
            </a:r>
          </a:p>
          <a:p>
            <a:pPr lvl="2">
              <a:buFont typeface="Wingdings" pitchFamily="2" charset="2"/>
              <a:buChar char="ü"/>
            </a:pPr>
            <a:r>
              <a:rPr lang="en-US" sz="2400" dirty="0">
                <a:latin typeface="Al Nile" pitchFamily="2" charset="-78"/>
                <a:cs typeface="Al Nile" pitchFamily="2" charset="-78"/>
              </a:rPr>
              <a:t>Hemofiltration</a:t>
            </a:r>
          </a:p>
          <a:p>
            <a:pPr lvl="2">
              <a:buFont typeface="Wingdings" pitchFamily="2" charset="2"/>
              <a:buChar char="ü"/>
            </a:pPr>
            <a:r>
              <a:rPr lang="en-US" sz="2400" dirty="0">
                <a:latin typeface="Al Nile" pitchFamily="2" charset="-78"/>
                <a:cs typeface="Al Nile" pitchFamily="2" charset="-78"/>
              </a:rPr>
              <a:t>Cell saver</a:t>
            </a:r>
          </a:p>
          <a:p>
            <a:pPr lvl="2">
              <a:buFont typeface="Wingdings" pitchFamily="2" charset="2"/>
              <a:buChar char="ü"/>
            </a:pPr>
            <a:endParaRPr lang="en-US" sz="2400" dirty="0">
              <a:latin typeface="Al Nile" pitchFamily="2" charset="-78"/>
              <a:cs typeface="Al Nile" pitchFamily="2" charset="-78"/>
            </a:endParaRPr>
          </a:p>
          <a:p>
            <a:pPr lvl="1"/>
            <a:r>
              <a:rPr lang="en-US" dirty="0">
                <a:latin typeface="Al Nile" pitchFamily="2" charset="-78"/>
                <a:cs typeface="Al Nile" pitchFamily="2" charset="-78"/>
              </a:rPr>
              <a:t>PBM Programs</a:t>
            </a:r>
          </a:p>
          <a:p>
            <a:pPr lvl="2">
              <a:buFont typeface="Wingdings" pitchFamily="2" charset="2"/>
              <a:buChar char="ü"/>
            </a:pPr>
            <a:endParaRPr lang="en-US" sz="2400" dirty="0">
              <a:latin typeface="Al Nile" pitchFamily="2" charset="-78"/>
              <a:cs typeface="Al Nile" pitchFamily="2" charset="-78"/>
            </a:endParaRPr>
          </a:p>
          <a:p>
            <a:pPr lvl="2">
              <a:buFont typeface="Wingdings" pitchFamily="2" charset="2"/>
              <a:buChar char="ü"/>
            </a:pPr>
            <a:endParaRPr lang="en-US" sz="2400" dirty="0">
              <a:latin typeface="Al Nile" pitchFamily="2" charset="-78"/>
              <a:cs typeface="Al Nile" pitchFamily="2" charset="-78"/>
            </a:endParaRPr>
          </a:p>
          <a:p>
            <a:pPr marL="914400" lvl="2" indent="0">
              <a:buNone/>
            </a:pPr>
            <a:endParaRPr lang="tr-TR" sz="2400" dirty="0">
              <a:latin typeface="Al Nile" pitchFamily="2" charset="-78"/>
              <a:cs typeface="Al Nile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0894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0F63C86-6816-E54D-B1F4-BA3B62DD8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latin typeface="Al Tarikh" pitchFamily="2" charset="-78"/>
                <a:cs typeface="Al Tarikh" pitchFamily="2" charset="-78"/>
              </a:rPr>
              <a:t>Sunum Planı /</a:t>
            </a:r>
            <a:r>
              <a:rPr lang="tr-TR" dirty="0" err="1">
                <a:latin typeface="Al Tarikh" pitchFamily="2" charset="-78"/>
                <a:cs typeface="Al Tarikh" pitchFamily="2" charset="-78"/>
              </a:rPr>
              <a:t>Outline</a:t>
            </a:r>
            <a:endParaRPr lang="tr-TR" dirty="0"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D46019-0DC1-0F44-989A-D2D7C7BEE5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>
                <a:latin typeface="Al Nile" pitchFamily="2" charset="-78"/>
                <a:cs typeface="Al Nile" pitchFamily="2" charset="-78"/>
              </a:rPr>
              <a:t>Yeni Rehberler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Kan Transfüzyonunu azaltmak</a:t>
            </a:r>
          </a:p>
          <a:p>
            <a:r>
              <a:rPr lang="tr-TR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Organ Yetmezliği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KPB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Monitorizasyonu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Perfüzyon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Teknikleri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Miyokardiyal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Koruma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EKMO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Pediatrik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perfüzyon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Yeni moleküler göstergeler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İlaçlar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AF09644-925A-7C41-BC23-F6E92A27B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tr-TR" dirty="0">
                <a:latin typeface="Al Nile" pitchFamily="2" charset="-78"/>
                <a:cs typeface="Al Nile" pitchFamily="2" charset="-78"/>
              </a:rPr>
              <a:t>New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Guidelines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Techniques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and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technologies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to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minimize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blood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transfusion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Organ </a:t>
            </a:r>
            <a:r>
              <a:rPr lang="tr-TR" dirty="0" err="1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protection</a:t>
            </a:r>
            <a:endParaRPr lang="tr-TR" dirty="0">
              <a:solidFill>
                <a:srgbClr val="FF0000"/>
              </a:solidFill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Monitoring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of CPB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Perfusion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techniques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Myocardial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protection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ECMO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Pediatric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perfusion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New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molecular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markers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Pharmaceuticals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endParaRPr lang="tr-TR" dirty="0">
              <a:latin typeface="Al Nile" pitchFamily="2" charset="-78"/>
              <a:cs typeface="Al Nile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63642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57AE3B7-A824-4548-9134-FD2A0E89A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3600" dirty="0">
                <a:latin typeface="Al Tarikh" pitchFamily="2" charset="-78"/>
                <a:cs typeface="Al Tarikh" pitchFamily="2" charset="-78"/>
              </a:rPr>
              <a:t>Akut Böbrek Yetmezliği (</a:t>
            </a:r>
            <a:r>
              <a:rPr lang="tr-TR" sz="3600" dirty="0" err="1">
                <a:latin typeface="Al Tarikh" pitchFamily="2" charset="-78"/>
                <a:cs typeface="Al Tarikh" pitchFamily="2" charset="-78"/>
              </a:rPr>
              <a:t>Acute</a:t>
            </a:r>
            <a:r>
              <a:rPr lang="tr-TR" sz="3600" dirty="0">
                <a:latin typeface="Al Tarikh" pitchFamily="2" charset="-78"/>
                <a:cs typeface="Al Tarikh" pitchFamily="2" charset="-78"/>
              </a:rPr>
              <a:t> </a:t>
            </a:r>
            <a:r>
              <a:rPr lang="tr-TR" sz="3600" dirty="0" err="1">
                <a:latin typeface="Al Tarikh" pitchFamily="2" charset="-78"/>
                <a:cs typeface="Al Tarikh" pitchFamily="2" charset="-78"/>
              </a:rPr>
              <a:t>Renal</a:t>
            </a:r>
            <a:r>
              <a:rPr lang="tr-TR" sz="3600" dirty="0">
                <a:latin typeface="Al Tarikh" pitchFamily="2" charset="-78"/>
                <a:cs typeface="Al Tarikh" pitchFamily="2" charset="-78"/>
              </a:rPr>
              <a:t> </a:t>
            </a:r>
            <a:r>
              <a:rPr lang="tr-TR" sz="3600" dirty="0" err="1">
                <a:latin typeface="Al Tarikh" pitchFamily="2" charset="-78"/>
                <a:cs typeface="Al Tarikh" pitchFamily="2" charset="-78"/>
              </a:rPr>
              <a:t>Injury</a:t>
            </a:r>
            <a:r>
              <a:rPr lang="tr-TR" sz="3600" dirty="0">
                <a:latin typeface="Al Tarikh" pitchFamily="2" charset="-78"/>
                <a:cs typeface="Al Tarikh" pitchFamily="2" charset="-78"/>
              </a:rPr>
              <a:t>)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50039AA-F3EB-AA44-82DF-5D22B0B7E2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2444"/>
            <a:ext cx="5181600" cy="4351338"/>
          </a:xfrm>
        </p:spPr>
        <p:txBody>
          <a:bodyPr/>
          <a:lstStyle/>
          <a:p>
            <a:r>
              <a:rPr lang="tr-TR" dirty="0">
                <a:latin typeface="Al Nile" pitchFamily="2" charset="-78"/>
                <a:cs typeface="Al Nile" pitchFamily="2" charset="-78"/>
              </a:rPr>
              <a:t>GDP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Serbest Hemoglobin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Biyobelirteçler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Oksijenasyon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Sıvılara bağlı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Perfüzyon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basıncı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E82ED85D-97BB-D549-A2CB-A4741B61A6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r-TR" dirty="0">
                <a:latin typeface="Al Nile" pitchFamily="2" charset="-78"/>
                <a:cs typeface="Al Nile" pitchFamily="2" charset="-78"/>
              </a:rPr>
              <a:t>GDP: Nadir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and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time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below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DO2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threshold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Free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hemoglobin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Biomarkers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en-US" dirty="0">
                <a:latin typeface="Al Nile" pitchFamily="2" charset="-78"/>
                <a:cs typeface="Al Nile" pitchFamily="2" charset="-78"/>
              </a:rPr>
              <a:t>Oxygenation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en-US" dirty="0">
                <a:latin typeface="Al Nile" pitchFamily="2" charset="-78"/>
                <a:cs typeface="Al Nile" pitchFamily="2" charset="-78"/>
              </a:rPr>
              <a:t>Solution Dependent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en-US" dirty="0">
                <a:latin typeface="Al Nile" pitchFamily="2" charset="-78"/>
                <a:cs typeface="Al Nile" pitchFamily="2" charset="-78"/>
              </a:rPr>
              <a:t>Perfusion Pressure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endParaRPr lang="tr-TR" dirty="0">
              <a:latin typeface="Al Nile" pitchFamily="2" charset="-78"/>
              <a:cs typeface="Al Nile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6929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66C458B-F64A-1D4B-9F06-15E175AC6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55" y="36512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l Tarikh" pitchFamily="2" charset="-78"/>
                <a:cs typeface="Al Tarikh" pitchFamily="2" charset="-78"/>
              </a:rPr>
              <a:t>Vasoplegia</a:t>
            </a:r>
            <a:endParaRPr lang="tr-TR" sz="4000" dirty="0">
              <a:latin typeface="Al Tarikh" pitchFamily="2" charset="-78"/>
              <a:cs typeface="Al Tarikh" pitchFamily="2" charset="-78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29B8D06-98B7-ED4A-8932-9C95B7A07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446" y="218272"/>
            <a:ext cx="7389859" cy="294483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53B93DE-FA74-3B4B-A650-6664413BB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283" y="3077854"/>
            <a:ext cx="6924712" cy="353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96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0F63C86-6816-E54D-B1F4-BA3B62DD8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latin typeface="Al Tarikh" pitchFamily="2" charset="-78"/>
                <a:cs typeface="Al Tarikh" pitchFamily="2" charset="-78"/>
              </a:rPr>
              <a:t>Sunum Planı /</a:t>
            </a:r>
            <a:r>
              <a:rPr lang="tr-TR" dirty="0" err="1">
                <a:latin typeface="Al Tarikh" pitchFamily="2" charset="-78"/>
                <a:cs typeface="Al Tarikh" pitchFamily="2" charset="-78"/>
              </a:rPr>
              <a:t>Outline</a:t>
            </a:r>
            <a:endParaRPr lang="tr-TR" dirty="0">
              <a:latin typeface="Al Tarikh" pitchFamily="2" charset="-78"/>
              <a:cs typeface="Al Tarikh" pitchFamily="2" charset="-78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8D46019-0DC1-0F44-989A-D2D7C7BEE5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>
                <a:latin typeface="Al Nile" pitchFamily="2" charset="-78"/>
                <a:cs typeface="Al Nile" pitchFamily="2" charset="-78"/>
              </a:rPr>
              <a:t>Yeni Rehberler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Kan Transfüzyonunu azaltmak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Organ Yetmezliği</a:t>
            </a:r>
          </a:p>
          <a:p>
            <a:r>
              <a:rPr lang="tr-TR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KPB </a:t>
            </a:r>
            <a:r>
              <a:rPr lang="tr-TR" dirty="0" err="1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Monitorizasyonu</a:t>
            </a:r>
            <a:endParaRPr lang="tr-TR" dirty="0">
              <a:solidFill>
                <a:srgbClr val="FF0000"/>
              </a:solidFill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Perfüzyon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Teknikleri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Miyokardiyal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Koruma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EKMO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Pediatrik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perfüzyon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Yeni moleküler göstergeler</a:t>
            </a: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İlaçlar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AF09644-925A-7C41-BC23-F6E92A27B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tr-TR" dirty="0">
                <a:latin typeface="Al Nile" pitchFamily="2" charset="-78"/>
                <a:cs typeface="Al Nile" pitchFamily="2" charset="-78"/>
              </a:rPr>
              <a:t>New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Guidelines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Techniques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and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technologies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to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minimize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blood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transfusion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Organ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protection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Monitoring</a:t>
            </a:r>
            <a:r>
              <a:rPr lang="tr-TR" dirty="0">
                <a:solidFill>
                  <a:srgbClr val="FF0000"/>
                </a:solidFill>
                <a:latin typeface="Al Nile" pitchFamily="2" charset="-78"/>
                <a:cs typeface="Al Nile" pitchFamily="2" charset="-78"/>
              </a:rPr>
              <a:t> of CPB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Perfusion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techniques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Myocardial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protection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ECMO</a:t>
            </a: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Pediatric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perfusion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>
                <a:latin typeface="Al Nile" pitchFamily="2" charset="-78"/>
                <a:cs typeface="Al Nile" pitchFamily="2" charset="-78"/>
              </a:rPr>
              <a:t>New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molecular</a:t>
            </a:r>
            <a:r>
              <a:rPr lang="tr-TR" dirty="0">
                <a:latin typeface="Al Nile" pitchFamily="2" charset="-78"/>
                <a:cs typeface="Al Nile" pitchFamily="2" charset="-78"/>
              </a:rPr>
              <a:t> </a:t>
            </a:r>
            <a:r>
              <a:rPr lang="tr-TR" dirty="0" err="1">
                <a:latin typeface="Al Nile" pitchFamily="2" charset="-78"/>
                <a:cs typeface="Al Nile" pitchFamily="2" charset="-78"/>
              </a:rPr>
              <a:t>markers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r>
              <a:rPr lang="tr-TR" dirty="0" err="1">
                <a:latin typeface="Al Nile" pitchFamily="2" charset="-78"/>
                <a:cs typeface="Al Nile" pitchFamily="2" charset="-78"/>
              </a:rPr>
              <a:t>Pharmaceuticals</a:t>
            </a:r>
            <a:endParaRPr lang="tr-TR" dirty="0">
              <a:latin typeface="Al Nile" pitchFamily="2" charset="-78"/>
              <a:cs typeface="Al Nile" pitchFamily="2" charset="-78"/>
            </a:endParaRPr>
          </a:p>
          <a:p>
            <a:endParaRPr lang="tr-TR" dirty="0">
              <a:latin typeface="Al Nile" pitchFamily="2" charset="-78"/>
              <a:cs typeface="Al Nile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90818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679</Words>
  <Application>Microsoft Macintosh PowerPoint</Application>
  <PresentationFormat>Geniş ekran</PresentationFormat>
  <Paragraphs>276</Paragraphs>
  <Slides>30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39" baseType="lpstr">
      <vt:lpstr>ＭＳ Ｐゴシック</vt:lpstr>
      <vt:lpstr>Al Nile</vt:lpstr>
      <vt:lpstr>Al Tarikh</vt:lpstr>
      <vt:lpstr>Arial</vt:lpstr>
      <vt:lpstr>Calibri</vt:lpstr>
      <vt:lpstr>Calibri Light</vt:lpstr>
      <vt:lpstr>Georgia</vt:lpstr>
      <vt:lpstr>Wingdings</vt:lpstr>
      <vt:lpstr>Office Teması</vt:lpstr>
      <vt:lpstr>Ekstrakorporeal Dolaşım Ve Güncel Tartışmalı Konular (Controversial Concepts in ECC) </vt:lpstr>
      <vt:lpstr>Sunum Planı /Outline</vt:lpstr>
      <vt:lpstr>PowerPoint Sunusu</vt:lpstr>
      <vt:lpstr>Sunum Planı /Outline</vt:lpstr>
      <vt:lpstr>Hasta Kan Yönetimi/Patient Blood Management</vt:lpstr>
      <vt:lpstr>Sunum Planı /Outline</vt:lpstr>
      <vt:lpstr>Akut Böbrek Yetmezliği (Acute Renal Injury)</vt:lpstr>
      <vt:lpstr>Vasoplegia</vt:lpstr>
      <vt:lpstr>Sunum Planı /Outline</vt:lpstr>
      <vt:lpstr>Elektronik Hasta Verisi Toplama / Electronic Data Collection</vt:lpstr>
      <vt:lpstr>PowerPoint Sunusu</vt:lpstr>
      <vt:lpstr>PowerPoint Sunusu</vt:lpstr>
      <vt:lpstr>Isıtıcı Soğutucu Enfeksiyonları/Heater Cooler Issues </vt:lpstr>
      <vt:lpstr>Sunum Planı /Outline</vt:lpstr>
      <vt:lpstr>PowerPoint Sunusu</vt:lpstr>
      <vt:lpstr>Kanüller /Cannulae</vt:lpstr>
      <vt:lpstr>Sunum Planı /Outline</vt:lpstr>
      <vt:lpstr>Miyokardiyal Koruma/Myocardial Protection </vt:lpstr>
      <vt:lpstr>Sunum Planı /Outline</vt:lpstr>
      <vt:lpstr>PowerPoint Sunusu</vt:lpstr>
      <vt:lpstr>Sunum Planı /Outline</vt:lpstr>
      <vt:lpstr>PowerPoint Sunusu</vt:lpstr>
      <vt:lpstr>PowerPoint Sunusu</vt:lpstr>
      <vt:lpstr>Sunum Planı /Outline</vt:lpstr>
      <vt:lpstr>PowerPoint Sunusu</vt:lpstr>
      <vt:lpstr>Sunum Planı /Outline</vt:lpstr>
      <vt:lpstr>İlaçlar / Pharmaceuticals</vt:lpstr>
      <vt:lpstr>PowerPoint Sunusu</vt:lpstr>
      <vt:lpstr>PowerPoint Sunusu</vt:lpstr>
      <vt:lpstr>Prof. Dr. Serdar Günaydın serdarkvc@gmail.com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Ekstrakorporeal Dolaşım Ve Güncel Tartışmalı Konular </dc:title>
  <dc:creator>Dogac Gunaydin</dc:creator>
  <cp:lastModifiedBy>Dogac Gunaydin</cp:lastModifiedBy>
  <cp:revision>55</cp:revision>
  <dcterms:created xsi:type="dcterms:W3CDTF">2019-11-07T11:49:26Z</dcterms:created>
  <dcterms:modified xsi:type="dcterms:W3CDTF">2019-11-08T15:44:10Z</dcterms:modified>
</cp:coreProperties>
</file>