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1"/>
  </p:notesMasterIdLst>
  <p:sldIdLst>
    <p:sldId id="256" r:id="rId2"/>
    <p:sldId id="268" r:id="rId3"/>
    <p:sldId id="275" r:id="rId4"/>
    <p:sldId id="258" r:id="rId5"/>
    <p:sldId id="259" r:id="rId6"/>
    <p:sldId id="260" r:id="rId7"/>
    <p:sldId id="270" r:id="rId8"/>
    <p:sldId id="261" r:id="rId9"/>
    <p:sldId id="262" r:id="rId10"/>
    <p:sldId id="263" r:id="rId11"/>
    <p:sldId id="269" r:id="rId12"/>
    <p:sldId id="264" r:id="rId13"/>
    <p:sldId id="265" r:id="rId14"/>
    <p:sldId id="273" r:id="rId15"/>
    <p:sldId id="266" r:id="rId16"/>
    <p:sldId id="267" r:id="rId17"/>
    <p:sldId id="271" r:id="rId18"/>
    <p:sldId id="272" r:id="rId19"/>
    <p:sldId id="274"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86A98-4B08-4BAE-B474-43A0D5714255}" type="datetimeFigureOut">
              <a:rPr lang="tr-TR" smtClean="0"/>
              <a:pPr/>
              <a:t>8.11.2019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92D95-BDC7-4EBD-B8C3-7FF8764E7D4A}"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8.11.2019</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8.11.2019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8.11.2019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8.11.2019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8.11.2019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8.11.2019</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8.11.2019</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D9F75050-0E15-4C5B-92B0-66D068882F1F}" type="datetimeFigureOut">
              <a:rPr lang="tr-TR" smtClean="0"/>
              <a:pPr/>
              <a:t>8.11.2019</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D9F75050-0E15-4C5B-92B0-66D068882F1F}" type="datetimeFigureOut">
              <a:rPr lang="tr-TR" smtClean="0"/>
              <a:pPr/>
              <a:t>8.11.2019</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D9F75050-0E15-4C5B-92B0-66D068882F1F}" type="datetimeFigureOut">
              <a:rPr lang="tr-TR" smtClean="0"/>
              <a:pPr/>
              <a:t>8.11.2019</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8.11.2019</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8.11.2019</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22376" y="2285992"/>
            <a:ext cx="7850152" cy="2857520"/>
          </a:xfrm>
        </p:spPr>
        <p:txBody>
          <a:bodyPr>
            <a:noAutofit/>
          </a:bodyPr>
          <a:lstStyle/>
          <a:p>
            <a:pPr algn="ctr"/>
            <a:r>
              <a:rPr lang="tr-TR" sz="3200" dirty="0" smtClean="0">
                <a:solidFill>
                  <a:srgbClr val="FF0000"/>
                </a:solidFill>
                <a:effectLst/>
                <a:latin typeface="Arial" pitchFamily="34" charset="0"/>
                <a:cs typeface="Arial" pitchFamily="34" charset="0"/>
              </a:rPr>
              <a:t>VENTRİKÜLER SEPTAL DEFEKT OPERASYONU UYGULANAN HASTALARDA KARDİYOPULMONER BYPASS SÜRESİ İLE YOĞUNBAKIMDA KALIŞ SÜRESİNİN İLİŞKİLENDİRİLMESİ</a:t>
            </a:r>
            <a:endParaRPr lang="tr-TR" sz="3200" dirty="0">
              <a:solidFill>
                <a:srgbClr val="FF0000"/>
              </a:solidFill>
            </a:endParaRPr>
          </a:p>
        </p:txBody>
      </p:sp>
      <p:pic>
        <p:nvPicPr>
          <p:cNvPr id="4" name="Picture 2" descr="SaÄlÄ±k BakanlÄ±ÄÄ± yeni logosu aÃ§Ä±klandÄ± "/>
          <p:cNvPicPr>
            <a:picLocks noChangeAspect="1" noChangeArrowheads="1"/>
          </p:cNvPicPr>
          <p:nvPr/>
        </p:nvPicPr>
        <p:blipFill>
          <a:blip r:embed="rId2" cstate="print"/>
          <a:srcRect/>
          <a:stretch>
            <a:fillRect/>
          </a:stretch>
        </p:blipFill>
        <p:spPr bwMode="auto">
          <a:xfrm>
            <a:off x="1" y="285728"/>
            <a:ext cx="2071670" cy="1285883"/>
          </a:xfrm>
          <a:prstGeom prst="rect">
            <a:avLst/>
          </a:prstGeom>
          <a:noFill/>
        </p:spPr>
      </p:pic>
      <p:pic>
        <p:nvPicPr>
          <p:cNvPr id="5" name="Resim 9" descr="SAĞLIK BİLİMLERİ ÜNİVERSİTESİ AMBLEMİ ile ilgili görsel sonucu"/>
          <p:cNvPicPr/>
          <p:nvPr/>
        </p:nvPicPr>
        <p:blipFill>
          <a:blip r:embed="rId3">
            <a:extLst>
              <a:ext uri="{28A0092B-C50C-407E-A947-70E740481C1C}">
                <a14:useLocalDpi xmlns:a14="http://schemas.microsoft.com/office/drawing/2010/main" xmlns="" val="0"/>
              </a:ext>
            </a:extLst>
          </a:blip>
          <a:srcRect/>
          <a:stretch>
            <a:fillRect/>
          </a:stretch>
        </p:blipFill>
        <p:spPr bwMode="auto">
          <a:xfrm>
            <a:off x="7000892" y="285728"/>
            <a:ext cx="1500198" cy="1214447"/>
          </a:xfrm>
          <a:prstGeom prst="rect">
            <a:avLst/>
          </a:prstGeom>
          <a:noFill/>
          <a:ln>
            <a:noFill/>
          </a:ln>
        </p:spPr>
      </p:pic>
      <p:pic>
        <p:nvPicPr>
          <p:cNvPr id="6" name="Picture 5" descr="logo1"/>
          <p:cNvPicPr>
            <a:picLocks noChangeAspect="1" noChangeArrowheads="1"/>
          </p:cNvPicPr>
          <p:nvPr/>
        </p:nvPicPr>
        <p:blipFill>
          <a:blip r:embed="rId4" cstate="print"/>
          <a:srcRect/>
          <a:stretch>
            <a:fillRect/>
          </a:stretch>
        </p:blipFill>
        <p:spPr bwMode="auto">
          <a:xfrm>
            <a:off x="4071934" y="285728"/>
            <a:ext cx="1214445" cy="1143008"/>
          </a:xfrm>
          <a:prstGeom prst="rect">
            <a:avLst/>
          </a:prstGeom>
          <a:noFill/>
          <a:ln w="9525">
            <a:noFill/>
            <a:miter lim="800000"/>
            <a:headEnd/>
            <a:tailEnd/>
          </a:ln>
        </p:spPr>
      </p:pic>
      <p:sp>
        <p:nvSpPr>
          <p:cNvPr id="7" name="6 Metin kutusu"/>
          <p:cNvSpPr txBox="1"/>
          <p:nvPr/>
        </p:nvSpPr>
        <p:spPr>
          <a:xfrm>
            <a:off x="5143504" y="6000768"/>
            <a:ext cx="2714644" cy="400110"/>
          </a:xfrm>
          <a:prstGeom prst="rect">
            <a:avLst/>
          </a:prstGeom>
          <a:noFill/>
        </p:spPr>
        <p:txBody>
          <a:bodyPr wrap="square" rtlCol="0">
            <a:spAutoFit/>
          </a:bodyPr>
          <a:lstStyle/>
          <a:p>
            <a:r>
              <a:rPr lang="tr-TR" sz="2000" dirty="0" smtClean="0">
                <a:latin typeface="Arial" pitchFamily="34" charset="0"/>
                <a:cs typeface="Arial" pitchFamily="34" charset="0"/>
              </a:rPr>
              <a:t>      Bahar ATICİ</a:t>
            </a:r>
            <a:endParaRPr lang="tr-T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785794"/>
            <a:ext cx="8329642" cy="3643338"/>
          </a:xfrm>
        </p:spPr>
        <p:txBody>
          <a:bodyPr>
            <a:normAutofit/>
          </a:bodyPr>
          <a:lstStyle/>
          <a:p>
            <a:pPr>
              <a:buNone/>
            </a:pPr>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Bu çalışma 1 Temmuz 2018-1 Ağustos 2019 tarihleri arasında Dr.Sami Ulus Kadın Doğum, Çocuk Sağlığı ve Hastalıkları Hastanesi’nde </a:t>
            </a:r>
            <a:r>
              <a:rPr lang="tr-TR" sz="2200" dirty="0" err="1" smtClean="0">
                <a:latin typeface="Arial" pitchFamily="34" charset="0"/>
                <a:cs typeface="Arial" pitchFamily="34" charset="0"/>
              </a:rPr>
              <a:t>Ventriküler</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Septal</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Defekt</a:t>
            </a:r>
            <a:r>
              <a:rPr lang="tr-TR" sz="2200" dirty="0" smtClean="0">
                <a:latin typeface="Arial" pitchFamily="34" charset="0"/>
                <a:cs typeface="Arial" pitchFamily="34" charset="0"/>
              </a:rPr>
              <a:t> (VSD) operasyonu geçiren ve sonrasında </a:t>
            </a:r>
            <a:r>
              <a:rPr lang="tr-TR" sz="2200" dirty="0" err="1" smtClean="0">
                <a:latin typeface="Arial" pitchFamily="34" charset="0"/>
                <a:cs typeface="Arial" pitchFamily="34" charset="0"/>
              </a:rPr>
              <a:t>postop</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yoğunbakımda</a:t>
            </a:r>
            <a:r>
              <a:rPr lang="tr-TR" sz="2200" dirty="0" smtClean="0">
                <a:latin typeface="Arial" pitchFamily="34" charset="0"/>
                <a:cs typeface="Arial" pitchFamily="34" charset="0"/>
              </a:rPr>
              <a:t> takibi olan 18 yaş ve altı hastalar üzerinde yapılmıştır. </a:t>
            </a:r>
          </a:p>
        </p:txBody>
      </p:sp>
      <p:sp>
        <p:nvSpPr>
          <p:cNvPr id="2" name="1 Başlık"/>
          <p:cNvSpPr>
            <a:spLocks noGrp="1"/>
          </p:cNvSpPr>
          <p:nvPr>
            <p:ph type="title"/>
          </p:nvPr>
        </p:nvSpPr>
        <p:spPr>
          <a:xfrm>
            <a:off x="642910" y="214290"/>
            <a:ext cx="7901014" cy="1500198"/>
          </a:xfrm>
        </p:spPr>
        <p:txBody>
          <a:bodyPr>
            <a:normAutofit/>
          </a:bodyPr>
          <a:lstStyle/>
          <a:p>
            <a:pPr algn="ctr"/>
            <a:r>
              <a:rPr lang="tr-TR" sz="3200" dirty="0" smtClean="0">
                <a:solidFill>
                  <a:srgbClr val="FF0000"/>
                </a:solidFill>
                <a:effectLst/>
                <a:latin typeface="Arial" pitchFamily="34" charset="0"/>
                <a:cs typeface="Arial" pitchFamily="34" charset="0"/>
              </a:rPr>
              <a:t>Gereç ve Yöntem:</a:t>
            </a:r>
            <a:r>
              <a:rPr lang="tr-TR" sz="3200" dirty="0" smtClean="0">
                <a:solidFill>
                  <a:srgbClr val="FF0000"/>
                </a:solidFill>
                <a:latin typeface="Arial" pitchFamily="34" charset="0"/>
                <a:cs typeface="Arial" pitchFamily="34" charset="0"/>
              </a:rPr>
              <a:t/>
            </a:r>
            <a:br>
              <a:rPr lang="tr-TR" sz="3200" dirty="0" smtClean="0">
                <a:solidFill>
                  <a:srgbClr val="FF0000"/>
                </a:solidFill>
                <a:latin typeface="Arial" pitchFamily="34" charset="0"/>
                <a:cs typeface="Arial" pitchFamily="34" charset="0"/>
              </a:rPr>
            </a:br>
            <a:endParaRPr lang="tr-TR" sz="32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8"/>
            <a:ext cx="3471858" cy="4525963"/>
          </a:xfrm>
        </p:spPr>
        <p:txBody>
          <a:bodyPr/>
          <a:lstStyle/>
          <a:p>
            <a:pPr>
              <a:buNone/>
            </a:pPr>
            <a:r>
              <a:rPr lang="tr-TR" sz="2000" dirty="0" smtClean="0">
                <a:latin typeface="Arial" pitchFamily="34" charset="0"/>
                <a:cs typeface="Arial" pitchFamily="34" charset="0"/>
              </a:rPr>
              <a:t>Tüm operasyonlarda,</a:t>
            </a:r>
          </a:p>
          <a:p>
            <a:pPr>
              <a:buNone/>
            </a:pPr>
            <a:r>
              <a:rPr lang="tr-TR" sz="2000" dirty="0" err="1" smtClean="0">
                <a:latin typeface="Arial" pitchFamily="34" charset="0"/>
                <a:cs typeface="Arial" pitchFamily="34" charset="0"/>
              </a:rPr>
              <a:t>membran</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oksijenatör</a:t>
            </a:r>
            <a:r>
              <a:rPr lang="tr-TR" sz="2000" dirty="0" smtClean="0">
                <a:latin typeface="Arial" pitchFamily="34" charset="0"/>
                <a:cs typeface="Arial" pitchFamily="34" charset="0"/>
              </a:rPr>
              <a:t>,roller pompa kullanılarak KPB işlemi yapılmıştır. </a:t>
            </a:r>
          </a:p>
          <a:p>
            <a:endParaRPr lang="tr-TR" dirty="0"/>
          </a:p>
        </p:txBody>
      </p:sp>
      <p:sp>
        <p:nvSpPr>
          <p:cNvPr id="3" name="2 Başlık"/>
          <p:cNvSpPr>
            <a:spLocks noGrp="1"/>
          </p:cNvSpPr>
          <p:nvPr>
            <p:ph type="title"/>
          </p:nvPr>
        </p:nvSpPr>
        <p:spPr/>
        <p:txBody>
          <a:bodyPr/>
          <a:lstStyle/>
          <a:p>
            <a:endParaRPr lang="tr-TR"/>
          </a:p>
        </p:txBody>
      </p:sp>
      <p:pic>
        <p:nvPicPr>
          <p:cNvPr id="4" name="Picture 2" descr="C:\Users\Bahar Atc\Downloads\47125d33-7f87-452d-9dbc-b6ce38023fd6.jpg"/>
          <p:cNvPicPr>
            <a:picLocks noChangeAspect="1" noChangeArrowheads="1"/>
          </p:cNvPicPr>
          <p:nvPr/>
        </p:nvPicPr>
        <p:blipFill>
          <a:blip r:embed="rId2"/>
          <a:srcRect/>
          <a:stretch>
            <a:fillRect/>
          </a:stretch>
        </p:blipFill>
        <p:spPr bwMode="auto">
          <a:xfrm>
            <a:off x="4000496" y="1571612"/>
            <a:ext cx="4643470" cy="467157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81328"/>
            <a:ext cx="2757478" cy="4525963"/>
          </a:xfrm>
        </p:spPr>
        <p:txBody>
          <a:bodyPr/>
          <a:lstStyle/>
          <a:p>
            <a:r>
              <a:rPr lang="tr-TR" sz="2000" dirty="0" smtClean="0">
                <a:latin typeface="Arial" pitchFamily="34" charset="0"/>
                <a:cs typeface="Arial" pitchFamily="34" charset="0"/>
              </a:rPr>
              <a:t>Hastaların </a:t>
            </a:r>
            <a:r>
              <a:rPr lang="tr-TR" sz="2000" dirty="0" err="1" smtClean="0">
                <a:latin typeface="Arial" pitchFamily="34" charset="0"/>
                <a:cs typeface="Arial" pitchFamily="34" charset="0"/>
              </a:rPr>
              <a:t>Kardiyopulmoner</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Perfüzyon</a:t>
            </a:r>
            <a:r>
              <a:rPr lang="tr-TR" sz="2000" dirty="0" smtClean="0">
                <a:latin typeface="Arial" pitchFamily="34" charset="0"/>
                <a:cs typeface="Arial" pitchFamily="34" charset="0"/>
              </a:rPr>
              <a:t> İzlem Formu’ndan alınan baypas süreleri ve </a:t>
            </a:r>
            <a:r>
              <a:rPr lang="tr-TR" sz="2000" dirty="0" err="1" smtClean="0">
                <a:latin typeface="Arial" pitchFamily="34" charset="0"/>
                <a:cs typeface="Arial" pitchFamily="34" charset="0"/>
              </a:rPr>
              <a:t>yoğunbakım</a:t>
            </a:r>
            <a:r>
              <a:rPr lang="tr-TR" sz="2000" dirty="0" smtClean="0">
                <a:latin typeface="Arial" pitchFamily="34" charset="0"/>
                <a:cs typeface="Arial" pitchFamily="34" charset="0"/>
              </a:rPr>
              <a:t> takip süreleri, istatistiksel analiz için SPSS </a:t>
            </a:r>
            <a:r>
              <a:rPr lang="tr-TR" sz="2000" dirty="0" err="1" smtClean="0">
                <a:latin typeface="Arial" pitchFamily="34" charset="0"/>
                <a:cs typeface="Arial" pitchFamily="34" charset="0"/>
              </a:rPr>
              <a:t>statics</a:t>
            </a:r>
            <a:r>
              <a:rPr lang="tr-TR" sz="2000" dirty="0" smtClean="0">
                <a:latin typeface="Arial" pitchFamily="34" charset="0"/>
                <a:cs typeface="Arial" pitchFamily="34" charset="0"/>
              </a:rPr>
              <a:t> 16 programı kullanılmıştır.</a:t>
            </a:r>
          </a:p>
          <a:p>
            <a:endParaRPr lang="tr-TR" dirty="0" smtClean="0"/>
          </a:p>
          <a:p>
            <a:endParaRPr lang="tr-TR" dirty="0"/>
          </a:p>
        </p:txBody>
      </p:sp>
      <p:sp>
        <p:nvSpPr>
          <p:cNvPr id="2" name="1 Başlık"/>
          <p:cNvSpPr>
            <a:spLocks noGrp="1"/>
          </p:cNvSpPr>
          <p:nvPr>
            <p:ph type="title"/>
          </p:nvPr>
        </p:nvSpPr>
        <p:spPr/>
        <p:txBody>
          <a:bodyPr/>
          <a:lstStyle/>
          <a:p>
            <a:endParaRPr lang="tr-TR" dirty="0"/>
          </a:p>
        </p:txBody>
      </p:sp>
      <p:sp>
        <p:nvSpPr>
          <p:cNvPr id="6" name="5 Metin kutusu"/>
          <p:cNvSpPr txBox="1"/>
          <p:nvPr/>
        </p:nvSpPr>
        <p:spPr>
          <a:xfrm>
            <a:off x="5500694" y="1857364"/>
            <a:ext cx="184731" cy="369332"/>
          </a:xfrm>
          <a:prstGeom prst="rect">
            <a:avLst/>
          </a:prstGeom>
          <a:noFill/>
        </p:spPr>
        <p:txBody>
          <a:bodyPr wrap="none" rtlCol="0">
            <a:spAutoFit/>
          </a:bodyPr>
          <a:lstStyle/>
          <a:p>
            <a:endParaRPr lang="tr-TR" dirty="0"/>
          </a:p>
        </p:txBody>
      </p:sp>
      <p:pic>
        <p:nvPicPr>
          <p:cNvPr id="1026" name="Picture 2" descr="C:\Users\Bahar Atc\Desktop\bypass süresi\41282.jpg"/>
          <p:cNvPicPr>
            <a:picLocks noChangeAspect="1" noChangeArrowheads="1"/>
          </p:cNvPicPr>
          <p:nvPr/>
        </p:nvPicPr>
        <p:blipFill>
          <a:blip r:embed="rId2"/>
          <a:srcRect/>
          <a:stretch>
            <a:fillRect/>
          </a:stretch>
        </p:blipFill>
        <p:spPr bwMode="auto">
          <a:xfrm>
            <a:off x="4000496" y="214290"/>
            <a:ext cx="5000628" cy="621510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785926"/>
            <a:ext cx="8186766" cy="2932378"/>
          </a:xfrm>
        </p:spPr>
        <p:txBody>
          <a:bodyPr>
            <a:normAutofit/>
          </a:bodyPr>
          <a:lstStyle/>
          <a:p>
            <a:r>
              <a:rPr lang="tr-TR" sz="2000" dirty="0" smtClean="0">
                <a:latin typeface="Arial" pitchFamily="34" charset="0"/>
                <a:cs typeface="Arial" pitchFamily="34" charset="0"/>
              </a:rPr>
              <a:t>Çalışmada VSD ameliyatı yapılan 48 hasta ve 12 ay üzerinden değerlendirme yapıldı.Çalışmada elde edilen veriler normal dağılmadığı için </a:t>
            </a:r>
            <a:r>
              <a:rPr lang="tr-TR" sz="2000" dirty="0" err="1" smtClean="0">
                <a:latin typeface="Arial" pitchFamily="34" charset="0"/>
                <a:cs typeface="Arial" pitchFamily="34" charset="0"/>
              </a:rPr>
              <a:t>corelasyon</a:t>
            </a:r>
            <a:r>
              <a:rPr lang="tr-TR" sz="2000" dirty="0" smtClean="0">
                <a:latin typeface="Arial" pitchFamily="34" charset="0"/>
                <a:cs typeface="Arial" pitchFamily="34" charset="0"/>
              </a:rPr>
              <a:t> analizinde </a:t>
            </a:r>
            <a:r>
              <a:rPr lang="tr-TR" sz="2000" dirty="0" err="1" smtClean="0">
                <a:latin typeface="Arial" pitchFamily="34" charset="0"/>
                <a:cs typeface="Arial" pitchFamily="34" charset="0"/>
              </a:rPr>
              <a:t>spearman</a:t>
            </a:r>
            <a:r>
              <a:rPr lang="tr-TR" sz="2000" dirty="0" smtClean="0">
                <a:latin typeface="Arial" pitchFamily="34" charset="0"/>
                <a:cs typeface="Arial" pitchFamily="34" charset="0"/>
              </a:rPr>
              <a:t> testi uygulanmıştır.</a:t>
            </a:r>
          </a:p>
          <a:p>
            <a:endParaRPr lang="tr-TR" dirty="0"/>
          </a:p>
        </p:txBody>
      </p:sp>
      <p:sp>
        <p:nvSpPr>
          <p:cNvPr id="2" name="1 Başlık"/>
          <p:cNvSpPr>
            <a:spLocks noGrp="1"/>
          </p:cNvSpPr>
          <p:nvPr>
            <p:ph type="title"/>
          </p:nvPr>
        </p:nvSpPr>
        <p:spPr>
          <a:xfrm>
            <a:off x="357158" y="428604"/>
            <a:ext cx="8183880" cy="1051560"/>
          </a:xfrm>
        </p:spPr>
        <p:txBody>
          <a:bodyPr>
            <a:normAutofit/>
          </a:bodyPr>
          <a:lstStyle/>
          <a:p>
            <a:pPr algn="ctr"/>
            <a:r>
              <a:rPr lang="tr-TR" sz="3200" dirty="0" smtClean="0">
                <a:solidFill>
                  <a:srgbClr val="FF0000"/>
                </a:solidFill>
                <a:effectLst/>
                <a:latin typeface="Arial" pitchFamily="34" charset="0"/>
                <a:cs typeface="Arial" pitchFamily="34" charset="0"/>
              </a:rPr>
              <a:t>BULGULAR:</a:t>
            </a:r>
            <a:endParaRPr lang="tr-TR" sz="3200" dirty="0">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buNone/>
            </a:pPr>
            <a:r>
              <a:rPr lang="tr-TR" sz="2000" dirty="0" smtClean="0">
                <a:latin typeface="Arial" pitchFamily="34" charset="0"/>
                <a:cs typeface="Arial" pitchFamily="34" charset="0"/>
              </a:rPr>
              <a:t>Hastaların </a:t>
            </a:r>
          </a:p>
          <a:p>
            <a:pPr>
              <a:buFont typeface="Wingdings" pitchFamily="2" charset="2"/>
              <a:buChar char="§"/>
            </a:pPr>
            <a:r>
              <a:rPr lang="tr-TR" sz="2000" dirty="0" smtClean="0">
                <a:latin typeface="Arial" pitchFamily="34" charset="0"/>
                <a:cs typeface="Arial" pitchFamily="34" charset="0"/>
              </a:rPr>
              <a:t>21 tanesi kız 27 tanesi erkek çocuğu</a:t>
            </a:r>
          </a:p>
          <a:p>
            <a:pPr>
              <a:buFont typeface="Wingdings" pitchFamily="2" charset="2"/>
              <a:buChar char="§"/>
            </a:pPr>
            <a:r>
              <a:rPr lang="tr-TR" sz="2000" dirty="0" smtClean="0">
                <a:latin typeface="Arial" pitchFamily="34" charset="0"/>
                <a:cs typeface="Arial" pitchFamily="34" charset="0"/>
              </a:rPr>
              <a:t>Vücut yüzey alanları birbirine en yakın şekilde seçilmiştir </a:t>
            </a:r>
            <a:r>
              <a:rPr lang="tr-TR" sz="2000" dirty="0" smtClean="0">
                <a:latin typeface="Arial" pitchFamily="34" charset="0"/>
                <a:cs typeface="Arial" pitchFamily="34" charset="0"/>
              </a:rPr>
              <a:t>0.40 ile 0.60 </a:t>
            </a:r>
            <a:r>
              <a:rPr lang="tr-TR" sz="2000" dirty="0" err="1" smtClean="0">
                <a:latin typeface="Arial" pitchFamily="34" charset="0"/>
                <a:cs typeface="Arial" pitchFamily="34" charset="0"/>
              </a:rPr>
              <a:t>bsa</a:t>
            </a:r>
            <a:r>
              <a:rPr lang="tr-TR" sz="2000" dirty="0" smtClean="0">
                <a:latin typeface="Arial" pitchFamily="34" charset="0"/>
                <a:cs typeface="Arial" pitchFamily="34" charset="0"/>
              </a:rPr>
              <a:t> arası hastalar seçilmiştir.</a:t>
            </a:r>
            <a:endParaRPr lang="tr-TR" sz="2000" dirty="0" smtClean="0">
              <a:latin typeface="Arial" pitchFamily="34" charset="0"/>
              <a:cs typeface="Arial" pitchFamily="34" charset="0"/>
            </a:endParaRPr>
          </a:p>
          <a:p>
            <a:pPr>
              <a:buFont typeface="Wingdings" pitchFamily="2" charset="2"/>
              <a:buChar char="§"/>
            </a:pPr>
            <a:r>
              <a:rPr lang="tr-TR" sz="2000" dirty="0" smtClean="0">
                <a:latin typeface="Arial" pitchFamily="34" charset="0"/>
                <a:cs typeface="Arial" pitchFamily="34" charset="0"/>
              </a:rPr>
              <a:t> 8 tanesi </a:t>
            </a:r>
            <a:r>
              <a:rPr lang="tr-TR" sz="2000" dirty="0" err="1" smtClean="0">
                <a:latin typeface="Arial" pitchFamily="34" charset="0"/>
                <a:cs typeface="Arial" pitchFamily="34" charset="0"/>
              </a:rPr>
              <a:t>ex</a:t>
            </a:r>
            <a:r>
              <a:rPr lang="tr-TR" sz="2000" dirty="0" smtClean="0">
                <a:latin typeface="Arial" pitchFamily="34" charset="0"/>
                <a:cs typeface="Arial" pitchFamily="34" charset="0"/>
              </a:rPr>
              <a:t> , 40 tanesi  taburcu </a:t>
            </a:r>
          </a:p>
          <a:p>
            <a:pPr>
              <a:buFont typeface="Wingdings" pitchFamily="2" charset="2"/>
              <a:buChar char="§"/>
            </a:pPr>
            <a:r>
              <a:rPr lang="tr-TR" sz="2000" dirty="0" err="1" smtClean="0">
                <a:latin typeface="Arial" pitchFamily="34" charset="0"/>
                <a:cs typeface="Arial" pitchFamily="34" charset="0"/>
              </a:rPr>
              <a:t>Vsd</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pulmoner</a:t>
            </a:r>
            <a:r>
              <a:rPr lang="tr-TR" sz="2000" dirty="0" smtClean="0">
                <a:latin typeface="Arial" pitchFamily="34" charset="0"/>
                <a:cs typeface="Arial" pitchFamily="34" charset="0"/>
              </a:rPr>
              <a:t> hipertansiyon tanısı dışında daha önce her hangi bir ek tanısı olan yada operasyon geçiren hastalar çalışma grubuna dahil edilmemiştir.</a:t>
            </a:r>
          </a:p>
          <a:p>
            <a:pPr>
              <a:buFont typeface="Wingdings" pitchFamily="2" charset="2"/>
              <a:buChar char="§"/>
            </a:pPr>
            <a:r>
              <a:rPr lang="tr-TR" sz="2000" dirty="0" err="1" smtClean="0">
                <a:latin typeface="Arial" pitchFamily="34" charset="0"/>
                <a:cs typeface="Arial" pitchFamily="34" charset="0"/>
              </a:rPr>
              <a:t>Vsd</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büyüuklüğü</a:t>
            </a:r>
            <a:r>
              <a:rPr lang="tr-TR" sz="2000" dirty="0" smtClean="0">
                <a:latin typeface="Arial" pitchFamily="34" charset="0"/>
                <a:cs typeface="Arial" pitchFamily="34" charset="0"/>
              </a:rPr>
              <a:t> ve konumu olarak </a:t>
            </a:r>
            <a:r>
              <a:rPr lang="tr-TR" sz="2000" dirty="0" err="1" smtClean="0">
                <a:latin typeface="Arial" pitchFamily="34" charset="0"/>
                <a:cs typeface="Arial" pitchFamily="34" charset="0"/>
              </a:rPr>
              <a:t>birbirne</a:t>
            </a:r>
            <a:r>
              <a:rPr lang="tr-TR" sz="2000" dirty="0" smtClean="0">
                <a:latin typeface="Arial" pitchFamily="34" charset="0"/>
                <a:cs typeface="Arial" pitchFamily="34" charset="0"/>
              </a:rPr>
              <a:t> en yakın hastalar seçilmiştir.</a:t>
            </a:r>
          </a:p>
          <a:p>
            <a:pPr>
              <a:buFont typeface="Wingdings" pitchFamily="2" charset="2"/>
              <a:buChar char="§"/>
            </a:pPr>
            <a:r>
              <a:rPr lang="tr-TR" sz="2000" dirty="0" smtClean="0">
                <a:latin typeface="Arial" pitchFamily="34" charset="0"/>
                <a:cs typeface="Arial" pitchFamily="34" charset="0"/>
              </a:rPr>
              <a:t>Yaş grubu birbirine en yakın şekilde </a:t>
            </a:r>
            <a:r>
              <a:rPr lang="tr-TR" sz="2000" dirty="0" smtClean="0">
                <a:latin typeface="Arial" pitchFamily="34" charset="0"/>
                <a:cs typeface="Arial" pitchFamily="34" charset="0"/>
              </a:rPr>
              <a:t>seçilmiştir.</a:t>
            </a:r>
            <a:endParaRPr lang="tr-TR" sz="2000" dirty="0" smtClean="0">
              <a:latin typeface="Arial" pitchFamily="34" charset="0"/>
              <a:cs typeface="Arial" pitchFamily="34" charset="0"/>
            </a:endParaRPr>
          </a:p>
          <a:p>
            <a:pPr>
              <a:buNone/>
            </a:pPr>
            <a:endParaRPr lang="tr-TR" dirty="0" smtClean="0"/>
          </a:p>
        </p:txBody>
      </p:sp>
      <p:sp>
        <p:nvSpPr>
          <p:cNvPr id="3" name="2 Başlık"/>
          <p:cNvSpPr>
            <a:spLocks noGrp="1"/>
          </p:cNvSpPr>
          <p:nvPr>
            <p:ph type="title"/>
          </p:nvPr>
        </p:nvSpPr>
        <p:spPr/>
        <p:txBody>
          <a:bodyPr>
            <a:normAutofit/>
          </a:bodyPr>
          <a:lstStyle/>
          <a:p>
            <a:r>
              <a:rPr lang="tr-TR" sz="3200" dirty="0" smtClean="0">
                <a:latin typeface="Arial" pitchFamily="34" charset="0"/>
                <a:cs typeface="Arial" pitchFamily="34" charset="0"/>
              </a:rPr>
              <a:t>BULGULAR</a:t>
            </a:r>
            <a:endParaRPr lang="tr-TR"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har Atc\Desktop\bypass süresi\20954.jpg"/>
          <p:cNvPicPr>
            <a:picLocks noGrp="1" noChangeAspect="1" noChangeArrowheads="1"/>
          </p:cNvPicPr>
          <p:nvPr>
            <p:ph idx="1"/>
          </p:nvPr>
        </p:nvPicPr>
        <p:blipFill>
          <a:blip r:embed="rId2"/>
          <a:srcRect/>
          <a:stretch>
            <a:fillRect/>
          </a:stretch>
        </p:blipFill>
        <p:spPr bwMode="auto">
          <a:xfrm>
            <a:off x="-272994" y="571480"/>
            <a:ext cx="9416994" cy="692948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81329"/>
            <a:ext cx="8229600" cy="2019110"/>
          </a:xfrm>
        </p:spPr>
        <p:txBody>
          <a:bodyPr/>
          <a:lstStyle/>
          <a:p>
            <a:r>
              <a:rPr lang="tr-TR" sz="2000" dirty="0" smtClean="0">
                <a:latin typeface="Arial" pitchFamily="34" charset="0"/>
                <a:cs typeface="Arial" pitchFamily="34" charset="0"/>
              </a:rPr>
              <a:t>Yukarıda görülen tabloya göre bypass süresi ile yoğun bakımda kalış süresi arasında  %62,3 oranında pozitif yönde anlamlı bir ilişki vardır.Bu analiz sonuçlarına göre diğer tüm değişkenler </a:t>
            </a:r>
            <a:r>
              <a:rPr lang="tr-TR" sz="2000" dirty="0" err="1" smtClean="0">
                <a:latin typeface="Arial" pitchFamily="34" charset="0"/>
                <a:cs typeface="Arial" pitchFamily="34" charset="0"/>
              </a:rPr>
              <a:t>gözardı</a:t>
            </a:r>
            <a:r>
              <a:rPr lang="tr-TR" sz="2000" dirty="0" smtClean="0">
                <a:latin typeface="Arial" pitchFamily="34" charset="0"/>
                <a:cs typeface="Arial" pitchFamily="34" charset="0"/>
              </a:rPr>
              <a:t> edildiğinde </a:t>
            </a:r>
            <a:r>
              <a:rPr lang="tr-TR" sz="2000" dirty="0" err="1" smtClean="0">
                <a:latin typeface="Arial" pitchFamily="34" charset="0"/>
                <a:cs typeface="Arial" pitchFamily="34" charset="0"/>
              </a:rPr>
              <a:t>baypass</a:t>
            </a:r>
            <a:r>
              <a:rPr lang="tr-TR" sz="2000" dirty="0" smtClean="0">
                <a:latin typeface="Arial" pitchFamily="34" charset="0"/>
                <a:cs typeface="Arial" pitchFamily="34" charset="0"/>
              </a:rPr>
              <a:t> süresinin kısa olduğu hastalarda </a:t>
            </a:r>
            <a:r>
              <a:rPr lang="tr-TR" sz="2000" dirty="0" err="1" smtClean="0">
                <a:latin typeface="Arial" pitchFamily="34" charset="0"/>
                <a:cs typeface="Arial" pitchFamily="34" charset="0"/>
              </a:rPr>
              <a:t>yoğunbakım</a:t>
            </a:r>
            <a:r>
              <a:rPr lang="tr-TR" sz="2000" dirty="0" smtClean="0">
                <a:latin typeface="Arial" pitchFamily="34" charset="0"/>
                <a:cs typeface="Arial" pitchFamily="34" charset="0"/>
              </a:rPr>
              <a:t> kalış süresinin daha az olduğunu tespit ettik.</a:t>
            </a:r>
          </a:p>
          <a:p>
            <a:endParaRPr lang="tr-TR" dirty="0"/>
          </a:p>
        </p:txBody>
      </p:sp>
      <p:sp>
        <p:nvSpPr>
          <p:cNvPr id="2" name="1 Başlık"/>
          <p:cNvSpPr>
            <a:spLocks noGrp="1"/>
          </p:cNvSpPr>
          <p:nvPr>
            <p:ph type="title"/>
          </p:nvPr>
        </p:nvSpPr>
        <p:spPr/>
        <p:txBody>
          <a:bodyPr/>
          <a:lstStyle/>
          <a:p>
            <a:endParaRPr lang="tr-TR"/>
          </a:p>
        </p:txBody>
      </p:sp>
      <p:pic>
        <p:nvPicPr>
          <p:cNvPr id="1026" name="Picture 2" descr="C:\Users\Bahar Atc\Downloads\8500E8A5-5EEE-49A8-A964-B504B4D05893.jpg"/>
          <p:cNvPicPr>
            <a:picLocks noChangeAspect="1" noChangeArrowheads="1"/>
          </p:cNvPicPr>
          <p:nvPr/>
        </p:nvPicPr>
        <p:blipFill>
          <a:blip r:embed="rId2"/>
          <a:srcRect/>
          <a:stretch>
            <a:fillRect/>
          </a:stretch>
        </p:blipFill>
        <p:spPr bwMode="auto">
          <a:xfrm>
            <a:off x="1500166" y="3214686"/>
            <a:ext cx="5903134" cy="331885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sz="2000" dirty="0" smtClean="0">
                <a:latin typeface="Arial" pitchFamily="34" charset="0"/>
                <a:cs typeface="Arial" pitchFamily="34" charset="0"/>
              </a:rPr>
              <a:t>VSD operasyonlarında KPB süresinin kısaltılması ile </a:t>
            </a:r>
            <a:r>
              <a:rPr lang="tr-TR" sz="2000" dirty="0" err="1" smtClean="0">
                <a:latin typeface="Arial" pitchFamily="34" charset="0"/>
                <a:cs typeface="Arial" pitchFamily="34" charset="0"/>
              </a:rPr>
              <a:t>yoğunbakım</a:t>
            </a:r>
            <a:r>
              <a:rPr lang="tr-TR" sz="2000" dirty="0" smtClean="0">
                <a:latin typeface="Arial" pitchFamily="34" charset="0"/>
                <a:cs typeface="Arial" pitchFamily="34" charset="0"/>
              </a:rPr>
              <a:t> kalış süresi de kısaltılabilir. Bu amaçla cerrahi tekniğin dışında </a:t>
            </a:r>
            <a:r>
              <a:rPr lang="tr-TR" sz="2000" dirty="0" err="1" smtClean="0">
                <a:latin typeface="Arial" pitchFamily="34" charset="0"/>
                <a:cs typeface="Arial" pitchFamily="34" charset="0"/>
              </a:rPr>
              <a:t>perfüzyonist</a:t>
            </a:r>
            <a:r>
              <a:rPr lang="tr-TR" sz="2000" dirty="0" smtClean="0">
                <a:latin typeface="Arial" pitchFamily="34" charset="0"/>
                <a:cs typeface="Arial" pitchFamily="34" charset="0"/>
              </a:rPr>
              <a:t> ve anestezi ekibinin gereksiz zaman kaybından kaçınmak için koordineli ve uyum içinde çalışması, tüm planın önceden yapılması ve olumsuzluklara karşı hazırlıklı olunması gereklidir.</a:t>
            </a:r>
            <a:endParaRPr lang="tr-TR" sz="2000" dirty="0">
              <a:latin typeface="Arial" pitchFamily="34" charset="0"/>
              <a:cs typeface="Arial" pitchFamily="34" charset="0"/>
            </a:endParaRPr>
          </a:p>
        </p:txBody>
      </p:sp>
      <p:sp>
        <p:nvSpPr>
          <p:cNvPr id="3" name="2 Başlık"/>
          <p:cNvSpPr>
            <a:spLocks noGrp="1"/>
          </p:cNvSpPr>
          <p:nvPr>
            <p:ph type="title"/>
          </p:nvPr>
        </p:nvSpPr>
        <p:spPr/>
        <p:txBody>
          <a:bodyPr>
            <a:normAutofit/>
          </a:bodyPr>
          <a:lstStyle/>
          <a:p>
            <a:pPr algn="ctr"/>
            <a:r>
              <a:rPr lang="tr-TR" sz="3200" dirty="0" smtClean="0">
                <a:solidFill>
                  <a:srgbClr val="FF0000"/>
                </a:solidFill>
                <a:latin typeface="Arial" pitchFamily="34" charset="0"/>
                <a:cs typeface="Arial" pitchFamily="34" charset="0"/>
              </a:rPr>
              <a:t>SONUÇ</a:t>
            </a:r>
            <a:endParaRPr lang="tr-TR" sz="32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sz="2000" dirty="0" smtClean="0">
                <a:latin typeface="Arial" pitchFamily="34" charset="0"/>
                <a:cs typeface="Arial" pitchFamily="34" charset="0"/>
              </a:rPr>
              <a:t>Çeşitli nedenlerle KPB süresi fazla olan hastalarda </a:t>
            </a:r>
            <a:r>
              <a:rPr lang="tr-TR" sz="2000" dirty="0" err="1" smtClean="0">
                <a:latin typeface="Arial" pitchFamily="34" charset="0"/>
                <a:cs typeface="Arial" pitchFamily="34" charset="0"/>
              </a:rPr>
              <a:t>yoğunbakım</a:t>
            </a:r>
            <a:r>
              <a:rPr lang="tr-TR" sz="2000" dirty="0" smtClean="0">
                <a:latin typeface="Arial" pitchFamily="34" charset="0"/>
                <a:cs typeface="Arial" pitchFamily="34" charset="0"/>
              </a:rPr>
              <a:t> kalış süresinin uzun olacağı akılda tutulmalıdır. Bu planın ameliyat sonrası yoğun bakım ekibiyle paylaşılması önemlidir.</a:t>
            </a:r>
            <a:endParaRPr lang="tr-TR" sz="2000" dirty="0">
              <a:latin typeface="Arial" pitchFamily="34" charset="0"/>
              <a:cs typeface="Arial" pitchFamily="34" charset="0"/>
            </a:endParaRPr>
          </a:p>
        </p:txBody>
      </p:sp>
      <p:sp>
        <p:nvSpPr>
          <p:cNvPr id="3" name="2 Başlık"/>
          <p:cNvSpPr>
            <a:spLocks noGrp="1"/>
          </p:cNvSpPr>
          <p:nvPr>
            <p:ph type="title"/>
          </p:nvPr>
        </p:nvSpPr>
        <p:spPr/>
        <p:txBody>
          <a:bodyPr>
            <a:normAutofit/>
          </a:bodyPr>
          <a:lstStyle/>
          <a:p>
            <a:pPr algn="ctr"/>
            <a:r>
              <a:rPr lang="tr-TR" sz="3200" dirty="0" smtClean="0">
                <a:latin typeface="Arial" pitchFamily="34" charset="0"/>
                <a:cs typeface="Arial" pitchFamily="34" charset="0"/>
              </a:rPr>
              <a:t>SONUÇ</a:t>
            </a:r>
            <a:endParaRPr lang="tr-TR"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2050" name="Picture 2" descr="C:\Users\Bahar Atc\Downloads\0x0-29.jpg"/>
          <p:cNvPicPr>
            <a:picLocks noGrp="1" noChangeAspect="1" noChangeArrowheads="1"/>
          </p:cNvPicPr>
          <p:nvPr>
            <p:ph idx="1"/>
          </p:nvPr>
        </p:nvPicPr>
        <p:blipFill>
          <a:blip r:embed="rId2"/>
          <a:srcRect/>
          <a:stretch>
            <a:fillRect/>
          </a:stretch>
        </p:blipFill>
        <p:spPr bwMode="auto">
          <a:xfrm>
            <a:off x="285720" y="357166"/>
            <a:ext cx="8643998" cy="61436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sz="2000" dirty="0" smtClean="0">
                <a:latin typeface="Arial" pitchFamily="34" charset="0"/>
                <a:cs typeface="Arial" pitchFamily="34" charset="0"/>
              </a:rPr>
              <a:t>Dr.Sami Ulus Kadın Doğum, Çocuk Sağlığı ve Hastalıkları Hastanesi Pediatrik Kalp Damar Cerrahisi Bölümü 2005 yılında kurulmuştur.</a:t>
            </a:r>
          </a:p>
          <a:p>
            <a:r>
              <a:rPr lang="tr-TR" sz="2000" dirty="0" smtClean="0">
                <a:latin typeface="Arial" pitchFamily="34" charset="0"/>
                <a:cs typeface="Arial" pitchFamily="34" charset="0"/>
              </a:rPr>
              <a:t>Hastanemizde yılda 200 e yakın açık kalp ameliyatı yapılmaktadır.</a:t>
            </a:r>
          </a:p>
          <a:p>
            <a:endParaRPr lang="tr-TR" sz="2000" dirty="0">
              <a:latin typeface="Arial" pitchFamily="34" charset="0"/>
              <a:cs typeface="Arial" pitchFamily="34" charset="0"/>
            </a:endParaRPr>
          </a:p>
        </p:txBody>
      </p:sp>
      <p:sp>
        <p:nvSpPr>
          <p:cNvPr id="3" name="2 Başlık"/>
          <p:cNvSpPr>
            <a:spLocks noGrp="1"/>
          </p:cNvSpPr>
          <p:nvPr>
            <p:ph type="title"/>
          </p:nvPr>
        </p:nvSpPr>
        <p:spPr>
          <a:xfrm>
            <a:off x="428596" y="357166"/>
            <a:ext cx="8229600" cy="1143000"/>
          </a:xfrm>
        </p:spPr>
        <p:txBody>
          <a:bodyPr>
            <a:normAutofit/>
          </a:bodyPr>
          <a:lstStyle/>
          <a:p>
            <a:pPr algn="ctr"/>
            <a:r>
              <a:rPr lang="tr-TR" sz="3200" dirty="0" smtClean="0">
                <a:solidFill>
                  <a:srgbClr val="FF0000"/>
                </a:solidFill>
                <a:latin typeface="Arial" pitchFamily="34" charset="0"/>
                <a:cs typeface="Arial" pitchFamily="34" charset="0"/>
              </a:rPr>
              <a:t>BİZ KİMİZ?</a:t>
            </a:r>
            <a:endParaRPr lang="tr-TR" sz="3200" dirty="0">
              <a:solidFill>
                <a:srgbClr val="FF0000"/>
              </a:solidFill>
              <a:latin typeface="Arial" pitchFamily="34" charset="0"/>
              <a:cs typeface="Arial" pitchFamily="34" charset="0"/>
            </a:endParaRPr>
          </a:p>
        </p:txBody>
      </p:sp>
      <p:pic>
        <p:nvPicPr>
          <p:cNvPr id="4" name="Picture 2" descr="C:\Users\Bahar Atc\Downloads\895b634a-a5fd-46ae-9a65-5b41ad03b82f.JPG"/>
          <p:cNvPicPr>
            <a:picLocks noChangeAspect="1" noChangeArrowheads="1"/>
          </p:cNvPicPr>
          <p:nvPr/>
        </p:nvPicPr>
        <p:blipFill>
          <a:blip r:embed="rId2"/>
          <a:srcRect/>
          <a:stretch>
            <a:fillRect/>
          </a:stretch>
        </p:blipFill>
        <p:spPr bwMode="auto">
          <a:xfrm>
            <a:off x="3571868" y="2928934"/>
            <a:ext cx="5289225" cy="321468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8229600" cy="2161986"/>
          </a:xfrm>
        </p:spPr>
        <p:txBody>
          <a:bodyPr/>
          <a:lstStyle/>
          <a:p>
            <a:r>
              <a:rPr lang="tr-TR" sz="2000" dirty="0" smtClean="0">
                <a:latin typeface="Arial" pitchFamily="34" charset="0"/>
                <a:cs typeface="Arial" pitchFamily="34" charset="0"/>
              </a:rPr>
              <a:t>Kliniğimizde 3 öğretim görevlisi 2 uzman 3 </a:t>
            </a:r>
            <a:r>
              <a:rPr lang="tr-TR" sz="2000" dirty="0" err="1" smtClean="0">
                <a:latin typeface="Arial" pitchFamily="34" charset="0"/>
                <a:cs typeface="Arial" pitchFamily="34" charset="0"/>
              </a:rPr>
              <a:t>yandal</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asistani</a:t>
            </a:r>
            <a:r>
              <a:rPr lang="tr-TR" sz="2000" dirty="0" smtClean="0">
                <a:latin typeface="Arial" pitchFamily="34" charset="0"/>
                <a:cs typeface="Arial" pitchFamily="34" charset="0"/>
              </a:rPr>
              <a:t> görev yapmaktadır.</a:t>
            </a:r>
          </a:p>
          <a:p>
            <a:r>
              <a:rPr lang="tr-TR" sz="2000" dirty="0" smtClean="0">
                <a:latin typeface="Arial" pitchFamily="34" charset="0"/>
                <a:cs typeface="Arial" pitchFamily="34" charset="0"/>
              </a:rPr>
              <a:t>2 adet anestezi uzmanı ekibimize dahildir.</a:t>
            </a:r>
          </a:p>
          <a:p>
            <a:r>
              <a:rPr lang="tr-TR" sz="2000" dirty="0" err="1" smtClean="0">
                <a:latin typeface="Arial" pitchFamily="34" charset="0"/>
                <a:cs typeface="Arial" pitchFamily="34" charset="0"/>
              </a:rPr>
              <a:t>Perfüzyonistlerimiz</a:t>
            </a:r>
            <a:r>
              <a:rPr lang="tr-TR" sz="2000" dirty="0" smtClean="0">
                <a:latin typeface="Arial" pitchFamily="34" charset="0"/>
                <a:cs typeface="Arial" pitchFamily="34" charset="0"/>
              </a:rPr>
              <a:t> Fatih ATEŞ ve Hale Sibel Kaya dır.</a:t>
            </a:r>
          </a:p>
          <a:p>
            <a:r>
              <a:rPr lang="tr-TR" sz="2000" dirty="0" smtClean="0">
                <a:latin typeface="Arial" pitchFamily="34" charset="0"/>
                <a:cs typeface="Arial" pitchFamily="34" charset="0"/>
              </a:rPr>
              <a:t>Yoğun bakım 1 </a:t>
            </a:r>
            <a:r>
              <a:rPr lang="tr-TR" sz="2000" dirty="0" smtClean="0">
                <a:latin typeface="Arial" pitchFamily="34" charset="0"/>
                <a:cs typeface="Arial" pitchFamily="34" charset="0"/>
              </a:rPr>
              <a:t>izole, </a:t>
            </a:r>
            <a:r>
              <a:rPr lang="tr-TR" sz="2000" dirty="0" smtClean="0">
                <a:latin typeface="Arial" pitchFamily="34" charset="0"/>
                <a:cs typeface="Arial" pitchFamily="34" charset="0"/>
              </a:rPr>
              <a:t>4 hasta yatağı ve 2 açık yatak olmak üzere toplam 6 yataklıdır.</a:t>
            </a:r>
          </a:p>
          <a:p>
            <a:pPr>
              <a:buNone/>
            </a:pPr>
            <a:endParaRPr lang="tr-TR" sz="2000" dirty="0" smtClean="0">
              <a:latin typeface="Arial" pitchFamily="34" charset="0"/>
              <a:cs typeface="Arial" pitchFamily="34" charset="0"/>
            </a:endParaRPr>
          </a:p>
          <a:p>
            <a:pPr>
              <a:buNone/>
            </a:pPr>
            <a:endParaRPr lang="tr-TR" sz="2000" dirty="0" smtClean="0">
              <a:latin typeface="Arial" pitchFamily="34" charset="0"/>
              <a:cs typeface="Arial" pitchFamily="34" charset="0"/>
            </a:endParaRPr>
          </a:p>
          <a:p>
            <a:pPr>
              <a:buNone/>
            </a:pPr>
            <a:endParaRPr lang="tr-TR" sz="2000" dirty="0" smtClean="0">
              <a:latin typeface="Arial" pitchFamily="34" charset="0"/>
              <a:cs typeface="Arial" pitchFamily="34" charset="0"/>
            </a:endParaRPr>
          </a:p>
          <a:p>
            <a:pPr>
              <a:buNone/>
            </a:pPr>
            <a:endParaRPr lang="tr-TR" sz="2000" dirty="0" smtClean="0">
              <a:latin typeface="Arial" pitchFamily="34" charset="0"/>
              <a:cs typeface="Arial" pitchFamily="34" charset="0"/>
            </a:endParaRPr>
          </a:p>
          <a:p>
            <a:endParaRPr lang="tr-TR" dirty="0"/>
          </a:p>
        </p:txBody>
      </p:sp>
      <p:sp>
        <p:nvSpPr>
          <p:cNvPr id="3" name="2 Başlık"/>
          <p:cNvSpPr>
            <a:spLocks noGrp="1"/>
          </p:cNvSpPr>
          <p:nvPr>
            <p:ph type="title"/>
          </p:nvPr>
        </p:nvSpPr>
        <p:spPr/>
        <p:txBody>
          <a:bodyPr/>
          <a:lstStyle/>
          <a:p>
            <a:r>
              <a:rPr lang="tr-TR" sz="4400" dirty="0" smtClean="0">
                <a:solidFill>
                  <a:srgbClr val="FF0000"/>
                </a:solidFill>
                <a:latin typeface="Arial" pitchFamily="34" charset="0"/>
                <a:cs typeface="Arial" pitchFamily="34" charset="0"/>
              </a:rPr>
              <a:t>		BİZ KİMİZ?</a:t>
            </a:r>
            <a:endParaRPr lang="tr-TR" dirty="0"/>
          </a:p>
        </p:txBody>
      </p:sp>
      <p:pic>
        <p:nvPicPr>
          <p:cNvPr id="6" name="Picture 2" descr="C:\Users\Bahar Atc\Downloads\119860,1dac3e9a-236b-40cc-9902-68d6f3f7d0afjpg.png"/>
          <p:cNvPicPr>
            <a:picLocks noChangeAspect="1" noChangeArrowheads="1"/>
          </p:cNvPicPr>
          <p:nvPr/>
        </p:nvPicPr>
        <p:blipFill>
          <a:blip r:embed="rId2"/>
          <a:srcRect/>
          <a:stretch>
            <a:fillRect/>
          </a:stretch>
        </p:blipFill>
        <p:spPr bwMode="auto">
          <a:xfrm>
            <a:off x="3571868" y="3552336"/>
            <a:ext cx="4786346" cy="304530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714356"/>
            <a:ext cx="8643966" cy="2571768"/>
          </a:xfrm>
        </p:spPr>
        <p:txBody>
          <a:bodyPr>
            <a:normAutofit/>
          </a:bodyPr>
          <a:lstStyle/>
          <a:p>
            <a:pPr>
              <a:buNone/>
            </a:pPr>
            <a:endParaRPr lang="tr-TR" sz="2000" dirty="0" smtClean="0">
              <a:latin typeface="Arial" pitchFamily="34" charset="0"/>
              <a:cs typeface="Arial" pitchFamily="34" charset="0"/>
            </a:endParaRPr>
          </a:p>
          <a:p>
            <a:r>
              <a:rPr lang="tr-TR" sz="2000" dirty="0" err="1" smtClean="0">
                <a:latin typeface="Arial" pitchFamily="34" charset="0"/>
                <a:cs typeface="Arial" pitchFamily="34" charset="0"/>
              </a:rPr>
              <a:t>Kardiyopulmoner</a:t>
            </a:r>
            <a:r>
              <a:rPr lang="tr-TR" sz="2000" dirty="0" smtClean="0">
                <a:latin typeface="Arial" pitchFamily="34" charset="0"/>
                <a:cs typeface="Arial" pitchFamily="34" charset="0"/>
              </a:rPr>
              <a:t> baypas (KPB), vücut dışı kan dolaşımını sağlayan, hastanın dokusunda oksijen içeriğinin korunmasına yardımcı olan ve açık kalp ameliyatı sırasında geçici olarak kalbin ve akciğerlerin fonksiyonunu üstlenen tekniğe verilen isimdir.KPB cihazı veya sistemi sıklıkla kalp-akciğer makinesi ya da kalp-akciğer pompası olarak isimlendirilir. </a:t>
            </a:r>
            <a:endParaRPr lang="tr-TR" sz="2000" dirty="0">
              <a:latin typeface="Arial" pitchFamily="34" charset="0"/>
              <a:cs typeface="Arial" pitchFamily="34" charset="0"/>
            </a:endParaRPr>
          </a:p>
        </p:txBody>
      </p:sp>
      <p:sp>
        <p:nvSpPr>
          <p:cNvPr id="2" name="1 Başlık"/>
          <p:cNvSpPr>
            <a:spLocks noGrp="1"/>
          </p:cNvSpPr>
          <p:nvPr>
            <p:ph type="title"/>
          </p:nvPr>
        </p:nvSpPr>
        <p:spPr/>
        <p:txBody>
          <a:bodyPr>
            <a:normAutofit fontScale="90000"/>
          </a:bodyPr>
          <a:lstStyle/>
          <a:p>
            <a:pPr algn="ctr"/>
            <a:r>
              <a:rPr lang="tr-TR" sz="3200" dirty="0" smtClean="0">
                <a:solidFill>
                  <a:srgbClr val="FF0000"/>
                </a:solidFill>
                <a:latin typeface="Arial" pitchFamily="34" charset="0"/>
                <a:cs typeface="Arial" pitchFamily="34" charset="0"/>
              </a:rPr>
              <a:t>GİRİŞ:</a:t>
            </a:r>
            <a:br>
              <a:rPr lang="tr-TR" sz="3200" dirty="0" smtClean="0">
                <a:solidFill>
                  <a:srgbClr val="FF0000"/>
                </a:solidFill>
                <a:latin typeface="Arial" pitchFamily="34" charset="0"/>
                <a:cs typeface="Arial" pitchFamily="34" charset="0"/>
              </a:rPr>
            </a:br>
            <a:r>
              <a:rPr lang="tr-TR" sz="3200" b="1" dirty="0" smtClean="0">
                <a:effectLst/>
                <a:latin typeface="Arial" pitchFamily="34" charset="0"/>
                <a:cs typeface="Arial" pitchFamily="34" charset="0"/>
              </a:rPr>
              <a:t>            </a:t>
            </a:r>
            <a:r>
              <a:rPr lang="tr-TR" b="1" dirty="0" smtClean="0">
                <a:latin typeface="Arial" pitchFamily="34" charset="0"/>
                <a:cs typeface="Arial" pitchFamily="34" charset="0"/>
              </a:rPr>
              <a:t>            </a:t>
            </a:r>
            <a:endParaRPr lang="tr-TR" dirty="0"/>
          </a:p>
        </p:txBody>
      </p:sp>
      <p:pic>
        <p:nvPicPr>
          <p:cNvPr id="4" name="Picture 2" descr="C:\Users\Bahar Atc\Downloads\cc3344e7-1ff1-4f8f-bf2c-5320d1bc7fe2.jpg"/>
          <p:cNvPicPr>
            <a:picLocks noChangeAspect="1" noChangeArrowheads="1"/>
          </p:cNvPicPr>
          <p:nvPr/>
        </p:nvPicPr>
        <p:blipFill>
          <a:blip r:embed="rId2"/>
          <a:srcRect/>
          <a:stretch>
            <a:fillRect/>
          </a:stretch>
        </p:blipFill>
        <p:spPr bwMode="auto">
          <a:xfrm>
            <a:off x="472558" y="3357562"/>
            <a:ext cx="7814218" cy="300039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113226"/>
          </a:xfrm>
        </p:spPr>
        <p:txBody>
          <a:bodyPr>
            <a:normAutofit/>
          </a:bodyPr>
          <a:lstStyle/>
          <a:p>
            <a:r>
              <a:rPr lang="tr-TR" sz="2000" dirty="0" smtClean="0">
                <a:latin typeface="Arial" pitchFamily="34" charset="0"/>
                <a:cs typeface="Arial" pitchFamily="34" charset="0"/>
              </a:rPr>
              <a:t>KPB sistemi </a:t>
            </a:r>
            <a:r>
              <a:rPr lang="tr-TR" sz="2000" dirty="0" err="1" smtClean="0">
                <a:latin typeface="Arial" pitchFamily="34" charset="0"/>
                <a:cs typeface="Arial" pitchFamily="34" charset="0"/>
              </a:rPr>
              <a:t>perfüzyonistler</a:t>
            </a:r>
            <a:r>
              <a:rPr lang="tr-TR" sz="2000" dirty="0" smtClean="0">
                <a:latin typeface="Arial" pitchFamily="34" charset="0"/>
                <a:cs typeface="Arial" pitchFamily="34" charset="0"/>
              </a:rPr>
              <a:t> tarafından yönetilir.KPB uygulaması bir </a:t>
            </a:r>
            <a:r>
              <a:rPr lang="tr-TR" sz="2000" dirty="0" err="1" smtClean="0">
                <a:latin typeface="Arial" pitchFamily="34" charset="0"/>
                <a:cs typeface="Arial" pitchFamily="34" charset="0"/>
              </a:rPr>
              <a:t>ekstrakorporal</a:t>
            </a:r>
            <a:r>
              <a:rPr lang="tr-TR" sz="2000" dirty="0" smtClean="0">
                <a:latin typeface="Arial" pitchFamily="34" charset="0"/>
                <a:cs typeface="Arial" pitchFamily="34" charset="0"/>
              </a:rPr>
              <a:t> yani vücut dışı dolaşım biçimidir. </a:t>
            </a:r>
          </a:p>
          <a:p>
            <a:r>
              <a:rPr lang="tr-TR" sz="2000" dirty="0" smtClean="0">
                <a:latin typeface="Arial" pitchFamily="34" charset="0"/>
                <a:cs typeface="Arial" pitchFamily="34" charset="0"/>
              </a:rPr>
              <a:t>Bu yönüyle, KPB ciddi </a:t>
            </a:r>
            <a:r>
              <a:rPr lang="tr-TR" sz="2000" dirty="0" err="1" smtClean="0">
                <a:latin typeface="Arial" pitchFamily="34" charset="0"/>
                <a:cs typeface="Arial" pitchFamily="34" charset="0"/>
              </a:rPr>
              <a:t>morbidite</a:t>
            </a:r>
            <a:r>
              <a:rPr lang="tr-TR" sz="2000" dirty="0" smtClean="0">
                <a:latin typeface="Arial" pitchFamily="34" charset="0"/>
                <a:cs typeface="Arial" pitchFamily="34" charset="0"/>
              </a:rPr>
              <a:t> ve </a:t>
            </a:r>
            <a:r>
              <a:rPr lang="tr-TR" sz="2000" dirty="0" err="1" smtClean="0">
                <a:latin typeface="Arial" pitchFamily="34" charset="0"/>
                <a:cs typeface="Arial" pitchFamily="34" charset="0"/>
              </a:rPr>
              <a:t>mortalite</a:t>
            </a:r>
            <a:r>
              <a:rPr lang="tr-TR" sz="2000" dirty="0" smtClean="0">
                <a:latin typeface="Arial" pitchFamily="34" charset="0"/>
                <a:cs typeface="Arial" pitchFamily="34" charset="0"/>
              </a:rPr>
              <a:t> potansiyeline sahip yapay bir ortamdır. KPB sistemi vücut dışı bir uygulama ve biyolojik olmayan yüzeylere sahip olduğundan birçok reaksiyon geliştirmeye başlar.</a:t>
            </a:r>
          </a:p>
          <a:p>
            <a:r>
              <a:rPr lang="tr-TR" sz="2000" dirty="0" err="1" smtClean="0">
                <a:latin typeface="Arial" pitchFamily="34" charset="0"/>
                <a:cs typeface="Arial" pitchFamily="34" charset="0"/>
              </a:rPr>
              <a:t>KPB’ın</a:t>
            </a:r>
            <a:r>
              <a:rPr lang="tr-TR" sz="2000" dirty="0" smtClean="0">
                <a:latin typeface="Arial" pitchFamily="34" charset="0"/>
                <a:cs typeface="Arial" pitchFamily="34" charset="0"/>
              </a:rPr>
              <a:t> neden olduğu olumsuz tablonun, immünolojik gelişmelerini henüz tamamlamamış olan pediatrik gruptaki hastalarda kalıcı </a:t>
            </a:r>
            <a:r>
              <a:rPr lang="tr-TR" sz="2000" dirty="0" err="1" smtClean="0">
                <a:latin typeface="Arial" pitchFamily="34" charset="0"/>
                <a:cs typeface="Arial" pitchFamily="34" charset="0"/>
              </a:rPr>
              <a:t>morbidite</a:t>
            </a:r>
            <a:r>
              <a:rPr lang="tr-TR" sz="2000" dirty="0" smtClean="0">
                <a:latin typeface="Arial" pitchFamily="34" charset="0"/>
                <a:cs typeface="Arial" pitchFamily="34" charset="0"/>
              </a:rPr>
              <a:t> ve </a:t>
            </a:r>
            <a:r>
              <a:rPr lang="tr-TR" sz="2000" dirty="0" err="1" smtClean="0">
                <a:latin typeface="Arial" pitchFamily="34" charset="0"/>
                <a:cs typeface="Arial" pitchFamily="34" charset="0"/>
              </a:rPr>
              <a:t>mortalite</a:t>
            </a:r>
            <a:r>
              <a:rPr lang="tr-TR" sz="2000" dirty="0" smtClean="0">
                <a:latin typeface="Arial" pitchFamily="34" charset="0"/>
                <a:cs typeface="Arial" pitchFamily="34" charset="0"/>
              </a:rPr>
              <a:t> riski yaratabileceği bilinmektedir.</a:t>
            </a:r>
          </a:p>
          <a:p>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142984"/>
            <a:ext cx="4286280" cy="4500594"/>
          </a:xfrm>
        </p:spPr>
        <p:txBody>
          <a:bodyPr>
            <a:noAutofit/>
          </a:bodyPr>
          <a:lstStyle/>
          <a:p>
            <a:r>
              <a:rPr lang="tr-TR" sz="1800" dirty="0" smtClean="0">
                <a:latin typeface="Arial" pitchFamily="34" charset="0"/>
                <a:cs typeface="Arial" pitchFamily="34" charset="0"/>
              </a:rPr>
              <a:t>Kalbin sol ve sağ </a:t>
            </a:r>
            <a:r>
              <a:rPr lang="tr-TR" sz="1800" dirty="0" err="1" smtClean="0">
                <a:latin typeface="Arial" pitchFamily="34" charset="0"/>
                <a:cs typeface="Arial" pitchFamily="34" charset="0"/>
              </a:rPr>
              <a:t>ventrikülü</a:t>
            </a:r>
            <a:r>
              <a:rPr lang="tr-TR" sz="1800" dirty="0" smtClean="0">
                <a:latin typeface="Arial" pitchFamily="34" charset="0"/>
                <a:cs typeface="Arial" pitchFamily="34" charset="0"/>
              </a:rPr>
              <a:t> arasındaki bölmede bir </a:t>
            </a:r>
            <a:r>
              <a:rPr lang="tr-TR" sz="1800" dirty="0" err="1" smtClean="0">
                <a:latin typeface="Arial" pitchFamily="34" charset="0"/>
                <a:cs typeface="Arial" pitchFamily="34" charset="0"/>
              </a:rPr>
              <a:t>defekt</a:t>
            </a:r>
            <a:r>
              <a:rPr lang="tr-TR" sz="1800" dirty="0" smtClean="0">
                <a:latin typeface="Arial" pitchFamily="34" charset="0"/>
                <a:cs typeface="Arial" pitchFamily="34" charset="0"/>
              </a:rPr>
              <a:t> olarak tanımlanır.</a:t>
            </a:r>
          </a:p>
          <a:p>
            <a:r>
              <a:rPr lang="tr-TR" sz="1800" dirty="0" smtClean="0">
                <a:latin typeface="Arial" pitchFamily="34" charset="0"/>
                <a:cs typeface="Arial" pitchFamily="34" charset="0"/>
              </a:rPr>
              <a:t> Kalbin daha yüksek basınçlı olan sol tarafından, daha düşük basınçlı olan sağ tarafına fazla miktarda temiz (oksijenden zengin) kan geçer. Böylece daha önce akciğerler tarafından oksijenden zengin hale getirilmiş kan akciğerlere tekrar pompalanır. Bu şekilde akciğerlere giden kan akımı ve akciğer atardamar kan basıncı artar (</a:t>
            </a:r>
            <a:r>
              <a:rPr lang="tr-TR" sz="1800" dirty="0" err="1" smtClean="0">
                <a:latin typeface="Arial" pitchFamily="34" charset="0"/>
                <a:cs typeface="Arial" pitchFamily="34" charset="0"/>
              </a:rPr>
              <a:t>pulmoner</a:t>
            </a:r>
            <a:r>
              <a:rPr lang="tr-TR" sz="1800" dirty="0" smtClean="0">
                <a:latin typeface="Arial" pitchFamily="34" charset="0"/>
                <a:cs typeface="Arial" pitchFamily="34" charset="0"/>
              </a:rPr>
              <a:t> hipertansiyon).</a:t>
            </a:r>
          </a:p>
          <a:p>
            <a:r>
              <a:rPr lang="tr-TR" sz="1800" dirty="0" smtClean="0">
                <a:latin typeface="Arial" pitchFamily="34" charset="0"/>
                <a:cs typeface="Arial" pitchFamily="34" charset="0"/>
              </a:rPr>
              <a:t> Kalp daha fazla çalışmak zorunda kalır. Kalp yetersizliği ortaya çıkabilir</a:t>
            </a:r>
            <a:endParaRPr lang="tr-TR" sz="1800" dirty="0">
              <a:latin typeface="Arial" pitchFamily="34" charset="0"/>
              <a:cs typeface="Arial" pitchFamily="34" charset="0"/>
            </a:endParaRPr>
          </a:p>
        </p:txBody>
      </p:sp>
      <p:sp>
        <p:nvSpPr>
          <p:cNvPr id="2" name="1 Başlık"/>
          <p:cNvSpPr>
            <a:spLocks noGrp="1"/>
          </p:cNvSpPr>
          <p:nvPr>
            <p:ph type="title"/>
          </p:nvPr>
        </p:nvSpPr>
        <p:spPr>
          <a:xfrm>
            <a:off x="428596" y="428604"/>
            <a:ext cx="8401080" cy="820090"/>
          </a:xfrm>
        </p:spPr>
        <p:txBody>
          <a:bodyPr/>
          <a:lstStyle/>
          <a:p>
            <a:pPr algn="ctr"/>
            <a:r>
              <a:rPr lang="tr-TR" dirty="0" smtClean="0"/>
              <a:t>VSD</a:t>
            </a: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5286380" y="1142984"/>
            <a:ext cx="3143272"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sz="2000" dirty="0" smtClean="0">
                <a:latin typeface="Arial" pitchFamily="34" charset="0"/>
                <a:cs typeface="Arial" pitchFamily="34" charset="0"/>
              </a:rPr>
              <a:t>VSD operasyonlarında kalp boşluklarının açılması gerektiği ve kansız bir ortam şart olduğundan KPB mutlaka gerekmektedir. </a:t>
            </a:r>
          </a:p>
          <a:p>
            <a:r>
              <a:rPr lang="tr-TR" sz="2000" dirty="0" smtClean="0">
                <a:latin typeface="Arial" pitchFamily="34" charset="0"/>
                <a:cs typeface="Arial" pitchFamily="34" charset="0"/>
              </a:rPr>
              <a:t>VSD farklı tiplerde ve büyüklüklerde olduğundan operasyon süresi de farklılıklar gösterebilmektedir.</a:t>
            </a:r>
            <a:endParaRPr lang="tr-TR" sz="2000" dirty="0">
              <a:latin typeface="Arial" pitchFamily="34" charset="0"/>
              <a:cs typeface="Arial" pitchFamily="34" charset="0"/>
            </a:endParaRPr>
          </a:p>
        </p:txBody>
      </p:sp>
      <p:sp>
        <p:nvSpPr>
          <p:cNvPr id="3" name="2 Başlık"/>
          <p:cNvSpPr>
            <a:spLocks noGrp="1"/>
          </p:cNvSpPr>
          <p:nvPr>
            <p:ph type="title"/>
          </p:nvPr>
        </p:nvSpPr>
        <p:spPr/>
        <p:txBody>
          <a:bodyPr/>
          <a:lstStyle/>
          <a:p>
            <a:pPr algn="ctr"/>
            <a:r>
              <a:rPr lang="tr-TR" dirty="0" smtClean="0"/>
              <a:t>VSD</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3783328" cy="5327540"/>
          </a:xfrm>
        </p:spPr>
        <p:txBody>
          <a:bodyPr>
            <a:normAutofit/>
          </a:bodyPr>
          <a:lstStyle/>
          <a:p>
            <a:r>
              <a:rPr lang="tr-TR" sz="2000" dirty="0" err="1" smtClean="0">
                <a:latin typeface="Arial" pitchFamily="34" charset="0"/>
                <a:cs typeface="Arial" pitchFamily="34" charset="0"/>
              </a:rPr>
              <a:t>Kliğinimizde</a:t>
            </a:r>
            <a:r>
              <a:rPr lang="tr-TR" sz="2000" dirty="0" smtClean="0">
                <a:latin typeface="Arial" pitchFamily="34" charset="0"/>
                <a:cs typeface="Arial" pitchFamily="34" charset="0"/>
              </a:rPr>
              <a:t> yapılan </a:t>
            </a:r>
            <a:r>
              <a:rPr lang="tr-TR" sz="2000" dirty="0" err="1" smtClean="0">
                <a:latin typeface="Arial" pitchFamily="34" charset="0"/>
                <a:cs typeface="Arial" pitchFamily="34" charset="0"/>
              </a:rPr>
              <a:t>ventriküler</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septal</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defekt</a:t>
            </a:r>
            <a:r>
              <a:rPr lang="tr-TR" sz="2000" dirty="0" smtClean="0">
                <a:latin typeface="Arial" pitchFamily="34" charset="0"/>
                <a:cs typeface="Arial" pitchFamily="34" charset="0"/>
              </a:rPr>
              <a:t> (VSD)  operasyonlarında, </a:t>
            </a:r>
            <a:r>
              <a:rPr lang="tr-TR" sz="2000" dirty="0" err="1" smtClean="0">
                <a:latin typeface="Arial" pitchFamily="34" charset="0"/>
                <a:cs typeface="Arial" pitchFamily="34" charset="0"/>
              </a:rPr>
              <a:t>defektin</a:t>
            </a:r>
            <a:r>
              <a:rPr lang="tr-TR" sz="2000" dirty="0" smtClean="0">
                <a:latin typeface="Arial" pitchFamily="34" charset="0"/>
                <a:cs typeface="Arial" pitchFamily="34" charset="0"/>
              </a:rPr>
              <a:t> kapatılma işleminin farklılık göstermesi nedeniyle, hastaların baypas’ta kalış süresi 25-100 dakika arasında değişmektedir. </a:t>
            </a:r>
          </a:p>
          <a:p>
            <a:r>
              <a:rPr lang="tr-TR" sz="2000" dirty="0" smtClean="0">
                <a:latin typeface="Arial" pitchFamily="34" charset="0"/>
                <a:cs typeface="Arial" pitchFamily="34" charset="0"/>
              </a:rPr>
              <a:t>Bazen </a:t>
            </a:r>
            <a:r>
              <a:rPr lang="tr-TR" sz="2000" dirty="0" err="1" smtClean="0">
                <a:latin typeface="Arial" pitchFamily="34" charset="0"/>
                <a:cs typeface="Arial" pitchFamily="34" charset="0"/>
              </a:rPr>
              <a:t>defektin</a:t>
            </a:r>
            <a:r>
              <a:rPr lang="tr-TR" sz="2000" dirty="0" smtClean="0">
                <a:latin typeface="Arial" pitchFamily="34" charset="0"/>
                <a:cs typeface="Arial" pitchFamily="34" charset="0"/>
              </a:rPr>
              <a:t> aynı teknikle kapatılma işlemi uygulanmasına ve aynı yoğun bakımda takip edilmesine rağmen hastalar arasında hastanede kalış süreleri farklılık gösterebilmektedir.</a:t>
            </a:r>
          </a:p>
          <a:p>
            <a:endParaRPr lang="tr-TR" dirty="0"/>
          </a:p>
        </p:txBody>
      </p:sp>
      <p:pic>
        <p:nvPicPr>
          <p:cNvPr id="1026" name="Picture 2" descr="C:\Users\Bahar Atc\Downloads\53cd7a7d-a7b8-43f3-b9b6-7df5f23beaf9.jpg"/>
          <p:cNvPicPr>
            <a:picLocks noChangeAspect="1" noChangeArrowheads="1"/>
          </p:cNvPicPr>
          <p:nvPr/>
        </p:nvPicPr>
        <p:blipFill>
          <a:blip r:embed="rId2"/>
          <a:srcRect/>
          <a:stretch>
            <a:fillRect/>
          </a:stretch>
        </p:blipFill>
        <p:spPr bwMode="auto">
          <a:xfrm>
            <a:off x="4214810" y="714356"/>
            <a:ext cx="4714908" cy="52864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642919"/>
            <a:ext cx="4214842" cy="2357454"/>
          </a:xfrm>
        </p:spPr>
        <p:txBody>
          <a:bodyPr>
            <a:normAutofit/>
          </a:bodyPr>
          <a:lstStyle/>
          <a:p>
            <a:r>
              <a:rPr lang="tr-TR" sz="2000" dirty="0" smtClean="0"/>
              <a:t>Bu </a:t>
            </a:r>
            <a:r>
              <a:rPr lang="tr-TR" sz="2000" dirty="0" smtClean="0">
                <a:latin typeface="Arial" pitchFamily="34" charset="0"/>
                <a:cs typeface="Arial" pitchFamily="34" charset="0"/>
              </a:rPr>
              <a:t>amaçla</a:t>
            </a:r>
            <a:r>
              <a:rPr lang="tr-TR" sz="2000" dirty="0" smtClean="0"/>
              <a:t>, baypas süresinin hastanın </a:t>
            </a:r>
            <a:r>
              <a:rPr lang="tr-TR" sz="2000" dirty="0" err="1" smtClean="0"/>
              <a:t>yoğunbakımda</a:t>
            </a:r>
            <a:r>
              <a:rPr lang="tr-TR" sz="2000" dirty="0" smtClean="0"/>
              <a:t> kalış süresine etkisinin ne yönde olduğunu incelemeye çalıştık. </a:t>
            </a:r>
          </a:p>
          <a:p>
            <a:endParaRPr lang="tr-TR" sz="2000" dirty="0"/>
          </a:p>
        </p:txBody>
      </p:sp>
      <p:pic>
        <p:nvPicPr>
          <p:cNvPr id="2050" name="Picture 2" descr="C:\Users\Bahar Atc\Downloads\6330265f-87af-446d-aa0f-9eaa730c35eb.jpg"/>
          <p:cNvPicPr>
            <a:picLocks noChangeAspect="1" noChangeArrowheads="1"/>
          </p:cNvPicPr>
          <p:nvPr/>
        </p:nvPicPr>
        <p:blipFill>
          <a:blip r:embed="rId2"/>
          <a:srcRect/>
          <a:stretch>
            <a:fillRect/>
          </a:stretch>
        </p:blipFill>
        <p:spPr bwMode="auto">
          <a:xfrm>
            <a:off x="3357554" y="3071810"/>
            <a:ext cx="5400000" cy="304087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507</TotalTime>
  <Words>675</Words>
  <PresentationFormat>Ekran Gösterisi (4:3)</PresentationFormat>
  <Paragraphs>50</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Kalabalık</vt:lpstr>
      <vt:lpstr>VENTRİKÜLER SEPTAL DEFEKT OPERASYONU UYGULANAN HASTALARDA KARDİYOPULMONER BYPASS SÜRESİ İLE YOĞUNBAKIMDA KALIŞ SÜRESİNİN İLİŞKİLENDİRİLMESİ</vt:lpstr>
      <vt:lpstr>BİZ KİMİZ?</vt:lpstr>
      <vt:lpstr>  BİZ KİMİZ?</vt:lpstr>
      <vt:lpstr>GİRİŞ:                         </vt:lpstr>
      <vt:lpstr>Slayt 5</vt:lpstr>
      <vt:lpstr>VSD</vt:lpstr>
      <vt:lpstr>VSD</vt:lpstr>
      <vt:lpstr>Slayt 8</vt:lpstr>
      <vt:lpstr>Slayt 9</vt:lpstr>
      <vt:lpstr>Gereç ve Yöntem: </vt:lpstr>
      <vt:lpstr>Slayt 11</vt:lpstr>
      <vt:lpstr>Slayt 12</vt:lpstr>
      <vt:lpstr>BULGULAR:</vt:lpstr>
      <vt:lpstr>BULGULAR</vt:lpstr>
      <vt:lpstr>Slayt 15</vt:lpstr>
      <vt:lpstr>Slayt 16</vt:lpstr>
      <vt:lpstr>SONUÇ</vt:lpstr>
      <vt:lpstr>SONUÇ</vt:lpstr>
      <vt:lpstr>Slayt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ayduganbahar</dc:creator>
  <cp:lastModifiedBy>Bahar Atc</cp:lastModifiedBy>
  <cp:revision>55</cp:revision>
  <dcterms:created xsi:type="dcterms:W3CDTF">2019-10-26T07:26:11Z</dcterms:created>
  <dcterms:modified xsi:type="dcterms:W3CDTF">2019-11-08T15:50:21Z</dcterms:modified>
</cp:coreProperties>
</file>