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9"/>
  </p:notesMasterIdLst>
  <p:sldIdLst>
    <p:sldId id="256" r:id="rId2"/>
    <p:sldId id="278" r:id="rId3"/>
    <p:sldId id="257" r:id="rId4"/>
    <p:sldId id="258" r:id="rId5"/>
    <p:sldId id="263" r:id="rId6"/>
    <p:sldId id="280" r:id="rId7"/>
    <p:sldId id="264" r:id="rId8"/>
    <p:sldId id="265" r:id="rId9"/>
    <p:sldId id="266" r:id="rId10"/>
    <p:sldId id="286" r:id="rId11"/>
    <p:sldId id="284" r:id="rId12"/>
    <p:sldId id="285" r:id="rId13"/>
    <p:sldId id="270" r:id="rId14"/>
    <p:sldId id="283" r:id="rId15"/>
    <p:sldId id="282" r:id="rId16"/>
    <p:sldId id="279" r:id="rId17"/>
    <p:sldId id="281" r:id="rId18"/>
  </p:sldIdLst>
  <p:sldSz cx="9144000" cy="6858000" type="screen4x3"/>
  <p:notesSz cx="6858000" cy="994727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23704-00D3-4938-B353-C8929A0BA5C7}" type="datetimeFigureOut">
              <a:rPr lang="tr-TR" smtClean="0"/>
              <a:t>8.11.2019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71E10-046E-4A40-B38F-7617A4A9E2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716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71E10-046E-4A40-B38F-7617A4A9E27F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817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63EF09-314D-4FA6-9DCC-A9DF87643A2C}" type="datetimeFigureOut">
              <a:rPr lang="tr-TR" smtClean="0"/>
              <a:t>8.11.2019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F51D68-7498-40DC-91A3-6ACE720F4254}" type="slidenum">
              <a:rPr lang="tr-TR" smtClean="0"/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EF09-314D-4FA6-9DCC-A9DF87643A2C}" type="datetimeFigureOut">
              <a:rPr lang="tr-TR" smtClean="0"/>
              <a:t>8.11.2019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1D68-7498-40DC-91A3-6ACE720F4254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EF09-314D-4FA6-9DCC-A9DF87643A2C}" type="datetimeFigureOut">
              <a:rPr lang="tr-TR" smtClean="0"/>
              <a:t>8.11.2019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1D68-7498-40DC-91A3-6ACE720F4254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EF09-314D-4FA6-9DCC-A9DF87643A2C}" type="datetimeFigureOut">
              <a:rPr lang="tr-TR" smtClean="0"/>
              <a:t>8.11.2019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1D68-7498-40DC-91A3-6ACE720F4254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EF09-314D-4FA6-9DCC-A9DF87643A2C}" type="datetimeFigureOut">
              <a:rPr lang="tr-TR" smtClean="0"/>
              <a:t>8.11.2019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1D68-7498-40DC-91A3-6ACE720F4254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EF09-314D-4FA6-9DCC-A9DF87643A2C}" type="datetimeFigureOut">
              <a:rPr lang="tr-TR" smtClean="0"/>
              <a:t>8.11.2019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1D68-7498-40DC-91A3-6ACE720F4254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EF09-314D-4FA6-9DCC-A9DF87643A2C}" type="datetimeFigureOut">
              <a:rPr lang="tr-TR" smtClean="0"/>
              <a:t>8.11.2019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1D68-7498-40DC-91A3-6ACE720F4254}" type="slidenum">
              <a:rPr lang="tr-TR" smtClean="0"/>
              <a:t>‹#›</a:t>
            </a:fld>
            <a:endParaRPr lang="tr-T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EF09-314D-4FA6-9DCC-A9DF87643A2C}" type="datetimeFigureOut">
              <a:rPr lang="tr-TR" smtClean="0"/>
              <a:t>8.11.2019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1D68-7498-40DC-91A3-6ACE720F4254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EF09-314D-4FA6-9DCC-A9DF87643A2C}" type="datetimeFigureOut">
              <a:rPr lang="tr-TR" smtClean="0"/>
              <a:t>8.11.2019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1D68-7498-40DC-91A3-6ACE720F425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EF09-314D-4FA6-9DCC-A9DF87643A2C}" type="datetimeFigureOut">
              <a:rPr lang="tr-TR" smtClean="0"/>
              <a:t>8.11.2019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1D68-7498-40DC-91A3-6ACE720F425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EF09-314D-4FA6-9DCC-A9DF87643A2C}" type="datetimeFigureOut">
              <a:rPr lang="tr-TR" smtClean="0"/>
              <a:t>8.11.2019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1D68-7498-40DC-91A3-6ACE720F425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463EF09-314D-4FA6-9DCC-A9DF87643A2C}" type="datetimeFigureOut">
              <a:rPr lang="tr-TR" smtClean="0"/>
              <a:t>8.11.2019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FF51D68-7498-40DC-91A3-6ACE720F4254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Albrecht%20G%5bAuthor%5d&amp;cauthor=true&amp;cauthor_uid=31293794" TargetMode="External"/><Relationship Id="rId13" Type="http://schemas.openxmlformats.org/officeDocument/2006/relationships/hyperlink" Target="https://www.ncbi.nlm.nih.gov/pubmed/?term=Yang%20S%5bAuthor%5d&amp;cauthor=true&amp;cauthor_uid=27298790" TargetMode="External"/><Relationship Id="rId18" Type="http://schemas.openxmlformats.org/officeDocument/2006/relationships/hyperlink" Target="https://www.ncbi.nlm.nih.gov/pubmed/?term=Son%20KH%5bAuthor%5d&amp;cauthor=true&amp;cauthor_uid=27298790" TargetMode="External"/><Relationship Id="rId26" Type="http://schemas.openxmlformats.org/officeDocument/2006/relationships/hyperlink" Target="https://www.ncbi.nlm.nih.gov/pubmed/?term=Scalas%20C%5bAuthor%5d&amp;cauthor=true&amp;cauthor_uid=19241364" TargetMode="External"/><Relationship Id="rId3" Type="http://schemas.openxmlformats.org/officeDocument/2006/relationships/hyperlink" Target="https://www.ncbi.nlm.nih.gov/pubmed/?term=Gra%C3%9Fler%20A%5bAuthor%5d&amp;cauthor=true&amp;cauthor_uid=31293794" TargetMode="External"/><Relationship Id="rId21" Type="http://schemas.openxmlformats.org/officeDocument/2006/relationships/hyperlink" Target="https://www.ncbi.nlm.nih.gov/pubmed/?term=Onorati%20F%5bAuthor%5d&amp;cauthor=true&amp;cauthor_uid=19241364" TargetMode="External"/><Relationship Id="rId7" Type="http://schemas.openxmlformats.org/officeDocument/2006/relationships/hyperlink" Target="https://www.ncbi.nlm.nih.gov/pubmed/?term=Hoenicka%20M%5bAuthor%5d&amp;cauthor=true&amp;cauthor_uid=31293794" TargetMode="External"/><Relationship Id="rId12" Type="http://schemas.openxmlformats.org/officeDocument/2006/relationships/hyperlink" Target="https://www.ncbi.nlm.nih.gov/pubmed/?term=Kim%20MG%5bAuthor%5d&amp;cauthor=true&amp;cauthor_uid=27298790" TargetMode="External"/><Relationship Id="rId17" Type="http://schemas.openxmlformats.org/officeDocument/2006/relationships/hyperlink" Target="https://www.ncbi.nlm.nih.gov/pubmed/?term=Lee%20SY%5bAuthor%5d&amp;cauthor=true&amp;cauthor_uid=27298790" TargetMode="External"/><Relationship Id="rId25" Type="http://schemas.openxmlformats.org/officeDocument/2006/relationships/hyperlink" Target="https://www.ncbi.nlm.nih.gov/pubmed/?term=Dardano%20A%5bAuthor%5d&amp;cauthor=true&amp;cauthor_uid=19241364" TargetMode="External"/><Relationship Id="rId2" Type="http://schemas.openxmlformats.org/officeDocument/2006/relationships/hyperlink" Target="https://www.ncbi.nlm.nih.gov/pubmed/31293794" TargetMode="External"/><Relationship Id="rId16" Type="http://schemas.openxmlformats.org/officeDocument/2006/relationships/hyperlink" Target="https://www.ncbi.nlm.nih.gov/pubmed/?term=Kim%20JS%5bAuthor%5d&amp;cauthor=true&amp;cauthor_uid=27298790" TargetMode="External"/><Relationship Id="rId20" Type="http://schemas.openxmlformats.org/officeDocument/2006/relationships/hyperlink" Target="https://www.ncbi.nlm.nih.gov/pubmed/19241364" TargetMode="External"/><Relationship Id="rId29" Type="http://schemas.openxmlformats.org/officeDocument/2006/relationships/hyperlink" Target="https://www.ncbi.nlm.nih.gov/pubmed/?term=Renzulli%20A%5bAuthor%5d&amp;cauthor=true&amp;cauthor_uid=1924136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Kunert%20A%5bAuthor%5d&amp;cauthor=true&amp;cauthor_uid=31293794" TargetMode="External"/><Relationship Id="rId11" Type="http://schemas.openxmlformats.org/officeDocument/2006/relationships/hyperlink" Target="https://www.ncbi.nlm.nih.gov/pubmed/?term=Kang%20YJ%5bAuthor%5d&amp;cauthor=true&amp;cauthor_uid=27298790" TargetMode="External"/><Relationship Id="rId24" Type="http://schemas.openxmlformats.org/officeDocument/2006/relationships/hyperlink" Target="https://www.ncbi.nlm.nih.gov/pubmed/?term=Caroleo%20S%5bAuthor%5d&amp;cauthor=true&amp;cauthor_uid=19241364" TargetMode="External"/><Relationship Id="rId5" Type="http://schemas.openxmlformats.org/officeDocument/2006/relationships/hyperlink" Target="https://www.ncbi.nlm.nih.gov/pubmed/?term=Guthoff%20I%5bAuthor%5d&amp;cauthor=true&amp;cauthor_uid=31293794" TargetMode="External"/><Relationship Id="rId15" Type="http://schemas.openxmlformats.org/officeDocument/2006/relationships/hyperlink" Target="https://www.ncbi.nlm.nih.gov/pubmed/?term=Son%20HS%5bAuthor%5d&amp;cauthor=true&amp;cauthor_uid=27298790" TargetMode="External"/><Relationship Id="rId23" Type="http://schemas.openxmlformats.org/officeDocument/2006/relationships/hyperlink" Target="https://www.ncbi.nlm.nih.gov/pubmed/?term=Rubino%20AS%5bAuthor%5d&amp;cauthor=true&amp;cauthor_uid=19241364" TargetMode="External"/><Relationship Id="rId28" Type="http://schemas.openxmlformats.org/officeDocument/2006/relationships/hyperlink" Target="https://www.ncbi.nlm.nih.gov/pubmed/?term=Santangelo%20E%5bAuthor%5d&amp;cauthor=true&amp;cauthor_uid=19241364" TargetMode="External"/><Relationship Id="rId10" Type="http://schemas.openxmlformats.org/officeDocument/2006/relationships/hyperlink" Target="https://www.ncbi.nlm.nih.gov/pubmed/?term=Ahn%20CB%5bAuthor%5d&amp;cauthor=true&amp;cauthor_uid=27298790" TargetMode="External"/><Relationship Id="rId19" Type="http://schemas.openxmlformats.org/officeDocument/2006/relationships/hyperlink" Target="https://www.ncbi.nlm.nih.gov/pubmed/?term=Sun%20K%5bAuthor%5d&amp;cauthor=true&amp;cauthor_uid=27298790" TargetMode="External"/><Relationship Id="rId4" Type="http://schemas.openxmlformats.org/officeDocument/2006/relationships/hyperlink" Target="https://www.ncbi.nlm.nih.gov/pubmed/?term=Bauernschmitt%20R%5bAuthor%5d&amp;cauthor=true&amp;cauthor_uid=31293794" TargetMode="External"/><Relationship Id="rId9" Type="http://schemas.openxmlformats.org/officeDocument/2006/relationships/hyperlink" Target="https://www.ncbi.nlm.nih.gov/pubmed/?term=Liebold%20A%5bAuthor%5d&amp;cauthor=true&amp;cauthor_uid=31293794" TargetMode="External"/><Relationship Id="rId14" Type="http://schemas.openxmlformats.org/officeDocument/2006/relationships/hyperlink" Target="https://www.ncbi.nlm.nih.gov/pubmed/?term=Lim%20CH%5bAuthor%5d&amp;cauthor=true&amp;cauthor_uid=27298790" TargetMode="External"/><Relationship Id="rId22" Type="http://schemas.openxmlformats.org/officeDocument/2006/relationships/hyperlink" Target="https://www.ncbi.nlm.nih.gov/pubmed/?term=Santarpino%20G%5bAuthor%5d&amp;cauthor=true&amp;cauthor_uid=19241364" TargetMode="External"/><Relationship Id="rId27" Type="http://schemas.openxmlformats.org/officeDocument/2006/relationships/hyperlink" Target="https://www.ncbi.nlm.nih.gov/pubmed/?term=Gulletta%20E%5bAuthor%5d&amp;cauthor=true&amp;cauthor_uid=1924136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04856" cy="1872208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ECCP PULSATİL ve NON-PULSATİL </a:t>
            </a:r>
            <a:r>
              <a:rPr lang="tr-TR" sz="3200" dirty="0" err="1" smtClean="0"/>
              <a:t>FLOW’un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 smtClean="0"/>
              <a:t>SEREBRAL PERFÜZYON  ÜZERİNE ETKİSİ</a:t>
            </a:r>
            <a:endParaRPr lang="tr-TR" sz="32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71600" y="3645024"/>
            <a:ext cx="7272808" cy="1368152"/>
          </a:xfrm>
        </p:spPr>
        <p:txBody>
          <a:bodyPr>
            <a:normAutofit fontScale="92500" lnSpcReduction="10000"/>
          </a:bodyPr>
          <a:lstStyle/>
          <a:p>
            <a:r>
              <a:rPr lang="tr-TR" sz="1600" dirty="0" smtClean="0">
                <a:solidFill>
                  <a:srgbClr val="002060"/>
                </a:solidFill>
              </a:rPr>
              <a:t>Ayhan </a:t>
            </a:r>
            <a:r>
              <a:rPr lang="tr-TR" sz="1600" dirty="0" err="1" smtClean="0">
                <a:solidFill>
                  <a:srgbClr val="002060"/>
                </a:solidFill>
              </a:rPr>
              <a:t>ŞAHİN,Özcan</a:t>
            </a:r>
            <a:r>
              <a:rPr lang="tr-TR" sz="1600" dirty="0" smtClean="0">
                <a:solidFill>
                  <a:srgbClr val="002060"/>
                </a:solidFill>
              </a:rPr>
              <a:t> </a:t>
            </a:r>
            <a:r>
              <a:rPr lang="tr-TR" sz="1600" dirty="0" err="1" smtClean="0">
                <a:solidFill>
                  <a:srgbClr val="002060"/>
                </a:solidFill>
              </a:rPr>
              <a:t>GÜR,Selami</a:t>
            </a:r>
            <a:r>
              <a:rPr lang="tr-TR" sz="1600" dirty="0" smtClean="0">
                <a:solidFill>
                  <a:srgbClr val="002060"/>
                </a:solidFill>
              </a:rPr>
              <a:t> </a:t>
            </a:r>
            <a:r>
              <a:rPr lang="tr-TR" sz="1600" dirty="0" err="1" smtClean="0">
                <a:solidFill>
                  <a:srgbClr val="002060"/>
                </a:solidFill>
              </a:rPr>
              <a:t>GÜRKAN,</a:t>
            </a:r>
            <a:r>
              <a:rPr lang="tr-TR" sz="1600" u="sng" dirty="0" err="1" smtClean="0">
                <a:solidFill>
                  <a:srgbClr val="002060"/>
                </a:solidFill>
              </a:rPr>
              <a:t>Ercan</a:t>
            </a:r>
            <a:r>
              <a:rPr lang="tr-TR" sz="1600" u="sng" dirty="0" smtClean="0">
                <a:solidFill>
                  <a:srgbClr val="002060"/>
                </a:solidFill>
              </a:rPr>
              <a:t> </a:t>
            </a:r>
            <a:r>
              <a:rPr lang="tr-TR" sz="1600" u="sng" dirty="0" err="1" smtClean="0">
                <a:solidFill>
                  <a:srgbClr val="002060"/>
                </a:solidFill>
              </a:rPr>
              <a:t>GÜNERİ</a:t>
            </a:r>
            <a:r>
              <a:rPr lang="tr-TR" sz="1600" dirty="0" err="1" smtClean="0">
                <a:solidFill>
                  <a:srgbClr val="002060"/>
                </a:solidFill>
              </a:rPr>
              <a:t>,Eren</a:t>
            </a:r>
            <a:r>
              <a:rPr lang="tr-TR" sz="1600" dirty="0" smtClean="0">
                <a:solidFill>
                  <a:srgbClr val="002060"/>
                </a:solidFill>
              </a:rPr>
              <a:t> ÖZCANLI</a:t>
            </a:r>
          </a:p>
          <a:p>
            <a:endParaRPr lang="tr-TR" sz="1600" dirty="0" smtClean="0">
              <a:solidFill>
                <a:schemeClr val="tx1"/>
              </a:solidFill>
            </a:endParaRPr>
          </a:p>
          <a:p>
            <a:pPr algn="ctr"/>
            <a:endParaRPr lang="tr-TR" sz="1600" dirty="0" smtClean="0">
              <a:solidFill>
                <a:schemeClr val="tx1"/>
              </a:solidFill>
            </a:endParaRPr>
          </a:p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         </a:t>
            </a:r>
            <a:r>
              <a:rPr lang="tr-TR" sz="1600" dirty="0" smtClean="0">
                <a:solidFill>
                  <a:srgbClr val="002060"/>
                </a:solidFill>
              </a:rPr>
              <a:t>Tekirdağ Namık Kemal Üniversitesi Anesteziyoloji ve </a:t>
            </a:r>
            <a:r>
              <a:rPr lang="tr-TR" sz="1600" dirty="0" err="1" smtClean="0">
                <a:solidFill>
                  <a:srgbClr val="002060"/>
                </a:solidFill>
              </a:rPr>
              <a:t>Reanimasyon</a:t>
            </a:r>
            <a:r>
              <a:rPr lang="tr-TR" sz="1600" dirty="0" smtClean="0">
                <a:solidFill>
                  <a:srgbClr val="002060"/>
                </a:solidFill>
              </a:rPr>
              <a:t> AD.</a:t>
            </a:r>
          </a:p>
          <a:p>
            <a:pPr algn="ctr"/>
            <a:r>
              <a:rPr lang="tr-TR" sz="1600" dirty="0" smtClean="0">
                <a:solidFill>
                  <a:srgbClr val="002060"/>
                </a:solidFill>
              </a:rPr>
              <a:t>     Tekirdağ Namık Kemal Üniversitesi Kalp ve Damar  Cerrahisi AD.</a:t>
            </a:r>
            <a:endParaRPr lang="tr-TR" sz="1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\\nkufs\nkufr\eguneri\Desktop\tekirdag-namik-kemal-universitesi-logo-FE5807FE42-seeklogo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013176"/>
            <a:ext cx="1008113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5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170882"/>
            <a:ext cx="8640960" cy="5575627"/>
          </a:xfr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693868" y="116632"/>
            <a:ext cx="7756263" cy="1054250"/>
          </a:xfrm>
        </p:spPr>
        <p:txBody>
          <a:bodyPr/>
          <a:lstStyle/>
          <a:p>
            <a:r>
              <a:rPr lang="tr-TR" sz="2000" b="1" dirty="0"/>
              <a:t>Tablo-2.Akış ve </a:t>
            </a:r>
            <a:r>
              <a:rPr lang="tr-TR" sz="2000" b="1" dirty="0" err="1"/>
              <a:t>DM'nin</a:t>
            </a:r>
            <a:r>
              <a:rPr lang="tr-TR" sz="2000" b="1" dirty="0"/>
              <a:t> İlk, 20 ve 40 Dakikadaki NIRS Sağ ve Sol, PO2, PCO2 ve </a:t>
            </a:r>
            <a:r>
              <a:rPr lang="tr-TR" sz="2000" b="1" dirty="0" err="1"/>
              <a:t>Hematokrit</a:t>
            </a:r>
            <a:r>
              <a:rPr lang="tr-TR" sz="2000" b="1" dirty="0"/>
              <a:t> Değerlerinin Değişimi Üzerindeki Etkisinin Belirlenmesi.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880182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76456" cy="6453336"/>
          </a:xfrm>
        </p:spPr>
      </p:pic>
    </p:spTree>
    <p:extLst>
      <p:ext uri="{BB962C8B-B14F-4D97-AF65-F5344CB8AC3E}">
        <p14:creationId xmlns:p14="http://schemas.microsoft.com/office/powerpoint/2010/main" val="1929844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496944" cy="6273358"/>
          </a:xfrm>
        </p:spPr>
      </p:pic>
    </p:spTree>
    <p:extLst>
      <p:ext uri="{BB962C8B-B14F-4D97-AF65-F5344CB8AC3E}">
        <p14:creationId xmlns:p14="http://schemas.microsoft.com/office/powerpoint/2010/main" val="699453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132856"/>
            <a:ext cx="8496944" cy="3877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Çalışmamızda; NIRS, Po2, Pco2, Spo2 </a:t>
            </a:r>
            <a:r>
              <a:rPr lang="tr-TR" dirty="0">
                <a:latin typeface="+mj-lt"/>
              </a:rPr>
              <a:t>ve </a:t>
            </a:r>
            <a:r>
              <a:rPr lang="tr-TR" dirty="0" err="1" smtClean="0">
                <a:latin typeface="+mj-lt"/>
              </a:rPr>
              <a:t>Hct</a:t>
            </a:r>
            <a:r>
              <a:rPr lang="tr-TR" dirty="0" smtClean="0">
                <a:latin typeface="+mj-lt"/>
              </a:rPr>
              <a:t> </a:t>
            </a:r>
            <a:r>
              <a:rPr lang="tr-TR" dirty="0">
                <a:latin typeface="+mj-lt"/>
              </a:rPr>
              <a:t>değerleri </a:t>
            </a:r>
            <a:r>
              <a:rPr lang="tr-TR" dirty="0" smtClean="0">
                <a:latin typeface="+mj-lt"/>
              </a:rPr>
              <a:t>karşılaştırıldığın da gruplar arasında anlamlı bir fark yoktu, fakat, DM hasta gruplarında başlangıç değerlerine göre NIRS, Po2, Pco2, Spo2 ve </a:t>
            </a:r>
            <a:r>
              <a:rPr lang="tr-TR" dirty="0" err="1" smtClean="0">
                <a:latin typeface="+mj-lt"/>
              </a:rPr>
              <a:t>Hct</a:t>
            </a:r>
            <a:r>
              <a:rPr lang="tr-TR" dirty="0" smtClean="0">
                <a:latin typeface="+mj-lt"/>
              </a:rPr>
              <a:t> değerlerinde </a:t>
            </a:r>
            <a:r>
              <a:rPr lang="tr-TR" dirty="0" err="1" smtClean="0">
                <a:solidFill>
                  <a:srgbClr val="FF0000"/>
                </a:solidFill>
                <a:latin typeface="+mj-lt"/>
              </a:rPr>
              <a:t>Kross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+mj-lt"/>
              </a:rPr>
              <a:t>Klemp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 20.ve 40.dakikalarda istatistiksel olarak anlamlı farklar vardı. </a:t>
            </a:r>
            <a:endParaRPr lang="tr-TR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tr-TR" sz="4000" dirty="0" smtClean="0"/>
              <a:t>SONUÇ</a:t>
            </a:r>
            <a:endParaRPr lang="tr-TR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83088"/>
            <a:ext cx="64801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22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Çalışmamızda;</a:t>
            </a:r>
          </a:p>
          <a:p>
            <a:pPr marL="0" indent="0">
              <a:buNone/>
            </a:pP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dirty="0" smtClean="0"/>
              <a:t>Diyabetik hasta guruplarında </a:t>
            </a:r>
            <a:r>
              <a:rPr lang="tr-TR" dirty="0" err="1" smtClean="0"/>
              <a:t>pulsatil</a:t>
            </a:r>
            <a:r>
              <a:rPr lang="tr-TR" dirty="0" smtClean="0"/>
              <a:t> akımın </a:t>
            </a:r>
            <a:r>
              <a:rPr lang="tr-TR" b="1" dirty="0" smtClean="0">
                <a:solidFill>
                  <a:srgbClr val="FF0000"/>
                </a:solidFill>
              </a:rPr>
              <a:t>damar </a:t>
            </a:r>
            <a:r>
              <a:rPr lang="tr-TR" b="1" dirty="0" err="1" smtClean="0">
                <a:solidFill>
                  <a:srgbClr val="FF0000"/>
                </a:solidFill>
              </a:rPr>
              <a:t>endotel</a:t>
            </a:r>
            <a:r>
              <a:rPr lang="tr-TR" b="1" dirty="0" smtClean="0">
                <a:solidFill>
                  <a:srgbClr val="FF0000"/>
                </a:solidFill>
              </a:rPr>
              <a:t> dokusu</a:t>
            </a:r>
            <a:r>
              <a:rPr lang="tr-TR" dirty="0" smtClean="0"/>
              <a:t> üzerinde fizyolojik pozitif katkısı olduğu istatistiksel verilerde gözlemlenmiştir.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9756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1" y="2060848"/>
            <a:ext cx="8136904" cy="394982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Kalp A</a:t>
            </a:r>
            <a:r>
              <a:rPr lang="tr-TR" dirty="0" smtClean="0"/>
              <a:t>kciğer Makineleri </a:t>
            </a:r>
            <a:r>
              <a:rPr lang="tr-TR" dirty="0"/>
              <a:t>ile ilgili yeni </a:t>
            </a:r>
            <a:r>
              <a:rPr lang="tr-TR" dirty="0" smtClean="0"/>
              <a:t>teknolojiler geliştikçe</a:t>
            </a:r>
            <a:r>
              <a:rPr lang="tr-TR" dirty="0"/>
              <a:t>, daha fizyolojik </a:t>
            </a:r>
            <a:r>
              <a:rPr lang="tr-TR" dirty="0" err="1"/>
              <a:t>pulsatil</a:t>
            </a:r>
            <a:r>
              <a:rPr lang="tr-TR" dirty="0"/>
              <a:t> akım üretebilen cihazlarla, geniş tabanlı hasta gurupları üzerinde yapılacak yeni çalışmaların, ECCP ‘de, </a:t>
            </a:r>
            <a:r>
              <a:rPr lang="tr-TR" dirty="0" err="1"/>
              <a:t>serebral</a:t>
            </a:r>
            <a:r>
              <a:rPr lang="tr-TR" dirty="0"/>
              <a:t> kan akımı ve vazo motor sistemler üzerinde daha fizyolojik sonuçlar göstereceği kanısındayız.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/>
              <a:t>SONUÇ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90758"/>
            <a:ext cx="4752528" cy="216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575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47678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sz="4000" dirty="0" smtClean="0"/>
          </a:p>
          <a:p>
            <a:pPr marL="0" indent="0">
              <a:buNone/>
            </a:pPr>
            <a:endParaRPr lang="tr-TR" sz="4000" dirty="0"/>
          </a:p>
          <a:p>
            <a:pPr marL="0" indent="0">
              <a:buNone/>
            </a:pPr>
            <a:endParaRPr lang="tr-TR" sz="4000" dirty="0" smtClean="0"/>
          </a:p>
          <a:p>
            <a:pPr marL="0" indent="0">
              <a:buNone/>
            </a:pPr>
            <a:endParaRPr lang="tr-TR" sz="4000" dirty="0"/>
          </a:p>
          <a:p>
            <a:pPr marL="0" indent="0">
              <a:buNone/>
            </a:pPr>
            <a:endParaRPr lang="tr-TR" sz="4000" dirty="0" smtClean="0"/>
          </a:p>
          <a:p>
            <a:pPr marL="0" indent="0">
              <a:buNone/>
            </a:pPr>
            <a:endParaRPr lang="tr-TR" sz="4000" dirty="0"/>
          </a:p>
          <a:p>
            <a:pPr marL="0" indent="0">
              <a:buNone/>
            </a:pPr>
            <a:r>
              <a:rPr lang="tr-TR" sz="4000" dirty="0" smtClean="0"/>
              <a:t>                         TEŞEKKÜR EDERİM</a:t>
            </a:r>
            <a:endParaRPr lang="tr-TR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24" y="764704"/>
            <a:ext cx="7937415" cy="455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23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79512" y="476672"/>
            <a:ext cx="8784977" cy="5505474"/>
          </a:xfrm>
        </p:spPr>
        <p:txBody>
          <a:bodyPr>
            <a:normAutofit/>
          </a:bodyPr>
          <a:lstStyle/>
          <a:p>
            <a:r>
              <a:rPr lang="tr-TR" sz="1400" u="sng" dirty="0">
                <a:hlinkClick r:id="rId2" tooltip="Göğüs hastalıkları dergisi."/>
              </a:rPr>
              <a:t>J </a:t>
            </a:r>
            <a:r>
              <a:rPr lang="tr-TR" sz="1400" u="sng" dirty="0" err="1">
                <a:hlinkClick r:id="rId2" tooltip="Göğüs hastalıkları dergisi."/>
              </a:rPr>
              <a:t>Thorac</a:t>
            </a:r>
            <a:r>
              <a:rPr lang="tr-TR" sz="1400" u="sng" dirty="0">
                <a:hlinkClick r:id="rId2" tooltip="Göğüs hastalıkları dergisi."/>
              </a:rPr>
              <a:t> </a:t>
            </a:r>
            <a:r>
              <a:rPr lang="tr-TR" sz="1400" u="sng" dirty="0" err="1">
                <a:hlinkClick r:id="rId2" tooltip="Göğüs hastalıkları dergisi."/>
              </a:rPr>
              <a:t>Dis</a:t>
            </a:r>
            <a:r>
              <a:rPr lang="tr-TR" sz="1400" u="sng" dirty="0">
                <a:hlinkClick r:id="rId2" tooltip="Göğüs hastalıkları dergisi."/>
              </a:rPr>
              <a:t>. </a:t>
            </a:r>
            <a:r>
              <a:rPr lang="tr-TR" sz="1400" dirty="0"/>
              <a:t>2019 Haziran; 11 (Ek 10): S1453-S1463. </a:t>
            </a:r>
            <a:r>
              <a:rPr lang="tr-TR" sz="1400" dirty="0" err="1"/>
              <a:t>doi</a:t>
            </a:r>
            <a:r>
              <a:rPr lang="tr-TR" sz="1400" dirty="0"/>
              <a:t>: 10.21037 / jtd.2019.02.66.</a:t>
            </a:r>
          </a:p>
          <a:p>
            <a:r>
              <a:rPr lang="tr-TR" sz="1400" b="1" dirty="0" err="1"/>
              <a:t>Prospektif</a:t>
            </a:r>
            <a:r>
              <a:rPr lang="tr-TR" sz="1400" b="1" dirty="0"/>
              <a:t> </a:t>
            </a:r>
            <a:r>
              <a:rPr lang="tr-TR" sz="1400" b="1" dirty="0" err="1"/>
              <a:t>randomize</a:t>
            </a:r>
            <a:r>
              <a:rPr lang="tr-TR" sz="1400" b="1" dirty="0"/>
              <a:t> bir çalışma olan </a:t>
            </a:r>
            <a:r>
              <a:rPr lang="tr-TR" sz="1400" b="1" dirty="0" err="1"/>
              <a:t>pulsatil</a:t>
            </a:r>
            <a:r>
              <a:rPr lang="tr-TR" sz="1400" b="1" dirty="0"/>
              <a:t> minimal </a:t>
            </a:r>
            <a:r>
              <a:rPr lang="tr-TR" sz="1400" b="1" dirty="0" err="1"/>
              <a:t>invaziv</a:t>
            </a:r>
            <a:r>
              <a:rPr lang="tr-TR" sz="1400" b="1" dirty="0"/>
              <a:t> </a:t>
            </a:r>
            <a:r>
              <a:rPr lang="tr-TR" sz="1400" b="1" dirty="0" err="1"/>
              <a:t>ekstracorporeal</a:t>
            </a:r>
            <a:r>
              <a:rPr lang="tr-TR" sz="1400" b="1" dirty="0"/>
              <a:t> dolaşımın erişkin kalp cerrahisinde </a:t>
            </a:r>
            <a:r>
              <a:rPr lang="tr-TR" sz="1400" b="1" dirty="0" err="1"/>
              <a:t>fibrinoliz</a:t>
            </a:r>
            <a:r>
              <a:rPr lang="tr-TR" sz="1400" b="1" dirty="0"/>
              <a:t> ve organ koruması üzerine etkisi .</a:t>
            </a:r>
          </a:p>
          <a:p>
            <a:r>
              <a:rPr lang="tr-TR" sz="1400" u="sng" dirty="0" err="1">
                <a:hlinkClick r:id="rId3"/>
              </a:rPr>
              <a:t>Graßler</a:t>
            </a:r>
            <a:r>
              <a:rPr lang="tr-TR" sz="1400" u="sng" dirty="0">
                <a:hlinkClick r:id="rId3"/>
              </a:rPr>
              <a:t> A </a:t>
            </a:r>
            <a:r>
              <a:rPr lang="tr-TR" sz="1400" baseline="30000" dirty="0"/>
              <a:t>1, 2</a:t>
            </a:r>
            <a:r>
              <a:rPr lang="tr-TR" sz="1400" dirty="0"/>
              <a:t> , </a:t>
            </a:r>
            <a:r>
              <a:rPr lang="tr-TR" sz="1400" u="sng" dirty="0" err="1">
                <a:hlinkClick r:id="rId4"/>
              </a:rPr>
              <a:t>Bauernschmitt</a:t>
            </a:r>
            <a:r>
              <a:rPr lang="tr-TR" sz="1400" u="sng" dirty="0">
                <a:hlinkClick r:id="rId4"/>
              </a:rPr>
              <a:t> R </a:t>
            </a:r>
            <a:r>
              <a:rPr lang="tr-TR" sz="1400" baseline="30000" dirty="0"/>
              <a:t>1, 3</a:t>
            </a:r>
            <a:r>
              <a:rPr lang="tr-TR" sz="1400" dirty="0"/>
              <a:t> , </a:t>
            </a:r>
            <a:r>
              <a:rPr lang="tr-TR" sz="1400" u="sng" dirty="0" err="1">
                <a:hlinkClick r:id="rId5"/>
              </a:rPr>
              <a:t>Guthoff</a:t>
            </a:r>
            <a:r>
              <a:rPr lang="tr-TR" sz="1400" u="sng" dirty="0">
                <a:hlinkClick r:id="rId5"/>
              </a:rPr>
              <a:t> I </a:t>
            </a:r>
            <a:r>
              <a:rPr lang="tr-TR" sz="1400" baseline="30000" dirty="0"/>
              <a:t>1</a:t>
            </a:r>
            <a:r>
              <a:rPr lang="tr-TR" sz="1400" dirty="0"/>
              <a:t> , </a:t>
            </a:r>
            <a:r>
              <a:rPr lang="tr-TR" sz="1400" u="sng" dirty="0" err="1">
                <a:hlinkClick r:id="rId6"/>
              </a:rPr>
              <a:t>Kunert</a:t>
            </a:r>
            <a:r>
              <a:rPr lang="tr-TR" sz="1400" u="sng" dirty="0">
                <a:hlinkClick r:id="rId6"/>
              </a:rPr>
              <a:t> A </a:t>
            </a:r>
            <a:r>
              <a:rPr lang="tr-TR" sz="1400" baseline="30000" dirty="0"/>
              <a:t>1</a:t>
            </a:r>
            <a:r>
              <a:rPr lang="tr-TR" sz="1400" dirty="0"/>
              <a:t> , </a:t>
            </a:r>
            <a:r>
              <a:rPr lang="tr-TR" sz="1400" u="sng" dirty="0" err="1">
                <a:hlinkClick r:id="rId7"/>
              </a:rPr>
              <a:t>Hoenicka</a:t>
            </a:r>
            <a:r>
              <a:rPr lang="tr-TR" sz="1400" u="sng" dirty="0">
                <a:hlinkClick r:id="rId7"/>
              </a:rPr>
              <a:t> M </a:t>
            </a:r>
            <a:r>
              <a:rPr lang="tr-TR" sz="1400" baseline="30000" dirty="0"/>
              <a:t>1</a:t>
            </a:r>
            <a:r>
              <a:rPr lang="tr-TR" sz="1400" dirty="0"/>
              <a:t> , </a:t>
            </a:r>
            <a:r>
              <a:rPr lang="tr-TR" sz="1400" u="sng" dirty="0" err="1">
                <a:hlinkClick r:id="rId8"/>
              </a:rPr>
              <a:t>Albrecht</a:t>
            </a:r>
            <a:r>
              <a:rPr lang="tr-TR" sz="1400" u="sng" dirty="0">
                <a:hlinkClick r:id="rId8"/>
              </a:rPr>
              <a:t> G </a:t>
            </a:r>
            <a:r>
              <a:rPr lang="tr-TR" sz="1400" baseline="30000" dirty="0"/>
              <a:t>1</a:t>
            </a:r>
            <a:r>
              <a:rPr lang="tr-TR" sz="1400" dirty="0"/>
              <a:t> , </a:t>
            </a:r>
            <a:r>
              <a:rPr lang="tr-TR" sz="1400" u="sng" dirty="0" err="1">
                <a:hlinkClick r:id="rId9"/>
              </a:rPr>
              <a:t>Liebold</a:t>
            </a:r>
            <a:r>
              <a:rPr lang="tr-TR" sz="1400" u="sng" dirty="0">
                <a:hlinkClick r:id="rId9"/>
              </a:rPr>
              <a:t> A </a:t>
            </a:r>
            <a:r>
              <a:rPr lang="tr-TR" sz="1400" baseline="30000" dirty="0"/>
              <a:t>1</a:t>
            </a:r>
            <a:r>
              <a:rPr lang="tr-TR" sz="1400" dirty="0"/>
              <a:t> .</a:t>
            </a:r>
          </a:p>
          <a:p>
            <a:pPr marL="0" indent="0">
              <a:buNone/>
            </a:pPr>
            <a:endParaRPr lang="tr-TR" sz="1400" dirty="0" smtClean="0"/>
          </a:p>
          <a:p>
            <a:pPr marL="0" indent="0">
              <a:buNone/>
            </a:pPr>
            <a:endParaRPr lang="tr-TR" dirty="0"/>
          </a:p>
          <a:p>
            <a:endParaRPr lang="tr-TR" sz="1400" b="1" dirty="0" smtClean="0"/>
          </a:p>
          <a:p>
            <a:r>
              <a:rPr lang="tr-TR" sz="1400" b="1" dirty="0" err="1" smtClean="0"/>
              <a:t>Ekstrakorporeal</a:t>
            </a:r>
            <a:r>
              <a:rPr lang="tr-TR" sz="1400" b="1" dirty="0"/>
              <a:t> Dolaşımdaki </a:t>
            </a:r>
            <a:r>
              <a:rPr lang="tr-TR" sz="1400" b="1" dirty="0" err="1"/>
              <a:t>Pulsatil</a:t>
            </a:r>
            <a:r>
              <a:rPr lang="tr-TR" sz="1400" b="1" dirty="0"/>
              <a:t> </a:t>
            </a:r>
            <a:r>
              <a:rPr lang="tr-TR" sz="1400" b="1" dirty="0" err="1"/>
              <a:t>Versus-Non-Prulsatil</a:t>
            </a:r>
            <a:r>
              <a:rPr lang="tr-TR" sz="1400" b="1" dirty="0"/>
              <a:t> Kan Akımının </a:t>
            </a:r>
            <a:r>
              <a:rPr lang="tr-TR" sz="1400" b="1" dirty="0" err="1"/>
              <a:t>Viskoelastisite</a:t>
            </a:r>
            <a:r>
              <a:rPr lang="tr-TR" sz="1400" b="1" dirty="0"/>
              <a:t> ve Kırmızı Kan Hücre Birleşmesi Üzerine Etkisi .</a:t>
            </a:r>
          </a:p>
          <a:p>
            <a:r>
              <a:rPr lang="tr-TR" sz="1400" u="sng" dirty="0" err="1">
                <a:hlinkClick r:id="rId10"/>
              </a:rPr>
              <a:t>Ahn</a:t>
            </a:r>
            <a:r>
              <a:rPr lang="tr-TR" sz="1400" u="sng" dirty="0">
                <a:hlinkClick r:id="rId10"/>
              </a:rPr>
              <a:t> CB </a:t>
            </a:r>
            <a:r>
              <a:rPr lang="tr-TR" sz="1400" baseline="30000" dirty="0"/>
              <a:t>1</a:t>
            </a:r>
            <a:r>
              <a:rPr lang="tr-TR" sz="1400" dirty="0"/>
              <a:t> , </a:t>
            </a:r>
            <a:r>
              <a:rPr lang="tr-TR" sz="1400" u="sng" dirty="0" err="1">
                <a:hlinkClick r:id="rId11"/>
              </a:rPr>
              <a:t>Kang</a:t>
            </a:r>
            <a:r>
              <a:rPr lang="tr-TR" sz="1400" u="sng" dirty="0">
                <a:hlinkClick r:id="rId11"/>
              </a:rPr>
              <a:t> YJ </a:t>
            </a:r>
            <a:r>
              <a:rPr lang="tr-TR" sz="1400" baseline="30000" dirty="0"/>
              <a:t>2</a:t>
            </a:r>
            <a:r>
              <a:rPr lang="tr-TR" sz="1400" dirty="0"/>
              <a:t> , </a:t>
            </a:r>
            <a:r>
              <a:rPr lang="tr-TR" sz="1400" u="sng" dirty="0">
                <a:hlinkClick r:id="rId12"/>
              </a:rPr>
              <a:t>Kim MG </a:t>
            </a:r>
            <a:r>
              <a:rPr lang="tr-TR" sz="1400" baseline="30000" dirty="0"/>
              <a:t>2</a:t>
            </a:r>
            <a:r>
              <a:rPr lang="tr-TR" sz="1400" dirty="0"/>
              <a:t> , </a:t>
            </a:r>
            <a:r>
              <a:rPr lang="tr-TR" sz="1400" u="sng" dirty="0" err="1">
                <a:hlinkClick r:id="rId13"/>
              </a:rPr>
              <a:t>Yang</a:t>
            </a:r>
            <a:r>
              <a:rPr lang="tr-TR" sz="1400" u="sng" dirty="0">
                <a:hlinkClick r:id="rId13"/>
              </a:rPr>
              <a:t> S </a:t>
            </a:r>
            <a:r>
              <a:rPr lang="tr-TR" sz="1400" baseline="30000" dirty="0"/>
              <a:t>2</a:t>
            </a:r>
            <a:r>
              <a:rPr lang="tr-TR" sz="1400" dirty="0"/>
              <a:t> , </a:t>
            </a:r>
            <a:r>
              <a:rPr lang="tr-TR" sz="1400" u="sng" dirty="0" err="1">
                <a:hlinkClick r:id="rId14"/>
              </a:rPr>
              <a:t>Lim</a:t>
            </a:r>
            <a:r>
              <a:rPr lang="tr-TR" sz="1400" u="sng" dirty="0">
                <a:hlinkClick r:id="rId14"/>
              </a:rPr>
              <a:t> CH </a:t>
            </a:r>
            <a:r>
              <a:rPr lang="tr-TR" sz="1400" baseline="30000" dirty="0"/>
              <a:t>3</a:t>
            </a:r>
            <a:r>
              <a:rPr lang="tr-TR" sz="1400" dirty="0"/>
              <a:t> , </a:t>
            </a:r>
            <a:r>
              <a:rPr lang="tr-TR" sz="1400" u="sng" dirty="0">
                <a:hlinkClick r:id="rId15"/>
              </a:rPr>
              <a:t>Son HS </a:t>
            </a:r>
            <a:r>
              <a:rPr lang="tr-TR" sz="1400" baseline="30000" dirty="0"/>
              <a:t>4</a:t>
            </a:r>
            <a:r>
              <a:rPr lang="tr-TR" sz="1400" dirty="0"/>
              <a:t> , </a:t>
            </a:r>
            <a:r>
              <a:rPr lang="tr-TR" sz="1400" u="sng" dirty="0">
                <a:hlinkClick r:id="rId16"/>
              </a:rPr>
              <a:t>Kim JS </a:t>
            </a:r>
            <a:r>
              <a:rPr lang="tr-TR" sz="1400" baseline="30000" dirty="0"/>
              <a:t>5</a:t>
            </a:r>
            <a:r>
              <a:rPr lang="tr-TR" sz="1400" dirty="0"/>
              <a:t> , </a:t>
            </a:r>
            <a:r>
              <a:rPr lang="tr-TR" sz="1400" u="sng" dirty="0">
                <a:hlinkClick r:id="rId17"/>
              </a:rPr>
              <a:t>Lee SY </a:t>
            </a:r>
            <a:r>
              <a:rPr lang="tr-TR" sz="1400" baseline="30000" dirty="0"/>
              <a:t>5</a:t>
            </a:r>
            <a:r>
              <a:rPr lang="tr-TR" sz="1400" dirty="0"/>
              <a:t> , </a:t>
            </a:r>
            <a:r>
              <a:rPr lang="tr-TR" sz="1400" u="sng" dirty="0">
                <a:hlinkClick r:id="rId18"/>
              </a:rPr>
              <a:t>Son KH </a:t>
            </a:r>
            <a:r>
              <a:rPr lang="tr-TR" sz="1400" baseline="30000" dirty="0"/>
              <a:t>5</a:t>
            </a:r>
            <a:r>
              <a:rPr lang="tr-TR" sz="1400" dirty="0"/>
              <a:t> , </a:t>
            </a:r>
            <a:r>
              <a:rPr lang="tr-TR" sz="1400" u="sng" dirty="0">
                <a:hlinkClick r:id="rId19"/>
              </a:rPr>
              <a:t>güneş K </a:t>
            </a:r>
            <a:r>
              <a:rPr lang="tr-TR" sz="1400" baseline="30000" dirty="0"/>
              <a:t>4</a:t>
            </a:r>
            <a:r>
              <a:rPr lang="tr-TR" sz="1400" dirty="0"/>
              <a:t> .</a:t>
            </a:r>
          </a:p>
          <a:p>
            <a:pPr marL="0" indent="0">
              <a:buNone/>
            </a:pPr>
            <a:endParaRPr lang="tr-TR" sz="1400" dirty="0" smtClean="0"/>
          </a:p>
          <a:p>
            <a:r>
              <a:rPr lang="tr-TR" sz="1400" u="sng" dirty="0">
                <a:hlinkClick r:id="rId20" tooltip="Uluslararası yapay organ dergisi."/>
              </a:rPr>
              <a:t>t J </a:t>
            </a:r>
            <a:r>
              <a:rPr lang="tr-TR" sz="1400" u="sng" dirty="0" err="1">
                <a:hlinkClick r:id="rId20" tooltip="Uluslararası yapay organ dergisi."/>
              </a:rPr>
              <a:t>Artif</a:t>
            </a:r>
            <a:r>
              <a:rPr lang="tr-TR" sz="1400" u="sng" dirty="0">
                <a:hlinkClick r:id="rId20" tooltip="Uluslararası yapay organ dergisi."/>
              </a:rPr>
              <a:t> Organlar. </a:t>
            </a:r>
            <a:r>
              <a:rPr lang="tr-TR" sz="1400" dirty="0"/>
              <a:t>2009 Ocak; 32 (1): 50-61.</a:t>
            </a:r>
          </a:p>
          <a:p>
            <a:r>
              <a:rPr lang="tr-TR" sz="1400" b="1" dirty="0"/>
              <a:t>Yetişkin </a:t>
            </a:r>
            <a:r>
              <a:rPr lang="tr-TR" sz="1400" b="1" dirty="0" err="1"/>
              <a:t>kardiyopulmoner</a:t>
            </a:r>
            <a:r>
              <a:rPr lang="tr-TR" sz="1400" b="1" dirty="0"/>
              <a:t> baypas sırasında vücut </a:t>
            </a:r>
            <a:r>
              <a:rPr lang="tr-TR" sz="1400" b="1" dirty="0" err="1"/>
              <a:t>perfüzyonu</a:t>
            </a:r>
            <a:r>
              <a:rPr lang="tr-TR" sz="1400" b="1" dirty="0"/>
              <a:t>, aort içi balon pompasıyla </a:t>
            </a:r>
            <a:r>
              <a:rPr lang="tr-TR" sz="1400" b="1" dirty="0" err="1"/>
              <a:t>pulsatil</a:t>
            </a:r>
            <a:r>
              <a:rPr lang="tr-TR" sz="1400" b="1" dirty="0"/>
              <a:t> akışla iyileştirilir .</a:t>
            </a:r>
          </a:p>
          <a:p>
            <a:r>
              <a:rPr lang="tr-TR" sz="1400" u="sng" dirty="0">
                <a:hlinkClick r:id="rId21"/>
              </a:rPr>
              <a:t>F ONORATI </a:t>
            </a:r>
            <a:r>
              <a:rPr lang="tr-TR" sz="1400" baseline="30000" dirty="0"/>
              <a:t>1</a:t>
            </a:r>
            <a:r>
              <a:rPr lang="tr-TR" sz="1400" dirty="0"/>
              <a:t> , </a:t>
            </a:r>
            <a:r>
              <a:rPr lang="tr-TR" sz="1400" u="sng" dirty="0" err="1">
                <a:hlinkClick r:id="rId22"/>
              </a:rPr>
              <a:t>Santarpino</a:t>
            </a:r>
            <a:r>
              <a:rPr lang="tr-TR" sz="1400" u="sng" dirty="0">
                <a:hlinkClick r:id="rId22"/>
              </a:rPr>
              <a:t> G</a:t>
            </a:r>
            <a:r>
              <a:rPr lang="tr-TR" sz="1400" dirty="0"/>
              <a:t> , </a:t>
            </a:r>
            <a:r>
              <a:rPr lang="tr-TR" sz="1400" u="sng" dirty="0" err="1">
                <a:hlinkClick r:id="rId23"/>
              </a:rPr>
              <a:t>Rubino</a:t>
            </a:r>
            <a:r>
              <a:rPr lang="tr-TR" sz="1400" u="sng" dirty="0">
                <a:hlinkClick r:id="rId23"/>
              </a:rPr>
              <a:t> AS</a:t>
            </a:r>
            <a:r>
              <a:rPr lang="tr-TR" sz="1400" dirty="0"/>
              <a:t> , </a:t>
            </a:r>
            <a:r>
              <a:rPr lang="tr-TR" sz="1400" u="sng" dirty="0" err="1">
                <a:hlinkClick r:id="rId24"/>
              </a:rPr>
              <a:t>Caroleo</a:t>
            </a:r>
            <a:r>
              <a:rPr lang="tr-TR" sz="1400" u="sng" dirty="0">
                <a:hlinkClick r:id="rId24"/>
              </a:rPr>
              <a:t> S</a:t>
            </a:r>
            <a:r>
              <a:rPr lang="tr-TR" sz="1400" dirty="0"/>
              <a:t> , </a:t>
            </a:r>
            <a:r>
              <a:rPr lang="tr-TR" sz="1400" u="sng" dirty="0" err="1">
                <a:hlinkClick r:id="rId25"/>
              </a:rPr>
              <a:t>Dardano</a:t>
            </a:r>
            <a:r>
              <a:rPr lang="tr-TR" sz="1400" u="sng" dirty="0">
                <a:hlinkClick r:id="rId25"/>
              </a:rPr>
              <a:t> A</a:t>
            </a:r>
            <a:r>
              <a:rPr lang="tr-TR" sz="1400" dirty="0"/>
              <a:t> , </a:t>
            </a:r>
            <a:r>
              <a:rPr lang="tr-TR" sz="1400" u="sng" dirty="0">
                <a:hlinkClick r:id="rId26"/>
              </a:rPr>
              <a:t>ölçekleri C</a:t>
            </a:r>
            <a:r>
              <a:rPr lang="tr-TR" sz="1400" dirty="0"/>
              <a:t> , </a:t>
            </a:r>
            <a:r>
              <a:rPr lang="tr-TR" sz="1400" u="sng" dirty="0" err="1">
                <a:hlinkClick r:id="rId27"/>
              </a:rPr>
              <a:t>Gulletta</a:t>
            </a:r>
            <a:r>
              <a:rPr lang="tr-TR" sz="1400" u="sng" dirty="0">
                <a:hlinkClick r:id="rId27"/>
              </a:rPr>
              <a:t> E</a:t>
            </a:r>
            <a:r>
              <a:rPr lang="tr-TR" sz="1400" dirty="0"/>
              <a:t> , </a:t>
            </a:r>
            <a:r>
              <a:rPr lang="tr-TR" sz="1400" u="sng" dirty="0" err="1">
                <a:hlinkClick r:id="rId28"/>
              </a:rPr>
              <a:t>Santangelo</a:t>
            </a:r>
            <a:r>
              <a:rPr lang="tr-TR" sz="1400" u="sng" dirty="0">
                <a:hlinkClick r:id="rId28"/>
              </a:rPr>
              <a:t> E</a:t>
            </a:r>
            <a:r>
              <a:rPr lang="tr-TR" sz="1400" dirty="0"/>
              <a:t> , </a:t>
            </a:r>
            <a:r>
              <a:rPr lang="tr-TR" sz="1400" u="sng" dirty="0" err="1">
                <a:hlinkClick r:id="rId29"/>
              </a:rPr>
              <a:t>Renzulli</a:t>
            </a:r>
            <a:r>
              <a:rPr lang="tr-TR" sz="1400" u="sng" dirty="0">
                <a:hlinkClick r:id="rId29"/>
              </a:rPr>
              <a:t> A</a:t>
            </a:r>
            <a:r>
              <a:rPr lang="tr-TR" sz="1400" dirty="0"/>
              <a:t> .</a:t>
            </a:r>
          </a:p>
          <a:p>
            <a:pPr marL="0" indent="0">
              <a:buNone/>
            </a:pP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850950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nkufs\nkufr\eguneri\Desktop\thumbnail_ERCAN GÜNER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321828"/>
            <a:ext cx="4824536" cy="620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2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9720" y="2204864"/>
            <a:ext cx="7920880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Kalp-Akciğer Makinesi tarafından üretilen akış </a:t>
            </a:r>
            <a:r>
              <a:rPr lang="tr-TR" dirty="0" err="1" smtClean="0">
                <a:latin typeface="+mj-lt"/>
              </a:rPr>
              <a:t>tipi,kardiopulmoner</a:t>
            </a:r>
            <a:r>
              <a:rPr lang="tr-TR" dirty="0" smtClean="0">
                <a:latin typeface="+mj-lt"/>
              </a:rPr>
              <a:t> baypasta önemlidir.</a:t>
            </a:r>
          </a:p>
          <a:p>
            <a:pPr marL="0" indent="0">
              <a:buNone/>
            </a:pPr>
            <a:r>
              <a:rPr lang="tr-TR" dirty="0" err="1" smtClean="0">
                <a:latin typeface="+mj-lt"/>
              </a:rPr>
              <a:t>Kardiopulmoner</a:t>
            </a:r>
            <a:r>
              <a:rPr lang="tr-TR" dirty="0" smtClean="0">
                <a:latin typeface="+mj-lt"/>
              </a:rPr>
              <a:t> baypas sırasındaki </a:t>
            </a:r>
            <a:r>
              <a:rPr lang="tr-TR" dirty="0" err="1" smtClean="0">
                <a:latin typeface="+mj-lt"/>
              </a:rPr>
              <a:t>pulsatil</a:t>
            </a:r>
            <a:r>
              <a:rPr lang="tr-TR" dirty="0" smtClean="0">
                <a:latin typeface="+mj-lt"/>
              </a:rPr>
              <a:t> akış tercih edilmeme </a:t>
            </a:r>
            <a:r>
              <a:rPr lang="tr-TR" dirty="0" err="1" smtClean="0">
                <a:latin typeface="+mj-lt"/>
              </a:rPr>
              <a:t>sebebleri</a:t>
            </a:r>
            <a:endParaRPr lang="tr-TR" dirty="0">
              <a:latin typeface="+mj-lt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  <a:latin typeface="+mj-lt"/>
              </a:rPr>
              <a:t>Yetersiz klinik deneyim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  <a:latin typeface="+mj-lt"/>
              </a:rPr>
              <a:t>T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eknolojik yetersizlikler  </a:t>
            </a:r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  <a:latin typeface="+mj-lt"/>
              </a:rPr>
              <a:t>Hemolizle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 ilgili endişeler </a:t>
            </a: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611560" y="704088"/>
            <a:ext cx="8075240" cy="996720"/>
          </a:xfrm>
        </p:spPr>
        <p:txBody>
          <a:bodyPr/>
          <a:lstStyle/>
          <a:p>
            <a:r>
              <a:rPr lang="tr-TR" sz="4000" dirty="0" smtClean="0"/>
              <a:t>GİRİŞ</a:t>
            </a:r>
            <a:endParaRPr lang="tr-TR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32113"/>
            <a:ext cx="80772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758" y="4725144"/>
            <a:ext cx="3811242" cy="208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39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 smtClean="0"/>
              <a:t>Kardiopulmoner</a:t>
            </a:r>
            <a:r>
              <a:rPr lang="tr-TR" dirty="0" smtClean="0"/>
              <a:t> baypas sırasında </a:t>
            </a:r>
            <a:r>
              <a:rPr lang="tr-TR" dirty="0" err="1" smtClean="0"/>
              <a:t>pulsatil</a:t>
            </a:r>
            <a:r>
              <a:rPr lang="tr-TR" dirty="0" smtClean="0"/>
              <a:t> akımın </a:t>
            </a:r>
            <a:r>
              <a:rPr lang="tr-TR" dirty="0" err="1" smtClean="0"/>
              <a:t>non-pulsatil</a:t>
            </a:r>
            <a:r>
              <a:rPr lang="tr-TR" dirty="0" smtClean="0"/>
              <a:t> akımla </a:t>
            </a:r>
            <a:r>
              <a:rPr lang="tr-TR" dirty="0" err="1" smtClean="0"/>
              <a:t>karşılaştırılması,klinisyenler</a:t>
            </a:r>
            <a:r>
              <a:rPr lang="tr-TR" dirty="0" smtClean="0"/>
              <a:t> arasında bir tartışma konusu olmuştur.</a:t>
            </a:r>
          </a:p>
          <a:p>
            <a:pPr marL="0" indent="0">
              <a:buNone/>
            </a:pPr>
            <a:r>
              <a:rPr lang="tr-TR" dirty="0" err="1" smtClean="0"/>
              <a:t>Non</a:t>
            </a:r>
            <a:r>
              <a:rPr lang="tr-TR" dirty="0" smtClean="0"/>
              <a:t> </a:t>
            </a:r>
            <a:r>
              <a:rPr lang="tr-TR" dirty="0" err="1" smtClean="0"/>
              <a:t>pulsatil</a:t>
            </a:r>
            <a:r>
              <a:rPr lang="tr-TR" dirty="0" smtClean="0"/>
              <a:t> akış;</a:t>
            </a:r>
          </a:p>
          <a:p>
            <a:pPr marL="0" indent="0">
              <a:buNone/>
            </a:pPr>
            <a:r>
              <a:rPr lang="tr-TR" dirty="0"/>
              <a:t>T</a:t>
            </a:r>
            <a:r>
              <a:rPr lang="tr-TR" dirty="0" smtClean="0"/>
              <a:t>eknik olarak sağlam bir yöntem olma avantajlarına sahip </a:t>
            </a:r>
            <a:r>
              <a:rPr lang="tr-TR" dirty="0" err="1" smtClean="0"/>
              <a:t>olsada</a:t>
            </a:r>
            <a:r>
              <a:rPr lang="tr-TR" dirty="0" smtClean="0"/>
              <a:t>,</a:t>
            </a:r>
          </a:p>
          <a:p>
            <a:pPr marL="0" indent="0">
              <a:buNone/>
            </a:pPr>
            <a:r>
              <a:rPr lang="tr-TR" b="1" dirty="0" err="1" smtClean="0">
                <a:solidFill>
                  <a:srgbClr val="FF0000"/>
                </a:solidFill>
              </a:rPr>
              <a:t>Pulsatil</a:t>
            </a:r>
            <a:r>
              <a:rPr lang="tr-TR" b="1" dirty="0" smtClean="0">
                <a:solidFill>
                  <a:srgbClr val="FF0000"/>
                </a:solidFill>
              </a:rPr>
              <a:t> akış doğal atan bir kalp gibi fizyolojiktir.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GİRİŞ</a:t>
            </a:r>
          </a:p>
        </p:txBody>
      </p:sp>
    </p:spTree>
    <p:extLst>
      <p:ext uri="{BB962C8B-B14F-4D97-AF65-F5344CB8AC3E}">
        <p14:creationId xmlns:p14="http://schemas.microsoft.com/office/powerpoint/2010/main" val="253814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err="1"/>
              <a:t>P</a:t>
            </a:r>
            <a:r>
              <a:rPr lang="tr-TR" dirty="0" err="1" smtClean="0"/>
              <a:t>ulsatil</a:t>
            </a:r>
            <a:r>
              <a:rPr lang="tr-TR" dirty="0" smtClean="0"/>
              <a:t> ve </a:t>
            </a:r>
            <a:r>
              <a:rPr lang="tr-TR" dirty="0" err="1" smtClean="0"/>
              <a:t>non-pulsatil</a:t>
            </a:r>
            <a:r>
              <a:rPr lang="tr-TR" dirty="0" smtClean="0"/>
              <a:t> akım uygulanan hastalarda;</a:t>
            </a:r>
          </a:p>
          <a:p>
            <a:pPr marL="0" indent="0">
              <a:buNone/>
            </a:pPr>
            <a:r>
              <a:rPr lang="tr-TR" b="1" dirty="0" err="1" smtClean="0">
                <a:solidFill>
                  <a:srgbClr val="C00000"/>
                </a:solidFill>
              </a:rPr>
              <a:t>NIRS’ın</a:t>
            </a:r>
            <a:r>
              <a:rPr lang="tr-TR" b="1" dirty="0" smtClean="0">
                <a:solidFill>
                  <a:srgbClr val="C00000"/>
                </a:solidFill>
              </a:rPr>
              <a:t>(</a:t>
            </a:r>
            <a:r>
              <a:rPr lang="tr-TR" b="1" dirty="0" err="1" smtClean="0">
                <a:solidFill>
                  <a:srgbClr val="C00000"/>
                </a:solidFill>
              </a:rPr>
              <a:t>Near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İnfrared</a:t>
            </a:r>
            <a:r>
              <a:rPr lang="tr-TR" b="1" dirty="0" smtClean="0">
                <a:solidFill>
                  <a:srgbClr val="C00000"/>
                </a:solidFill>
              </a:rPr>
              <a:t> Spektroskopisi) sağ ve sol </a:t>
            </a:r>
            <a:r>
              <a:rPr lang="tr-TR" b="1" dirty="0" err="1" smtClean="0">
                <a:solidFill>
                  <a:srgbClr val="C00000"/>
                </a:solidFill>
              </a:rPr>
              <a:t>hemisfer</a:t>
            </a:r>
            <a:r>
              <a:rPr lang="tr-TR" b="1" dirty="0" smtClean="0">
                <a:solidFill>
                  <a:srgbClr val="C00000"/>
                </a:solidFill>
              </a:rPr>
              <a:t> üzerindeki değişikliklere olan etkisini</a:t>
            </a:r>
            <a:r>
              <a:rPr lang="tr-TR" b="1" dirty="0" smtClean="0">
                <a:solidFill>
                  <a:srgbClr val="FF0000"/>
                </a:solidFill>
              </a:rPr>
              <a:t>,</a:t>
            </a:r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  <a:latin typeface="+mj-lt"/>
              </a:rPr>
              <a:t>Kross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+mj-lt"/>
              </a:rPr>
              <a:t>Klemp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 20. ve 40.dakikadaki </a:t>
            </a:r>
            <a:r>
              <a:rPr lang="tr-TR" dirty="0" err="1" smtClean="0">
                <a:solidFill>
                  <a:srgbClr val="FF0000"/>
                </a:solidFill>
                <a:latin typeface="+mj-lt"/>
              </a:rPr>
              <a:t>kangazı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 parametrelerinde yer alan</a:t>
            </a:r>
            <a:r>
              <a:rPr lang="tr-TR" dirty="0">
                <a:solidFill>
                  <a:srgbClr val="FF0000"/>
                </a:solidFill>
                <a:latin typeface="+mj-lt"/>
              </a:rPr>
              <a:t> 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Po2,Pco2,Spo2,Hct değerlerini</a:t>
            </a:r>
          </a:p>
          <a:p>
            <a:pPr marL="0" indent="0">
              <a:buNone/>
            </a:pPr>
            <a:r>
              <a:rPr lang="tr-TR" dirty="0" smtClean="0">
                <a:latin typeface="+mj-lt"/>
              </a:rPr>
              <a:t>İstatistiksel veriler eşliğinde değerlendirmeyi amaçladık.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Çalışmamızda;</a:t>
            </a:r>
            <a:endParaRPr lang="tr-TR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795" y="5164303"/>
            <a:ext cx="1665123" cy="167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164304"/>
            <a:ext cx="1800200" cy="16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72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55576" y="2132856"/>
            <a:ext cx="7745505" cy="3877815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Demo-grafik ve Klinik özelliklerine göre İstatistiksel olarak </a:t>
            </a:r>
            <a:r>
              <a:rPr lang="tr-TR" dirty="0"/>
              <a:t>h</a:t>
            </a:r>
            <a:r>
              <a:rPr lang="tr-TR" dirty="0" smtClean="0"/>
              <a:t>esaplanmış Standart Sapmaları </a:t>
            </a:r>
            <a:r>
              <a:rPr lang="tr-TR" dirty="0" smtClean="0">
                <a:solidFill>
                  <a:srgbClr val="FF0000"/>
                </a:solidFill>
              </a:rPr>
              <a:t>(P&lt;0,500&gt;)</a:t>
            </a:r>
            <a:r>
              <a:rPr lang="tr-TR" dirty="0" err="1" smtClean="0"/>
              <a:t>dir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Bu tablodaki </a:t>
            </a:r>
            <a:r>
              <a:rPr lang="tr-TR" dirty="0"/>
              <a:t>v</a:t>
            </a:r>
            <a:r>
              <a:rPr lang="tr-TR" dirty="0" smtClean="0"/>
              <a:t>eriler Bilimsel İstatistik </a:t>
            </a:r>
            <a:r>
              <a:rPr lang="tr-TR" dirty="0" smtClean="0">
                <a:solidFill>
                  <a:srgbClr val="FF0000"/>
                </a:solidFill>
              </a:rPr>
              <a:t>Ki-kare Testi</a:t>
            </a:r>
            <a:r>
              <a:rPr lang="tr-TR" dirty="0" smtClean="0"/>
              <a:t> ve </a:t>
            </a:r>
            <a:r>
              <a:rPr lang="tr-TR" dirty="0"/>
              <a:t>b</a:t>
            </a:r>
            <a:r>
              <a:rPr lang="tr-TR" dirty="0" smtClean="0"/>
              <a:t>ağımsız </a:t>
            </a:r>
            <a:r>
              <a:rPr lang="tr-TR" dirty="0"/>
              <a:t>g</a:t>
            </a:r>
            <a:r>
              <a:rPr lang="tr-TR" dirty="0" smtClean="0"/>
              <a:t>ruplar İçin </a:t>
            </a:r>
            <a:r>
              <a:rPr lang="tr-TR" dirty="0" smtClean="0">
                <a:solidFill>
                  <a:srgbClr val="FF0000"/>
                </a:solidFill>
              </a:rPr>
              <a:t>T-testi</a:t>
            </a:r>
            <a:r>
              <a:rPr lang="tr-TR" dirty="0" smtClean="0"/>
              <a:t> İle Hesaplanmıştır.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7272808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75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2276872"/>
            <a:ext cx="7745505" cy="3877815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latin typeface="+mj-lt"/>
              </a:rPr>
              <a:t>Ç</a:t>
            </a:r>
            <a:r>
              <a:rPr lang="tr-TR" dirty="0" smtClean="0">
                <a:latin typeface="+mj-lt"/>
              </a:rPr>
              <a:t>alışmaya alınan 50 hastanın 30’u (%60) erkek,20’si (%40) kadındı.</a:t>
            </a:r>
          </a:p>
          <a:p>
            <a:pPr marL="0" indent="0">
              <a:buNone/>
            </a:pPr>
            <a:r>
              <a:rPr lang="tr-TR" dirty="0" err="1" smtClean="0">
                <a:latin typeface="+mj-lt"/>
              </a:rPr>
              <a:t>Karotis</a:t>
            </a:r>
            <a:r>
              <a:rPr lang="tr-TR" dirty="0" smtClean="0">
                <a:latin typeface="+mj-lt"/>
              </a:rPr>
              <a:t> darlığı olan hastalar ve acil durumlar dışlandı.</a:t>
            </a:r>
          </a:p>
          <a:p>
            <a:pPr marL="0" indent="0">
              <a:buNone/>
            </a:pPr>
            <a:endParaRPr lang="tr-TR" dirty="0" smtClean="0">
              <a:latin typeface="+mj-lt"/>
            </a:endParaRPr>
          </a:p>
          <a:p>
            <a:pPr marL="0" indent="0">
              <a:buNone/>
            </a:pPr>
            <a:endParaRPr lang="tr-TR" dirty="0" smtClean="0">
              <a:latin typeface="+mj-lt"/>
            </a:endParaRPr>
          </a:p>
          <a:p>
            <a:pPr marL="0" indent="0">
              <a:buNone/>
            </a:pPr>
            <a:r>
              <a:rPr lang="tr-TR" dirty="0" smtClean="0">
                <a:latin typeface="+mj-lt"/>
              </a:rPr>
              <a:t> </a:t>
            </a:r>
            <a:endParaRPr lang="tr-TR" dirty="0">
              <a:latin typeface="+mj-lt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ARAÇ VE YÖNTEMLER</a:t>
            </a:r>
            <a:endParaRPr lang="tr-TR" sz="4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1280"/>
            <a:ext cx="3779912" cy="284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688" y="4013398"/>
            <a:ext cx="5456312" cy="284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0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latin typeface="+mj-lt"/>
              </a:rPr>
              <a:t>A</a:t>
            </a:r>
            <a:r>
              <a:rPr lang="tr-TR" dirty="0" smtClean="0">
                <a:latin typeface="+mj-lt"/>
              </a:rPr>
              <a:t>meliyat </a:t>
            </a:r>
            <a:r>
              <a:rPr lang="tr-TR" dirty="0" err="1">
                <a:latin typeface="+mj-lt"/>
              </a:rPr>
              <a:t>P</a:t>
            </a:r>
            <a:r>
              <a:rPr lang="tr-TR" dirty="0" err="1" smtClean="0">
                <a:latin typeface="+mj-lt"/>
              </a:rPr>
              <a:t>rosüdürleri</a:t>
            </a:r>
            <a:endParaRPr lang="tr-TR" dirty="0" smtClean="0">
              <a:latin typeface="+mj-lt"/>
            </a:endParaRPr>
          </a:p>
          <a:p>
            <a:pPr marL="0" indent="0">
              <a:buNone/>
            </a:pPr>
            <a:r>
              <a:rPr lang="tr-TR" dirty="0">
                <a:latin typeface="+mj-lt"/>
              </a:rPr>
              <a:t>A</a:t>
            </a:r>
            <a:r>
              <a:rPr lang="tr-TR" dirty="0" smtClean="0">
                <a:latin typeface="+mj-lt"/>
              </a:rPr>
              <a:t>nestezi </a:t>
            </a:r>
            <a:r>
              <a:rPr lang="tr-TR" dirty="0">
                <a:latin typeface="+mj-lt"/>
              </a:rPr>
              <a:t>İ</a:t>
            </a:r>
            <a:r>
              <a:rPr lang="tr-TR" dirty="0" smtClean="0">
                <a:latin typeface="+mj-lt"/>
              </a:rPr>
              <a:t>ndüksiyonu ve Bakımı</a:t>
            </a:r>
          </a:p>
          <a:p>
            <a:pPr marL="0" indent="0">
              <a:buNone/>
            </a:pPr>
            <a:r>
              <a:rPr lang="tr-TR" dirty="0" smtClean="0">
                <a:latin typeface="+mj-lt"/>
              </a:rPr>
              <a:t>Kalp-Akciğer </a:t>
            </a:r>
            <a:r>
              <a:rPr lang="tr-TR" dirty="0">
                <a:latin typeface="+mj-lt"/>
              </a:rPr>
              <a:t>M</a:t>
            </a:r>
            <a:r>
              <a:rPr lang="tr-TR" dirty="0" smtClean="0">
                <a:latin typeface="+mj-lt"/>
              </a:rPr>
              <a:t>akinesinin Bileşenleri</a:t>
            </a:r>
            <a:endParaRPr lang="tr-TR" dirty="0">
              <a:latin typeface="+mj-lt"/>
            </a:endParaRPr>
          </a:p>
          <a:p>
            <a:pPr marL="0" indent="0">
              <a:buNone/>
            </a:pPr>
            <a:r>
              <a:rPr lang="tr-TR" dirty="0" err="1" smtClean="0">
                <a:latin typeface="+mj-lt"/>
              </a:rPr>
              <a:t>Kardiopleji</a:t>
            </a:r>
            <a:r>
              <a:rPr lang="tr-TR" dirty="0" smtClean="0">
                <a:latin typeface="+mj-lt"/>
              </a:rPr>
              <a:t> Çözeltisi </a:t>
            </a:r>
          </a:p>
          <a:p>
            <a:pPr marL="0" indent="0">
              <a:buNone/>
            </a:pPr>
            <a:r>
              <a:rPr lang="tr-TR" dirty="0">
                <a:latin typeface="+mj-lt"/>
              </a:rPr>
              <a:t>A</a:t>
            </a:r>
            <a:r>
              <a:rPr lang="tr-TR" dirty="0" smtClean="0">
                <a:latin typeface="+mj-lt"/>
              </a:rPr>
              <a:t>meliyat </a:t>
            </a:r>
            <a:r>
              <a:rPr lang="tr-TR" dirty="0">
                <a:latin typeface="+mj-lt"/>
              </a:rPr>
              <a:t>S</a:t>
            </a:r>
            <a:r>
              <a:rPr lang="tr-TR" dirty="0" smtClean="0">
                <a:latin typeface="+mj-lt"/>
              </a:rPr>
              <a:t>onrası </a:t>
            </a:r>
            <a:r>
              <a:rPr lang="tr-TR" dirty="0">
                <a:latin typeface="+mj-lt"/>
              </a:rPr>
              <a:t>B</a:t>
            </a:r>
            <a:r>
              <a:rPr lang="tr-TR" dirty="0" smtClean="0">
                <a:latin typeface="+mj-lt"/>
              </a:rPr>
              <a:t>akım Planı</a:t>
            </a:r>
          </a:p>
          <a:p>
            <a:pPr marL="0" indent="0">
              <a:buNone/>
            </a:pPr>
            <a:r>
              <a:rPr lang="tr-TR" dirty="0">
                <a:latin typeface="+mj-lt"/>
              </a:rPr>
              <a:t>S</a:t>
            </a:r>
            <a:r>
              <a:rPr lang="tr-TR" dirty="0" smtClean="0">
                <a:latin typeface="+mj-lt"/>
              </a:rPr>
              <a:t>tandart bir protokol altında gerçekleştirildi.</a:t>
            </a:r>
            <a:endParaRPr lang="tr-TR" dirty="0">
              <a:latin typeface="+mj-lt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7996" y="548680"/>
            <a:ext cx="7756263" cy="1054250"/>
          </a:xfrm>
        </p:spPr>
        <p:txBody>
          <a:bodyPr/>
          <a:lstStyle/>
          <a:p>
            <a:r>
              <a:rPr lang="tr-TR" sz="4000" dirty="0"/>
              <a:t>ARAÇ VE YÖNTEMLER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1886"/>
            <a:ext cx="3275855" cy="145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325709"/>
            <a:ext cx="3168352" cy="150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\\nkufs\nkufr\eguneri\Downloads\IMG_28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325708"/>
            <a:ext cx="2699792" cy="153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77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197868"/>
            <a:ext cx="8712968" cy="539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864096"/>
          </a:xfrm>
        </p:spPr>
        <p:txBody>
          <a:bodyPr>
            <a:normAutofit fontScale="90000"/>
          </a:bodyPr>
          <a:lstStyle/>
          <a:p>
            <a:pPr marL="0" indent="0"/>
            <a:r>
              <a:rPr lang="tr-TR" sz="1800" b="1" dirty="0" smtClean="0"/>
              <a:t/>
            </a:r>
            <a:br>
              <a:rPr lang="tr-TR" sz="1800" b="1" dirty="0" smtClean="0"/>
            </a:br>
            <a:r>
              <a:rPr lang="tr-TR" sz="2200" b="1" dirty="0" smtClean="0"/>
              <a:t>Tablo-1.Pulsatil </a:t>
            </a:r>
            <a:r>
              <a:rPr lang="tr-TR" sz="2200" b="1" dirty="0"/>
              <a:t>ve </a:t>
            </a:r>
            <a:r>
              <a:rPr lang="tr-TR" sz="2200" b="1" dirty="0" err="1"/>
              <a:t>Non-Pulsatil</a:t>
            </a:r>
            <a:r>
              <a:rPr lang="tr-TR" sz="2200" b="1" dirty="0"/>
              <a:t> akım uygulanan hastalarda </a:t>
            </a:r>
            <a:r>
              <a:rPr lang="tr-TR" sz="2200" b="1" dirty="0" smtClean="0"/>
              <a:t>Demo-grafik </a:t>
            </a:r>
            <a:r>
              <a:rPr lang="tr-TR" sz="2200" b="1" dirty="0"/>
              <a:t>ve </a:t>
            </a:r>
            <a:r>
              <a:rPr lang="tr-TR" sz="2200" b="1" dirty="0" smtClean="0"/>
              <a:t>klinik özelliklerin karşılaştırılması</a:t>
            </a:r>
            <a:endParaRPr lang="tr-TR" sz="2200" b="1" dirty="0"/>
          </a:p>
        </p:txBody>
      </p:sp>
    </p:spTree>
    <p:extLst>
      <p:ext uri="{BB962C8B-B14F-4D97-AF65-F5344CB8AC3E}">
        <p14:creationId xmlns:p14="http://schemas.microsoft.com/office/powerpoint/2010/main" val="7036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lt">
  <a:themeElements>
    <a:clrScheme name="Cilt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ilt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lt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1093</TotalTime>
  <Words>347</Words>
  <Application>Microsoft Office PowerPoint</Application>
  <PresentationFormat>Ekran Gösterisi (4:3)</PresentationFormat>
  <Paragraphs>66</Paragraphs>
  <Slides>17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Book Antiqua</vt:lpstr>
      <vt:lpstr>Calibri</vt:lpstr>
      <vt:lpstr>Wingdings</vt:lpstr>
      <vt:lpstr>Cilt</vt:lpstr>
      <vt:lpstr>ECCP PULSATİL ve NON-PULSATİL FLOW’un SEREBRAL PERFÜZYON  ÜZERİNE ETKİSİ</vt:lpstr>
      <vt:lpstr>PowerPoint Sunusu</vt:lpstr>
      <vt:lpstr>GİRİŞ</vt:lpstr>
      <vt:lpstr>GİRİŞ</vt:lpstr>
      <vt:lpstr>Çalışmamızda;</vt:lpstr>
      <vt:lpstr>PowerPoint Sunusu</vt:lpstr>
      <vt:lpstr>ARAÇ VE YÖNTEMLER</vt:lpstr>
      <vt:lpstr>ARAÇ VE YÖNTEMLER</vt:lpstr>
      <vt:lpstr> Tablo-1.Pulsatil ve Non-Pulsatil akım uygulanan hastalarda Demo-grafik ve klinik özelliklerin karşılaştırılması</vt:lpstr>
      <vt:lpstr>Tablo-2.Akış ve DM'nin İlk, 20 ve 40 Dakikadaki NIRS Sağ ve Sol, PO2, PCO2 ve Hematokrit Değerlerinin Değişimi Üzerindeki Etkisinin Belirlenmesi.</vt:lpstr>
      <vt:lpstr>PowerPoint Sunusu</vt:lpstr>
      <vt:lpstr>PowerPoint Sunusu</vt:lpstr>
      <vt:lpstr>SONUÇ</vt:lpstr>
      <vt:lpstr>SONUÇ</vt:lpstr>
      <vt:lpstr>SONUÇ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ECCP PULSATİL ve NON-PULSATİL FLOW’un SEREBRAL PERFÜZYON ÜZERİNE ETKİSİ</dc:title>
  <dc:creator>ERCAN GÜNERİ</dc:creator>
  <cp:lastModifiedBy>Etud</cp:lastModifiedBy>
  <cp:revision>70</cp:revision>
  <cp:lastPrinted>2019-10-24T07:10:56Z</cp:lastPrinted>
  <dcterms:created xsi:type="dcterms:W3CDTF">2019-10-16T06:20:33Z</dcterms:created>
  <dcterms:modified xsi:type="dcterms:W3CDTF">2019-11-08T15:46:00Z</dcterms:modified>
</cp:coreProperties>
</file>