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8" r:id="rId3"/>
    <p:sldId id="257" r:id="rId4"/>
    <p:sldId id="264" r:id="rId5"/>
    <p:sldId id="258" r:id="rId6"/>
    <p:sldId id="259" r:id="rId7"/>
    <p:sldId id="267" r:id="rId8"/>
    <p:sldId id="260" r:id="rId9"/>
    <p:sldId id="261" r:id="rId10"/>
    <p:sldId id="265" r:id="rId11"/>
    <p:sldId id="262" r:id="rId12"/>
    <p:sldId id="263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1FECB4D8-DB02-4DC6-A0A2-4F2EBAE1DC90}" styleName="Orta Stil 1 - Vurgu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08.11.2019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08.11.2019</a:t>
            </a:fld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08.11.2019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Serbest Form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08.11.2019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22030" y="857232"/>
            <a:ext cx="8229600" cy="4286280"/>
          </a:xfrm>
        </p:spPr>
        <p:txBody>
          <a:bodyPr>
            <a:noAutofit/>
          </a:bodyPr>
          <a:lstStyle/>
          <a:p>
            <a:pPr algn="ctr"/>
            <a:r>
              <a:rPr lang="tr-TR" sz="4400" dirty="0" smtClean="0">
                <a:solidFill>
                  <a:schemeClr val="tx1"/>
                </a:solidFill>
                <a:latin typeface="Calibri" pitchFamily="34" charset="0"/>
              </a:rPr>
              <a:t>İSTANBUL MEHMET AKİF ERSOY GÖĞÜS KALP DAMAR CERRAHİSİ EĞİTİM ARAŞTIRMA HASTANESİ PULMONER AKIM ÇALIŞMASI DENEYİMLERİMİZ</a:t>
            </a:r>
            <a:br>
              <a:rPr lang="tr-TR" sz="4400" dirty="0" smtClean="0">
                <a:solidFill>
                  <a:schemeClr val="tx1"/>
                </a:solidFill>
                <a:latin typeface="Calibri" pitchFamily="34" charset="0"/>
              </a:rPr>
            </a:br>
            <a:endParaRPr lang="tr-TR" sz="4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214414" y="4214818"/>
            <a:ext cx="4557722" cy="785818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Calibri" pitchFamily="34" charset="0"/>
              </a:rPr>
              <a:t>HALİME ERKAN</a:t>
            </a:r>
            <a:endParaRPr lang="tr-TR" sz="2400" dirty="0">
              <a:latin typeface="Calibri" pitchFamily="34" charset="0"/>
            </a:endParaRPr>
          </a:p>
        </p:txBody>
      </p:sp>
      <p:pic>
        <p:nvPicPr>
          <p:cNvPr id="1027" name="Picture 3" descr="C:\Users\user\Desktop\Adsız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5286388"/>
            <a:ext cx="6994853" cy="135729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İMAEH DENEYİMLERİ-2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dirty="0" smtClean="0">
                <a:latin typeface="Calibri" pitchFamily="34" charset="0"/>
              </a:rPr>
              <a:t>Yalnıza bir hastada ortalama </a:t>
            </a:r>
            <a:r>
              <a:rPr lang="tr-TR" dirty="0" err="1" smtClean="0">
                <a:latin typeface="Calibri" pitchFamily="34" charset="0"/>
              </a:rPr>
              <a:t>pulmoner</a:t>
            </a:r>
            <a:r>
              <a:rPr lang="tr-TR" dirty="0" smtClean="0">
                <a:latin typeface="Calibri" pitchFamily="34" charset="0"/>
              </a:rPr>
              <a:t> arter basıncı 25’in altında olmasına rağmen hasta ile ilgili sebeplerden dolayı total düzeltme yapılmamıştır.</a:t>
            </a:r>
          </a:p>
          <a:p>
            <a:pPr>
              <a:buClr>
                <a:schemeClr val="tx1"/>
              </a:buClr>
              <a:buNone/>
            </a:pPr>
            <a:endParaRPr lang="tr-TR" dirty="0" smtClean="0">
              <a:latin typeface="Calibri" pitchFamily="3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dirty="0" smtClean="0">
                <a:latin typeface="Calibri" pitchFamily="34" charset="0"/>
              </a:rPr>
              <a:t> </a:t>
            </a:r>
            <a:r>
              <a:rPr lang="tr-TR" dirty="0" err="1" smtClean="0">
                <a:latin typeface="Calibri" pitchFamily="34" charset="0"/>
              </a:rPr>
              <a:t>Pulmoner</a:t>
            </a:r>
            <a:r>
              <a:rPr lang="tr-TR" dirty="0" smtClean="0">
                <a:latin typeface="Calibri" pitchFamily="34" charset="0"/>
              </a:rPr>
              <a:t> akım çalışması sırasında 1 hastada 3lt/m2 akım uygulanmamıştır. Hasta 16 yaşında ve 60kg olan geç kalınmış bir olgudur. Yalnızca bu hasta için 2.4lt/m2 akım uygulanmıştır</a:t>
            </a:r>
          </a:p>
          <a:p>
            <a:pPr>
              <a:buClr>
                <a:schemeClr val="tx1"/>
              </a:buClr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Calibri" pitchFamily="34" charset="0"/>
              </a:rPr>
              <a:t>DİKKAT EDİLECEK HUSUSLAR</a:t>
            </a:r>
            <a:endParaRPr lang="tr-TR" dirty="0">
              <a:latin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dirty="0" smtClean="0">
                <a:latin typeface="Calibri" pitchFamily="34" charset="0"/>
              </a:rPr>
              <a:t>Sol </a:t>
            </a:r>
            <a:r>
              <a:rPr lang="tr-TR" dirty="0" err="1" smtClean="0">
                <a:latin typeface="Calibri" pitchFamily="34" charset="0"/>
              </a:rPr>
              <a:t>ventrikül</a:t>
            </a:r>
            <a:r>
              <a:rPr lang="tr-TR" dirty="0" smtClean="0">
                <a:latin typeface="Calibri" pitchFamily="34" charset="0"/>
              </a:rPr>
              <a:t> </a:t>
            </a:r>
            <a:r>
              <a:rPr lang="tr-TR" dirty="0" err="1" smtClean="0">
                <a:latin typeface="Calibri" pitchFamily="34" charset="0"/>
              </a:rPr>
              <a:t>venti</a:t>
            </a:r>
            <a:r>
              <a:rPr lang="tr-TR" dirty="0" smtClean="0">
                <a:latin typeface="Calibri" pitchFamily="34" charset="0"/>
              </a:rPr>
              <a:t> aktif olmalıdır.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dirty="0" smtClean="0">
                <a:latin typeface="Calibri" pitchFamily="34" charset="0"/>
              </a:rPr>
              <a:t>Rezervuar seviyesi dikkatle izlenmelidir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dirty="0" smtClean="0">
                <a:latin typeface="Calibri" pitchFamily="34" charset="0"/>
              </a:rPr>
              <a:t>Aort hat basıncı dikkatle izlenmelidir.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dirty="0" smtClean="0">
                <a:latin typeface="Calibri" pitchFamily="34" charset="0"/>
              </a:rPr>
              <a:t>Kalp akciğer makinesinin yanlış bir alarm ile sistemi durdurma ihtimaline karşı hazırlıklı olunmalıdır.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dirty="0" err="1" smtClean="0">
                <a:latin typeface="Calibri" pitchFamily="34" charset="0"/>
              </a:rPr>
              <a:t>Pulmoner</a:t>
            </a:r>
            <a:r>
              <a:rPr lang="tr-TR" dirty="0" smtClean="0">
                <a:latin typeface="Calibri" pitchFamily="34" charset="0"/>
              </a:rPr>
              <a:t> akım çalışması sonlandırılırken </a:t>
            </a:r>
            <a:r>
              <a:rPr lang="tr-TR" dirty="0" err="1" smtClean="0">
                <a:latin typeface="Calibri" pitchFamily="34" charset="0"/>
              </a:rPr>
              <a:t>pulmoner</a:t>
            </a:r>
            <a:r>
              <a:rPr lang="tr-TR" dirty="0" smtClean="0">
                <a:latin typeface="Calibri" pitchFamily="34" charset="0"/>
              </a:rPr>
              <a:t> akım azaltılırken aort </a:t>
            </a:r>
            <a:r>
              <a:rPr lang="tr-TR" dirty="0" err="1" smtClean="0">
                <a:latin typeface="Calibri" pitchFamily="34" charset="0"/>
              </a:rPr>
              <a:t>akımıda</a:t>
            </a:r>
            <a:r>
              <a:rPr lang="tr-TR" dirty="0" smtClean="0">
                <a:latin typeface="Calibri" pitchFamily="34" charset="0"/>
              </a:rPr>
              <a:t> eş zamanlı azaltılarak olması gereken akıma göre ayarlanmalıdır.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dirty="0" err="1" smtClean="0">
                <a:latin typeface="Calibri" pitchFamily="34" charset="0"/>
              </a:rPr>
              <a:t>Pulmoner</a:t>
            </a:r>
            <a:r>
              <a:rPr lang="tr-TR" dirty="0" smtClean="0">
                <a:latin typeface="Calibri" pitchFamily="34" charset="0"/>
              </a:rPr>
              <a:t> arter basıncı ölçümü sorunsuz yapılmalıdır.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dirty="0" smtClean="0">
                <a:latin typeface="Calibri" pitchFamily="34" charset="0"/>
              </a:rPr>
              <a:t>Akım çalışması sırasında 2 </a:t>
            </a:r>
            <a:r>
              <a:rPr lang="tr-TR" dirty="0" err="1" smtClean="0">
                <a:latin typeface="Calibri" pitchFamily="34" charset="0"/>
              </a:rPr>
              <a:t>perfüzyonistin</a:t>
            </a:r>
            <a:r>
              <a:rPr lang="tr-TR" dirty="0" smtClean="0">
                <a:latin typeface="Calibri" pitchFamily="34" charset="0"/>
              </a:rPr>
              <a:t> odada bulunması tavsiye edilir.</a:t>
            </a:r>
          </a:p>
          <a:p>
            <a:pPr>
              <a:buClr>
                <a:schemeClr val="tx1"/>
              </a:buClr>
              <a:buNone/>
            </a:pPr>
            <a:endParaRPr lang="tr-T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3" name="Picture 2" descr="C:\Users\user\Desktop\her-dilde-tesekkur-ederim-1024x57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21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tr-TR" sz="4000" dirty="0" smtClean="0">
              <a:latin typeface="Calibri" pitchFamily="34" charset="0"/>
            </a:endParaRPr>
          </a:p>
          <a:p>
            <a:pPr algn="ctr">
              <a:buNone/>
            </a:pPr>
            <a:endParaRPr lang="tr-TR" sz="4000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tr-TR" sz="4000" dirty="0" smtClean="0">
                <a:latin typeface="Calibri" pitchFamily="34" charset="0"/>
              </a:rPr>
              <a:t>      “ TİCARİ BAĞIM YOKTUR”</a:t>
            </a:r>
          </a:p>
          <a:p>
            <a:pPr algn="ctr"/>
            <a:endParaRPr lang="tr-TR" sz="4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1143000"/>
          </a:xfrm>
        </p:spPr>
        <p:txBody>
          <a:bodyPr>
            <a:normAutofit/>
          </a:bodyPr>
          <a:lstStyle/>
          <a:p>
            <a:r>
              <a:rPr lang="tr-TR" b="0" dirty="0" smtClean="0">
                <a:solidFill>
                  <a:schemeClr val="tx1"/>
                </a:solidFill>
                <a:latin typeface="Calibri" pitchFamily="34" charset="0"/>
              </a:rPr>
              <a:t>PULMONER AKIM ÇALIŞMASI-1</a:t>
            </a:r>
            <a:endParaRPr lang="tr-TR" b="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latin typeface="Calibri" pitchFamily="34" charset="0"/>
              </a:rPr>
              <a:t>     </a:t>
            </a:r>
          </a:p>
          <a:p>
            <a:pPr>
              <a:buNone/>
            </a:pPr>
            <a:r>
              <a:rPr lang="tr-TR" dirty="0" smtClean="0">
                <a:latin typeface="Calibri" pitchFamily="34" charset="0"/>
              </a:rPr>
              <a:t>       </a:t>
            </a:r>
            <a:r>
              <a:rPr lang="tr-TR" dirty="0" err="1" smtClean="0">
                <a:latin typeface="Calibri" pitchFamily="34" charset="0"/>
              </a:rPr>
              <a:t>Unifokalizasyon</a:t>
            </a:r>
            <a:r>
              <a:rPr lang="tr-TR" dirty="0" smtClean="0">
                <a:latin typeface="Calibri" pitchFamily="34" charset="0"/>
              </a:rPr>
              <a:t> uygulanan TOF, VSD-</a:t>
            </a:r>
            <a:r>
              <a:rPr lang="tr-TR" dirty="0" err="1" smtClean="0">
                <a:latin typeface="Calibri" pitchFamily="34" charset="0"/>
              </a:rPr>
              <a:t>Pulmoner</a:t>
            </a:r>
            <a:r>
              <a:rPr lang="tr-TR" dirty="0" smtClean="0">
                <a:latin typeface="Calibri" pitchFamily="34" charset="0"/>
              </a:rPr>
              <a:t> </a:t>
            </a:r>
            <a:r>
              <a:rPr lang="tr-TR" dirty="0" err="1" smtClean="0">
                <a:latin typeface="Calibri" pitchFamily="34" charset="0"/>
              </a:rPr>
              <a:t>Atrezi</a:t>
            </a:r>
            <a:r>
              <a:rPr lang="tr-TR" dirty="0" smtClean="0">
                <a:latin typeface="Calibri" pitchFamily="34" charset="0"/>
              </a:rPr>
              <a:t>  ve </a:t>
            </a:r>
            <a:r>
              <a:rPr lang="tr-TR" dirty="0" err="1" smtClean="0">
                <a:latin typeface="Calibri" pitchFamily="34" charset="0"/>
              </a:rPr>
              <a:t>MAPCA’lı</a:t>
            </a:r>
            <a:r>
              <a:rPr lang="tr-TR" dirty="0" smtClean="0">
                <a:latin typeface="Calibri" pitchFamily="34" charset="0"/>
              </a:rPr>
              <a:t> hastalarda  </a:t>
            </a:r>
            <a:r>
              <a:rPr lang="tr-TR" dirty="0" err="1" smtClean="0">
                <a:latin typeface="Calibri" pitchFamily="34" charset="0"/>
              </a:rPr>
              <a:t>VSD’nin</a:t>
            </a:r>
            <a:r>
              <a:rPr lang="tr-TR" dirty="0" smtClean="0">
                <a:latin typeface="Calibri" pitchFamily="34" charset="0"/>
              </a:rPr>
              <a:t> kapatılıp kapatılmamasına karar vermek için uygulanan bir yöntemdir. </a:t>
            </a:r>
          </a:p>
          <a:p>
            <a:pPr>
              <a:buNone/>
            </a:pPr>
            <a:endParaRPr lang="tr-T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latin typeface="Calibri" pitchFamily="34" charset="0"/>
              </a:rPr>
              <a:t>PULMONER AKIM ÇALIŞMASI-2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543956" cy="4525963"/>
          </a:xfrm>
        </p:spPr>
        <p:txBody>
          <a:bodyPr>
            <a:normAutofit lnSpcReduction="10000"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dirty="0" err="1" smtClean="0">
                <a:latin typeface="Calibri" pitchFamily="34" charset="0"/>
              </a:rPr>
              <a:t>Kardiyopulmoner</a:t>
            </a:r>
            <a:r>
              <a:rPr lang="tr-TR" dirty="0" smtClean="0">
                <a:latin typeface="Calibri" pitchFamily="34" charset="0"/>
              </a:rPr>
              <a:t> </a:t>
            </a:r>
            <a:r>
              <a:rPr lang="tr-TR" dirty="0" err="1" smtClean="0">
                <a:latin typeface="Calibri" pitchFamily="34" charset="0"/>
              </a:rPr>
              <a:t>by</a:t>
            </a:r>
            <a:r>
              <a:rPr lang="tr-TR" dirty="0" smtClean="0">
                <a:latin typeface="Calibri" pitchFamily="34" charset="0"/>
              </a:rPr>
              <a:t>-</a:t>
            </a:r>
            <a:r>
              <a:rPr lang="tr-TR" dirty="0" err="1" smtClean="0">
                <a:latin typeface="Calibri" pitchFamily="34" charset="0"/>
              </a:rPr>
              <a:t>pass</a:t>
            </a:r>
            <a:r>
              <a:rPr lang="tr-TR" dirty="0" smtClean="0">
                <a:latin typeface="Calibri" pitchFamily="34" charset="0"/>
              </a:rPr>
              <a:t> sırasında kros  </a:t>
            </a:r>
            <a:r>
              <a:rPr lang="tr-TR" dirty="0" err="1" smtClean="0">
                <a:latin typeface="Calibri" pitchFamily="34" charset="0"/>
              </a:rPr>
              <a:t>klemp</a:t>
            </a:r>
            <a:r>
              <a:rPr lang="tr-TR" dirty="0" smtClean="0">
                <a:latin typeface="Calibri" pitchFamily="34" charset="0"/>
              </a:rPr>
              <a:t> öncesi </a:t>
            </a:r>
            <a:r>
              <a:rPr lang="tr-TR" dirty="0" err="1" smtClean="0">
                <a:latin typeface="Calibri" pitchFamily="34" charset="0"/>
              </a:rPr>
              <a:t>pulmoner</a:t>
            </a:r>
            <a:r>
              <a:rPr lang="tr-TR" dirty="0" smtClean="0">
                <a:latin typeface="Calibri" pitchFamily="34" charset="0"/>
              </a:rPr>
              <a:t> arter rekonstrüksiyonu ve </a:t>
            </a:r>
            <a:r>
              <a:rPr lang="tr-TR" dirty="0" err="1" smtClean="0">
                <a:latin typeface="Calibri" pitchFamily="34" charset="0"/>
              </a:rPr>
              <a:t>unifokalizasyon</a:t>
            </a:r>
            <a:r>
              <a:rPr lang="tr-TR" dirty="0" smtClean="0">
                <a:latin typeface="Calibri" pitchFamily="34" charset="0"/>
              </a:rPr>
              <a:t> aşamaları geçildikten sonra </a:t>
            </a:r>
            <a:r>
              <a:rPr lang="tr-TR" dirty="0" err="1" smtClean="0">
                <a:latin typeface="Calibri" pitchFamily="34" charset="0"/>
              </a:rPr>
              <a:t>pulmoner</a:t>
            </a:r>
            <a:r>
              <a:rPr lang="tr-TR" dirty="0" smtClean="0">
                <a:latin typeface="Calibri" pitchFamily="34" charset="0"/>
              </a:rPr>
              <a:t> artere sistemik akım kadar akım gönderilir ve </a:t>
            </a:r>
            <a:r>
              <a:rPr lang="tr-TR" dirty="0" err="1" smtClean="0">
                <a:latin typeface="Calibri" pitchFamily="34" charset="0"/>
              </a:rPr>
              <a:t>pulmoner</a:t>
            </a:r>
            <a:r>
              <a:rPr lang="tr-TR" dirty="0" smtClean="0">
                <a:latin typeface="Calibri" pitchFamily="34" charset="0"/>
              </a:rPr>
              <a:t> arter basıncı izlenir.</a:t>
            </a:r>
          </a:p>
          <a:p>
            <a:pPr>
              <a:buNone/>
            </a:pPr>
            <a:endParaRPr lang="tr-TR" dirty="0" smtClean="0">
              <a:latin typeface="Calibri" pitchFamily="3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dirty="0" smtClean="0">
                <a:latin typeface="Calibri" pitchFamily="34" charset="0"/>
              </a:rPr>
              <a:t> PA (</a:t>
            </a:r>
            <a:r>
              <a:rPr lang="tr-TR" dirty="0" err="1" smtClean="0">
                <a:latin typeface="Calibri" pitchFamily="34" charset="0"/>
              </a:rPr>
              <a:t>mean</a:t>
            </a:r>
            <a:r>
              <a:rPr lang="tr-TR" dirty="0" smtClean="0">
                <a:latin typeface="Calibri" pitchFamily="34" charset="0"/>
              </a:rPr>
              <a:t>) &lt; 25mmHg altında </a:t>
            </a:r>
            <a:r>
              <a:rPr lang="tr-TR" dirty="0" smtClean="0">
                <a:latin typeface="Cambria Math"/>
                <a:ea typeface="Cambria Math"/>
              </a:rPr>
              <a:t>→</a:t>
            </a:r>
            <a:r>
              <a:rPr lang="tr-TR" dirty="0" smtClean="0">
                <a:latin typeface="Calibri" pitchFamily="34" charset="0"/>
              </a:rPr>
              <a:t>  total düzeltme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endParaRPr lang="tr-TR" dirty="0" smtClean="0">
              <a:latin typeface="Calibri" pitchFamily="3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dirty="0" smtClean="0">
                <a:latin typeface="Calibri" pitchFamily="34" charset="0"/>
              </a:rPr>
              <a:t> PA (</a:t>
            </a:r>
            <a:r>
              <a:rPr lang="tr-TR" dirty="0" err="1" smtClean="0">
                <a:latin typeface="Calibri" pitchFamily="34" charset="0"/>
              </a:rPr>
              <a:t>mean</a:t>
            </a:r>
            <a:r>
              <a:rPr lang="tr-TR" dirty="0" smtClean="0">
                <a:latin typeface="Calibri" pitchFamily="34" charset="0"/>
              </a:rPr>
              <a:t>) &gt; 25 </a:t>
            </a:r>
            <a:r>
              <a:rPr lang="tr-TR" dirty="0" err="1" smtClean="0">
                <a:latin typeface="Calibri" pitchFamily="34" charset="0"/>
              </a:rPr>
              <a:t>mmHg</a:t>
            </a:r>
            <a:r>
              <a:rPr lang="tr-TR" dirty="0" smtClean="0">
                <a:latin typeface="Calibri" pitchFamily="34" charset="0"/>
              </a:rPr>
              <a:t> </a:t>
            </a:r>
            <a:r>
              <a:rPr lang="tr-TR" dirty="0" err="1" smtClean="0">
                <a:latin typeface="Calibri" pitchFamily="34" charset="0"/>
              </a:rPr>
              <a:t>şant</a:t>
            </a:r>
            <a:r>
              <a:rPr lang="tr-TR" dirty="0" smtClean="0">
                <a:latin typeface="Calibri" pitchFamily="34" charset="0"/>
              </a:rPr>
              <a:t> ,VSD açık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 dirty="0" smtClean="0">
                <a:solidFill>
                  <a:schemeClr val="tx1"/>
                </a:solidFill>
                <a:latin typeface="Calibri" pitchFamily="34" charset="0"/>
              </a:rPr>
              <a:t>AMAÇ</a:t>
            </a:r>
            <a:endParaRPr lang="tr-TR" b="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>
              <a:latin typeface="Calibri" pitchFamily="34" charset="0"/>
            </a:endParaRPr>
          </a:p>
          <a:p>
            <a:pPr>
              <a:buNone/>
            </a:pPr>
            <a:endParaRPr lang="tr-TR" dirty="0" smtClean="0">
              <a:latin typeface="Calibri" pitchFamily="34" charset="0"/>
            </a:endParaRPr>
          </a:p>
          <a:p>
            <a:pPr>
              <a:buNone/>
            </a:pPr>
            <a:r>
              <a:rPr lang="tr-TR" dirty="0" err="1" smtClean="0">
                <a:latin typeface="Calibri" pitchFamily="34" charset="0"/>
              </a:rPr>
              <a:t>Pulmoner</a:t>
            </a:r>
            <a:r>
              <a:rPr lang="tr-TR" dirty="0" smtClean="0">
                <a:latin typeface="Calibri" pitchFamily="34" charset="0"/>
              </a:rPr>
              <a:t> arter kapasitesinin belirlenmesi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TEKNİK</a:t>
            </a:r>
            <a:endParaRPr lang="tr-TR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77500" lnSpcReduction="20000"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dirty="0" err="1" smtClean="0">
                <a:latin typeface="Calibri" pitchFamily="34" charset="0"/>
              </a:rPr>
              <a:t>Oksijenatörün</a:t>
            </a:r>
            <a:r>
              <a:rPr lang="tr-TR" dirty="0" smtClean="0">
                <a:latin typeface="Calibri" pitchFamily="34" charset="0"/>
              </a:rPr>
              <a:t> </a:t>
            </a:r>
            <a:r>
              <a:rPr lang="tr-TR" dirty="0" err="1" smtClean="0">
                <a:latin typeface="Calibri" pitchFamily="34" charset="0"/>
              </a:rPr>
              <a:t>resirkülasyon</a:t>
            </a:r>
            <a:r>
              <a:rPr lang="tr-TR" dirty="0" smtClean="0">
                <a:latin typeface="Calibri" pitchFamily="34" charset="0"/>
              </a:rPr>
              <a:t> hattından alınan bir bağlantı ana pompa kafası dışındaki bir roller pompaya bağlanır.</a:t>
            </a:r>
          </a:p>
          <a:p>
            <a:pPr>
              <a:buClr>
                <a:schemeClr val="tx1"/>
              </a:buClr>
              <a:buNone/>
            </a:pPr>
            <a:endParaRPr lang="tr-TR" dirty="0" smtClean="0">
              <a:latin typeface="Calibri" pitchFamily="34" charset="0"/>
            </a:endParaRPr>
          </a:p>
          <a:p>
            <a:pPr>
              <a:buNone/>
            </a:pPr>
            <a:r>
              <a:rPr lang="tr-TR" dirty="0" smtClean="0">
                <a:latin typeface="Calibri" pitchFamily="34" charset="0"/>
              </a:rPr>
              <a:t>     </a:t>
            </a:r>
            <a:r>
              <a:rPr lang="tr-TR" b="1" i="1" u="sng" dirty="0" smtClean="0">
                <a:latin typeface="Calibri" pitchFamily="34" charset="0"/>
              </a:rPr>
              <a:t>Bu hat için hastanın aort hattı ile aynı boyutta bir </a:t>
            </a:r>
            <a:r>
              <a:rPr lang="tr-TR" b="1" i="1" u="sng" dirty="0" err="1" smtClean="0">
                <a:latin typeface="Calibri" pitchFamily="34" charset="0"/>
              </a:rPr>
              <a:t>line</a:t>
            </a:r>
            <a:r>
              <a:rPr lang="tr-TR" b="1" i="1" u="sng" dirty="0" smtClean="0">
                <a:latin typeface="Calibri" pitchFamily="34" charset="0"/>
              </a:rPr>
              <a:t> tercih edilir.</a:t>
            </a:r>
          </a:p>
          <a:p>
            <a:pPr>
              <a:buNone/>
            </a:pPr>
            <a:endParaRPr lang="tr-TR" dirty="0" smtClean="0">
              <a:latin typeface="Calibri" pitchFamily="3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dirty="0" smtClean="0">
                <a:latin typeface="Calibri" pitchFamily="34" charset="0"/>
              </a:rPr>
              <a:t>Kurulum sırasında kullanılan </a:t>
            </a:r>
            <a:r>
              <a:rPr lang="tr-TR" dirty="0" err="1" smtClean="0">
                <a:latin typeface="Calibri" pitchFamily="34" charset="0"/>
              </a:rPr>
              <a:t>kristaloid</a:t>
            </a:r>
            <a:r>
              <a:rPr lang="tr-TR" dirty="0" smtClean="0">
                <a:latin typeface="Calibri" pitchFamily="34" charset="0"/>
              </a:rPr>
              <a:t> solüsyon ile havası çıkartılır ve </a:t>
            </a:r>
            <a:r>
              <a:rPr lang="tr-TR" dirty="0" err="1" smtClean="0">
                <a:latin typeface="Calibri" pitchFamily="34" charset="0"/>
              </a:rPr>
              <a:t>oklüzyon</a:t>
            </a:r>
            <a:r>
              <a:rPr lang="tr-TR" dirty="0" smtClean="0">
                <a:latin typeface="Calibri" pitchFamily="34" charset="0"/>
              </a:rPr>
              <a:t> kontrolü yapılır ve hazır halde bekletilir.</a:t>
            </a:r>
          </a:p>
          <a:p>
            <a:pPr>
              <a:buFont typeface="Wingdings" pitchFamily="2" charset="2"/>
              <a:buChar char="Ø"/>
            </a:pPr>
            <a:endParaRPr lang="tr-TR" dirty="0" smtClean="0">
              <a:latin typeface="Calibri" pitchFamily="3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dirty="0" err="1" smtClean="0">
                <a:latin typeface="Calibri" pitchFamily="34" charset="0"/>
              </a:rPr>
              <a:t>Kardiyopulmoner</a:t>
            </a:r>
            <a:r>
              <a:rPr lang="tr-TR" dirty="0" smtClean="0">
                <a:latin typeface="Calibri" pitchFamily="34" charset="0"/>
              </a:rPr>
              <a:t> </a:t>
            </a:r>
            <a:r>
              <a:rPr lang="tr-TR" dirty="0" err="1" smtClean="0">
                <a:latin typeface="Calibri" pitchFamily="34" charset="0"/>
              </a:rPr>
              <a:t>by</a:t>
            </a:r>
            <a:r>
              <a:rPr lang="tr-TR" dirty="0" smtClean="0">
                <a:latin typeface="Calibri" pitchFamily="34" charset="0"/>
              </a:rPr>
              <a:t>-</a:t>
            </a:r>
            <a:r>
              <a:rPr lang="tr-TR" dirty="0" err="1" smtClean="0">
                <a:latin typeface="Calibri" pitchFamily="34" charset="0"/>
              </a:rPr>
              <a:t>pass</a:t>
            </a:r>
            <a:r>
              <a:rPr lang="tr-TR" dirty="0" smtClean="0">
                <a:latin typeface="Calibri" pitchFamily="34" charset="0"/>
              </a:rPr>
              <a:t> sırasında akım çalışmasının zamanı geldiğinde </a:t>
            </a:r>
            <a:r>
              <a:rPr lang="tr-TR" dirty="0" err="1" smtClean="0">
                <a:latin typeface="Calibri" pitchFamily="34" charset="0"/>
              </a:rPr>
              <a:t>pulmoner</a:t>
            </a:r>
            <a:r>
              <a:rPr lang="tr-TR" dirty="0" smtClean="0">
                <a:latin typeface="Calibri" pitchFamily="34" charset="0"/>
              </a:rPr>
              <a:t> arter, aort </a:t>
            </a:r>
            <a:r>
              <a:rPr lang="tr-TR" dirty="0" err="1" smtClean="0">
                <a:latin typeface="Calibri" pitchFamily="34" charset="0"/>
              </a:rPr>
              <a:t>kanül</a:t>
            </a:r>
            <a:r>
              <a:rPr lang="tr-TR" dirty="0" smtClean="0">
                <a:latin typeface="Calibri" pitchFamily="34" charset="0"/>
              </a:rPr>
              <a:t> ile aynı size </a:t>
            </a:r>
            <a:r>
              <a:rPr lang="tr-TR" dirty="0" err="1" smtClean="0">
                <a:latin typeface="Calibri" pitchFamily="34" charset="0"/>
              </a:rPr>
              <a:t>kanül</a:t>
            </a:r>
            <a:r>
              <a:rPr lang="tr-TR" dirty="0" smtClean="0">
                <a:latin typeface="Calibri" pitchFamily="34" charset="0"/>
              </a:rPr>
              <a:t> ile </a:t>
            </a:r>
            <a:r>
              <a:rPr lang="tr-TR" dirty="0" err="1" smtClean="0">
                <a:latin typeface="Calibri" pitchFamily="34" charset="0"/>
              </a:rPr>
              <a:t>kanüle</a:t>
            </a:r>
            <a:r>
              <a:rPr lang="tr-TR" dirty="0" smtClean="0">
                <a:latin typeface="Calibri" pitchFamily="34" charset="0"/>
              </a:rPr>
              <a:t> edilir. Yavaş bir şekilde önce içindeki </a:t>
            </a:r>
            <a:r>
              <a:rPr lang="tr-TR" dirty="0" err="1" smtClean="0">
                <a:latin typeface="Calibri" pitchFamily="34" charset="0"/>
              </a:rPr>
              <a:t>kristaloid</a:t>
            </a:r>
            <a:r>
              <a:rPr lang="tr-TR" dirty="0" smtClean="0">
                <a:latin typeface="Calibri" pitchFamily="34" charset="0"/>
              </a:rPr>
              <a:t> solüsyon dışarı alınır ve hat ile </a:t>
            </a:r>
            <a:r>
              <a:rPr lang="tr-TR" dirty="0" err="1" smtClean="0">
                <a:latin typeface="Calibri" pitchFamily="34" charset="0"/>
              </a:rPr>
              <a:t>kanül</a:t>
            </a:r>
            <a:r>
              <a:rPr lang="tr-TR" dirty="0" smtClean="0">
                <a:latin typeface="Calibri" pitchFamily="34" charset="0"/>
              </a:rPr>
              <a:t> </a:t>
            </a:r>
            <a:r>
              <a:rPr lang="tr-TR" dirty="0" err="1" smtClean="0">
                <a:latin typeface="Calibri" pitchFamily="34" charset="0"/>
              </a:rPr>
              <a:t>konnekte</a:t>
            </a:r>
            <a:r>
              <a:rPr lang="tr-TR" dirty="0" smtClean="0">
                <a:latin typeface="Calibri" pitchFamily="34" charset="0"/>
              </a:rPr>
              <a:t> edilir.</a:t>
            </a:r>
          </a:p>
          <a:p>
            <a:endParaRPr lang="tr-T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Başlık"/>
          <p:cNvSpPr>
            <a:spLocks noGrp="1"/>
          </p:cNvSpPr>
          <p:nvPr>
            <p:ph type="title"/>
          </p:nvPr>
        </p:nvSpPr>
        <p:spPr>
          <a:xfrm>
            <a:off x="395288" y="142852"/>
            <a:ext cx="8291512" cy="135732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latin typeface="Calibri" pitchFamily="34" charset="0"/>
              </a:rPr>
              <a:t>YÖNTEM-1</a:t>
            </a: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071538" y="2857496"/>
          <a:ext cx="6357984" cy="320024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119328"/>
                <a:gridCol w="2119328"/>
                <a:gridCol w="2119328"/>
              </a:tblGrid>
              <a:tr h="480520">
                <a:tc>
                  <a:txBody>
                    <a:bodyPr/>
                    <a:lstStyle/>
                    <a:p>
                      <a:endParaRPr lang="tr-TR" sz="1800" b="1" dirty="0">
                        <a:solidFill>
                          <a:schemeClr val="accent1"/>
                        </a:solidFill>
                        <a:latin typeface="Cambria" pitchFamily="18" charset="0"/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accent1"/>
                          </a:solidFill>
                        </a:rPr>
                        <a:t>FULL</a:t>
                      </a:r>
                      <a:r>
                        <a:rPr lang="tr-TR" sz="1800" b="1" baseline="0" dirty="0" smtClean="0">
                          <a:solidFill>
                            <a:schemeClr val="accent1"/>
                          </a:solidFill>
                        </a:rPr>
                        <a:t> FLOW</a:t>
                      </a:r>
                    </a:p>
                    <a:p>
                      <a:pPr algn="ctr"/>
                      <a:r>
                        <a:rPr lang="tr-TR" sz="1800" b="1" dirty="0" smtClean="0">
                          <a:solidFill>
                            <a:schemeClr val="accent1"/>
                          </a:solidFill>
                        </a:rPr>
                        <a:t>(ml/kg/</a:t>
                      </a:r>
                      <a:r>
                        <a:rPr lang="tr-TR" sz="1800" b="1" dirty="0" err="1" smtClean="0">
                          <a:solidFill>
                            <a:schemeClr val="accent1"/>
                          </a:solidFill>
                        </a:rPr>
                        <a:t>dk</a:t>
                      </a:r>
                      <a:r>
                        <a:rPr lang="tr-TR" sz="1800" b="1" dirty="0" smtClean="0">
                          <a:solidFill>
                            <a:schemeClr val="accent1"/>
                          </a:solidFill>
                        </a:rPr>
                        <a:t>)</a:t>
                      </a:r>
                      <a:endParaRPr lang="tr-TR" sz="1800" b="1" dirty="0">
                        <a:solidFill>
                          <a:schemeClr val="accent1"/>
                        </a:solidFill>
                        <a:latin typeface="Cambria" pitchFamily="18" charset="0"/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accent1"/>
                          </a:solidFill>
                        </a:rPr>
                        <a:t>½ FLOW</a:t>
                      </a:r>
                    </a:p>
                    <a:p>
                      <a:pPr algn="ctr"/>
                      <a:r>
                        <a:rPr lang="tr-TR" sz="1800" b="1" dirty="0" smtClean="0">
                          <a:solidFill>
                            <a:schemeClr val="accent1"/>
                          </a:solidFill>
                        </a:rPr>
                        <a:t>(ml/kg/</a:t>
                      </a:r>
                      <a:r>
                        <a:rPr lang="tr-TR" sz="1800" b="1" dirty="0" err="1" smtClean="0">
                          <a:solidFill>
                            <a:schemeClr val="accent1"/>
                          </a:solidFill>
                        </a:rPr>
                        <a:t>dk</a:t>
                      </a:r>
                      <a:r>
                        <a:rPr lang="tr-TR" sz="1800" b="1" dirty="0" smtClean="0">
                          <a:solidFill>
                            <a:schemeClr val="accent1"/>
                          </a:solidFill>
                        </a:rPr>
                        <a:t>)</a:t>
                      </a:r>
                      <a:endParaRPr lang="tr-TR" sz="1800" b="1" dirty="0">
                        <a:solidFill>
                          <a:schemeClr val="accent1"/>
                        </a:solidFill>
                        <a:latin typeface="Cambria" pitchFamily="18" charset="0"/>
                      </a:endParaRPr>
                    </a:p>
                  </a:txBody>
                  <a:tcPr marT="45710" marB="45710"/>
                </a:tc>
              </a:tr>
              <a:tr h="278339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accent1"/>
                          </a:solidFill>
                        </a:rPr>
                        <a:t>0-3</a:t>
                      </a:r>
                      <a:r>
                        <a:rPr lang="tr-TR" sz="1800" b="1" baseline="0" dirty="0" smtClean="0">
                          <a:solidFill>
                            <a:schemeClr val="accent1"/>
                          </a:solidFill>
                        </a:rPr>
                        <a:t> kg</a:t>
                      </a:r>
                      <a:endParaRPr lang="tr-TR" sz="1800" b="1" dirty="0">
                        <a:solidFill>
                          <a:schemeClr val="accent1"/>
                        </a:solidFill>
                        <a:latin typeface="Cambria" pitchFamily="18" charset="0"/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accent1"/>
                          </a:solidFill>
                        </a:rPr>
                        <a:t>200</a:t>
                      </a:r>
                      <a:endParaRPr lang="tr-TR" sz="1800" b="1" dirty="0">
                        <a:solidFill>
                          <a:schemeClr val="accent1"/>
                        </a:solidFill>
                        <a:latin typeface="Cambria" pitchFamily="18" charset="0"/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accent1"/>
                          </a:solidFill>
                        </a:rPr>
                        <a:t>100</a:t>
                      </a:r>
                      <a:endParaRPr lang="tr-TR" sz="1800" b="1" dirty="0">
                        <a:solidFill>
                          <a:schemeClr val="accent1"/>
                        </a:solidFill>
                        <a:latin typeface="Cambria" pitchFamily="18" charset="0"/>
                      </a:endParaRPr>
                    </a:p>
                  </a:txBody>
                  <a:tcPr marT="45710" marB="45710"/>
                </a:tc>
              </a:tr>
              <a:tr h="278339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accent1"/>
                          </a:solidFill>
                        </a:rPr>
                        <a:t>3.1-10 kg</a:t>
                      </a:r>
                      <a:endParaRPr lang="tr-TR" sz="1800" b="1" dirty="0">
                        <a:solidFill>
                          <a:schemeClr val="accent1"/>
                        </a:solidFill>
                        <a:latin typeface="Cambria" pitchFamily="18" charset="0"/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accent1"/>
                          </a:solidFill>
                        </a:rPr>
                        <a:t>150</a:t>
                      </a:r>
                      <a:endParaRPr lang="tr-TR" sz="1800" b="1" dirty="0">
                        <a:solidFill>
                          <a:schemeClr val="accent1"/>
                        </a:solidFill>
                        <a:latin typeface="Cambria" pitchFamily="18" charset="0"/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accent1"/>
                          </a:solidFill>
                        </a:rPr>
                        <a:t>75</a:t>
                      </a:r>
                      <a:endParaRPr lang="tr-TR" sz="1800" b="1" dirty="0">
                        <a:solidFill>
                          <a:schemeClr val="accent1"/>
                        </a:solidFill>
                        <a:latin typeface="Cambria" pitchFamily="18" charset="0"/>
                      </a:endParaRPr>
                    </a:p>
                  </a:txBody>
                  <a:tcPr marT="45710" marB="45710"/>
                </a:tc>
              </a:tr>
              <a:tr h="278339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accent1"/>
                          </a:solidFill>
                        </a:rPr>
                        <a:t>10.1-15</a:t>
                      </a:r>
                      <a:r>
                        <a:rPr lang="tr-TR" sz="1800" b="1" baseline="0" dirty="0" smtClean="0">
                          <a:solidFill>
                            <a:schemeClr val="accent1"/>
                          </a:solidFill>
                        </a:rPr>
                        <a:t>  kg</a:t>
                      </a:r>
                      <a:endParaRPr lang="tr-TR" sz="1800" b="1" dirty="0">
                        <a:solidFill>
                          <a:schemeClr val="accent1"/>
                        </a:solidFill>
                        <a:latin typeface="Cambria" pitchFamily="18" charset="0"/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accent1"/>
                          </a:solidFill>
                        </a:rPr>
                        <a:t>125</a:t>
                      </a:r>
                      <a:endParaRPr lang="tr-TR" sz="1800" b="1" dirty="0">
                        <a:solidFill>
                          <a:schemeClr val="accent1"/>
                        </a:solidFill>
                        <a:latin typeface="Cambria" pitchFamily="18" charset="0"/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accent1"/>
                          </a:solidFill>
                        </a:rPr>
                        <a:t>65</a:t>
                      </a:r>
                      <a:endParaRPr lang="tr-TR" sz="1800" b="1" dirty="0">
                        <a:solidFill>
                          <a:schemeClr val="accent1"/>
                        </a:solidFill>
                        <a:latin typeface="Cambria" pitchFamily="18" charset="0"/>
                      </a:endParaRPr>
                    </a:p>
                  </a:txBody>
                  <a:tcPr marT="45710" marB="45710"/>
                </a:tc>
              </a:tr>
              <a:tr h="278339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accent1"/>
                          </a:solidFill>
                        </a:rPr>
                        <a:t>15.1-30 kg</a:t>
                      </a:r>
                      <a:endParaRPr lang="tr-TR" sz="1800" b="1" dirty="0">
                        <a:solidFill>
                          <a:schemeClr val="accent1"/>
                        </a:solidFill>
                        <a:latin typeface="Cambria" pitchFamily="18" charset="0"/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accent1"/>
                          </a:solidFill>
                        </a:rPr>
                        <a:t>100</a:t>
                      </a:r>
                      <a:endParaRPr lang="tr-TR" sz="1800" b="1" dirty="0">
                        <a:solidFill>
                          <a:schemeClr val="accent1"/>
                        </a:solidFill>
                        <a:latin typeface="Cambria" pitchFamily="18" charset="0"/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accent1"/>
                          </a:solidFill>
                        </a:rPr>
                        <a:t>50</a:t>
                      </a:r>
                      <a:endParaRPr lang="tr-TR" sz="1800" b="1" dirty="0">
                        <a:solidFill>
                          <a:schemeClr val="accent1"/>
                        </a:solidFill>
                        <a:latin typeface="Cambria" pitchFamily="18" charset="0"/>
                      </a:endParaRPr>
                    </a:p>
                  </a:txBody>
                  <a:tcPr marT="45710" marB="45710"/>
                </a:tc>
              </a:tr>
              <a:tr h="278339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accent1"/>
                          </a:solidFill>
                        </a:rPr>
                        <a:t>30.1-50 kg</a:t>
                      </a:r>
                      <a:endParaRPr lang="tr-TR" sz="1800" b="1" dirty="0">
                        <a:solidFill>
                          <a:schemeClr val="accent1"/>
                        </a:solidFill>
                        <a:latin typeface="Cambria" pitchFamily="18" charset="0"/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accent1"/>
                          </a:solidFill>
                        </a:rPr>
                        <a:t>75</a:t>
                      </a:r>
                      <a:endParaRPr lang="tr-TR" sz="1800" b="1" dirty="0">
                        <a:solidFill>
                          <a:schemeClr val="accent1"/>
                        </a:solidFill>
                        <a:latin typeface="Cambria" pitchFamily="18" charset="0"/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accent1"/>
                          </a:solidFill>
                        </a:rPr>
                        <a:t>40</a:t>
                      </a:r>
                      <a:endParaRPr lang="tr-TR" sz="1800" b="1" dirty="0">
                        <a:solidFill>
                          <a:schemeClr val="accent1"/>
                        </a:solidFill>
                        <a:latin typeface="Cambria" pitchFamily="18" charset="0"/>
                      </a:endParaRPr>
                    </a:p>
                  </a:txBody>
                  <a:tcPr marT="45710" marB="45710"/>
                </a:tc>
              </a:tr>
              <a:tr h="278339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accent1"/>
                          </a:solidFill>
                        </a:rPr>
                        <a:t>&gt;50 kg</a:t>
                      </a:r>
                      <a:endParaRPr lang="tr-TR" sz="1800" b="1" dirty="0">
                        <a:solidFill>
                          <a:schemeClr val="accent1"/>
                        </a:solidFill>
                        <a:latin typeface="Cambria" pitchFamily="18" charset="0"/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accent1"/>
                          </a:solidFill>
                        </a:rPr>
                        <a:t>65</a:t>
                      </a:r>
                      <a:endParaRPr lang="tr-TR" sz="1800" b="1" dirty="0">
                        <a:solidFill>
                          <a:schemeClr val="accent1"/>
                        </a:solidFill>
                        <a:latin typeface="Cambria" pitchFamily="18" charset="0"/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accent1"/>
                          </a:solidFill>
                        </a:rPr>
                        <a:t>30</a:t>
                      </a:r>
                      <a:endParaRPr lang="tr-TR" sz="1800" b="1" dirty="0">
                        <a:solidFill>
                          <a:schemeClr val="accent1"/>
                        </a:solidFill>
                        <a:latin typeface="Cambria" pitchFamily="18" charset="0"/>
                      </a:endParaRPr>
                    </a:p>
                  </a:txBody>
                  <a:tcPr marT="45710" marB="45710"/>
                </a:tc>
              </a:tr>
              <a:tr h="278339">
                <a:tc>
                  <a:txBody>
                    <a:bodyPr/>
                    <a:lstStyle/>
                    <a:p>
                      <a:endParaRPr lang="tr-TR" sz="1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endParaRPr lang="tr-TR" sz="1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endParaRPr lang="tr-TR" sz="1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10" marB="45710"/>
                </a:tc>
              </a:tr>
            </a:tbl>
          </a:graphicData>
        </a:graphic>
      </p:graphicFrame>
      <p:sp>
        <p:nvSpPr>
          <p:cNvPr id="5" name="4 Dikdörtgen"/>
          <p:cNvSpPr/>
          <p:nvPr/>
        </p:nvSpPr>
        <p:spPr>
          <a:xfrm>
            <a:off x="785786" y="1571612"/>
            <a:ext cx="70009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latin typeface="Calibri" pitchFamily="34" charset="0"/>
              </a:rPr>
              <a:t>    Akım çalışması sırasında hastanın </a:t>
            </a:r>
            <a:r>
              <a:rPr lang="tr-TR" sz="2400" dirty="0" err="1" smtClean="0">
                <a:latin typeface="Calibri" pitchFamily="34" charset="0"/>
              </a:rPr>
              <a:t>flow’u</a:t>
            </a:r>
            <a:r>
              <a:rPr lang="tr-TR" sz="2400" dirty="0" smtClean="0">
                <a:latin typeface="Calibri" pitchFamily="34" charset="0"/>
              </a:rPr>
              <a:t> 3lt/m2/</a:t>
            </a:r>
            <a:r>
              <a:rPr lang="tr-TR" sz="2400" dirty="0" err="1" smtClean="0">
                <a:latin typeface="Calibri" pitchFamily="34" charset="0"/>
              </a:rPr>
              <a:t>dk</a:t>
            </a:r>
            <a:r>
              <a:rPr lang="tr-TR" sz="2400" dirty="0" smtClean="0">
                <a:latin typeface="Calibri" pitchFamily="34" charset="0"/>
              </a:rPr>
              <a:t> olarak hesaplanır.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/>
          <a:lstStyle/>
          <a:p>
            <a:r>
              <a:rPr lang="tr-TR" b="0" dirty="0" smtClean="0">
                <a:solidFill>
                  <a:schemeClr val="tx1"/>
                </a:solidFill>
                <a:latin typeface="Calibri" pitchFamily="34" charset="0"/>
              </a:rPr>
              <a:t>YÖNTEM-2</a:t>
            </a:r>
            <a:endParaRPr lang="tr-TR" b="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14422"/>
            <a:ext cx="8115328" cy="5214974"/>
          </a:xfrm>
        </p:spPr>
        <p:txBody>
          <a:bodyPr>
            <a:normAutofit fontScale="70000" lnSpcReduction="20000"/>
          </a:bodyPr>
          <a:lstStyle/>
          <a:p>
            <a:pPr>
              <a:buClr>
                <a:schemeClr val="tx1"/>
              </a:buClr>
              <a:buNone/>
            </a:pPr>
            <a:endParaRPr lang="tr-TR" dirty="0" smtClean="0">
              <a:latin typeface="Calibri" pitchFamily="3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dirty="0" smtClean="0">
                <a:latin typeface="Calibri" pitchFamily="34" charset="0"/>
              </a:rPr>
              <a:t> Cerrahi ekipten akım çalışmasının başlaması </a:t>
            </a:r>
            <a:r>
              <a:rPr lang="tr-TR" dirty="0" smtClean="0">
                <a:latin typeface="Calibri" pitchFamily="34" charset="0"/>
              </a:rPr>
              <a:t>istendikten </a:t>
            </a:r>
            <a:r>
              <a:rPr lang="tr-TR" dirty="0" smtClean="0">
                <a:latin typeface="Calibri" pitchFamily="34" charset="0"/>
              </a:rPr>
              <a:t> sonra     </a:t>
            </a:r>
            <a:r>
              <a:rPr lang="tr-TR" dirty="0" err="1" smtClean="0">
                <a:latin typeface="Calibri" pitchFamily="34" charset="0"/>
              </a:rPr>
              <a:t>pulmoner</a:t>
            </a:r>
            <a:r>
              <a:rPr lang="tr-TR" dirty="0" smtClean="0">
                <a:latin typeface="Calibri" pitchFamily="34" charset="0"/>
              </a:rPr>
              <a:t> artere bağlı olan roller hastanın hesaplanan </a:t>
            </a:r>
            <a:r>
              <a:rPr lang="tr-TR" dirty="0" err="1" smtClean="0">
                <a:latin typeface="Calibri" pitchFamily="34" charset="0"/>
              </a:rPr>
              <a:t>flowu</a:t>
            </a:r>
            <a:r>
              <a:rPr lang="tr-TR" dirty="0" smtClean="0">
                <a:latin typeface="Calibri" pitchFamily="34" charset="0"/>
              </a:rPr>
              <a:t> yani 3lt/m2’nin  1/4, 1/2 , 3/4  ve tam olana kadar artırılır.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endParaRPr lang="tr-TR" dirty="0" smtClean="0">
              <a:latin typeface="Calibri" pitchFamily="3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dirty="0" smtClean="0">
                <a:latin typeface="Calibri" pitchFamily="34" charset="0"/>
              </a:rPr>
              <a:t>Bu sırada aort hattına bağlı olan roller pompa da gerektiği kadar artırılır.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endParaRPr lang="tr-TR" dirty="0" smtClean="0">
              <a:latin typeface="Calibri" pitchFamily="3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dirty="0" smtClean="0">
                <a:latin typeface="Calibri" pitchFamily="34" charset="0"/>
              </a:rPr>
              <a:t> Eğer mümkün ise </a:t>
            </a:r>
            <a:r>
              <a:rPr lang="tr-TR" dirty="0" err="1" smtClean="0">
                <a:latin typeface="Calibri" pitchFamily="34" charset="0"/>
              </a:rPr>
              <a:t>flow</a:t>
            </a:r>
            <a:r>
              <a:rPr lang="tr-TR" dirty="0" smtClean="0">
                <a:latin typeface="Calibri" pitchFamily="34" charset="0"/>
              </a:rPr>
              <a:t> </a:t>
            </a:r>
            <a:r>
              <a:rPr lang="tr-TR" dirty="0" err="1" smtClean="0">
                <a:latin typeface="Calibri" pitchFamily="34" charset="0"/>
              </a:rPr>
              <a:t>sensörle</a:t>
            </a:r>
            <a:r>
              <a:rPr lang="tr-TR" dirty="0" smtClean="0">
                <a:latin typeface="Calibri" pitchFamily="34" charset="0"/>
              </a:rPr>
              <a:t> akımın doğruluğu kontrol edilmelidir.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endParaRPr lang="tr-TR" dirty="0" smtClean="0">
              <a:latin typeface="Calibri" pitchFamily="3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dirty="0" smtClean="0">
                <a:latin typeface="Calibri" pitchFamily="34" charset="0"/>
              </a:rPr>
              <a:t>Akım çalışması sırasında sol </a:t>
            </a:r>
            <a:r>
              <a:rPr lang="tr-TR" dirty="0" err="1" smtClean="0">
                <a:latin typeface="Calibri" pitchFamily="34" charset="0"/>
              </a:rPr>
              <a:t>ventrikül</a:t>
            </a:r>
            <a:r>
              <a:rPr lang="tr-TR" dirty="0" smtClean="0">
                <a:latin typeface="Calibri" pitchFamily="34" charset="0"/>
              </a:rPr>
              <a:t> </a:t>
            </a:r>
            <a:r>
              <a:rPr lang="tr-TR" dirty="0" err="1" smtClean="0">
                <a:latin typeface="Calibri" pitchFamily="34" charset="0"/>
              </a:rPr>
              <a:t>ventinin</a:t>
            </a:r>
            <a:r>
              <a:rPr lang="tr-TR" dirty="0" smtClean="0">
                <a:latin typeface="Calibri" pitchFamily="34" charset="0"/>
              </a:rPr>
              <a:t> aktif ve iyi bir şekilde çalışması en önemli unsurlardandır. </a:t>
            </a:r>
          </a:p>
          <a:p>
            <a:pPr>
              <a:buClr>
                <a:schemeClr val="tx1"/>
              </a:buClr>
              <a:buNone/>
            </a:pPr>
            <a:endParaRPr lang="tr-TR" dirty="0" smtClean="0">
              <a:latin typeface="Calibri" pitchFamily="3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dirty="0" smtClean="0">
                <a:latin typeface="Calibri" pitchFamily="34" charset="0"/>
              </a:rPr>
              <a:t> Aort hattından ve </a:t>
            </a:r>
            <a:r>
              <a:rPr lang="tr-TR" dirty="0" err="1" smtClean="0">
                <a:latin typeface="Calibri" pitchFamily="34" charset="0"/>
              </a:rPr>
              <a:t>pulmoner</a:t>
            </a:r>
            <a:r>
              <a:rPr lang="tr-TR" dirty="0" smtClean="0">
                <a:latin typeface="Calibri" pitchFamily="34" charset="0"/>
              </a:rPr>
              <a:t> arterden gönderilen akım 3lt/m2’ ye ulaştığında </a:t>
            </a:r>
            <a:r>
              <a:rPr lang="tr-TR" dirty="0" err="1" smtClean="0">
                <a:latin typeface="Calibri" pitchFamily="34" charset="0"/>
              </a:rPr>
              <a:t>pulmoner</a:t>
            </a:r>
            <a:r>
              <a:rPr lang="tr-TR" dirty="0" smtClean="0">
                <a:latin typeface="Calibri" pitchFamily="34" charset="0"/>
              </a:rPr>
              <a:t> arter basıncı ölçülür ve sonuca göre ameliyatın devamının seyrine karar verilir.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endParaRPr lang="tr-T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İMAEH DENEYİMLERİ-1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dirty="0" smtClean="0">
                <a:latin typeface="Calibri" pitchFamily="34" charset="0"/>
              </a:rPr>
              <a:t>      İlk </a:t>
            </a:r>
            <a:r>
              <a:rPr lang="tr-TR" dirty="0" err="1" smtClean="0">
                <a:latin typeface="Calibri" pitchFamily="34" charset="0"/>
              </a:rPr>
              <a:t>pulmoner</a:t>
            </a:r>
            <a:r>
              <a:rPr lang="tr-TR" dirty="0" smtClean="0">
                <a:latin typeface="Calibri" pitchFamily="34" charset="0"/>
              </a:rPr>
              <a:t> akım çalışması 26.09.2011 yılında 8 yaşında bir hastaya uygulanmıştır. Akım çalışması sonucu </a:t>
            </a:r>
            <a:r>
              <a:rPr lang="tr-TR" dirty="0" err="1" smtClean="0">
                <a:latin typeface="Calibri" pitchFamily="34" charset="0"/>
              </a:rPr>
              <a:t>pulmoner</a:t>
            </a:r>
            <a:r>
              <a:rPr lang="tr-TR" dirty="0" smtClean="0">
                <a:latin typeface="Calibri" pitchFamily="34" charset="0"/>
              </a:rPr>
              <a:t> arter basıncı 25mmHg’nin altında olduğu için total düzeltme yapılmıştır.</a:t>
            </a:r>
          </a:p>
          <a:p>
            <a:pPr>
              <a:buNone/>
            </a:pPr>
            <a:endParaRPr lang="tr-TR" dirty="0" smtClean="0">
              <a:latin typeface="Calibri" pitchFamily="34" charset="0"/>
            </a:endParaRPr>
          </a:p>
          <a:p>
            <a:pPr>
              <a:buNone/>
            </a:pPr>
            <a:r>
              <a:rPr lang="tr-TR" dirty="0" smtClean="0">
                <a:latin typeface="Calibri" pitchFamily="34" charset="0"/>
              </a:rPr>
              <a:t>      Eylül 2011-Eylül2019  </a:t>
            </a:r>
            <a:r>
              <a:rPr lang="tr-TR" dirty="0" smtClean="0">
                <a:latin typeface="Calibri" pitchFamily="34" charset="0"/>
                <a:ea typeface="Cambria Math"/>
              </a:rPr>
              <a:t>→</a:t>
            </a:r>
            <a:r>
              <a:rPr lang="tr-TR" dirty="0" smtClean="0">
                <a:latin typeface="Calibri" pitchFamily="34" charset="0"/>
              </a:rPr>
              <a:t> 23 hasta </a:t>
            </a:r>
          </a:p>
          <a:p>
            <a:pPr>
              <a:buNone/>
            </a:pPr>
            <a:endParaRPr lang="tr-TR" dirty="0" smtClean="0">
              <a:latin typeface="Calibri" pitchFamily="3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dirty="0" smtClean="0">
                <a:latin typeface="Calibri" pitchFamily="34" charset="0"/>
              </a:rPr>
              <a:t>   10 hasta  PA (</a:t>
            </a:r>
            <a:r>
              <a:rPr lang="tr-TR" dirty="0" err="1" smtClean="0">
                <a:latin typeface="Calibri" pitchFamily="34" charset="0"/>
              </a:rPr>
              <a:t>mean</a:t>
            </a:r>
            <a:r>
              <a:rPr lang="tr-TR" dirty="0" smtClean="0">
                <a:latin typeface="Calibri" pitchFamily="34" charset="0"/>
              </a:rPr>
              <a:t>) &gt; 25mmHg </a:t>
            </a:r>
            <a:r>
              <a:rPr lang="tr-TR" dirty="0" smtClean="0">
                <a:latin typeface="Calibri" pitchFamily="34" charset="0"/>
                <a:ea typeface="Cambria Math"/>
              </a:rPr>
              <a:t>→ </a:t>
            </a:r>
            <a:r>
              <a:rPr lang="tr-TR" dirty="0" err="1" smtClean="0">
                <a:latin typeface="Calibri" pitchFamily="34" charset="0"/>
                <a:ea typeface="Cambria Math"/>
              </a:rPr>
              <a:t>şant</a:t>
            </a:r>
            <a:r>
              <a:rPr lang="tr-TR" dirty="0" smtClean="0">
                <a:latin typeface="Calibri" pitchFamily="34" charset="0"/>
                <a:ea typeface="Cambria Math"/>
              </a:rPr>
              <a:t>, VSD açık</a:t>
            </a:r>
            <a:r>
              <a:rPr lang="tr-TR" dirty="0" smtClean="0">
                <a:latin typeface="Calibri" pitchFamily="34" charset="0"/>
              </a:rPr>
              <a:t> 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dirty="0" smtClean="0">
                <a:latin typeface="Calibri" pitchFamily="34" charset="0"/>
              </a:rPr>
              <a:t>   12 hasta PA (</a:t>
            </a:r>
            <a:r>
              <a:rPr lang="tr-TR" dirty="0" err="1" smtClean="0">
                <a:latin typeface="Calibri" pitchFamily="34" charset="0"/>
              </a:rPr>
              <a:t>mean</a:t>
            </a:r>
            <a:r>
              <a:rPr lang="tr-TR" dirty="0" smtClean="0">
                <a:latin typeface="Calibri" pitchFamily="34" charset="0"/>
              </a:rPr>
              <a:t>) &lt; 25mmHg  </a:t>
            </a:r>
            <a:r>
              <a:rPr lang="tr-TR" dirty="0" smtClean="0">
                <a:latin typeface="Calibri" pitchFamily="34" charset="0"/>
                <a:ea typeface="Cambria Math"/>
              </a:rPr>
              <a:t>→ total düzeltme</a:t>
            </a:r>
            <a:endParaRPr lang="tr-TR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knik">
  <a:themeElements>
    <a:clrScheme name="Özel 17">
      <a:dk1>
        <a:srgbClr val="00B050"/>
      </a:dk1>
      <a:lt1>
        <a:sysClr val="window" lastClr="FFFFFF"/>
      </a:lt1>
      <a:dk2>
        <a:srgbClr val="0070C0"/>
      </a:dk2>
      <a:lt2>
        <a:srgbClr val="FEFAC9"/>
      </a:lt2>
      <a:accent1>
        <a:srgbClr val="002060"/>
      </a:accent1>
      <a:accent2>
        <a:srgbClr val="F3A447"/>
      </a:accent2>
      <a:accent3>
        <a:srgbClr val="E7BC29"/>
      </a:accent3>
      <a:accent4>
        <a:srgbClr val="97BAFF"/>
      </a:accent4>
      <a:accent5>
        <a:srgbClr val="9C85C0"/>
      </a:accent5>
      <a:accent6>
        <a:srgbClr val="00B0F0"/>
      </a:accent6>
      <a:hlink>
        <a:srgbClr val="97BAFF"/>
      </a:hlink>
      <a:folHlink>
        <a:srgbClr val="7F6F6F"/>
      </a:folHlink>
    </a:clrScheme>
    <a:fontScheme name="Teknik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knik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</TotalTime>
  <Words>510</Words>
  <PresentationFormat>Ekran Gösterisi (4:3)</PresentationFormat>
  <Paragraphs>80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Teknik</vt:lpstr>
      <vt:lpstr>İSTANBUL MEHMET AKİF ERSOY GÖĞÜS KALP DAMAR CERRAHİSİ EĞİTİM ARAŞTIRMA HASTANESİ PULMONER AKIM ÇALIŞMASI DENEYİMLERİMİZ </vt:lpstr>
      <vt:lpstr>Slayt 2</vt:lpstr>
      <vt:lpstr>PULMONER AKIM ÇALIŞMASI-1</vt:lpstr>
      <vt:lpstr>PULMONER AKIM ÇALIŞMASI-2</vt:lpstr>
      <vt:lpstr>AMAÇ</vt:lpstr>
      <vt:lpstr>TEKNİK</vt:lpstr>
      <vt:lpstr>YÖNTEM-1</vt:lpstr>
      <vt:lpstr>YÖNTEM-2</vt:lpstr>
      <vt:lpstr>İMAEH DENEYİMLERİ-1</vt:lpstr>
      <vt:lpstr>İMAEH DENEYİMLERİ-2</vt:lpstr>
      <vt:lpstr>DİKKAT EDİLECEK HUSUSLAR</vt:lpstr>
      <vt:lpstr>Slayt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İSTANBUL MEHMET AKİF ERSOY GÖĞÜS KALP DAMAR CERRAHİSİ EĞİTİM ARAŞTIRMA HASTANESİ PULMONER AKIM ÇALIŞMASI DENEYİMLERİMİZ </dc:title>
  <dc:creator>user</dc:creator>
  <cp:lastModifiedBy>user</cp:lastModifiedBy>
  <cp:revision>24</cp:revision>
  <dcterms:created xsi:type="dcterms:W3CDTF">2019-10-25T06:18:49Z</dcterms:created>
  <dcterms:modified xsi:type="dcterms:W3CDTF">2019-11-08T07:42:40Z</dcterms:modified>
</cp:coreProperties>
</file>