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Default Extension="vml" ContentType="application/vnd.openxmlformats-officedocument.vmlDrawing"/>
  <Default Extension="tiff" ContentType="image/tiff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333" r:id="rId3"/>
    <p:sldId id="275" r:id="rId4"/>
    <p:sldId id="334" r:id="rId5"/>
    <p:sldId id="284" r:id="rId6"/>
    <p:sldId id="297" r:id="rId7"/>
    <p:sldId id="319" r:id="rId8"/>
    <p:sldId id="312" r:id="rId9"/>
    <p:sldId id="282" r:id="rId10"/>
    <p:sldId id="270" r:id="rId11"/>
    <p:sldId id="299" r:id="rId12"/>
    <p:sldId id="265" r:id="rId13"/>
    <p:sldId id="300" r:id="rId14"/>
    <p:sldId id="335" r:id="rId15"/>
    <p:sldId id="314" r:id="rId16"/>
    <p:sldId id="278" r:id="rId17"/>
    <p:sldId id="339" r:id="rId18"/>
    <p:sldId id="313" r:id="rId19"/>
    <p:sldId id="347" r:id="rId20"/>
    <p:sldId id="341" r:id="rId21"/>
    <p:sldId id="317" r:id="rId22"/>
    <p:sldId id="328" r:id="rId23"/>
    <p:sldId id="344" r:id="rId24"/>
    <p:sldId id="342" r:id="rId25"/>
    <p:sldId id="343" r:id="rId26"/>
    <p:sldId id="348" r:id="rId27"/>
    <p:sldId id="329" r:id="rId28"/>
    <p:sldId id="336" r:id="rId29"/>
    <p:sldId id="349" r:id="rId30"/>
    <p:sldId id="277" r:id="rId31"/>
    <p:sldId id="316" r:id="rId32"/>
    <p:sldId id="323" r:id="rId33"/>
    <p:sldId id="337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>
          <p15:clr>
            <a:srgbClr val="A4A3A4"/>
          </p15:clr>
        </p15:guide>
        <p15:guide id="2" orient="horz" pos="192">
          <p15:clr>
            <a:srgbClr val="A4A3A4"/>
          </p15:clr>
        </p15:guide>
        <p15:guide id="3" orient="horz" pos="96">
          <p15:clr>
            <a:srgbClr val="A4A3A4"/>
          </p15:clr>
        </p15:guide>
        <p15:guide id="4">
          <p15:clr>
            <a:srgbClr val="A4A3A4"/>
          </p15:clr>
        </p15:guide>
        <p15:guide id="5" pos="48">
          <p15:clr>
            <a:srgbClr val="A4A3A4"/>
          </p15:clr>
        </p15:guide>
        <p15:guide id="6" pos="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DF7"/>
    <a:srgbClr val="FFFDDD"/>
    <a:srgbClr val="CCFFFF"/>
    <a:srgbClr val="800040"/>
    <a:srgbClr val="FF0080"/>
    <a:srgbClr val="5D7E9D"/>
    <a:srgbClr val="191919"/>
    <a:srgbClr val="CEC339"/>
    <a:srgbClr val="FF66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Açık Stil 3 - Vurgu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2838BEF-8BB2-4498-84A7-C5851F593DF1}" styleName="Orta Stil 4 - Vurgu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48" autoAdjust="0"/>
    <p:restoredTop sz="84588" autoAdjust="0"/>
  </p:normalViewPr>
  <p:slideViewPr>
    <p:cSldViewPr snapToObjects="1">
      <p:cViewPr>
        <p:scale>
          <a:sx n="73" d="100"/>
          <a:sy n="73" d="100"/>
        </p:scale>
        <p:origin x="-1494" y="108"/>
      </p:cViewPr>
      <p:guideLst>
        <p:guide orient="horz"/>
        <p:guide orient="horz" pos="192"/>
        <p:guide orient="horz" pos="96"/>
        <p:guide/>
        <p:guide pos="48"/>
        <p:guide pos="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al__ma_Sayfas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16"/>
  <c:chart>
    <c:view3D>
      <c:rAngAx val="1"/>
    </c:view3D>
    <c:floor>
      <c:spPr>
        <a:noFill/>
        <a:ln w="6350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9.3879228638088036E-2"/>
          <c:y val="5.1994125734283213E-2"/>
          <c:w val="0.74328630796150486"/>
          <c:h val="0.55673240173392957"/>
        </c:manualLayout>
      </c:layout>
      <c:bar3DChart>
        <c:barDir val="col"/>
        <c:grouping val="clustered"/>
        <c:shape val="cylinder"/>
        <c:axId val="160053120"/>
        <c:axId val="160054656"/>
        <c:axId val="0"/>
      </c:bar3DChart>
      <c:catAx>
        <c:axId val="1600531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tr-TR"/>
          </a:p>
        </c:txPr>
        <c:crossAx val="160054656"/>
        <c:crosses val="autoZero"/>
        <c:auto val="1"/>
        <c:lblAlgn val="ctr"/>
        <c:lblOffset val="100"/>
      </c:catAx>
      <c:valAx>
        <c:axId val="160054656"/>
        <c:scaling>
          <c:orientation val="minMax"/>
        </c:scaling>
        <c:delete val="1"/>
        <c:axPos val="l"/>
        <c:numFmt formatCode="General" sourceLinked="1"/>
        <c:tickLblPos val="none"/>
        <c:crossAx val="160053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585811015327501"/>
          <c:y val="0.10880571983676236"/>
          <c:w val="0.12476804129854023"/>
          <c:h val="0.36944958881866091"/>
        </c:manualLayout>
      </c:layout>
      <c:txPr>
        <a:bodyPr/>
        <a:lstStyle/>
        <a:p>
          <a:pPr>
            <a:defRPr lang="en-US"/>
          </a:pPr>
          <a:endParaRPr lang="tr-TR"/>
        </a:p>
      </c:txPr>
    </c:legend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E32910-A8D2-4666-8D28-D64B189F499C}" type="doc">
      <dgm:prSet loTypeId="urn:microsoft.com/office/officeart/2005/8/layout/process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tr-TR"/>
        </a:p>
      </dgm:t>
    </dgm:pt>
    <dgm:pt modelId="{DEE1A068-2A1B-4168-B82C-D90B7F42A311}">
      <dgm:prSet custT="1"/>
      <dgm:spPr/>
      <dgm:t>
        <a:bodyPr/>
        <a:lstStyle/>
        <a:p>
          <a:pPr rtl="0">
            <a:lnSpc>
              <a:spcPct val="150000"/>
            </a:lnSpc>
          </a:pPr>
          <a:r>
            <a:rPr lang="tr-TR" sz="2400" b="1" dirty="0" smtClean="0"/>
            <a:t>Beyin kan dolaşımının en önemli özelliği, düşük ve yüksek basınçlarda bile beyne nispeten sabit kan akımının devam etmesini sağlayan </a:t>
          </a:r>
          <a:r>
            <a:rPr lang="tr-TR" sz="2400" b="1" dirty="0" err="1" smtClean="0"/>
            <a:t>otoregülasyon</a:t>
          </a:r>
          <a:r>
            <a:rPr lang="tr-TR" sz="2400" b="1" dirty="0" smtClean="0"/>
            <a:t> mekanizmasına sahip olmasıdır. </a:t>
          </a:r>
          <a:endParaRPr lang="tr-TR" sz="2400" b="1" dirty="0"/>
        </a:p>
      </dgm:t>
    </dgm:pt>
    <dgm:pt modelId="{C636C455-5380-4334-9B11-93DDAA3F0810}" type="parTrans" cxnId="{1614A257-A815-4EF8-883D-86BA93AB372E}">
      <dgm:prSet/>
      <dgm:spPr/>
      <dgm:t>
        <a:bodyPr/>
        <a:lstStyle/>
        <a:p>
          <a:pPr>
            <a:lnSpc>
              <a:spcPct val="150000"/>
            </a:lnSpc>
          </a:pPr>
          <a:endParaRPr lang="tr-TR" sz="2000"/>
        </a:p>
      </dgm:t>
    </dgm:pt>
    <dgm:pt modelId="{718F40C2-7F0D-4603-8EA8-CD0CD4587662}" type="sibTrans" cxnId="{1614A257-A815-4EF8-883D-86BA93AB372E}">
      <dgm:prSet/>
      <dgm:spPr/>
      <dgm:t>
        <a:bodyPr/>
        <a:lstStyle/>
        <a:p>
          <a:pPr>
            <a:lnSpc>
              <a:spcPct val="150000"/>
            </a:lnSpc>
          </a:pPr>
          <a:endParaRPr lang="tr-TR" sz="2000"/>
        </a:p>
      </dgm:t>
    </dgm:pt>
    <dgm:pt modelId="{C8F331DA-5F9D-4AF4-8021-67C3DBE177A2}" type="pres">
      <dgm:prSet presAssocID="{99E32910-A8D2-4666-8D28-D64B189F49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6473E75-06EC-45D7-97F4-5FB77840C531}" type="pres">
      <dgm:prSet presAssocID="{DEE1A068-2A1B-4168-B82C-D90B7F42A311}" presName="boxAndChildren" presStyleCnt="0"/>
      <dgm:spPr/>
    </dgm:pt>
    <dgm:pt modelId="{D7247F07-D826-4485-8D93-ACE2BC463F4F}" type="pres">
      <dgm:prSet presAssocID="{DEE1A068-2A1B-4168-B82C-D90B7F42A311}" presName="parentTextBox" presStyleLbl="node1" presStyleIdx="0" presStyleCnt="1"/>
      <dgm:spPr/>
      <dgm:t>
        <a:bodyPr/>
        <a:lstStyle/>
        <a:p>
          <a:endParaRPr lang="tr-TR"/>
        </a:p>
      </dgm:t>
    </dgm:pt>
  </dgm:ptLst>
  <dgm:cxnLst>
    <dgm:cxn modelId="{9C6A01B5-5DC1-4D5F-BF6C-8CC527E8534A}" type="presOf" srcId="{99E32910-A8D2-4666-8D28-D64B189F499C}" destId="{C8F331DA-5F9D-4AF4-8021-67C3DBE177A2}" srcOrd="0" destOrd="0" presId="urn:microsoft.com/office/officeart/2005/8/layout/process4"/>
    <dgm:cxn modelId="{9F443AAA-E9C6-426A-915B-D63DB6233200}" type="presOf" srcId="{DEE1A068-2A1B-4168-B82C-D90B7F42A311}" destId="{D7247F07-D826-4485-8D93-ACE2BC463F4F}" srcOrd="0" destOrd="0" presId="urn:microsoft.com/office/officeart/2005/8/layout/process4"/>
    <dgm:cxn modelId="{1614A257-A815-4EF8-883D-86BA93AB372E}" srcId="{99E32910-A8D2-4666-8D28-D64B189F499C}" destId="{DEE1A068-2A1B-4168-B82C-D90B7F42A311}" srcOrd="0" destOrd="0" parTransId="{C636C455-5380-4334-9B11-93DDAA3F0810}" sibTransId="{718F40C2-7F0D-4603-8EA8-CD0CD4587662}"/>
    <dgm:cxn modelId="{A79D3103-D1C1-4B1F-9867-80A779653ABE}" type="presParOf" srcId="{C8F331DA-5F9D-4AF4-8021-67C3DBE177A2}" destId="{36473E75-06EC-45D7-97F4-5FB77840C531}" srcOrd="0" destOrd="0" presId="urn:microsoft.com/office/officeart/2005/8/layout/process4"/>
    <dgm:cxn modelId="{7379B92E-7354-4F41-99F1-62560A4411AA}" type="presParOf" srcId="{36473E75-06EC-45D7-97F4-5FB77840C531}" destId="{D7247F07-D826-4485-8D93-ACE2BC463F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E85601-D63C-4E1D-81A4-974D43B35120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34356767-8F49-454C-9CD3-50CCF609A5EA}">
      <dgm:prSet custT="1"/>
      <dgm:spPr/>
      <dgm:t>
        <a:bodyPr/>
        <a:lstStyle/>
        <a:p>
          <a:pPr marL="0" marR="0" indent="0" algn="l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dirty="0" smtClean="0"/>
            <a:t>  </a:t>
          </a:r>
        </a:p>
        <a:p>
          <a:pPr marL="0" marR="0" indent="0" algn="l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dirty="0" smtClean="0"/>
            <a:t>   Ancak bu mekanizma yaşlı, </a:t>
          </a:r>
          <a:r>
            <a:rPr lang="tr-TR" sz="2400" b="0" dirty="0" err="1" smtClean="0"/>
            <a:t>hipertansif</a:t>
          </a:r>
          <a:r>
            <a:rPr lang="tr-TR" sz="2400" b="0" dirty="0" smtClean="0"/>
            <a:t>, </a:t>
          </a:r>
          <a:r>
            <a:rPr lang="tr-TR" sz="2400" b="0" dirty="0" err="1" smtClean="0"/>
            <a:t>diabetik</a:t>
          </a:r>
          <a:r>
            <a:rPr lang="tr-TR" sz="2400" b="0" dirty="0" smtClean="0"/>
            <a:t> hastalarda bozulabilir. </a:t>
          </a:r>
        </a:p>
        <a:p>
          <a:pPr marL="0" marR="0" indent="0" algn="l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400" b="0" dirty="0" smtClean="0"/>
        </a:p>
        <a:p>
          <a:pPr marL="0" marR="0" indent="0" algn="l" defTabSz="914400" rtl="0" eaLnBrk="1" fontAlgn="auto" latinLnBrk="0" hangingPunct="1">
            <a:lnSpc>
              <a:spcPct val="15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dirty="0" smtClean="0"/>
            <a:t>Bu özelliklerden dolayı beyin hücrelerini yetersiz oksijen sunumuna bağlı olarak gelişen </a:t>
          </a:r>
          <a:r>
            <a:rPr lang="tr-TR" sz="2400" b="0" dirty="0" err="1" smtClean="0"/>
            <a:t>anoksik</a:t>
          </a:r>
          <a:r>
            <a:rPr lang="tr-TR" sz="2400" b="0" dirty="0" smtClean="0"/>
            <a:t> hasardan ve </a:t>
          </a:r>
          <a:r>
            <a:rPr lang="tr-TR" sz="2400" b="0" dirty="0" err="1" smtClean="0"/>
            <a:t>asidozdan</a:t>
          </a:r>
          <a:r>
            <a:rPr lang="tr-TR" sz="2400" b="0" dirty="0" smtClean="0"/>
            <a:t> korumak diğer organları korumaktan daha zordur. </a:t>
          </a:r>
        </a:p>
        <a:p>
          <a:pPr algn="ctr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tr-TR" sz="2000" dirty="0"/>
        </a:p>
      </dgm:t>
    </dgm:pt>
    <dgm:pt modelId="{6BC47966-09C9-4A4F-B4B0-C80A339CDE13}" type="parTrans" cxnId="{1A84D01E-73B4-420F-9F7A-7BFBFC329B8F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36E36260-3C6B-4DE2-8E41-845FD414D995}" type="sibTrans" cxnId="{1A84D01E-73B4-420F-9F7A-7BFBFC329B8F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5997C839-04EB-4B33-8FD0-DFAABDEAD35A}" type="pres">
      <dgm:prSet presAssocID="{04E85601-D63C-4E1D-81A4-974D43B3512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A4830041-B018-4B21-9F94-0C65AB44D9F4}" type="pres">
      <dgm:prSet presAssocID="{34356767-8F49-454C-9CD3-50CCF609A5EA}" presName="parentText" presStyleLbl="node1" presStyleIdx="0" presStyleCnt="1" custScaleY="797928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A84D01E-73B4-420F-9F7A-7BFBFC329B8F}" srcId="{04E85601-D63C-4E1D-81A4-974D43B35120}" destId="{34356767-8F49-454C-9CD3-50CCF609A5EA}" srcOrd="0" destOrd="0" parTransId="{6BC47966-09C9-4A4F-B4B0-C80A339CDE13}" sibTransId="{36E36260-3C6B-4DE2-8E41-845FD414D995}"/>
    <dgm:cxn modelId="{AD7D9BCF-BE6E-4BEB-BC2B-0961C071E3C2}" type="presOf" srcId="{04E85601-D63C-4E1D-81A4-974D43B35120}" destId="{5997C839-04EB-4B33-8FD0-DFAABDEAD35A}" srcOrd="0" destOrd="0" presId="urn:microsoft.com/office/officeart/2005/8/layout/vList2"/>
    <dgm:cxn modelId="{33E341AC-1ECF-4A7A-939B-9B8B0809EB9C}" type="presOf" srcId="{34356767-8F49-454C-9CD3-50CCF609A5EA}" destId="{A4830041-B018-4B21-9F94-0C65AB44D9F4}" srcOrd="0" destOrd="0" presId="urn:microsoft.com/office/officeart/2005/8/layout/vList2"/>
    <dgm:cxn modelId="{0C507DA5-B082-4884-B2A7-E9DEFEC00C89}" type="presParOf" srcId="{5997C839-04EB-4B33-8FD0-DFAABDEAD35A}" destId="{A4830041-B018-4B21-9F94-0C65AB44D9F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720A97-E606-4CDB-B02C-73BCE59D57EC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E0875FB7-3591-4211-A03A-1A4251700A4F}">
      <dgm:prSet custT="1"/>
      <dgm:spPr/>
      <dgm:t>
        <a:bodyPr/>
        <a:lstStyle/>
        <a:p>
          <a:r>
            <a:rPr lang="tr-TR" sz="2400" b="0" dirty="0" smtClean="0"/>
            <a:t>Bu çalışmada ;</a:t>
          </a:r>
        </a:p>
        <a:p>
          <a:r>
            <a:rPr lang="tr-TR" sz="2400" b="0" dirty="0" err="1" smtClean="0"/>
            <a:t>Arkus</a:t>
          </a:r>
          <a:r>
            <a:rPr lang="tr-TR" sz="2400" b="0" dirty="0" smtClean="0"/>
            <a:t> cerrahisi uyguladığımız olgularda </a:t>
          </a:r>
          <a:r>
            <a:rPr lang="tr-TR" sz="2400" b="0" dirty="0" err="1" smtClean="0"/>
            <a:t>serebral</a:t>
          </a:r>
          <a:r>
            <a:rPr lang="tr-TR" sz="2400" b="0" dirty="0" smtClean="0"/>
            <a:t> perfüzyon ve beyin koruması için </a:t>
          </a:r>
          <a:r>
            <a:rPr lang="tr-TR" sz="2400" b="0" dirty="0" smtClean="0">
              <a:solidFill>
                <a:srgbClr val="FF0000"/>
              </a:solidFill>
            </a:rPr>
            <a:t>balonlu </a:t>
          </a:r>
          <a:r>
            <a:rPr lang="tr-TR" sz="2400" b="0" dirty="0" err="1" smtClean="0">
              <a:solidFill>
                <a:srgbClr val="FF0000"/>
              </a:solidFill>
            </a:rPr>
            <a:t>kanüller</a:t>
          </a:r>
          <a:r>
            <a:rPr lang="tr-TR" sz="2400" b="0" dirty="0" smtClean="0">
              <a:solidFill>
                <a:srgbClr val="FF0000"/>
              </a:solidFill>
            </a:rPr>
            <a:t> </a:t>
          </a:r>
          <a:r>
            <a:rPr lang="tr-TR" sz="2400" b="0" dirty="0" smtClean="0"/>
            <a:t>ve</a:t>
          </a:r>
        </a:p>
        <a:p>
          <a:r>
            <a:rPr lang="tr-TR" sz="2400" b="0" dirty="0" smtClean="0">
              <a:solidFill>
                <a:srgbClr val="FF0000"/>
              </a:solidFill>
            </a:rPr>
            <a:t>NIRS</a:t>
          </a:r>
          <a:r>
            <a:rPr lang="tr-TR" sz="2400" b="0" dirty="0" smtClean="0"/>
            <a:t>  yardımıyla uygulamaya soktuğumuz </a:t>
          </a:r>
          <a:r>
            <a:rPr lang="tr-TR" sz="2400" b="0" dirty="0" err="1" smtClean="0"/>
            <a:t>bilateral</a:t>
          </a:r>
          <a:r>
            <a:rPr lang="tr-TR" sz="2400" b="0" dirty="0" smtClean="0"/>
            <a:t> </a:t>
          </a:r>
          <a:r>
            <a:rPr lang="tr-TR" sz="2400" b="0" dirty="0" smtClean="0">
              <a:solidFill>
                <a:srgbClr val="FF0000"/>
              </a:solidFill>
            </a:rPr>
            <a:t>ASP </a:t>
          </a:r>
          <a:r>
            <a:rPr lang="tr-TR" sz="2400" b="0" dirty="0" smtClean="0"/>
            <a:t>tekniği ele alınmaktadır.</a:t>
          </a:r>
          <a:endParaRPr lang="tr-TR" sz="2400" b="0" dirty="0"/>
        </a:p>
      </dgm:t>
    </dgm:pt>
    <dgm:pt modelId="{429EF992-2161-4F38-8106-400DE334FD32}" type="parTrans" cxnId="{CCE833AB-64B4-44B0-8C47-AD014A4B9B67}">
      <dgm:prSet/>
      <dgm:spPr/>
      <dgm:t>
        <a:bodyPr/>
        <a:lstStyle/>
        <a:p>
          <a:endParaRPr lang="tr-TR"/>
        </a:p>
      </dgm:t>
    </dgm:pt>
    <dgm:pt modelId="{02F2BCF9-6EF0-4937-8EE3-EDF907C3D2BD}" type="sibTrans" cxnId="{CCE833AB-64B4-44B0-8C47-AD014A4B9B67}">
      <dgm:prSet/>
      <dgm:spPr/>
      <dgm:t>
        <a:bodyPr/>
        <a:lstStyle/>
        <a:p>
          <a:endParaRPr lang="tr-TR"/>
        </a:p>
      </dgm:t>
    </dgm:pt>
    <dgm:pt modelId="{023C80E5-445C-4406-905C-FE138D1E84E9}" type="pres">
      <dgm:prSet presAssocID="{09720A97-E606-4CDB-B02C-73BCE59D57E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545B446-E58E-4526-8D3D-CF7C5039C3A9}" type="pres">
      <dgm:prSet presAssocID="{E0875FB7-3591-4211-A03A-1A4251700A4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CCE833AB-64B4-44B0-8C47-AD014A4B9B67}" srcId="{09720A97-E606-4CDB-B02C-73BCE59D57EC}" destId="{E0875FB7-3591-4211-A03A-1A4251700A4F}" srcOrd="0" destOrd="0" parTransId="{429EF992-2161-4F38-8106-400DE334FD32}" sibTransId="{02F2BCF9-6EF0-4937-8EE3-EDF907C3D2BD}"/>
    <dgm:cxn modelId="{FA1566BE-F6D1-4F63-97F6-C30CB4726B68}" type="presOf" srcId="{E0875FB7-3591-4211-A03A-1A4251700A4F}" destId="{6545B446-E58E-4526-8D3D-CF7C5039C3A9}" srcOrd="0" destOrd="0" presId="urn:microsoft.com/office/officeart/2005/8/layout/vList2"/>
    <dgm:cxn modelId="{550511D3-3AF6-4B90-9E73-C9211B54A964}" type="presOf" srcId="{09720A97-E606-4CDB-B02C-73BCE59D57EC}" destId="{023C80E5-445C-4406-905C-FE138D1E84E9}" srcOrd="0" destOrd="0" presId="urn:microsoft.com/office/officeart/2005/8/layout/vList2"/>
    <dgm:cxn modelId="{937CAD47-7708-405F-ABD4-21D29C273F2F}" type="presParOf" srcId="{023C80E5-445C-4406-905C-FE138D1E84E9}" destId="{6545B446-E58E-4526-8D3D-CF7C5039C3A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CC32C4C-687C-40AE-B56D-2E6AD4B1B7C0}" type="doc">
      <dgm:prSet loTypeId="urn:microsoft.com/office/officeart/2005/8/layout/v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tr-TR"/>
        </a:p>
      </dgm:t>
    </dgm:pt>
    <dgm:pt modelId="{224957B8-98FB-43F8-A2B7-F3953C8119CB}">
      <dgm:prSet custT="1"/>
      <dgm:spPr/>
      <dgm:t>
        <a:bodyPr/>
        <a:lstStyle/>
        <a:p>
          <a:pPr algn="l" rtl="0"/>
          <a:r>
            <a:rPr lang="tr-TR" sz="2400" b="0" dirty="0" smtClean="0">
              <a:latin typeface="+mn-lt"/>
            </a:rPr>
            <a:t>Tüm olgularda </a:t>
          </a:r>
          <a:r>
            <a:rPr lang="tr-TR" sz="2400" b="0" dirty="0" err="1" smtClean="0">
              <a:latin typeface="+mn-lt"/>
            </a:rPr>
            <a:t>ekstrakorporeal</a:t>
          </a:r>
          <a:r>
            <a:rPr lang="tr-TR" sz="2400" b="0" dirty="0" smtClean="0">
              <a:latin typeface="+mn-lt"/>
            </a:rPr>
            <a:t> dolaşım sistemi klasik arter ven hattı arasına yerleştirilen bir resirkülasyon (H hattı) hattı ile birlikte dizayn edilmiş şekilde kullanılmaktadır.</a:t>
          </a:r>
        </a:p>
        <a:p>
          <a:pPr algn="l" rtl="0"/>
          <a:r>
            <a:rPr lang="tr-TR" sz="2400" b="0" dirty="0" smtClean="0">
              <a:latin typeface="+mn-lt"/>
            </a:rPr>
            <a:t>Ve cerrahi aşamanın değişik safhalarında  </a:t>
          </a:r>
          <a:r>
            <a:rPr lang="tr-TR" sz="2400" b="0" dirty="0" err="1" smtClean="0">
              <a:latin typeface="+mn-lt"/>
            </a:rPr>
            <a:t>serebral</a:t>
          </a:r>
          <a:r>
            <a:rPr lang="tr-TR" sz="2400" b="0" dirty="0" smtClean="0">
              <a:latin typeface="+mn-lt"/>
            </a:rPr>
            <a:t> koruma tekniklerinden gerektiğinde bir veya birkaçını uygulama olanağı sunmaktadır</a:t>
          </a:r>
          <a:r>
            <a:rPr lang="tr-TR" sz="2400" b="1" dirty="0" smtClean="0">
              <a:latin typeface="+mn-lt"/>
            </a:rPr>
            <a:t>. </a:t>
          </a:r>
          <a:endParaRPr lang="tr-TR" sz="2400" b="1" i="0" baseline="0" dirty="0">
            <a:latin typeface="+mn-lt"/>
          </a:endParaRPr>
        </a:p>
      </dgm:t>
    </dgm:pt>
    <dgm:pt modelId="{9D51E235-E0E2-46E9-8EC5-F32646A97353}" type="parTrans" cxnId="{3EBEA766-657F-4F4E-9085-613B5BEE4863}">
      <dgm:prSet/>
      <dgm:spPr/>
      <dgm:t>
        <a:bodyPr/>
        <a:lstStyle/>
        <a:p>
          <a:pPr algn="ctr"/>
          <a:endParaRPr lang="tr-TR" sz="2400"/>
        </a:p>
      </dgm:t>
    </dgm:pt>
    <dgm:pt modelId="{837B12C2-F242-4C04-93C3-8B21336D22ED}" type="sibTrans" cxnId="{3EBEA766-657F-4F4E-9085-613B5BEE4863}">
      <dgm:prSet/>
      <dgm:spPr/>
      <dgm:t>
        <a:bodyPr/>
        <a:lstStyle/>
        <a:p>
          <a:pPr algn="ctr"/>
          <a:endParaRPr lang="tr-TR" sz="2400"/>
        </a:p>
      </dgm:t>
    </dgm:pt>
    <dgm:pt modelId="{9E5485D8-1466-4EE3-B0CA-7CEC084C5B34}">
      <dgm:prSet/>
      <dgm:spPr/>
      <dgm:t>
        <a:bodyPr/>
        <a:lstStyle/>
        <a:p>
          <a:endParaRPr lang="tr-TR" dirty="0"/>
        </a:p>
      </dgm:t>
    </dgm:pt>
    <dgm:pt modelId="{434329ED-9546-420D-9CFD-CFD9C48E049E}" type="parTrans" cxnId="{7D3C17F2-DE10-4A5B-A98D-640CB5F470FD}">
      <dgm:prSet/>
      <dgm:spPr/>
      <dgm:t>
        <a:bodyPr/>
        <a:lstStyle/>
        <a:p>
          <a:endParaRPr lang="tr-TR"/>
        </a:p>
      </dgm:t>
    </dgm:pt>
    <dgm:pt modelId="{B05E6998-DA3C-4A11-9C9F-8A360DF48A32}" type="sibTrans" cxnId="{7D3C17F2-DE10-4A5B-A98D-640CB5F470FD}">
      <dgm:prSet/>
      <dgm:spPr/>
      <dgm:t>
        <a:bodyPr/>
        <a:lstStyle/>
        <a:p>
          <a:endParaRPr lang="tr-TR"/>
        </a:p>
      </dgm:t>
    </dgm:pt>
    <dgm:pt modelId="{38C20F6B-0AF7-41B6-9C03-FEA4FA7F3DBC}" type="pres">
      <dgm:prSet presAssocID="{BCC32C4C-687C-40AE-B56D-2E6AD4B1B7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90820669-8E72-48ED-B22E-06E88CE9561C}" type="pres">
      <dgm:prSet presAssocID="{224957B8-98FB-43F8-A2B7-F3953C8119CB}" presName="parentText" presStyleLbl="node1" presStyleIdx="0" presStyleCnt="1" custScaleY="125247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4F33F6D8-9162-43BB-9760-1E8CA133F828}" type="pres">
      <dgm:prSet presAssocID="{224957B8-98FB-43F8-A2B7-F3953C8119CB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CD10C50-7CBC-4685-BB7B-647FB3185D0A}" type="presOf" srcId="{BCC32C4C-687C-40AE-B56D-2E6AD4B1B7C0}" destId="{38C20F6B-0AF7-41B6-9C03-FEA4FA7F3DBC}" srcOrd="0" destOrd="0" presId="urn:microsoft.com/office/officeart/2005/8/layout/vList2"/>
    <dgm:cxn modelId="{3EBEA766-657F-4F4E-9085-613B5BEE4863}" srcId="{BCC32C4C-687C-40AE-B56D-2E6AD4B1B7C0}" destId="{224957B8-98FB-43F8-A2B7-F3953C8119CB}" srcOrd="0" destOrd="0" parTransId="{9D51E235-E0E2-46E9-8EC5-F32646A97353}" sibTransId="{837B12C2-F242-4C04-93C3-8B21336D22ED}"/>
    <dgm:cxn modelId="{7D3C17F2-DE10-4A5B-A98D-640CB5F470FD}" srcId="{224957B8-98FB-43F8-A2B7-F3953C8119CB}" destId="{9E5485D8-1466-4EE3-B0CA-7CEC084C5B34}" srcOrd="0" destOrd="0" parTransId="{434329ED-9546-420D-9CFD-CFD9C48E049E}" sibTransId="{B05E6998-DA3C-4A11-9C9F-8A360DF48A32}"/>
    <dgm:cxn modelId="{D76CF923-047F-4DC9-B07F-AC671AF0C345}" type="presOf" srcId="{9E5485D8-1466-4EE3-B0CA-7CEC084C5B34}" destId="{4F33F6D8-9162-43BB-9760-1E8CA133F828}" srcOrd="0" destOrd="0" presId="urn:microsoft.com/office/officeart/2005/8/layout/vList2"/>
    <dgm:cxn modelId="{BC2AAB95-3D85-4202-B9B1-E7955BC7CAD7}" type="presOf" srcId="{224957B8-98FB-43F8-A2B7-F3953C8119CB}" destId="{90820669-8E72-48ED-B22E-06E88CE9561C}" srcOrd="0" destOrd="0" presId="urn:microsoft.com/office/officeart/2005/8/layout/vList2"/>
    <dgm:cxn modelId="{DC61536F-E28C-4801-905D-E84ABCB6716E}" type="presParOf" srcId="{38C20F6B-0AF7-41B6-9C03-FEA4FA7F3DBC}" destId="{90820669-8E72-48ED-B22E-06E88CE9561C}" srcOrd="0" destOrd="0" presId="urn:microsoft.com/office/officeart/2005/8/layout/vList2"/>
    <dgm:cxn modelId="{5F12ADA8-1344-4E4C-AB1B-F539EC2A1891}" type="presParOf" srcId="{38C20F6B-0AF7-41B6-9C03-FEA4FA7F3DBC}" destId="{4F33F6D8-9162-43BB-9760-1E8CA133F828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DE71E5-EBA5-44E5-93F7-A6F06B3484D9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tr-TR"/>
        </a:p>
      </dgm:t>
    </dgm:pt>
    <dgm:pt modelId="{343F352B-FA37-46C3-9572-1955A774D76E}">
      <dgm:prSet custT="1"/>
      <dgm:spPr/>
      <dgm:t>
        <a:bodyPr/>
        <a:lstStyle/>
        <a:p>
          <a:pPr rtl="0"/>
          <a:r>
            <a:rPr lang="tr-TR" sz="2400" b="0" dirty="0" smtClean="0"/>
            <a:t>Beynin sol tarafının perfüzyonu için  ise sol </a:t>
          </a:r>
          <a:r>
            <a:rPr lang="tr-TR" sz="2400" b="0" dirty="0" err="1" smtClean="0"/>
            <a:t>karotise</a:t>
          </a:r>
          <a:r>
            <a:rPr lang="tr-TR" sz="2400" b="0" dirty="0" smtClean="0"/>
            <a:t> içerden yerleştirilen balonlu kanül  ve ikinci bir pompa başı kullanılır.</a:t>
          </a:r>
        </a:p>
        <a:p>
          <a:pPr rtl="0"/>
          <a:r>
            <a:rPr lang="tr-TR" sz="2400" b="0" dirty="0" smtClean="0"/>
            <a:t>Her iki pompa başının akış ve basınç miktarları ayrı ayrı kontrol edilebilmektedir</a:t>
          </a:r>
          <a:endParaRPr lang="tr-TR" sz="2400" b="0" dirty="0"/>
        </a:p>
      </dgm:t>
    </dgm:pt>
    <dgm:pt modelId="{DCF31675-7D6A-4AAB-B341-134C7908ED72}" type="parTrans" cxnId="{22F9AA65-5396-485C-A723-A003DC0B3946}">
      <dgm:prSet/>
      <dgm:spPr/>
      <dgm:t>
        <a:bodyPr/>
        <a:lstStyle/>
        <a:p>
          <a:endParaRPr lang="tr-TR"/>
        </a:p>
      </dgm:t>
    </dgm:pt>
    <dgm:pt modelId="{BD59C3F2-844E-45ED-B0A4-8F98820D1FA0}" type="sibTrans" cxnId="{22F9AA65-5396-485C-A723-A003DC0B3946}">
      <dgm:prSet/>
      <dgm:spPr/>
      <dgm:t>
        <a:bodyPr/>
        <a:lstStyle/>
        <a:p>
          <a:endParaRPr lang="tr-TR"/>
        </a:p>
      </dgm:t>
    </dgm:pt>
    <dgm:pt modelId="{2DC205C4-AA0D-4127-AAC1-B7EBBB302ADD}" type="pres">
      <dgm:prSet presAssocID="{AADE71E5-EBA5-44E5-93F7-A6F06B3484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3701DDF-EB65-48F5-ADF8-E39F48C288BC}" type="pres">
      <dgm:prSet presAssocID="{343F352B-FA37-46C3-9572-1955A774D76E}" presName="parentText" presStyleLbl="node1" presStyleIdx="0" presStyleCnt="1" custScaleY="177434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FC61B4D-8859-4D10-BD11-AEAC2D983EC1}" type="presOf" srcId="{AADE71E5-EBA5-44E5-93F7-A6F06B3484D9}" destId="{2DC205C4-AA0D-4127-AAC1-B7EBBB302ADD}" srcOrd="0" destOrd="0" presId="urn:microsoft.com/office/officeart/2005/8/layout/vList2"/>
    <dgm:cxn modelId="{C2045A30-1DC0-43BF-8396-7B8DFEF2113D}" type="presOf" srcId="{343F352B-FA37-46C3-9572-1955A774D76E}" destId="{63701DDF-EB65-48F5-ADF8-E39F48C288BC}" srcOrd="0" destOrd="0" presId="urn:microsoft.com/office/officeart/2005/8/layout/vList2"/>
    <dgm:cxn modelId="{22F9AA65-5396-485C-A723-A003DC0B3946}" srcId="{AADE71E5-EBA5-44E5-93F7-A6F06B3484D9}" destId="{343F352B-FA37-46C3-9572-1955A774D76E}" srcOrd="0" destOrd="0" parTransId="{DCF31675-7D6A-4AAB-B341-134C7908ED72}" sibTransId="{BD59C3F2-844E-45ED-B0A4-8F98820D1FA0}"/>
    <dgm:cxn modelId="{41C45659-5396-4B55-9D0C-4AD4FDA4381E}" type="presParOf" srcId="{2DC205C4-AA0D-4127-AAC1-B7EBBB302ADD}" destId="{63701DDF-EB65-48F5-ADF8-E39F48C288B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45945E8-153B-462C-9CCB-BA7E17CE8DB8}" type="doc">
      <dgm:prSet loTypeId="urn:microsoft.com/office/officeart/2005/8/layout/vList2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018C0CE1-D8AE-417C-A12E-68E75AF5AED0}">
      <dgm:prSet custT="1"/>
      <dgm:spPr/>
      <dgm:t>
        <a:bodyPr/>
        <a:lstStyle/>
        <a:p>
          <a:pPr algn="ctr" rtl="0">
            <a:lnSpc>
              <a:spcPct val="150000"/>
            </a:lnSpc>
          </a:pPr>
          <a:r>
            <a:rPr lang="tr-TR" sz="2400" b="1" dirty="0" err="1" smtClean="0"/>
            <a:t>Serebral</a:t>
          </a:r>
          <a:r>
            <a:rPr lang="tr-TR" sz="2400" b="1" dirty="0" smtClean="0"/>
            <a:t> </a:t>
          </a:r>
          <a:r>
            <a:rPr lang="tr-TR" sz="2400" b="1" dirty="0" err="1" smtClean="0"/>
            <a:t>monitörizasyon</a:t>
          </a:r>
          <a:r>
            <a:rPr lang="tr-TR" sz="2400" b="1" dirty="0" smtClean="0"/>
            <a:t>(</a:t>
          </a:r>
          <a:r>
            <a:rPr lang="tr-TR" sz="2400" b="1" dirty="0" smtClean="0">
              <a:solidFill>
                <a:srgbClr val="FF0000"/>
              </a:solidFill>
            </a:rPr>
            <a:t>NIRS</a:t>
          </a:r>
          <a:r>
            <a:rPr lang="tr-TR" sz="2400" b="1" dirty="0" smtClean="0"/>
            <a:t>) beynin iki tarafının </a:t>
          </a:r>
          <a:r>
            <a:rPr lang="tr-TR" sz="2400" b="1" dirty="0" smtClean="0"/>
            <a:t>yeterli kanlanma ve buna </a:t>
          </a:r>
          <a:r>
            <a:rPr lang="tr-TR" sz="2400" b="1" dirty="0" smtClean="0"/>
            <a:t>bağlı </a:t>
          </a:r>
          <a:r>
            <a:rPr lang="tr-TR" sz="2400" b="1" dirty="0" smtClean="0"/>
            <a:t>olarak yeterli </a:t>
          </a:r>
          <a:r>
            <a:rPr lang="tr-TR" sz="2400" b="1" dirty="0" smtClean="0"/>
            <a:t>oksijen </a:t>
          </a:r>
          <a:r>
            <a:rPr lang="tr-TR" sz="2400" b="1" dirty="0" err="1" smtClean="0"/>
            <a:t>saturasyonu</a:t>
          </a:r>
          <a:r>
            <a:rPr lang="tr-TR" sz="2400" b="1" dirty="0" smtClean="0"/>
            <a:t> </a:t>
          </a:r>
          <a:r>
            <a:rPr lang="tr-TR" sz="2400" b="1" dirty="0" smtClean="0"/>
            <a:t>sağlandığını gösteren </a:t>
          </a:r>
          <a:r>
            <a:rPr lang="tr-TR" sz="2400" b="1" dirty="0" smtClean="0"/>
            <a:t>gerekli görsel  bilgiyi sağlamaktadır. </a:t>
          </a:r>
          <a:endParaRPr lang="tr-TR" sz="2400" b="1" dirty="0"/>
        </a:p>
      </dgm:t>
    </dgm:pt>
    <dgm:pt modelId="{F8FD1E06-B826-4FC4-B9D7-EC4BEAA4AF65}" type="parTrans" cxnId="{706ECB18-16B4-4B2A-9A43-7B2D08A2F7A7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0B398F7D-8D14-417C-BCAD-5B8703CA8B3E}" type="sibTrans" cxnId="{706ECB18-16B4-4B2A-9A43-7B2D08A2F7A7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92C516BA-B29F-43DA-B754-9CCBC1E03FD9}">
      <dgm:prSet custT="1"/>
      <dgm:spPr/>
      <dgm:t>
        <a:bodyPr/>
        <a:lstStyle/>
        <a:p>
          <a:pPr algn="ctr" rtl="0">
            <a:lnSpc>
              <a:spcPct val="150000"/>
            </a:lnSpc>
          </a:pPr>
          <a:endParaRPr lang="tr-TR" sz="2400" b="1" dirty="0"/>
        </a:p>
      </dgm:t>
    </dgm:pt>
    <dgm:pt modelId="{F58FE812-4ACD-495E-85A6-AA4B5A82414E}" type="parTrans" cxnId="{0AF064A5-8788-48F7-8D78-D9129074A8ED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740A5C39-4646-4A68-8E5A-2694475A2044}" type="sibTrans" cxnId="{0AF064A5-8788-48F7-8D78-D9129074A8ED}">
      <dgm:prSet/>
      <dgm:spPr/>
      <dgm:t>
        <a:bodyPr/>
        <a:lstStyle/>
        <a:p>
          <a:pPr algn="ctr">
            <a:lnSpc>
              <a:spcPct val="150000"/>
            </a:lnSpc>
          </a:pPr>
          <a:endParaRPr lang="tr-TR" sz="2000"/>
        </a:p>
      </dgm:t>
    </dgm:pt>
    <dgm:pt modelId="{269F4673-1665-49C8-9A4D-CF8C1279DE8E}" type="pres">
      <dgm:prSet presAssocID="{445945E8-153B-462C-9CCB-BA7E17CE8D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443848F7-0149-434F-AEF3-F08D9922ACB5}" type="pres">
      <dgm:prSet presAssocID="{018C0CE1-D8AE-417C-A12E-68E75AF5AED0}" presName="parentText" presStyleLbl="node1" presStyleIdx="0" presStyleCnt="2" custScaleY="101780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4B8974-2749-4BC5-AC79-DCEEA9114FC3}" type="pres">
      <dgm:prSet presAssocID="{0B398F7D-8D14-417C-BCAD-5B8703CA8B3E}" presName="spacer" presStyleCnt="0"/>
      <dgm:spPr/>
    </dgm:pt>
    <dgm:pt modelId="{DD9322C9-C3AA-463A-9F99-5A6B896350DF}" type="pres">
      <dgm:prSet presAssocID="{92C516BA-B29F-43DA-B754-9CCBC1E03FD9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06ECB18-16B4-4B2A-9A43-7B2D08A2F7A7}" srcId="{445945E8-153B-462C-9CCB-BA7E17CE8DB8}" destId="{018C0CE1-D8AE-417C-A12E-68E75AF5AED0}" srcOrd="0" destOrd="0" parTransId="{F8FD1E06-B826-4FC4-B9D7-EC4BEAA4AF65}" sibTransId="{0B398F7D-8D14-417C-BCAD-5B8703CA8B3E}"/>
    <dgm:cxn modelId="{FAAAC1BF-A04D-4F5A-A625-ACD9284A83ED}" type="presOf" srcId="{018C0CE1-D8AE-417C-A12E-68E75AF5AED0}" destId="{443848F7-0149-434F-AEF3-F08D9922ACB5}" srcOrd="0" destOrd="0" presId="urn:microsoft.com/office/officeart/2005/8/layout/vList2"/>
    <dgm:cxn modelId="{34EBE6C6-983C-4FC8-9B3E-0CC644EFE556}" type="presOf" srcId="{92C516BA-B29F-43DA-B754-9CCBC1E03FD9}" destId="{DD9322C9-C3AA-463A-9F99-5A6B896350DF}" srcOrd="0" destOrd="0" presId="urn:microsoft.com/office/officeart/2005/8/layout/vList2"/>
    <dgm:cxn modelId="{ECE30FB5-A10F-49EC-9C42-56D23FAD9C83}" type="presOf" srcId="{445945E8-153B-462C-9CCB-BA7E17CE8DB8}" destId="{269F4673-1665-49C8-9A4D-CF8C1279DE8E}" srcOrd="0" destOrd="0" presId="urn:microsoft.com/office/officeart/2005/8/layout/vList2"/>
    <dgm:cxn modelId="{0AF064A5-8788-48F7-8D78-D9129074A8ED}" srcId="{445945E8-153B-462C-9CCB-BA7E17CE8DB8}" destId="{92C516BA-B29F-43DA-B754-9CCBC1E03FD9}" srcOrd="1" destOrd="0" parTransId="{F58FE812-4ACD-495E-85A6-AA4B5A82414E}" sibTransId="{740A5C39-4646-4A68-8E5A-2694475A2044}"/>
    <dgm:cxn modelId="{1DC14C90-DF7B-4BB1-A7E4-17D0BA7CE130}" type="presParOf" srcId="{269F4673-1665-49C8-9A4D-CF8C1279DE8E}" destId="{443848F7-0149-434F-AEF3-F08D9922ACB5}" srcOrd="0" destOrd="0" presId="urn:microsoft.com/office/officeart/2005/8/layout/vList2"/>
    <dgm:cxn modelId="{89E8F2FA-2668-427E-9F0E-B2BE2C9C5A71}" type="presParOf" srcId="{269F4673-1665-49C8-9A4D-CF8C1279DE8E}" destId="{B14B8974-2749-4BC5-AC79-DCEEA9114FC3}" srcOrd="1" destOrd="0" presId="urn:microsoft.com/office/officeart/2005/8/layout/vList2"/>
    <dgm:cxn modelId="{0152A7E8-A68B-417F-A68A-CECE726B7FB8}" type="presParOf" srcId="{269F4673-1665-49C8-9A4D-CF8C1279DE8E}" destId="{DD9322C9-C3AA-463A-9F99-5A6B896350D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247F07-D826-4485-8D93-ACE2BC463F4F}">
      <dsp:nvSpPr>
        <dsp:cNvPr id="0" name=""/>
        <dsp:cNvSpPr/>
      </dsp:nvSpPr>
      <dsp:spPr>
        <a:xfrm>
          <a:off x="0" y="0"/>
          <a:ext cx="7929618" cy="249691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Beyin kan dolaşımının en önemli özelliği, düşük ve yüksek basınçlarda bile beyne nispeten sabit kan akımının devam etmesini sağlayan </a:t>
          </a:r>
          <a:r>
            <a:rPr lang="tr-TR" sz="2400" b="1" kern="1200" dirty="0" err="1" smtClean="0"/>
            <a:t>otoregülasyon</a:t>
          </a:r>
          <a:r>
            <a:rPr lang="tr-TR" sz="2400" b="1" kern="1200" dirty="0" smtClean="0"/>
            <a:t> mekanizmasına sahip olmasıdır. </a:t>
          </a:r>
          <a:endParaRPr lang="tr-TR" sz="2400" b="1" kern="1200" dirty="0"/>
        </a:p>
      </dsp:txBody>
      <dsp:txXfrm>
        <a:off x="0" y="0"/>
        <a:ext cx="7929618" cy="24969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830041-B018-4B21-9F94-0C65AB44D9F4}">
      <dsp:nvSpPr>
        <dsp:cNvPr id="0" name=""/>
        <dsp:cNvSpPr/>
      </dsp:nvSpPr>
      <dsp:spPr>
        <a:xfrm>
          <a:off x="0" y="1988"/>
          <a:ext cx="7715303" cy="4067989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kern="1200" dirty="0" smtClean="0"/>
            <a:t>  </a:t>
          </a:r>
        </a:p>
        <a:p>
          <a:pPr marL="0" marR="0" lvl="0" indent="0" algn="l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kern="1200" dirty="0" smtClean="0"/>
            <a:t>   Ancak bu mekanizma yaşlı, </a:t>
          </a:r>
          <a:r>
            <a:rPr lang="tr-TR" sz="2400" b="0" kern="1200" dirty="0" err="1" smtClean="0"/>
            <a:t>hipertansif</a:t>
          </a:r>
          <a:r>
            <a:rPr lang="tr-TR" sz="2400" b="0" kern="1200" dirty="0" smtClean="0"/>
            <a:t>, </a:t>
          </a:r>
          <a:r>
            <a:rPr lang="tr-TR" sz="2400" b="0" kern="1200" dirty="0" err="1" smtClean="0"/>
            <a:t>diabetik</a:t>
          </a:r>
          <a:r>
            <a:rPr lang="tr-TR" sz="2400" b="0" kern="1200" dirty="0" smtClean="0"/>
            <a:t> hastalarda bozulabilir. </a:t>
          </a:r>
        </a:p>
        <a:p>
          <a:pPr marL="0" marR="0" lvl="0" indent="0" algn="l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tr-TR" sz="2400" b="0" kern="1200" dirty="0" smtClean="0"/>
        </a:p>
        <a:p>
          <a:pPr marL="0" marR="0" lvl="0" indent="0" algn="l" defTabSz="914400" rtl="0" eaLnBrk="1" fontAlgn="auto" latinLnBrk="0" hangingPunct="1">
            <a:lnSpc>
              <a:spcPct val="15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2400" b="0" kern="1200" dirty="0" smtClean="0"/>
            <a:t>Bu özelliklerden dolayı beyin hücrelerini yetersiz oksijen sunumuna bağlı olarak gelişen </a:t>
          </a:r>
          <a:r>
            <a:rPr lang="tr-TR" sz="2400" b="0" kern="1200" dirty="0" err="1" smtClean="0"/>
            <a:t>anoksik</a:t>
          </a:r>
          <a:r>
            <a:rPr lang="tr-TR" sz="2400" b="0" kern="1200" dirty="0" smtClean="0"/>
            <a:t> hasardan ve </a:t>
          </a:r>
          <a:r>
            <a:rPr lang="tr-TR" sz="2400" b="0" kern="1200" dirty="0" err="1" smtClean="0"/>
            <a:t>asidozdan</a:t>
          </a:r>
          <a:r>
            <a:rPr lang="tr-TR" sz="2400" b="0" kern="1200" dirty="0" smtClean="0"/>
            <a:t> korumak diğer organları korumaktan daha zordur. </a:t>
          </a:r>
        </a:p>
        <a:p>
          <a:pPr lvl="0" algn="ctr" defTabSz="8890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tr-TR" sz="2000" kern="1200" dirty="0"/>
        </a:p>
      </dsp:txBody>
      <dsp:txXfrm>
        <a:off x="0" y="1988"/>
        <a:ext cx="7715303" cy="406798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545B446-E58E-4526-8D3D-CF7C5039C3A9}">
      <dsp:nvSpPr>
        <dsp:cNvPr id="0" name=""/>
        <dsp:cNvSpPr/>
      </dsp:nvSpPr>
      <dsp:spPr>
        <a:xfrm>
          <a:off x="0" y="628493"/>
          <a:ext cx="7643866" cy="224347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Bu çalışmada ;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err="1" smtClean="0"/>
            <a:t>Arkus</a:t>
          </a:r>
          <a:r>
            <a:rPr lang="tr-TR" sz="2400" b="0" kern="1200" dirty="0" smtClean="0"/>
            <a:t> cerrahisi uyguladığımız olgularda </a:t>
          </a:r>
          <a:r>
            <a:rPr lang="tr-TR" sz="2400" b="0" kern="1200" dirty="0" err="1" smtClean="0"/>
            <a:t>serebral</a:t>
          </a:r>
          <a:r>
            <a:rPr lang="tr-TR" sz="2400" b="0" kern="1200" dirty="0" smtClean="0"/>
            <a:t> perfüzyon ve beyin koruması için </a:t>
          </a:r>
          <a:r>
            <a:rPr lang="tr-TR" sz="2400" b="0" kern="1200" dirty="0" smtClean="0">
              <a:solidFill>
                <a:srgbClr val="FF0000"/>
              </a:solidFill>
            </a:rPr>
            <a:t>balonlu </a:t>
          </a:r>
          <a:r>
            <a:rPr lang="tr-TR" sz="2400" b="0" kern="1200" dirty="0" err="1" smtClean="0">
              <a:solidFill>
                <a:srgbClr val="FF0000"/>
              </a:solidFill>
            </a:rPr>
            <a:t>kanüller</a:t>
          </a:r>
          <a:r>
            <a:rPr lang="tr-TR" sz="2400" b="0" kern="1200" dirty="0" smtClean="0">
              <a:solidFill>
                <a:srgbClr val="FF0000"/>
              </a:solidFill>
            </a:rPr>
            <a:t> </a:t>
          </a:r>
          <a:r>
            <a:rPr lang="tr-TR" sz="2400" b="0" kern="1200" dirty="0" smtClean="0"/>
            <a:t>ve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>
              <a:solidFill>
                <a:srgbClr val="FF0000"/>
              </a:solidFill>
            </a:rPr>
            <a:t>NIRS</a:t>
          </a:r>
          <a:r>
            <a:rPr lang="tr-TR" sz="2400" b="0" kern="1200" dirty="0" smtClean="0"/>
            <a:t>  yardımıyla uygulamaya soktuğumuz </a:t>
          </a:r>
          <a:r>
            <a:rPr lang="tr-TR" sz="2400" b="0" kern="1200" dirty="0" err="1" smtClean="0"/>
            <a:t>bilateral</a:t>
          </a:r>
          <a:r>
            <a:rPr lang="tr-TR" sz="2400" b="0" kern="1200" dirty="0" smtClean="0"/>
            <a:t> </a:t>
          </a:r>
          <a:r>
            <a:rPr lang="tr-TR" sz="2400" b="0" kern="1200" dirty="0" smtClean="0">
              <a:solidFill>
                <a:srgbClr val="FF0000"/>
              </a:solidFill>
            </a:rPr>
            <a:t>ASP </a:t>
          </a:r>
          <a:r>
            <a:rPr lang="tr-TR" sz="2400" b="0" kern="1200" dirty="0" smtClean="0"/>
            <a:t>tekniği ele alınmaktadır.</a:t>
          </a:r>
          <a:endParaRPr lang="tr-TR" sz="2400" b="0" kern="1200" dirty="0"/>
        </a:p>
      </dsp:txBody>
      <dsp:txXfrm>
        <a:off x="0" y="628493"/>
        <a:ext cx="7643866" cy="224347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0820669-8E72-48ED-B22E-06E88CE9561C}">
      <dsp:nvSpPr>
        <dsp:cNvPr id="0" name=""/>
        <dsp:cNvSpPr/>
      </dsp:nvSpPr>
      <dsp:spPr>
        <a:xfrm>
          <a:off x="0" y="9220"/>
          <a:ext cx="7615261" cy="3578482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>
              <a:latin typeface="+mn-lt"/>
            </a:rPr>
            <a:t>Tüm olgularda </a:t>
          </a:r>
          <a:r>
            <a:rPr lang="tr-TR" sz="2400" b="0" kern="1200" dirty="0" err="1" smtClean="0">
              <a:latin typeface="+mn-lt"/>
            </a:rPr>
            <a:t>ekstrakorporeal</a:t>
          </a:r>
          <a:r>
            <a:rPr lang="tr-TR" sz="2400" b="0" kern="1200" dirty="0" smtClean="0">
              <a:latin typeface="+mn-lt"/>
            </a:rPr>
            <a:t> dolaşım sistemi klasik arter ven hattı arasına yerleştirilen bir resirkülasyon (H hattı) hattı ile birlikte dizayn edilmiş şekilde kullanılmaktadır.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>
              <a:latin typeface="+mn-lt"/>
            </a:rPr>
            <a:t>Ve cerrahi aşamanın değişik safhalarında  </a:t>
          </a:r>
          <a:r>
            <a:rPr lang="tr-TR" sz="2400" b="0" kern="1200" dirty="0" err="1" smtClean="0">
              <a:latin typeface="+mn-lt"/>
            </a:rPr>
            <a:t>serebral</a:t>
          </a:r>
          <a:r>
            <a:rPr lang="tr-TR" sz="2400" b="0" kern="1200" dirty="0" smtClean="0">
              <a:latin typeface="+mn-lt"/>
            </a:rPr>
            <a:t> koruma tekniklerinden gerektiğinde bir veya birkaçını uygulama olanağı sunmaktadır</a:t>
          </a:r>
          <a:r>
            <a:rPr lang="tr-TR" sz="2400" b="1" kern="1200" dirty="0" smtClean="0">
              <a:latin typeface="+mn-lt"/>
            </a:rPr>
            <a:t>. </a:t>
          </a:r>
          <a:endParaRPr lang="tr-TR" sz="2400" b="1" i="0" kern="1200" baseline="0" dirty="0">
            <a:latin typeface="+mn-lt"/>
          </a:endParaRPr>
        </a:p>
      </dsp:txBody>
      <dsp:txXfrm>
        <a:off x="0" y="9220"/>
        <a:ext cx="7615261" cy="3578482"/>
      </dsp:txXfrm>
    </dsp:sp>
    <dsp:sp modelId="{4F33F6D8-9162-43BB-9760-1E8CA133F828}">
      <dsp:nvSpPr>
        <dsp:cNvPr id="0" name=""/>
        <dsp:cNvSpPr/>
      </dsp:nvSpPr>
      <dsp:spPr>
        <a:xfrm>
          <a:off x="0" y="3587703"/>
          <a:ext cx="7615261" cy="546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785" tIns="41910" rIns="234696" bIns="41910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tr-TR" sz="2600" kern="1200" dirty="0"/>
        </a:p>
      </dsp:txBody>
      <dsp:txXfrm>
        <a:off x="0" y="3587703"/>
        <a:ext cx="7615261" cy="5464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701DDF-EB65-48F5-ADF8-E39F48C288BC}">
      <dsp:nvSpPr>
        <dsp:cNvPr id="0" name=""/>
        <dsp:cNvSpPr/>
      </dsp:nvSpPr>
      <dsp:spPr>
        <a:xfrm>
          <a:off x="0" y="73420"/>
          <a:ext cx="6858047" cy="37108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Beynin sol tarafının perfüzyonu için  ise sol </a:t>
          </a:r>
          <a:r>
            <a:rPr lang="tr-TR" sz="2400" b="0" kern="1200" dirty="0" err="1" smtClean="0"/>
            <a:t>karotise</a:t>
          </a:r>
          <a:r>
            <a:rPr lang="tr-TR" sz="2400" b="0" kern="1200" dirty="0" smtClean="0"/>
            <a:t> içerden yerleştirilen balonlu kanül  ve ikinci bir pompa başı kullanılır.</a:t>
          </a:r>
        </a:p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0" kern="1200" dirty="0" smtClean="0"/>
            <a:t>Her iki pompa başının akış ve basınç miktarları ayrı ayrı kontrol edilebilmektedir</a:t>
          </a:r>
          <a:endParaRPr lang="tr-TR" sz="2400" b="0" kern="1200" dirty="0"/>
        </a:p>
      </dsp:txBody>
      <dsp:txXfrm>
        <a:off x="0" y="73420"/>
        <a:ext cx="6858047" cy="371081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43848F7-0149-434F-AEF3-F08D9922ACB5}">
      <dsp:nvSpPr>
        <dsp:cNvPr id="0" name=""/>
        <dsp:cNvSpPr/>
      </dsp:nvSpPr>
      <dsp:spPr>
        <a:xfrm>
          <a:off x="0" y="329"/>
          <a:ext cx="7215237" cy="32073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err="1" smtClean="0"/>
            <a:t>Serebral</a:t>
          </a:r>
          <a:r>
            <a:rPr lang="tr-TR" sz="2400" b="1" kern="1200" dirty="0" smtClean="0"/>
            <a:t> </a:t>
          </a:r>
          <a:r>
            <a:rPr lang="tr-TR" sz="2400" b="1" kern="1200" dirty="0" err="1" smtClean="0"/>
            <a:t>monitörizasyon</a:t>
          </a:r>
          <a:r>
            <a:rPr lang="tr-TR" sz="2400" b="1" kern="1200" dirty="0" smtClean="0"/>
            <a:t>(</a:t>
          </a:r>
          <a:r>
            <a:rPr lang="tr-TR" sz="2400" b="1" kern="1200" dirty="0" smtClean="0">
              <a:solidFill>
                <a:srgbClr val="FF0000"/>
              </a:solidFill>
            </a:rPr>
            <a:t>NIRS</a:t>
          </a:r>
          <a:r>
            <a:rPr lang="tr-TR" sz="2400" b="1" kern="1200" dirty="0" smtClean="0"/>
            <a:t>) beynin iki tarafının </a:t>
          </a:r>
          <a:r>
            <a:rPr lang="tr-TR" sz="2400" b="1" kern="1200" dirty="0" smtClean="0"/>
            <a:t>yeterli kanlanma ve buna </a:t>
          </a:r>
          <a:r>
            <a:rPr lang="tr-TR" sz="2400" b="1" kern="1200" dirty="0" smtClean="0"/>
            <a:t>bağlı </a:t>
          </a:r>
          <a:r>
            <a:rPr lang="tr-TR" sz="2400" b="1" kern="1200" dirty="0" smtClean="0"/>
            <a:t>olarak yeterli </a:t>
          </a:r>
          <a:r>
            <a:rPr lang="tr-TR" sz="2400" b="1" kern="1200" dirty="0" smtClean="0"/>
            <a:t>oksijen </a:t>
          </a:r>
          <a:r>
            <a:rPr lang="tr-TR" sz="2400" b="1" kern="1200" dirty="0" err="1" smtClean="0"/>
            <a:t>saturasyonu</a:t>
          </a:r>
          <a:r>
            <a:rPr lang="tr-TR" sz="2400" b="1" kern="1200" dirty="0" smtClean="0"/>
            <a:t> </a:t>
          </a:r>
          <a:r>
            <a:rPr lang="tr-TR" sz="2400" b="1" kern="1200" dirty="0" smtClean="0"/>
            <a:t>sağlandığını gösteren </a:t>
          </a:r>
          <a:r>
            <a:rPr lang="tr-TR" sz="2400" b="1" kern="1200" dirty="0" smtClean="0"/>
            <a:t>gerekli görsel  bilgiyi sağlamaktadır. </a:t>
          </a:r>
          <a:endParaRPr lang="tr-TR" sz="2400" b="1" kern="1200" dirty="0"/>
        </a:p>
      </dsp:txBody>
      <dsp:txXfrm>
        <a:off x="0" y="329"/>
        <a:ext cx="7215237" cy="3207328"/>
      </dsp:txXfrm>
    </dsp:sp>
    <dsp:sp modelId="{DD9322C9-C3AA-463A-9F99-5A6B896350DF}">
      <dsp:nvSpPr>
        <dsp:cNvPr id="0" name=""/>
        <dsp:cNvSpPr/>
      </dsp:nvSpPr>
      <dsp:spPr>
        <a:xfrm>
          <a:off x="0" y="3221509"/>
          <a:ext cx="7215237" cy="31512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endParaRPr lang="tr-TR" sz="2400" b="1" kern="1200" dirty="0"/>
        </a:p>
      </dsp:txBody>
      <dsp:txXfrm>
        <a:off x="0" y="3221509"/>
        <a:ext cx="7215237" cy="3151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55B964F-E492-492F-9C30-EB42BBB8B1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9231834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D447CA2B-2AFA-4C02-A580-8E7AC11941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606133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5C0F7D-7F0A-4709-AA8B-727C6E90B281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7104651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5C0F7D-7F0A-4709-AA8B-727C6E90B281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710465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65C0F7D-7F0A-4709-AA8B-727C6E90B281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7104651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899978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8999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8999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:p14="http://schemas.microsoft.com/office/powerpoint/2010/main" xmlns="" val="1089997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7EFE99D-60DF-4218-94BC-57C0F37970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03730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9009575-A0BB-41D0-AEAF-1BDDE0E04F6F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8582356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661AC4E-DDE1-4184-AFA1-0A02EA1F1FC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53634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16E1C64-D489-43AC-AE1E-B0D6EAB356DD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1089997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8"/>
          <p:cNvSpPr txBox="1">
            <a:spLocks noChangeArrowheads="1"/>
          </p:cNvSpPr>
          <p:nvPr userDrawn="1"/>
        </p:nvSpPr>
        <p:spPr bwMode="auto">
          <a:xfrm rot="19237452">
            <a:off x="4622800" y="5191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96975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527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7478A2-FA94-4F03-B717-30DDCD87A3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586848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3C25B-E43C-4BEC-A3BE-1C4F3B489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403733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4492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4492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235D3-7A32-4F1B-AAC5-B6F018A4D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752312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066800"/>
            <a:ext cx="8229600" cy="3700463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34EB8-5C1B-4830-9CAD-A02C2FF5D7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95752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513D1-9D20-433B-A882-D5BAC238F1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608568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54903-346A-4AB7-976D-B9666E1AE8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182311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FA813-607D-4C19-8682-EFBB02BBB8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07418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6032C-628E-40EC-B836-5F8C4AD4D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096448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75788-4A84-4057-9FB4-D9F39D02A61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78743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5A8DAC-66ED-4C85-B624-2173B82090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057357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D277E-FE31-4574-A1C1-9821261547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2557444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BFAEEF-CE2E-43CD-8DC3-68F1A7B54F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1262519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44C61-F391-4A85-A505-B73D9A7CF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="" xmlns:p14="http://schemas.microsoft.com/office/powerpoint/2010/main" val="344300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66800"/>
            <a:ext cx="82296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/>
            </a:lvl1pPr>
          </a:lstStyle>
          <a:p>
            <a:pPr>
              <a:defRPr/>
            </a:pPr>
            <a:r>
              <a:rPr lang="tr-TR" altLang="en-US" smtClean="0"/>
              <a:t>27-10-2018</a:t>
            </a: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/>
            </a:lvl1pPr>
          </a:lstStyle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8DBF8FA9-5D67-4DEB-A690-678414B73A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1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diagramDrawing" Target="../diagrams/drawing3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1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microsoft.com/office/2007/relationships/diagramDrawing" Target="../diagrams/drawing4.xml"/><Relationship Id="rId5" Type="http://schemas.openxmlformats.org/officeDocument/2006/relationships/image" Target="../media/image3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2.pn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2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5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5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6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6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png"/><Relationship Id="rId11" Type="http://schemas.openxmlformats.org/officeDocument/2006/relationships/image" Target="../media/image22.wmf"/><Relationship Id="rId5" Type="http://schemas.openxmlformats.org/officeDocument/2006/relationships/image" Target="../media/image2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9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2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5.png"/><Relationship Id="rId7" Type="http://schemas.openxmlformats.org/officeDocument/2006/relationships/diagramData" Target="../diagrams/data1.xm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11" Type="http://schemas.microsoft.com/office/2007/relationships/diagramDrawing" Target="../diagrams/drawing1.xml"/><Relationship Id="rId5" Type="http://schemas.openxmlformats.org/officeDocument/2006/relationships/image" Target="../media/image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3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2.png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66688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2" name="Text Box 110"/>
          <p:cNvSpPr txBox="1">
            <a:spLocks noChangeArrowheads="1"/>
          </p:cNvSpPr>
          <p:nvPr/>
        </p:nvSpPr>
        <p:spPr bwMode="auto">
          <a:xfrm>
            <a:off x="5486400" y="4957858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sz="2400" dirty="0"/>
          </a:p>
        </p:txBody>
      </p:sp>
      <p:sp>
        <p:nvSpPr>
          <p:cNvPr id="14" name="13 Metin kutusu"/>
          <p:cNvSpPr txBox="1"/>
          <p:nvPr/>
        </p:nvSpPr>
        <p:spPr>
          <a:xfrm>
            <a:off x="1643042" y="1998663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16" name="15 Dikdörtgen"/>
          <p:cNvSpPr/>
          <p:nvPr/>
        </p:nvSpPr>
        <p:spPr>
          <a:xfrm>
            <a:off x="669105" y="1677988"/>
            <a:ext cx="580551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ARKUS CERRAHİSİNDE BEYİN KORUMA </a:t>
            </a:r>
            <a:r>
              <a:rPr lang="tr-TR" sz="3600" b="1" dirty="0" smtClean="0">
                <a:latin typeface="Times New Roman" pitchFamily="18" charset="0"/>
                <a:cs typeface="Times New Roman" pitchFamily="18" charset="0"/>
              </a:rPr>
              <a:t>YÖNTEMLERİ</a:t>
            </a:r>
            <a:r>
              <a:rPr lang="tr-TR" sz="3200" b="1" dirty="0" smtClean="0">
                <a:latin typeface="Times New Roman" pitchFamily="18" charset="0"/>
                <a:cs typeface="Times New Roman" pitchFamily="18" charset="0"/>
              </a:rPr>
              <a:t> VE GÜNCEL UYGULAMALARIMIZ</a:t>
            </a:r>
          </a:p>
        </p:txBody>
      </p:sp>
      <p:sp>
        <p:nvSpPr>
          <p:cNvPr id="19" name="18 Yuvarlatılmış Dikdörtgen"/>
          <p:cNvSpPr/>
          <p:nvPr/>
        </p:nvSpPr>
        <p:spPr>
          <a:xfrm>
            <a:off x="3571860" y="4957858"/>
            <a:ext cx="4286280" cy="1364381"/>
          </a:xfrm>
          <a:prstGeom prst="roundRect">
            <a:avLst/>
          </a:prstGeom>
          <a:solidFill>
            <a:srgbClr val="FFFF00"/>
          </a:solidFill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 smtClean="0">
                <a:solidFill>
                  <a:schemeClr val="tx1"/>
                </a:solidFill>
              </a:rPr>
              <a:t>M. Vedat ÖZEL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</a:rPr>
              <a:t>Ege üniversitesi Kalp Damar Cerrahisi AD</a:t>
            </a:r>
          </a:p>
          <a:p>
            <a:pPr algn="ctr"/>
            <a:r>
              <a:rPr lang="tr-TR" sz="2000" dirty="0" smtClean="0">
                <a:solidFill>
                  <a:schemeClr val="tx1"/>
                </a:solidFill>
              </a:rPr>
              <a:t>İzmir</a:t>
            </a:r>
            <a:endParaRPr lang="tr-TR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1142976" y="327016"/>
            <a:ext cx="7000924" cy="654032"/>
          </a:xfrm>
        </p:spPr>
        <p:txBody>
          <a:bodyPr>
            <a:normAutofit/>
          </a:bodyPr>
          <a:lstStyle/>
          <a:p>
            <a:r>
              <a:rPr lang="tr-TR" sz="3600" b="1" dirty="0" smtClean="0">
                <a:latin typeface="+mn-lt"/>
              </a:rPr>
              <a:t>AMAÇ</a:t>
            </a:r>
            <a:endParaRPr lang="tr-TR" sz="3600" b="1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17" name="16 Diyagram"/>
          <p:cNvGraphicFramePr/>
          <p:nvPr/>
        </p:nvGraphicFramePr>
        <p:xfrm>
          <a:off x="500034" y="1714488"/>
          <a:ext cx="7643866" cy="350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40"/>
          <p:cNvSpPr>
            <a:spLocks noChangeArrowheads="1"/>
          </p:cNvSpPr>
          <p:nvPr/>
        </p:nvSpPr>
        <p:spPr bwMode="auto">
          <a:xfrm>
            <a:off x="0" y="152876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4" name="Picture 6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939638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Başlık"/>
          <p:cNvSpPr txBox="1">
            <a:spLocks/>
          </p:cNvSpPr>
          <p:nvPr/>
        </p:nvSpPr>
        <p:spPr bwMode="auto">
          <a:xfrm>
            <a:off x="755650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 algn="ctr">
              <a:defRPr/>
            </a:pPr>
            <a:r>
              <a:rPr lang="tr-TR" sz="3600" b="1" dirty="0" smtClean="0">
                <a:latin typeface="+mn-lt"/>
              </a:rPr>
              <a:t>YÖNTEMLER</a:t>
            </a: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11 Yuvarlatılmış Dikdörtgen"/>
          <p:cNvSpPr/>
          <p:nvPr/>
        </p:nvSpPr>
        <p:spPr>
          <a:xfrm>
            <a:off x="755651" y="1528763"/>
            <a:ext cx="7031059" cy="4400567"/>
          </a:xfrm>
          <a:prstGeom prst="roundRect">
            <a:avLst/>
          </a:prstGeom>
          <a:solidFill>
            <a:srgbClr val="F2FD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Bu yöntemde </a:t>
            </a:r>
            <a:r>
              <a:rPr lang="tr-TR" sz="2400" dirty="0" err="1" smtClean="0">
                <a:solidFill>
                  <a:schemeClr val="tx1"/>
                </a:solidFill>
              </a:rPr>
              <a:t>brakiyosefalik</a:t>
            </a:r>
            <a:r>
              <a:rPr lang="tr-TR" sz="2400" dirty="0" smtClean="0">
                <a:solidFill>
                  <a:schemeClr val="tx1"/>
                </a:solidFill>
              </a:rPr>
              <a:t> arterlerin </a:t>
            </a:r>
            <a:r>
              <a:rPr lang="tr-TR" sz="2400" dirty="0" err="1" smtClean="0">
                <a:solidFill>
                  <a:schemeClr val="tx1"/>
                </a:solidFill>
              </a:rPr>
              <a:t>kanülasyonu</a:t>
            </a:r>
            <a:r>
              <a:rPr lang="tr-TR" sz="2400" dirty="0" smtClean="0">
                <a:solidFill>
                  <a:schemeClr val="tx1"/>
                </a:solidFill>
              </a:rPr>
              <a:t> için özel </a:t>
            </a:r>
            <a:r>
              <a:rPr lang="tr-TR" sz="2400" dirty="0" err="1" smtClean="0">
                <a:solidFill>
                  <a:schemeClr val="tx1"/>
                </a:solidFill>
              </a:rPr>
              <a:t>kataterler</a:t>
            </a:r>
            <a:r>
              <a:rPr lang="tr-TR" sz="2400" dirty="0" smtClean="0">
                <a:solidFill>
                  <a:schemeClr val="tx1"/>
                </a:solidFill>
              </a:rPr>
              <a:t>, iki ayrı pompa başı ve ısıtıcı soğutucu gibi ek materyallere gereksinim vardır. </a:t>
            </a:r>
          </a:p>
          <a:p>
            <a:endParaRPr lang="tr-TR" sz="2400" dirty="0" smtClean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Sağ </a:t>
            </a:r>
            <a:r>
              <a:rPr lang="tr-TR" sz="2400" dirty="0" err="1" smtClean="0">
                <a:solidFill>
                  <a:schemeClr val="tx1"/>
                </a:solidFill>
              </a:rPr>
              <a:t>aksiller</a:t>
            </a:r>
            <a:r>
              <a:rPr lang="tr-TR" sz="2400" dirty="0" smtClean="0">
                <a:solidFill>
                  <a:schemeClr val="tx1"/>
                </a:solidFill>
              </a:rPr>
              <a:t>, ya da sağ </a:t>
            </a:r>
            <a:r>
              <a:rPr lang="tr-TR" sz="2400" dirty="0" err="1" smtClean="0">
                <a:solidFill>
                  <a:schemeClr val="tx1"/>
                </a:solidFill>
              </a:rPr>
              <a:t>subklaviyen</a:t>
            </a:r>
            <a:r>
              <a:rPr lang="tr-TR" sz="2400" dirty="0" smtClean="0">
                <a:solidFill>
                  <a:schemeClr val="tx1"/>
                </a:solidFill>
              </a:rPr>
              <a:t> arter diğer </a:t>
            </a:r>
            <a:r>
              <a:rPr lang="tr-TR" sz="2400" dirty="0" err="1" smtClean="0">
                <a:solidFill>
                  <a:schemeClr val="tx1"/>
                </a:solidFill>
              </a:rPr>
              <a:t>kanülasyon</a:t>
            </a:r>
            <a:r>
              <a:rPr lang="tr-TR" sz="2400" dirty="0" smtClean="0">
                <a:solidFill>
                  <a:schemeClr val="tx1"/>
                </a:solidFill>
              </a:rPr>
              <a:t>  yollarıdır. </a:t>
            </a:r>
          </a:p>
          <a:p>
            <a:pPr algn="ctr"/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 Başlık"/>
          <p:cNvSpPr txBox="1">
            <a:spLocks/>
          </p:cNvSpPr>
          <p:nvPr/>
        </p:nvSpPr>
        <p:spPr bwMode="auto">
          <a:xfrm>
            <a:off x="457200" y="142852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 algn="ctr">
              <a:defRPr/>
            </a:pPr>
            <a:endParaRPr kumimoji="0" lang="tr-TR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8 Diyagram"/>
          <p:cNvGraphicFramePr/>
          <p:nvPr/>
        </p:nvGraphicFramePr>
        <p:xfrm>
          <a:off x="457200" y="1643050"/>
          <a:ext cx="7615262" cy="4143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smtClean="0"/>
              <a:t>5.PERFÜZYON SEMPOZYUMU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Rectangle 40"/>
          <p:cNvSpPr>
            <a:spLocks noChangeArrowheads="1"/>
          </p:cNvSpPr>
          <p:nvPr/>
        </p:nvSpPr>
        <p:spPr bwMode="auto">
          <a:xfrm>
            <a:off x="755650" y="126841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2" name="Picture 60" descr="card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7" descr="card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-28575"/>
            <a:ext cx="942978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4" descr="Untitled-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73" y="-28575"/>
            <a:ext cx="875344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TKDCD 15.KONGRESİ</a:t>
            </a:r>
            <a:endParaRPr lang="en-US" altLang="en-US"/>
          </a:p>
        </p:txBody>
      </p:sp>
      <p:sp>
        <p:nvSpPr>
          <p:cNvPr id="9" name="8 Metin Yer Tutucusu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0" name="9 Resim" descr="20181022_09443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15 Resim" descr="20181022_09450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3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40"/>
          <p:cNvSpPr>
            <a:spLocks noChangeArrowheads="1"/>
          </p:cNvSpPr>
          <p:nvPr/>
        </p:nvSpPr>
        <p:spPr bwMode="auto">
          <a:xfrm>
            <a:off x="0" y="1528763"/>
            <a:ext cx="8208963" cy="532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7FD7FC">
                    <a:alpha val="50195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GB" altLang="en-US"/>
          </a:p>
        </p:txBody>
      </p:sp>
      <p:pic>
        <p:nvPicPr>
          <p:cNvPr id="14" name="Picture 6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3"/>
            <a:ext cx="9396382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Başlık"/>
          <p:cNvSpPr txBox="1">
            <a:spLocks/>
          </p:cNvSpPr>
          <p:nvPr/>
        </p:nvSpPr>
        <p:spPr bwMode="auto">
          <a:xfrm>
            <a:off x="755650" y="1254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/>
          <a:p>
            <a:pPr lvl="0" algn="ctr">
              <a:defRPr/>
            </a:pP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0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smtClean="0"/>
              <a:t>5.PERFÜZYON SEMPOZYUMU</a:t>
            </a:r>
            <a:endParaRPr lang="en-US" altLang="en-US" dirty="0"/>
          </a:p>
        </p:txBody>
      </p:sp>
      <p:sp>
        <p:nvSpPr>
          <p:cNvPr id="16" name="15 Yuvarlatılmış Dikdörtgen"/>
          <p:cNvSpPr/>
          <p:nvPr/>
        </p:nvSpPr>
        <p:spPr>
          <a:xfrm>
            <a:off x="755650" y="1714488"/>
            <a:ext cx="7816878" cy="392909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buFont typeface="Arial" pitchFamily="34" charset="0"/>
              <a:buChar char="•"/>
            </a:pPr>
            <a:r>
              <a:rPr lang="tr-TR" sz="2400" dirty="0" smtClean="0">
                <a:solidFill>
                  <a:schemeClr val="tx1"/>
                </a:solidFill>
              </a:rPr>
              <a:t>Aksiler arter </a:t>
            </a:r>
            <a:r>
              <a:rPr lang="tr-TR" sz="2400" dirty="0" err="1" smtClean="0">
                <a:solidFill>
                  <a:schemeClr val="tx1"/>
                </a:solidFill>
              </a:rPr>
              <a:t>kanülasyonu</a:t>
            </a:r>
            <a:r>
              <a:rPr lang="tr-TR" sz="2400" dirty="0" smtClean="0">
                <a:solidFill>
                  <a:schemeClr val="tx1"/>
                </a:solidFill>
              </a:rPr>
              <a:t> yapılmış ve ASP yapılması karar verilmiş olgularımızda;</a:t>
            </a:r>
          </a:p>
          <a:p>
            <a:pPr lvl="0">
              <a:lnSpc>
                <a:spcPct val="150000"/>
              </a:lnSpc>
            </a:pPr>
            <a:r>
              <a:rPr lang="tr-TR" sz="2400" dirty="0" smtClean="0">
                <a:solidFill>
                  <a:schemeClr val="tx1"/>
                </a:solidFill>
              </a:rPr>
              <a:t>Sağ </a:t>
            </a:r>
            <a:r>
              <a:rPr lang="tr-TR" sz="2400" dirty="0" err="1" smtClean="0">
                <a:solidFill>
                  <a:schemeClr val="tx1"/>
                </a:solidFill>
              </a:rPr>
              <a:t>subklaviyen</a:t>
            </a:r>
            <a:r>
              <a:rPr lang="tr-TR" sz="2400" dirty="0" smtClean="0">
                <a:solidFill>
                  <a:schemeClr val="tx1"/>
                </a:solidFill>
              </a:rPr>
              <a:t> arter yoluyla beynin sağ tarafı sağ </a:t>
            </a:r>
            <a:r>
              <a:rPr lang="tr-TR" sz="2400" dirty="0" err="1" smtClean="0">
                <a:solidFill>
                  <a:schemeClr val="tx1"/>
                </a:solidFill>
              </a:rPr>
              <a:t>innominat</a:t>
            </a:r>
            <a:r>
              <a:rPr lang="tr-TR" sz="2400" dirty="0" smtClean="0">
                <a:solidFill>
                  <a:schemeClr val="tx1"/>
                </a:solidFill>
              </a:rPr>
              <a:t> arter </a:t>
            </a:r>
            <a:r>
              <a:rPr lang="tr-TR" sz="2400" dirty="0" err="1" smtClean="0">
                <a:solidFill>
                  <a:schemeClr val="tx1"/>
                </a:solidFill>
              </a:rPr>
              <a:t>distalinden</a:t>
            </a:r>
            <a:r>
              <a:rPr lang="tr-TR" sz="2400" dirty="0" smtClean="0">
                <a:solidFill>
                  <a:schemeClr val="tx1"/>
                </a:solidFill>
              </a:rPr>
              <a:t> </a:t>
            </a:r>
            <a:r>
              <a:rPr lang="tr-TR" sz="2400" dirty="0" err="1" smtClean="0">
                <a:solidFill>
                  <a:schemeClr val="tx1"/>
                </a:solidFill>
              </a:rPr>
              <a:t>klempe</a:t>
            </a:r>
            <a:r>
              <a:rPr lang="tr-TR" sz="2400" dirty="0" smtClean="0">
                <a:solidFill>
                  <a:schemeClr val="tx1"/>
                </a:solidFill>
              </a:rPr>
              <a:t> edildikten sonra </a:t>
            </a:r>
            <a:r>
              <a:rPr lang="tr-TR" sz="2400" dirty="0" err="1" smtClean="0">
                <a:solidFill>
                  <a:schemeClr val="tx1"/>
                </a:solidFill>
              </a:rPr>
              <a:t>perfüze</a:t>
            </a:r>
            <a:r>
              <a:rPr lang="tr-TR" sz="2400" dirty="0" smtClean="0">
                <a:solidFill>
                  <a:schemeClr val="tx1"/>
                </a:solidFill>
              </a:rPr>
              <a:t> edilir.</a:t>
            </a:r>
          </a:p>
          <a:p>
            <a:pPr algn="ctr"/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-1191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763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571472" y="1857364"/>
            <a:ext cx="7329510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5" descr="P000087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776242"/>
            <a:ext cx="7715303" cy="5305516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yagram"/>
          <p:cNvGraphicFramePr/>
          <p:nvPr/>
        </p:nvGraphicFramePr>
        <p:xfrm>
          <a:off x="714348" y="1500174"/>
          <a:ext cx="6858048" cy="3857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60" y="-16510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00808"/>
            <a:ext cx="7355160" cy="36149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15744"/>
            <a:ext cx="6048672" cy="105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Başlık 1"/>
          <p:cNvSpPr txBox="1">
            <a:spLocks/>
          </p:cNvSpPr>
          <p:nvPr/>
        </p:nvSpPr>
        <p:spPr bwMode="auto">
          <a:xfrm>
            <a:off x="457200" y="274638"/>
            <a:ext cx="7355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ASP Uygulama Yolları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442913"/>
            <a:ext cx="7572428" cy="548641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28660" y="-16510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22882" name="Picture 2" descr="C:\Users\Dell\Downloads\IMG-20190905-WA0006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582" y="1030739"/>
            <a:ext cx="7315200" cy="4990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1142976" y="1857364"/>
            <a:ext cx="5757874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r>
              <a:rPr lang="tr-TR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tr-TR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tr-T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GİRİŞ</a:t>
            </a:r>
            <a:r>
              <a:rPr lang="en-US" alt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tr-TR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5.</a:t>
            </a:r>
            <a:r>
              <a:rPr lang="tr-TR" altLang="en-US" dirty="0" smtClean="0"/>
              <a:t>PERFÜZYON SEMPOZYUMU</a:t>
            </a:r>
            <a:endParaRPr lang="en-US" altLang="en-US" dirty="0"/>
          </a:p>
        </p:txBody>
      </p:sp>
      <p:sp>
        <p:nvSpPr>
          <p:cNvPr id="13" name="12 Dikdörtgen"/>
          <p:cNvSpPr/>
          <p:nvPr/>
        </p:nvSpPr>
        <p:spPr>
          <a:xfrm>
            <a:off x="457200" y="1857364"/>
            <a:ext cx="74009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smtClean="0"/>
              <a:t>Aortun </a:t>
            </a:r>
            <a:r>
              <a:rPr lang="tr-TR" sz="2400" dirty="0" err="1" smtClean="0"/>
              <a:t>brakiosefalik</a:t>
            </a:r>
            <a:r>
              <a:rPr lang="tr-TR" sz="2400" dirty="0" smtClean="0"/>
              <a:t> arterlerin çıktığı bölümüne </a:t>
            </a:r>
            <a:r>
              <a:rPr lang="tr-TR" sz="2400" dirty="0" err="1" smtClean="0"/>
              <a:t>arkus</a:t>
            </a:r>
            <a:r>
              <a:rPr lang="tr-TR" sz="2400" dirty="0" smtClean="0"/>
              <a:t> denir. </a:t>
            </a:r>
          </a:p>
          <a:p>
            <a:pPr>
              <a:buFont typeface="Arial" pitchFamily="34" charset="0"/>
              <a:buChar char="•"/>
            </a:pPr>
            <a:endParaRPr lang="tr-TR" sz="2400" dirty="0" smtClean="0"/>
          </a:p>
          <a:p>
            <a:pPr>
              <a:buFont typeface="Arial" pitchFamily="34" charset="0"/>
              <a:buChar char="•"/>
            </a:pPr>
            <a:r>
              <a:rPr lang="tr-TR" sz="2400" dirty="0" err="1" smtClean="0"/>
              <a:t>Arkus</a:t>
            </a:r>
            <a:r>
              <a:rPr lang="tr-TR" sz="2400" dirty="0" smtClean="0"/>
              <a:t> aorta cerrahisi uygulanan kliniklerde, </a:t>
            </a:r>
          </a:p>
          <a:p>
            <a:r>
              <a:rPr lang="tr-TR" sz="2400" dirty="0" smtClean="0"/>
              <a:t>Perfüzyon, </a:t>
            </a:r>
            <a:r>
              <a:rPr lang="tr-TR" sz="2400" dirty="0" err="1" smtClean="0"/>
              <a:t>miyokard</a:t>
            </a:r>
            <a:r>
              <a:rPr lang="tr-TR" sz="2400" dirty="0" smtClean="0"/>
              <a:t> ve beyin fonksiyonlarının iyi bir şekilde korunmasının sağlanması amacıyla çalışmalar devam etmektedir.</a:t>
            </a:r>
          </a:p>
          <a:p>
            <a:endParaRPr lang="tr-T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5927"/>
            <a:ext cx="7968344" cy="561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5132" name="Text Box 110"/>
          <p:cNvSpPr txBox="1">
            <a:spLocks noChangeArrowheads="1"/>
          </p:cNvSpPr>
          <p:nvPr/>
        </p:nvSpPr>
        <p:spPr bwMode="auto">
          <a:xfrm>
            <a:off x="5486400" y="4957858"/>
            <a:ext cx="1676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tr-TR" sz="2400" dirty="0"/>
          </a:p>
        </p:txBody>
      </p:sp>
      <p:sp>
        <p:nvSpPr>
          <p:cNvPr id="13" name="12 Altbilgi Yer Tutucusu"/>
          <p:cNvSpPr>
            <a:spLocks noGrp="1"/>
          </p:cNvSpPr>
          <p:nvPr>
            <p:ph type="ftr" sz="quarter" idx="11"/>
          </p:nvPr>
        </p:nvSpPr>
        <p:spPr>
          <a:xfrm>
            <a:off x="785786" y="1677988"/>
            <a:ext cx="6786610" cy="2036764"/>
          </a:xfrm>
        </p:spPr>
        <p:txBody>
          <a:bodyPr/>
          <a:lstStyle/>
          <a:p>
            <a:pPr>
              <a:defRPr/>
            </a:pPr>
            <a:endParaRPr lang="tr-TR" sz="3200" b="1" i="1" dirty="0">
              <a:latin typeface="Algerian" pitchFamily="82" charset="0"/>
            </a:endParaRPr>
          </a:p>
          <a:p>
            <a:pPr>
              <a:defRPr/>
            </a:pPr>
            <a:endParaRPr lang="tr-TR" sz="2400" dirty="0" smtClean="0">
              <a:latin typeface="Algerian" pitchFamily="82" charset="0"/>
            </a:endParaRPr>
          </a:p>
        </p:txBody>
      </p:sp>
      <p:pic>
        <p:nvPicPr>
          <p:cNvPr id="121858" name="Picture 2" descr="C:\Users\Dell\Downloads\IMG-20190905-WA0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800603"/>
            <a:ext cx="7772400" cy="4932653"/>
          </a:xfrm>
          <a:prstGeom prst="rect">
            <a:avLst/>
          </a:prstGeom>
          <a:noFill/>
        </p:spPr>
      </p:pic>
      <p:sp>
        <p:nvSpPr>
          <p:cNvPr id="14" name="1 Başlık"/>
          <p:cNvSpPr txBox="1">
            <a:spLocks/>
          </p:cNvSpPr>
          <p:nvPr/>
        </p:nvSpPr>
        <p:spPr bwMode="auto">
          <a:xfrm>
            <a:off x="457200" y="5733256"/>
            <a:ext cx="732951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Balonlu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kataterin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tr-TR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arkus</a:t>
            </a:r>
            <a:r>
              <a:rPr kumimoji="0" lang="tr-TR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dallarına yerleştirilmesi.</a:t>
            </a:r>
            <a: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-28576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8" descr="card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84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571472" y="1857364"/>
            <a:ext cx="7329510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8" name="3 İçerik Yer Tutucusu" descr="E:\VCOW6427.JPG"/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7786742" cy="5697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smtClean="0"/>
              <a:t>5.PERFÜZYON SEMPOZYUMU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42913"/>
            <a:ext cx="7000923" cy="56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graphicFrame>
        <p:nvGraphicFramePr>
          <p:cNvPr id="17" name="16 Diyagram"/>
          <p:cNvGraphicFramePr/>
          <p:nvPr/>
        </p:nvGraphicFramePr>
        <p:xfrm>
          <a:off x="500034" y="1677989"/>
          <a:ext cx="7215238" cy="35369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11 Dikdörtgen"/>
          <p:cNvSpPr/>
          <p:nvPr/>
        </p:nvSpPr>
        <p:spPr>
          <a:xfrm>
            <a:off x="1720509" y="249833"/>
            <a:ext cx="2896947" cy="827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3600" dirty="0" smtClean="0">
                <a:latin typeface="Algerian" pitchFamily="82" charset="0"/>
              </a:rPr>
              <a:t>Yöntemler:</a:t>
            </a:r>
            <a:endParaRPr lang="tr-TR" sz="3600" dirty="0">
              <a:solidFill>
                <a:schemeClr val="bg1"/>
              </a:solidFill>
              <a:latin typeface="Algerian" pitchFamily="82" charset="0"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29026" name="Picture 2" descr="C:\Users\Dell\Downloads\20190611_1240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8229600" cy="6250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30050" name="Picture 2" descr="C:\Users\Dell\Downloads\20190611_124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74638"/>
            <a:ext cx="8229600" cy="6322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323528" y="1988840"/>
            <a:ext cx="82184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Akım: 10mL/kg/dk  (çift taraflı 800-1000mL/dk)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Basınç: 50-60mmHg arası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Sıcaklık: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Vücut (nazofarinks); 16-18</a:t>
            </a:r>
            <a:r>
              <a:rPr kumimoji="0" lang="en-US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°</a:t>
            </a: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</a:t>
            </a: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Kan; 10-14</a:t>
            </a:r>
            <a:r>
              <a:rPr kumimoji="0" lang="en-US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°</a:t>
            </a:r>
            <a:r>
              <a:rPr kumimoji="0" lang="tr-TR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Vücut (nazofarinks); 24-26</a:t>
            </a:r>
            <a:r>
              <a:rPr kumimoji="0" lang="en-US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°</a:t>
            </a: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</a:t>
            </a:r>
            <a:r>
              <a:rPr kumimoji="0" lang="tr-TR" altLang="tr-TR" sz="26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Kan; 20-26</a:t>
            </a:r>
            <a:r>
              <a:rPr kumimoji="0" lang="en-US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°</a:t>
            </a:r>
            <a:r>
              <a:rPr kumimoji="0" lang="tr-TR" altLang="tr-TR" sz="2600" b="0" i="0" u="sng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C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tr-TR" altLang="tr-TR" sz="26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itchFamily="34" charset="0"/>
              </a:rPr>
              <a:t>Hematokrit: %18-24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tr-TR" altLang="tr-TR" sz="2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tr-TR" alt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12 Dikdörtgen"/>
          <p:cNvSpPr/>
          <p:nvPr/>
        </p:nvSpPr>
        <p:spPr>
          <a:xfrm>
            <a:off x="1720509" y="249833"/>
            <a:ext cx="2731838" cy="8270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tr-TR" sz="3600" dirty="0" err="1" smtClean="0">
                <a:latin typeface="Algerian" pitchFamily="82" charset="0"/>
              </a:rPr>
              <a:t>perfüzyon</a:t>
            </a:r>
            <a:endParaRPr lang="tr-TR" sz="3600" dirty="0">
              <a:solidFill>
                <a:schemeClr val="bg1"/>
              </a:solidFill>
              <a:latin typeface="Algerian" pitchFamily="82" charset="0"/>
              <a:ea typeface="Calibri"/>
              <a:cs typeface="Times New Roma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66688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2857488" y="53181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6" name="3 İçerik Yer Tutucusu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="" xmlns:lc="http://schemas.openxmlformats.org/drawingml/2006/lockedCanvas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087"/>
            <a:ext cx="2714652" cy="439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21 Dikdörtgen"/>
          <p:cNvSpPr/>
          <p:nvPr/>
        </p:nvSpPr>
        <p:spPr>
          <a:xfrm>
            <a:off x="4067944" y="5877272"/>
            <a:ext cx="4361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dirty="0" smtClean="0"/>
          </a:p>
          <a:p>
            <a:pPr>
              <a:buFont typeface="Wingdings" pitchFamily="2" charset="2"/>
              <a:buChar char="ü"/>
            </a:pPr>
            <a:r>
              <a:rPr lang="tr-TR" dirty="0" err="1" smtClean="0"/>
              <a:t>Greftten</a:t>
            </a:r>
            <a:r>
              <a:rPr lang="tr-TR" dirty="0" smtClean="0"/>
              <a:t> </a:t>
            </a:r>
            <a:r>
              <a:rPr lang="tr-TR" dirty="0" err="1" smtClean="0"/>
              <a:t>Antegrat</a:t>
            </a:r>
            <a:r>
              <a:rPr lang="tr-TR" dirty="0" smtClean="0"/>
              <a:t> Beyin </a:t>
            </a:r>
            <a:r>
              <a:rPr lang="tr-TR" dirty="0" err="1" smtClean="0"/>
              <a:t>Perfüzyonu</a:t>
            </a:r>
            <a:endParaRPr lang="tr-TR" dirty="0" smtClean="0"/>
          </a:p>
          <a:p>
            <a:pPr>
              <a:buFont typeface="Wingdings" pitchFamily="2" charset="2"/>
              <a:buChar char="ü"/>
            </a:pPr>
            <a:r>
              <a:rPr lang="tr-TR" i="1" dirty="0" err="1" smtClean="0"/>
              <a:t>Texas</a:t>
            </a:r>
            <a:r>
              <a:rPr lang="tr-TR" i="1" dirty="0" smtClean="0"/>
              <a:t> </a:t>
            </a:r>
            <a:r>
              <a:rPr lang="tr-TR" i="1" dirty="0" err="1" smtClean="0"/>
              <a:t>Heart</a:t>
            </a:r>
            <a:r>
              <a:rPr lang="tr-TR" i="1" dirty="0" smtClean="0"/>
              <a:t> </a:t>
            </a:r>
            <a:r>
              <a:rPr lang="tr-TR" i="1" dirty="0" err="1" smtClean="0"/>
              <a:t>Inst</a:t>
            </a:r>
            <a:r>
              <a:rPr lang="tr-TR" i="1" dirty="0" smtClean="0"/>
              <a:t> J, 2001; 28: 555-55.</a:t>
            </a:r>
            <a:endParaRPr lang="en-US" i="1" dirty="0" smtClean="0"/>
          </a:p>
          <a:p>
            <a:pPr>
              <a:buFont typeface="Wingdings" pitchFamily="2" charset="2"/>
              <a:buChar char="ü"/>
            </a:pPr>
            <a:endParaRPr lang="tr-TR" dirty="0"/>
          </a:p>
        </p:txBody>
      </p:sp>
      <p:sp>
        <p:nvSpPr>
          <p:cNvPr id="10" name="11 Altbilgi Yer Tutucusu"/>
          <p:cNvSpPr>
            <a:spLocks noGrp="1"/>
          </p:cNvSpPr>
          <p:nvPr>
            <p:ph type="ftr" sz="quarter" idx="11"/>
          </p:nvPr>
        </p:nvSpPr>
        <p:spPr>
          <a:xfrm>
            <a:off x="685800" y="1676087"/>
            <a:ext cx="5029200" cy="3681739"/>
          </a:xfrm>
        </p:spPr>
        <p:txBody>
          <a:bodyPr/>
          <a:lstStyle/>
          <a:p>
            <a:pPr>
              <a:defRPr/>
            </a:pPr>
            <a:endParaRPr lang="tr-TR" sz="2400" dirty="0" smtClean="0"/>
          </a:p>
          <a:p>
            <a:pPr>
              <a:defRPr/>
            </a:pPr>
            <a:endParaRPr lang="tr-TR" sz="2400" dirty="0"/>
          </a:p>
          <a:p>
            <a:pPr algn="l">
              <a:defRPr/>
            </a:pPr>
            <a:r>
              <a:rPr lang="tr-TR" sz="2400" dirty="0" smtClean="0"/>
              <a:t>Bu </a:t>
            </a:r>
            <a:r>
              <a:rPr lang="tr-TR" sz="2400" dirty="0"/>
              <a:t>uygulama </a:t>
            </a:r>
            <a:r>
              <a:rPr lang="tr-TR" sz="2400" dirty="0" smtClean="0"/>
              <a:t>ile </a:t>
            </a:r>
            <a:r>
              <a:rPr lang="tr-TR" sz="2400" dirty="0" err="1" smtClean="0"/>
              <a:t>subklaviyen</a:t>
            </a:r>
            <a:r>
              <a:rPr lang="tr-TR" sz="2400" dirty="0" smtClean="0"/>
              <a:t> </a:t>
            </a:r>
            <a:r>
              <a:rPr lang="tr-TR" sz="2400" dirty="0"/>
              <a:t>yoldan tek taraflı yüksek basınç altında veya </a:t>
            </a:r>
            <a:r>
              <a:rPr lang="tr-TR" sz="2400" dirty="0" err="1"/>
              <a:t>aksiller</a:t>
            </a:r>
            <a:r>
              <a:rPr lang="tr-TR" sz="2400" dirty="0"/>
              <a:t> arter akımının bir </a:t>
            </a:r>
            <a:r>
              <a:rPr lang="tr-TR" sz="2400" dirty="0" err="1"/>
              <a:t>konnektör</a:t>
            </a:r>
            <a:r>
              <a:rPr lang="tr-TR" sz="2400" dirty="0"/>
              <a:t> yardımıyla ikiye ayrılarak tek bir pompa başından </a:t>
            </a:r>
            <a:r>
              <a:rPr lang="tr-TR" sz="2400" dirty="0" smtClean="0"/>
              <a:t> verilmesinden, daha </a:t>
            </a:r>
            <a:r>
              <a:rPr lang="tr-TR" sz="2400" dirty="0"/>
              <a:t>kontrollü bir </a:t>
            </a:r>
            <a:r>
              <a:rPr lang="tr-TR" sz="2400" dirty="0" err="1" smtClean="0">
                <a:latin typeface="+mn-lt"/>
              </a:rPr>
              <a:t>serebral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smtClean="0"/>
              <a:t>perfüzyon sağladığını düşünmekteyiz.</a:t>
            </a:r>
            <a:endParaRPr lang="en-US" alt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"/>
            <a:ext cx="916305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4" name="1 Başlık"/>
          <p:cNvSpPr txBox="1">
            <a:spLocks/>
          </p:cNvSpPr>
          <p:nvPr/>
        </p:nvSpPr>
        <p:spPr bwMode="auto">
          <a:xfrm>
            <a:off x="714348" y="357166"/>
            <a:ext cx="7143800" cy="8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7" y="188914"/>
            <a:ext cx="742955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1442" name="Object 2"/>
          <p:cNvGraphicFramePr>
            <a:graphicFrameLocks noChangeAspect="1"/>
          </p:cNvGraphicFramePr>
          <p:nvPr/>
        </p:nvGraphicFramePr>
        <p:xfrm>
          <a:off x="827087" y="1173163"/>
          <a:ext cx="6335713" cy="3324225"/>
        </p:xfrm>
        <a:graphic>
          <a:graphicData uri="http://schemas.openxmlformats.org/presentationml/2006/ole">
            <p:oleObj spid="_x0000_s61442" name="Bit Eşlem Resmi" r:id="rId10" imgW="5934903" imgH="3115110" progId="PBrush">
              <p:embed/>
            </p:oleObj>
          </a:graphicData>
        </a:graphic>
      </p:graphicFrame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28597" y="4497388"/>
            <a:ext cx="4214842" cy="120032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tr-TR" b="1" dirty="0"/>
              <a:t>Sabit bir akımda basınç 2 kat civarında değişebilir. Dolayısıyla sadece akım hızına güvenmek yanıltıcı olabilir. Basınç ölçülmelidir.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43439" y="4497388"/>
            <a:ext cx="321471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8003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2857488" y="531813"/>
            <a:ext cx="21336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21" name="14 Altbilgi Yer Tutucusu"/>
          <p:cNvSpPr txBox="1">
            <a:spLocks/>
          </p:cNvSpPr>
          <p:nvPr/>
        </p:nvSpPr>
        <p:spPr bwMode="auto">
          <a:xfrm>
            <a:off x="1928794" y="5357826"/>
            <a:ext cx="3557606" cy="8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11 Altbilgi Yer Tutucusu"/>
          <p:cNvSpPr>
            <a:spLocks noGrp="1"/>
          </p:cNvSpPr>
          <p:nvPr>
            <p:ph type="ftr" sz="quarter" idx="11"/>
          </p:nvPr>
        </p:nvSpPr>
        <p:spPr>
          <a:xfrm>
            <a:off x="467544" y="2564904"/>
            <a:ext cx="7668344" cy="2792922"/>
          </a:xfrm>
        </p:spPr>
        <p:txBody>
          <a:bodyPr/>
          <a:lstStyle/>
          <a:p>
            <a:pPr>
              <a:defRPr/>
            </a:pPr>
            <a:endParaRPr lang="tr-TR" sz="2400" dirty="0" smtClean="0"/>
          </a:p>
          <a:p>
            <a:pPr>
              <a:defRPr/>
            </a:pPr>
            <a:endParaRPr lang="tr-TR" sz="2400" dirty="0"/>
          </a:p>
          <a:p>
            <a:pPr algn="l">
              <a:defRPr/>
            </a:pPr>
            <a:r>
              <a:rPr lang="tr-TR" sz="2400" dirty="0" smtClean="0"/>
              <a:t>.</a:t>
            </a:r>
            <a:endParaRPr lang="en-US" altLang="en-US" sz="2400" dirty="0"/>
          </a:p>
        </p:txBody>
      </p:sp>
      <p:sp>
        <p:nvSpPr>
          <p:cNvPr id="11" name="İçerik Yer Tutucusu 2"/>
          <p:cNvSpPr txBox="1">
            <a:spLocks/>
          </p:cNvSpPr>
          <p:nvPr/>
        </p:nvSpPr>
        <p:spPr bwMode="auto">
          <a:xfrm>
            <a:off x="467544" y="2780929"/>
            <a:ext cx="5247456" cy="201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Meta analiz: 3548 hasta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Unilateral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599 hasta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Bilateral</a:t>
            </a: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2949 hasta 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Resim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01145"/>
            <a:ext cx="7956376" cy="1663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Metin kutusu 5"/>
          <p:cNvSpPr txBox="1"/>
          <p:nvPr/>
        </p:nvSpPr>
        <p:spPr>
          <a:xfrm>
            <a:off x="4991089" y="3200098"/>
            <a:ext cx="3144800" cy="5232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30-50 dk</a:t>
            </a:r>
            <a:r>
              <a:rPr lang="tr-TR" sz="2800" i="1" dirty="0" smtClean="0"/>
              <a:t>’y</a:t>
            </a:r>
            <a:r>
              <a:rPr lang="tr-TR" sz="2800" dirty="0" smtClean="0"/>
              <a:t>a kadar</a:t>
            </a:r>
            <a:endParaRPr lang="tr-TR" sz="2800" dirty="0"/>
          </a:p>
        </p:txBody>
      </p:sp>
      <p:sp>
        <p:nvSpPr>
          <p:cNvPr id="14" name="Metin kutusu 6"/>
          <p:cNvSpPr txBox="1"/>
          <p:nvPr/>
        </p:nvSpPr>
        <p:spPr>
          <a:xfrm>
            <a:off x="5002281" y="4005065"/>
            <a:ext cx="3133608" cy="95410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r-TR" sz="2800" dirty="0" smtClean="0"/>
              <a:t>86-164 dk’ya kadar  </a:t>
            </a:r>
            <a:endParaRPr lang="tr-TR" sz="2800" dirty="0"/>
          </a:p>
        </p:txBody>
      </p:sp>
      <p:sp>
        <p:nvSpPr>
          <p:cNvPr id="18" name="17 Dikdörtgen"/>
          <p:cNvSpPr/>
          <p:nvPr/>
        </p:nvSpPr>
        <p:spPr>
          <a:xfrm>
            <a:off x="467544" y="5157192"/>
            <a:ext cx="76683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2008 yılında yayınlanan bir </a:t>
            </a:r>
            <a:r>
              <a:rPr lang="tr-TR" dirty="0" err="1" smtClean="0"/>
              <a:t>metaanaliz</a:t>
            </a:r>
            <a:r>
              <a:rPr lang="tr-TR" dirty="0" smtClean="0"/>
              <a:t>, toplam 3548 hasta, </a:t>
            </a:r>
          </a:p>
          <a:p>
            <a:r>
              <a:rPr lang="tr-TR" dirty="0" smtClean="0"/>
              <a:t>çalışmanın mesajı ise şu: tek taraflı </a:t>
            </a:r>
            <a:r>
              <a:rPr lang="tr-TR" dirty="0" err="1" smtClean="0"/>
              <a:t>perf</a:t>
            </a:r>
            <a:r>
              <a:rPr lang="tr-TR" dirty="0" smtClean="0"/>
              <a:t> ile 30-50 </a:t>
            </a:r>
            <a:r>
              <a:rPr lang="tr-TR" dirty="0" err="1" smtClean="0"/>
              <a:t>dk</a:t>
            </a:r>
            <a:r>
              <a:rPr lang="tr-TR" dirty="0" smtClean="0"/>
              <a:t> ya kadar düşük risk, </a:t>
            </a:r>
          </a:p>
          <a:p>
            <a:r>
              <a:rPr lang="tr-TR" dirty="0" err="1" smtClean="0"/>
              <a:t>bilateral</a:t>
            </a:r>
            <a:r>
              <a:rPr lang="tr-TR" dirty="0" smtClean="0"/>
              <a:t> </a:t>
            </a:r>
            <a:r>
              <a:rPr lang="tr-TR" dirty="0" err="1" smtClean="0"/>
              <a:t>perf</a:t>
            </a:r>
            <a:r>
              <a:rPr lang="tr-TR" dirty="0" smtClean="0"/>
              <a:t> da 86-164 </a:t>
            </a:r>
            <a:r>
              <a:rPr lang="tr-TR" dirty="0" err="1" smtClean="0"/>
              <a:t>dk</a:t>
            </a:r>
            <a:r>
              <a:rPr lang="tr-TR" dirty="0" smtClean="0"/>
              <a:t> ya kadar makul </a:t>
            </a:r>
            <a:r>
              <a:rPr lang="tr-TR" dirty="0" err="1" smtClean="0"/>
              <a:t>strok</a:t>
            </a:r>
            <a:r>
              <a:rPr lang="tr-TR" dirty="0" smtClean="0"/>
              <a:t> riski ile işlem yapılabilir. </a:t>
            </a:r>
            <a:endParaRPr lang="tr-T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1142976" y="1857364"/>
            <a:ext cx="5757874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 fontScale="90000"/>
          </a:bodyPr>
          <a:lstStyle/>
          <a:p>
            <a:r>
              <a:rPr lang="tr-TR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tr-TR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tr-TR" sz="4000" b="1" dirty="0">
              <a:solidFill>
                <a:schemeClr val="bg1"/>
              </a:solidFill>
              <a:latin typeface="Algerian" pitchFamily="82" charset="0"/>
            </a:endParaRPr>
          </a:p>
        </p:txBody>
      </p:sp>
      <p:sp>
        <p:nvSpPr>
          <p:cNvPr id="14" name="1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5.</a:t>
            </a:r>
            <a:r>
              <a:rPr lang="tr-TR" altLang="en-US" dirty="0" smtClean="0"/>
              <a:t>PERFÜZYON SEMPOZYUMU</a:t>
            </a:r>
            <a:endParaRPr lang="en-US" altLang="en-US" dirty="0"/>
          </a:p>
        </p:txBody>
      </p:sp>
      <p:sp>
        <p:nvSpPr>
          <p:cNvPr id="16" name="15 Dikdörtgen"/>
          <p:cNvSpPr/>
          <p:nvPr/>
        </p:nvSpPr>
        <p:spPr>
          <a:xfrm>
            <a:off x="642910" y="1857364"/>
            <a:ext cx="75724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tr-T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err="1" smtClean="0">
                <a:latin typeface="+mn-lt"/>
              </a:rPr>
              <a:t>Arkus</a:t>
            </a:r>
            <a:r>
              <a:rPr lang="tr-TR" sz="2400" dirty="0" smtClean="0">
                <a:latin typeface="+mn-lt"/>
              </a:rPr>
              <a:t>  cerrahisi uygulanacak olgularda </a:t>
            </a:r>
            <a:r>
              <a:rPr lang="tr-TR" sz="2400" dirty="0" err="1" smtClean="0">
                <a:latin typeface="+mn-lt"/>
              </a:rPr>
              <a:t>aksiller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kanülasyon</a:t>
            </a:r>
            <a:r>
              <a:rPr lang="tr-TR" sz="2400" dirty="0" smtClean="0">
                <a:latin typeface="+mn-lt"/>
              </a:rPr>
              <a:t> tekniklerinin uygulanması, ısı regülasyonu ve perfüzyon için </a:t>
            </a:r>
            <a:r>
              <a:rPr lang="tr-TR" sz="2400" dirty="0" err="1" smtClean="0">
                <a:latin typeface="+mn-lt"/>
              </a:rPr>
              <a:t>retrograd</a:t>
            </a:r>
            <a:r>
              <a:rPr lang="tr-TR" sz="2400" dirty="0" smtClean="0">
                <a:latin typeface="+mn-lt"/>
              </a:rPr>
              <a:t> veya  </a:t>
            </a:r>
            <a:r>
              <a:rPr lang="tr-TR" sz="2400" dirty="0" err="1" smtClean="0">
                <a:latin typeface="+mn-lt"/>
              </a:rPr>
              <a:t>antegrad</a:t>
            </a:r>
            <a:r>
              <a:rPr lang="tr-TR" sz="2400" dirty="0" smtClean="0">
                <a:latin typeface="+mn-lt"/>
              </a:rPr>
              <a:t> perfüzyon yapılması; beyin ve </a:t>
            </a:r>
            <a:r>
              <a:rPr lang="tr-TR" sz="2400" dirty="0" err="1" smtClean="0">
                <a:latin typeface="+mn-lt"/>
              </a:rPr>
              <a:t>miyokard</a:t>
            </a:r>
            <a:r>
              <a:rPr lang="tr-TR" sz="2400" dirty="0" smtClean="0">
                <a:latin typeface="+mn-lt"/>
              </a:rPr>
              <a:t> dokularının korunmasında olumlu gelişmelere yol açmıştır.</a:t>
            </a:r>
            <a:endParaRPr lang="tr-TR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"/>
            <a:ext cx="9163050" cy="652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4" name="1 Başlık"/>
          <p:cNvSpPr txBox="1">
            <a:spLocks/>
          </p:cNvSpPr>
          <p:nvPr/>
        </p:nvSpPr>
        <p:spPr bwMode="auto">
          <a:xfrm>
            <a:off x="714348" y="357166"/>
            <a:ext cx="7143800" cy="815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 Black" pitchFamily="34" charset="0"/>
                <a:ea typeface="+mj-ea"/>
                <a:cs typeface="Arial" pitchFamily="34" charset="0"/>
              </a:rPr>
              <a:t>SONUÇ</a:t>
            </a: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 Black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928662" y="1677988"/>
            <a:ext cx="62341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tr-TR" sz="2400" dirty="0" smtClean="0">
                <a:latin typeface="+mn-lt"/>
              </a:rPr>
              <a:t>Aort girişimi esnasında beyin korunması gereken, acil ve </a:t>
            </a:r>
            <a:r>
              <a:rPr lang="tr-TR" sz="2400" dirty="0" err="1" smtClean="0">
                <a:latin typeface="+mn-lt"/>
              </a:rPr>
              <a:t>elektif</a:t>
            </a:r>
            <a:r>
              <a:rPr lang="tr-TR" sz="2400" dirty="0" smtClean="0">
                <a:latin typeface="+mn-lt"/>
              </a:rPr>
              <a:t> hastalardan oluşan hasta grubunda; </a:t>
            </a:r>
          </a:p>
          <a:p>
            <a:pPr>
              <a:lnSpc>
                <a:spcPct val="90000"/>
              </a:lnSpc>
            </a:pPr>
            <a:endParaRPr lang="tr-TR" sz="2400" dirty="0" smtClean="0">
              <a:latin typeface="+mn-lt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err="1" smtClean="0">
                <a:latin typeface="+mn-lt"/>
              </a:rPr>
              <a:t>Elektif</a:t>
            </a:r>
            <a:r>
              <a:rPr lang="tr-TR" sz="2400" dirty="0" smtClean="0">
                <a:latin typeface="+mn-lt"/>
              </a:rPr>
              <a:t> total </a:t>
            </a:r>
            <a:r>
              <a:rPr lang="tr-TR" sz="2400" dirty="0" err="1" smtClean="0">
                <a:latin typeface="+mn-lt"/>
              </a:rPr>
              <a:t>arkus</a:t>
            </a:r>
            <a:r>
              <a:rPr lang="tr-TR" sz="2400" dirty="0" smtClean="0">
                <a:latin typeface="+mn-lt"/>
              </a:rPr>
              <a:t> </a:t>
            </a:r>
            <a:r>
              <a:rPr lang="tr-TR" sz="2400" dirty="0" err="1" smtClean="0">
                <a:latin typeface="+mn-lt"/>
              </a:rPr>
              <a:t>replasmanı</a:t>
            </a:r>
            <a:r>
              <a:rPr lang="tr-TR" sz="2400" dirty="0" smtClean="0">
                <a:latin typeface="+mn-lt"/>
              </a:rPr>
              <a:t> olgularında fark (ASP üstünlüğü) ortaya çıkmaktadır. </a:t>
            </a:r>
          </a:p>
          <a:p>
            <a:pPr>
              <a:lnSpc>
                <a:spcPct val="90000"/>
              </a:lnSpc>
            </a:pPr>
            <a:endParaRPr lang="tr-TR" sz="2400" dirty="0" smtClean="0">
              <a:latin typeface="+mn-lt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smtClean="0">
                <a:latin typeface="+mn-lt"/>
              </a:rPr>
              <a:t>Özellikle nörolojik </a:t>
            </a:r>
            <a:r>
              <a:rPr lang="tr-TR" sz="2400" dirty="0" err="1" smtClean="0">
                <a:latin typeface="+mn-lt"/>
              </a:rPr>
              <a:t>morbidite</a:t>
            </a:r>
            <a:r>
              <a:rPr lang="tr-TR" sz="2400" dirty="0" smtClean="0">
                <a:latin typeface="+mn-lt"/>
              </a:rPr>
              <a:t>  beyin koruma metoduna bağlı olarak önemli  istatistiksel sonuçlar vermektedir.</a:t>
            </a:r>
            <a:endParaRPr lang="tr-TR" sz="2400" dirty="0"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9" y="785793"/>
            <a:ext cx="3910316" cy="324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2933" y="785793"/>
            <a:ext cx="3586653" cy="3246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2 İçerik Yer Tutucusu"/>
          <p:cNvSpPr txBox="1">
            <a:spLocks/>
          </p:cNvSpPr>
          <p:nvPr/>
        </p:nvSpPr>
        <p:spPr>
          <a:xfrm>
            <a:off x="1624268" y="4500570"/>
            <a:ext cx="5733813" cy="1428760"/>
          </a:xfrm>
          <a:prstGeom prst="rect">
            <a:avLst/>
          </a:prstGeom>
          <a:solidFill>
            <a:srgbClr val="FFFF00"/>
          </a:solidFill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Unilateral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ve 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bilateral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perfüzyon teknikleri</a:t>
            </a:r>
            <a:r>
              <a:rPr kumimoji="0" lang="tr-TR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karşılaştırma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Bilateral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serebral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tr-TR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perfuzyon</a:t>
            </a:r>
            <a:r>
              <a:rPr kumimoji="0" lang="tr-TR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tekniği inme riskine karşı tercih edilmelidir.</a:t>
            </a:r>
            <a:endParaRPr kumimoji="0" lang="tr-TR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346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571472" y="1857364"/>
            <a:ext cx="7329510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1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smtClean="0"/>
              <a:t>5.PERFÜZYON SEMPOZYUMU</a:t>
            </a:r>
            <a:endParaRPr lang="en-US" altLang="en-US" dirty="0"/>
          </a:p>
        </p:txBody>
      </p:sp>
      <p:sp>
        <p:nvSpPr>
          <p:cNvPr id="17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43782" cy="1143000"/>
          </a:xfrm>
        </p:spPr>
        <p:txBody>
          <a:bodyPr/>
          <a:lstStyle/>
          <a:p>
            <a:r>
              <a:rPr lang="tr-TR" sz="3600" b="1" dirty="0" smtClean="0"/>
              <a:t>BULGULAR VE SONUÇ</a:t>
            </a:r>
            <a:endParaRPr lang="tr-TR" sz="3600" dirty="0"/>
          </a:p>
        </p:txBody>
      </p:sp>
      <p:sp>
        <p:nvSpPr>
          <p:cNvPr id="18" name="17 Dikdörtgen"/>
          <p:cNvSpPr/>
          <p:nvPr/>
        </p:nvSpPr>
        <p:spPr>
          <a:xfrm>
            <a:off x="457200" y="1417638"/>
            <a:ext cx="74437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err="1" smtClean="0">
                <a:latin typeface="+mn-lt"/>
              </a:rPr>
              <a:t>Arkus</a:t>
            </a:r>
            <a:r>
              <a:rPr lang="tr-TR" sz="2400" dirty="0" smtClean="0">
                <a:latin typeface="+mn-lt"/>
              </a:rPr>
              <a:t> cerrahisi  uyguladığımız hastalarımızda </a:t>
            </a:r>
            <a:r>
              <a:rPr lang="tr-TR" sz="2400" dirty="0" err="1" smtClean="0">
                <a:latin typeface="+mn-lt"/>
              </a:rPr>
              <a:t>bilateral</a:t>
            </a:r>
            <a:r>
              <a:rPr lang="tr-TR" sz="2400" dirty="0" smtClean="0">
                <a:latin typeface="+mn-lt"/>
              </a:rPr>
              <a:t> ASP tekniği ile ilgili sonuçları incelediğimizde hastaların tamamının taburcu olduğu, hastane kalış süreleri içerisinde nörolojik </a:t>
            </a:r>
            <a:r>
              <a:rPr lang="tr-TR" sz="2400" dirty="0" err="1" smtClean="0">
                <a:latin typeface="+mn-lt"/>
              </a:rPr>
              <a:t>morbiditeye</a:t>
            </a:r>
            <a:r>
              <a:rPr lang="tr-TR" sz="2400" dirty="0" smtClean="0">
                <a:latin typeface="+mn-lt"/>
              </a:rPr>
              <a:t> rastlanmadığı izlenmiştir. </a:t>
            </a:r>
          </a:p>
          <a:p>
            <a:endParaRPr lang="tr-TR" sz="2400" dirty="0" smtClean="0">
              <a:latin typeface="+mn-lt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latin typeface="+mn-lt"/>
              </a:rPr>
              <a:t>Yeni yaklaşım metodunun bu hastalarda daha başarılı sonuçlara ulaşılmasında etkili olacağı kanaatindeyiz.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4 Grafik Yer Tutucusu" descr="1704387_620x410 2.jpg"/>
          <p:cNvPicPr>
            <a:picLocks noGrp="1" noChangeAspect="1"/>
          </p:cNvPicPr>
          <p:nvPr>
            <p:ph type="chart"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417638"/>
            <a:ext cx="7071720" cy="4440254"/>
          </a:xfrm>
        </p:spPr>
      </p:pic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r-TR" altLang="en-US" dirty="0" smtClean="0"/>
              <a:t>5.PERFÜZYON SEMPOZYUMU</a:t>
            </a:r>
            <a:endParaRPr lang="en-US" altLang="en-US" dirty="0"/>
          </a:p>
        </p:txBody>
      </p:sp>
      <p:sp>
        <p:nvSpPr>
          <p:cNvPr id="6" name="5 Dikdörtgen"/>
          <p:cNvSpPr/>
          <p:nvPr/>
        </p:nvSpPr>
        <p:spPr>
          <a:xfrm>
            <a:off x="1785918" y="494308"/>
            <a:ext cx="53783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r-T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TEŞEKKÜRLER</a:t>
            </a:r>
            <a:endParaRPr lang="tr-TR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6" y="70817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54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55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56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2 İçerik Yer Tutucusu"/>
          <p:cNvSpPr txBox="1">
            <a:spLocks/>
          </p:cNvSpPr>
          <p:nvPr/>
        </p:nvSpPr>
        <p:spPr bwMode="auto">
          <a:xfrm>
            <a:off x="1142976" y="1857364"/>
            <a:ext cx="5757874" cy="2786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3" name="Picture 57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3 İçerik Yer Tutucusu"/>
          <p:cNvGraphicFramePr>
            <a:graphicFrameLocks/>
          </p:cNvGraphicFramePr>
          <p:nvPr/>
        </p:nvGraphicFramePr>
        <p:xfrm>
          <a:off x="214282" y="1285860"/>
          <a:ext cx="8391580" cy="5214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5" name="14 Altbilgi Yer Tutucusu"/>
          <p:cNvSpPr>
            <a:spLocks noGrp="1"/>
          </p:cNvSpPr>
          <p:nvPr>
            <p:ph type="ftr" sz="quarter" idx="11"/>
          </p:nvPr>
        </p:nvSpPr>
        <p:spPr>
          <a:xfrm>
            <a:off x="577703" y="1857364"/>
            <a:ext cx="7366118" cy="3571901"/>
          </a:xfrm>
        </p:spPr>
        <p:txBody>
          <a:bodyPr/>
          <a:lstStyle/>
          <a:p>
            <a:pPr algn="just"/>
            <a:endParaRPr lang="tr-TR" sz="2400" smtClean="0">
              <a:cs typeface="Arial" pitchFamily="34" charset="0"/>
            </a:endParaRPr>
          </a:p>
          <a:p>
            <a:pPr algn="l"/>
            <a:endParaRPr lang="tr-TR" sz="2400" smtClean="0">
              <a:cs typeface="Arial" pitchFamily="34" charset="0"/>
            </a:endParaRPr>
          </a:p>
          <a:p>
            <a:pPr algn="l">
              <a:buFont typeface="Arial" pitchFamily="34" charset="0"/>
              <a:buChar char="•"/>
            </a:pPr>
            <a:r>
              <a:rPr lang="tr-TR" sz="2400" smtClean="0">
                <a:cs typeface="Arial" pitchFamily="34" charset="0"/>
              </a:rPr>
              <a:t>Ancak günümüzde aortik arkus cerrahisinin en önemli konularından biri beyin koruması için geliştirilmiş olan tekniklerden hangi yöntemin kesin olarak daha iyi olduğuyla ilgilidir. </a:t>
            </a:r>
          </a:p>
          <a:p>
            <a:pPr>
              <a:defRPr/>
            </a:pPr>
            <a:endParaRPr lang="en-US" altLang="en-US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58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9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60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/>
          <a:lstStyle/>
          <a:p>
            <a:pPr algn="l"/>
            <a:r>
              <a:rPr lang="tr-TR" sz="3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Beyin Korumasında Amaç</a:t>
            </a:r>
            <a:endParaRPr lang="tr-TR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" name="12 Tablo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090430290"/>
              </p:ext>
            </p:extLst>
          </p:nvPr>
        </p:nvGraphicFramePr>
        <p:xfrm>
          <a:off x="457198" y="1643050"/>
          <a:ext cx="8043892" cy="458537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10973"/>
                <a:gridCol w="2032391"/>
                <a:gridCol w="2571768"/>
                <a:gridCol w="1428760"/>
              </a:tblGrid>
              <a:tr h="25003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tr-TR" sz="2000" dirty="0" smtClean="0"/>
                        <a:t>Beynin kan ihtiyacını   </a:t>
                      </a:r>
                      <a:r>
                        <a:rPr lang="tr-TR" sz="2000" baseline="0" dirty="0" smtClean="0"/>
                        <a:t>                </a:t>
                      </a:r>
                      <a:r>
                        <a:rPr lang="tr-TR" sz="2000" dirty="0" smtClean="0"/>
                        <a:t> karşılamak (perfüzyon)</a:t>
                      </a:r>
                    </a:p>
                    <a:p>
                      <a:endParaRPr lang="tr-TR" sz="2000" dirty="0"/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Font typeface="Wingdings" pitchFamily="2" charset="2"/>
                        <a:buNone/>
                      </a:pPr>
                      <a:r>
                        <a:rPr lang="tr-TR" dirty="0" smtClean="0"/>
                        <a:t> Akım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r-TR" dirty="0" smtClean="0"/>
                        <a:t>                 Basınç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r-TR" dirty="0" smtClean="0"/>
                        <a:t>                                        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r-TR" dirty="0" smtClean="0"/>
                        <a:t>                                                  </a:t>
                      </a:r>
                    </a:p>
                    <a:p>
                      <a:pPr>
                        <a:buFont typeface="Wingdings" pitchFamily="2" charset="2"/>
                        <a:buNone/>
                      </a:pPr>
                      <a:r>
                        <a:rPr lang="tr-TR" dirty="0" smtClean="0"/>
                        <a:t>                                                                         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r>
                        <a:rPr lang="tr-TR" dirty="0" smtClean="0"/>
                        <a:t>Sıcaklık</a:t>
                      </a:r>
                    </a:p>
                    <a:p>
                      <a:r>
                        <a:rPr lang="tr-TR" dirty="0" smtClean="0"/>
                        <a:t>                 </a:t>
                      </a:r>
                      <a:r>
                        <a:rPr lang="tr-TR" dirty="0" err="1" smtClean="0"/>
                        <a:t>Hematokrit</a:t>
                      </a:r>
                      <a:endParaRPr lang="tr-TR" dirty="0" smtClean="0"/>
                    </a:p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endParaRPr lang="tr-TR" dirty="0" smtClean="0"/>
                    </a:p>
                    <a:p>
                      <a:r>
                        <a:rPr lang="tr-TR" dirty="0" err="1" smtClean="0"/>
                        <a:t>pH</a:t>
                      </a:r>
                      <a:r>
                        <a:rPr lang="tr-TR" dirty="0" smtClean="0"/>
                        <a:t> idaresi</a:t>
                      </a:r>
                      <a:endParaRPr lang="tr-T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Char char="•"/>
                      </a:pPr>
                      <a:r>
                        <a:rPr lang="tr-TR" sz="2000" b="1" dirty="0" smtClean="0">
                          <a:solidFill>
                            <a:schemeClr val="tx1"/>
                          </a:solidFill>
                        </a:rPr>
                        <a:t>Beynin kan ihtiyacını  azaltmak</a:t>
                      </a:r>
                      <a:r>
                        <a:rPr lang="tr-TR" sz="20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tr-TR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800" b="1" dirty="0" err="1" smtClean="0">
                          <a:solidFill>
                            <a:schemeClr val="bg1"/>
                          </a:solidFill>
                        </a:rPr>
                        <a:t>Hipotermi</a:t>
                      </a:r>
                      <a:endParaRPr lang="tr-TR" sz="18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İskemiye</a:t>
                      </a:r>
                      <a:r>
                        <a:rPr lang="tr-TR" dirty="0" smtClean="0"/>
                        <a:t> dayanıklılığı arttırmak</a:t>
                      </a:r>
                      <a:endParaRPr lang="tr-T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1079202"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9 Metin kutusu"/>
          <p:cNvSpPr txBox="1"/>
          <p:nvPr/>
        </p:nvSpPr>
        <p:spPr>
          <a:xfrm>
            <a:off x="457198" y="1857364"/>
            <a:ext cx="482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b="1" dirty="0" smtClean="0"/>
              <a:t>   </a:t>
            </a:r>
            <a:endParaRPr lang="tr-TR" sz="2800" b="1" dirty="0"/>
          </a:p>
        </p:txBody>
      </p:sp>
      <p:sp>
        <p:nvSpPr>
          <p:cNvPr id="15" name="1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5.</a:t>
            </a:r>
            <a:r>
              <a:rPr lang="tr-TR" altLang="en-US" dirty="0" smtClean="0"/>
              <a:t>PERFÜZYON SEMPOZYUMU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8" descr="card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59" descr="Untitled-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0" descr="card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0" descr="card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 Başlık"/>
          <p:cNvSpPr>
            <a:spLocks noGrp="1"/>
          </p:cNvSpPr>
          <p:nvPr>
            <p:ph type="title"/>
          </p:nvPr>
        </p:nvSpPr>
        <p:spPr>
          <a:xfrm>
            <a:off x="457200" y="2780929"/>
            <a:ext cx="7929618" cy="3464296"/>
          </a:xfrm>
        </p:spPr>
        <p:txBody>
          <a:bodyPr>
            <a:noAutofit/>
          </a:bodyPr>
          <a:lstStyle/>
          <a:p>
            <a:endParaRPr lang="tr-TR" sz="3600" b="1" dirty="0">
              <a:solidFill>
                <a:schemeClr val="bg1"/>
              </a:solidFill>
            </a:endParaRPr>
          </a:p>
        </p:txBody>
      </p:sp>
      <p:graphicFrame>
        <p:nvGraphicFramePr>
          <p:cNvPr id="20" name="19 Diyagram"/>
          <p:cNvGraphicFramePr/>
          <p:nvPr/>
        </p:nvGraphicFramePr>
        <p:xfrm>
          <a:off x="457200" y="500044"/>
          <a:ext cx="7929618" cy="2496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9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/>
              <a:t>5.</a:t>
            </a:r>
            <a:r>
              <a:rPr lang="tr-TR" altLang="en-US" dirty="0" smtClean="0"/>
              <a:t>PERFÜZYON SEMPOZYUMU</a:t>
            </a:r>
            <a:endParaRPr lang="en-US" altLang="en-US" dirty="0"/>
          </a:p>
        </p:txBody>
      </p:sp>
      <p:pic>
        <p:nvPicPr>
          <p:cNvPr id="94209" name="Picture 1" descr="C:\Users\Dell\Downloads\karotis-anatomi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987550" y="2780928"/>
            <a:ext cx="3520554" cy="34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11 Diyagram"/>
          <p:cNvGraphicFramePr/>
          <p:nvPr/>
        </p:nvGraphicFramePr>
        <p:xfrm>
          <a:off x="142844" y="1428736"/>
          <a:ext cx="7715304" cy="4071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12 Sağ Ok"/>
          <p:cNvSpPr/>
          <p:nvPr/>
        </p:nvSpPr>
        <p:spPr>
          <a:xfrm>
            <a:off x="142844" y="1857364"/>
            <a:ext cx="428628" cy="2600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24 Aşağı Ok"/>
          <p:cNvSpPr/>
          <p:nvPr/>
        </p:nvSpPr>
        <p:spPr>
          <a:xfrm>
            <a:off x="3352800" y="2571744"/>
            <a:ext cx="214314" cy="5000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8967754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sp>
        <p:nvSpPr>
          <p:cNvPr id="14" name="13 Dikdörtgen"/>
          <p:cNvSpPr/>
          <p:nvPr/>
        </p:nvSpPr>
        <p:spPr>
          <a:xfrm>
            <a:off x="500034" y="1340768"/>
            <a:ext cx="71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tr-TR" sz="2400" dirty="0" err="1" smtClean="0">
                <a:cs typeface="Arial" pitchFamily="34" charset="0"/>
              </a:rPr>
              <a:t>Hipotermi</a:t>
            </a:r>
            <a:r>
              <a:rPr lang="tr-TR" sz="2400" dirty="0" smtClean="0">
                <a:cs typeface="Arial" pitchFamily="34" charset="0"/>
              </a:rPr>
              <a:t> ile </a:t>
            </a:r>
            <a:r>
              <a:rPr lang="tr-TR" sz="2400" dirty="0" err="1" smtClean="0">
                <a:cs typeface="Arial" pitchFamily="34" charset="0"/>
              </a:rPr>
              <a:t>anoksik</a:t>
            </a:r>
            <a:r>
              <a:rPr lang="tr-TR" sz="2400" dirty="0" smtClean="0">
                <a:cs typeface="Arial" pitchFamily="34" charset="0"/>
              </a:rPr>
              <a:t> hasarın oluşumunun önüne geçmek önemli derecede mümkün olmuştur.</a:t>
            </a:r>
          </a:p>
          <a:p>
            <a:pPr>
              <a:buFont typeface="Arial" pitchFamily="34" charset="0"/>
              <a:buChar char="•"/>
            </a:pPr>
            <a:endParaRPr lang="tr-TR" sz="24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cs typeface="Arial" pitchFamily="34" charset="0"/>
              </a:rPr>
              <a:t>DHSA; </a:t>
            </a:r>
            <a:r>
              <a:rPr lang="tr-TR" sz="2400" dirty="0" err="1" smtClean="0">
                <a:cs typeface="Arial" pitchFamily="34" charset="0"/>
              </a:rPr>
              <a:t>homeostasis</a:t>
            </a:r>
            <a:r>
              <a:rPr lang="tr-TR" sz="2400" dirty="0" smtClean="0">
                <a:cs typeface="Arial" pitchFamily="34" charset="0"/>
              </a:rPr>
              <a:t> bozulmakta </a:t>
            </a:r>
            <a:r>
              <a:rPr lang="tr-TR" sz="2400" dirty="0" err="1" smtClean="0">
                <a:cs typeface="Arial" pitchFamily="34" charset="0"/>
              </a:rPr>
              <a:t>koagülopati</a:t>
            </a:r>
            <a:r>
              <a:rPr lang="tr-TR" sz="2400" dirty="0" smtClean="0">
                <a:cs typeface="Arial" pitchFamily="34" charset="0"/>
              </a:rPr>
              <a:t> ve KPB süresinin uzamasına neden olmakla birlikte</a:t>
            </a:r>
          </a:p>
          <a:p>
            <a:endParaRPr lang="tr-TR" sz="2400" dirty="0" smtClean="0"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tr-TR" sz="2400" dirty="0" smtClean="0">
                <a:cs typeface="Arial" pitchFamily="34" charset="0"/>
              </a:rPr>
              <a:t> Çeşitli derecelerdeki </a:t>
            </a:r>
            <a:r>
              <a:rPr lang="tr-TR" sz="2400" dirty="0" err="1" smtClean="0">
                <a:cs typeface="Arial" pitchFamily="34" charset="0"/>
              </a:rPr>
              <a:t>hipotermi</a:t>
            </a:r>
            <a:r>
              <a:rPr lang="tr-TR" sz="2400" dirty="0" smtClean="0">
                <a:cs typeface="Arial" pitchFamily="34" charset="0"/>
              </a:rPr>
              <a:t> beynin iyi korunmasındaki en önemli prensip olarak günümüzde halen güncelliğini korumaktadır.</a:t>
            </a:r>
            <a:endParaRPr lang="tr-TR" sz="2400" dirty="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02" descr="Untitled-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01" descr="card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00" descr="card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3"/>
          <p:cNvSpPr txBox="1">
            <a:spLocks noChangeArrowheads="1"/>
          </p:cNvSpPr>
          <p:nvPr/>
        </p:nvSpPr>
        <p:spPr bwMode="auto">
          <a:xfrm>
            <a:off x="3124200" y="442913"/>
            <a:ext cx="5105400" cy="155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9600" b="1">
                <a:solidFill>
                  <a:srgbClr val="FF0080"/>
                </a:solidFill>
              </a:rPr>
              <a:t>WINTER</a:t>
            </a:r>
            <a:endParaRPr lang="en-US" altLang="en-US" sz="9600">
              <a:solidFill>
                <a:srgbClr val="FF0080"/>
              </a:solidFill>
            </a:endParaRPr>
          </a:p>
        </p:txBody>
      </p:sp>
      <p:sp>
        <p:nvSpPr>
          <p:cNvPr id="5127" name="Text Box 90"/>
          <p:cNvSpPr txBox="1">
            <a:spLocks noChangeArrowheads="1"/>
          </p:cNvSpPr>
          <p:nvPr/>
        </p:nvSpPr>
        <p:spPr bwMode="auto">
          <a:xfrm>
            <a:off x="3352800" y="1677988"/>
            <a:ext cx="2133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>
                <a:solidFill>
                  <a:schemeClr val="bg2"/>
                </a:solidFill>
              </a:rPr>
              <a:t>Template</a:t>
            </a:r>
            <a:endParaRPr lang="en-US" altLang="en-US"/>
          </a:p>
        </p:txBody>
      </p:sp>
      <p:pic>
        <p:nvPicPr>
          <p:cNvPr id="5125" name="Picture 99" descr="car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05"/>
          <p:cNvSpPr>
            <a:spLocks noChangeArrowheads="1"/>
          </p:cNvSpPr>
          <p:nvPr/>
        </p:nvSpPr>
        <p:spPr bwMode="auto">
          <a:xfrm>
            <a:off x="5715000" y="166688"/>
            <a:ext cx="1447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GB" altLang="en-US"/>
          </a:p>
        </p:txBody>
      </p:sp>
      <p:pic>
        <p:nvPicPr>
          <p:cNvPr id="5128" name="Picture 98" descr="card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8575"/>
            <a:ext cx="91821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Dikdörtgen"/>
          <p:cNvSpPr/>
          <p:nvPr/>
        </p:nvSpPr>
        <p:spPr>
          <a:xfrm>
            <a:off x="857224" y="1357298"/>
            <a:ext cx="700092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tr-TR" sz="2400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smtClean="0">
                <a:cs typeface="Times New Roman" pitchFamily="18" charset="0"/>
              </a:rPr>
              <a:t>Derin </a:t>
            </a:r>
            <a:r>
              <a:rPr lang="tr-TR" sz="2400" dirty="0" err="1" smtClean="0">
                <a:cs typeface="Times New Roman" pitchFamily="18" charset="0"/>
              </a:rPr>
              <a:t>hipotermik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sirkülatuvar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arrest</a:t>
            </a:r>
            <a:r>
              <a:rPr lang="tr-TR" sz="2400" dirty="0" smtClean="0">
                <a:cs typeface="Times New Roman" pitchFamily="18" charset="0"/>
              </a:rPr>
              <a:t> (</a:t>
            </a:r>
            <a:r>
              <a:rPr lang="tr-TR" sz="2400" dirty="0" err="1" smtClean="0"/>
              <a:t>Griepp</a:t>
            </a:r>
            <a:r>
              <a:rPr lang="tr-TR" sz="2400" dirty="0" smtClean="0"/>
              <a:t>-1975</a:t>
            </a:r>
            <a:endParaRPr lang="tr-TR" sz="2400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tr-TR" sz="2400" dirty="0" smtClean="0"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smtClean="0">
                <a:cs typeface="Times New Roman" pitchFamily="18" charset="0"/>
              </a:rPr>
              <a:t>Derin </a:t>
            </a:r>
            <a:r>
              <a:rPr lang="tr-TR" sz="2400" dirty="0" err="1" smtClean="0">
                <a:cs typeface="Times New Roman" pitchFamily="18" charset="0"/>
              </a:rPr>
              <a:t>hipotermiyle</a:t>
            </a:r>
            <a:r>
              <a:rPr lang="tr-TR" sz="2400" dirty="0" smtClean="0">
                <a:cs typeface="Times New Roman" pitchFamily="18" charset="0"/>
              </a:rPr>
              <a:t> birlikte </a:t>
            </a:r>
            <a:r>
              <a:rPr lang="tr-TR" sz="2400" dirty="0" err="1" smtClean="0">
                <a:cs typeface="Times New Roman" pitchFamily="18" charset="0"/>
              </a:rPr>
              <a:t>retrograt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serebral</a:t>
            </a:r>
            <a:r>
              <a:rPr lang="tr-TR" sz="2400" dirty="0" smtClean="0">
                <a:cs typeface="Times New Roman" pitchFamily="18" charset="0"/>
              </a:rPr>
              <a:t> perfüzyon</a:t>
            </a:r>
            <a:r>
              <a:rPr lang="tr-TR" sz="2400" dirty="0" smtClean="0"/>
              <a:t> (</a:t>
            </a:r>
            <a:r>
              <a:rPr lang="tr-TR" sz="2400" dirty="0" err="1" smtClean="0"/>
              <a:t>Ueda</a:t>
            </a:r>
            <a:r>
              <a:rPr lang="tr-TR" sz="2400" dirty="0" smtClean="0"/>
              <a:t>-1990)</a:t>
            </a:r>
          </a:p>
          <a:p>
            <a:pPr>
              <a:lnSpc>
                <a:spcPct val="90000"/>
              </a:lnSpc>
            </a:pPr>
            <a:endParaRPr lang="tr-TR" sz="2400" dirty="0" smtClean="0"/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smtClean="0">
                <a:cs typeface="Times New Roman" pitchFamily="18" charset="0"/>
              </a:rPr>
              <a:t>Derin </a:t>
            </a:r>
            <a:r>
              <a:rPr lang="tr-TR" sz="2400" dirty="0" err="1" smtClean="0">
                <a:cs typeface="Times New Roman" pitchFamily="18" charset="0"/>
              </a:rPr>
              <a:t>hipotermiyle</a:t>
            </a:r>
            <a:r>
              <a:rPr lang="tr-TR" sz="2400" dirty="0" smtClean="0">
                <a:cs typeface="Times New Roman" pitchFamily="18" charset="0"/>
              </a:rPr>
              <a:t> birlikte </a:t>
            </a:r>
            <a:r>
              <a:rPr lang="tr-TR" sz="2400" dirty="0" err="1" smtClean="0">
                <a:cs typeface="Times New Roman" pitchFamily="18" charset="0"/>
              </a:rPr>
              <a:t>greftten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antegrat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serebral</a:t>
            </a:r>
            <a:r>
              <a:rPr lang="tr-TR" sz="2400" dirty="0" smtClean="0">
                <a:cs typeface="Times New Roman" pitchFamily="18" charset="0"/>
              </a:rPr>
              <a:t> perfüzyon </a:t>
            </a:r>
            <a:r>
              <a:rPr lang="tr-TR" sz="2400" dirty="0" smtClean="0"/>
              <a:t>(Ergin-1994)</a:t>
            </a:r>
          </a:p>
          <a:p>
            <a:pPr>
              <a:lnSpc>
                <a:spcPct val="90000"/>
              </a:lnSpc>
            </a:pPr>
            <a:endParaRPr lang="tr-TR" sz="2400" dirty="0" smtClean="0"/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tr-TR" sz="2400" dirty="0" smtClean="0">
                <a:cs typeface="Times New Roman" pitchFamily="18" charset="0"/>
              </a:rPr>
              <a:t>Ilımlı (</a:t>
            </a:r>
            <a:r>
              <a:rPr lang="tr-TR" sz="2400" dirty="0" err="1" smtClean="0">
                <a:cs typeface="Times New Roman" pitchFamily="18" charset="0"/>
              </a:rPr>
              <a:t>modere</a:t>
            </a:r>
            <a:r>
              <a:rPr lang="tr-TR" sz="2400" dirty="0" smtClean="0">
                <a:cs typeface="Times New Roman" pitchFamily="18" charset="0"/>
              </a:rPr>
              <a:t>) </a:t>
            </a:r>
            <a:r>
              <a:rPr lang="tr-TR" sz="2400" dirty="0" err="1" smtClean="0">
                <a:cs typeface="Times New Roman" pitchFamily="18" charset="0"/>
              </a:rPr>
              <a:t>hipotermiyle</a:t>
            </a:r>
            <a:r>
              <a:rPr lang="tr-TR" sz="2400" dirty="0" smtClean="0">
                <a:cs typeface="Times New Roman" pitchFamily="18" charset="0"/>
              </a:rPr>
              <a:t> birlikte </a:t>
            </a:r>
            <a:r>
              <a:rPr lang="tr-TR" sz="2400" dirty="0" err="1" smtClean="0">
                <a:cs typeface="Times New Roman" pitchFamily="18" charset="0"/>
              </a:rPr>
              <a:t>antegrat</a:t>
            </a:r>
            <a:r>
              <a:rPr lang="tr-TR" sz="2400" dirty="0" smtClean="0">
                <a:cs typeface="Times New Roman" pitchFamily="18" charset="0"/>
              </a:rPr>
              <a:t> </a:t>
            </a:r>
            <a:r>
              <a:rPr lang="tr-TR" sz="2400" dirty="0" err="1" smtClean="0">
                <a:cs typeface="Times New Roman" pitchFamily="18" charset="0"/>
              </a:rPr>
              <a:t>serebral</a:t>
            </a:r>
            <a:r>
              <a:rPr lang="tr-TR" sz="2400" dirty="0" smtClean="0">
                <a:cs typeface="Times New Roman" pitchFamily="18" charset="0"/>
              </a:rPr>
              <a:t> perfüzyon </a:t>
            </a:r>
            <a:r>
              <a:rPr lang="tr-TR" sz="2400" dirty="0" smtClean="0"/>
              <a:t>(</a:t>
            </a:r>
            <a:r>
              <a:rPr lang="tr-TR" sz="2400" dirty="0" err="1" smtClean="0"/>
              <a:t>Frist</a:t>
            </a:r>
            <a:r>
              <a:rPr lang="tr-TR" sz="2400" dirty="0" smtClean="0"/>
              <a:t>-1986, </a:t>
            </a:r>
            <a:r>
              <a:rPr lang="tr-TR" sz="2400" dirty="0" err="1" smtClean="0"/>
              <a:t>Bachet</a:t>
            </a:r>
            <a:r>
              <a:rPr lang="tr-TR" sz="2400" dirty="0" smtClean="0"/>
              <a:t>-1991, </a:t>
            </a:r>
            <a:r>
              <a:rPr lang="tr-TR" sz="2400" dirty="0" err="1" smtClean="0"/>
              <a:t>Kazui</a:t>
            </a:r>
            <a:r>
              <a:rPr lang="tr-TR" sz="2400" dirty="0" smtClean="0"/>
              <a:t>-1992)</a:t>
            </a:r>
          </a:p>
          <a:p>
            <a:pPr>
              <a:lnSpc>
                <a:spcPct val="90000"/>
              </a:lnSpc>
            </a:pPr>
            <a:endParaRPr lang="tr-TR" sz="2400" dirty="0" smtClean="0"/>
          </a:p>
        </p:txBody>
      </p:sp>
      <p:sp>
        <p:nvSpPr>
          <p:cNvPr id="11" name="10 Metin kutusu"/>
          <p:cNvSpPr txBox="1"/>
          <p:nvPr/>
        </p:nvSpPr>
        <p:spPr>
          <a:xfrm>
            <a:off x="1285852" y="442913"/>
            <a:ext cx="621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3200" b="1" dirty="0" smtClean="0">
                <a:cs typeface="Arial" pitchFamily="34" charset="0"/>
              </a:rPr>
              <a:t>BEYİN KORUMA YÖNTEMLERİ</a:t>
            </a:r>
            <a:endParaRPr lang="tr-TR" sz="3200" dirty="0"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Canl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4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3366FF"/>
        </a:hlink>
        <a:folHlink>
          <a:srgbClr val="66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5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DAEDE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6">
        <a:dk1>
          <a:srgbClr val="000066"/>
        </a:dk1>
        <a:lt1>
          <a:srgbClr val="FFFFFF"/>
        </a:lt1>
        <a:dk2>
          <a:srgbClr val="000066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56"/>
        </a:accent4>
        <a:accent5>
          <a:srgbClr val="E2F4FF"/>
        </a:accent5>
        <a:accent6>
          <a:srgbClr val="2D2D8A"/>
        </a:accent6>
        <a:hlink>
          <a:srgbClr val="000066"/>
        </a:hlink>
        <a:folHlink>
          <a:srgbClr val="3333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6371</TotalTime>
  <Words>826</Words>
  <Application>Microsoft Office PowerPoint</Application>
  <PresentationFormat>Ekran Gösterisi (4:3)</PresentationFormat>
  <Paragraphs>183</Paragraphs>
  <Slides>33</Slides>
  <Notes>30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33</vt:i4>
      </vt:variant>
    </vt:vector>
  </HeadingPairs>
  <TitlesOfParts>
    <vt:vector size="35" baseType="lpstr">
      <vt:lpstr>Default Design</vt:lpstr>
      <vt:lpstr>Bit Eşlem Resmi</vt:lpstr>
      <vt:lpstr>Slayt 1</vt:lpstr>
      <vt:lpstr> GİRİŞ </vt:lpstr>
      <vt:lpstr> </vt:lpstr>
      <vt:lpstr>Slayt 4</vt:lpstr>
      <vt:lpstr>Beyin Korumasında Amaç</vt:lpstr>
      <vt:lpstr>Slayt 6</vt:lpstr>
      <vt:lpstr>Slayt 7</vt:lpstr>
      <vt:lpstr>Slayt 8</vt:lpstr>
      <vt:lpstr>Slayt 9</vt:lpstr>
      <vt:lpstr>AMAÇ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Slayt 19</vt:lpstr>
      <vt:lpstr>Slayt 20</vt:lpstr>
      <vt:lpstr>Slayt 21</vt:lpstr>
      <vt:lpstr>Slayt 22</vt:lpstr>
      <vt:lpstr>Slayt 23</vt:lpstr>
      <vt:lpstr>Slayt 24</vt:lpstr>
      <vt:lpstr>Slayt 25</vt:lpstr>
      <vt:lpstr>Slayt 26</vt:lpstr>
      <vt:lpstr>Slayt 27</vt:lpstr>
      <vt:lpstr>Slayt 28</vt:lpstr>
      <vt:lpstr>Slayt 29</vt:lpstr>
      <vt:lpstr>Slayt 30</vt:lpstr>
      <vt:lpstr>Slayt 31</vt:lpstr>
      <vt:lpstr>BULGULAR VE SONUÇ</vt:lpstr>
      <vt:lpstr>Slayt 33</vt:lpstr>
    </vt:vector>
  </TitlesOfParts>
  <Company>Presentation Magazine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Coloured slides template background</dc:title>
  <dc:creator>Presentation Magazine</dc:creator>
  <cp:lastModifiedBy>Progressive</cp:lastModifiedBy>
  <cp:revision>415</cp:revision>
  <dcterms:modified xsi:type="dcterms:W3CDTF">2019-11-06T19:31:14Z</dcterms:modified>
</cp:coreProperties>
</file>