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3" r:id="rId9"/>
    <p:sldId id="262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85" autoAdjust="0"/>
  </p:normalViewPr>
  <p:slideViewPr>
    <p:cSldViewPr snapToGrid="0">
      <p:cViewPr varScale="1">
        <p:scale>
          <a:sx n="60" d="100"/>
          <a:sy n="60" d="100"/>
        </p:scale>
        <p:origin x="11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CB9C2-14E9-4A15-8875-6BA20A12C810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F7A9E-4C8C-46F2-B9D2-12EB7DF8A9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97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Çalışmaya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edilen</a:t>
            </a:r>
            <a:r>
              <a:rPr lang="en-US" dirty="0" smtClean="0"/>
              <a:t>, </a:t>
            </a:r>
            <a:r>
              <a:rPr lang="en-US" dirty="0" err="1" smtClean="0"/>
              <a:t>haftada</a:t>
            </a:r>
            <a:r>
              <a:rPr lang="en-US" dirty="0" smtClean="0"/>
              <a:t> 3 </a:t>
            </a:r>
            <a:r>
              <a:rPr lang="en-US" dirty="0" err="1" smtClean="0"/>
              <a:t>ila</a:t>
            </a:r>
            <a:r>
              <a:rPr lang="en-US" dirty="0" smtClean="0"/>
              <a:t> 100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değişen</a:t>
            </a:r>
            <a:r>
              <a:rPr lang="en-US" dirty="0" smtClean="0"/>
              <a:t> </a:t>
            </a:r>
            <a:r>
              <a:rPr lang="en-US" dirty="0" err="1" smtClean="0"/>
              <a:t>sayıda</a:t>
            </a:r>
            <a:r>
              <a:rPr lang="en-US" dirty="0" smtClean="0"/>
              <a:t>  KVC </a:t>
            </a:r>
            <a:r>
              <a:rPr lang="en-US" dirty="0" err="1" smtClean="0"/>
              <a:t>operasyonu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hastanelerde</a:t>
            </a:r>
            <a:r>
              <a:rPr lang="en-US" dirty="0" smtClean="0"/>
              <a:t> </a:t>
            </a:r>
            <a:r>
              <a:rPr lang="en-US" dirty="0" err="1" smtClean="0"/>
              <a:t>ortalama</a:t>
            </a:r>
            <a:r>
              <a:rPr lang="en-US" dirty="0" smtClean="0"/>
              <a:t> </a:t>
            </a:r>
            <a:r>
              <a:rPr lang="en-US" dirty="0" err="1" smtClean="0"/>
              <a:t>perfüzyonist</a:t>
            </a:r>
            <a:r>
              <a:rPr lang="en-US" dirty="0" smtClean="0"/>
              <a:t> </a:t>
            </a:r>
            <a:r>
              <a:rPr lang="en-US" dirty="0" err="1" smtClean="0"/>
              <a:t>sayısı</a:t>
            </a:r>
            <a:r>
              <a:rPr lang="en-US" dirty="0" smtClean="0"/>
              <a:t> 13.8±7.1 (1-23) </a:t>
            </a:r>
            <a:r>
              <a:rPr lang="en-US" dirty="0" err="1" smtClean="0"/>
              <a:t>idi</a:t>
            </a:r>
            <a:r>
              <a:rPr lang="en-US" dirty="0" smtClean="0"/>
              <a:t>, </a:t>
            </a:r>
            <a:r>
              <a:rPr lang="en-US" dirty="0" err="1" smtClean="0"/>
              <a:t>ortalama</a:t>
            </a:r>
            <a:r>
              <a:rPr lang="en-US" dirty="0" smtClean="0"/>
              <a:t> </a:t>
            </a:r>
            <a:r>
              <a:rPr lang="en-US" dirty="0" err="1" smtClean="0"/>
              <a:t>ameliyathane</a:t>
            </a:r>
            <a:r>
              <a:rPr lang="en-US" dirty="0" smtClean="0"/>
              <a:t> </a:t>
            </a:r>
            <a:r>
              <a:rPr lang="en-US" dirty="0" err="1" smtClean="0"/>
              <a:t>oda</a:t>
            </a:r>
            <a:r>
              <a:rPr lang="en-US" dirty="0" smtClean="0"/>
              <a:t> </a:t>
            </a:r>
            <a:r>
              <a:rPr lang="en-US" dirty="0" err="1" smtClean="0"/>
              <a:t>sayısı</a:t>
            </a:r>
            <a:r>
              <a:rPr lang="en-US" dirty="0" smtClean="0"/>
              <a:t> 9.0±4.5(1-13); </a:t>
            </a:r>
            <a:r>
              <a:rPr lang="en-US" dirty="0" err="1" smtClean="0"/>
              <a:t>ortalama</a:t>
            </a:r>
            <a:r>
              <a:rPr lang="en-US" dirty="0" smtClean="0"/>
              <a:t> </a:t>
            </a:r>
            <a:r>
              <a:rPr lang="en-US" dirty="0" err="1" smtClean="0"/>
              <a:t>pompa</a:t>
            </a:r>
            <a:r>
              <a:rPr lang="en-US" dirty="0" smtClean="0"/>
              <a:t> </a:t>
            </a:r>
            <a:r>
              <a:rPr lang="en-US" dirty="0" err="1" smtClean="0"/>
              <a:t>sayısı</a:t>
            </a:r>
            <a:r>
              <a:rPr lang="en-US" dirty="0" smtClean="0"/>
              <a:t> 9.7±4.8 (1-16)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tespit</a:t>
            </a:r>
            <a:r>
              <a:rPr lang="en-US" dirty="0" smtClean="0"/>
              <a:t> </a:t>
            </a:r>
            <a:r>
              <a:rPr lang="en-US" dirty="0" err="1" smtClean="0"/>
              <a:t>edildi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Anketi</a:t>
            </a:r>
            <a:r>
              <a:rPr lang="en-US" dirty="0" smtClean="0"/>
              <a:t> </a:t>
            </a:r>
            <a:r>
              <a:rPr lang="en-US" dirty="0" err="1" smtClean="0"/>
              <a:t>cevaplayan</a:t>
            </a:r>
            <a:r>
              <a:rPr lang="en-US" dirty="0" smtClean="0"/>
              <a:t> </a:t>
            </a:r>
            <a:r>
              <a:rPr lang="en-US" dirty="0" err="1" smtClean="0"/>
              <a:t>perfüzyonistlerin</a:t>
            </a:r>
            <a:r>
              <a:rPr lang="en-US" dirty="0" smtClean="0"/>
              <a:t> </a:t>
            </a:r>
            <a:r>
              <a:rPr lang="en-US" dirty="0" err="1" smtClean="0"/>
              <a:t>verdikleri</a:t>
            </a:r>
            <a:r>
              <a:rPr lang="en-US" dirty="0" smtClean="0"/>
              <a:t> </a:t>
            </a:r>
            <a:r>
              <a:rPr lang="en-US" dirty="0" err="1" smtClean="0"/>
              <a:t>cevaplara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; </a:t>
            </a:r>
            <a:r>
              <a:rPr lang="en-US" dirty="0" err="1" smtClean="0"/>
              <a:t>Donanımsal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% 6.4 </a:t>
            </a:r>
            <a:r>
              <a:rPr lang="en-US" dirty="0" err="1" smtClean="0"/>
              <a:t>ünde</a:t>
            </a:r>
            <a:r>
              <a:rPr lang="en-US" dirty="0" smtClean="0"/>
              <a:t> level </a:t>
            </a:r>
            <a:r>
              <a:rPr lang="en-US" dirty="0" err="1" smtClean="0"/>
              <a:t>sensör</a:t>
            </a:r>
            <a:r>
              <a:rPr lang="en-US" dirty="0" smtClean="0"/>
              <a:t> </a:t>
            </a:r>
            <a:r>
              <a:rPr lang="en-US" dirty="0" err="1" smtClean="0"/>
              <a:t>yoktu</a:t>
            </a:r>
            <a:r>
              <a:rPr lang="en-US" dirty="0" smtClean="0"/>
              <a:t>. % 17’sinde </a:t>
            </a:r>
            <a:r>
              <a:rPr lang="en-US" dirty="0" err="1" smtClean="0"/>
              <a:t>buble</a:t>
            </a:r>
            <a:r>
              <a:rPr lang="en-US" dirty="0" smtClean="0"/>
              <a:t> </a:t>
            </a:r>
            <a:r>
              <a:rPr lang="en-US" dirty="0" err="1" smtClean="0"/>
              <a:t>sensör</a:t>
            </a:r>
            <a:r>
              <a:rPr lang="en-US" dirty="0" smtClean="0"/>
              <a:t>, % 4.3’ünde pressure </a:t>
            </a:r>
            <a:r>
              <a:rPr lang="en-US" dirty="0" err="1" smtClean="0"/>
              <a:t>sensör</a:t>
            </a:r>
            <a:r>
              <a:rPr lang="en-US" dirty="0" smtClean="0"/>
              <a:t>, % 27.7’sinde </a:t>
            </a:r>
            <a:r>
              <a:rPr lang="en-US" dirty="0" err="1" smtClean="0"/>
              <a:t>pulsatil</a:t>
            </a:r>
            <a:r>
              <a:rPr lang="en-US" dirty="0" smtClean="0"/>
              <a:t> </a:t>
            </a:r>
            <a:r>
              <a:rPr lang="en-US" dirty="0" err="1" smtClean="0"/>
              <a:t>modülü</a:t>
            </a:r>
            <a:r>
              <a:rPr lang="en-US" dirty="0" smtClean="0"/>
              <a:t>, % 42.6’sında flow </a:t>
            </a:r>
            <a:r>
              <a:rPr lang="en-US" dirty="0" err="1" smtClean="0"/>
              <a:t>sensör</a:t>
            </a:r>
            <a:r>
              <a:rPr lang="en-US" dirty="0" smtClean="0"/>
              <a:t>, % 51.1 </a:t>
            </a:r>
            <a:r>
              <a:rPr lang="en-US" dirty="0" err="1" smtClean="0"/>
              <a:t>kardiopleji</a:t>
            </a:r>
            <a:r>
              <a:rPr lang="en-US" dirty="0" smtClean="0"/>
              <a:t> </a:t>
            </a:r>
            <a:r>
              <a:rPr lang="en-US" dirty="0" err="1" smtClean="0"/>
              <a:t>modülü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% 63.8’inde </a:t>
            </a:r>
            <a:r>
              <a:rPr lang="en-US" dirty="0" err="1" smtClean="0"/>
              <a:t>santrifugal</a:t>
            </a:r>
            <a:r>
              <a:rPr lang="en-US" dirty="0" smtClean="0"/>
              <a:t> </a:t>
            </a:r>
            <a:r>
              <a:rPr lang="en-US" dirty="0" err="1" smtClean="0"/>
              <a:t>pompa</a:t>
            </a:r>
            <a:r>
              <a:rPr lang="en-US" dirty="0" smtClean="0"/>
              <a:t> </a:t>
            </a:r>
            <a:r>
              <a:rPr lang="en-US" dirty="0" err="1" smtClean="0"/>
              <a:t>kafasının</a:t>
            </a:r>
            <a:r>
              <a:rPr lang="en-US" dirty="0" smtClean="0"/>
              <a:t> </a:t>
            </a:r>
            <a:r>
              <a:rPr lang="en-US" dirty="0" err="1" smtClean="0"/>
              <a:t>olmadığı</a:t>
            </a:r>
            <a:r>
              <a:rPr lang="en-US" dirty="0" smtClean="0"/>
              <a:t> </a:t>
            </a:r>
            <a:r>
              <a:rPr lang="en-US" dirty="0" err="1" smtClean="0"/>
              <a:t>görüldü</a:t>
            </a:r>
            <a:r>
              <a:rPr lang="en-US" dirty="0" smtClean="0"/>
              <a:t>. %83 </a:t>
            </a:r>
            <a:r>
              <a:rPr lang="en-US" dirty="0" err="1" smtClean="0"/>
              <a:t>klinikte</a:t>
            </a:r>
            <a:r>
              <a:rPr lang="en-US" dirty="0" smtClean="0"/>
              <a:t> </a:t>
            </a:r>
            <a:r>
              <a:rPr lang="en-US" dirty="0" err="1" smtClean="0"/>
              <a:t>ecmo</a:t>
            </a:r>
            <a:r>
              <a:rPr lang="en-US" dirty="0" smtClean="0"/>
              <a:t> </a:t>
            </a:r>
            <a:r>
              <a:rPr lang="en-US" dirty="0" err="1" smtClean="0"/>
              <a:t>cihazı</a:t>
            </a:r>
            <a:r>
              <a:rPr lang="en-US" dirty="0" smtClean="0"/>
              <a:t> </a:t>
            </a:r>
            <a:r>
              <a:rPr lang="en-US" dirty="0" err="1" smtClean="0"/>
              <a:t>bulundururken</a:t>
            </a:r>
            <a:r>
              <a:rPr lang="en-US" dirty="0" smtClean="0"/>
              <a:t> , % 97.9’unun </a:t>
            </a:r>
            <a:r>
              <a:rPr lang="en-US" dirty="0" err="1" smtClean="0"/>
              <a:t>klinikte</a:t>
            </a:r>
            <a:r>
              <a:rPr lang="en-US" dirty="0" smtClean="0"/>
              <a:t> </a:t>
            </a:r>
            <a:r>
              <a:rPr lang="en-US" dirty="0" err="1" smtClean="0"/>
              <a:t>ototransfüzyon</a:t>
            </a:r>
            <a:r>
              <a:rPr lang="en-US" dirty="0" smtClean="0"/>
              <a:t> </a:t>
            </a:r>
            <a:r>
              <a:rPr lang="en-US" dirty="0" err="1" smtClean="0"/>
              <a:t>cihazı</a:t>
            </a:r>
            <a:r>
              <a:rPr lang="en-US" dirty="0" smtClean="0"/>
              <a:t> </a:t>
            </a:r>
            <a:r>
              <a:rPr lang="en-US" dirty="0" err="1" smtClean="0"/>
              <a:t>bulundurduğu</a:t>
            </a:r>
            <a:r>
              <a:rPr lang="en-US" dirty="0" smtClean="0"/>
              <a:t> </a:t>
            </a:r>
            <a:r>
              <a:rPr lang="en-US" dirty="0" err="1" smtClean="0"/>
              <a:t>görüldü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F7A9E-4C8C-46F2-B9D2-12EB7DF8A9C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90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F7A9E-4C8C-46F2-B9D2-12EB7DF8A9C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30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Perfüzyon </a:t>
            </a:r>
            <a:r>
              <a:rPr lang="en-US" dirty="0" err="1" smtClean="0"/>
              <a:t>uygulamalarında</a:t>
            </a:r>
            <a:r>
              <a:rPr lang="en-US" dirty="0" smtClean="0"/>
              <a:t> </a:t>
            </a:r>
            <a:r>
              <a:rPr lang="en-US" dirty="0" err="1" smtClean="0"/>
              <a:t>ülkemize</a:t>
            </a:r>
            <a:r>
              <a:rPr lang="en-US" dirty="0" smtClean="0"/>
              <a:t> </a:t>
            </a:r>
            <a:r>
              <a:rPr lang="en-US" dirty="0" err="1" smtClean="0"/>
              <a:t>özgü</a:t>
            </a:r>
            <a:r>
              <a:rPr lang="en-US" dirty="0" smtClean="0"/>
              <a:t> </a:t>
            </a:r>
            <a:r>
              <a:rPr lang="en-US" dirty="0" err="1" smtClean="0"/>
              <a:t>yayınlanmış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kılavuz</a:t>
            </a:r>
            <a:r>
              <a:rPr lang="en-US" dirty="0" smtClean="0"/>
              <a:t> </a:t>
            </a:r>
            <a:r>
              <a:rPr lang="en-US" dirty="0" err="1" smtClean="0"/>
              <a:t>olmadığından</a:t>
            </a:r>
            <a:r>
              <a:rPr lang="en-US" dirty="0" smtClean="0"/>
              <a:t>, </a:t>
            </a:r>
            <a:r>
              <a:rPr lang="en-US" dirty="0" err="1" smtClean="0"/>
              <a:t>perfüzyonistler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kliniklere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uygulamaların</a:t>
            </a:r>
            <a:r>
              <a:rPr lang="en-US" dirty="0" smtClean="0"/>
              <a:t> </a:t>
            </a:r>
            <a:r>
              <a:rPr lang="en-US" dirty="0" err="1" smtClean="0"/>
              <a:t>mevcut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doğaldır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F7A9E-4C8C-46F2-B9D2-12EB7DF8A9C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4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AA1D90E-A3E7-4B64-9F96-0013F5688D27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295A-B3AB-4FAB-B1CF-5C467A460DF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81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D90E-A3E7-4B64-9F96-0013F5688D27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295A-B3AB-4FAB-B1CF-5C467A460D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9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D90E-A3E7-4B64-9F96-0013F5688D27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295A-B3AB-4FAB-B1CF-5C467A460DF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57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D90E-A3E7-4B64-9F96-0013F5688D27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295A-B3AB-4FAB-B1CF-5C467A460D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3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D90E-A3E7-4B64-9F96-0013F5688D27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295A-B3AB-4FAB-B1CF-5C467A460DF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429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D90E-A3E7-4B64-9F96-0013F5688D27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295A-B3AB-4FAB-B1CF-5C467A460D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D90E-A3E7-4B64-9F96-0013F5688D27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295A-B3AB-4FAB-B1CF-5C467A460D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0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D90E-A3E7-4B64-9F96-0013F5688D27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295A-B3AB-4FAB-B1CF-5C467A460D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1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D90E-A3E7-4B64-9F96-0013F5688D27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295A-B3AB-4FAB-B1CF-5C467A460D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69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D90E-A3E7-4B64-9F96-0013F5688D27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295A-B3AB-4FAB-B1CF-5C467A460D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5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D90E-A3E7-4B64-9F96-0013F5688D27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295A-B3AB-4FAB-B1CF-5C467A460DF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503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AA1D90E-A3E7-4B64-9F96-0013F5688D27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955295A-B3AB-4FAB-B1CF-5C467A460DF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55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53519" y="1873601"/>
            <a:ext cx="9986188" cy="2085277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+mn-lt"/>
              </a:rPr>
              <a:t>İSTANBUL İLİ KARDİYOVASKÜLER CERRAHİ KLİNİKLERİNDEKİ 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r>
              <a:rPr lang="en-US" sz="3200" b="1" dirty="0">
                <a:latin typeface="+mn-lt"/>
              </a:rPr>
              <a:t>PERFÜZYON </a:t>
            </a:r>
            <a:r>
              <a:rPr lang="en-US" sz="3200" b="1" dirty="0" smtClean="0">
                <a:latin typeface="+mn-lt"/>
              </a:rPr>
              <a:t>UYGULAMA</a:t>
            </a:r>
            <a:r>
              <a:rPr lang="tr-TR" sz="3200" b="1" dirty="0" smtClean="0">
                <a:latin typeface="+mn-lt"/>
              </a:rPr>
              <a:t> </a:t>
            </a:r>
            <a:r>
              <a:rPr lang="en-US" sz="3200" b="1" dirty="0" smtClean="0">
                <a:latin typeface="+mn-lt"/>
              </a:rPr>
              <a:t>ÇEŞİTLİLİĞİNİN DEĞERLENDİRİLMESİ</a:t>
            </a:r>
            <a:endParaRPr lang="en-US" sz="3200" dirty="0">
              <a:latin typeface="+mn-lt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57056" y="5053263"/>
            <a:ext cx="10376210" cy="50727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1400" b="1" dirty="0"/>
              <a:t>Tarık </a:t>
            </a:r>
            <a:r>
              <a:rPr lang="en-US" sz="1400" b="1" dirty="0" smtClean="0"/>
              <a:t>Demir</a:t>
            </a:r>
            <a:r>
              <a:rPr lang="en-US" sz="1400" b="1" i="1" baseline="30000" dirty="0" smtClean="0"/>
              <a:t>1</a:t>
            </a:r>
            <a:r>
              <a:rPr lang="tr-TR" sz="1400" b="1" i="1" baseline="30000" dirty="0" smtClean="0"/>
              <a:t> </a:t>
            </a:r>
            <a:r>
              <a:rPr lang="en-US" sz="1400" dirty="0" smtClean="0"/>
              <a:t> </a:t>
            </a:r>
            <a:r>
              <a:rPr lang="en-US" sz="1400" dirty="0"/>
              <a:t>Ali AKKAN , Ayşe </a:t>
            </a:r>
            <a:r>
              <a:rPr lang="en-US" sz="1400" dirty="0" err="1"/>
              <a:t>Nur</a:t>
            </a:r>
            <a:r>
              <a:rPr lang="en-US" sz="1400" dirty="0"/>
              <a:t> TAŞÇI , </a:t>
            </a:r>
            <a:r>
              <a:rPr lang="en-US" sz="1400" dirty="0" err="1"/>
              <a:t>Cansu</a:t>
            </a:r>
            <a:r>
              <a:rPr lang="en-US" sz="1400" dirty="0"/>
              <a:t> İŞSEVEN , Dilan MERAL , </a:t>
            </a:r>
            <a:r>
              <a:rPr lang="en-US" sz="1400" dirty="0" err="1"/>
              <a:t>Ece</a:t>
            </a:r>
            <a:r>
              <a:rPr lang="en-US" sz="1400" dirty="0"/>
              <a:t> </a:t>
            </a:r>
            <a:r>
              <a:rPr lang="en-US" sz="1400" dirty="0" err="1"/>
              <a:t>İlayda</a:t>
            </a:r>
            <a:r>
              <a:rPr lang="en-US" sz="1400" dirty="0"/>
              <a:t> KORKMAZ, </a:t>
            </a:r>
            <a:r>
              <a:rPr lang="en-US" sz="1400" dirty="0" err="1"/>
              <a:t>Fatım</a:t>
            </a:r>
            <a:r>
              <a:rPr lang="en-US" sz="1400" dirty="0"/>
              <a:t> YEŞİLMEN ,</a:t>
            </a:r>
            <a:r>
              <a:rPr lang="en-US" sz="1400" dirty="0" err="1"/>
              <a:t>Fatma</a:t>
            </a:r>
            <a:r>
              <a:rPr lang="en-US" sz="1400" dirty="0"/>
              <a:t> </a:t>
            </a:r>
            <a:r>
              <a:rPr lang="en-US" sz="1400" dirty="0" err="1"/>
              <a:t>Gizem</a:t>
            </a:r>
            <a:r>
              <a:rPr lang="en-US" sz="1400" dirty="0"/>
              <a:t> AZAK , </a:t>
            </a:r>
            <a:r>
              <a:rPr lang="en-US" sz="1400" dirty="0" err="1"/>
              <a:t>Hilal</a:t>
            </a:r>
            <a:r>
              <a:rPr lang="en-US" sz="1400" dirty="0"/>
              <a:t> </a:t>
            </a:r>
            <a:r>
              <a:rPr lang="en-US" sz="1400" dirty="0" err="1"/>
              <a:t>Şevval</a:t>
            </a:r>
            <a:r>
              <a:rPr lang="en-US" sz="1400" dirty="0"/>
              <a:t> ŞENER , </a:t>
            </a:r>
            <a:r>
              <a:rPr lang="en-US" sz="1400" dirty="0" err="1"/>
              <a:t>Müge</a:t>
            </a:r>
            <a:r>
              <a:rPr lang="en-US" sz="1400" dirty="0"/>
              <a:t> CANER , </a:t>
            </a:r>
            <a:r>
              <a:rPr lang="en-US" sz="1400" dirty="0" err="1"/>
              <a:t>Mukadder</a:t>
            </a:r>
            <a:r>
              <a:rPr lang="en-US" sz="1400" dirty="0"/>
              <a:t> </a:t>
            </a:r>
            <a:r>
              <a:rPr lang="en-US" sz="1400" dirty="0" err="1"/>
              <a:t>Çağla</a:t>
            </a:r>
            <a:r>
              <a:rPr lang="en-US" sz="1400" dirty="0"/>
              <a:t> GÜVEN , </a:t>
            </a:r>
            <a:r>
              <a:rPr lang="en-US" sz="1400" dirty="0" err="1"/>
              <a:t>Ömer</a:t>
            </a:r>
            <a:r>
              <a:rPr lang="en-US" sz="1400" dirty="0"/>
              <a:t> KABASAKALLI , </a:t>
            </a:r>
            <a:r>
              <a:rPr lang="en-US" sz="1400" dirty="0" err="1"/>
              <a:t>Şebnem</a:t>
            </a:r>
            <a:r>
              <a:rPr lang="en-US" sz="1400" dirty="0"/>
              <a:t> KOCA , </a:t>
            </a:r>
            <a:r>
              <a:rPr lang="en-US" sz="1400" dirty="0" err="1"/>
              <a:t>Tuğba</a:t>
            </a:r>
            <a:r>
              <a:rPr lang="en-US" sz="1400" dirty="0"/>
              <a:t> ERATİK , </a:t>
            </a:r>
            <a:r>
              <a:rPr lang="en-US" sz="1400" dirty="0" err="1"/>
              <a:t>Vedat</a:t>
            </a:r>
            <a:r>
              <a:rPr lang="en-US" sz="1400" dirty="0"/>
              <a:t> SEVİCİ, Pınar </a:t>
            </a:r>
            <a:r>
              <a:rPr lang="en-US" sz="1400" dirty="0" err="1" smtClean="0"/>
              <a:t>Bostan</a:t>
            </a:r>
            <a:endParaRPr lang="tr-TR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51102" y="5935946"/>
            <a:ext cx="93821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 i="1" baseline="30000" dirty="0"/>
              <a:t> </a:t>
            </a:r>
            <a:r>
              <a:rPr lang="en-US" sz="1600" b="1" i="1" baseline="30000" dirty="0"/>
              <a:t>1</a:t>
            </a:r>
            <a:r>
              <a:rPr lang="tr-TR" sz="1600" b="1" i="1" baseline="30000" dirty="0"/>
              <a:t> </a:t>
            </a:r>
            <a:r>
              <a:rPr lang="tr-TR" sz="1600" b="1" i="1" dirty="0"/>
              <a:t>SBÜ O</a:t>
            </a:r>
            <a:r>
              <a:rPr lang="en-US" sz="1600" b="1" i="1" dirty="0" err="1"/>
              <a:t>kmeydanı</a:t>
            </a:r>
            <a:r>
              <a:rPr lang="en-US" sz="1600" b="1" i="1" dirty="0"/>
              <a:t> </a:t>
            </a:r>
            <a:r>
              <a:rPr lang="en-US" sz="1600" b="1" i="1" dirty="0" err="1"/>
              <a:t>Eğitim</a:t>
            </a:r>
            <a:r>
              <a:rPr lang="en-US" sz="1600" b="1" i="1" dirty="0"/>
              <a:t> </a:t>
            </a:r>
            <a:r>
              <a:rPr lang="en-US" sz="1600" b="1" i="1" dirty="0" err="1"/>
              <a:t>Araştırma</a:t>
            </a:r>
            <a:r>
              <a:rPr lang="en-US" sz="1600" b="1" i="1" dirty="0"/>
              <a:t> </a:t>
            </a:r>
            <a:r>
              <a:rPr lang="en-US" sz="1600" b="1" i="1" dirty="0" err="1"/>
              <a:t>Hastanesi</a:t>
            </a:r>
            <a:r>
              <a:rPr lang="en-US" sz="1600" b="1" i="1" dirty="0"/>
              <a:t>, </a:t>
            </a:r>
            <a:r>
              <a:rPr lang="en-US" sz="1600" b="1" i="1" dirty="0" err="1"/>
              <a:t>Kardiyovasküler</a:t>
            </a:r>
            <a:r>
              <a:rPr lang="en-US" sz="1600" b="1" i="1" dirty="0"/>
              <a:t> </a:t>
            </a:r>
            <a:r>
              <a:rPr lang="en-US" sz="1600" b="1" i="1" dirty="0" err="1"/>
              <a:t>Cerrahi</a:t>
            </a:r>
            <a:r>
              <a:rPr lang="en-US" sz="1600" b="1" i="1" dirty="0"/>
              <a:t>, </a:t>
            </a:r>
            <a:r>
              <a:rPr lang="en-US" sz="1600" b="1" i="1" dirty="0" smtClean="0"/>
              <a:t>İstanbul</a:t>
            </a:r>
            <a:endParaRPr lang="tr-TR" sz="1600" b="1" dirty="0" smtClean="0"/>
          </a:p>
          <a:p>
            <a:pPr algn="ctr"/>
            <a:r>
              <a:rPr lang="en-US" sz="1600" dirty="0" smtClean="0"/>
              <a:t>İstanbul </a:t>
            </a:r>
            <a:r>
              <a:rPr lang="en-US" sz="1600" dirty="0" err="1"/>
              <a:t>Bilgi</a:t>
            </a:r>
            <a:r>
              <a:rPr lang="en-US" sz="1600" dirty="0"/>
              <a:t> </a:t>
            </a:r>
            <a:r>
              <a:rPr lang="en-US" sz="1600" dirty="0" err="1"/>
              <a:t>Üniversitesi</a:t>
            </a:r>
            <a:r>
              <a:rPr lang="en-US" sz="1600" dirty="0"/>
              <a:t> – </a:t>
            </a:r>
            <a:r>
              <a:rPr lang="en-US" sz="1600" dirty="0" err="1"/>
              <a:t>Sağlık</a:t>
            </a:r>
            <a:r>
              <a:rPr lang="en-US" sz="1600" dirty="0"/>
              <a:t> </a:t>
            </a:r>
            <a:r>
              <a:rPr lang="en-US" sz="1600" dirty="0" err="1"/>
              <a:t>Bilimleri</a:t>
            </a:r>
            <a:r>
              <a:rPr lang="en-US" sz="1600" dirty="0"/>
              <a:t> </a:t>
            </a:r>
            <a:r>
              <a:rPr lang="en-US" sz="1600" dirty="0" err="1"/>
              <a:t>Fakültesi</a:t>
            </a:r>
            <a:r>
              <a:rPr lang="en-US" sz="1600" dirty="0"/>
              <a:t> – </a:t>
            </a:r>
            <a:r>
              <a:rPr lang="en-US" sz="1600" dirty="0" err="1" smtClean="0"/>
              <a:t>Perfüzyon</a:t>
            </a:r>
            <a:endParaRPr lang="tr-TR" sz="1600" dirty="0" smtClean="0"/>
          </a:p>
          <a:p>
            <a:endParaRPr lang="tr-TR" sz="1600" b="1" dirty="0"/>
          </a:p>
          <a:p>
            <a:endParaRPr lang="tr-TR" sz="1600" b="1" dirty="0" smtClean="0"/>
          </a:p>
          <a:p>
            <a:r>
              <a:rPr lang="tr-TR" sz="1600" b="1" dirty="0" smtClean="0"/>
              <a:t> </a:t>
            </a:r>
            <a:endParaRPr lang="en-US" sz="1600" b="1" dirty="0"/>
          </a:p>
        </p:txBody>
      </p:sp>
      <p:sp>
        <p:nvSpPr>
          <p:cNvPr id="5" name="AutoShape 2" descr="bilgi Ã¼niversitesi logo ile ilgili gÃ¶rsel sonucu"/>
          <p:cNvSpPr>
            <a:spLocks noChangeAspect="1" noChangeArrowheads="1"/>
          </p:cNvSpPr>
          <p:nvPr/>
        </p:nvSpPr>
        <p:spPr bwMode="auto">
          <a:xfrm>
            <a:off x="322844" y="881449"/>
            <a:ext cx="1528258" cy="1528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bilgi Ã¼niversitesi logo ile ilgili gÃ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62" y="598881"/>
            <a:ext cx="2163878" cy="7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okmeydanÄ± eÄitim ve araÅtÄ±rma hastanesi logo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3488" y="533747"/>
            <a:ext cx="879778" cy="87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789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8800" dirty="0" smtClean="0">
                <a:latin typeface="Comic Sans MS" panose="030F0702030302020204" pitchFamily="66" charset="0"/>
              </a:rPr>
              <a:t>TEŞEKKÜRLER</a:t>
            </a:r>
            <a:endParaRPr lang="tr-TR" sz="8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373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GİRİŞ </a:t>
            </a:r>
            <a:r>
              <a:rPr lang="en-US" b="1" dirty="0"/>
              <a:t>VE AMAÇ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8" y="2408662"/>
            <a:ext cx="9720071" cy="390069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>
                <a:latin typeface="Comic Sans MS" panose="030F0702030302020204" pitchFamily="66" charset="0"/>
              </a:rPr>
              <a:t>	</a:t>
            </a:r>
            <a:r>
              <a:rPr lang="en-US" dirty="0" err="1" smtClean="0">
                <a:latin typeface="Comic Sans MS" pitchFamily="66" charset="0"/>
              </a:rPr>
              <a:t>Ekstrakorp</a:t>
            </a:r>
            <a:r>
              <a:rPr lang="tr-TR" smtClean="0">
                <a:latin typeface="Comic Sans MS" pitchFamily="66" charset="0"/>
              </a:rPr>
              <a:t>e</a:t>
            </a:r>
            <a:r>
              <a:rPr lang="en-US" smtClean="0">
                <a:latin typeface="Comic Sans MS" pitchFamily="66" charset="0"/>
              </a:rPr>
              <a:t>real </a:t>
            </a:r>
            <a:r>
              <a:rPr lang="en-US" dirty="0" err="1">
                <a:latin typeface="Comic Sans MS" pitchFamily="66" charset="0"/>
              </a:rPr>
              <a:t>dolaşım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ile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gerçekleştirilen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perfüzyon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desteği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yaşamsal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açıdan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büyük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bir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öneme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sahiptir</a:t>
            </a:r>
            <a:r>
              <a:rPr lang="en-US" dirty="0">
                <a:latin typeface="Comic Sans MS" pitchFamily="66" charset="0"/>
              </a:rPr>
              <a:t>. </a:t>
            </a:r>
            <a:r>
              <a:rPr lang="en-US" dirty="0" err="1">
                <a:latin typeface="Comic Sans MS" pitchFamily="66" charset="0"/>
              </a:rPr>
              <a:t>Doğru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perfüzyon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desteğini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sağlamak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için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kompleks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birçok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parametrenin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doğru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bir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şekilde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takip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edilmesi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uygulanması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gerekmektedir</a:t>
            </a:r>
            <a:r>
              <a:rPr lang="en-US" dirty="0">
                <a:latin typeface="Comic Sans MS" pitchFamily="66" charset="0"/>
              </a:rPr>
              <a:t>. </a:t>
            </a:r>
            <a:endParaRPr lang="tr-TR" dirty="0" smtClean="0">
              <a:latin typeface="Comic Sans MS" pitchFamily="66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>
                <a:latin typeface="Comic Sans MS" pitchFamily="66" charset="0"/>
              </a:rPr>
              <a:t>	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>
                <a:latin typeface="Comic Sans MS" pitchFamily="66" charset="0"/>
              </a:rPr>
              <a:t>	</a:t>
            </a:r>
            <a:r>
              <a:rPr lang="en-US" dirty="0" smtClean="0">
                <a:latin typeface="Comic Sans MS" pitchFamily="66" charset="0"/>
              </a:rPr>
              <a:t>Bu </a:t>
            </a:r>
            <a:r>
              <a:rPr lang="en-US" dirty="0" err="1">
                <a:latin typeface="Comic Sans MS" pitchFamily="66" charset="0"/>
              </a:rPr>
              <a:t>çalışmanın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amacı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kliniklerdeki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perfüzyon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sistemlerine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göre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perfüzyon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uygulamalarındaki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çeşitliliği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tespit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etmek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karşılaştırmak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perfüzyon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uygulamalarının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daha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kaliteli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güvenli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yapılabilmesi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için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bilimsel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araştırmalara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katkı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sağlamaktır</a:t>
            </a:r>
            <a:r>
              <a:rPr lang="en-US" dirty="0">
                <a:latin typeface="Comic Sans MS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4" name="Picture 4" descr="bilgi Ã¼niversitesi logo ile ilgili gÃ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62" y="598881"/>
            <a:ext cx="2163878" cy="7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okmeydanÄ± eÄitim ve araÅtÄ±rma hastanesi logo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3488" y="533747"/>
            <a:ext cx="879778" cy="87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bilgi Ã¼niversitesi logo ile ilgili gÃ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62" y="751281"/>
            <a:ext cx="2163878" cy="7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52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METOD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3306" y="1934307"/>
            <a:ext cx="9720071" cy="40233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/>
              <a:t>	</a:t>
            </a:r>
            <a:endParaRPr lang="tr-TR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>
                <a:latin typeface="Comic Sans MS" panose="030F0702030302020204" pitchFamily="66" charset="0"/>
              </a:rPr>
              <a:t>	</a:t>
            </a:r>
            <a:r>
              <a:rPr lang="en-US" dirty="0" err="1" smtClean="0">
                <a:latin typeface="Comic Sans MS" panose="030F0702030302020204" pitchFamily="66" charset="0"/>
              </a:rPr>
              <a:t>İstanbul’da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kardiyovasküler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cerrahi</a:t>
            </a:r>
            <a:r>
              <a:rPr lang="en-US" dirty="0">
                <a:latin typeface="Comic Sans MS" panose="030F0702030302020204" pitchFamily="66" charset="0"/>
              </a:rPr>
              <a:t> (KVC) </a:t>
            </a:r>
            <a:r>
              <a:rPr lang="en-US" dirty="0" err="1">
                <a:latin typeface="Comic Sans MS" panose="030F0702030302020204" pitchFamily="66" charset="0"/>
              </a:rPr>
              <a:t>uygulanan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toplam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>
                <a:latin typeface="Comic Sans MS" panose="030F0702030302020204" pitchFamily="66" charset="0"/>
              </a:rPr>
              <a:t>11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kamu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hastanesinden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çalışma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için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izin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alınabilmiş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olan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>
                <a:latin typeface="Comic Sans MS" panose="030F0702030302020204" pitchFamily="66" charset="0"/>
              </a:rPr>
              <a:t>5</a:t>
            </a:r>
            <a:r>
              <a:rPr lang="en-US" dirty="0">
                <a:latin typeface="Comic Sans MS" panose="030F0702030302020204" pitchFamily="66" charset="0"/>
              </a:rPr>
              <a:t>’i </a:t>
            </a:r>
            <a:r>
              <a:rPr lang="en-US" dirty="0" err="1">
                <a:latin typeface="Comic Sans MS" panose="030F0702030302020204" pitchFamily="66" charset="0"/>
              </a:rPr>
              <a:t>çalışmaya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dahil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edildi</a:t>
            </a:r>
            <a:r>
              <a:rPr lang="en-US" dirty="0">
                <a:latin typeface="Comic Sans MS" panose="030F0702030302020204" pitchFamily="66" charset="0"/>
              </a:rPr>
              <a:t>. Bu </a:t>
            </a:r>
            <a:r>
              <a:rPr lang="en-US" dirty="0" err="1">
                <a:latin typeface="Comic Sans MS" panose="030F0702030302020204" pitchFamily="66" charset="0"/>
              </a:rPr>
              <a:t>hastanelerde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bulunan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toplam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>
                <a:latin typeface="Comic Sans MS" panose="030F0702030302020204" pitchFamily="66" charset="0"/>
              </a:rPr>
              <a:t>67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perfüzyonistten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çalışmaya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katılmak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için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onam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alınan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b="1" dirty="0">
                <a:latin typeface="Comic Sans MS" panose="030F0702030302020204" pitchFamily="66" charset="0"/>
              </a:rPr>
              <a:t>47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perfüzyoniste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dirty="0" err="1">
                <a:latin typeface="Comic Sans MS" panose="030F0702030302020204" pitchFamily="66" charset="0"/>
              </a:rPr>
              <a:t>kendi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hastanelerindeki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perfüzyon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uygulamaları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ile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ilgili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yüzyüze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anket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uygulandı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r>
              <a:rPr lang="en-US" dirty="0" err="1">
                <a:latin typeface="Comic Sans MS" panose="030F0702030302020204" pitchFamily="66" charset="0"/>
              </a:rPr>
              <a:t>Yapılan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gözlemsel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tanımlayıcı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çalışmada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elde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edilen</a:t>
            </a:r>
            <a:r>
              <a:rPr lang="en-US" dirty="0">
                <a:latin typeface="Comic Sans MS" panose="030F0702030302020204" pitchFamily="66" charset="0"/>
              </a:rPr>
              <a:t> data SPSS 26.0 </a:t>
            </a:r>
            <a:r>
              <a:rPr lang="en-US" dirty="0" err="1">
                <a:latin typeface="Comic Sans MS" panose="030F0702030302020204" pitchFamily="66" charset="0"/>
              </a:rPr>
              <a:t>programı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ile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ortalamalar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sıklık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yüzdeleri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kullanılarak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değerlendirildi</a:t>
            </a:r>
            <a:r>
              <a:rPr lang="en-US" dirty="0">
                <a:latin typeface="Comic Sans MS" panose="030F0702030302020204" pitchFamily="66" charset="0"/>
              </a:rPr>
              <a:t>. 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4" name="Picture 8" descr="okmeydanÄ± eÄitim ve araÅtÄ±rma hastanesi logo ile ilgili gÃ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3488" y="533747"/>
            <a:ext cx="879778" cy="87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bilgi Ã¼niversitesi logo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62" y="598881"/>
            <a:ext cx="2163878" cy="7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5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BULGULAR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095699"/>
              </p:ext>
            </p:extLst>
          </p:nvPr>
        </p:nvGraphicFramePr>
        <p:xfrm>
          <a:off x="1430219" y="2227385"/>
          <a:ext cx="9313980" cy="432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495">
                  <a:extLst>
                    <a:ext uri="{9D8B030D-6E8A-4147-A177-3AD203B41FA5}">
                      <a16:colId xmlns:a16="http://schemas.microsoft.com/office/drawing/2014/main" val="4140858275"/>
                    </a:ext>
                  </a:extLst>
                </a:gridCol>
                <a:gridCol w="2328495">
                  <a:extLst>
                    <a:ext uri="{9D8B030D-6E8A-4147-A177-3AD203B41FA5}">
                      <a16:colId xmlns:a16="http://schemas.microsoft.com/office/drawing/2014/main" val="1889974567"/>
                    </a:ext>
                  </a:extLst>
                </a:gridCol>
                <a:gridCol w="2328495">
                  <a:extLst>
                    <a:ext uri="{9D8B030D-6E8A-4147-A177-3AD203B41FA5}">
                      <a16:colId xmlns:a16="http://schemas.microsoft.com/office/drawing/2014/main" val="3190210081"/>
                    </a:ext>
                  </a:extLst>
                </a:gridCol>
                <a:gridCol w="2328495">
                  <a:extLst>
                    <a:ext uri="{9D8B030D-6E8A-4147-A177-3AD203B41FA5}">
                      <a16:colId xmlns:a16="http://schemas.microsoft.com/office/drawing/2014/main" val="2327694483"/>
                    </a:ext>
                  </a:extLst>
                </a:gridCol>
              </a:tblGrid>
              <a:tr h="368400">
                <a:tc>
                  <a:txBody>
                    <a:bodyPr/>
                    <a:lstStyle/>
                    <a:p>
                      <a:r>
                        <a:rPr lang="tr-TR" dirty="0" smtClean="0"/>
                        <a:t>DONANIM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VAR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YOK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KULLANIM ORANI 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824571"/>
                  </a:ext>
                </a:extLst>
              </a:tr>
              <a:tr h="368400">
                <a:tc>
                  <a:txBody>
                    <a:bodyPr/>
                    <a:lstStyle/>
                    <a:p>
                      <a:r>
                        <a:rPr lang="tr-TR" dirty="0" smtClean="0"/>
                        <a:t>Level </a:t>
                      </a:r>
                      <a:r>
                        <a:rPr lang="tr-TR" dirty="0" err="1" smtClean="0"/>
                        <a:t>sensör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93,6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214125"/>
                  </a:ext>
                </a:extLst>
              </a:tr>
              <a:tr h="36840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Bubble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sensör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829244"/>
                  </a:ext>
                </a:extLst>
              </a:tr>
              <a:tr h="36840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Pressure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sensör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95,7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697475"/>
                  </a:ext>
                </a:extLst>
              </a:tr>
              <a:tr h="36840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Pulsatil</a:t>
                      </a:r>
                      <a:r>
                        <a:rPr lang="tr-TR" dirty="0" smtClean="0"/>
                        <a:t> modülü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72,3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27,7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---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972111"/>
                  </a:ext>
                </a:extLst>
              </a:tr>
              <a:tr h="36840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Flow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sensör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57,4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42,6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51511"/>
                  </a:ext>
                </a:extLst>
              </a:tr>
              <a:tr h="368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Kardiopleji</a:t>
                      </a:r>
                      <a:r>
                        <a:rPr lang="tr-TR" dirty="0" smtClean="0"/>
                        <a:t> modülü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48,9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51,1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933775"/>
                  </a:ext>
                </a:extLst>
              </a:tr>
              <a:tr h="5940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Centrifugal</a:t>
                      </a:r>
                      <a:r>
                        <a:rPr lang="tr-TR" dirty="0" smtClean="0"/>
                        <a:t> pompa kafası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36,2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63,8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2,1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207461"/>
                  </a:ext>
                </a:extLst>
              </a:tr>
              <a:tr h="36840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Ecmo</a:t>
                      </a:r>
                      <a:r>
                        <a:rPr lang="tr-TR" dirty="0" smtClean="0"/>
                        <a:t> cihazı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582526"/>
                  </a:ext>
                </a:extLst>
              </a:tr>
              <a:tr h="36840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Ototransfüzyon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97,9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699625"/>
                  </a:ext>
                </a:extLst>
              </a:tr>
              <a:tr h="3394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915881"/>
                  </a:ext>
                </a:extLst>
              </a:tr>
            </a:tbl>
          </a:graphicData>
        </a:graphic>
      </p:graphicFrame>
      <p:pic>
        <p:nvPicPr>
          <p:cNvPr id="5" name="Picture 8" descr="okmeydanÄ± eÄitim ve araÅtÄ±rma hastanesi logo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3488" y="533747"/>
            <a:ext cx="879778" cy="87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bilgi Ã¼niversitesi logo ile ilgili gÃ¶rsel sonuc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62" y="598881"/>
            <a:ext cx="2163878" cy="7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91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bulgular</a:t>
            </a:r>
            <a:endParaRPr lang="en-US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129240"/>
              </p:ext>
            </p:extLst>
          </p:nvPr>
        </p:nvGraphicFramePr>
        <p:xfrm>
          <a:off x="1192002" y="1649209"/>
          <a:ext cx="6250293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3431">
                  <a:extLst>
                    <a:ext uri="{9D8B030D-6E8A-4147-A177-3AD203B41FA5}">
                      <a16:colId xmlns:a16="http://schemas.microsoft.com/office/drawing/2014/main" val="1745264327"/>
                    </a:ext>
                  </a:extLst>
                </a:gridCol>
                <a:gridCol w="2083431">
                  <a:extLst>
                    <a:ext uri="{9D8B030D-6E8A-4147-A177-3AD203B41FA5}">
                      <a16:colId xmlns:a16="http://schemas.microsoft.com/office/drawing/2014/main" val="4093406913"/>
                    </a:ext>
                  </a:extLst>
                </a:gridCol>
                <a:gridCol w="2083431">
                  <a:extLst>
                    <a:ext uri="{9D8B030D-6E8A-4147-A177-3AD203B41FA5}">
                      <a16:colId xmlns:a16="http://schemas.microsoft.com/office/drawing/2014/main" val="1942295910"/>
                    </a:ext>
                  </a:extLst>
                </a:gridCol>
              </a:tblGrid>
              <a:tr h="338109">
                <a:tc>
                  <a:txBody>
                    <a:bodyPr/>
                    <a:lstStyle/>
                    <a:p>
                      <a:r>
                        <a:rPr lang="tr-TR" dirty="0" smtClean="0"/>
                        <a:t>SORGU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YOK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228557"/>
                  </a:ext>
                </a:extLst>
              </a:tr>
              <a:tr h="8452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Acil durumlar</a:t>
                      </a:r>
                      <a:r>
                        <a:rPr lang="tr-TR" baseline="0" dirty="0" smtClean="0"/>
                        <a:t> için kurulu </a:t>
                      </a:r>
                      <a:r>
                        <a:rPr lang="tr-TR" baseline="0" dirty="0" err="1" smtClean="0"/>
                        <a:t>cpb</a:t>
                      </a:r>
                      <a:r>
                        <a:rPr lang="tr-TR" baseline="0" dirty="0" smtClean="0"/>
                        <a:t> sistemi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 76.61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 23.4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352557"/>
                  </a:ext>
                </a:extLst>
              </a:tr>
              <a:tr h="591691">
                <a:tc>
                  <a:txBody>
                    <a:bodyPr/>
                    <a:lstStyle/>
                    <a:p>
                      <a:r>
                        <a:rPr lang="tr-TR" dirty="0" smtClean="0"/>
                        <a:t>Vakum</a:t>
                      </a:r>
                      <a:r>
                        <a:rPr lang="tr-TR" baseline="0" dirty="0" smtClean="0"/>
                        <a:t> yardımlı </a:t>
                      </a:r>
                      <a:r>
                        <a:rPr lang="tr-TR" baseline="0" dirty="0" err="1" smtClean="0"/>
                        <a:t>venöz</a:t>
                      </a:r>
                      <a:r>
                        <a:rPr lang="tr-TR" baseline="0" dirty="0" smtClean="0"/>
                        <a:t> dönüş (VAVR)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%48.9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%51.1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142217"/>
                  </a:ext>
                </a:extLst>
              </a:tr>
              <a:tr h="591691">
                <a:tc>
                  <a:txBody>
                    <a:bodyPr/>
                    <a:lstStyle/>
                    <a:p>
                      <a:r>
                        <a:rPr lang="tr-TR" dirty="0" smtClean="0"/>
                        <a:t>Online </a:t>
                      </a:r>
                      <a:r>
                        <a:rPr lang="tr-TR" dirty="0" err="1" smtClean="0"/>
                        <a:t>kangazı</a:t>
                      </a:r>
                      <a:r>
                        <a:rPr lang="tr-TR" dirty="0" smtClean="0"/>
                        <a:t> cihazı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344908"/>
                  </a:ext>
                </a:extLst>
              </a:tr>
              <a:tr h="591691">
                <a:tc>
                  <a:txBody>
                    <a:bodyPr/>
                    <a:lstStyle/>
                    <a:p>
                      <a:r>
                        <a:rPr lang="tr-TR" dirty="0" smtClean="0"/>
                        <a:t>Pompadan </a:t>
                      </a:r>
                      <a:r>
                        <a:rPr lang="tr-TR" dirty="0" err="1" smtClean="0"/>
                        <a:t>kardiopleji</a:t>
                      </a:r>
                      <a:r>
                        <a:rPr lang="tr-TR" dirty="0" smtClean="0"/>
                        <a:t> uyguladınız mı 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%25.5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%74.5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388087"/>
                  </a:ext>
                </a:extLst>
              </a:tr>
              <a:tr h="946756">
                <a:tc>
                  <a:txBody>
                    <a:bodyPr/>
                    <a:lstStyle/>
                    <a:p>
                      <a:r>
                        <a:rPr lang="tr-TR" baseline="0" dirty="0" smtClean="0"/>
                        <a:t>CPB sırasında </a:t>
                      </a:r>
                      <a:r>
                        <a:rPr lang="tr-TR" dirty="0" smtClean="0"/>
                        <a:t>İlaç uygulamaları </a:t>
                      </a:r>
                      <a:r>
                        <a:rPr lang="tr-TR" dirty="0" err="1" smtClean="0"/>
                        <a:t>perfüzyonist</a:t>
                      </a:r>
                      <a:r>
                        <a:rPr lang="tr-TR" dirty="0" smtClean="0"/>
                        <a:t> tarafından</a:t>
                      </a:r>
                      <a:r>
                        <a:rPr lang="tr-TR" baseline="0" dirty="0" smtClean="0"/>
                        <a:t> yapılır.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%95.7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%4.3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025227"/>
                  </a:ext>
                </a:extLst>
              </a:tr>
              <a:tr h="3381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649680"/>
                  </a:ext>
                </a:extLst>
              </a:tr>
            </a:tbl>
          </a:graphicData>
        </a:graphic>
      </p:graphicFrame>
      <p:sp>
        <p:nvSpPr>
          <p:cNvPr id="5" name="AutoShape 2" descr="soru iÅareti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169" y="2084832"/>
            <a:ext cx="3962400" cy="4232044"/>
          </a:xfrm>
          <a:prstGeom prst="rect">
            <a:avLst/>
          </a:prstGeom>
        </p:spPr>
      </p:pic>
      <p:pic>
        <p:nvPicPr>
          <p:cNvPr id="7" name="Picture 8" descr="okmeydanÄ± eÄitim ve araÅtÄ±rma hastanesi logo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3488" y="533747"/>
            <a:ext cx="879778" cy="87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bilgi Ã¼niversitesi logo ile ilgili gÃ¶rsel sonuc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62" y="598881"/>
            <a:ext cx="2163878" cy="7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47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BULGULAR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3306" y="2520461"/>
            <a:ext cx="9720071" cy="4023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dirty="0" smtClean="0">
                <a:latin typeface="Comic Sans MS" panose="030F0702030302020204" pitchFamily="66" charset="0"/>
              </a:rPr>
              <a:t>Acil durumlar için hazır CPB sistemi bulunduranların en uzun 168. saatte kullandığı bildirildi. E</a:t>
            </a:r>
            <a:r>
              <a:rPr lang="en-US" dirty="0" smtClean="0">
                <a:latin typeface="Comic Sans MS" panose="030F0702030302020204" pitchFamily="66" charset="0"/>
              </a:rPr>
              <a:t>n </a:t>
            </a:r>
            <a:r>
              <a:rPr lang="en-US" dirty="0" err="1">
                <a:latin typeface="Comic Sans MS" panose="030F0702030302020204" pitchFamily="66" charset="0"/>
              </a:rPr>
              <a:t>çok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tercih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edilen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level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sensör</a:t>
            </a:r>
            <a:r>
              <a:rPr lang="tr-TR" dirty="0" smtClean="0">
                <a:latin typeface="Comic Sans MS" panose="030F0702030302020204" pitchFamily="66" charset="0"/>
              </a:rPr>
              <a:t> konumu 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200 ml </a:t>
            </a:r>
            <a:r>
              <a:rPr lang="en-US" dirty="0" err="1">
                <a:latin typeface="Comic Sans MS" panose="030F0702030302020204" pitchFamily="66" charset="0"/>
              </a:rPr>
              <a:t>seviyesiydi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endParaRPr lang="tr-TR" dirty="0" smtClean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tr-TR" dirty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err="1" smtClean="0">
                <a:latin typeface="Comic Sans MS" panose="030F0702030302020204" pitchFamily="66" charset="0"/>
              </a:rPr>
              <a:t>Kullanım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alışkanlıkları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açısından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perfüzyonistlerin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tercihleri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kafa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hattında</a:t>
            </a:r>
            <a:r>
              <a:rPr lang="en-US" dirty="0">
                <a:latin typeface="Comic Sans MS" panose="030F0702030302020204" pitchFamily="66" charset="0"/>
              </a:rPr>
              <a:t> %83 </a:t>
            </a:r>
            <a:r>
              <a:rPr lang="en-US" dirty="0" err="1">
                <a:latin typeface="Comic Sans MS" panose="030F0702030302020204" pitchFamily="66" charset="0"/>
              </a:rPr>
              <a:t>oranında</a:t>
            </a:r>
            <a:r>
              <a:rPr lang="en-US" dirty="0">
                <a:latin typeface="Comic Sans MS" panose="030F0702030302020204" pitchFamily="66" charset="0"/>
              </a:rPr>
              <a:t> 3/8 </a:t>
            </a:r>
            <a:r>
              <a:rPr lang="en-US" dirty="0" err="1">
                <a:latin typeface="Comic Sans MS" panose="030F0702030302020204" pitchFamily="66" charset="0"/>
              </a:rPr>
              <a:t>pvc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iken</a:t>
            </a:r>
            <a:r>
              <a:rPr lang="tr-TR" dirty="0" smtClean="0">
                <a:latin typeface="Comic Sans MS" panose="030F0702030302020204" pitchFamily="66" charset="0"/>
              </a:rPr>
              <a:t>,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%8.5 </a:t>
            </a:r>
            <a:r>
              <a:rPr lang="en-US" dirty="0" err="1">
                <a:latin typeface="Comic Sans MS" panose="030F0702030302020204" pitchFamily="66" charset="0"/>
              </a:rPr>
              <a:t>olarak</a:t>
            </a:r>
            <a:r>
              <a:rPr lang="en-US" dirty="0">
                <a:latin typeface="Comic Sans MS" panose="030F0702030302020204" pitchFamily="66" charset="0"/>
              </a:rPr>
              <a:t> ½ </a:t>
            </a:r>
            <a:r>
              <a:rPr lang="en-US" dirty="0" err="1">
                <a:latin typeface="Comic Sans MS" panose="030F0702030302020204" pitchFamily="66" charset="0"/>
              </a:rPr>
              <a:t>pvc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olduğu</a:t>
            </a:r>
            <a:r>
              <a:rPr lang="en-US" dirty="0">
                <a:latin typeface="Comic Sans MS" panose="030F0702030302020204" pitchFamily="66" charset="0"/>
              </a:rPr>
              <a:t>, ½ hat </a:t>
            </a:r>
            <a:r>
              <a:rPr lang="en-US" dirty="0" err="1">
                <a:latin typeface="Comic Sans MS" panose="030F0702030302020204" pitchFamily="66" charset="0"/>
              </a:rPr>
              <a:t>çapı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seçenlerin</a:t>
            </a:r>
            <a:r>
              <a:rPr lang="en-US" dirty="0">
                <a:latin typeface="Comic Sans MS" panose="030F0702030302020204" pitchFamily="66" charset="0"/>
              </a:rPr>
              <a:t> % 31.9’unun </a:t>
            </a:r>
            <a:r>
              <a:rPr lang="en-US" dirty="0" err="1">
                <a:latin typeface="Comic Sans MS" panose="030F0702030302020204" pitchFamily="66" charset="0"/>
              </a:rPr>
              <a:t>slikon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kafa hattı </a:t>
            </a:r>
            <a:r>
              <a:rPr lang="en-US" dirty="0" err="1" smtClean="0">
                <a:latin typeface="Comic Sans MS" panose="030F0702030302020204" pitchFamily="66" charset="0"/>
              </a:rPr>
              <a:t>seçtiği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gözlemlendi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endParaRPr lang="tr-TR" dirty="0" smtClean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pic>
        <p:nvPicPr>
          <p:cNvPr id="4" name="Picture 8" descr="okmeydanÄ± eÄitim ve araÅtÄ±rma hastanesi logo ile ilgili gÃ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3488" y="533747"/>
            <a:ext cx="879778" cy="87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bilgi Ã¼niversitesi logo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62" y="598881"/>
            <a:ext cx="2163878" cy="7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05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                     </a:t>
            </a:r>
            <a:r>
              <a:rPr lang="en-US" b="1" dirty="0" smtClean="0"/>
              <a:t>BULGULAR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8" y="2356339"/>
            <a:ext cx="9878334" cy="420858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 err="1">
                <a:latin typeface="Comic Sans MS" panose="030F0702030302020204" pitchFamily="66" charset="0"/>
              </a:rPr>
              <a:t>Bubbletrap</a:t>
            </a:r>
            <a:r>
              <a:rPr lang="en-US" dirty="0">
                <a:latin typeface="Comic Sans MS" panose="030F0702030302020204" pitchFamily="66" charset="0"/>
              </a:rPr>
              <a:t> %51.1 </a:t>
            </a:r>
            <a:r>
              <a:rPr lang="en-US" dirty="0" err="1">
                <a:latin typeface="Comic Sans MS" panose="030F0702030302020204" pitchFamily="66" charset="0"/>
              </a:rPr>
              <a:t>oranında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rezervuar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çıkışında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kullanılırken</a:t>
            </a:r>
            <a:r>
              <a:rPr lang="en-US" dirty="0">
                <a:latin typeface="Comic Sans MS" panose="030F0702030302020204" pitchFamily="66" charset="0"/>
              </a:rPr>
              <a:t> % 42.6’sının  </a:t>
            </a:r>
            <a:r>
              <a:rPr lang="en-US" dirty="0" err="1">
                <a:latin typeface="Comic Sans MS" panose="030F0702030302020204" pitchFamily="66" charset="0"/>
              </a:rPr>
              <a:t>soruyu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cevapsız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bıraktığı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tespit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edildi</a:t>
            </a:r>
            <a:r>
              <a:rPr lang="en-US" dirty="0">
                <a:latin typeface="Comic Sans MS" panose="030F0702030302020204" pitchFamily="66" charset="0"/>
              </a:rPr>
              <a:t>.  </a:t>
            </a:r>
            <a:endParaRPr lang="tr-TR" dirty="0" smtClean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Comic Sans MS" panose="030F0702030302020204" pitchFamily="66" charset="0"/>
              </a:rPr>
              <a:t>% </a:t>
            </a:r>
            <a:r>
              <a:rPr lang="en-US" dirty="0">
                <a:latin typeface="Comic Sans MS" panose="030F0702030302020204" pitchFamily="66" charset="0"/>
              </a:rPr>
              <a:t>48.9’u </a:t>
            </a:r>
            <a:r>
              <a:rPr lang="tr-TR" dirty="0" smtClean="0">
                <a:latin typeface="Comic Sans MS" panose="030F0702030302020204" pitchFamily="66" charset="0"/>
              </a:rPr>
              <a:t>CPB sırasında (VAVR) vakum yardımlı </a:t>
            </a:r>
            <a:r>
              <a:rPr lang="tr-TR" dirty="0" err="1" smtClean="0">
                <a:latin typeface="Comic Sans MS" panose="030F0702030302020204" pitchFamily="66" charset="0"/>
              </a:rPr>
              <a:t>venöz</a:t>
            </a:r>
            <a:r>
              <a:rPr lang="tr-TR" dirty="0" smtClean="0">
                <a:latin typeface="Comic Sans MS" panose="030F0702030302020204" pitchFamily="66" charset="0"/>
              </a:rPr>
              <a:t> dönüş 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kullandığını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ifade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etti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endParaRPr lang="tr-TR" dirty="0" smtClean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err="1" smtClean="0">
                <a:latin typeface="Comic Sans MS" panose="030F0702030302020204" pitchFamily="66" charset="0"/>
              </a:rPr>
              <a:t>Kardioplejinin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%</a:t>
            </a:r>
            <a:r>
              <a:rPr lang="en-US" dirty="0">
                <a:latin typeface="Comic Sans MS" panose="030F0702030302020204" pitchFamily="66" charset="0"/>
              </a:rPr>
              <a:t>89.4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anestezi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tarafından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verildiğini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bildirirken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içeriğinin</a:t>
            </a:r>
            <a:r>
              <a:rPr lang="en-US" dirty="0">
                <a:latin typeface="Comic Sans MS" panose="030F0702030302020204" pitchFamily="66" charset="0"/>
              </a:rPr>
              <a:t> %66 </a:t>
            </a:r>
            <a:r>
              <a:rPr lang="en-US" dirty="0" err="1">
                <a:latin typeface="Comic Sans MS" panose="030F0702030302020204" pitchFamily="66" charset="0"/>
              </a:rPr>
              <a:t>oranında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anestezi</a:t>
            </a:r>
            <a:r>
              <a:rPr lang="tr-TR" dirty="0" smtClean="0">
                <a:latin typeface="Comic Sans MS" panose="030F0702030302020204" pitchFamily="66" charset="0"/>
              </a:rPr>
              <a:t> ekibi 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tarafından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hazırlandığını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bildirdi</a:t>
            </a:r>
            <a:r>
              <a:rPr lang="tr-TR" dirty="0" smtClean="0">
                <a:latin typeface="Comic Sans MS" panose="030F0702030302020204" pitchFamily="66" charset="0"/>
              </a:rPr>
              <a:t>.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endParaRPr lang="tr-TR" dirty="0" smtClean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err="1" smtClean="0">
                <a:latin typeface="Comic Sans MS" panose="030F0702030302020204" pitchFamily="66" charset="0"/>
              </a:rPr>
              <a:t>Katılan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perfüzyonistlerin</a:t>
            </a:r>
            <a:r>
              <a:rPr lang="en-US" dirty="0">
                <a:latin typeface="Comic Sans MS" panose="030F0702030302020204" pitchFamily="66" charset="0"/>
              </a:rPr>
              <a:t> %85.1’i </a:t>
            </a:r>
            <a:r>
              <a:rPr lang="en-US" dirty="0" err="1">
                <a:latin typeface="Comic Sans MS" panose="030F0702030302020204" pitchFamily="66" charset="0"/>
              </a:rPr>
              <a:t>perfüzyon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sistemini</a:t>
            </a:r>
            <a:r>
              <a:rPr lang="en-US" dirty="0">
                <a:latin typeface="Comic Sans MS" panose="030F0702030302020204" pitchFamily="66" charset="0"/>
              </a:rPr>
              <a:t> hasta </a:t>
            </a:r>
            <a:r>
              <a:rPr lang="en-US" dirty="0" err="1">
                <a:latin typeface="Comic Sans MS" panose="030F0702030302020204" pitchFamily="66" charset="0"/>
              </a:rPr>
              <a:t>odaya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geldikten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sonra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kurulum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ve</a:t>
            </a:r>
            <a:r>
              <a:rPr lang="en-US" dirty="0">
                <a:latin typeface="Comic Sans MS" panose="030F0702030302020204" pitchFamily="66" charset="0"/>
              </a:rPr>
              <a:t> prime </a:t>
            </a:r>
            <a:r>
              <a:rPr lang="en-US" dirty="0" err="1">
                <a:latin typeface="Comic Sans MS" panose="030F0702030302020204" pitchFamily="66" charset="0"/>
              </a:rPr>
              <a:t>yaparken</a:t>
            </a:r>
            <a:r>
              <a:rPr lang="en-US" dirty="0">
                <a:latin typeface="Comic Sans MS" panose="030F0702030302020204" pitchFamily="66" charset="0"/>
              </a:rPr>
              <a:t>, %76.6’sı </a:t>
            </a:r>
            <a:r>
              <a:rPr lang="en-US" dirty="0" err="1">
                <a:latin typeface="Comic Sans MS" panose="030F0702030302020204" pitchFamily="66" charset="0"/>
              </a:rPr>
              <a:t>acil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durumlar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için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sürekli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kurulu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bir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CPB sistemi </a:t>
            </a:r>
            <a:r>
              <a:rPr lang="en-US" dirty="0" err="1" smtClean="0">
                <a:latin typeface="Comic Sans MS" panose="030F0702030302020204" pitchFamily="66" charset="0"/>
              </a:rPr>
              <a:t>bıraktığını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bildirdi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</a:p>
        </p:txBody>
      </p:sp>
      <p:pic>
        <p:nvPicPr>
          <p:cNvPr id="4" name="Picture 4" descr="bilgi Ã¼niversitesi logo ile ilgili gÃ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62" y="598881"/>
            <a:ext cx="2163878" cy="7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okmeydanÄ± eÄitim ve araÅtÄ±rma hastanesi logo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3488" y="533747"/>
            <a:ext cx="879778" cy="87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93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latin typeface="Comic Sans MS" panose="030F0702030302020204" pitchFamily="66" charset="0"/>
              </a:rPr>
              <a:t>K</a:t>
            </a:r>
            <a:r>
              <a:rPr lang="en-US" dirty="0" err="1" smtClean="0">
                <a:latin typeface="Comic Sans MS" panose="030F0702030302020204" pitchFamily="66" charset="0"/>
              </a:rPr>
              <a:t>liniklere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özgü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protokoller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çerçevesinde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uygulamaların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şekillendiği</a:t>
            </a:r>
            <a:endParaRPr lang="tr-TR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00000"/>
              </a:lnSpc>
            </a:pPr>
            <a:r>
              <a:rPr lang="en-US" dirty="0" err="1" smtClean="0">
                <a:latin typeface="Comic Sans MS" panose="030F0702030302020204" pitchFamily="66" charset="0"/>
              </a:rPr>
              <a:t>Nispeten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donanımsal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yeterliliğe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rağmen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santrifugal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pompa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kullanımının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oldukça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düşük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ol</a:t>
            </a:r>
            <a:r>
              <a:rPr lang="tr-TR" dirty="0" err="1" smtClean="0">
                <a:latin typeface="Comic Sans MS" panose="030F0702030302020204" pitchFamily="66" charset="0"/>
              </a:rPr>
              <a:t>duğu</a:t>
            </a:r>
            <a:r>
              <a:rPr lang="tr-TR" dirty="0" smtClean="0">
                <a:latin typeface="Comic Sans MS" panose="030F0702030302020204" pitchFamily="66" charset="0"/>
              </a:rPr>
              <a:t> görüldü </a:t>
            </a:r>
            <a:r>
              <a:rPr lang="tr-TR" sz="1800" dirty="0" smtClean="0">
                <a:latin typeface="Comic Sans MS" panose="030F0702030302020204" pitchFamily="66" charset="0"/>
              </a:rPr>
              <a:t>(</a:t>
            </a:r>
            <a:r>
              <a:rPr lang="en-US" sz="1800" dirty="0" err="1" smtClean="0">
                <a:latin typeface="Comic Sans MS" panose="030F0702030302020204" pitchFamily="66" charset="0"/>
              </a:rPr>
              <a:t>gerek</a:t>
            </a:r>
            <a:r>
              <a:rPr lang="en-US" sz="1800" dirty="0" smtClean="0">
                <a:latin typeface="Comic Sans MS" panose="030F0702030302020204" pitchFamily="66" charset="0"/>
              </a:rPr>
              <a:t> </a:t>
            </a:r>
            <a:r>
              <a:rPr lang="en-US" sz="1800" dirty="0" err="1" smtClean="0">
                <a:latin typeface="Comic Sans MS" panose="030F0702030302020204" pitchFamily="66" charset="0"/>
              </a:rPr>
              <a:t>yüksek</a:t>
            </a:r>
            <a:r>
              <a:rPr lang="en-US" sz="1800" dirty="0" smtClean="0">
                <a:latin typeface="Comic Sans MS" panose="030F0702030302020204" pitchFamily="66" charset="0"/>
              </a:rPr>
              <a:t> </a:t>
            </a:r>
            <a:r>
              <a:rPr lang="en-US" sz="1800" dirty="0" err="1" smtClean="0">
                <a:latin typeface="Comic Sans MS" panose="030F0702030302020204" pitchFamily="66" charset="0"/>
              </a:rPr>
              <a:t>maliyet</a:t>
            </a:r>
            <a:r>
              <a:rPr lang="en-US" sz="1800" dirty="0" smtClean="0">
                <a:latin typeface="Comic Sans MS" panose="030F0702030302020204" pitchFamily="66" charset="0"/>
              </a:rPr>
              <a:t> </a:t>
            </a:r>
            <a:r>
              <a:rPr lang="en-US" sz="1800" dirty="0" err="1" smtClean="0">
                <a:latin typeface="Comic Sans MS" panose="030F0702030302020204" pitchFamily="66" charset="0"/>
              </a:rPr>
              <a:t>gerekse</a:t>
            </a:r>
            <a:r>
              <a:rPr lang="en-US" sz="1800" dirty="0" smtClean="0">
                <a:latin typeface="Comic Sans MS" panose="030F0702030302020204" pitchFamily="66" charset="0"/>
              </a:rPr>
              <a:t> </a:t>
            </a:r>
            <a:r>
              <a:rPr lang="en-US" sz="1800" dirty="0" err="1" smtClean="0">
                <a:latin typeface="Comic Sans MS" panose="030F0702030302020204" pitchFamily="66" charset="0"/>
              </a:rPr>
              <a:t>kullanım</a:t>
            </a:r>
            <a:r>
              <a:rPr lang="en-US" sz="1800" dirty="0" smtClean="0">
                <a:latin typeface="Comic Sans MS" panose="030F0702030302020204" pitchFamily="66" charset="0"/>
              </a:rPr>
              <a:t> </a:t>
            </a:r>
            <a:r>
              <a:rPr lang="en-US" sz="1800" dirty="0" err="1" smtClean="0">
                <a:latin typeface="Comic Sans MS" panose="030F0702030302020204" pitchFamily="66" charset="0"/>
              </a:rPr>
              <a:t>alışkanlığına</a:t>
            </a:r>
            <a:r>
              <a:rPr lang="en-US" sz="1800" dirty="0" smtClean="0">
                <a:latin typeface="Comic Sans MS" panose="030F0702030302020204" pitchFamily="66" charset="0"/>
              </a:rPr>
              <a:t> </a:t>
            </a:r>
            <a:r>
              <a:rPr lang="en-US" sz="1800" dirty="0" err="1" smtClean="0">
                <a:latin typeface="Comic Sans MS" panose="030F0702030302020204" pitchFamily="66" charset="0"/>
              </a:rPr>
              <a:t>bağlanabilir</a:t>
            </a:r>
            <a:r>
              <a:rPr lang="tr-TR" sz="1800" dirty="0" smtClean="0">
                <a:latin typeface="Comic Sans MS" panose="030F0702030302020204" pitchFamily="66" charset="0"/>
              </a:rPr>
              <a:t>)</a:t>
            </a:r>
          </a:p>
          <a:p>
            <a:pPr algn="just">
              <a:lnSpc>
                <a:spcPct val="100000"/>
              </a:lnSpc>
            </a:pPr>
            <a:r>
              <a:rPr lang="en-US" dirty="0" smtClean="0">
                <a:latin typeface="Comic Sans MS" panose="030F0702030302020204" pitchFamily="66" charset="0"/>
              </a:rPr>
              <a:t>Bubble </a:t>
            </a:r>
            <a:r>
              <a:rPr lang="en-US" dirty="0" err="1" smtClean="0">
                <a:latin typeface="Comic Sans MS" panose="030F0702030302020204" pitchFamily="66" charset="0"/>
              </a:rPr>
              <a:t>sensörü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kullanım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yeri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konusunda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farklı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tr-TR" dirty="0" smtClean="0">
                <a:latin typeface="Comic Sans MS" panose="030F0702030302020204" pitchFamily="66" charset="0"/>
              </a:rPr>
              <a:t>yanıtlar alınmıştır </a:t>
            </a:r>
            <a:r>
              <a:rPr lang="tr-TR" sz="1800" dirty="0" smtClean="0">
                <a:latin typeface="Comic Sans MS" panose="030F0702030302020204" pitchFamily="66" charset="0"/>
              </a:rPr>
              <a:t>(</a:t>
            </a:r>
            <a:r>
              <a:rPr lang="en-US" sz="1800" dirty="0" err="1" smtClean="0">
                <a:latin typeface="Comic Sans MS" panose="030F0702030302020204" pitchFamily="66" charset="0"/>
              </a:rPr>
              <a:t>yüksek</a:t>
            </a:r>
            <a:r>
              <a:rPr lang="en-US" sz="1800" dirty="0" smtClean="0">
                <a:latin typeface="Comic Sans MS" panose="030F0702030302020204" pitchFamily="66" charset="0"/>
              </a:rPr>
              <a:t> </a:t>
            </a:r>
            <a:r>
              <a:rPr lang="en-US" sz="1800" dirty="0" err="1" smtClean="0">
                <a:latin typeface="Comic Sans MS" panose="030F0702030302020204" pitchFamily="66" charset="0"/>
              </a:rPr>
              <a:t>oranda</a:t>
            </a:r>
            <a:r>
              <a:rPr lang="en-US" sz="1800" dirty="0" smtClean="0">
                <a:latin typeface="Comic Sans MS" panose="030F0702030302020204" pitchFamily="66" charset="0"/>
              </a:rPr>
              <a:t> </a:t>
            </a:r>
            <a:r>
              <a:rPr lang="en-US" sz="1800" dirty="0" err="1" smtClean="0">
                <a:latin typeface="Comic Sans MS" panose="030F0702030302020204" pitchFamily="66" charset="0"/>
              </a:rPr>
              <a:t>görüş</a:t>
            </a:r>
            <a:r>
              <a:rPr lang="en-US" sz="1800" dirty="0" smtClean="0">
                <a:latin typeface="Comic Sans MS" panose="030F0702030302020204" pitchFamily="66" charset="0"/>
              </a:rPr>
              <a:t> </a:t>
            </a:r>
            <a:r>
              <a:rPr lang="en-US" sz="1800" dirty="0" err="1" smtClean="0">
                <a:latin typeface="Comic Sans MS" panose="030F0702030302020204" pitchFamily="66" charset="0"/>
              </a:rPr>
              <a:t>bildirilmemiş</a:t>
            </a:r>
            <a:r>
              <a:rPr lang="en-US" sz="1800" dirty="0" smtClean="0">
                <a:latin typeface="Comic Sans MS" panose="030F0702030302020204" pitchFamily="66" charset="0"/>
              </a:rPr>
              <a:t> </a:t>
            </a:r>
            <a:r>
              <a:rPr lang="en-US" sz="1800" dirty="0" err="1" smtClean="0">
                <a:latin typeface="Comic Sans MS" panose="030F0702030302020204" pitchFamily="66" charset="0"/>
              </a:rPr>
              <a:t>olması</a:t>
            </a:r>
            <a:r>
              <a:rPr lang="en-US" sz="1800" dirty="0" smtClean="0">
                <a:latin typeface="Comic Sans MS" panose="030F0702030302020204" pitchFamily="66" charset="0"/>
              </a:rPr>
              <a:t> </a:t>
            </a:r>
            <a:r>
              <a:rPr lang="en-US" sz="1800" dirty="0" err="1" smtClean="0">
                <a:latin typeface="Comic Sans MS" panose="030F0702030302020204" pitchFamily="66" charset="0"/>
              </a:rPr>
              <a:t>düşündürücüdür</a:t>
            </a:r>
            <a:r>
              <a:rPr lang="tr-TR" sz="1800" dirty="0" smtClean="0">
                <a:latin typeface="Comic Sans MS" panose="030F0702030302020204" pitchFamily="66" charset="0"/>
              </a:rPr>
              <a:t>)</a:t>
            </a:r>
            <a:endParaRPr lang="en-US" sz="1800" dirty="0" smtClean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359762" y="4916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/>
              <a:t>SONUÇ</a:t>
            </a:r>
            <a:endParaRPr lang="en-US" dirty="0"/>
          </a:p>
        </p:txBody>
      </p:sp>
      <p:pic>
        <p:nvPicPr>
          <p:cNvPr id="5" name="Picture 8" descr="okmeydanÄ± eÄitim ve araÅtÄ±rma hastanesi logo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3488" y="533747"/>
            <a:ext cx="879778" cy="87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bilgi Ã¼niversitesi logo ile ilgili gÃ¶rsel sonuc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62" y="598881"/>
            <a:ext cx="2163878" cy="7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837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				</a:t>
            </a:r>
            <a:r>
              <a:rPr lang="en-US" b="1" dirty="0" smtClean="0"/>
              <a:t>SONUÇ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>
                <a:latin typeface="Comic Sans MS" panose="030F0702030302020204" pitchFamily="66" charset="0"/>
              </a:rPr>
              <a:t>S</a:t>
            </a:r>
            <a:r>
              <a:rPr lang="en-US" sz="2400" dirty="0" err="1" smtClean="0">
                <a:latin typeface="Comic Sans MS" panose="030F0702030302020204" pitchFamily="66" charset="0"/>
              </a:rPr>
              <a:t>tandartların</a:t>
            </a:r>
            <a:r>
              <a:rPr lang="en-US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 err="1" smtClean="0">
                <a:latin typeface="Comic Sans MS" panose="030F0702030302020204" pitchFamily="66" charset="0"/>
              </a:rPr>
              <a:t>oluşturulması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smtClean="0">
                <a:latin typeface="Comic Sans MS" panose="030F0702030302020204" pitchFamily="66" charset="0"/>
              </a:rPr>
              <a:t>(dernekler önderliğinde)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>
                <a:latin typeface="Comic Sans MS" panose="030F0702030302020204" pitchFamily="66" charset="0"/>
              </a:rPr>
              <a:t>K</a:t>
            </a:r>
            <a:r>
              <a:rPr lang="en-US" sz="2400" dirty="0" err="1" smtClean="0">
                <a:latin typeface="Comic Sans MS" panose="030F0702030302020204" pitchFamily="66" charset="0"/>
              </a:rPr>
              <a:t>liniklerin</a:t>
            </a:r>
            <a:r>
              <a:rPr lang="en-US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 err="1" smtClean="0">
                <a:latin typeface="Comic Sans MS" panose="030F0702030302020204" pitchFamily="66" charset="0"/>
              </a:rPr>
              <a:t>donanımsal</a:t>
            </a:r>
            <a:r>
              <a:rPr lang="en-US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 err="1" smtClean="0">
                <a:latin typeface="Comic Sans MS" panose="030F0702030302020204" pitchFamily="66" charset="0"/>
              </a:rPr>
              <a:t>olarak</a:t>
            </a:r>
            <a:r>
              <a:rPr lang="en-US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 err="1" smtClean="0">
                <a:latin typeface="Comic Sans MS" panose="030F0702030302020204" pitchFamily="66" charset="0"/>
              </a:rPr>
              <a:t>azami</a:t>
            </a:r>
            <a:r>
              <a:rPr lang="en-US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 err="1" smtClean="0">
                <a:latin typeface="Comic Sans MS" panose="030F0702030302020204" pitchFamily="66" charset="0"/>
              </a:rPr>
              <a:t>standartlarının</a:t>
            </a:r>
            <a:r>
              <a:rPr lang="en-US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 err="1" smtClean="0">
                <a:latin typeface="Comic Sans MS" panose="030F0702030302020204" pitchFamily="66" charset="0"/>
              </a:rPr>
              <a:t>belirlenmesi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Comic Sans MS" panose="030F0702030302020204" pitchFamily="66" charset="0"/>
              </a:rPr>
              <a:t>                            </a:t>
            </a:r>
          </a:p>
          <a:p>
            <a:pPr marL="0" indent="0" algn="just">
              <a:buNone/>
            </a:pPr>
            <a:r>
              <a:rPr lang="tr-TR" dirty="0">
                <a:latin typeface="Comic Sans MS" panose="030F0702030302020204" pitchFamily="66" charset="0"/>
              </a:rPr>
              <a:t>	</a:t>
            </a:r>
            <a:r>
              <a:rPr lang="tr-TR" dirty="0" smtClean="0">
                <a:latin typeface="Comic Sans MS" panose="030F0702030302020204" pitchFamily="66" charset="0"/>
              </a:rPr>
              <a:t>		</a:t>
            </a:r>
          </a:p>
          <a:p>
            <a:pPr marL="0" indent="0" algn="just">
              <a:buNone/>
            </a:pPr>
            <a:r>
              <a:rPr lang="tr-TR" dirty="0" smtClean="0">
                <a:latin typeface="Comic Sans MS" panose="030F0702030302020204" pitchFamily="66" charset="0"/>
              </a:rPr>
              <a:t>			…</a:t>
            </a:r>
            <a:r>
              <a:rPr lang="en-US" dirty="0" err="1" smtClean="0">
                <a:latin typeface="Comic Sans MS" panose="030F0702030302020204" pitchFamily="66" charset="0"/>
              </a:rPr>
              <a:t>ülkedeki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perfüzyon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sistemleri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kalitesini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ve</a:t>
            </a:r>
            <a:r>
              <a:rPr lang="en-US" dirty="0" smtClean="0">
                <a:latin typeface="Comic Sans MS" panose="030F0702030302020204" pitchFamily="66" charset="0"/>
              </a:rPr>
              <a:t> hasta </a:t>
            </a:r>
            <a:r>
              <a:rPr lang="en-US" dirty="0" err="1" smtClean="0">
                <a:latin typeface="Comic Sans MS" panose="030F0702030302020204" pitchFamily="66" charset="0"/>
              </a:rPr>
              <a:t>güvenliğini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artıracağını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düşünmekteyiz</a:t>
            </a:r>
            <a:endParaRPr lang="en-US" dirty="0" smtClean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pic>
        <p:nvPicPr>
          <p:cNvPr id="4" name="Picture 8" descr="okmeydanÄ± eÄitim ve araÅtÄ±rma hastanesi logo ile ilgili gÃ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3488" y="533747"/>
            <a:ext cx="879778" cy="87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bilgi Ã¼niversitesi logo ile ilgili gÃ¶rsel sonuc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10" y="664015"/>
            <a:ext cx="2163878" cy="74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63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</TotalTime>
  <Words>515</Words>
  <Application>Microsoft Office PowerPoint</Application>
  <PresentationFormat>Geniş ekran</PresentationFormat>
  <Paragraphs>99</Paragraphs>
  <Slides>10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Calibri</vt:lpstr>
      <vt:lpstr>Comic Sans MS</vt:lpstr>
      <vt:lpstr>Tw Cen MT</vt:lpstr>
      <vt:lpstr>Tw Cen MT Condensed</vt:lpstr>
      <vt:lpstr>Wingdings</vt:lpstr>
      <vt:lpstr>Wingdings 3</vt:lpstr>
      <vt:lpstr>Entegral</vt:lpstr>
      <vt:lpstr>İSTANBUL İLİ KARDİYOVASKÜLER CERRAHİ KLİNİKLERİNDEKİ  PERFÜZYON UYGULAMA ÇEŞİTLİLİĞİNİN DEĞERLENDİRİLMESİ</vt:lpstr>
      <vt:lpstr>GİRİŞ VE AMAÇ</vt:lpstr>
      <vt:lpstr>METOD </vt:lpstr>
      <vt:lpstr>BULGULAR  </vt:lpstr>
      <vt:lpstr>bulgular</vt:lpstr>
      <vt:lpstr>BULGULAR</vt:lpstr>
      <vt:lpstr>                     BULGULAR</vt:lpstr>
      <vt:lpstr>PowerPoint Sunusu</vt:lpstr>
      <vt:lpstr>    SONUÇ</vt:lpstr>
      <vt:lpstr>PowerPoint Sunusu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İSTANBUL İLİ KARDİYOVASKÜLER CERRAHİ KLİNİKLERİNDEKİ  PERFÜZYON  UYGULAMALARI  ÇEŞİTLİLİĞİNİN DEĞERLENDİRİLMESİ </dc:title>
  <dc:creator>kvc06</dc:creator>
  <cp:lastModifiedBy>tarık demir</cp:lastModifiedBy>
  <cp:revision>34</cp:revision>
  <dcterms:created xsi:type="dcterms:W3CDTF">2019-10-30T10:00:45Z</dcterms:created>
  <dcterms:modified xsi:type="dcterms:W3CDTF">2019-11-08T16:50:26Z</dcterms:modified>
</cp:coreProperties>
</file>