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2" r:id="rId7"/>
    <p:sldId id="261" r:id="rId8"/>
    <p:sldId id="263" r:id="rId9"/>
    <p:sldId id="260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7318-DD9D-4EE2-81E7-468989BDBFF4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F181D-72CA-4380-9E8D-BDF2713B232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181D-72CA-4380-9E8D-BDF2713B232A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15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4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90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2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73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4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9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7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35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19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6C69D055-B6D5-4C32-A434-17CBD37DDAF8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23B65DC-E1DF-4384-AC30-7DBBB12D28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56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47383" y="1449658"/>
            <a:ext cx="8541835" cy="2419816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/>
              <a:t>İSTANBUL</a:t>
            </a:r>
            <a:r>
              <a:rPr lang="tr-TR" sz="3200" b="1" dirty="0" smtClean="0"/>
              <a:t>’</a:t>
            </a:r>
            <a:r>
              <a:rPr lang="en-US" sz="3200" b="1" dirty="0" smtClean="0"/>
              <a:t>DAKİ KVC KLİNİKLERİNDE ÇALIŞAN PERFÜZYONİSTLERİN MESLEKİ VE AKADEMİK İHTİYAÇLARI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8838" y="4658538"/>
            <a:ext cx="9998927" cy="1884363"/>
          </a:xfrm>
        </p:spPr>
        <p:txBody>
          <a:bodyPr>
            <a:normAutofit/>
          </a:bodyPr>
          <a:lstStyle/>
          <a:p>
            <a:pPr algn="just"/>
            <a:r>
              <a:rPr lang="en-US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Tarık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DEMİR</a:t>
            </a:r>
            <a:r>
              <a:rPr lang="en-US" sz="1600" b="1" i="1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  <a:r>
              <a:rPr lang="en-US" sz="1900" dirty="0" smtClean="0">
                <a:solidFill>
                  <a:schemeClr val="tx1"/>
                </a:solidFill>
              </a:rPr>
              <a:t>,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Ali Kemal EROĞLU,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Alperen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DEMİREL, Ayşe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İrem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TİMUR,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Ayşenur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ARAS, 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Berivan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AK</a:t>
            </a:r>
            <a:r>
              <a:rPr lang="tr-TR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Mehmet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Emin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ARSLAN, Muhammed Ahmet ARSLAN,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Mücahit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KARATAŞ,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Nurten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Nur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TURAN, 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Senanur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SEZER,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Şeyma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YEŞİLYURT, Taylan TOPAÇ,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Tuğba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ASLAN,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Tuğçe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TURHAN, </a:t>
            </a:r>
            <a:r>
              <a:rPr lang="en-US" sz="15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Umut</a:t>
            </a:r>
            <a:r>
              <a:rPr lang="en-US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KARATEKE, Pınar BOSTAN</a:t>
            </a:r>
            <a:endParaRPr lang="tr-TR" sz="15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en-US" sz="1900" dirty="0" smtClean="0">
              <a:solidFill>
                <a:schemeClr val="tx1"/>
              </a:solidFill>
            </a:endParaRPr>
          </a:p>
          <a:p>
            <a:r>
              <a:rPr lang="tr-TR" sz="1600" i="1" baseline="30000" dirty="0" smtClean="0">
                <a:solidFill>
                  <a:schemeClr val="tx1"/>
                </a:solidFill>
              </a:rPr>
              <a:t>                                         </a:t>
            </a:r>
            <a:r>
              <a:rPr lang="en-US" sz="1600" i="1" baseline="30000" dirty="0" smtClean="0">
                <a:solidFill>
                  <a:schemeClr val="tx1"/>
                </a:solidFill>
              </a:rPr>
              <a:t>1</a:t>
            </a:r>
            <a:r>
              <a:rPr lang="tr-TR" sz="1600" i="1" baseline="30000" dirty="0" smtClean="0">
                <a:solidFill>
                  <a:schemeClr val="tx1"/>
                </a:solidFill>
              </a:rPr>
              <a:t> </a:t>
            </a:r>
            <a:r>
              <a:rPr lang="tr-TR" sz="1600" i="1" dirty="0" smtClean="0">
                <a:solidFill>
                  <a:schemeClr val="tx1"/>
                </a:solidFill>
              </a:rPr>
              <a:t>SBÜ O</a:t>
            </a:r>
            <a:r>
              <a:rPr lang="en-US" sz="1600" i="1" dirty="0" err="1" smtClean="0">
                <a:solidFill>
                  <a:schemeClr val="tx1"/>
                </a:solidFill>
              </a:rPr>
              <a:t>kmeydanı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chemeClr val="tx1"/>
                </a:solidFill>
              </a:rPr>
              <a:t>Eğitim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chemeClr val="tx1"/>
                </a:solidFill>
              </a:rPr>
              <a:t>Araştırma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chemeClr val="tx1"/>
                </a:solidFill>
              </a:rPr>
              <a:t>Hastanesi</a:t>
            </a:r>
            <a:r>
              <a:rPr lang="en-US" sz="1600" i="1" dirty="0">
                <a:solidFill>
                  <a:schemeClr val="tx1"/>
                </a:solidFill>
              </a:rPr>
              <a:t>, </a:t>
            </a:r>
            <a:r>
              <a:rPr lang="en-US" sz="1600" i="1" dirty="0" err="1">
                <a:solidFill>
                  <a:schemeClr val="tx1"/>
                </a:solidFill>
              </a:rPr>
              <a:t>Kardiyovasküler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chemeClr val="tx1"/>
                </a:solidFill>
              </a:rPr>
              <a:t>Cerrahi</a:t>
            </a:r>
            <a:r>
              <a:rPr lang="en-US" sz="1600" i="1" dirty="0">
                <a:solidFill>
                  <a:schemeClr val="tx1"/>
                </a:solidFill>
              </a:rPr>
              <a:t>, İstanbul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tr-TR" sz="1600" i="1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sz="1600" i="1" dirty="0" smtClean="0">
                <a:solidFill>
                  <a:schemeClr val="tx1"/>
                </a:solidFill>
              </a:rPr>
              <a:t>İstanbul </a:t>
            </a:r>
            <a:r>
              <a:rPr lang="en-US" sz="1600" i="1" dirty="0" err="1">
                <a:solidFill>
                  <a:schemeClr val="tx1"/>
                </a:solidFill>
              </a:rPr>
              <a:t>Bilgi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chemeClr val="tx1"/>
                </a:solidFill>
              </a:rPr>
              <a:t>Üniversitesi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chemeClr val="tx1"/>
                </a:solidFill>
              </a:rPr>
              <a:t>Sağlık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chemeClr val="tx1"/>
                </a:solidFill>
              </a:rPr>
              <a:t>Bilimleri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chemeClr val="tx1"/>
                </a:solidFill>
              </a:rPr>
              <a:t>Fakültesi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chemeClr val="tx1"/>
                </a:solidFill>
              </a:rPr>
              <a:t>Perfüzyon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chemeClr val="tx1"/>
                </a:solidFill>
              </a:rPr>
              <a:t>Bölümü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1900" dirty="0"/>
          </a:p>
        </p:txBody>
      </p:sp>
      <p:pic>
        <p:nvPicPr>
          <p:cNvPr id="4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87" y="301559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okmeydanÄ± eÄitim ve araÅtÄ±rma hastanesi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6874" y="301559"/>
            <a:ext cx="879778" cy="87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60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8800" dirty="0" smtClean="0">
                <a:latin typeface="Comic Sans MS" panose="030F0702030302020204" pitchFamily="66" charset="0"/>
              </a:rPr>
              <a:t>TEŞEKKÜRLER</a:t>
            </a:r>
            <a:endParaRPr lang="tr-TR" sz="8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39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/>
              <a:t>Amaç</a:t>
            </a:r>
            <a:endParaRPr lang="en-US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9" y="2754352"/>
            <a:ext cx="10188422" cy="402336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1800" dirty="0" smtClean="0">
                <a:latin typeface="Comic Sans MS" panose="030F0702030302020204" pitchFamily="66" charset="0"/>
              </a:rPr>
              <a:t>	</a:t>
            </a:r>
            <a:r>
              <a:rPr lang="en-US" sz="1800" dirty="0" smtClean="0">
                <a:latin typeface="Comic Sans MS" panose="030F0702030302020204" pitchFamily="66" charset="0"/>
              </a:rPr>
              <a:t>Bu </a:t>
            </a:r>
            <a:r>
              <a:rPr lang="en-US" sz="1800" dirty="0" err="1">
                <a:latin typeface="Comic Sans MS" panose="030F0702030302020204" pitchFamily="66" charset="0"/>
              </a:rPr>
              <a:t>çalışmada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İstanbul’daki</a:t>
            </a:r>
            <a:r>
              <a:rPr lang="en-US" sz="1800" dirty="0">
                <a:latin typeface="Comic Sans MS" panose="030F0702030302020204" pitchFamily="66" charset="0"/>
              </a:rPr>
              <a:t> KVC </a:t>
            </a:r>
            <a:r>
              <a:rPr lang="en-US" sz="1800" dirty="0" err="1">
                <a:latin typeface="Comic Sans MS" panose="030F0702030302020204" pitchFamily="66" charset="0"/>
              </a:rPr>
              <a:t>kliniklerinde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görev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yapan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perfüzyonistlerin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mesleki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ve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akademik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ihtiyaçlarını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belirlemek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ve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bu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ihtiyaçların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karşılanmasına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yönelik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yapılacak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çalışmalar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için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rehber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oluşmasını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sağlamak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hedeflenmiştir</a:t>
            </a:r>
            <a:r>
              <a:rPr lang="en-US" sz="1800" dirty="0">
                <a:latin typeface="Comic Sans MS" panose="030F0702030302020204" pitchFamily="66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5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Çalışma</a:t>
            </a:r>
            <a:r>
              <a:rPr lang="en-US" sz="3200" b="1" dirty="0"/>
              <a:t> </a:t>
            </a:r>
            <a:r>
              <a:rPr lang="en-US" sz="3200" b="1" dirty="0" err="1" smtClean="0"/>
              <a:t>planı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	</a:t>
            </a:r>
            <a:r>
              <a:rPr lang="en-US" dirty="0" smtClean="0">
                <a:latin typeface="Comic Sans MS" panose="030F0702030302020204" pitchFamily="66" charset="0"/>
              </a:rPr>
              <a:t>İstanbul </a:t>
            </a:r>
            <a:r>
              <a:rPr lang="en-US" dirty="0" err="1">
                <a:latin typeface="Comic Sans MS" panose="030F0702030302020204" pitchFamily="66" charset="0"/>
              </a:rPr>
              <a:t>ilinde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hastanesi</a:t>
            </a:r>
            <a:r>
              <a:rPr lang="en-US" dirty="0">
                <a:latin typeface="Comic Sans MS" panose="030F0702030302020204" pitchFamily="66" charset="0"/>
              </a:rPr>
              <a:t> KVC </a:t>
            </a:r>
            <a:r>
              <a:rPr lang="en-US" dirty="0" err="1">
                <a:latin typeface="Comic Sans MS" panose="030F0702030302020204" pitchFamily="66" charset="0"/>
              </a:rPr>
              <a:t>kliniklerinde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çalışan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>
                <a:latin typeface="Comic Sans MS" panose="030F0702030302020204" pitchFamily="66" charset="0"/>
              </a:rPr>
              <a:t>50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perfüzyonist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çalışmaya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davet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edildi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r>
              <a:rPr lang="en-US" dirty="0" err="1">
                <a:latin typeface="Comic Sans MS" panose="030F0702030302020204" pitchFamily="66" charset="0"/>
              </a:rPr>
              <a:t>Perfüzyonistlerin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mesleki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akademik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ihtiyaçlarını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belirlemek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amacıyla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b="1" dirty="0">
                <a:latin typeface="Comic Sans MS" panose="030F0702030302020204" pitchFamily="66" charset="0"/>
              </a:rPr>
              <a:t>50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sorudan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oluşan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anket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onam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alınan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perfüzyonistlerle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yüz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yüze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sorularak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cevapları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kaydedildi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r>
              <a:rPr lang="en-US" dirty="0" err="1">
                <a:latin typeface="Comic Sans MS" panose="030F0702030302020204" pitchFamily="66" charset="0"/>
              </a:rPr>
              <a:t>Yapılan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gözlemsel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tanımlayıcı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çalışmada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elde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edilen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veri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Spss</a:t>
            </a:r>
            <a:r>
              <a:rPr lang="tr-TR" dirty="0" smtClean="0">
                <a:latin typeface="Comic Sans MS" panose="030F0702030302020204" pitchFamily="66" charset="0"/>
              </a:rPr>
              <a:t> 26.0 p</a:t>
            </a:r>
            <a:r>
              <a:rPr lang="en-US" dirty="0" err="1" smtClean="0">
                <a:latin typeface="Comic Sans MS" panose="030F0702030302020204" pitchFamily="66" charset="0"/>
              </a:rPr>
              <a:t>rogramıyla</a:t>
            </a:r>
            <a:r>
              <a:rPr lang="en-US" dirty="0">
                <a:latin typeface="Comic Sans MS" panose="030F0702030302020204" pitchFamily="66" charset="0"/>
              </a:rPr>
              <a:t>, data </a:t>
            </a:r>
            <a:r>
              <a:rPr lang="en-US" dirty="0" err="1" smtClean="0">
                <a:latin typeface="Comic Sans MS" panose="030F0702030302020204" pitchFamily="66" charset="0"/>
              </a:rPr>
              <a:t>orta</a:t>
            </a:r>
            <a:r>
              <a:rPr lang="tr-TR" dirty="0" smtClean="0">
                <a:latin typeface="Comic Sans MS" panose="030F0702030302020204" pitchFamily="66" charset="0"/>
              </a:rPr>
              <a:t>la</a:t>
            </a:r>
            <a:r>
              <a:rPr lang="en-US" dirty="0" smtClean="0">
                <a:latin typeface="Comic Sans MS" panose="030F0702030302020204" pitchFamily="66" charset="0"/>
              </a:rPr>
              <a:t>m</a:t>
            </a:r>
            <a:r>
              <a:rPr lang="tr-TR" dirty="0" smtClean="0">
                <a:latin typeface="Comic Sans MS" panose="030F0702030302020204" pitchFamily="66" charset="0"/>
              </a:rPr>
              <a:t>a</a:t>
            </a:r>
            <a:r>
              <a:rPr lang="en-US" dirty="0" smtClean="0">
                <a:latin typeface="Comic Sans MS" panose="030F0702030302020204" pitchFamily="66" charset="0"/>
              </a:rPr>
              <a:t>lar </a:t>
            </a:r>
            <a:r>
              <a:rPr lang="en-US" dirty="0" err="1">
                <a:latin typeface="Comic Sans MS" panose="030F0702030302020204" pitchFamily="66" charset="0"/>
              </a:rPr>
              <a:t>ve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yüzde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değerli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olarak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analiz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edildi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982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Bulgular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965510" cy="402336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en-US" dirty="0" err="1" smtClean="0"/>
              <a:t>Katılımcıların</a:t>
            </a:r>
            <a:r>
              <a:rPr lang="tr-TR" dirty="0" smtClean="0"/>
              <a:t>;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%56’si </a:t>
            </a:r>
            <a:r>
              <a:rPr lang="en-US" dirty="0" err="1"/>
              <a:t>yetki</a:t>
            </a:r>
            <a:r>
              <a:rPr lang="en-US" dirty="0"/>
              <a:t> </a:t>
            </a:r>
            <a:r>
              <a:rPr lang="en-US" dirty="0" err="1"/>
              <a:t>belgeli</a:t>
            </a:r>
            <a:r>
              <a:rPr lang="en-US" dirty="0"/>
              <a:t>, 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%</a:t>
            </a:r>
            <a:r>
              <a:rPr lang="en-US" dirty="0"/>
              <a:t>36’sı </a:t>
            </a:r>
            <a:r>
              <a:rPr lang="en-US" dirty="0" err="1"/>
              <a:t>yetki</a:t>
            </a:r>
            <a:r>
              <a:rPr lang="en-US" dirty="0"/>
              <a:t> </a:t>
            </a:r>
            <a:r>
              <a:rPr lang="en-US" dirty="0" err="1"/>
              <a:t>belgesi</a:t>
            </a:r>
            <a:r>
              <a:rPr lang="en-US" dirty="0"/>
              <a:t>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err="1"/>
              <a:t>rağmen</a:t>
            </a:r>
            <a:r>
              <a:rPr lang="en-US" dirty="0"/>
              <a:t> </a:t>
            </a:r>
            <a:r>
              <a:rPr lang="en-US" dirty="0" err="1"/>
              <a:t>halen</a:t>
            </a:r>
            <a:r>
              <a:rPr lang="en-US" dirty="0"/>
              <a:t> </a:t>
            </a:r>
            <a:r>
              <a:rPr lang="en-US" dirty="0" err="1"/>
              <a:t>perfüzyon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lisansı</a:t>
            </a:r>
            <a:r>
              <a:rPr lang="en-US" dirty="0"/>
              <a:t> </a:t>
            </a:r>
            <a:r>
              <a:rPr lang="en-US" dirty="0" err="1"/>
              <a:t>yapmakta</a:t>
            </a:r>
            <a:r>
              <a:rPr lang="en-US" b="1" dirty="0"/>
              <a:t>,</a:t>
            </a:r>
            <a:r>
              <a:rPr lang="en-US" dirty="0"/>
              <a:t> 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%</a:t>
            </a:r>
            <a:r>
              <a:rPr lang="en-US" dirty="0"/>
              <a:t>30’u </a:t>
            </a:r>
            <a:r>
              <a:rPr lang="en-US" dirty="0" err="1"/>
              <a:t>perfüzyon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lisans</a:t>
            </a:r>
            <a:r>
              <a:rPr lang="en-US" dirty="0"/>
              <a:t> </a:t>
            </a:r>
            <a:r>
              <a:rPr lang="en-US" dirty="0" err="1"/>
              <a:t>belgesine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, 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%</a:t>
            </a:r>
            <a:r>
              <a:rPr lang="en-US" dirty="0"/>
              <a:t>1’i </a:t>
            </a:r>
            <a:r>
              <a:rPr lang="en-US" dirty="0" err="1"/>
              <a:t>perfüzyon</a:t>
            </a:r>
            <a:r>
              <a:rPr lang="en-US" dirty="0"/>
              <a:t> </a:t>
            </a:r>
            <a:r>
              <a:rPr lang="en-US" dirty="0" err="1"/>
              <a:t>lisans</a:t>
            </a:r>
            <a:r>
              <a:rPr lang="en-US" dirty="0"/>
              <a:t> </a:t>
            </a:r>
            <a:r>
              <a:rPr lang="en-US" dirty="0" err="1"/>
              <a:t>belgesine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iken</a:t>
            </a:r>
            <a:r>
              <a:rPr lang="en-US" dirty="0"/>
              <a:t> 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%</a:t>
            </a:r>
            <a:r>
              <a:rPr lang="en-US" dirty="0"/>
              <a:t>13’u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belge</a:t>
            </a:r>
            <a:r>
              <a:rPr lang="en-US" dirty="0"/>
              <a:t> </a:t>
            </a:r>
            <a:r>
              <a:rPr lang="en-US" dirty="0" err="1"/>
              <a:t>belirtmek</a:t>
            </a:r>
            <a:r>
              <a:rPr lang="en-US" dirty="0"/>
              <a:t> </a:t>
            </a:r>
            <a:r>
              <a:rPr lang="en-US" dirty="0" err="1"/>
              <a:t>istememiştir</a:t>
            </a:r>
            <a:r>
              <a:rPr lang="en-US" dirty="0"/>
              <a:t>. </a:t>
            </a:r>
            <a:endParaRPr lang="tr-TR" dirty="0" smtClean="0"/>
          </a:p>
          <a:p>
            <a:endParaRPr lang="en-US" dirty="0"/>
          </a:p>
        </p:txBody>
      </p:sp>
      <p:graphicFrame>
        <p:nvGraphicFramePr>
          <p:cNvPr id="9" name="İçerik Yer Tutucusu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36415358"/>
              </p:ext>
            </p:extLst>
          </p:nvPr>
        </p:nvGraphicFramePr>
        <p:xfrm>
          <a:off x="7360170" y="2668248"/>
          <a:ext cx="4137286" cy="3641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643">
                  <a:extLst>
                    <a:ext uri="{9D8B030D-6E8A-4147-A177-3AD203B41FA5}">
                      <a16:colId xmlns:a16="http://schemas.microsoft.com/office/drawing/2014/main" val="617004101"/>
                    </a:ext>
                  </a:extLst>
                </a:gridCol>
                <a:gridCol w="2068643">
                  <a:extLst>
                    <a:ext uri="{9D8B030D-6E8A-4147-A177-3AD203B41FA5}">
                      <a16:colId xmlns:a16="http://schemas.microsoft.com/office/drawing/2014/main" val="3170792222"/>
                    </a:ext>
                  </a:extLst>
                </a:gridCol>
              </a:tblGrid>
              <a:tr h="606852">
                <a:tc>
                  <a:txBody>
                    <a:bodyPr/>
                    <a:lstStyle/>
                    <a:p>
                      <a:pPr algn="ctr"/>
                      <a:r>
                        <a:rPr lang="tr-TR" sz="3200" dirty="0" smtClean="0"/>
                        <a:t>KADRO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55"/>
                  </a:ext>
                </a:extLst>
              </a:tr>
              <a:tr h="606852">
                <a:tc>
                  <a:txBody>
                    <a:bodyPr/>
                    <a:lstStyle/>
                    <a:p>
                      <a:r>
                        <a:rPr lang="tr-TR" dirty="0" smtClean="0"/>
                        <a:t>PERFÜZYONİST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152900"/>
                  </a:ext>
                </a:extLst>
              </a:tr>
              <a:tr h="606852">
                <a:tc>
                  <a:txBody>
                    <a:bodyPr/>
                    <a:lstStyle/>
                    <a:p>
                      <a:r>
                        <a:rPr lang="tr-TR" dirty="0" smtClean="0"/>
                        <a:t>HEMŞİRE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482160"/>
                  </a:ext>
                </a:extLst>
              </a:tr>
              <a:tr h="606852">
                <a:tc>
                  <a:txBody>
                    <a:bodyPr/>
                    <a:lstStyle/>
                    <a:p>
                      <a:r>
                        <a:rPr lang="tr-TR" dirty="0" smtClean="0"/>
                        <a:t>ANESTEZİ TEKNİKERİ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122111"/>
                  </a:ext>
                </a:extLst>
              </a:tr>
              <a:tr h="606852">
                <a:tc>
                  <a:txBody>
                    <a:bodyPr/>
                    <a:lstStyle/>
                    <a:p>
                      <a:r>
                        <a:rPr lang="tr-TR" dirty="0" smtClean="0"/>
                        <a:t>SAĞLIK MEMURU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177794"/>
                  </a:ext>
                </a:extLst>
              </a:tr>
              <a:tr h="606852">
                <a:tc>
                  <a:txBody>
                    <a:bodyPr/>
                    <a:lstStyle/>
                    <a:p>
                      <a:r>
                        <a:rPr lang="tr-TR" dirty="0" smtClean="0"/>
                        <a:t>DİĞER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381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46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err="1"/>
              <a:t>Bulgular</a:t>
            </a:r>
            <a:endParaRPr lang="en-US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İleriye yönelik iş kaygısı duyanlar % 44</a:t>
            </a:r>
          </a:p>
          <a:p>
            <a:endParaRPr lang="tr-TR" dirty="0" smtClean="0"/>
          </a:p>
          <a:p>
            <a:r>
              <a:rPr lang="tr-TR" dirty="0" smtClean="0"/>
              <a:t>Aldığı maaştan memnun olmayanlar %40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83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Bulgular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latin typeface="Comic Sans MS" panose="030F0702030302020204" pitchFamily="66" charset="0"/>
              </a:rPr>
              <a:t>Katılan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perfüzyonistlerin</a:t>
            </a:r>
            <a:r>
              <a:rPr lang="tr-TR" sz="1800" dirty="0" smtClean="0">
                <a:latin typeface="Comic Sans MS" panose="030F0702030302020204" pitchFamily="66" charset="0"/>
              </a:rPr>
              <a:t>;</a:t>
            </a:r>
          </a:p>
          <a:p>
            <a:endParaRPr lang="tr-TR" sz="18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Comic Sans MS" panose="030F0702030302020204" pitchFamily="66" charset="0"/>
              </a:rPr>
              <a:t>%</a:t>
            </a:r>
            <a:r>
              <a:rPr lang="en-US" sz="1800" dirty="0">
                <a:latin typeface="Comic Sans MS" panose="030F0702030302020204" pitchFamily="66" charset="0"/>
              </a:rPr>
              <a:t>16’sı </a:t>
            </a:r>
            <a:r>
              <a:rPr lang="en-US" sz="1800" dirty="0" err="1">
                <a:latin typeface="Comic Sans MS" panose="030F0702030302020204" pitchFamily="66" charset="0"/>
              </a:rPr>
              <a:t>pediatrik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perfüzyon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bilmediğini</a:t>
            </a:r>
            <a:r>
              <a:rPr lang="en-US" sz="1800" dirty="0">
                <a:latin typeface="Comic Sans MS" panose="030F0702030302020204" pitchFamily="66" charset="0"/>
              </a:rPr>
              <a:t>, </a:t>
            </a:r>
            <a:endParaRPr lang="tr-TR" sz="18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Comic Sans MS" panose="030F0702030302020204" pitchFamily="66" charset="0"/>
              </a:rPr>
              <a:t>%</a:t>
            </a:r>
            <a:r>
              <a:rPr lang="en-US" sz="1800" dirty="0">
                <a:latin typeface="Comic Sans MS" panose="030F0702030302020204" pitchFamily="66" charset="0"/>
              </a:rPr>
              <a:t>88’i </a:t>
            </a:r>
            <a:r>
              <a:rPr lang="en-US" sz="1800" dirty="0" err="1">
                <a:latin typeface="Comic Sans MS" panose="030F0702030302020204" pitchFamily="66" charset="0"/>
              </a:rPr>
              <a:t>robotik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ameliyatları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bilmediğini</a:t>
            </a:r>
            <a:r>
              <a:rPr lang="en-US" sz="1800" dirty="0" smtClean="0">
                <a:latin typeface="Comic Sans MS" panose="030F0702030302020204" pitchFamily="66" charset="0"/>
              </a:rPr>
              <a:t>,</a:t>
            </a:r>
            <a:endParaRPr lang="tr-TR" sz="18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Comic Sans MS" panose="030F0702030302020204" pitchFamily="66" charset="0"/>
              </a:rPr>
              <a:t>%</a:t>
            </a:r>
            <a:r>
              <a:rPr lang="en-US" sz="1800" dirty="0">
                <a:latin typeface="Comic Sans MS" panose="030F0702030302020204" pitchFamily="66" charset="0"/>
              </a:rPr>
              <a:t>88’i minimal </a:t>
            </a:r>
            <a:r>
              <a:rPr lang="en-US" sz="1800" dirty="0" err="1">
                <a:latin typeface="Comic Sans MS" panose="030F0702030302020204" pitchFamily="66" charset="0"/>
              </a:rPr>
              <a:t>invaziv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konusunda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deneyimli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olduğunu</a:t>
            </a:r>
            <a:r>
              <a:rPr lang="en-US" sz="1800" dirty="0">
                <a:latin typeface="Comic Sans MS" panose="030F0702030302020204" pitchFamily="66" charset="0"/>
              </a:rPr>
              <a:t>, </a:t>
            </a:r>
            <a:endParaRPr lang="tr-TR" sz="18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Comic Sans MS" panose="030F0702030302020204" pitchFamily="66" charset="0"/>
              </a:rPr>
              <a:t>%</a:t>
            </a:r>
            <a:r>
              <a:rPr lang="en-US" sz="1800" dirty="0">
                <a:latin typeface="Comic Sans MS" panose="030F0702030302020204" pitchFamily="66" charset="0"/>
              </a:rPr>
              <a:t>36’sı </a:t>
            </a:r>
            <a:r>
              <a:rPr lang="en-US" sz="1800" dirty="0" err="1">
                <a:latin typeface="Comic Sans MS" panose="030F0702030302020204" pitchFamily="66" charset="0"/>
              </a:rPr>
              <a:t>kalp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transplantasyonu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görmediğini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latin typeface="Comic Sans MS" panose="030F0702030302020204" pitchFamily="66" charset="0"/>
              </a:rPr>
              <a:t>belirtmektedir</a:t>
            </a:r>
            <a:r>
              <a:rPr lang="en-US" sz="1800" dirty="0">
                <a:latin typeface="Comic Sans MS" panose="030F0702030302020204" pitchFamily="66" charset="0"/>
              </a:rPr>
              <a:t>. </a:t>
            </a:r>
            <a:endParaRPr lang="tr-TR" sz="18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2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Bulgular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2615" y="2084832"/>
            <a:ext cx="9720071" cy="4023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Perfüzyonistlerin</a:t>
            </a:r>
            <a:r>
              <a:rPr lang="tr-TR" dirty="0"/>
              <a:t>;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%38’i </a:t>
            </a:r>
            <a:r>
              <a:rPr lang="en-US" dirty="0" err="1" smtClean="0"/>
              <a:t>hiç</a:t>
            </a:r>
            <a:r>
              <a:rPr lang="en-US" dirty="0" smtClean="0"/>
              <a:t> </a:t>
            </a:r>
            <a:r>
              <a:rPr lang="en-US" dirty="0" err="1" smtClean="0"/>
              <a:t>kongre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eğitimlere</a:t>
            </a:r>
            <a:r>
              <a:rPr lang="en-US" dirty="0" smtClean="0"/>
              <a:t> </a:t>
            </a:r>
            <a:r>
              <a:rPr lang="en-US" dirty="0" err="1" smtClean="0"/>
              <a:t>katılmadığını</a:t>
            </a:r>
            <a:r>
              <a:rPr lang="en-US" dirty="0" smtClean="0"/>
              <a:t>, 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%74’ü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yayınlanmış</a:t>
            </a:r>
            <a:r>
              <a:rPr lang="en-US" dirty="0" smtClean="0"/>
              <a:t> </a:t>
            </a:r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 smtClean="0"/>
              <a:t>çalışmasının</a:t>
            </a:r>
            <a:r>
              <a:rPr lang="en-US" dirty="0" smtClean="0"/>
              <a:t> </a:t>
            </a:r>
            <a:r>
              <a:rPr lang="en-US" dirty="0" err="1" smtClean="0"/>
              <a:t>olmadığını</a:t>
            </a:r>
            <a:r>
              <a:rPr lang="en-US" dirty="0" smtClean="0"/>
              <a:t>, 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%</a:t>
            </a:r>
            <a:r>
              <a:rPr lang="tr-TR" dirty="0" smtClean="0"/>
              <a:t>76</a:t>
            </a:r>
            <a:r>
              <a:rPr lang="en-US" dirty="0" smtClean="0"/>
              <a:t>’</a:t>
            </a:r>
            <a:r>
              <a:rPr lang="tr-TR" dirty="0" err="1" smtClean="0"/>
              <a:t>sı</a:t>
            </a:r>
            <a:r>
              <a:rPr lang="en-US" dirty="0" smtClean="0"/>
              <a:t> </a:t>
            </a:r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 smtClean="0"/>
              <a:t>kaynakları</a:t>
            </a:r>
            <a:r>
              <a:rPr lang="en-US" dirty="0" smtClean="0"/>
              <a:t> </a:t>
            </a:r>
            <a:r>
              <a:rPr lang="en-US" dirty="0" err="1" smtClean="0"/>
              <a:t>sıkı</a:t>
            </a:r>
            <a:r>
              <a:rPr lang="en-US" dirty="0" smtClean="0"/>
              <a:t> </a:t>
            </a:r>
            <a:r>
              <a:rPr lang="en-US" dirty="0" err="1" smtClean="0"/>
              <a:t>takip</a:t>
            </a:r>
            <a:r>
              <a:rPr lang="en-US" dirty="0" smtClean="0"/>
              <a:t> </a:t>
            </a:r>
            <a:r>
              <a:rPr lang="en-US" dirty="0" err="1" smtClean="0"/>
              <a:t>ede</a:t>
            </a:r>
            <a:r>
              <a:rPr lang="tr-TR" dirty="0" smtClean="0"/>
              <a:t>me</a:t>
            </a:r>
            <a:r>
              <a:rPr lang="en-US" dirty="0" err="1" smtClean="0"/>
              <a:t>diğini</a:t>
            </a:r>
            <a:r>
              <a:rPr lang="en-US" dirty="0" smtClean="0"/>
              <a:t>,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%64’ü </a:t>
            </a:r>
            <a:r>
              <a:rPr lang="en-US" dirty="0" err="1" smtClean="0"/>
              <a:t>hiçbir</a:t>
            </a:r>
            <a:r>
              <a:rPr lang="en-US" dirty="0" smtClean="0"/>
              <a:t> </a:t>
            </a:r>
            <a:r>
              <a:rPr lang="en-US" dirty="0" err="1" smtClean="0"/>
              <a:t>kongre</a:t>
            </a:r>
            <a:r>
              <a:rPr lang="en-US" dirty="0" smtClean="0"/>
              <a:t> </a:t>
            </a:r>
            <a:r>
              <a:rPr lang="en-US" dirty="0" err="1" smtClean="0"/>
              <a:t>bildirimi</a:t>
            </a:r>
            <a:r>
              <a:rPr lang="en-US" dirty="0" smtClean="0"/>
              <a:t> </a:t>
            </a:r>
            <a:r>
              <a:rPr lang="en-US" dirty="0" err="1" smtClean="0"/>
              <a:t>olmadığını</a:t>
            </a:r>
            <a:r>
              <a:rPr lang="en-US" dirty="0" smtClean="0"/>
              <a:t> </a:t>
            </a:r>
            <a:r>
              <a:rPr lang="en-US" dirty="0" err="1" smtClean="0"/>
              <a:t>bildirmektedir</a:t>
            </a:r>
            <a:r>
              <a:rPr lang="en-US" dirty="0" smtClean="0"/>
              <a:t>. 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endParaRPr lang="tr-TR" dirty="0" smtClean="0"/>
          </a:p>
          <a:p>
            <a:pPr marL="0" indent="0" algn="just">
              <a:buNone/>
            </a:pPr>
            <a:r>
              <a:rPr lang="en-US" dirty="0"/>
              <a:t>%58’i </a:t>
            </a:r>
            <a:r>
              <a:rPr lang="en-US" dirty="0" err="1"/>
              <a:t>özellikle</a:t>
            </a:r>
            <a:r>
              <a:rPr lang="en-US" dirty="0"/>
              <a:t> ECMO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almak</a:t>
            </a:r>
            <a:r>
              <a:rPr lang="en-US" dirty="0"/>
              <a:t> isterken,%32’si </a:t>
            </a:r>
            <a:r>
              <a:rPr lang="en-US" dirty="0" err="1"/>
              <a:t>robotik</a:t>
            </a:r>
            <a:r>
              <a:rPr lang="en-US" dirty="0"/>
              <a:t> </a:t>
            </a:r>
            <a:r>
              <a:rPr lang="en-US" dirty="0" err="1"/>
              <a:t>cerrahi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, %36’sı </a:t>
            </a:r>
            <a:r>
              <a:rPr lang="en-US" dirty="0" err="1"/>
              <a:t>acil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malzeme</a:t>
            </a:r>
            <a:r>
              <a:rPr lang="en-US" dirty="0"/>
              <a:t> </a:t>
            </a:r>
            <a:r>
              <a:rPr lang="en-US" dirty="0" err="1"/>
              <a:t>sıkıntısı</a:t>
            </a:r>
            <a:r>
              <a:rPr lang="en-US" dirty="0"/>
              <a:t> </a:t>
            </a:r>
            <a:r>
              <a:rPr lang="en-US" dirty="0" err="1"/>
              <a:t>çektiğini</a:t>
            </a:r>
            <a:r>
              <a:rPr lang="en-US" dirty="0"/>
              <a:t> </a:t>
            </a:r>
            <a:r>
              <a:rPr lang="en-US" dirty="0" err="1"/>
              <a:t>bildirilmektedir</a:t>
            </a:r>
            <a:r>
              <a:rPr lang="en-US" dirty="0"/>
              <a:t>. </a:t>
            </a:r>
            <a:endParaRPr lang="tr-TR" dirty="0"/>
          </a:p>
          <a:p>
            <a:pPr marL="0" indent="0" algn="just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7211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18732"/>
          </a:xfrm>
        </p:spPr>
        <p:txBody>
          <a:bodyPr/>
          <a:lstStyle/>
          <a:p>
            <a:r>
              <a:rPr lang="en-US" sz="3200" b="1" dirty="0" err="1"/>
              <a:t>Bulgular</a:t>
            </a:r>
            <a:endParaRPr lang="en-US" sz="3200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715573" y="1351877"/>
            <a:ext cx="10337181" cy="5506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err="1" smtClean="0">
                <a:latin typeface="Comic Sans MS" panose="030F0702030302020204" pitchFamily="66" charset="0"/>
              </a:rPr>
              <a:t>Katılan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perfüzyonistlerin</a:t>
            </a:r>
            <a:r>
              <a:rPr lang="en-US" dirty="0">
                <a:latin typeface="Comic Sans MS" panose="030F0702030302020204" pitchFamily="66" charset="0"/>
              </a:rPr>
              <a:t> %58’i </a:t>
            </a:r>
            <a:r>
              <a:rPr lang="en-US" dirty="0" err="1">
                <a:latin typeface="Comic Sans MS" panose="030F0702030302020204" pitchFamily="66" charset="0"/>
              </a:rPr>
              <a:t>yetişkin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pediatrik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kalp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cerrahisi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perfüzyonistinin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ayrı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olması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gerektiğini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düşünürken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tr-TR" dirty="0">
                <a:latin typeface="Comic Sans MS" panose="030F0702030302020204" pitchFamily="66" charset="0"/>
              </a:rPr>
              <a:t>ayrım olması halinde </a:t>
            </a:r>
            <a:r>
              <a:rPr lang="en-US" dirty="0" err="1">
                <a:latin typeface="Comic Sans MS" panose="030F0702030302020204" pitchFamily="66" charset="0"/>
              </a:rPr>
              <a:t>yalnızca</a:t>
            </a:r>
            <a:r>
              <a:rPr lang="en-US" dirty="0">
                <a:latin typeface="Comic Sans MS" panose="030F0702030302020204" pitchFamily="66" charset="0"/>
              </a:rPr>
              <a:t> %24’ü </a:t>
            </a:r>
            <a:r>
              <a:rPr lang="en-US" dirty="0" err="1">
                <a:latin typeface="Comic Sans MS" panose="030F0702030302020204" pitchFamily="66" charset="0"/>
              </a:rPr>
              <a:t>pediatrik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kalp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cerrahisinde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çalışmak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istediğini</a:t>
            </a:r>
            <a:r>
              <a:rPr lang="en-US" dirty="0">
                <a:latin typeface="Comic Sans MS" panose="030F0702030302020204" pitchFamily="66" charset="0"/>
              </a:rPr>
              <a:t>, %30’u </a:t>
            </a:r>
            <a:r>
              <a:rPr lang="en-US" dirty="0" err="1">
                <a:latin typeface="Comic Sans MS" panose="030F0702030302020204" pitchFamily="66" charset="0"/>
              </a:rPr>
              <a:t>yalnızca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yetişkin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kalp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cerrahisini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tercih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ettiğini bildirmiştir.</a:t>
            </a:r>
            <a:endParaRPr lang="tr-TR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err="1" smtClean="0">
                <a:latin typeface="Comic Sans MS" panose="030F0702030302020204" pitchFamily="66" charset="0"/>
              </a:rPr>
              <a:t>Ankete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katılan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perfüzyonistlerin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çoğunluğu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mesleki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kaygılarından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dolayı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mesleki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yetkinliklerinin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devamlılığını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sağlamak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amacıyla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daha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geçerli</a:t>
            </a:r>
            <a:r>
              <a:rPr lang="tr-TR" dirty="0">
                <a:latin typeface="Comic Sans MS" panose="030F0702030302020204" pitchFamily="66" charset="0"/>
              </a:rPr>
              <a:t> olan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yüksek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lisans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diploması</a:t>
            </a:r>
            <a:r>
              <a:rPr lang="en-US" dirty="0">
                <a:latin typeface="Comic Sans MS" panose="030F0702030302020204" pitchFamily="66" charset="0"/>
              </a:rPr>
              <a:t> alma </a:t>
            </a:r>
            <a:r>
              <a:rPr lang="en-US" dirty="0" err="1">
                <a:latin typeface="Comic Sans MS" panose="030F0702030302020204" pitchFamily="66" charset="0"/>
              </a:rPr>
              <a:t>eğiliminde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olduğu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görülmüştür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endParaRPr lang="tr-TR" dirty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err="1" smtClean="0">
                <a:latin typeface="Comic Sans MS" panose="030F0702030302020204" pitchFamily="66" charset="0"/>
              </a:rPr>
              <a:t>Yüksek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oranda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katılımcı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Türkçe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bilimsel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kaynakların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sunulmasının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faydalı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olacağını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düşünmektedir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endParaRPr lang="tr-TR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86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 smtClean="0"/>
              <a:t>Sonuç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2564780"/>
            <a:ext cx="9720071" cy="40233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err="1" smtClean="0"/>
              <a:t>Türkçe</a:t>
            </a:r>
            <a:r>
              <a:rPr lang="en-US" dirty="0" smtClean="0"/>
              <a:t> </a:t>
            </a:r>
            <a:r>
              <a:rPr lang="en-US" dirty="0" err="1"/>
              <a:t>kaynakların</a:t>
            </a:r>
            <a:r>
              <a:rPr lang="en-US" dirty="0"/>
              <a:t> </a:t>
            </a:r>
            <a:r>
              <a:rPr lang="en-US" dirty="0" err="1"/>
              <a:t>arttırılarak</a:t>
            </a:r>
            <a:r>
              <a:rPr lang="en-US" dirty="0"/>
              <a:t> </a:t>
            </a:r>
            <a:r>
              <a:rPr lang="en-US" dirty="0" err="1"/>
              <a:t>ulaşılabilir</a:t>
            </a:r>
            <a:r>
              <a:rPr lang="en-US" dirty="0"/>
              <a:t> </a:t>
            </a:r>
            <a:r>
              <a:rPr lang="en-US" dirty="0" err="1"/>
              <a:t>duruma</a:t>
            </a:r>
            <a:r>
              <a:rPr lang="en-US" dirty="0"/>
              <a:t> </a:t>
            </a:r>
            <a:r>
              <a:rPr lang="en-US" dirty="0" err="1"/>
              <a:t>getirilmesi</a:t>
            </a:r>
            <a:r>
              <a:rPr lang="en-US" dirty="0"/>
              <a:t>, </a:t>
            </a:r>
            <a:r>
              <a:rPr lang="en-US" dirty="0" err="1"/>
              <a:t>zorunlu</a:t>
            </a:r>
            <a:r>
              <a:rPr lang="en-US" dirty="0"/>
              <a:t>  </a:t>
            </a:r>
            <a:r>
              <a:rPr lang="en-US" dirty="0" err="1"/>
              <a:t>mezuniyet</a:t>
            </a:r>
            <a:r>
              <a:rPr lang="en-US" dirty="0"/>
              <a:t> </a:t>
            </a:r>
            <a:r>
              <a:rPr lang="en-US" dirty="0" err="1"/>
              <a:t>sonrası</a:t>
            </a:r>
            <a:r>
              <a:rPr lang="en-US" dirty="0"/>
              <a:t> </a:t>
            </a:r>
            <a:r>
              <a:rPr lang="en-US" dirty="0" err="1"/>
              <a:t>eğitimlerin</a:t>
            </a:r>
            <a:r>
              <a:rPr lang="en-US" dirty="0"/>
              <a:t> </a:t>
            </a:r>
            <a:r>
              <a:rPr lang="en-US" dirty="0" err="1"/>
              <a:t>desteklenmesi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hale </a:t>
            </a:r>
            <a:r>
              <a:rPr lang="en-US" dirty="0" err="1"/>
              <a:t>getirilmesinin</a:t>
            </a:r>
            <a:r>
              <a:rPr lang="en-US" dirty="0"/>
              <a:t>; </a:t>
            </a:r>
            <a:r>
              <a:rPr lang="en-US" dirty="0" err="1"/>
              <a:t>perfüzyonistlerin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ihtiyaçlarının</a:t>
            </a:r>
            <a:r>
              <a:rPr lang="en-US" dirty="0"/>
              <a:t> </a:t>
            </a:r>
            <a:r>
              <a:rPr lang="en-US" dirty="0" err="1"/>
              <a:t>giderilmesine</a:t>
            </a:r>
            <a:r>
              <a:rPr lang="en-US" dirty="0"/>
              <a:t> </a:t>
            </a:r>
            <a:r>
              <a:rPr lang="en-US" dirty="0" err="1"/>
              <a:t>katkı</a:t>
            </a:r>
            <a:r>
              <a:rPr lang="en-US" dirty="0"/>
              <a:t> </a:t>
            </a:r>
            <a:r>
              <a:rPr lang="en-US" dirty="0" err="1"/>
              <a:t>sağlayacağını</a:t>
            </a:r>
            <a:r>
              <a:rPr lang="en-US" dirty="0"/>
              <a:t> </a:t>
            </a:r>
            <a:r>
              <a:rPr lang="en-US" dirty="0" err="1"/>
              <a:t>düşünmekteyiz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435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176</TotalTime>
  <Words>358</Words>
  <Application>Microsoft Office PowerPoint</Application>
  <PresentationFormat>Geniş ekran</PresentationFormat>
  <Paragraphs>58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Calibri</vt:lpstr>
      <vt:lpstr>Comic Sans MS</vt:lpstr>
      <vt:lpstr>Tw Cen MT</vt:lpstr>
      <vt:lpstr>Tw Cen MT Condensed</vt:lpstr>
      <vt:lpstr>Wingdings</vt:lpstr>
      <vt:lpstr>Wingdings 3</vt:lpstr>
      <vt:lpstr>Entegral</vt:lpstr>
      <vt:lpstr>İSTANBUL’DAKİ KVC KLİNİKLERİNDE ÇALIŞAN PERFÜZYONİSTLERİN MESLEKİ VE AKADEMİK İHTİYAÇLARI </vt:lpstr>
      <vt:lpstr>Amaç</vt:lpstr>
      <vt:lpstr>Çalışma planı</vt:lpstr>
      <vt:lpstr>Bulgular</vt:lpstr>
      <vt:lpstr>Bulgular</vt:lpstr>
      <vt:lpstr>Bulgular</vt:lpstr>
      <vt:lpstr>Bulgular</vt:lpstr>
      <vt:lpstr>Bulgular</vt:lpstr>
      <vt:lpstr>Sonuç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İSTANBULDAKİ KVC KLİNİKLERİNDE ÇALIŞAN PERFÜZYONİSTLERİN MESLEKİ VE AKADEMİK İHTİYAÇLARI </dc:title>
  <dc:creator>kvc06</dc:creator>
  <cp:lastModifiedBy>tarık demir</cp:lastModifiedBy>
  <cp:revision>21</cp:revision>
  <dcterms:created xsi:type="dcterms:W3CDTF">2019-10-30T09:46:39Z</dcterms:created>
  <dcterms:modified xsi:type="dcterms:W3CDTF">2019-11-08T16:51:51Z</dcterms:modified>
</cp:coreProperties>
</file>