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1"/>
  </p:sldMasterIdLst>
  <p:sldIdLst>
    <p:sldId id="256" r:id="rId2"/>
    <p:sldId id="257" r:id="rId3"/>
    <p:sldId id="258" r:id="rId4"/>
    <p:sldId id="263" r:id="rId5"/>
    <p:sldId id="259" r:id="rId6"/>
    <p:sldId id="266" r:id="rId7"/>
    <p:sldId id="262" r:id="rId8"/>
    <p:sldId id="260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99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190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812CC-2869-4CE7-981C-469976C2A6A6}" type="datetimeFigureOut">
              <a:rPr lang="en-US" smtClean="0"/>
              <a:pPr/>
              <a:t>11/8/2019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4E8349B-BE48-4A50-AECA-92A29CD707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7329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812CC-2869-4CE7-981C-469976C2A6A6}" type="datetimeFigureOut">
              <a:rPr lang="en-US" smtClean="0"/>
              <a:pPr/>
              <a:t>11/8/2019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4E8349B-BE48-4A50-AECA-92A29CD7079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725994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812CC-2869-4CE7-981C-469976C2A6A6}" type="datetimeFigureOut">
              <a:rPr lang="en-US" smtClean="0"/>
              <a:pPr/>
              <a:t>11/8/2019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4E8349B-BE48-4A50-AECA-92A29CD707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0413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812CC-2869-4CE7-981C-469976C2A6A6}" type="datetimeFigureOut">
              <a:rPr lang="en-US" smtClean="0"/>
              <a:pPr/>
              <a:t>11/8/2019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4E8349B-BE48-4A50-AECA-92A29CD7079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354585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812CC-2869-4CE7-981C-469976C2A6A6}" type="datetimeFigureOut">
              <a:rPr lang="en-US" smtClean="0"/>
              <a:pPr/>
              <a:t>11/8/2019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4E8349B-BE48-4A50-AECA-92A29CD707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3621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812CC-2869-4CE7-981C-469976C2A6A6}" type="datetimeFigureOut">
              <a:rPr lang="en-US" smtClean="0"/>
              <a:pPr/>
              <a:t>11/8/2019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8349B-BE48-4A50-AECA-92A29CD707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406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812CC-2869-4CE7-981C-469976C2A6A6}" type="datetimeFigureOut">
              <a:rPr lang="en-US" smtClean="0"/>
              <a:pPr/>
              <a:t>11/8/2019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8349B-BE48-4A50-AECA-92A29CD707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57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812CC-2869-4CE7-981C-469976C2A6A6}" type="datetimeFigureOut">
              <a:rPr lang="en-US" smtClean="0"/>
              <a:pPr/>
              <a:t>11/8/2019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8349B-BE48-4A50-AECA-92A29CD707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601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812CC-2869-4CE7-981C-469976C2A6A6}" type="datetimeFigureOut">
              <a:rPr lang="en-US" smtClean="0"/>
              <a:pPr/>
              <a:t>11/8/2019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4E8349B-BE48-4A50-AECA-92A29CD707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959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812CC-2869-4CE7-981C-469976C2A6A6}" type="datetimeFigureOut">
              <a:rPr lang="en-US" smtClean="0"/>
              <a:pPr/>
              <a:t>11/8/2019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4E8349B-BE48-4A50-AECA-92A29CD707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54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812CC-2869-4CE7-981C-469976C2A6A6}" type="datetimeFigureOut">
              <a:rPr lang="en-US" smtClean="0"/>
              <a:pPr/>
              <a:t>11/8/2019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4E8349B-BE48-4A50-AECA-92A29CD707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634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812CC-2869-4CE7-981C-469976C2A6A6}" type="datetimeFigureOut">
              <a:rPr lang="en-US" smtClean="0"/>
              <a:pPr/>
              <a:t>11/8/2019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8349B-BE48-4A50-AECA-92A29CD707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310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812CC-2869-4CE7-981C-469976C2A6A6}" type="datetimeFigureOut">
              <a:rPr lang="en-US" smtClean="0"/>
              <a:pPr/>
              <a:t>11/8/2019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8349B-BE48-4A50-AECA-92A29CD707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077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022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0775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4812CC-2869-4CE7-981C-469976C2A6A6}" type="datetimeFigureOut">
              <a:rPr lang="en-US" smtClean="0"/>
              <a:pPr/>
              <a:t>11/8/2019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4E8349B-BE48-4A50-AECA-92A29CD707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613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  <p:sldLayoutId id="2147483755" r:id="rId12"/>
    <p:sldLayoutId id="2147483756" r:id="rId13"/>
    <p:sldLayoutId id="2147483757" r:id="rId14"/>
    <p:sldLayoutId id="2147483758" r:id="rId15"/>
    <p:sldLayoutId id="2147483759" r:id="rId1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641358" y="1621701"/>
            <a:ext cx="9320291" cy="2217670"/>
          </a:xfrm>
        </p:spPr>
        <p:txBody>
          <a:bodyPr>
            <a:noAutofit/>
          </a:bodyPr>
          <a:lstStyle/>
          <a:p>
            <a:r>
              <a:rPr lang="tr-TR" sz="2400" b="1" dirty="0"/>
              <a:t>AMERİKAN PERFÜZYON STANDARTLARININ NERESİNDEYİZ</a:t>
            </a:r>
            <a:r>
              <a:rPr lang="tr-TR" sz="2400" b="1" dirty="0" smtClean="0"/>
              <a:t>?</a:t>
            </a:r>
            <a:br>
              <a:rPr lang="tr-TR" sz="2400" b="1" dirty="0" smtClean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tr-TR" sz="2400" b="1" dirty="0"/>
              <a:t>İstanbul İli Kamu Hastaneleri </a:t>
            </a:r>
            <a:r>
              <a:rPr lang="tr-TR" sz="2400" b="1" dirty="0" err="1"/>
              <a:t>Kardiyovasküler</a:t>
            </a:r>
            <a:r>
              <a:rPr lang="tr-TR" sz="2400" b="1" dirty="0"/>
              <a:t> Cerrahi Yapılan Merkezlerde</a:t>
            </a:r>
            <a:r>
              <a:rPr lang="tr-TR" sz="2400" b="1" dirty="0" smtClean="0"/>
              <a:t>, </a:t>
            </a:r>
            <a:r>
              <a:rPr lang="tr-TR" sz="2400" b="1" dirty="0" err="1"/>
              <a:t>Perfüzyon</a:t>
            </a:r>
            <a:r>
              <a:rPr lang="tr-TR" sz="2400" b="1" dirty="0"/>
              <a:t> Kayıtlarının Parametre Bazında Değerlendirilmesi: Pilot Çalışma</a:t>
            </a: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641358" y="4352468"/>
            <a:ext cx="8915399" cy="1126283"/>
          </a:xfrm>
        </p:spPr>
        <p:txBody>
          <a:bodyPr>
            <a:normAutofit/>
          </a:bodyPr>
          <a:lstStyle/>
          <a:p>
            <a:r>
              <a:rPr lang="tr-TR" sz="1400" b="1" dirty="0"/>
              <a:t>Tarık Demir</a:t>
            </a:r>
            <a:r>
              <a:rPr lang="tr-TR" sz="1400" b="1" baseline="30000" dirty="0"/>
              <a:t>1</a:t>
            </a:r>
            <a:r>
              <a:rPr lang="tr-TR" sz="1400" dirty="0"/>
              <a:t>, Ceren Ayhan, Duygu Aydın, Mustafa Demirtürk, Melisa Deringöz, Deniz Doğan, Fatma Gül Koç, </a:t>
            </a:r>
            <a:r>
              <a:rPr lang="tr-TR" sz="1400" dirty="0" err="1"/>
              <a:t>Gülfer</a:t>
            </a:r>
            <a:r>
              <a:rPr lang="tr-TR" sz="1400" dirty="0"/>
              <a:t> Kılıç, Nazlı Günday, Nesil </a:t>
            </a:r>
            <a:r>
              <a:rPr lang="tr-TR" sz="1400" dirty="0" err="1"/>
              <a:t>Negiz</a:t>
            </a:r>
            <a:r>
              <a:rPr lang="tr-TR" sz="1400" dirty="0"/>
              <a:t>, Mehmet Anıl Öztürk, Mehmet </a:t>
            </a:r>
            <a:r>
              <a:rPr lang="tr-TR" sz="1400" dirty="0" err="1"/>
              <a:t>Salmi</a:t>
            </a:r>
            <a:r>
              <a:rPr lang="tr-TR" sz="1400" dirty="0"/>
              <a:t>, Dilan Sor, Metin Teken, Tuğba Yıldırım, Deniz Yorulmaz, Pınar Bostan</a:t>
            </a:r>
            <a:endParaRPr lang="en-US" sz="1400" dirty="0"/>
          </a:p>
          <a:p>
            <a:r>
              <a:rPr lang="tr-TR" sz="1400" dirty="0"/>
              <a:t> </a:t>
            </a:r>
            <a:endParaRPr lang="en-US" sz="1400" dirty="0"/>
          </a:p>
        </p:txBody>
      </p:sp>
      <p:sp>
        <p:nvSpPr>
          <p:cNvPr id="4" name="Dikdörtgen 3"/>
          <p:cNvSpPr/>
          <p:nvPr/>
        </p:nvSpPr>
        <p:spPr>
          <a:xfrm>
            <a:off x="1740654" y="5754493"/>
            <a:ext cx="8915399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050" i="1" baseline="30000" dirty="0"/>
              <a:t>1</a:t>
            </a:r>
            <a:r>
              <a:rPr lang="tr-TR" sz="1050" i="1" dirty="0"/>
              <a:t>SBÜ Okmeydanı Eğitim Araştırma Hastanesi, </a:t>
            </a:r>
            <a:r>
              <a:rPr lang="tr-TR" sz="1050" i="1" dirty="0" err="1"/>
              <a:t>Kardiyovasküler</a:t>
            </a:r>
            <a:r>
              <a:rPr lang="tr-TR" sz="1050" i="1" dirty="0"/>
              <a:t> Cerrahi, İstanbul</a:t>
            </a:r>
            <a:endParaRPr lang="en-US" sz="1050" dirty="0"/>
          </a:p>
          <a:p>
            <a:r>
              <a:rPr lang="tr-TR" sz="1050" i="1" dirty="0"/>
              <a:t>İstanbul Bilgi Üniversitesi Sağlık Bilimleri Fakültesi </a:t>
            </a:r>
            <a:r>
              <a:rPr lang="tr-TR" sz="1050" i="1" dirty="0" err="1"/>
              <a:t>Perfüzyon</a:t>
            </a:r>
            <a:r>
              <a:rPr lang="tr-TR" sz="1050" i="1" dirty="0"/>
              <a:t> Bölümü</a:t>
            </a:r>
            <a:endParaRPr lang="en-US" sz="1050" dirty="0"/>
          </a:p>
          <a:p>
            <a:endParaRPr lang="en-US" sz="1050" dirty="0"/>
          </a:p>
        </p:txBody>
      </p:sp>
      <p:pic>
        <p:nvPicPr>
          <p:cNvPr id="5" name="Picture 4" descr="bilgi Ã¼niversitesi logo ile ilgili gÃ¶rsel sonuc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762" y="359095"/>
            <a:ext cx="2163878" cy="749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8" descr="okmeydanÄ± eÄitim ve araÅtÄ±rma hastanesi logo ile ilgili gÃ¶rsel sonucu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7608" y="413737"/>
            <a:ext cx="1058223" cy="10582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6119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TEŞEKKÜRLER</a:t>
            </a:r>
            <a:endParaRPr lang="en-US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833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775174" y="691018"/>
            <a:ext cx="8915400" cy="691734"/>
          </a:xfrm>
        </p:spPr>
        <p:txBody>
          <a:bodyPr>
            <a:normAutofit fontScale="90000"/>
          </a:bodyPr>
          <a:lstStyle/>
          <a:p>
            <a:r>
              <a:rPr lang="tr-TR" sz="2800" b="1" dirty="0" smtClean="0"/>
              <a:t>GİRİŞ ve AMAÇ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518695" y="1553737"/>
            <a:ext cx="8915400" cy="3777622"/>
          </a:xfrm>
        </p:spPr>
        <p:txBody>
          <a:bodyPr/>
          <a:lstStyle/>
          <a:p>
            <a:pPr marL="0" indent="0" algn="just">
              <a:buNone/>
            </a:pPr>
            <a:r>
              <a:rPr lang="tr-TR" dirty="0" smtClean="0"/>
              <a:t>		</a:t>
            </a:r>
          </a:p>
          <a:p>
            <a:pPr marL="0" indent="0" algn="just">
              <a:buNone/>
            </a:pPr>
            <a:r>
              <a:rPr lang="tr-TR" dirty="0"/>
              <a:t>	</a:t>
            </a:r>
            <a:r>
              <a:rPr lang="tr-TR" dirty="0" smtClean="0"/>
              <a:t>	</a:t>
            </a:r>
          </a:p>
          <a:p>
            <a:pPr marL="0" indent="0" algn="just">
              <a:buNone/>
            </a:pPr>
            <a:r>
              <a:rPr lang="tr-TR" dirty="0"/>
              <a:t>	</a:t>
            </a:r>
            <a:r>
              <a:rPr lang="tr-TR" sz="1600" dirty="0" err="1" smtClean="0">
                <a:latin typeface="Comic Sans MS" panose="030F0702030302020204" pitchFamily="66" charset="0"/>
              </a:rPr>
              <a:t>Kardiyovasküler</a:t>
            </a:r>
            <a:r>
              <a:rPr lang="tr-TR" sz="1600" dirty="0" smtClean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cerrahi (KVC) sırasında, kalp akciğer pompasını kullanan </a:t>
            </a:r>
            <a:r>
              <a:rPr lang="tr-TR" sz="1600" dirty="0" err="1">
                <a:latin typeface="Comic Sans MS" panose="030F0702030302020204" pitchFamily="66" charset="0"/>
              </a:rPr>
              <a:t>perfüzyonistler</a:t>
            </a:r>
            <a:r>
              <a:rPr lang="tr-TR" sz="1600" dirty="0">
                <a:latin typeface="Comic Sans MS" panose="030F0702030302020204" pitchFamily="66" charset="0"/>
              </a:rPr>
              <a:t>, ameliyat süresince yaptıkları müdahaleyi kayıt altına almak amacıyla </a:t>
            </a:r>
            <a:r>
              <a:rPr lang="tr-TR" sz="1600" dirty="0" err="1">
                <a:latin typeface="Comic Sans MS" panose="030F0702030302020204" pitchFamily="66" charset="0"/>
              </a:rPr>
              <a:t>perfüzyon</a:t>
            </a:r>
            <a:r>
              <a:rPr lang="tr-TR" sz="1600" dirty="0">
                <a:latin typeface="Comic Sans MS" panose="030F0702030302020204" pitchFamily="66" charset="0"/>
              </a:rPr>
              <a:t> kayıt formunu (PKF) kullanmaktadır. </a:t>
            </a:r>
            <a:endParaRPr lang="tr-TR" sz="1600" dirty="0" smtClean="0">
              <a:latin typeface="Comic Sans MS" panose="030F0702030302020204" pitchFamily="66" charset="0"/>
            </a:endParaRPr>
          </a:p>
          <a:p>
            <a:pPr marL="0" indent="0" algn="just">
              <a:buNone/>
            </a:pPr>
            <a:r>
              <a:rPr lang="tr-TR" sz="1600" dirty="0">
                <a:latin typeface="Comic Sans MS" panose="030F0702030302020204" pitchFamily="66" charset="0"/>
              </a:rPr>
              <a:t>	</a:t>
            </a:r>
            <a:endParaRPr lang="tr-TR" sz="1600" dirty="0" smtClean="0">
              <a:latin typeface="Comic Sans MS" panose="030F0702030302020204" pitchFamily="66" charset="0"/>
            </a:endParaRPr>
          </a:p>
          <a:p>
            <a:pPr marL="0" indent="0" algn="just">
              <a:buNone/>
            </a:pPr>
            <a:r>
              <a:rPr lang="tr-TR" sz="1600" dirty="0">
                <a:latin typeface="Comic Sans MS" panose="030F0702030302020204" pitchFamily="66" charset="0"/>
              </a:rPr>
              <a:t>	</a:t>
            </a:r>
            <a:r>
              <a:rPr lang="tr-TR" sz="1600" dirty="0" smtClean="0">
                <a:latin typeface="Comic Sans MS" panose="030F0702030302020204" pitchFamily="66" charset="0"/>
              </a:rPr>
              <a:t>Bu </a:t>
            </a:r>
            <a:r>
              <a:rPr lang="tr-TR" sz="1600" dirty="0">
                <a:latin typeface="Comic Sans MS" panose="030F0702030302020204" pitchFamily="66" charset="0"/>
              </a:rPr>
              <a:t>araştırma ile farklı KVC kliniklerinde kullanılan </a:t>
            </a:r>
            <a:r>
              <a:rPr lang="tr-TR" sz="1600" dirty="0" err="1">
                <a:latin typeface="Comic Sans MS" panose="030F0702030302020204" pitchFamily="66" charset="0"/>
              </a:rPr>
              <a:t>perfüzyon</a:t>
            </a:r>
            <a:r>
              <a:rPr lang="tr-TR" sz="1600" dirty="0">
                <a:latin typeface="Comic Sans MS" panose="030F0702030302020204" pitchFamily="66" charset="0"/>
              </a:rPr>
              <a:t> kayıt formlarının parametre bazında değerlendirilmesi ve Amerikan </a:t>
            </a:r>
            <a:r>
              <a:rPr lang="tr-TR" sz="1600" dirty="0" err="1">
                <a:latin typeface="Comic Sans MS" panose="030F0702030302020204" pitchFamily="66" charset="0"/>
              </a:rPr>
              <a:t>Perfüzyon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smtClean="0">
                <a:latin typeface="Comic Sans MS" panose="030F0702030302020204" pitchFamily="66" charset="0"/>
              </a:rPr>
              <a:t> Kayıt Standartları </a:t>
            </a:r>
            <a:r>
              <a:rPr lang="tr-TR" sz="1600" dirty="0">
                <a:latin typeface="Comic Sans MS" panose="030F0702030302020204" pitchFamily="66" charset="0"/>
              </a:rPr>
              <a:t>ile karşılaştırılması amaçlanmıştır.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768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728439" y="624110"/>
            <a:ext cx="9385880" cy="1509490"/>
          </a:xfrm>
        </p:spPr>
        <p:txBody>
          <a:bodyPr/>
          <a:lstStyle/>
          <a:p>
            <a:r>
              <a:rPr lang="tr-TR" sz="2500" b="1" dirty="0" smtClean="0"/>
              <a:t> YÖNTEM</a:t>
            </a:r>
            <a:r>
              <a:rPr lang="tr-TR" b="1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63679" y="1921727"/>
            <a:ext cx="8915400" cy="377762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1600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İstanbul ili KVC </a:t>
            </a:r>
            <a:r>
              <a:rPr lang="tr-TR" sz="1600" b="1" u="sng" dirty="0">
                <a:solidFill>
                  <a:srgbClr val="FF0000"/>
                </a:solidFill>
                <a:latin typeface="Comic Sans MS" panose="030F0702030302020204" pitchFamily="66" charset="0"/>
              </a:rPr>
              <a:t>kliniği bulunan toplam 11 kamu </a:t>
            </a:r>
            <a:r>
              <a:rPr lang="tr-TR" sz="1600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hastanesi;</a:t>
            </a:r>
          </a:p>
          <a:p>
            <a:pPr marL="0" indent="0" algn="just">
              <a:buNone/>
            </a:pPr>
            <a:endParaRPr lang="tr-TR" sz="1600" b="1" u="sng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tr-TR" sz="1600" dirty="0" smtClean="0">
                <a:latin typeface="Comic Sans MS" panose="030F0702030302020204" pitchFamily="66" charset="0"/>
              </a:rPr>
              <a:t>çalışmaya 7 hastane dahil edildi,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tr-TR" sz="1600" dirty="0" smtClean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2’si lisans düzeyinde araştırmaları kabul </a:t>
            </a:r>
            <a:r>
              <a:rPr lang="tr-TR" sz="1600" dirty="0" smtClean="0">
                <a:latin typeface="Comic Sans MS" panose="030F0702030302020204" pitchFamily="66" charset="0"/>
              </a:rPr>
              <a:t>etmedi,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tr-TR" sz="1600" dirty="0" smtClean="0">
                <a:latin typeface="Comic Sans MS" panose="030F0702030302020204" pitchFamily="66" charset="0"/>
              </a:rPr>
              <a:t>1’inde </a:t>
            </a:r>
            <a:r>
              <a:rPr lang="tr-TR" sz="1600" dirty="0" err="1">
                <a:latin typeface="Comic Sans MS" panose="030F0702030302020204" pitchFamily="66" charset="0"/>
              </a:rPr>
              <a:t>perfüzyonist</a:t>
            </a:r>
            <a:r>
              <a:rPr lang="tr-TR" sz="1600" dirty="0">
                <a:latin typeface="Comic Sans MS" panose="030F0702030302020204" pitchFamily="66" charset="0"/>
              </a:rPr>
              <a:t> onamı </a:t>
            </a:r>
            <a:r>
              <a:rPr lang="tr-TR" sz="1600" dirty="0" smtClean="0">
                <a:latin typeface="Comic Sans MS" panose="030F0702030302020204" pitchFamily="66" charset="0"/>
              </a:rPr>
              <a:t>alınamadı,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tr-TR" sz="1600" dirty="0" smtClean="0">
                <a:latin typeface="Comic Sans MS" panose="030F0702030302020204" pitchFamily="66" charset="0"/>
              </a:rPr>
              <a:t> 1 hastanenin </a:t>
            </a:r>
            <a:r>
              <a:rPr lang="tr-TR" sz="1600" dirty="0">
                <a:latin typeface="Comic Sans MS" panose="030F0702030302020204" pitchFamily="66" charset="0"/>
              </a:rPr>
              <a:t>ise izin prosedürü </a:t>
            </a:r>
            <a:r>
              <a:rPr lang="tr-TR" sz="1600" dirty="0" smtClean="0">
                <a:latin typeface="Comic Sans MS" panose="030F0702030302020204" pitchFamily="66" charset="0"/>
              </a:rPr>
              <a:t>tamamlanamadı.  </a:t>
            </a:r>
            <a:r>
              <a:rPr lang="tr-TR" sz="1600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834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890398" y="702169"/>
            <a:ext cx="8911687" cy="1280890"/>
          </a:xfrm>
        </p:spPr>
        <p:txBody>
          <a:bodyPr>
            <a:normAutofit/>
          </a:bodyPr>
          <a:lstStyle/>
          <a:p>
            <a:r>
              <a:rPr lang="tr-TR" sz="2400" b="1" dirty="0"/>
              <a:t>YÖNTEM</a:t>
            </a:r>
            <a:endParaRPr lang="en-US" sz="24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70643" y="2185639"/>
            <a:ext cx="9331442" cy="3848246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tr-TR" dirty="0" err="1" smtClean="0">
                <a:latin typeface="Comic Sans MS" panose="030F0702030302020204" pitchFamily="66" charset="0"/>
              </a:rPr>
              <a:t>PKF’lerin</a:t>
            </a:r>
            <a:r>
              <a:rPr lang="tr-TR" dirty="0" smtClean="0">
                <a:latin typeface="Comic Sans MS" panose="030F0702030302020204" pitchFamily="66" charset="0"/>
              </a:rPr>
              <a:t> </a:t>
            </a:r>
            <a:r>
              <a:rPr lang="tr-TR" dirty="0">
                <a:latin typeface="Comic Sans MS" panose="030F0702030302020204" pitchFamily="66" charset="0"/>
              </a:rPr>
              <a:t>ait olduğu hastanelerin genel </a:t>
            </a:r>
            <a:r>
              <a:rPr lang="tr-TR" dirty="0" smtClean="0">
                <a:latin typeface="Comic Sans MS" panose="030F0702030302020204" pitchFamily="66" charset="0"/>
              </a:rPr>
              <a:t>bilgileri</a:t>
            </a:r>
          </a:p>
          <a:p>
            <a:pPr marL="0" indent="0" algn="just">
              <a:buNone/>
            </a:pPr>
            <a:endParaRPr lang="tr-TR" dirty="0" smtClean="0">
              <a:latin typeface="Comic Sans MS" panose="030F0702030302020204" pitchFamily="66" charset="0"/>
            </a:endParaRPr>
          </a:p>
          <a:p>
            <a:pPr marL="0" indent="0" algn="just">
              <a:buNone/>
            </a:pPr>
            <a:endParaRPr lang="tr-TR" dirty="0" smtClean="0">
              <a:latin typeface="Comic Sans MS" panose="030F0702030302020204" pitchFamily="66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dirty="0">
                <a:latin typeface="Comic Sans MS" panose="030F0702030302020204" pitchFamily="66" charset="0"/>
              </a:rPr>
              <a:t>F</a:t>
            </a:r>
            <a:r>
              <a:rPr lang="tr-TR" dirty="0" smtClean="0">
                <a:latin typeface="Comic Sans MS" panose="030F0702030302020204" pitchFamily="66" charset="0"/>
              </a:rPr>
              <a:t>ormlardan </a:t>
            </a:r>
            <a:r>
              <a:rPr lang="tr-TR" dirty="0">
                <a:latin typeface="Comic Sans MS" panose="030F0702030302020204" pitchFamily="66" charset="0"/>
              </a:rPr>
              <a:t>edinilemeyecek olan bilgiler (</a:t>
            </a:r>
            <a:r>
              <a:rPr lang="tr-TR" dirty="0" err="1">
                <a:latin typeface="Comic Sans MS" panose="030F0702030302020204" pitchFamily="66" charset="0"/>
              </a:rPr>
              <a:t>checklist</a:t>
            </a:r>
            <a:r>
              <a:rPr lang="tr-TR" dirty="0">
                <a:latin typeface="Comic Sans MS" panose="030F0702030302020204" pitchFamily="66" charset="0"/>
              </a:rPr>
              <a:t> ve protokol varlığı) </a:t>
            </a:r>
            <a:r>
              <a:rPr lang="tr-TR" dirty="0" err="1" smtClean="0">
                <a:latin typeface="Comic Sans MS" panose="030F0702030302020204" pitchFamily="66" charset="0"/>
              </a:rPr>
              <a:t>PKF’lerin</a:t>
            </a:r>
            <a:r>
              <a:rPr lang="tr-TR" dirty="0" smtClean="0">
                <a:latin typeface="Comic Sans MS" panose="030F0702030302020204" pitchFamily="66" charset="0"/>
              </a:rPr>
              <a:t> </a:t>
            </a:r>
            <a:r>
              <a:rPr lang="tr-TR" dirty="0">
                <a:latin typeface="Comic Sans MS" panose="030F0702030302020204" pitchFamily="66" charset="0"/>
              </a:rPr>
              <a:t>parametre bazında içerikleri ile birlikte kaydedildi. </a:t>
            </a:r>
            <a:endParaRPr lang="tr-TR" dirty="0" smtClean="0">
              <a:latin typeface="Comic Sans MS" panose="030F0702030302020204" pitchFamily="66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tr-TR" dirty="0">
              <a:latin typeface="Comic Sans MS" panose="030F0702030302020204" pitchFamily="66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dirty="0" smtClean="0">
                <a:latin typeface="Comic Sans MS" panose="030F0702030302020204" pitchFamily="66" charset="0"/>
              </a:rPr>
              <a:t>Yapılan </a:t>
            </a:r>
            <a:r>
              <a:rPr lang="tr-TR" dirty="0">
                <a:latin typeface="Comic Sans MS" panose="030F0702030302020204" pitchFamily="66" charset="0"/>
              </a:rPr>
              <a:t>gözlemsel tanımlayıcı çalışmada elde edilen data </a:t>
            </a:r>
            <a:r>
              <a:rPr lang="tr-TR" b="1" dirty="0">
                <a:latin typeface="Comic Sans MS" panose="030F0702030302020204" pitchFamily="66" charset="0"/>
              </a:rPr>
              <a:t>SPSS 26.0  </a:t>
            </a:r>
            <a:r>
              <a:rPr lang="tr-TR" dirty="0">
                <a:latin typeface="Comic Sans MS" panose="030F0702030302020204" pitchFamily="66" charset="0"/>
              </a:rPr>
              <a:t>programı kullanılarak benzerlik ve farklılıklar yönünden analiz edildi.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4" name="Sağ Ok 3"/>
          <p:cNvSpPr/>
          <p:nvPr/>
        </p:nvSpPr>
        <p:spPr>
          <a:xfrm>
            <a:off x="7054262" y="2185639"/>
            <a:ext cx="423746" cy="3679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ikdörtgen 4"/>
          <p:cNvSpPr/>
          <p:nvPr/>
        </p:nvSpPr>
        <p:spPr>
          <a:xfrm>
            <a:off x="7673138" y="1983059"/>
            <a:ext cx="322235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tr-TR" dirty="0" err="1" smtClean="0">
                <a:latin typeface="Comic Sans MS" panose="030F0702030302020204" pitchFamily="66" charset="0"/>
              </a:rPr>
              <a:t>perfüzyonist</a:t>
            </a:r>
            <a:r>
              <a:rPr lang="tr-TR" dirty="0" smtClean="0">
                <a:latin typeface="Comic Sans MS" panose="030F0702030302020204" pitchFamily="66" charset="0"/>
              </a:rPr>
              <a:t> </a:t>
            </a:r>
            <a:r>
              <a:rPr lang="tr-TR" dirty="0">
                <a:latin typeface="Comic Sans MS" panose="030F0702030302020204" pitchFamily="66" charset="0"/>
              </a:rPr>
              <a:t>sayısı,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tr-TR" dirty="0" smtClean="0">
                <a:latin typeface="Comic Sans MS" panose="030F0702030302020204" pitchFamily="66" charset="0"/>
              </a:rPr>
              <a:t>haftalık </a:t>
            </a:r>
            <a:r>
              <a:rPr lang="tr-TR" dirty="0">
                <a:latin typeface="Comic Sans MS" panose="030F0702030302020204" pitchFamily="66" charset="0"/>
              </a:rPr>
              <a:t>operasyon sayısı</a:t>
            </a:r>
            <a:r>
              <a:rPr lang="tr-TR" dirty="0" smtClean="0">
                <a:latin typeface="Comic Sans MS" panose="030F0702030302020204" pitchFamily="66" charset="0"/>
              </a:rPr>
              <a:t>,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tr-TR" dirty="0" smtClean="0">
                <a:latin typeface="Comic Sans MS" panose="030F0702030302020204" pitchFamily="66" charset="0"/>
              </a:rPr>
              <a:t>ameliyathane sayısı</a:t>
            </a:r>
            <a:endParaRPr lang="en-US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2943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500" b="1" dirty="0" smtClean="0"/>
              <a:t>BULGULAR</a:t>
            </a:r>
            <a:r>
              <a:rPr lang="en-US" sz="2500" dirty="0" smtClean="0"/>
              <a:t/>
            </a:r>
            <a:br>
              <a:rPr lang="en-US" sz="2500" dirty="0" smtClean="0"/>
            </a:br>
            <a:endParaRPr lang="en-US" sz="2500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1789584" y="2682240"/>
            <a:ext cx="4313864" cy="3777622"/>
          </a:xfrm>
        </p:spPr>
        <p:txBody>
          <a:bodyPr>
            <a:normAutofit/>
          </a:bodyPr>
          <a:lstStyle/>
          <a:p>
            <a:pPr marL="457200" lvl="1" indent="0" algn="just">
              <a:buNone/>
            </a:pPr>
            <a:r>
              <a:rPr lang="tr-TR" dirty="0" smtClean="0">
                <a:latin typeface="Comic Sans MS" panose="030F0702030302020204" pitchFamily="66" charset="0"/>
              </a:rPr>
              <a:t>Elde edilen verilere göre;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tr-TR" dirty="0" smtClean="0">
                <a:latin typeface="Comic Sans MS" panose="030F0702030302020204" pitchFamily="66" charset="0"/>
              </a:rPr>
              <a:t>Hasta demografik bilgileri, 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tr-TR" dirty="0" err="1" smtClean="0">
                <a:latin typeface="Comic Sans MS" panose="030F0702030302020204" pitchFamily="66" charset="0"/>
              </a:rPr>
              <a:t>Htc</a:t>
            </a:r>
            <a:r>
              <a:rPr lang="tr-TR" dirty="0" smtClean="0">
                <a:latin typeface="Comic Sans MS" panose="030F0702030302020204" pitchFamily="66" charset="0"/>
              </a:rPr>
              <a:t> </a:t>
            </a:r>
            <a:r>
              <a:rPr lang="tr-TR" dirty="0">
                <a:latin typeface="Comic Sans MS" panose="030F0702030302020204" pitchFamily="66" charset="0"/>
              </a:rPr>
              <a:t>değerleri, </a:t>
            </a:r>
            <a:endParaRPr lang="tr-TR" dirty="0" smtClean="0">
              <a:latin typeface="Comic Sans MS" panose="030F0702030302020204" pitchFamily="66" charset="0"/>
            </a:endParaRP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tr-TR" dirty="0" smtClean="0">
                <a:latin typeface="Comic Sans MS" panose="030F0702030302020204" pitchFamily="66" charset="0"/>
              </a:rPr>
              <a:t>Kullanılan </a:t>
            </a:r>
            <a:r>
              <a:rPr lang="tr-TR" dirty="0" err="1">
                <a:latin typeface="Comic Sans MS" panose="030F0702030302020204" pitchFamily="66" charset="0"/>
              </a:rPr>
              <a:t>oksijenatör</a:t>
            </a:r>
            <a:r>
              <a:rPr lang="tr-TR" dirty="0">
                <a:latin typeface="Comic Sans MS" panose="030F0702030302020204" pitchFamily="66" charset="0"/>
              </a:rPr>
              <a:t> çeşitleri</a:t>
            </a:r>
            <a:r>
              <a:rPr lang="tr-TR" dirty="0" smtClean="0">
                <a:latin typeface="Comic Sans MS" panose="030F0702030302020204" pitchFamily="66" charset="0"/>
              </a:rPr>
              <a:t>,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tr-TR" dirty="0" err="1" smtClean="0">
                <a:latin typeface="Comic Sans MS" panose="030F0702030302020204" pitchFamily="66" charset="0"/>
              </a:rPr>
              <a:t>Arteriyel</a:t>
            </a:r>
            <a:r>
              <a:rPr lang="tr-TR" dirty="0" smtClean="0">
                <a:latin typeface="Comic Sans MS" panose="030F0702030302020204" pitchFamily="66" charset="0"/>
              </a:rPr>
              <a:t> </a:t>
            </a:r>
            <a:r>
              <a:rPr lang="tr-TR" dirty="0">
                <a:latin typeface="Comic Sans MS" panose="030F0702030302020204" pitchFamily="66" charset="0"/>
              </a:rPr>
              <a:t>ve </a:t>
            </a:r>
            <a:r>
              <a:rPr lang="tr-TR" dirty="0" err="1">
                <a:latin typeface="Comic Sans MS" panose="030F0702030302020204" pitchFamily="66" charset="0"/>
              </a:rPr>
              <a:t>venöz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kanülleri</a:t>
            </a:r>
            <a:r>
              <a:rPr lang="tr-TR" dirty="0" smtClean="0">
                <a:latin typeface="Comic Sans MS" panose="030F0702030302020204" pitchFamily="66" charset="0"/>
              </a:rPr>
              <a:t>,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tr-TR" dirty="0" err="1">
                <a:latin typeface="Comic Sans MS" panose="030F0702030302020204" pitchFamily="66" charset="0"/>
              </a:rPr>
              <a:t>K</a:t>
            </a:r>
            <a:r>
              <a:rPr lang="tr-TR" dirty="0" err="1" smtClean="0">
                <a:latin typeface="Comic Sans MS" panose="030F0702030302020204" pitchFamily="66" charset="0"/>
              </a:rPr>
              <a:t>ardiyopleji</a:t>
            </a:r>
            <a:r>
              <a:rPr lang="tr-TR" dirty="0">
                <a:latin typeface="Comic Sans MS" panose="030F0702030302020204" pitchFamily="66" charset="0"/>
              </a:rPr>
              <a:t>, </a:t>
            </a:r>
            <a:endParaRPr lang="tr-TR" dirty="0" smtClean="0">
              <a:latin typeface="Comic Sans MS" panose="030F0702030302020204" pitchFamily="66" charset="0"/>
            </a:endParaRP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tr-TR" dirty="0" err="1">
                <a:latin typeface="Comic Sans MS" panose="030F0702030302020204" pitchFamily="66" charset="0"/>
              </a:rPr>
              <a:t>F</a:t>
            </a:r>
            <a:r>
              <a:rPr lang="tr-TR" dirty="0" err="1" smtClean="0">
                <a:latin typeface="Comic Sans MS" panose="030F0702030302020204" pitchFamily="66" charset="0"/>
              </a:rPr>
              <a:t>low</a:t>
            </a:r>
            <a:r>
              <a:rPr lang="tr-TR" dirty="0">
                <a:latin typeface="Comic Sans MS" panose="030F0702030302020204" pitchFamily="66" charset="0"/>
              </a:rPr>
              <a:t>, </a:t>
            </a:r>
            <a:endParaRPr lang="tr-TR" dirty="0" smtClean="0">
              <a:latin typeface="Comic Sans MS" panose="030F0702030302020204" pitchFamily="66" charset="0"/>
            </a:endParaRP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tr-TR" dirty="0" smtClean="0">
                <a:latin typeface="Comic Sans MS" panose="030F0702030302020204" pitchFamily="66" charset="0"/>
              </a:rPr>
              <a:t>Prime volüm bilgileri vs. gibi parametrelerin </a:t>
            </a:r>
            <a:r>
              <a:rPr lang="tr-TR" b="1" dirty="0" smtClean="0">
                <a:latin typeface="Comic Sans MS" panose="030F0702030302020204" pitchFamily="66" charset="0"/>
              </a:rPr>
              <a:t>% 100 </a:t>
            </a:r>
            <a:r>
              <a:rPr lang="tr-TR" dirty="0" smtClean="0">
                <a:latin typeface="Comic Sans MS" panose="030F0702030302020204" pitchFamily="66" charset="0"/>
              </a:rPr>
              <a:t>olarak kaydedildiği,</a:t>
            </a:r>
          </a:p>
          <a:p>
            <a:pPr lvl="1" algn="just">
              <a:buFont typeface="Wingdings" panose="05000000000000000000" pitchFamily="2" charset="2"/>
              <a:buChar char="Ø"/>
            </a:pPr>
            <a:endParaRPr lang="tr-TR" dirty="0" smtClean="0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812280" y="2682240"/>
            <a:ext cx="4292281" cy="3935812"/>
          </a:xfrm>
        </p:spPr>
        <p:txBody>
          <a:bodyPr>
            <a:normAutofit/>
          </a:bodyPr>
          <a:lstStyle/>
          <a:p>
            <a:pPr marL="342900" lvl="1" indent="-342900"/>
            <a:r>
              <a:rPr lang="tr-TR" dirty="0">
                <a:latin typeface="Comic Sans MS" panose="030F0702030302020204" pitchFamily="66" charset="0"/>
              </a:rPr>
              <a:t>Bunların yanı </a:t>
            </a:r>
            <a:r>
              <a:rPr lang="tr-TR" dirty="0" smtClean="0">
                <a:latin typeface="Comic Sans MS" panose="030F0702030302020204" pitchFamily="66" charset="0"/>
              </a:rPr>
              <a:t>sıra;</a:t>
            </a:r>
          </a:p>
          <a:p>
            <a:pPr marL="342900" lvl="1" indent="-342900"/>
            <a:r>
              <a:rPr lang="tr-TR" dirty="0" err="1">
                <a:latin typeface="Comic Sans MS" panose="030F0702030302020204" pitchFamily="66" charset="0"/>
              </a:rPr>
              <a:t>P</a:t>
            </a:r>
            <a:r>
              <a:rPr lang="tr-TR" dirty="0" err="1" smtClean="0">
                <a:latin typeface="Comic Sans MS" panose="030F0702030302020204" pitchFamily="66" charset="0"/>
              </a:rPr>
              <a:t>erfüzyon</a:t>
            </a:r>
            <a:r>
              <a:rPr lang="tr-TR" dirty="0" smtClean="0">
                <a:latin typeface="Comic Sans MS" panose="030F0702030302020204" pitchFamily="66" charset="0"/>
              </a:rPr>
              <a:t> </a:t>
            </a:r>
            <a:r>
              <a:rPr lang="tr-TR" dirty="0">
                <a:latin typeface="Comic Sans MS" panose="030F0702030302020204" pitchFamily="66" charset="0"/>
              </a:rPr>
              <a:t>öncesi idrar, </a:t>
            </a:r>
            <a:endParaRPr lang="tr-TR" dirty="0" smtClean="0">
              <a:latin typeface="Comic Sans MS" panose="030F0702030302020204" pitchFamily="66" charset="0"/>
            </a:endParaRPr>
          </a:p>
          <a:p>
            <a:pPr marL="342900" lvl="1" indent="-342900"/>
            <a:r>
              <a:rPr lang="tr-TR" dirty="0">
                <a:latin typeface="Comic Sans MS" panose="030F0702030302020204" pitchFamily="66" charset="0"/>
              </a:rPr>
              <a:t>K</a:t>
            </a:r>
            <a:r>
              <a:rPr lang="tr-TR" dirty="0" smtClean="0">
                <a:latin typeface="Comic Sans MS" panose="030F0702030302020204" pitchFamily="66" charset="0"/>
              </a:rPr>
              <a:t>an </a:t>
            </a:r>
            <a:r>
              <a:rPr lang="tr-TR" dirty="0">
                <a:latin typeface="Comic Sans MS" panose="030F0702030302020204" pitchFamily="66" charset="0"/>
              </a:rPr>
              <a:t>gazı değerleri içerisinden </a:t>
            </a:r>
            <a:r>
              <a:rPr lang="tr-TR" dirty="0" err="1">
                <a:latin typeface="Comic Sans MS" panose="030F0702030302020204" pitchFamily="66" charset="0"/>
              </a:rPr>
              <a:t>glukoz</a:t>
            </a:r>
            <a:r>
              <a:rPr lang="tr-TR" dirty="0">
                <a:latin typeface="Comic Sans MS" panose="030F0702030302020204" pitchFamily="66" charset="0"/>
              </a:rPr>
              <a:t>, sodyum, potasyum, hemoglobin, </a:t>
            </a:r>
            <a:r>
              <a:rPr lang="tr-TR" dirty="0" err="1">
                <a:latin typeface="Comic Sans MS" panose="030F0702030302020204" pitchFamily="66" charset="0"/>
              </a:rPr>
              <a:t>laktat</a:t>
            </a:r>
            <a:r>
              <a:rPr lang="tr-TR" dirty="0">
                <a:latin typeface="Comic Sans MS" panose="030F0702030302020204" pitchFamily="66" charset="0"/>
              </a:rPr>
              <a:t> gibi değerlerin </a:t>
            </a:r>
            <a:r>
              <a:rPr lang="tr-TR" b="1" dirty="0">
                <a:latin typeface="Comic Sans MS" panose="030F0702030302020204" pitchFamily="66" charset="0"/>
              </a:rPr>
              <a:t>%45- 55 </a:t>
            </a:r>
            <a:r>
              <a:rPr lang="tr-TR" dirty="0">
                <a:latin typeface="Comic Sans MS" panose="030F0702030302020204" pitchFamily="66" charset="0"/>
              </a:rPr>
              <a:t>oranında kaydedildiği görüldü.</a:t>
            </a:r>
          </a:p>
          <a:p>
            <a:endParaRPr lang="en-US" dirty="0"/>
          </a:p>
        </p:txBody>
      </p:sp>
      <p:sp>
        <p:nvSpPr>
          <p:cNvPr id="5" name="Dikdörtgen 4"/>
          <p:cNvSpPr/>
          <p:nvPr/>
        </p:nvSpPr>
        <p:spPr>
          <a:xfrm>
            <a:off x="868680" y="1641298"/>
            <a:ext cx="101269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tr-TR" dirty="0">
                <a:latin typeface="Comic Sans MS" panose="030F0702030302020204" pitchFamily="66" charset="0"/>
              </a:rPr>
              <a:t>Araştırmaya dahil edilen hastanelerin ortalama </a:t>
            </a:r>
            <a:r>
              <a:rPr lang="tr-TR" dirty="0" err="1">
                <a:latin typeface="Comic Sans MS" panose="030F0702030302020204" pitchFamily="66" charset="0"/>
              </a:rPr>
              <a:t>perfüzyonist</a:t>
            </a:r>
            <a:r>
              <a:rPr lang="tr-TR" dirty="0">
                <a:latin typeface="Comic Sans MS" panose="030F0702030302020204" pitchFamily="66" charset="0"/>
              </a:rPr>
              <a:t> sayısı 8.5±8.2 (1-22), haftalık vaka sayısı 28.7±33.5 (2-90); ameliyathane sayısı 5.5±5.2 (1-13) idi. </a:t>
            </a:r>
          </a:p>
        </p:txBody>
      </p:sp>
    </p:spTree>
    <p:extLst>
      <p:ext uri="{BB962C8B-B14F-4D97-AF65-F5344CB8AC3E}">
        <p14:creationId xmlns:p14="http://schemas.microsoft.com/office/powerpoint/2010/main" val="2445376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823490" y="646412"/>
            <a:ext cx="8911687" cy="769792"/>
          </a:xfrm>
        </p:spPr>
        <p:txBody>
          <a:bodyPr/>
          <a:lstStyle/>
          <a:p>
            <a:r>
              <a:rPr lang="tr-TR" sz="2800" b="1" dirty="0"/>
              <a:t>BULGULAR</a:t>
            </a:r>
            <a:endParaRPr lang="en-US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1823490" y="1962616"/>
            <a:ext cx="4313864" cy="4115876"/>
          </a:xfrm>
        </p:spPr>
        <p:txBody>
          <a:bodyPr>
            <a:normAutofit lnSpcReduction="10000"/>
          </a:bodyPr>
          <a:lstStyle/>
          <a:p>
            <a:r>
              <a:rPr lang="tr-TR" dirty="0" smtClean="0">
                <a:latin typeface="Comic Sans MS" panose="030F0702030302020204" pitchFamily="66" charset="0"/>
              </a:rPr>
              <a:t>Bypassta tahmin edilen </a:t>
            </a:r>
            <a:r>
              <a:rPr lang="tr-TR" dirty="0" err="1" smtClean="0">
                <a:latin typeface="Comic Sans MS" panose="030F0702030302020204" pitchFamily="66" charset="0"/>
              </a:rPr>
              <a:t>Htc</a:t>
            </a:r>
            <a:endParaRPr lang="tr-TR" dirty="0" smtClean="0">
              <a:latin typeface="Comic Sans MS" panose="030F0702030302020204" pitchFamily="66" charset="0"/>
            </a:endParaRPr>
          </a:p>
          <a:p>
            <a:r>
              <a:rPr lang="tr-TR" dirty="0" smtClean="0">
                <a:latin typeface="Comic Sans MS" panose="030F0702030302020204" pitchFamily="66" charset="0"/>
              </a:rPr>
              <a:t>WBC</a:t>
            </a:r>
          </a:p>
          <a:p>
            <a:r>
              <a:rPr lang="tr-TR" dirty="0" err="1" smtClean="0">
                <a:latin typeface="Comic Sans MS" panose="030F0702030302020204" pitchFamily="66" charset="0"/>
              </a:rPr>
              <a:t>Trombosit</a:t>
            </a:r>
            <a:endParaRPr lang="tr-TR" dirty="0" smtClean="0">
              <a:latin typeface="Comic Sans MS" panose="030F0702030302020204" pitchFamily="66" charset="0"/>
            </a:endParaRPr>
          </a:p>
          <a:p>
            <a:r>
              <a:rPr lang="tr-TR" dirty="0" err="1" smtClean="0">
                <a:latin typeface="Comic Sans MS" panose="030F0702030302020204" pitchFamily="66" charset="0"/>
              </a:rPr>
              <a:t>aPTT</a:t>
            </a:r>
            <a:endParaRPr lang="tr-TR" dirty="0" smtClean="0">
              <a:latin typeface="Comic Sans MS" panose="030F0702030302020204" pitchFamily="66" charset="0"/>
            </a:endParaRPr>
          </a:p>
          <a:p>
            <a:r>
              <a:rPr lang="tr-TR" dirty="0" smtClean="0">
                <a:latin typeface="Comic Sans MS" panose="030F0702030302020204" pitchFamily="66" charset="0"/>
              </a:rPr>
              <a:t>BUN/Cr</a:t>
            </a:r>
          </a:p>
          <a:p>
            <a:r>
              <a:rPr lang="tr-TR" dirty="0" smtClean="0">
                <a:latin typeface="Comic Sans MS" panose="030F0702030302020204" pitchFamily="66" charset="0"/>
              </a:rPr>
              <a:t>Geçirilmiş Hastalıklar</a:t>
            </a:r>
          </a:p>
          <a:p>
            <a:pPr marL="0" indent="0">
              <a:buNone/>
            </a:pPr>
            <a:r>
              <a:rPr lang="tr-TR" dirty="0">
                <a:latin typeface="Comic Sans MS" panose="030F0702030302020204" pitchFamily="66" charset="0"/>
              </a:rPr>
              <a:t>	</a:t>
            </a:r>
            <a:r>
              <a:rPr lang="tr-TR" dirty="0" smtClean="0">
                <a:latin typeface="Comic Sans MS" panose="030F0702030302020204" pitchFamily="66" charset="0"/>
              </a:rPr>
              <a:t>	</a:t>
            </a:r>
            <a:r>
              <a:rPr lang="tr-TR" dirty="0" err="1" smtClean="0">
                <a:latin typeface="Comic Sans MS" panose="030F0702030302020204" pitchFamily="66" charset="0"/>
              </a:rPr>
              <a:t>kardiovasküler</a:t>
            </a:r>
            <a:endParaRPr lang="tr-TR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tr-TR" dirty="0">
                <a:latin typeface="Comic Sans MS" panose="030F0702030302020204" pitchFamily="66" charset="0"/>
              </a:rPr>
              <a:t>	</a:t>
            </a:r>
            <a:r>
              <a:rPr lang="tr-TR" dirty="0" smtClean="0">
                <a:latin typeface="Comic Sans MS" panose="030F0702030302020204" pitchFamily="66" charset="0"/>
              </a:rPr>
              <a:t>	Akciğer</a:t>
            </a:r>
          </a:p>
          <a:p>
            <a:pPr marL="0" indent="0">
              <a:buNone/>
            </a:pPr>
            <a:r>
              <a:rPr lang="tr-TR" dirty="0">
                <a:latin typeface="Comic Sans MS" panose="030F0702030302020204" pitchFamily="66" charset="0"/>
              </a:rPr>
              <a:t>	</a:t>
            </a:r>
            <a:r>
              <a:rPr lang="tr-TR" dirty="0" smtClean="0">
                <a:latin typeface="Comic Sans MS" panose="030F0702030302020204" pitchFamily="66" charset="0"/>
              </a:rPr>
              <a:t>	Böbrek</a:t>
            </a:r>
          </a:p>
          <a:p>
            <a:pPr marL="0" indent="0">
              <a:buNone/>
            </a:pPr>
            <a:r>
              <a:rPr lang="tr-TR" dirty="0">
                <a:latin typeface="Comic Sans MS" panose="030F0702030302020204" pitchFamily="66" charset="0"/>
              </a:rPr>
              <a:t>	</a:t>
            </a:r>
            <a:r>
              <a:rPr lang="tr-TR" dirty="0" smtClean="0">
                <a:latin typeface="Comic Sans MS" panose="030F0702030302020204" pitchFamily="66" charset="0"/>
              </a:rPr>
              <a:t>	Nörolojik</a:t>
            </a:r>
          </a:p>
          <a:p>
            <a:pPr marL="0" indent="0">
              <a:buNone/>
            </a:pPr>
            <a:r>
              <a:rPr lang="tr-TR" dirty="0">
                <a:latin typeface="Comic Sans MS" panose="030F0702030302020204" pitchFamily="66" charset="0"/>
              </a:rPr>
              <a:t>	</a:t>
            </a:r>
            <a:r>
              <a:rPr lang="tr-TR" dirty="0" smtClean="0">
                <a:latin typeface="Comic Sans MS" panose="030F0702030302020204" pitchFamily="66" charset="0"/>
              </a:rPr>
              <a:t>	GI/Endokrin 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845059" y="2062976"/>
            <a:ext cx="4313864" cy="4108498"/>
          </a:xfrm>
        </p:spPr>
        <p:txBody>
          <a:bodyPr>
            <a:normAutofit lnSpcReduction="10000"/>
          </a:bodyPr>
          <a:lstStyle/>
          <a:p>
            <a:r>
              <a:rPr lang="tr-TR" dirty="0" smtClean="0">
                <a:latin typeface="Comic Sans MS" panose="030F0702030302020204" pitchFamily="66" charset="0"/>
              </a:rPr>
              <a:t>Anestezi Uzmanı Adı</a:t>
            </a:r>
          </a:p>
          <a:p>
            <a:r>
              <a:rPr lang="tr-TR" dirty="0" smtClean="0">
                <a:latin typeface="Comic Sans MS" panose="030F0702030302020204" pitchFamily="66" charset="0"/>
              </a:rPr>
              <a:t>Hemşire adı</a:t>
            </a:r>
          </a:p>
          <a:p>
            <a:r>
              <a:rPr lang="tr-TR" dirty="0" smtClean="0">
                <a:latin typeface="Comic Sans MS" panose="030F0702030302020204" pitchFamily="66" charset="0"/>
              </a:rPr>
              <a:t>Kalp akciğer makinası</a:t>
            </a:r>
          </a:p>
          <a:p>
            <a:r>
              <a:rPr lang="tr-TR" dirty="0" smtClean="0">
                <a:latin typeface="Comic Sans MS" panose="030F0702030302020204" pitchFamily="66" charset="0"/>
              </a:rPr>
              <a:t>Isıtıcı soğutucu</a:t>
            </a:r>
          </a:p>
          <a:p>
            <a:r>
              <a:rPr lang="tr-TR" dirty="0" err="1" smtClean="0">
                <a:latin typeface="Comic Sans MS" panose="030F0702030302020204" pitchFamily="66" charset="0"/>
              </a:rPr>
              <a:t>Santrifugal</a:t>
            </a:r>
            <a:r>
              <a:rPr lang="tr-TR" dirty="0" smtClean="0">
                <a:latin typeface="Comic Sans MS" panose="030F0702030302020204" pitchFamily="66" charset="0"/>
              </a:rPr>
              <a:t> pompa kafası</a:t>
            </a:r>
          </a:p>
          <a:p>
            <a:r>
              <a:rPr lang="tr-TR" dirty="0" err="1" smtClean="0">
                <a:latin typeface="Comic Sans MS" panose="030F0702030302020204" pitchFamily="66" charset="0"/>
              </a:rPr>
              <a:t>Ototransfüzyon</a:t>
            </a:r>
            <a:endParaRPr lang="tr-TR" dirty="0" smtClean="0">
              <a:latin typeface="Comic Sans MS" panose="030F0702030302020204" pitchFamily="66" charset="0"/>
            </a:endParaRPr>
          </a:p>
          <a:p>
            <a:r>
              <a:rPr lang="tr-TR" dirty="0" err="1">
                <a:latin typeface="Comic Sans MS" panose="030F0702030302020204" pitchFamily="66" charset="0"/>
              </a:rPr>
              <a:t>C</a:t>
            </a:r>
            <a:r>
              <a:rPr lang="tr-TR" dirty="0" err="1" smtClean="0">
                <a:latin typeface="Comic Sans MS" panose="030F0702030302020204" pitchFamily="66" charset="0"/>
              </a:rPr>
              <a:t>vp</a:t>
            </a:r>
            <a:endParaRPr lang="tr-TR" dirty="0" smtClean="0">
              <a:latin typeface="Comic Sans MS" panose="030F0702030302020204" pitchFamily="66" charset="0"/>
            </a:endParaRPr>
          </a:p>
          <a:p>
            <a:r>
              <a:rPr lang="tr-TR" dirty="0" smtClean="0">
                <a:latin typeface="Comic Sans MS" panose="030F0702030302020204" pitchFamily="66" charset="0"/>
              </a:rPr>
              <a:t>Vakum destekli </a:t>
            </a:r>
            <a:r>
              <a:rPr lang="tr-TR" dirty="0" err="1" smtClean="0">
                <a:latin typeface="Comic Sans MS" panose="030F0702030302020204" pitchFamily="66" charset="0"/>
              </a:rPr>
              <a:t>venöz</a:t>
            </a:r>
            <a:r>
              <a:rPr lang="tr-TR" dirty="0" smtClean="0">
                <a:latin typeface="Comic Sans MS" panose="030F0702030302020204" pitchFamily="66" charset="0"/>
              </a:rPr>
              <a:t> </a:t>
            </a:r>
            <a:r>
              <a:rPr lang="tr-TR" dirty="0" smtClean="0">
                <a:latin typeface="Comic Sans MS" panose="030F0702030302020204" pitchFamily="66" charset="0"/>
              </a:rPr>
              <a:t>dönüş (VAVR)</a:t>
            </a:r>
            <a:endParaRPr lang="tr-TR" dirty="0" smtClean="0">
              <a:latin typeface="Comic Sans MS" panose="030F0702030302020204" pitchFamily="66" charset="0"/>
            </a:endParaRPr>
          </a:p>
          <a:p>
            <a:r>
              <a:rPr lang="tr-TR" dirty="0" err="1" smtClean="0">
                <a:latin typeface="Comic Sans MS" panose="030F0702030302020204" pitchFamily="66" charset="0"/>
              </a:rPr>
              <a:t>Venöz</a:t>
            </a:r>
            <a:r>
              <a:rPr lang="tr-TR" dirty="0" smtClean="0">
                <a:latin typeface="Comic Sans MS" panose="030F0702030302020204" pitchFamily="66" charset="0"/>
              </a:rPr>
              <a:t> oksijen </a:t>
            </a:r>
            <a:r>
              <a:rPr lang="tr-TR" dirty="0" smtClean="0">
                <a:latin typeface="Comic Sans MS" panose="030F0702030302020204" pitchFamily="66" charset="0"/>
              </a:rPr>
              <a:t>doygunluğu</a:t>
            </a:r>
            <a:endParaRPr lang="tr-TR" dirty="0" smtClean="0">
              <a:latin typeface="Comic Sans MS" panose="030F0702030302020204" pitchFamily="66" charset="0"/>
            </a:endParaRPr>
          </a:p>
          <a:p>
            <a:r>
              <a:rPr lang="tr-TR" dirty="0" err="1" smtClean="0">
                <a:latin typeface="Comic Sans MS" panose="030F0702030302020204" pitchFamily="66" charset="0"/>
              </a:rPr>
              <a:t>Kardiopleji</a:t>
            </a:r>
            <a:r>
              <a:rPr lang="tr-TR" dirty="0" smtClean="0">
                <a:latin typeface="Comic Sans MS" panose="030F0702030302020204" pitchFamily="66" charset="0"/>
              </a:rPr>
              <a:t> bilgileri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Dikdörtgen 4"/>
          <p:cNvSpPr/>
          <p:nvPr/>
        </p:nvSpPr>
        <p:spPr>
          <a:xfrm>
            <a:off x="1823490" y="1416204"/>
            <a:ext cx="33217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Kaydedilmeyen </a:t>
            </a:r>
            <a:r>
              <a:rPr lang="tr-TR" dirty="0" smtClean="0">
                <a:latin typeface="Comic Sans MS" panose="030F0702030302020204" pitchFamily="66" charset="0"/>
              </a:rPr>
              <a:t>Parametreler;</a:t>
            </a:r>
            <a:endParaRPr lang="en-US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4641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>
          <a:xfrm>
            <a:off x="1611616" y="1404696"/>
            <a:ext cx="8911687" cy="1280890"/>
          </a:xfrm>
        </p:spPr>
        <p:txBody>
          <a:bodyPr>
            <a:normAutofit/>
          </a:bodyPr>
          <a:lstStyle/>
          <a:p>
            <a:pPr lvl="1" algn="l" rtl="0">
              <a:lnSpc>
                <a:spcPct val="90000"/>
              </a:lnSpc>
              <a:spcBef>
                <a:spcPct val="0"/>
              </a:spcBef>
            </a:pPr>
            <a:r>
              <a:rPr lang="tr-TR" sz="2000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PKF’lerin</a:t>
            </a:r>
            <a:r>
              <a:rPr lang="tr-TR" sz="20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, tüm hastanelerde operasyona giren </a:t>
            </a:r>
            <a:r>
              <a:rPr lang="tr-TR" sz="2000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perfüzyonist</a:t>
            </a:r>
            <a:r>
              <a:rPr lang="tr-TR" sz="20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tarafından imzalandığı; 7 hastanenin 6’sında  hasta dosyasına eklenerek arşivlenmekte olduğu tespit edildi. </a:t>
            </a:r>
            <a:r>
              <a:rPr lang="tr-TR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/>
            </a:r>
            <a:br>
              <a:rPr lang="tr-TR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</a:br>
            <a:endParaRPr lang="en-US" sz="20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5" name="İçerik Yer Tutucusu 4"/>
          <p:cNvSpPr>
            <a:spLocks noGrp="1"/>
          </p:cNvSpPr>
          <p:nvPr>
            <p:ph sz="half" idx="1"/>
          </p:nvPr>
        </p:nvSpPr>
        <p:spPr>
          <a:xfrm>
            <a:off x="2009348" y="2523893"/>
            <a:ext cx="4313864" cy="3777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1600" b="1" u="sng" dirty="0" smtClean="0">
                <a:latin typeface="Comic Sans MS" panose="030F0702030302020204" pitchFamily="66" charset="0"/>
              </a:rPr>
              <a:t>Amerikan Standardı</a:t>
            </a:r>
          </a:p>
          <a:p>
            <a:r>
              <a:rPr lang="tr-TR" sz="1600" dirty="0" smtClean="0">
                <a:latin typeface="Comic Sans MS" panose="030F0702030302020204" pitchFamily="66" charset="0"/>
              </a:rPr>
              <a:t>Geçmiş tıbbi bilgiler</a:t>
            </a:r>
          </a:p>
          <a:p>
            <a:r>
              <a:rPr lang="tr-TR" sz="1600" dirty="0" err="1" smtClean="0">
                <a:latin typeface="Comic Sans MS" panose="030F0702030302020204" pitchFamily="66" charset="0"/>
              </a:rPr>
              <a:t>Antegrad</a:t>
            </a:r>
            <a:r>
              <a:rPr lang="tr-TR" sz="1600" dirty="0" smtClean="0">
                <a:latin typeface="Comic Sans MS" panose="030F0702030302020204" pitchFamily="66" charset="0"/>
              </a:rPr>
              <a:t> </a:t>
            </a:r>
            <a:r>
              <a:rPr lang="tr-TR" sz="1600" dirty="0" err="1" smtClean="0">
                <a:latin typeface="Comic Sans MS" panose="030F0702030302020204" pitchFamily="66" charset="0"/>
              </a:rPr>
              <a:t>Serebral</a:t>
            </a:r>
            <a:r>
              <a:rPr lang="tr-TR" sz="1600" dirty="0" smtClean="0">
                <a:latin typeface="Comic Sans MS" panose="030F0702030302020204" pitchFamily="66" charset="0"/>
              </a:rPr>
              <a:t> </a:t>
            </a:r>
            <a:r>
              <a:rPr lang="tr-TR" sz="1600" dirty="0" err="1" smtClean="0">
                <a:latin typeface="Comic Sans MS" panose="030F0702030302020204" pitchFamily="66" charset="0"/>
              </a:rPr>
              <a:t>Perfüzyon</a:t>
            </a:r>
            <a:endParaRPr lang="tr-TR" sz="1600" dirty="0" smtClean="0">
              <a:latin typeface="Comic Sans MS" panose="030F0702030302020204" pitchFamily="66" charset="0"/>
            </a:endParaRPr>
          </a:p>
          <a:p>
            <a:r>
              <a:rPr lang="tr-TR" sz="1600" dirty="0" err="1" smtClean="0">
                <a:latin typeface="Comic Sans MS" panose="030F0702030302020204" pitchFamily="66" charset="0"/>
              </a:rPr>
              <a:t>Retrograd</a:t>
            </a:r>
            <a:r>
              <a:rPr lang="tr-TR" sz="1600" dirty="0" smtClean="0">
                <a:latin typeface="Comic Sans MS" panose="030F0702030302020204" pitchFamily="66" charset="0"/>
              </a:rPr>
              <a:t> </a:t>
            </a:r>
            <a:r>
              <a:rPr lang="tr-TR" sz="1600" dirty="0" err="1" smtClean="0">
                <a:latin typeface="Comic Sans MS" panose="030F0702030302020204" pitchFamily="66" charset="0"/>
              </a:rPr>
              <a:t>Serebral</a:t>
            </a:r>
            <a:r>
              <a:rPr lang="tr-TR" sz="1600" dirty="0" smtClean="0">
                <a:latin typeface="Comic Sans MS" panose="030F0702030302020204" pitchFamily="66" charset="0"/>
              </a:rPr>
              <a:t> </a:t>
            </a:r>
            <a:r>
              <a:rPr lang="tr-TR" sz="1600" dirty="0" err="1" smtClean="0">
                <a:latin typeface="Comic Sans MS" panose="030F0702030302020204" pitchFamily="66" charset="0"/>
              </a:rPr>
              <a:t>Perfüzyon</a:t>
            </a:r>
            <a:endParaRPr lang="tr-TR" sz="1600" dirty="0" smtClean="0">
              <a:latin typeface="Comic Sans MS" panose="030F0702030302020204" pitchFamily="66" charset="0"/>
            </a:endParaRPr>
          </a:p>
          <a:p>
            <a:r>
              <a:rPr lang="tr-TR" sz="1600" dirty="0" err="1" smtClean="0">
                <a:latin typeface="Comic Sans MS" panose="030F0702030302020204" pitchFamily="66" charset="0"/>
              </a:rPr>
              <a:t>HbsAg</a:t>
            </a:r>
            <a:endParaRPr lang="tr-TR" sz="1600" dirty="0" smtClean="0">
              <a:latin typeface="Comic Sans MS" panose="030F0702030302020204" pitchFamily="66" charset="0"/>
            </a:endParaRPr>
          </a:p>
          <a:p>
            <a:r>
              <a:rPr lang="tr-TR" sz="1600" dirty="0" smtClean="0">
                <a:latin typeface="Comic Sans MS" panose="030F0702030302020204" pitchFamily="66" charset="0"/>
              </a:rPr>
              <a:t>HCV</a:t>
            </a:r>
          </a:p>
          <a:p>
            <a:r>
              <a:rPr lang="tr-TR" sz="1600" dirty="0" smtClean="0">
                <a:latin typeface="Comic Sans MS" panose="030F0702030302020204" pitchFamily="66" charset="0"/>
              </a:rPr>
              <a:t>HIV</a:t>
            </a:r>
          </a:p>
          <a:p>
            <a:r>
              <a:rPr lang="tr-TR" sz="1600" dirty="0" err="1" smtClean="0">
                <a:latin typeface="Comic Sans MS" panose="030F0702030302020204" pitchFamily="66" charset="0"/>
              </a:rPr>
              <a:t>Allerji</a:t>
            </a:r>
            <a:r>
              <a:rPr lang="tr-TR" sz="1600" dirty="0" smtClean="0">
                <a:latin typeface="Comic Sans MS" panose="030F0702030302020204" pitchFamily="66" charset="0"/>
              </a:rPr>
              <a:t> bilgisi</a:t>
            </a:r>
          </a:p>
          <a:p>
            <a:pPr marL="0" indent="0">
              <a:buNone/>
            </a:pPr>
            <a:endParaRPr lang="en-US" b="1" u="sng" dirty="0"/>
          </a:p>
        </p:txBody>
      </p:sp>
      <p:sp>
        <p:nvSpPr>
          <p:cNvPr id="6" name="İçerik Yer Tutucusu 5"/>
          <p:cNvSpPr>
            <a:spLocks noGrp="1"/>
          </p:cNvSpPr>
          <p:nvPr>
            <p:ph sz="half" idx="2"/>
          </p:nvPr>
        </p:nvSpPr>
        <p:spPr>
          <a:xfrm>
            <a:off x="6607171" y="2523893"/>
            <a:ext cx="4313864" cy="3777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u="sng" dirty="0" smtClean="0"/>
              <a:t> </a:t>
            </a:r>
            <a:r>
              <a:rPr lang="tr-TR" sz="1600" b="1" u="sng" dirty="0">
                <a:latin typeface="Comic Sans MS" panose="030F0702030302020204" pitchFamily="66" charset="0"/>
              </a:rPr>
              <a:t>Ç</a:t>
            </a:r>
            <a:r>
              <a:rPr lang="tr-TR" sz="1600" b="1" u="sng" dirty="0" smtClean="0">
                <a:latin typeface="Comic Sans MS" panose="030F0702030302020204" pitchFamily="66" charset="0"/>
              </a:rPr>
              <a:t>alışma Grubu </a:t>
            </a:r>
          </a:p>
          <a:p>
            <a:r>
              <a:rPr lang="tr-TR" sz="1600" dirty="0" smtClean="0">
                <a:latin typeface="Comic Sans MS" panose="030F0702030302020204" pitchFamily="66" charset="0"/>
              </a:rPr>
              <a:t>…</a:t>
            </a:r>
          </a:p>
          <a:p>
            <a:r>
              <a:rPr lang="tr-TR" sz="1600" dirty="0" smtClean="0">
                <a:latin typeface="Comic Sans MS" panose="030F0702030302020204" pitchFamily="66" charset="0"/>
              </a:rPr>
              <a:t>% 72</a:t>
            </a:r>
          </a:p>
          <a:p>
            <a:r>
              <a:rPr lang="tr-TR" sz="1600" dirty="0" smtClean="0">
                <a:latin typeface="Comic Sans MS" panose="030F0702030302020204" pitchFamily="66" charset="0"/>
              </a:rPr>
              <a:t>% 15</a:t>
            </a:r>
          </a:p>
          <a:p>
            <a:r>
              <a:rPr lang="tr-TR" sz="1600" dirty="0" smtClean="0">
                <a:latin typeface="Comic Sans MS" panose="030F0702030302020204" pitchFamily="66" charset="0"/>
              </a:rPr>
              <a:t>% </a:t>
            </a:r>
            <a:r>
              <a:rPr lang="tr-TR" sz="1600" dirty="0">
                <a:latin typeface="Comic Sans MS" panose="030F0702030302020204" pitchFamily="66" charset="0"/>
              </a:rPr>
              <a:t>0</a:t>
            </a:r>
            <a:endParaRPr lang="tr-TR" sz="1600" dirty="0" smtClean="0">
              <a:latin typeface="Comic Sans MS" panose="030F0702030302020204" pitchFamily="66" charset="0"/>
            </a:endParaRPr>
          </a:p>
          <a:p>
            <a:r>
              <a:rPr lang="tr-TR" sz="1600" dirty="0" smtClean="0">
                <a:latin typeface="Comic Sans MS" panose="030F0702030302020204" pitchFamily="66" charset="0"/>
              </a:rPr>
              <a:t>% </a:t>
            </a:r>
            <a:r>
              <a:rPr lang="tr-TR" sz="1600" dirty="0">
                <a:latin typeface="Comic Sans MS" panose="030F0702030302020204" pitchFamily="66" charset="0"/>
              </a:rPr>
              <a:t>0</a:t>
            </a:r>
            <a:endParaRPr lang="tr-TR" sz="1600" dirty="0" smtClean="0">
              <a:latin typeface="Comic Sans MS" panose="030F0702030302020204" pitchFamily="66" charset="0"/>
            </a:endParaRPr>
          </a:p>
          <a:p>
            <a:r>
              <a:rPr lang="tr-TR" sz="1600" dirty="0" smtClean="0">
                <a:latin typeface="Comic Sans MS" panose="030F0702030302020204" pitchFamily="66" charset="0"/>
              </a:rPr>
              <a:t>% </a:t>
            </a:r>
            <a:r>
              <a:rPr lang="tr-TR" sz="1600" dirty="0">
                <a:latin typeface="Comic Sans MS" panose="030F0702030302020204" pitchFamily="66" charset="0"/>
              </a:rPr>
              <a:t>0</a:t>
            </a:r>
            <a:endParaRPr lang="tr-TR" sz="1600" dirty="0" smtClean="0">
              <a:latin typeface="Comic Sans MS" panose="030F0702030302020204" pitchFamily="66" charset="0"/>
            </a:endParaRPr>
          </a:p>
          <a:p>
            <a:r>
              <a:rPr lang="tr-TR" sz="1600" dirty="0" smtClean="0">
                <a:latin typeface="Comic Sans MS" panose="030F0702030302020204" pitchFamily="66" charset="0"/>
              </a:rPr>
              <a:t>% 15 ‘inde PKF’ ye kaydedildiği belirlendi.</a:t>
            </a:r>
            <a:endParaRPr lang="en-US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5783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767735" y="713320"/>
            <a:ext cx="8911687" cy="1280890"/>
          </a:xfrm>
        </p:spPr>
        <p:txBody>
          <a:bodyPr>
            <a:normAutofit/>
          </a:bodyPr>
          <a:lstStyle/>
          <a:p>
            <a:r>
              <a:rPr lang="tr-TR" sz="2500" b="1" dirty="0" smtClean="0"/>
              <a:t>SONUÇ</a:t>
            </a:r>
            <a:endParaRPr lang="en-US" sz="25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40637" y="2211658"/>
            <a:ext cx="8915400" cy="3777622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tr-TR" sz="1600" dirty="0" err="1" smtClean="0">
                <a:latin typeface="Comic Sans MS" panose="030F0702030302020204" pitchFamily="66" charset="0"/>
              </a:rPr>
              <a:t>Perfüzyon</a:t>
            </a:r>
            <a:r>
              <a:rPr lang="tr-TR" sz="1600" dirty="0" smtClean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kayıt formları arasında, klinik alışkanlıklara göre çeşitlilik olduğu ve genel bir </a:t>
            </a:r>
            <a:r>
              <a:rPr lang="tr-TR" sz="1600" dirty="0" err="1">
                <a:latin typeface="Comic Sans MS" panose="030F0702030302020204" pitchFamily="66" charset="0"/>
              </a:rPr>
              <a:t>standard</a:t>
            </a:r>
            <a:r>
              <a:rPr lang="tr-TR" sz="1600" dirty="0">
                <a:latin typeface="Comic Sans MS" panose="030F0702030302020204" pitchFamily="66" charset="0"/>
              </a:rPr>
              <a:t> olmadığı gözlemlendi. </a:t>
            </a:r>
            <a:endParaRPr lang="tr-TR" sz="1600" dirty="0" smtClean="0">
              <a:latin typeface="Comic Sans MS" panose="030F0702030302020204" pitchFamily="66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endParaRPr lang="tr-TR" sz="1600" dirty="0" smtClean="0">
              <a:latin typeface="Comic Sans MS" panose="030F0702030302020204" pitchFamily="66" charset="0"/>
            </a:endParaRPr>
          </a:p>
          <a:p>
            <a:pPr marL="342900" lvl="1" indent="-342900" algn="just">
              <a:buFont typeface="Wingdings" panose="05000000000000000000" pitchFamily="2" charset="2"/>
              <a:buChar char="ü"/>
            </a:pPr>
            <a:r>
              <a:rPr lang="tr-TR" dirty="0">
                <a:latin typeface="Comic Sans MS" panose="030F0702030302020204" pitchFamily="66" charset="0"/>
              </a:rPr>
              <a:t>Genel </a:t>
            </a:r>
            <a:r>
              <a:rPr lang="tr-TR" dirty="0" smtClean="0">
                <a:latin typeface="Comic Sans MS" panose="030F0702030302020204" pitchFamily="66" charset="0"/>
              </a:rPr>
              <a:t>olarak Amerikan </a:t>
            </a:r>
            <a:r>
              <a:rPr lang="tr-TR" dirty="0" err="1">
                <a:latin typeface="Comic Sans MS" panose="030F0702030302020204" pitchFamily="66" charset="0"/>
              </a:rPr>
              <a:t>perfüzyon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smtClean="0">
                <a:latin typeface="Comic Sans MS" panose="030F0702030302020204" pitchFamily="66" charset="0"/>
              </a:rPr>
              <a:t>standartlarında yer alan </a:t>
            </a:r>
            <a:r>
              <a:rPr lang="tr-TR" dirty="0" err="1" smtClean="0">
                <a:latin typeface="Comic Sans MS" panose="030F0702030302020204" pitchFamily="66" charset="0"/>
              </a:rPr>
              <a:t>parametler</a:t>
            </a:r>
            <a:r>
              <a:rPr lang="tr-TR" dirty="0" smtClean="0">
                <a:latin typeface="Comic Sans MS" panose="030F0702030302020204" pitchFamily="66" charset="0"/>
              </a:rPr>
              <a:t> dahilinde  kliniklerimizde % </a:t>
            </a:r>
            <a:r>
              <a:rPr lang="tr-TR" dirty="0">
                <a:latin typeface="Comic Sans MS" panose="030F0702030302020204" pitchFamily="66" charset="0"/>
              </a:rPr>
              <a:t>58 oranında benzer </a:t>
            </a:r>
            <a:r>
              <a:rPr lang="tr-TR" dirty="0" err="1" smtClean="0">
                <a:latin typeface="Comic Sans MS" panose="030F0702030302020204" pitchFamily="66" charset="0"/>
              </a:rPr>
              <a:t>perfüzyon</a:t>
            </a:r>
            <a:r>
              <a:rPr lang="tr-TR" dirty="0" smtClean="0">
                <a:latin typeface="Comic Sans MS" panose="030F0702030302020204" pitchFamily="66" charset="0"/>
              </a:rPr>
              <a:t> kayıt formları oluşturduğu sonucuna varıldı.</a:t>
            </a:r>
          </a:p>
          <a:p>
            <a:pPr marL="342900" lvl="1" indent="-342900" algn="just">
              <a:buFont typeface="Wingdings" panose="05000000000000000000" pitchFamily="2" charset="2"/>
              <a:buChar char="ü"/>
            </a:pPr>
            <a:endParaRPr lang="tr-TR" dirty="0" smtClean="0">
              <a:latin typeface="Comic Sans MS" panose="030F0702030302020204" pitchFamily="66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tr-TR" sz="1600" dirty="0" smtClean="0">
                <a:latin typeface="Comic Sans MS" panose="030F0702030302020204" pitchFamily="66" charset="0"/>
              </a:rPr>
              <a:t>Amerikan </a:t>
            </a:r>
            <a:r>
              <a:rPr lang="tr-TR" sz="1600" dirty="0" err="1">
                <a:latin typeface="Comic Sans MS" panose="030F0702030302020204" pitchFamily="66" charset="0"/>
              </a:rPr>
              <a:t>perfüzyon</a:t>
            </a:r>
            <a:r>
              <a:rPr lang="tr-TR" sz="1600" dirty="0">
                <a:latin typeface="Comic Sans MS" panose="030F0702030302020204" pitchFamily="66" charset="0"/>
              </a:rPr>
              <a:t> standartlarının belli bir kısmını karşılayan formların, özellikle tıbbi özgeçmiş ve prosedürü doğru tanımlayan personel-ekipman bölümündeki kayıtların  eksik olduğu görüldü</a:t>
            </a:r>
            <a:r>
              <a:rPr lang="tr-TR" sz="1600" dirty="0" smtClean="0">
                <a:latin typeface="Comic Sans MS" panose="030F0702030302020204" pitchFamily="66" charset="0"/>
              </a:rPr>
              <a:t>.</a:t>
            </a:r>
            <a:endParaRPr lang="tr-TR" sz="1600" b="1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531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834641" y="780226"/>
            <a:ext cx="8911687" cy="1280890"/>
          </a:xfrm>
        </p:spPr>
        <p:txBody>
          <a:bodyPr/>
          <a:lstStyle/>
          <a:p>
            <a:r>
              <a:rPr lang="tr-TR" sz="2500" b="1" dirty="0"/>
              <a:t>SONUÇ</a:t>
            </a:r>
            <a:endParaRPr lang="en-US" sz="25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08265" y="2512742"/>
            <a:ext cx="8915400" cy="3777622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tr-TR" dirty="0" smtClean="0">
                <a:latin typeface="Comic Sans MS" panose="030F0702030302020204" pitchFamily="66" charset="0"/>
              </a:rPr>
              <a:t>     Bu </a:t>
            </a:r>
            <a:r>
              <a:rPr lang="tr-TR" dirty="0">
                <a:latin typeface="Comic Sans MS" panose="030F0702030302020204" pitchFamily="66" charset="0"/>
              </a:rPr>
              <a:t>çalışmanın bölgesel farklılıklar, cerrahi alışkanlıklar ve kayıt sistemleri değerlendirildiğinde, ülkenin </a:t>
            </a:r>
            <a:r>
              <a:rPr lang="tr-TR" dirty="0" err="1">
                <a:latin typeface="Comic Sans MS" panose="030F0702030302020204" pitchFamily="66" charset="0"/>
              </a:rPr>
              <a:t>perfüzyon</a:t>
            </a:r>
            <a:r>
              <a:rPr lang="tr-TR" dirty="0">
                <a:latin typeface="Comic Sans MS" panose="030F0702030302020204" pitchFamily="66" charset="0"/>
              </a:rPr>
              <a:t> kayıt standartlarının belirlenmesi açısından yol gösterici olacağını düşünmekteyiz. Araştırmanın daha büyük bir örneklemde veri toplanarak geliştirilmesi planlanmaktadır.</a:t>
            </a:r>
            <a:endParaRPr lang="en-US" dirty="0">
              <a:latin typeface="Comic Sans MS" panose="030F0702030302020204" pitchFamily="66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4926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287</TotalTime>
  <Words>463</Words>
  <Application>Microsoft Office PowerPoint</Application>
  <PresentationFormat>Geniş ekran</PresentationFormat>
  <Paragraphs>90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7" baseType="lpstr">
      <vt:lpstr>Arial</vt:lpstr>
      <vt:lpstr>Calibri</vt:lpstr>
      <vt:lpstr>Century Gothic</vt:lpstr>
      <vt:lpstr>Comic Sans MS</vt:lpstr>
      <vt:lpstr>Wingdings</vt:lpstr>
      <vt:lpstr>Wingdings 3</vt:lpstr>
      <vt:lpstr>Duman</vt:lpstr>
      <vt:lpstr>AMERİKAN PERFÜZYON STANDARTLARININ NERESİNDEYİZ?  İstanbul İli Kamu Hastaneleri Kardiyovasküler Cerrahi Yapılan Merkezlerde, Perfüzyon Kayıtlarının Parametre Bazında Değerlendirilmesi: Pilot Çalışma </vt:lpstr>
      <vt:lpstr>GİRİŞ ve AMAÇ </vt:lpstr>
      <vt:lpstr> YÖNTEM  </vt:lpstr>
      <vt:lpstr>YÖNTEM</vt:lpstr>
      <vt:lpstr>BULGULAR </vt:lpstr>
      <vt:lpstr>BULGULAR</vt:lpstr>
      <vt:lpstr>PKF’lerin, tüm hastanelerde operasyona giren perfüzyonist tarafından imzalandığı; 7 hastanenin 6’sında  hasta dosyasına eklenerek arşivlenmekte olduğu tespit edildi.  </vt:lpstr>
      <vt:lpstr>SONUÇ</vt:lpstr>
      <vt:lpstr>SONUÇ</vt:lpstr>
      <vt:lpstr>TEŞEKKÜRLER</vt:lpstr>
    </vt:vector>
  </TitlesOfParts>
  <Company>Silentall Unattended Installer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AMERİKAN PERFÜZYON STANDARTLARININ NERESİNDEYİZ? İstanbul İli Kamu Hastaneleri Kardiyovasküler Cerrahi Yapılan Merkezlerde,  Perfüzyon Kayıtlarının Parametre Bazında Değerlendirilmesi: Pilot Çalışma</dc:title>
  <dc:creator>kvc06</dc:creator>
  <cp:lastModifiedBy>tarık demir</cp:lastModifiedBy>
  <cp:revision>34</cp:revision>
  <dcterms:created xsi:type="dcterms:W3CDTF">2019-10-30T08:29:31Z</dcterms:created>
  <dcterms:modified xsi:type="dcterms:W3CDTF">2019-11-08T16:43:50Z</dcterms:modified>
</cp:coreProperties>
</file>