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04" name="Google Shape;104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NAMIK KEMAL ÜNİVERSİTESİ KALP DAMAR CERRAHİ ANABİLİM DALI 2018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ae81b99a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ae81b99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6ae81b99a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ae81b99a8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ae81b99a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6ae81b99a8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ae81b99a8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ae81b99a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6ae81b99a8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ae81b99a8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ae81b99a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6ae81b99a8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ae81b99a8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ae81b99a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6ae81b99a8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ae81b99a8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ae81b99a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6ae81b99a8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ae81b99a8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6ae81b99a8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6ae81b99a8_0_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ae81b99a8_0_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ae81b99a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6ae81b99a8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ae81b99a8_0_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ae81b99a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6ae81b99a8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ae81b99a8_0_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ae81b99a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6ae81b99a8_0_7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NAMIK KEMAL ÜNİVERSİTESİ KALP DAMAR CERRAHİ ANABİLİM DALI 2018</a:t>
            </a:r>
            <a:endParaRPr/>
          </a:p>
        </p:txBody>
      </p:sp>
      <p:sp>
        <p:nvSpPr>
          <p:cNvPr id="117" name="Google Shape;117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ae81b99a8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ae81b99a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6ae81b99a8_0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ae81b99a8_0_9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ae81b99a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6ae81b99a8_0_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ae81b99a8_0_1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ae81b99a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6ae81b99a8_0_10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ae81b99a8_0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6ae81b99a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6ae81b99a8_0_1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ae81b99a8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ae81b99a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6ae81b99a8_0_1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ae81b99a8_0_1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ae81b99a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6ae81b99a8_0_1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ae81b99a8_0_1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ae81b99a8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6ae81b99a8_0_1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ae81b99a8_0_1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6ae81b99a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6ae81b99a8_0_1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ae81b99a8_0_1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ae81b99a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6ae81b99a8_0_1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ae81b99a8_0_1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ae81b99a8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6ae81b99a8_0_1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ae81b99a8_0_1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6ae81b99a8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6ae81b99a8_0_1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6ae81b99a8_0_1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6ae81b99a8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6ae81b99a8_0_1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ae81b99a8_0_1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ae81b99a8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6ae81b99a8_0_18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ae81b99a8_0_1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ae81b99a8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6ae81b99a8_0_1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ae81b99a8_0_2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ae81b99a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6ae81b99a8_0_2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ae81b99a8_0_2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ae81b99a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6ae81b99a8_0_20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ae81b99a8_0_2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6ae81b99a8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6ae81b99a8_0_2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ae81b99a8_0_2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ae81b99a8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g6ae81b99a8_0_2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ae81b99a8_0_2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6ae81b99a8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6ae81b99a8_0_2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6ae81b99a8_0_2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6ae81b99a8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6ae81b99a8_0_2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6ae81b99a8_0_2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6ae81b99a8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6ae81b99a8_0_2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6ae81b99a8_0_2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6ae81b99a8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6ae81b99a8_0_2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6ae81b99a8_0_2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6ae81b99a8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6ae81b99a8_0_2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ae81b99a8_0_2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6ae81b99a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6ae81b99a8_0_2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ae81b99a8_0_2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ae81b99a8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6ae81b99a8_0_2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ae81b99a8_0_2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6ae81b99a8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6ae81b99a8_0_2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ae81b99a8_0_2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ae81b99a8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6ae81b99a8_0_29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6ae81b99a8_0_3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6ae81b99a8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6ae81b99a8_0_3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ae81b99a8_0_3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ae81b99a8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6ae81b99a8_0_3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ae81b99a8_0_3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ae81b99a8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g6ae81b99a8_0_3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6ae81b99a8_0_3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6ae81b99a8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6ae81b99a8_0_3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6ae81b99a8_0_3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6ae81b99a8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6ae81b99a8_0_3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ae81b99a8_0_3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6ae81b99a8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6ae81b99a8_0_3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6ae81b99a8_0_3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6ae81b99a8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6ae81b99a8_0_3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ae81b99a8_0_3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ae81b99a8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6ae81b99a8_0_3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6ae81b99a8_0_3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6ae81b99a8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6ae81b99a8_0_3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6ae81b99a8_0_3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6ae81b99a8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6ae81b99a8_0_3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NAMIK KEMAL ÜNİVERSİTESİ KALP DAMAR CERRAHİ ANABİLİM DALI 2018</a:t>
            </a:r>
            <a:endParaRPr/>
          </a:p>
        </p:txBody>
      </p:sp>
      <p:sp>
        <p:nvSpPr>
          <p:cNvPr id="147" name="Google Shape;14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ve İçerik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, Dikey Metin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key Başlık ve Metin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 Slaydı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00415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CBE2FF">
                  <a:alpha val="94901"/>
                </a:srgbClr>
              </a:gs>
              <a:gs pos="50000">
                <a:srgbClr val="B6CDFF">
                  <a:alpha val="89803"/>
                </a:srgbClr>
              </a:gs>
              <a:gs pos="95000">
                <a:srgbClr val="4B8DFF">
                  <a:alpha val="87843"/>
                </a:srgbClr>
              </a:gs>
              <a:gs pos="100000">
                <a:srgbClr val="006FFF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0569C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cap="rnd" cmpd="sng" w="12700">
            <a:solidFill>
              <a:srgbClr val="0D61AD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ölüm Üstbilgisi" showMasterSp="0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0415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87577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CBE2FF">
                  <a:alpha val="94901"/>
                </a:srgbClr>
              </a:gs>
              <a:gs pos="50000">
                <a:srgbClr val="B6CDFF">
                  <a:alpha val="89803"/>
                </a:srgbClr>
              </a:gs>
              <a:gs pos="95000">
                <a:srgbClr val="4B8DFF">
                  <a:alpha val="87843"/>
                </a:srgbClr>
              </a:gs>
              <a:gs pos="100000">
                <a:srgbClr val="006FFF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0569C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cap="rnd" cmpd="sng" w="12700">
            <a:solidFill>
              <a:srgbClr val="0D61AD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İki İçerik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şılaştırma" showMasterSp="0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500"/>
              <a:buFont typeface="Calibri"/>
              <a:buNone/>
              <a:defRPr b="1" sz="4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Yalnızca Başlık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oş" showMasterSp="0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87577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İçerik" showMasterSp="0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2200"/>
              <a:buFont typeface="Calibri"/>
              <a:buNone/>
              <a:defRPr b="1" sz="2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şlıklı Resim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2100"/>
              <a:buFont typeface="Calibri"/>
              <a:buNone/>
              <a:defRPr b="1"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0"/>
          <p:cNvSpPr/>
          <p:nvPr>
            <p:ph idx="2" type="pic"/>
          </p:nvPr>
        </p:nvSpPr>
        <p:spPr>
          <a:xfrm>
            <a:off x="838200" y="1143003"/>
            <a:ext cx="44196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0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rgbClr val="C1F3FB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0"/>
          <p:cNvSpPr/>
          <p:nvPr/>
        </p:nvSpPr>
        <p:spPr>
          <a:xfrm flipH="1" rot="2103354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chemeClr val="lt2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xy" tx="0" sx="90000" ty="0" sy="9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5FEFF">
              <a:alpha val="32941"/>
            </a:srgbClr>
          </a:solidFill>
          <a:ln cap="rnd" cmpd="sng" w="9525">
            <a:solidFill>
              <a:srgbClr val="ADD9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cap="rnd" cmpd="sng" w="27300">
            <a:solidFill>
              <a:srgbClr val="E2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400">
              <a:srgbClr val="99B6BA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7FEFE">
                  <a:alpha val="69803"/>
                </a:srgbClr>
              </a:gs>
              <a:gs pos="70000">
                <a:srgbClr val="F9FEFF">
                  <a:alpha val="54901"/>
                </a:srgbClr>
              </a:gs>
              <a:gs pos="100000">
                <a:srgbClr val="9CEEFD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9ECCD3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465A5C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Calibri"/>
              <a:buNone/>
              <a:defRPr b="0" i="0" sz="4300" u="none" cap="none" strike="noStrike">
                <a:solidFill>
                  <a:srgbClr val="006B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3BA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93BA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93BA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93BA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93BA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93BA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93BA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93BA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93BA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93BA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93BA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87577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1115616" y="0"/>
            <a:ext cx="7674056" cy="3262164"/>
          </a:xfrm>
          <a:prstGeom prst="rect">
            <a:avLst/>
          </a:prstGeom>
          <a:solidFill>
            <a:srgbClr val="1ECAF8"/>
          </a:solidFill>
          <a:ln cap="flat" cmpd="sng" w="15875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tr-TR" sz="3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KALP DAMAR CERRAHİ KLİNİKLERİNDE</a:t>
            </a:r>
            <a:br>
              <a:rPr lang="tr-TR" sz="3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3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PERFÜZYON KALİTE STANDARTLARI</a:t>
            </a:r>
            <a:endParaRPr sz="3600">
              <a:solidFill>
                <a:schemeClr val="lt2"/>
              </a:solidFill>
            </a:endParaRPr>
          </a:p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1907704" y="5733256"/>
            <a:ext cx="7056784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rPr lang="tr-TR" sz="2960"/>
              <a:t>                </a:t>
            </a:r>
            <a:r>
              <a:rPr lang="tr-TR" sz="2405"/>
              <a:t>Perf. Eren ÖZCANLI</a:t>
            </a:r>
            <a:endParaRPr sz="2960"/>
          </a:p>
        </p:txBody>
      </p:sp>
      <p:sp>
        <p:nvSpPr>
          <p:cNvPr id="108" name="Google Shape;108;p13"/>
          <p:cNvSpPr txBox="1"/>
          <p:nvPr>
            <p:ph idx="11" type="ftr"/>
          </p:nvPr>
        </p:nvSpPr>
        <p:spPr>
          <a:xfrm>
            <a:off x="2915816" y="6237312"/>
            <a:ext cx="3462536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>
                <a:solidFill>
                  <a:srgbClr val="105964"/>
                </a:solidFill>
              </a:rPr>
              <a:t>Tekirdağ Namık Kemal Üniversitesi Tıp Fakültesi Kalp Damar Cerrahi Anabilim Dalı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           </a:t>
            </a:r>
            <a:endParaRPr/>
          </a:p>
        </p:txBody>
      </p:sp>
      <p:sp>
        <p:nvSpPr>
          <p:cNvPr descr="de bakey ile ilgili gÃ¶rsel sonucu" id="109" name="Google Shape;109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0535" y="2420888"/>
            <a:ext cx="2448272" cy="322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624" y="4737373"/>
            <a:ext cx="19050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5078" y="4567115"/>
            <a:ext cx="2150368" cy="2150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/>
              <a:t>DEMOGRAFİK YANITLAR</a:t>
            </a:r>
            <a:endParaRPr sz="3000"/>
          </a:p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-Hangi bölgede çalışıyorsunuz?. Yanıt sayısı: 193 yanıt."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275" y="1447800"/>
            <a:ext cx="8051976" cy="50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1435600" y="1447800"/>
            <a:ext cx="77085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- Hangi kurumda çalışıyorsunuz?. Yanıt sayısı: 193 yanıt."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504950"/>
            <a:ext cx="7708399" cy="46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4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3- Öğrenim durumunuz nedir?. Yanıt sayısı: 192 yanıt." id="196" name="Google Shape;19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708399" cy="49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1435600" y="1447800"/>
            <a:ext cx="7708500" cy="493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4-Çalıştığınız kurumdaki kadro/ünvanınız nedir?. Yanıt sayısı: 193 yanıt."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150" y="1686875"/>
            <a:ext cx="8129849" cy="49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5- Aktif olarak  yapmakta olduğunuz perfüzyon mesleği deneyiminiz kaç yıldır?. Yanıt sayısı: 193 yanıt."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050" y="1365575"/>
            <a:ext cx="8149949" cy="50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7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6-Kliniğinizde yıllık ortalama uyguladığınız yetişkin kardiyopulmoner baypas sayısı kaçtır?. Yanıt sayısı: 192 yanıt."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295300"/>
            <a:ext cx="7708399" cy="49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7-Kliniğinizde yıllık ortalama uyguladığınız pediyatrik kardiyo pulmoner baypas sayısı kaçtır?. Yanıt sayısı: 184 yanıt."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225" y="1365575"/>
            <a:ext cx="8109775" cy="49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9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8-Kliniğinizde aktif kullanılmakta olduğunuz kaç adet kalp akciğer makinesi vardır? . Yanıt sayısı: 193 yanıt." id="236" name="Google Shape;2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504950"/>
            <a:ext cx="74982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0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9- Kliniğinizde aşağıda isimleri verilen kalp akciğer makinelerinden hangilerini kullanmaktasınız, kullanmakta olduğunuz modeller kaç yıllıktır?. Yanıt sayısı: ."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550" y="1335450"/>
            <a:ext cx="7819250" cy="52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"/>
          <p:cNvSpPr txBox="1"/>
          <p:nvPr>
            <p:ph idx="1" type="body"/>
          </p:nvPr>
        </p:nvSpPr>
        <p:spPr>
          <a:xfrm>
            <a:off x="1435600" y="1447800"/>
            <a:ext cx="7708500" cy="501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0- Kliniğinizde kalp akciğer makinesi dışında  kullandığınız cihazlar nelerdir?. Yanıt sayısı: 188 yanıt." id="252" name="Google Shape;25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588275"/>
            <a:ext cx="826242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idx="11" type="ftr"/>
          </p:nvPr>
        </p:nvSpPr>
        <p:spPr>
          <a:xfrm>
            <a:off x="5929322" y="6143644"/>
            <a:ext cx="3214678" cy="7143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>
                <a:solidFill>
                  <a:srgbClr val="105964"/>
                </a:solidFill>
              </a:rPr>
              <a:t>Tekirdağ Namık Kemal Üniversitesi Tıp Fakültesi Kalp Damar Cerrahi Anabilim Dalı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701" y="620688"/>
            <a:ext cx="6563675" cy="205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2701" y="2964160"/>
            <a:ext cx="6804801" cy="2553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2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1-Kliniğinizde  erişkin ve pediatrik toplam ECMO (Ekstra Korporoel Membran Oksijenasyon)uygulanan hasta sayısı yıllık kaçtır?. Yanıt sayısı: 187 yanıt." id="260" name="Google Shape;2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708399" cy="48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3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2- Kliniğiniz de cihaz yardımı ile uygulanan kan hücreleri koruma uygulaması (cell saver) sayısı yıllık kaçtır?. Yanıt sayısı: 177 yanıt." id="268" name="Google Shape;26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150" y="1204925"/>
            <a:ext cx="8129849" cy="491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3- Kliniğiniz de cihaz yardımı ile uygulanan ventrikül destek cihazı (VAD)  takılma sayısı yıllık kaçtır?. Yanıt sayısı: 186 yanıt." id="276" name="Google Shape;2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315375"/>
            <a:ext cx="7708399" cy="50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/>
              <a:t>KLİNİK PERFÜZYON YANITLARI</a:t>
            </a:r>
            <a:endParaRPr sz="3000"/>
          </a:p>
        </p:txBody>
      </p:sp>
      <p:sp>
        <p:nvSpPr>
          <p:cNvPr id="283" name="Google Shape;283;p35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-Kliniğinizde kardiyopulmoner baypas (CPB) için uyguladığınız yazılı bir protokol varmı?. Yanıt sayısı: 192 yanıt."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7083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6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-Nitelik açısından perfüzyonistlik eğitimini nasıl aldınız?. Yanıt sayısı: 192 yanıt." id="292" name="Google Shape;2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17650"/>
            <a:ext cx="7708399" cy="50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7"/>
          <p:cNvSpPr txBox="1"/>
          <p:nvPr>
            <p:ph idx="1" type="body"/>
          </p:nvPr>
        </p:nvSpPr>
        <p:spPr>
          <a:xfrm>
            <a:off x="1435600" y="1447800"/>
            <a:ext cx="77085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3-Cerrahi güvenlik kontrol formu hakkında bilginiz varmı?. Yanıt sayısı: 192 yanıt." id="300" name="Google Shape;3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498200" cy="47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"/>
          <p:cNvSpPr txBox="1"/>
          <p:nvPr>
            <p:ph idx="1" type="body"/>
          </p:nvPr>
        </p:nvSpPr>
        <p:spPr>
          <a:xfrm>
            <a:off x="1435600" y="1447800"/>
            <a:ext cx="77085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4-Kliniğinizde vaka esnasında sözel komutları perfüzyon kaydına kaydediyor musunuz?. Yanıt sayısı: 192 yanıt." id="308" name="Google Shape;3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4982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5-Kliğinizde vaka esnasında cep telefonu kullanıyor musunuz?. Yanıt sayısı: 192 yanıt." id="316" name="Google Shape;3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7083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0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0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6-Kliniğinizde hasta perfüzyon kaydını elektronik veri tabanına kaydediyor musunuz?. Yanıt sayısı: 190 yanıt." id="324" name="Google Shape;3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4982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1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1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7-Kliniğinizde hasta perfüzyon kaydını ameliyat sonunda cerrah imzalıyor mu?. Yanıt sayısı: 192 yanıt." id="332" name="Google Shape;3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7083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type="ctrTitle"/>
          </p:nvPr>
        </p:nvSpPr>
        <p:spPr>
          <a:xfrm>
            <a:off x="1043608" y="-9939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600"/>
              <a:buFont typeface="Calibri"/>
              <a:buNone/>
            </a:pPr>
            <a:r>
              <a:rPr lang="tr-TR" sz="3000"/>
              <a:t>Sağlıkta Kalite Standartları</a:t>
            </a:r>
            <a:endParaRPr sz="3000"/>
          </a:p>
        </p:txBody>
      </p:sp>
      <p:sp>
        <p:nvSpPr>
          <p:cNvPr id="127" name="Google Shape;127;p15"/>
          <p:cNvSpPr txBox="1"/>
          <p:nvPr>
            <p:ph idx="1" type="subTitle"/>
          </p:nvPr>
        </p:nvSpPr>
        <p:spPr>
          <a:xfrm>
            <a:off x="1043608" y="1628800"/>
            <a:ext cx="7920880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274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tr-TR">
                <a:solidFill>
                  <a:srgbClr val="FF0000"/>
                </a:solidFill>
              </a:rPr>
              <a:t>Dünyada hasta bakım kalitesinin optimal düzeyde geliştirilmesi;</a:t>
            </a:r>
            <a:endParaRPr>
              <a:solidFill>
                <a:srgbClr val="FF0000"/>
              </a:solidFill>
            </a:endParaRPr>
          </a:p>
          <a:p>
            <a:pPr indent="0" lvl="0" marL="2743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rPr lang="tr-TR">
                <a:solidFill>
                  <a:srgbClr val="FF0000"/>
                </a:solidFill>
              </a:rPr>
              <a:t>1-</a:t>
            </a:r>
            <a:r>
              <a:rPr lang="tr-TR">
                <a:solidFill>
                  <a:schemeClr val="dk1"/>
                </a:solidFill>
              </a:rPr>
              <a:t>Güvenli bir hasta bakım çevresinin yaratılması,</a:t>
            </a:r>
            <a:endParaRPr>
              <a:solidFill>
                <a:schemeClr val="dk1"/>
              </a:solidFill>
            </a:endParaRPr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rPr lang="tr-TR">
                <a:solidFill>
                  <a:srgbClr val="FF0000"/>
                </a:solidFill>
              </a:rPr>
              <a:t>2-</a:t>
            </a:r>
            <a:r>
              <a:rPr lang="tr-TR">
                <a:solidFill>
                  <a:schemeClr val="dk1"/>
                </a:solidFill>
              </a:rPr>
              <a:t>Hasta ve çalışanlara yönelik risklerin en aza indirilmesi, </a:t>
            </a:r>
            <a:endParaRPr>
              <a:solidFill>
                <a:schemeClr val="dk1"/>
              </a:solidFill>
            </a:endParaRPr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rPr lang="tr-TR">
                <a:solidFill>
                  <a:srgbClr val="FF0000"/>
                </a:solidFill>
              </a:rPr>
              <a:t>3-</a:t>
            </a:r>
            <a:r>
              <a:rPr lang="tr-TR">
                <a:solidFill>
                  <a:schemeClr val="dk1"/>
                </a:solidFill>
              </a:rPr>
              <a:t>Kalite iyileştirme ve hasta güvenliğinin sürekliliğinin sağlanması ile mümkündür.</a:t>
            </a:r>
            <a:endParaRPr>
              <a:solidFill>
                <a:schemeClr val="dk1"/>
              </a:solidFill>
            </a:endParaRPr>
          </a:p>
          <a:p>
            <a:pPr indent="0" lvl="0" marL="27432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r>
              <a:t/>
            </a:r>
            <a:endParaRPr/>
          </a:p>
        </p:txBody>
      </p:sp>
      <p:sp>
        <p:nvSpPr>
          <p:cNvPr id="128" name="Google Shape;128;p15"/>
          <p:cNvSpPr txBox="1"/>
          <p:nvPr>
            <p:ph idx="11" type="ftr"/>
          </p:nvPr>
        </p:nvSpPr>
        <p:spPr>
          <a:xfrm>
            <a:off x="5500694" y="6143644"/>
            <a:ext cx="3462662" cy="6164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     </a:t>
            </a:r>
            <a:r>
              <a:rPr b="1" lang="tr-TR">
                <a:solidFill>
                  <a:srgbClr val="105964"/>
                </a:solidFill>
              </a:rPr>
              <a:t>Tekirdağ Namık Kemal Üniversitesi </a:t>
            </a:r>
            <a:endParaRPr b="1">
              <a:solidFill>
                <a:srgbClr val="10596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>
                <a:solidFill>
                  <a:srgbClr val="105964"/>
                </a:solidFill>
              </a:rPr>
              <a:t>Tıp Fakültesi Kalp Damar Cerrahi Anabilim Dalı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2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8-Kliniğinizde kardiyo pulmoner baypas (CPB) öncesinde bir kontrol listesi kullanıyor musunuz?. Yanıt sayısı: 191 yanıt." id="340" name="Google Shape;34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7083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3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9-Kliniğinizde kardiyo pulmoner baypas sırasında güvenlik cihaz ve ekipmanlarından hangilerini aktif olarak kullanıyorsunuz?. Yanıt sayısı: 191 yanıt." id="348" name="Google Shape;34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708399" cy="51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4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0-Kliniğinizde kardiyo pulmoner baypas sırasında monitörizasyon yöntemlerinden hangilerini aktif olarak kullanıyorsunuz?. Yanıt sayısı: 188 yanıt." id="356" name="Google Shape;35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17650"/>
            <a:ext cx="7708399" cy="52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5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1-Kliniğinizde kardiyo pulmoner baypas  yönetimi için antikoagülasyon tedavi algoritması kullanıyor musunuz?. Yanıt sayısı: 187 yanıt." id="364" name="Google Shape;36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275" y="1447800"/>
            <a:ext cx="8111724" cy="50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6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6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2- Kliniğinizde perioperatif dönemde aktif olarak antikoagülasyon izleme testlerinden hangilerini kullanıyorsunuz?. Yanıt sayısı: 191 yanıt." id="372" name="Google Shape;3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359325"/>
            <a:ext cx="7708399" cy="49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47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3- Kliniğinizde kardiyo pulmoner baypas sırasında gaz değişimini analiz ederek oksijen iletimi ve tüketim miktarını optimize etmek için bir formül kullanıyor musunuz?. Yanıt sayısı: 186 yanıt." id="380" name="Google Shape;38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708399" cy="50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8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4-Kliniğinizde kardiyo pulmoner baypas için Bireysel Kan Yönetim Prosedürü kullanıyor musunuz?. Yanıt sayısı: 188 yanıt." id="388" name="Google Shape;38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331750"/>
            <a:ext cx="7708399" cy="49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9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5- Kliniğinizde kardiyo pulmoner baypasa başlamadan önce post-dilüsyonel hemoglobin veya hematokriti hesaplıyor musunuz?. Yanıt sayısı: 190 yanıt." id="396" name="Google Shape;3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000" y="1447800"/>
            <a:ext cx="7543800" cy="47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50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6- Kliniğinizde kardiyo pulmoner baypas esnasında venöz vakum drenaj sistemi kullanıyor musunuz?. Yanıt sayısı: 189 yanıt." id="404" name="Google Shape;40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498200" cy="49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1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1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7- Kliniğinizde kardiyo pulmoner baypas esnasında retrograd otolog priming uyguluyor musunuz?. Yanıt sayısı: 191 yanıt." id="412" name="Google Shape;41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498200" cy="492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Calibri"/>
              <a:buNone/>
            </a:pPr>
            <a:r>
              <a:rPr lang="tr-TR" sz="3000"/>
              <a:t>Perfüzyonda Kalite Standartları</a:t>
            </a:r>
            <a:endParaRPr sz="3000"/>
          </a:p>
        </p:txBody>
      </p:sp>
      <p:sp>
        <p:nvSpPr>
          <p:cNvPr id="134" name="Google Shape;134;p16"/>
          <p:cNvSpPr txBox="1"/>
          <p:nvPr>
            <p:ph idx="1" type="body"/>
          </p:nvPr>
        </p:nvSpPr>
        <p:spPr>
          <a:xfrm>
            <a:off x="1115616" y="1268760"/>
            <a:ext cx="7848872" cy="4857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tr-TR" sz="2400"/>
              <a:t>Sağlıkta kalite alanında yapılan çalışmalarla eşgüdümlü olarak Kalp Damar Cerrahi kliniklerinde Perfüzyon Bölümüne yönelik ayrı bir standart setin hazırlanması gereksinimi görülmektedir.</a:t>
            </a:r>
            <a:endParaRPr sz="2400"/>
          </a:p>
          <a:p>
            <a:pPr indent="0" lvl="0" marL="822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2400"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tr-TR" sz="2400"/>
              <a:t>Bu amaçla; </a:t>
            </a:r>
            <a:r>
              <a:rPr lang="tr-TR" sz="2400">
                <a:solidFill>
                  <a:srgbClr val="FF0000"/>
                </a:solidFill>
              </a:rPr>
              <a:t>Perfüzyon Standartları Seti </a:t>
            </a:r>
            <a:r>
              <a:rPr lang="tr-TR" sz="2400"/>
              <a:t>hazırlanması  Siz Değerli Perfüzyonistlerin kullanımına sunulması planlanmaktadır.</a:t>
            </a:r>
            <a:endParaRPr sz="2400"/>
          </a:p>
        </p:txBody>
      </p:sp>
      <p:sp>
        <p:nvSpPr>
          <p:cNvPr id="135" name="Google Shape;135;p16"/>
          <p:cNvSpPr txBox="1"/>
          <p:nvPr>
            <p:ph idx="11" type="ftr"/>
          </p:nvPr>
        </p:nvSpPr>
        <p:spPr>
          <a:xfrm>
            <a:off x="5214942" y="6305550"/>
            <a:ext cx="3395658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>
                <a:solidFill>
                  <a:srgbClr val="105964"/>
                </a:solidFill>
              </a:rPr>
              <a:t>Tekirdağ Namık Kemal Üniversitesi </a:t>
            </a:r>
            <a:endParaRPr b="1">
              <a:solidFill>
                <a:srgbClr val="10596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>
                <a:solidFill>
                  <a:srgbClr val="105964"/>
                </a:solidFill>
              </a:rPr>
              <a:t>Tıp Fakültesi Kalp Damar Cerrahi Anabilim Dalı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52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8- Kliniğinizde kardiyo pulmoner baypas esnasında kardiyoplejiyi kalp akciğer makinesi aracılıyla uyguluyor musunuz?. Yanıt sayısı: 192 yanıt." id="420" name="Google Shape;42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775" y="1257125"/>
            <a:ext cx="7764226" cy="49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3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53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19- Kliniğinizde kardiyo pulmoner baypas esnasında kan hücre koruma (cell saver) cihazı uyguluyor musunuz?. Yanıt sayısı: 192 yanıt." id="428" name="Google Shape;42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498200" cy="50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4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54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0- Kliniğinizde kardiyo pulmoner baypas için bir gün öncesinden kalp akciğer makinesini hazırlıyor musunuz?. Yanıt sayısı: 192 yanıt." id="436" name="Google Shape;43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359325"/>
            <a:ext cx="7708399" cy="48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5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5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1-Kliniğinizde kardiyo pulmoner baypas prosedürlerini güvenle uygulayabilmeniz için yeterli perfüzyonist bulunuyor mu?. Yanıt sayısı: 192 yanıt." id="444" name="Google Shape;44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318450"/>
            <a:ext cx="7708399" cy="50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6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56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2- Kliniğinizde planlanmamış ve acil durum operasyon çağrısı üzerine bir perfüzyonistin kaç dakika içerisinde hazır bulunması gerekmektedir?. Yanıt sayısı: 192 yanıt." id="452" name="Google Shape;45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000" y="1393075"/>
            <a:ext cx="77539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7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7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3-Kliniğinizde kardiyo pulmoner baypas esnasında aktif olarak çalışma süreniz (nöbet dahil) ortalama günlük kaç saattir?. Yanıt sayısı: 192 yanıt." id="460" name="Google Shape;46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708399" cy="496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8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8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4-Kliniğiniz de mesleğinize yönelik hizmet içi eğitimlere katılır mısınız?. Yanıt sayısı: 188 yanıt." id="468" name="Google Shape;46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17650"/>
            <a:ext cx="7708399" cy="48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9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9"/>
          <p:cNvSpPr txBox="1"/>
          <p:nvPr>
            <p:ph idx="1" type="body"/>
          </p:nvPr>
        </p:nvSpPr>
        <p:spPr>
          <a:xfrm>
            <a:off x="1435600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5-Kliniğiniz dışında mesleğinize yönelik eğitim programlarına katılır mısınız?. Yanıt sayısı: 192 yanıt." id="476" name="Google Shape;47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498200" cy="50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0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60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6- Mesleğinizle ilgili bilgi ve becerilerinizi yeterli buluyor musunuz?. Yanıt sayısı: 191 yanıt." id="484" name="Google Shape;48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03275"/>
            <a:ext cx="7708399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1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61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7- Mesleki eğitiminizi tamamladığınızı düşünüyor musunuz?. Yanıt sayısı: 190 yanıt." id="492" name="Google Shape;49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925" y="1447800"/>
            <a:ext cx="7647074" cy="50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idx="1" type="body"/>
          </p:nvPr>
        </p:nvSpPr>
        <p:spPr>
          <a:xfrm>
            <a:off x="1043608" y="1447800"/>
            <a:ext cx="7890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tr-TR" sz="2400">
                <a:solidFill>
                  <a:srgbClr val="FF0000"/>
                </a:solidFill>
              </a:rPr>
              <a:t>SKS Perfüzyon Setinin işlevsel ve amaçsal</a:t>
            </a:r>
            <a:r>
              <a:rPr lang="tr-TR" sz="2400">
                <a:solidFill>
                  <a:srgbClr val="C00000"/>
                </a:solidFill>
              </a:rPr>
              <a:t> </a:t>
            </a:r>
            <a:r>
              <a:rPr lang="tr-TR" sz="2400"/>
              <a:t>açıdan uyumunun sağlanması,  standart ve değerlendirme ölçütlerinin; </a:t>
            </a:r>
            <a:r>
              <a:rPr lang="tr-TR" sz="2400">
                <a:solidFill>
                  <a:srgbClr val="FF0000"/>
                </a:solidFill>
              </a:rPr>
              <a:t>anlaşılabilirlik, ölçülebilirlik, kapsayıcılık, amaca uygunluk, uygulanabilirlik ve başarılabilirlik </a:t>
            </a:r>
            <a:r>
              <a:rPr lang="tr-TR" sz="2400"/>
              <a:t>açısından değerlendirilmesi amacıyla</a:t>
            </a:r>
            <a:r>
              <a:rPr lang="tr-TR" sz="2400">
                <a:solidFill>
                  <a:srgbClr val="FF0000"/>
                </a:solidFill>
              </a:rPr>
              <a:t> </a:t>
            </a:r>
            <a:r>
              <a:rPr lang="tr-TR" sz="2400">
                <a:solidFill>
                  <a:srgbClr val="000000"/>
                </a:solidFill>
              </a:rPr>
              <a:t>saha çalışması başta olmak üzere bir dizi çalışma yapılacaktır.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41" name="Google Shape;141;p17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Calibri"/>
              <a:buNone/>
            </a:pPr>
            <a:r>
              <a:rPr lang="tr-TR" sz="3000"/>
              <a:t>Perfüzyonda Kalite Standartları</a:t>
            </a:r>
            <a:endParaRPr sz="3000"/>
          </a:p>
        </p:txBody>
      </p:sp>
      <p:sp>
        <p:nvSpPr>
          <p:cNvPr id="142" name="Google Shape;142;p17"/>
          <p:cNvSpPr txBox="1"/>
          <p:nvPr>
            <p:ph idx="11" type="ftr"/>
          </p:nvPr>
        </p:nvSpPr>
        <p:spPr>
          <a:xfrm>
            <a:off x="5436096" y="6305550"/>
            <a:ext cx="3174504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           </a:t>
            </a:r>
            <a:r>
              <a:rPr b="1" lang="tr-TR">
                <a:solidFill>
                  <a:srgbClr val="105964"/>
                </a:solidFill>
              </a:rPr>
              <a:t>Tekirdağ Namık Kemal Üniversitesi </a:t>
            </a:r>
            <a:endParaRPr b="1">
              <a:solidFill>
                <a:srgbClr val="1059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>
                <a:solidFill>
                  <a:srgbClr val="105964"/>
                </a:solidFill>
              </a:rPr>
              <a:t>Tıp Fakültesi Kalp Damar Cerrahi Anabilim Dalı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2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62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8-Kliniğiniz de kendinizi geliştirebilmeniz için yeterli fırsat bulunuyor mu? . Yanıt sayısı: 192 yanıt." id="500" name="Google Shape;50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185575"/>
            <a:ext cx="7708399" cy="53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3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63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29-Kliniğinizde kullanmakta olduğunuz kalp akciğer makinelerinin düzenli olarak bakım ve kalibrasyonları yapılıyor mu? . Yanıt sayısı: 192 yanıt." id="508" name="Google Shape;50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17650"/>
            <a:ext cx="7498200" cy="489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4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64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30- Kliniğinizde perfüzyonist olarak çalışma şekliniz nasıldır?. Yanıt sayısı: 186 yanıt." id="516" name="Google Shape;51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708399" cy="51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5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65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31-Kliniğinizde kaç perfüzyonist çalışmaktadır?. Yanıt sayısı: 192 yanıt." id="524" name="Google Shape;524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17650"/>
            <a:ext cx="7708399" cy="50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6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66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32- Kliniğinizde perfüzyonist dinlenme odanız varmı?. Yanıt sayısı: 193 yanıt." id="532" name="Google Shape;53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4982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7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67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33-Kliniğinizde kardiyopulmoner baypas işlemine kaç perfüzyonist giriyor?. Yanıt sayısı: 192 yanıt." id="540" name="Google Shape;54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47800"/>
            <a:ext cx="7708399" cy="47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8"/>
          <p:cNvSpPr txBox="1"/>
          <p:nvPr>
            <p:ph type="title"/>
          </p:nvPr>
        </p:nvSpPr>
        <p:spPr>
          <a:xfrm>
            <a:off x="1435608" y="274638"/>
            <a:ext cx="74982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68"/>
          <p:cNvSpPr txBox="1"/>
          <p:nvPr>
            <p:ph idx="1" type="body"/>
          </p:nvPr>
        </p:nvSpPr>
        <p:spPr>
          <a:xfrm>
            <a:off x="1435608" y="1447800"/>
            <a:ext cx="7498200" cy="48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ormlar yanıt grafiği. Soru başlığı: 34- Klinik Perfüzyon Standartlarının oluşturulmasını ülkemiz açısından faydalı bulur musunuz?. Yanıt sayısı: 192 yanıt." id="548" name="Google Shape;54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600" y="1417650"/>
            <a:ext cx="7498200" cy="488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9"/>
          <p:cNvSpPr txBox="1"/>
          <p:nvPr>
            <p:ph idx="1" type="body"/>
          </p:nvPr>
        </p:nvSpPr>
        <p:spPr>
          <a:xfrm>
            <a:off x="1331640" y="476672"/>
            <a:ext cx="7560900" cy="5544600"/>
          </a:xfrm>
          <a:prstGeom prst="rect">
            <a:avLst/>
          </a:prstGeom>
          <a:gradFill>
            <a:gsLst>
              <a:gs pos="0">
                <a:srgbClr val="00767D"/>
              </a:gs>
              <a:gs pos="50000">
                <a:srgbClr val="00BDC8"/>
              </a:gs>
              <a:gs pos="70000">
                <a:srgbClr val="00D0DB"/>
              </a:gs>
              <a:gs pos="100000">
                <a:srgbClr val="14F7FF"/>
              </a:gs>
            </a:gsLst>
            <a:lin ang="16200038" scaled="0"/>
          </a:gra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000000">
                <a:alpha val="427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tr-T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YENİ PERFÜZYON ANAYASASININ TEKLİFİNİ  SİZLERE SUNMAKTAN MUTLULUK DUYDUĞUMU BELİRTİRKEN,</a:t>
            </a:r>
            <a:endParaRPr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tr-T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 BİRİMİZE GÜVENLİ CERRAHİ ALANINDA VE KALİTE YOLCULUĞUNDA BAŞARILAR DİLERİM.</a:t>
            </a:r>
            <a:endParaRPr/>
          </a:p>
          <a:p>
            <a:pPr indent="-120903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/>
          </a:p>
          <a:p>
            <a:pPr indent="-283464" lvl="0" marL="36576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tr-TR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TEŞEKKÜRLER….</a:t>
            </a:r>
            <a:endParaRPr/>
          </a:p>
        </p:txBody>
      </p:sp>
      <p:sp>
        <p:nvSpPr>
          <p:cNvPr id="554" name="Google Shape;554;p69"/>
          <p:cNvSpPr txBox="1"/>
          <p:nvPr>
            <p:ph idx="11" type="ftr"/>
          </p:nvPr>
        </p:nvSpPr>
        <p:spPr>
          <a:xfrm>
            <a:off x="5715000" y="630555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Tekirdağ Namık Kemal Üniversitesi Tıp Fakültesi Kalp Damar Cerrahi Anabilim Dalı</a:t>
            </a:r>
            <a:endParaRPr/>
          </a:p>
        </p:txBody>
      </p:sp>
      <p:pic>
        <p:nvPicPr>
          <p:cNvPr id="555" name="Google Shape;55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6" y="3429000"/>
            <a:ext cx="1860686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Calibri"/>
              <a:buNone/>
            </a:pPr>
            <a:r>
              <a:rPr lang="tr-TR" sz="3000"/>
              <a:t>Perfüzyonda Kalite Standartları</a:t>
            </a:r>
            <a:endParaRPr sz="3000"/>
          </a:p>
        </p:txBody>
      </p:sp>
      <p:sp>
        <p:nvSpPr>
          <p:cNvPr id="150" name="Google Shape;150;p18"/>
          <p:cNvSpPr txBox="1"/>
          <p:nvPr>
            <p:ph idx="1" type="body"/>
          </p:nvPr>
        </p:nvSpPr>
        <p:spPr>
          <a:xfrm>
            <a:off x="1115616" y="1447800"/>
            <a:ext cx="788554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rPr lang="tr-TR" sz="2400">
                <a:solidFill>
                  <a:srgbClr val="FF0000"/>
                </a:solidFill>
              </a:rPr>
              <a:t>Kalp Damar Cerrahisinde Perfüzyon Standartları Seti tamamlandığında;</a:t>
            </a:r>
            <a:endParaRPr sz="2400">
              <a:solidFill>
                <a:srgbClr val="FF0000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68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0" lvl="0" marL="822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72"/>
              <a:buNone/>
            </a:pPr>
            <a:r>
              <a:rPr lang="tr-TR" sz="2400">
                <a:solidFill>
                  <a:srgbClr val="FF0000"/>
                </a:solidFill>
              </a:rPr>
              <a:t>1- </a:t>
            </a:r>
            <a:r>
              <a:rPr lang="tr-TR" sz="2400"/>
              <a:t>Sağlık Bakanlığı Kalite ve Akreditasyon Daire Başkanlığına sunulacak</a:t>
            </a:r>
            <a:endParaRPr sz="2400"/>
          </a:p>
          <a:p>
            <a:pPr indent="0" lvl="0" marL="822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400"/>
          </a:p>
          <a:p>
            <a:pPr indent="0" lvl="0" marL="822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72"/>
              <a:buNone/>
            </a:pPr>
            <a:r>
              <a:rPr lang="tr-TR" sz="2400"/>
              <a:t> </a:t>
            </a:r>
            <a:r>
              <a:rPr lang="tr-TR" sz="2400">
                <a:solidFill>
                  <a:srgbClr val="FF0000"/>
                </a:solidFill>
              </a:rPr>
              <a:t>2- </a:t>
            </a:r>
            <a:r>
              <a:rPr lang="tr-TR" sz="2400"/>
              <a:t>Kalp Damar Cerrahi Merkezleri ve üniteleri için Perfüzyon  kalite yönetiminin tüm esaslarını içinde barındıran geniş bir kaynak oluşturacak,</a:t>
            </a:r>
            <a:endParaRPr sz="2400"/>
          </a:p>
          <a:p>
            <a:pPr indent="0" lvl="0" marL="822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400"/>
          </a:p>
          <a:p>
            <a:pPr indent="0" lvl="0" marL="82296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72"/>
              <a:buNone/>
            </a:pPr>
            <a:r>
              <a:rPr lang="tr-TR" sz="2400">
                <a:solidFill>
                  <a:srgbClr val="FF0000"/>
                </a:solidFill>
              </a:rPr>
              <a:t>3- </a:t>
            </a:r>
            <a:r>
              <a:rPr lang="tr-TR" sz="2400"/>
              <a:t>Yöneticiler de dahil olmak üzere tüm kullanıcılar için etkili bir araç olacaktır.</a:t>
            </a:r>
            <a:endParaRPr sz="2400"/>
          </a:p>
          <a:p>
            <a:pPr indent="-151891" lvl="0" marL="36576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72"/>
              <a:buNone/>
            </a:pPr>
            <a:r>
              <a:t/>
            </a:r>
            <a:endParaRPr sz="2590"/>
          </a:p>
        </p:txBody>
      </p:sp>
      <p:sp>
        <p:nvSpPr>
          <p:cNvPr id="151" name="Google Shape;151;p18"/>
          <p:cNvSpPr txBox="1"/>
          <p:nvPr>
            <p:ph idx="11" type="ftr"/>
          </p:nvPr>
        </p:nvSpPr>
        <p:spPr>
          <a:xfrm>
            <a:off x="5143504" y="6215082"/>
            <a:ext cx="367457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 </a:t>
            </a:r>
            <a:r>
              <a:rPr b="1" lang="tr-TR">
                <a:solidFill>
                  <a:srgbClr val="105964"/>
                </a:solidFill>
              </a:rPr>
              <a:t>Tekirdağ Namık Kemal Üniversitesi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>
                <a:solidFill>
                  <a:srgbClr val="105964"/>
                </a:solidFill>
              </a:rPr>
              <a:t> Tıp Fakültesi Kalp Damar Cerrahi Anabilim Dalı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1142975" y="1220600"/>
            <a:ext cx="8001000" cy="50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229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tr-TR" sz="2400"/>
              <a:t>Bu kapsam da</a:t>
            </a:r>
            <a:r>
              <a:rPr lang="tr-TR" sz="2400">
                <a:solidFill>
                  <a:srgbClr val="FF0000"/>
                </a:solidFill>
              </a:rPr>
              <a:t>“SKS Perfüzyon Görüş ve Öneri Platformu” </a:t>
            </a:r>
            <a:r>
              <a:rPr lang="tr-TR" sz="2400"/>
              <a:t>oluşturulacak olup,</a:t>
            </a:r>
            <a:endParaRPr sz="2400"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tr-TR" sz="2400"/>
              <a:t> SKS Perfüzyon’a yönelik olarak kurumsal ve bireysel düzeyde çeşitli paydaşların;</a:t>
            </a:r>
            <a:endParaRPr sz="2400"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2400"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tr-TR" sz="2400">
                <a:solidFill>
                  <a:srgbClr val="FF0000"/>
                </a:solidFill>
              </a:rPr>
              <a:t> 1-</a:t>
            </a:r>
            <a:r>
              <a:rPr lang="tr-TR" sz="2400"/>
              <a:t> Mevcut standartlara yönelik görüş ve önerileri, </a:t>
            </a:r>
            <a:endParaRPr sz="2400"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2400"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tr-TR" sz="2400">
                <a:solidFill>
                  <a:srgbClr val="FF0000"/>
                </a:solidFill>
              </a:rPr>
              <a:t> 2-</a:t>
            </a:r>
            <a:r>
              <a:rPr lang="tr-TR" sz="2400"/>
              <a:t> Yeni standart önerilerini iletmeleri sağlanacaktır.</a:t>
            </a:r>
            <a:endParaRPr sz="2400"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tr-TR" sz="2400"/>
              <a:t> </a:t>
            </a:r>
            <a:endParaRPr sz="2400"/>
          </a:p>
          <a:p>
            <a:pPr indent="0" lvl="0" marL="82296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None/>
            </a:pPr>
            <a:r>
              <a:rPr lang="tr-TR" sz="2400">
                <a:solidFill>
                  <a:srgbClr val="FF0000"/>
                </a:solidFill>
              </a:rPr>
              <a:t> 3- </a:t>
            </a:r>
            <a:r>
              <a:rPr lang="tr-TR" sz="2400"/>
              <a:t>Saha çalışmaları yapılarak, bu çalışmalar sonrasında uygulamaya yönelik elde edilen veriler standartlara yansıtılmış ve standartlara son şekli verilecektir.</a:t>
            </a:r>
            <a:endParaRPr sz="2400"/>
          </a:p>
        </p:txBody>
      </p:sp>
      <p:sp>
        <p:nvSpPr>
          <p:cNvPr id="157" name="Google Shape;157;p19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4300"/>
              <a:buFont typeface="Calibri"/>
              <a:buNone/>
            </a:pPr>
            <a:r>
              <a:rPr lang="tr-TR" sz="3000"/>
              <a:t>Perfüzyonda Kalite Standartları</a:t>
            </a:r>
            <a:endParaRPr sz="3000"/>
          </a:p>
        </p:txBody>
      </p:sp>
      <p:sp>
        <p:nvSpPr>
          <p:cNvPr id="158" name="Google Shape;158;p19"/>
          <p:cNvSpPr txBox="1"/>
          <p:nvPr>
            <p:ph idx="11" type="ftr"/>
          </p:nvPr>
        </p:nvSpPr>
        <p:spPr>
          <a:xfrm>
            <a:off x="5436096" y="6305550"/>
            <a:ext cx="3174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            </a:t>
            </a:r>
            <a:r>
              <a:rPr b="1" lang="tr-TR">
                <a:solidFill>
                  <a:srgbClr val="105964"/>
                </a:solidFill>
              </a:rPr>
              <a:t>Tekirdağ Namık Kemal Üniversitesi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>
                <a:solidFill>
                  <a:srgbClr val="105964"/>
                </a:solidFill>
              </a:rPr>
              <a:t> Tıp Fakültesi Kalp Damar Cerrahi Anabilim Dalı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type="title"/>
          </p:nvPr>
        </p:nvSpPr>
        <p:spPr>
          <a:xfrm>
            <a:off x="1403648" y="476672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870"/>
              <a:buFont typeface="Calibri"/>
              <a:buNone/>
            </a:pPr>
            <a:r>
              <a:rPr lang="tr-TR" sz="3000"/>
              <a:t>Perfüzyon Uygulaması için Taslak Standartlar ve Yönergeler</a:t>
            </a:r>
            <a:br>
              <a:rPr lang="tr-TR" sz="3870"/>
            </a:br>
            <a:endParaRPr sz="3870"/>
          </a:p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1043608" y="1447800"/>
            <a:ext cx="7992888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464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tr-TR" sz="2720"/>
              <a:t>   </a:t>
            </a:r>
            <a:r>
              <a:rPr lang="tr-TR" sz="2550">
                <a:solidFill>
                  <a:srgbClr val="FF0000"/>
                </a:solidFill>
              </a:rPr>
              <a:t>Perfüzyonistler Derneği;</a:t>
            </a:r>
            <a:r>
              <a:rPr lang="tr-TR" sz="2550"/>
              <a:t> klinik kanıtlara ve şu anda kabul gören perfüzyon uygulamalarına dayanan standartları üzerinde çalışmaktadır.Derneğimiz tarafından klavuz hazırlama komisyonu kurulmuş  çalışmalar başlatılmıştır.</a:t>
            </a:r>
            <a:endParaRPr sz="2550"/>
          </a:p>
          <a:p>
            <a:pPr indent="-283464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2550"/>
          </a:p>
          <a:p>
            <a:pPr indent="-283464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40"/>
              <a:buNone/>
            </a:pPr>
            <a:r>
              <a:rPr lang="tr-TR" sz="2550"/>
              <a:t>  </a:t>
            </a:r>
            <a:r>
              <a:rPr lang="tr-TR" sz="2550">
                <a:solidFill>
                  <a:srgbClr val="FF0000"/>
                </a:solidFill>
              </a:rPr>
              <a:t> Perfüzyonistler;</a:t>
            </a:r>
            <a:r>
              <a:rPr lang="tr-TR" sz="2550"/>
              <a:t> ekstrakorporeal bilim alanında resmi olarak eğitilmiş ve ekstrakorporeal cihazların kullanımını açık bir şekilde içeren tek müttefik sağlık profesyonelleridir. </a:t>
            </a:r>
            <a:endParaRPr sz="2550"/>
          </a:p>
          <a:p>
            <a:pPr indent="-283464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550"/>
          </a:p>
          <a:p>
            <a:pPr indent="-283464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40"/>
              <a:buNone/>
            </a:pPr>
            <a:r>
              <a:rPr lang="tr-TR" sz="2550"/>
              <a:t>    </a:t>
            </a:r>
            <a:r>
              <a:rPr lang="tr-TR" sz="2550">
                <a:solidFill>
                  <a:srgbClr val="FF0000"/>
                </a:solidFill>
              </a:rPr>
              <a:t>Standartlar ve taslak yönergeler ile;</a:t>
            </a:r>
            <a:r>
              <a:rPr lang="tr-TR" sz="2550"/>
              <a:t> ekstrakorporeal destek hizmetlerinin güvenilirliğini, güvenliğini ve etkililiğini iyileştirmek için kuruma özel protokoller geliştiren ekipler için yararlı bir kılavuz görevi görmesi amaçlanmıştır.</a:t>
            </a:r>
            <a:endParaRPr/>
          </a:p>
          <a:p>
            <a:pPr indent="-153923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 sz="2550"/>
          </a:p>
        </p:txBody>
      </p:sp>
      <p:sp>
        <p:nvSpPr>
          <p:cNvPr id="165" name="Google Shape;165;p20"/>
          <p:cNvSpPr txBox="1"/>
          <p:nvPr>
            <p:ph idx="11" type="ftr"/>
          </p:nvPr>
        </p:nvSpPr>
        <p:spPr>
          <a:xfrm>
            <a:off x="5715008" y="6143644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Tekirdağ Namık Kemal Üniversitesi Tıp Fakültesi Kalp Damar Cerrahi Anabilim Dalı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type="title"/>
          </p:nvPr>
        </p:nvSpPr>
        <p:spPr>
          <a:xfrm>
            <a:off x="1137424" y="-12"/>
            <a:ext cx="7746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6B8C"/>
              </a:buClr>
              <a:buSzPts val="3870"/>
              <a:buFont typeface="Calibri"/>
              <a:buNone/>
            </a:pPr>
            <a:r>
              <a:rPr lang="tr-TR" sz="3000"/>
              <a:t>Perfüzyon Bölümü Standartlar ve Yönergeler</a:t>
            </a:r>
            <a:endParaRPr sz="3000"/>
          </a:p>
        </p:txBody>
      </p:sp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1278175" y="1039875"/>
            <a:ext cx="7865700" cy="55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0548" lvl="0" marL="36576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1: </a:t>
            </a:r>
            <a:r>
              <a:rPr lang="tr-TR" sz="1800"/>
              <a:t>Kurumsal Temel Protokollerin Geliştirilmesi 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2: </a:t>
            </a:r>
            <a:r>
              <a:rPr lang="tr-TR" sz="1800"/>
              <a:t>Nitelik, Yetkinlik ve Destek Personeli 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3: </a:t>
            </a:r>
            <a:r>
              <a:rPr lang="tr-TR" sz="1800"/>
              <a:t>İletişim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4: </a:t>
            </a:r>
            <a:r>
              <a:rPr lang="tr-TR" sz="1800"/>
              <a:t>Perfüzyon Kaydı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5:</a:t>
            </a:r>
            <a:r>
              <a:rPr lang="tr-TR" sz="1800"/>
              <a:t> Kontrol Listesi 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6: </a:t>
            </a:r>
            <a:r>
              <a:rPr lang="tr-TR" sz="1800"/>
              <a:t>Güvenlik Cihazları 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7: </a:t>
            </a:r>
            <a:r>
              <a:rPr lang="tr-TR" sz="1800"/>
              <a:t>İzleme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8: </a:t>
            </a:r>
            <a:r>
              <a:rPr lang="tr-TR" sz="1800"/>
              <a:t>Antikoagülasyon 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9: </a:t>
            </a:r>
            <a:r>
              <a:rPr lang="tr-TR" sz="1800"/>
              <a:t>Gaz Değişimi 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10: </a:t>
            </a:r>
            <a:r>
              <a:rPr lang="tr-TR" sz="1800"/>
              <a:t>Kan Akışı 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11: </a:t>
            </a:r>
            <a:r>
              <a:rPr lang="tr-TR" sz="1800"/>
              <a:t>Kan Basıncı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12: </a:t>
            </a:r>
            <a:r>
              <a:rPr lang="tr-TR" sz="1800"/>
              <a:t>Protamin ve Kardiyotomi Emme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13: </a:t>
            </a:r>
            <a:r>
              <a:rPr lang="tr-TR" sz="1800"/>
              <a:t>Kan Yönetimi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14: </a:t>
            </a:r>
            <a:r>
              <a:rPr lang="tr-TR" sz="1800"/>
              <a:t>Hazırlık Seviyesi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15: </a:t>
            </a:r>
            <a:r>
              <a:rPr lang="tr-TR" sz="1800"/>
              <a:t>Personel 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16: </a:t>
            </a:r>
            <a:r>
              <a:rPr lang="tr-TR" sz="1800"/>
              <a:t>Görev Saatleri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17: </a:t>
            </a:r>
            <a:r>
              <a:rPr lang="tr-TR" sz="1800"/>
              <a:t>Kalite Güvence ve İyileştirme </a:t>
            </a:r>
            <a:endParaRPr sz="1800"/>
          </a:p>
          <a:p>
            <a:pPr indent="-3205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800"/>
              <a:buChar char="⚫"/>
            </a:pPr>
            <a:r>
              <a:rPr lang="tr-TR" sz="1800">
                <a:solidFill>
                  <a:srgbClr val="FF0000"/>
                </a:solidFill>
              </a:rPr>
              <a:t>Standart 18: </a:t>
            </a:r>
            <a:r>
              <a:rPr lang="tr-TR" sz="1800"/>
              <a:t>Bakım</a:t>
            </a:r>
            <a:endParaRPr sz="1800"/>
          </a:p>
          <a:p>
            <a:pPr indent="-206248" lvl="0" marL="36576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16"/>
              <a:buNone/>
            </a:pPr>
            <a:r>
              <a:t/>
            </a:r>
            <a:endParaRPr sz="1800"/>
          </a:p>
        </p:txBody>
      </p:sp>
      <p:sp>
        <p:nvSpPr>
          <p:cNvPr id="172" name="Google Shape;172;p2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Tekirdağ Namık Kemal Üniversitesi Tıp Fakültesi Kalp Damar Cerrahi Anabilim Dalı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ündönümü">
  <a:themeElements>
    <a:clrScheme name="Akış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