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6"/>
  </p:notesMasterIdLst>
  <p:sldIdLst>
    <p:sldId id="305" r:id="rId2"/>
    <p:sldId id="257" r:id="rId3"/>
    <p:sldId id="258" r:id="rId4"/>
    <p:sldId id="259" r:id="rId5"/>
    <p:sldId id="319" r:id="rId6"/>
    <p:sldId id="321" r:id="rId7"/>
    <p:sldId id="262" r:id="rId8"/>
    <p:sldId id="265" r:id="rId9"/>
    <p:sldId id="264" r:id="rId10"/>
    <p:sldId id="285" r:id="rId11"/>
    <p:sldId id="266" r:id="rId12"/>
    <p:sldId id="267" r:id="rId13"/>
    <p:sldId id="270" r:id="rId14"/>
    <p:sldId id="297" r:id="rId15"/>
    <p:sldId id="299" r:id="rId16"/>
    <p:sldId id="271" r:id="rId17"/>
    <p:sldId id="327" r:id="rId18"/>
    <p:sldId id="286" r:id="rId19"/>
    <p:sldId id="347" r:id="rId20"/>
    <p:sldId id="287" r:id="rId21"/>
    <p:sldId id="348" r:id="rId22"/>
    <p:sldId id="336" r:id="rId23"/>
    <p:sldId id="349" r:id="rId24"/>
    <p:sldId id="331" r:id="rId25"/>
    <p:sldId id="330" r:id="rId26"/>
    <p:sldId id="313" r:id="rId27"/>
    <p:sldId id="335" r:id="rId28"/>
    <p:sldId id="346" r:id="rId29"/>
    <p:sldId id="333" r:id="rId30"/>
    <p:sldId id="332" r:id="rId31"/>
    <p:sldId id="334" r:id="rId32"/>
    <p:sldId id="303" r:id="rId33"/>
    <p:sldId id="325" r:id="rId34"/>
    <p:sldId id="279" r:id="rId35"/>
    <p:sldId id="326" r:id="rId36"/>
    <p:sldId id="292" r:id="rId37"/>
    <p:sldId id="277" r:id="rId38"/>
    <p:sldId id="275" r:id="rId39"/>
    <p:sldId id="276" r:id="rId40"/>
    <p:sldId id="282" r:id="rId41"/>
    <p:sldId id="301" r:id="rId42"/>
    <p:sldId id="274" r:id="rId43"/>
    <p:sldId id="302" r:id="rId44"/>
    <p:sldId id="350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2" autoAdjust="0"/>
    <p:restoredTop sz="77708" autoAdjust="0"/>
  </p:normalViewPr>
  <p:slideViewPr>
    <p:cSldViewPr>
      <p:cViewPr varScale="1">
        <p:scale>
          <a:sx n="66" d="100"/>
          <a:sy n="66" d="100"/>
        </p:scale>
        <p:origin x="1939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74B5E-AA26-4045-8F40-D23CF9F2CE3E}" type="datetimeFigureOut">
              <a:rPr lang="en-GB" smtClean="0"/>
              <a:t>09/11/2019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C63A3-3225-4DE4-A8B8-1A4ABF638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885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ps.org.uk/pdfs/GuidetoGoodPractice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449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320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128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incident that led to the death of a paediatric cardiac surgery patient at United Bristol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Healthcase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NHS Trust on 27th May 2005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Karar 16 subat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https://www.scps.org.uk/pdfs/GuidetoGoodPractice.pdf</a:t>
            </a:r>
            <a:endParaRPr lang="en-GB" dirty="0"/>
          </a:p>
          <a:p>
            <a:r>
              <a:rPr lang="en-GB" dirty="0"/>
              <a:t>the Society of Clinical Perfusion Scientists of Great Britain and Ireland</a:t>
            </a:r>
          </a:p>
          <a:p>
            <a:r>
              <a:rPr lang="en-GB" dirty="0"/>
              <a:t>the Society for Cardiothoracic Surgery in Great Britain and Ireland and</a:t>
            </a:r>
          </a:p>
          <a:p>
            <a:r>
              <a:rPr lang="en-GB" dirty="0"/>
              <a:t> the Association of Cardiothoracic Anaesthetists.</a:t>
            </a:r>
          </a:p>
          <a:p>
            <a:r>
              <a:rPr lang="en-GB" dirty="0"/>
              <a:t>safe administration of fluids and drugs associated with heart-lung bypass.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409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Her </a:t>
            </a:r>
            <a:r>
              <a:rPr lang="en-GB" sz="1200" dirty="0" err="1"/>
              <a:t>hastanenin</a:t>
            </a:r>
            <a:r>
              <a:rPr lang="en-GB" sz="1200" dirty="0"/>
              <a:t> perf</a:t>
            </a:r>
            <a:r>
              <a:rPr lang="tr-TR" sz="1200" dirty="0"/>
              <a:t>ü</a:t>
            </a:r>
            <a:r>
              <a:rPr lang="en-GB" sz="1200" dirty="0" err="1"/>
              <a:t>zyon</a:t>
            </a:r>
            <a:r>
              <a:rPr lang="en-GB" sz="1200" dirty="0"/>
              <a:t> </a:t>
            </a:r>
            <a:r>
              <a:rPr lang="en-GB" sz="1200" dirty="0" err="1"/>
              <a:t>departman</a:t>
            </a:r>
            <a:r>
              <a:rPr lang="tr-TR" sz="1200" dirty="0"/>
              <a:t>ının</a:t>
            </a:r>
            <a:r>
              <a:rPr lang="en-GB" sz="1200" dirty="0"/>
              <a:t> </a:t>
            </a:r>
            <a:r>
              <a:rPr lang="en-GB" sz="1200" dirty="0" err="1"/>
              <a:t>yaz</a:t>
            </a:r>
            <a:r>
              <a:rPr lang="tr-TR" sz="1200" dirty="0"/>
              <a:t>ılı</a:t>
            </a:r>
            <a:r>
              <a:rPr lang="en-GB" sz="1200" dirty="0"/>
              <a:t> </a:t>
            </a:r>
            <a:r>
              <a:rPr lang="en-GB" sz="1200" dirty="0" err="1"/>
              <a:t>kural</a:t>
            </a:r>
            <a:r>
              <a:rPr lang="en-GB" sz="1200" dirty="0"/>
              <a:t> </a:t>
            </a:r>
            <a:r>
              <a:rPr lang="en-GB" sz="1200" dirty="0" err="1"/>
              <a:t>ve</a:t>
            </a:r>
            <a:r>
              <a:rPr lang="en-GB" sz="1200" dirty="0"/>
              <a:t> </a:t>
            </a:r>
            <a:r>
              <a:rPr lang="en-GB" sz="1200" dirty="0" err="1"/>
              <a:t>protokolla</a:t>
            </a:r>
            <a:r>
              <a:rPr lang="tr-TR" sz="1200" dirty="0"/>
              <a:t>rı</a:t>
            </a:r>
            <a:r>
              <a:rPr lang="en-GB" sz="1200" dirty="0"/>
              <a:t> </a:t>
            </a:r>
            <a:r>
              <a:rPr lang="en-GB" sz="1200" dirty="0" err="1"/>
              <a:t>olmal</a:t>
            </a:r>
            <a:r>
              <a:rPr lang="tr-TR" sz="1200" dirty="0"/>
              <a:t>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/>
              <a:t>Profesyonel bır meslek olan perfuzyonıstlık meslegını yapan herkesın meslegın her dalında yeterlı bılgı ve becerıye sahıp olması gerekıyor</a:t>
            </a:r>
          </a:p>
          <a:p>
            <a:r>
              <a:rPr lang="en-GB" dirty="0" err="1"/>
              <a:t>bu</a:t>
            </a:r>
            <a:r>
              <a:rPr lang="en-GB" dirty="0"/>
              <a:t> </a:t>
            </a:r>
            <a:r>
              <a:rPr lang="en-GB" dirty="0" err="1"/>
              <a:t>kurallar</a:t>
            </a:r>
            <a:r>
              <a:rPr lang="en-GB" dirty="0"/>
              <a:t> </a:t>
            </a:r>
            <a:r>
              <a:rPr lang="en-GB" dirty="0" err="1"/>
              <a:t>hastaya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iyi</a:t>
            </a:r>
            <a:r>
              <a:rPr lang="en-GB" dirty="0"/>
              <a:t> </a:t>
            </a:r>
            <a:r>
              <a:rPr lang="en-GB" dirty="0" err="1"/>
              <a:t>yontemin</a:t>
            </a:r>
            <a:r>
              <a:rPr lang="en-GB" dirty="0"/>
              <a:t> </a:t>
            </a:r>
            <a:r>
              <a:rPr lang="en-GB" dirty="0" err="1"/>
              <a:t>urgulanmasi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olabilecek</a:t>
            </a:r>
            <a:r>
              <a:rPr lang="en-GB" dirty="0"/>
              <a:t> </a:t>
            </a:r>
            <a:r>
              <a:rPr lang="en-GB" dirty="0" err="1"/>
              <a:t>hata</a:t>
            </a:r>
            <a:r>
              <a:rPr lang="en-GB" dirty="0"/>
              <a:t> </a:t>
            </a:r>
            <a:r>
              <a:rPr lang="en-GB" dirty="0" err="1"/>
              <a:t>riskin</a:t>
            </a:r>
            <a:r>
              <a:rPr lang="en-GB" dirty="0"/>
              <a:t> </a:t>
            </a:r>
            <a:r>
              <a:rPr lang="en-GB" dirty="0" err="1"/>
              <a:t>minimuma</a:t>
            </a:r>
            <a:r>
              <a:rPr lang="en-GB" dirty="0"/>
              <a:t> </a:t>
            </a:r>
            <a:r>
              <a:rPr lang="en-GB" dirty="0" err="1"/>
              <a:t>indirmek</a:t>
            </a:r>
            <a:r>
              <a:rPr lang="en-GB" dirty="0"/>
              <a:t> </a:t>
            </a:r>
            <a:r>
              <a:rPr lang="en-GB" dirty="0" err="1"/>
              <a:t>amaciyla</a:t>
            </a:r>
            <a:r>
              <a:rPr lang="en-GB" dirty="0"/>
              <a:t> </a:t>
            </a:r>
            <a:r>
              <a:rPr lang="en-GB" dirty="0" err="1"/>
              <a:t>dernegin</a:t>
            </a:r>
            <a:r>
              <a:rPr lang="en-GB" dirty="0"/>
              <a:t> </a:t>
            </a:r>
            <a:r>
              <a:rPr lang="en-GB" dirty="0" err="1"/>
              <a:t>kuallari</a:t>
            </a:r>
            <a:r>
              <a:rPr lang="en-GB" dirty="0"/>
              <a:t> </a:t>
            </a:r>
            <a:r>
              <a:rPr lang="en-GB" dirty="0" err="1"/>
              <a:t>goze</a:t>
            </a:r>
            <a:r>
              <a:rPr lang="en-GB" dirty="0"/>
              <a:t> </a:t>
            </a:r>
            <a:r>
              <a:rPr lang="en-GB" dirty="0" err="1"/>
              <a:t>alinarak</a:t>
            </a:r>
            <a:r>
              <a:rPr lang="en-GB" dirty="0"/>
              <a:t> </a:t>
            </a:r>
            <a:r>
              <a:rPr lang="en-GB" dirty="0" err="1"/>
              <a:t>hazilnmalidir</a:t>
            </a:r>
            <a:endParaRPr lang="en-GB" dirty="0"/>
          </a:p>
          <a:p>
            <a:r>
              <a:rPr lang="en-GB" dirty="0" err="1"/>
              <a:t>Hata</a:t>
            </a:r>
            <a:r>
              <a:rPr lang="en-GB" dirty="0"/>
              <a:t> </a:t>
            </a:r>
            <a:r>
              <a:rPr lang="en-GB" dirty="0" err="1"/>
              <a:t>olustugunda</a:t>
            </a:r>
            <a:r>
              <a:rPr lang="en-GB" dirty="0"/>
              <a:t> </a:t>
            </a:r>
            <a:r>
              <a:rPr lang="en-GB" dirty="0" err="1"/>
              <a:t>rapor</a:t>
            </a:r>
            <a:r>
              <a:rPr lang="en-GB" dirty="0"/>
              <a:t> </a:t>
            </a:r>
            <a:r>
              <a:rPr lang="en-GB" dirty="0" err="1"/>
              <a:t>tutulmali</a:t>
            </a:r>
            <a:r>
              <a:rPr lang="en-GB" dirty="0"/>
              <a:t>, local </a:t>
            </a:r>
            <a:r>
              <a:rPr lang="en-GB" dirty="0" err="1"/>
              <a:t>komite</a:t>
            </a:r>
            <a:r>
              <a:rPr lang="en-GB" dirty="0"/>
              <a:t>, </a:t>
            </a:r>
            <a:r>
              <a:rPr lang="en-GB" dirty="0" err="1"/>
              <a:t>dernek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ulusal</a:t>
            </a:r>
            <a:r>
              <a:rPr lang="en-GB" dirty="0"/>
              <a:t> hasta </a:t>
            </a:r>
            <a:r>
              <a:rPr lang="en-GB" dirty="0" err="1"/>
              <a:t>emniyet</a:t>
            </a:r>
            <a:r>
              <a:rPr lang="en-GB" dirty="0"/>
              <a:t> </a:t>
            </a:r>
            <a:r>
              <a:rPr lang="en-GB" dirty="0" err="1"/>
              <a:t>komitesi</a:t>
            </a:r>
            <a:r>
              <a:rPr lang="en-GB" dirty="0"/>
              <a:t> </a:t>
            </a:r>
            <a:r>
              <a:rPr lang="en-GB" dirty="0" err="1"/>
              <a:t>haberdar</a:t>
            </a:r>
            <a:r>
              <a:rPr lang="en-GB" dirty="0"/>
              <a:t> </a:t>
            </a:r>
            <a:r>
              <a:rPr lang="en-GB" dirty="0" err="1"/>
              <a:t>edilmeli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46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58 </a:t>
            </a:r>
            <a:r>
              <a:rPr lang="en-US" b="1" dirty="0" err="1"/>
              <a:t>merkez</a:t>
            </a:r>
            <a:r>
              <a:rPr lang="en-US" b="1" dirty="0"/>
              <a:t>/ UK  (13 </a:t>
            </a:r>
            <a:r>
              <a:rPr lang="en-US" b="1" dirty="0" err="1"/>
              <a:t>Londra</a:t>
            </a:r>
            <a:r>
              <a:rPr lang="en-US" b="1" dirty="0"/>
              <a:t>)</a:t>
            </a:r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2: </a:t>
            </a:r>
            <a:r>
              <a:rPr lang="en-US" sz="1200" dirty="0" err="1"/>
              <a:t>Protokollere</a:t>
            </a:r>
            <a:r>
              <a:rPr lang="en-US" sz="1200" dirty="0"/>
              <a:t> </a:t>
            </a:r>
            <a:r>
              <a:rPr lang="en-US" sz="1200" dirty="0" err="1"/>
              <a:t>uygun</a:t>
            </a:r>
            <a:r>
              <a:rPr lang="en-US" sz="1200" dirty="0"/>
              <a:t> </a:t>
            </a:r>
          </a:p>
          <a:p>
            <a:endParaRPr lang="en-US" sz="1200" dirty="0"/>
          </a:p>
          <a:p>
            <a:r>
              <a:rPr lang="en-GB" b="1" i="0" dirty="0"/>
              <a:t>3: </a:t>
            </a:r>
            <a:r>
              <a:rPr lang="en-US" sz="1200" dirty="0"/>
              <a:t>Prime, </a:t>
            </a:r>
            <a:r>
              <a:rPr lang="en-US" sz="1200" dirty="0" err="1"/>
              <a:t>cardiopleji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vaka</a:t>
            </a:r>
            <a:r>
              <a:rPr lang="en-US" sz="1200" dirty="0"/>
              <a:t> </a:t>
            </a:r>
            <a:r>
              <a:rPr lang="en-US" sz="1200" dirty="0" err="1"/>
              <a:t>esnasinda</a:t>
            </a:r>
            <a:r>
              <a:rPr lang="en-US" sz="1200" dirty="0"/>
              <a:t> </a:t>
            </a:r>
            <a:r>
              <a:rPr lang="en-US" sz="1200" dirty="0" err="1"/>
              <a:t>kullanilacak</a:t>
            </a:r>
            <a:r>
              <a:rPr lang="en-US" sz="1200" dirty="0"/>
              <a:t> </a:t>
            </a:r>
            <a:r>
              <a:rPr lang="en-US" sz="1200" dirty="0" err="1"/>
              <a:t>ilaclar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kan</a:t>
            </a:r>
            <a:r>
              <a:rPr lang="en-US" sz="1200" dirty="0"/>
              <a:t> </a:t>
            </a:r>
            <a:r>
              <a:rPr lang="en-US" sz="1200" dirty="0" err="1"/>
              <a:t>urunleri</a:t>
            </a:r>
            <a:endParaRPr lang="en-US" sz="1200" dirty="0"/>
          </a:p>
          <a:p>
            <a:endParaRPr lang="en-US" sz="1200" dirty="0"/>
          </a:p>
          <a:p>
            <a:r>
              <a:rPr lang="en-GB" b="1" dirty="0"/>
              <a:t>5: </a:t>
            </a:r>
            <a:r>
              <a:rPr lang="en-US" b="1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CDI,ACT,Isiyici</a:t>
            </a:r>
            <a:r>
              <a:rPr lang="en-US" sz="1200" dirty="0"/>
              <a:t> </a:t>
            </a:r>
            <a:r>
              <a:rPr lang="en-US" sz="1200" dirty="0" err="1"/>
              <a:t>sogutucu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hasta </a:t>
            </a:r>
            <a:r>
              <a:rPr lang="en-US" sz="1200" dirty="0" err="1"/>
              <a:t>monitoru</a:t>
            </a:r>
            <a:r>
              <a:rPr lang="en-US" sz="1200" dirty="0"/>
              <a:t>  </a:t>
            </a:r>
            <a:r>
              <a:rPr lang="en-US" sz="1200" dirty="0" err="1"/>
              <a:t>ve</a:t>
            </a:r>
            <a:r>
              <a:rPr lang="en-US" sz="1200" dirty="0"/>
              <a:t> cell saver </a:t>
            </a:r>
            <a:r>
              <a:rPr lang="en-US" sz="1200" dirty="0" err="1"/>
              <a:t>bagli</a:t>
            </a:r>
            <a:r>
              <a:rPr lang="en-US" sz="1200" dirty="0"/>
              <a:t>) </a:t>
            </a:r>
          </a:p>
          <a:p>
            <a:endParaRPr lang="en-US" sz="1200" b="1" dirty="0"/>
          </a:p>
          <a:p>
            <a:r>
              <a:rPr lang="en-US" sz="1200" b="1" dirty="0"/>
              <a:t>10: </a:t>
            </a:r>
            <a:r>
              <a:rPr lang="en-US" sz="1200" dirty="0"/>
              <a:t>Bir </a:t>
            </a:r>
            <a:r>
              <a:rPr lang="en-US" sz="1200" dirty="0" err="1"/>
              <a:t>nusha</a:t>
            </a:r>
            <a:r>
              <a:rPr lang="en-US" sz="1200" dirty="0"/>
              <a:t> print </a:t>
            </a:r>
            <a:r>
              <a:rPr lang="en-US" sz="1200" dirty="0" err="1"/>
              <a:t>edilip</a:t>
            </a:r>
            <a:r>
              <a:rPr lang="en-US" sz="1200" dirty="0"/>
              <a:t> hasta </a:t>
            </a:r>
            <a:r>
              <a:rPr lang="en-US" sz="1200" dirty="0" err="1"/>
              <a:t>dosyasina</a:t>
            </a:r>
            <a:r>
              <a:rPr lang="en-US" sz="120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756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13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2: </a:t>
            </a:r>
            <a:r>
              <a:rPr lang="en-US" sz="1200" dirty="0" err="1"/>
              <a:t>Protokollere</a:t>
            </a:r>
            <a:r>
              <a:rPr lang="en-US" sz="1200" dirty="0"/>
              <a:t> </a:t>
            </a:r>
            <a:r>
              <a:rPr lang="en-US" sz="1200" dirty="0" err="1"/>
              <a:t>uygun</a:t>
            </a:r>
            <a:r>
              <a:rPr lang="en-US" sz="1200" dirty="0"/>
              <a:t> </a:t>
            </a:r>
          </a:p>
          <a:p>
            <a:endParaRPr lang="en-US" sz="1200" dirty="0"/>
          </a:p>
          <a:p>
            <a:r>
              <a:rPr lang="en-GB" b="1" i="0" dirty="0"/>
              <a:t>3: </a:t>
            </a:r>
            <a:r>
              <a:rPr lang="en-US" sz="1200" dirty="0"/>
              <a:t>Prime, </a:t>
            </a:r>
            <a:r>
              <a:rPr lang="en-US" sz="1200" dirty="0" err="1"/>
              <a:t>cardiopleji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vaka</a:t>
            </a:r>
            <a:r>
              <a:rPr lang="en-US" sz="1200" dirty="0"/>
              <a:t> </a:t>
            </a:r>
            <a:r>
              <a:rPr lang="en-US" sz="1200" dirty="0" err="1"/>
              <a:t>esnasinda</a:t>
            </a:r>
            <a:r>
              <a:rPr lang="en-US" sz="1200" dirty="0"/>
              <a:t> </a:t>
            </a:r>
            <a:r>
              <a:rPr lang="en-US" sz="1200" dirty="0" err="1"/>
              <a:t>kullanilacak</a:t>
            </a:r>
            <a:r>
              <a:rPr lang="en-US" sz="1200" dirty="0"/>
              <a:t> </a:t>
            </a:r>
            <a:r>
              <a:rPr lang="en-US" sz="1200" dirty="0" err="1"/>
              <a:t>ilaclar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kan</a:t>
            </a:r>
            <a:r>
              <a:rPr lang="en-US" sz="1200" dirty="0"/>
              <a:t> </a:t>
            </a:r>
            <a:r>
              <a:rPr lang="en-US" sz="1200" dirty="0" err="1"/>
              <a:t>urunleri</a:t>
            </a:r>
            <a:endParaRPr lang="en-US" sz="1200" dirty="0"/>
          </a:p>
          <a:p>
            <a:endParaRPr lang="en-US" sz="1200" dirty="0"/>
          </a:p>
          <a:p>
            <a:r>
              <a:rPr lang="en-GB" b="1" dirty="0"/>
              <a:t>5: </a:t>
            </a:r>
            <a:r>
              <a:rPr lang="en-US" b="1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CDI,ACT,Isiyici</a:t>
            </a:r>
            <a:r>
              <a:rPr lang="en-US" sz="1200" dirty="0"/>
              <a:t> </a:t>
            </a:r>
            <a:r>
              <a:rPr lang="en-US" sz="1200" dirty="0" err="1"/>
              <a:t>sogutucu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hasta </a:t>
            </a:r>
            <a:r>
              <a:rPr lang="en-US" sz="1200" dirty="0" err="1"/>
              <a:t>monitoru</a:t>
            </a:r>
            <a:r>
              <a:rPr lang="en-US" sz="1200" dirty="0"/>
              <a:t>  </a:t>
            </a:r>
            <a:r>
              <a:rPr lang="en-US" sz="1200" dirty="0" err="1"/>
              <a:t>ve</a:t>
            </a:r>
            <a:r>
              <a:rPr lang="en-US" sz="1200" dirty="0"/>
              <a:t> cell saver </a:t>
            </a:r>
            <a:r>
              <a:rPr lang="en-US" sz="1200" dirty="0" err="1"/>
              <a:t>bagli</a:t>
            </a:r>
            <a:r>
              <a:rPr lang="en-US" sz="1200" dirty="0"/>
              <a:t>) </a:t>
            </a:r>
          </a:p>
          <a:p>
            <a:endParaRPr lang="en-US" sz="1200" b="1" dirty="0"/>
          </a:p>
          <a:p>
            <a:r>
              <a:rPr lang="en-US" sz="1200" b="1" dirty="0"/>
              <a:t>10: </a:t>
            </a:r>
            <a:r>
              <a:rPr lang="en-US" sz="1200" dirty="0"/>
              <a:t>Bir </a:t>
            </a:r>
            <a:r>
              <a:rPr lang="en-US" sz="1200" dirty="0" err="1"/>
              <a:t>nusha</a:t>
            </a:r>
            <a:r>
              <a:rPr lang="en-US" sz="1200" dirty="0"/>
              <a:t> print </a:t>
            </a:r>
            <a:r>
              <a:rPr lang="en-US" sz="1200" dirty="0" err="1"/>
              <a:t>edilip</a:t>
            </a:r>
            <a:r>
              <a:rPr lang="en-US" sz="1200" dirty="0"/>
              <a:t> hasta </a:t>
            </a:r>
            <a:r>
              <a:rPr lang="en-US" sz="1200" dirty="0" err="1"/>
              <a:t>dosyasina</a:t>
            </a:r>
            <a:r>
              <a:rPr lang="en-US" sz="120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376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June 2008 the World Health Organisation launched its Safe Surgery Save Lives initiative,23 which has introduced a new safety checklist for surgical teams, to reduce surgical errors and improve patient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595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2: </a:t>
            </a:r>
            <a:r>
              <a:rPr lang="en-US" sz="1200" dirty="0" err="1"/>
              <a:t>Protokollere</a:t>
            </a:r>
            <a:r>
              <a:rPr lang="en-US" sz="1200" dirty="0"/>
              <a:t> </a:t>
            </a:r>
            <a:r>
              <a:rPr lang="en-US" sz="1200" dirty="0" err="1"/>
              <a:t>uygun</a:t>
            </a:r>
            <a:r>
              <a:rPr lang="en-US" sz="1200" dirty="0"/>
              <a:t> </a:t>
            </a:r>
          </a:p>
          <a:p>
            <a:endParaRPr lang="en-US" sz="1200" dirty="0"/>
          </a:p>
          <a:p>
            <a:r>
              <a:rPr lang="en-GB" b="1" i="0" dirty="0"/>
              <a:t>3: </a:t>
            </a:r>
            <a:r>
              <a:rPr lang="en-US" sz="1200" dirty="0"/>
              <a:t>Prime, </a:t>
            </a:r>
            <a:r>
              <a:rPr lang="en-US" sz="1200" dirty="0" err="1"/>
              <a:t>cardiopleji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vaka</a:t>
            </a:r>
            <a:r>
              <a:rPr lang="en-US" sz="1200" dirty="0"/>
              <a:t> </a:t>
            </a:r>
            <a:r>
              <a:rPr lang="en-US" sz="1200" dirty="0" err="1"/>
              <a:t>esnasinda</a:t>
            </a:r>
            <a:r>
              <a:rPr lang="en-US" sz="1200" dirty="0"/>
              <a:t> </a:t>
            </a:r>
            <a:r>
              <a:rPr lang="en-US" sz="1200" dirty="0" err="1"/>
              <a:t>kullanilacak</a:t>
            </a:r>
            <a:r>
              <a:rPr lang="en-US" sz="1200" dirty="0"/>
              <a:t> </a:t>
            </a:r>
            <a:r>
              <a:rPr lang="en-US" sz="1200" dirty="0" err="1"/>
              <a:t>ilaclar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kan</a:t>
            </a:r>
            <a:r>
              <a:rPr lang="en-US" sz="1200" dirty="0"/>
              <a:t> </a:t>
            </a:r>
            <a:r>
              <a:rPr lang="en-US" sz="1200" dirty="0" err="1"/>
              <a:t>urunleri</a:t>
            </a:r>
            <a:endParaRPr lang="en-US" sz="1200" dirty="0"/>
          </a:p>
          <a:p>
            <a:endParaRPr lang="en-US" sz="1200" dirty="0"/>
          </a:p>
          <a:p>
            <a:r>
              <a:rPr lang="en-GB" b="1" dirty="0"/>
              <a:t>5: </a:t>
            </a:r>
            <a:r>
              <a:rPr lang="en-US" b="1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CDI,ACT,Isiyici</a:t>
            </a:r>
            <a:r>
              <a:rPr lang="en-US" sz="1200" dirty="0"/>
              <a:t> </a:t>
            </a:r>
            <a:r>
              <a:rPr lang="en-US" sz="1200" dirty="0" err="1"/>
              <a:t>sogutucu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hasta </a:t>
            </a:r>
            <a:r>
              <a:rPr lang="en-US" sz="1200" dirty="0" err="1"/>
              <a:t>monitoru</a:t>
            </a:r>
            <a:r>
              <a:rPr lang="en-US" sz="1200" dirty="0"/>
              <a:t>  </a:t>
            </a:r>
            <a:r>
              <a:rPr lang="en-US" sz="1200" dirty="0" err="1"/>
              <a:t>ve</a:t>
            </a:r>
            <a:r>
              <a:rPr lang="en-US" sz="1200" dirty="0"/>
              <a:t> cell saver </a:t>
            </a:r>
            <a:r>
              <a:rPr lang="en-US" sz="1200" dirty="0" err="1"/>
              <a:t>bagli</a:t>
            </a:r>
            <a:r>
              <a:rPr lang="en-US" sz="1200" dirty="0"/>
              <a:t>) </a:t>
            </a:r>
          </a:p>
          <a:p>
            <a:endParaRPr lang="en-US" sz="1200" b="1" dirty="0"/>
          </a:p>
          <a:p>
            <a:r>
              <a:rPr lang="en-US" sz="1200" b="1" dirty="0"/>
              <a:t>10: </a:t>
            </a:r>
            <a:r>
              <a:rPr lang="en-US" sz="1200" dirty="0"/>
              <a:t>Bir </a:t>
            </a:r>
            <a:r>
              <a:rPr lang="en-US" sz="1200" dirty="0" err="1"/>
              <a:t>nusha</a:t>
            </a:r>
            <a:r>
              <a:rPr lang="en-US" sz="1200" dirty="0"/>
              <a:t> print </a:t>
            </a:r>
            <a:r>
              <a:rPr lang="en-US" sz="1200" dirty="0" err="1"/>
              <a:t>edilip</a:t>
            </a:r>
            <a:r>
              <a:rPr lang="en-US" sz="1200" dirty="0"/>
              <a:t> hasta </a:t>
            </a:r>
            <a:r>
              <a:rPr lang="en-US" sz="1200" dirty="0" err="1"/>
              <a:t>dosyasina</a:t>
            </a:r>
            <a:r>
              <a:rPr lang="en-US" sz="120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61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913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2: </a:t>
            </a:r>
            <a:r>
              <a:rPr lang="en-US" sz="1200" dirty="0" err="1"/>
              <a:t>Protokollere</a:t>
            </a:r>
            <a:r>
              <a:rPr lang="en-US" sz="1200" dirty="0"/>
              <a:t> </a:t>
            </a:r>
            <a:r>
              <a:rPr lang="en-US" sz="1200" dirty="0" err="1"/>
              <a:t>uygun</a:t>
            </a:r>
            <a:r>
              <a:rPr lang="en-US" sz="1200" dirty="0"/>
              <a:t> </a:t>
            </a:r>
          </a:p>
          <a:p>
            <a:endParaRPr lang="en-US" sz="1200" dirty="0"/>
          </a:p>
          <a:p>
            <a:r>
              <a:rPr lang="en-GB" b="1" i="0" dirty="0"/>
              <a:t>3: </a:t>
            </a:r>
            <a:r>
              <a:rPr lang="en-US" sz="1200" dirty="0"/>
              <a:t>Prime, </a:t>
            </a:r>
            <a:r>
              <a:rPr lang="en-US" sz="1200" dirty="0" err="1"/>
              <a:t>cardiopleji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vaka</a:t>
            </a:r>
            <a:r>
              <a:rPr lang="en-US" sz="1200" dirty="0"/>
              <a:t> </a:t>
            </a:r>
            <a:r>
              <a:rPr lang="en-US" sz="1200" dirty="0" err="1"/>
              <a:t>esnasinda</a:t>
            </a:r>
            <a:r>
              <a:rPr lang="en-US" sz="1200" dirty="0"/>
              <a:t> </a:t>
            </a:r>
            <a:r>
              <a:rPr lang="en-US" sz="1200" dirty="0" err="1"/>
              <a:t>kullanilacak</a:t>
            </a:r>
            <a:r>
              <a:rPr lang="en-US" sz="1200" dirty="0"/>
              <a:t> </a:t>
            </a:r>
            <a:r>
              <a:rPr lang="en-US" sz="1200" dirty="0" err="1"/>
              <a:t>ilaclar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kan</a:t>
            </a:r>
            <a:r>
              <a:rPr lang="en-US" sz="1200" dirty="0"/>
              <a:t> </a:t>
            </a:r>
            <a:r>
              <a:rPr lang="en-US" sz="1200" dirty="0" err="1"/>
              <a:t>urunleri</a:t>
            </a:r>
            <a:endParaRPr lang="en-US" sz="1200" dirty="0"/>
          </a:p>
          <a:p>
            <a:endParaRPr lang="en-US" sz="1200" dirty="0"/>
          </a:p>
          <a:p>
            <a:r>
              <a:rPr lang="en-GB" b="1" dirty="0"/>
              <a:t>5: </a:t>
            </a:r>
            <a:r>
              <a:rPr lang="en-US" b="1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CDI,ACT,Isiyici</a:t>
            </a:r>
            <a:r>
              <a:rPr lang="en-US" sz="1200" dirty="0"/>
              <a:t> </a:t>
            </a:r>
            <a:r>
              <a:rPr lang="en-US" sz="1200" dirty="0" err="1"/>
              <a:t>sogutucu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hasta </a:t>
            </a:r>
            <a:r>
              <a:rPr lang="en-US" sz="1200" dirty="0" err="1"/>
              <a:t>monitoru</a:t>
            </a:r>
            <a:r>
              <a:rPr lang="en-US" sz="1200" dirty="0"/>
              <a:t>  </a:t>
            </a:r>
            <a:r>
              <a:rPr lang="en-US" sz="1200" dirty="0" err="1"/>
              <a:t>ve</a:t>
            </a:r>
            <a:r>
              <a:rPr lang="en-US" sz="1200" dirty="0"/>
              <a:t> cell saver </a:t>
            </a:r>
            <a:r>
              <a:rPr lang="en-US" sz="1200" dirty="0" err="1"/>
              <a:t>bagli</a:t>
            </a:r>
            <a:r>
              <a:rPr lang="en-US" sz="1200" dirty="0"/>
              <a:t>) </a:t>
            </a:r>
          </a:p>
          <a:p>
            <a:endParaRPr lang="en-US" sz="1200" b="1" dirty="0"/>
          </a:p>
          <a:p>
            <a:r>
              <a:rPr lang="en-US" sz="1200" b="1" dirty="0"/>
              <a:t>10: </a:t>
            </a:r>
            <a:r>
              <a:rPr lang="en-US" sz="1200" dirty="0"/>
              <a:t>Bir </a:t>
            </a:r>
            <a:r>
              <a:rPr lang="en-US" sz="1200" dirty="0" err="1"/>
              <a:t>nusha</a:t>
            </a:r>
            <a:r>
              <a:rPr lang="en-US" sz="1200" dirty="0"/>
              <a:t> print </a:t>
            </a:r>
            <a:r>
              <a:rPr lang="en-US" sz="1200" dirty="0" err="1"/>
              <a:t>edilip</a:t>
            </a:r>
            <a:r>
              <a:rPr lang="en-US" sz="1200" dirty="0"/>
              <a:t> hasta </a:t>
            </a:r>
            <a:r>
              <a:rPr lang="en-US" sz="1200" dirty="0" err="1"/>
              <a:t>dosyasina</a:t>
            </a:r>
            <a:r>
              <a:rPr lang="en-US" sz="120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284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2: </a:t>
            </a:r>
            <a:r>
              <a:rPr lang="en-US" sz="1200" dirty="0" err="1"/>
              <a:t>Protokollere</a:t>
            </a:r>
            <a:r>
              <a:rPr lang="en-US" sz="1200" dirty="0"/>
              <a:t> </a:t>
            </a:r>
            <a:r>
              <a:rPr lang="en-US" sz="1200" dirty="0" err="1"/>
              <a:t>uygun</a:t>
            </a:r>
            <a:r>
              <a:rPr lang="en-US" sz="1200" dirty="0"/>
              <a:t> </a:t>
            </a:r>
          </a:p>
          <a:p>
            <a:endParaRPr lang="en-US" sz="1200" dirty="0"/>
          </a:p>
          <a:p>
            <a:r>
              <a:rPr lang="en-GB" b="1" i="0" dirty="0"/>
              <a:t>3: </a:t>
            </a:r>
            <a:r>
              <a:rPr lang="en-US" sz="1200" dirty="0"/>
              <a:t>Prime, </a:t>
            </a:r>
            <a:r>
              <a:rPr lang="en-US" sz="1200" dirty="0" err="1"/>
              <a:t>cardiopleji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vaka</a:t>
            </a:r>
            <a:r>
              <a:rPr lang="en-US" sz="1200" dirty="0"/>
              <a:t> </a:t>
            </a:r>
            <a:r>
              <a:rPr lang="en-US" sz="1200" dirty="0" err="1"/>
              <a:t>esnasinda</a:t>
            </a:r>
            <a:r>
              <a:rPr lang="en-US" sz="1200" dirty="0"/>
              <a:t> </a:t>
            </a:r>
            <a:r>
              <a:rPr lang="en-US" sz="1200" dirty="0" err="1"/>
              <a:t>kullanilacak</a:t>
            </a:r>
            <a:r>
              <a:rPr lang="en-US" sz="1200" dirty="0"/>
              <a:t> </a:t>
            </a:r>
            <a:r>
              <a:rPr lang="en-US" sz="1200" dirty="0" err="1"/>
              <a:t>ilaclar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kan</a:t>
            </a:r>
            <a:r>
              <a:rPr lang="en-US" sz="1200" dirty="0"/>
              <a:t> </a:t>
            </a:r>
            <a:r>
              <a:rPr lang="en-US" sz="1200" dirty="0" err="1"/>
              <a:t>urunleri</a:t>
            </a:r>
            <a:endParaRPr lang="en-US" sz="1200" dirty="0"/>
          </a:p>
          <a:p>
            <a:endParaRPr lang="en-US" sz="1200" dirty="0"/>
          </a:p>
          <a:p>
            <a:r>
              <a:rPr lang="en-GB" b="1" dirty="0"/>
              <a:t>5: </a:t>
            </a:r>
            <a:r>
              <a:rPr lang="en-US" b="1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CDI,ACT,Isiyici</a:t>
            </a:r>
            <a:r>
              <a:rPr lang="en-US" sz="1200" dirty="0"/>
              <a:t> </a:t>
            </a:r>
            <a:r>
              <a:rPr lang="en-US" sz="1200" dirty="0" err="1"/>
              <a:t>sogutucu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hasta </a:t>
            </a:r>
            <a:r>
              <a:rPr lang="en-US" sz="1200" dirty="0" err="1"/>
              <a:t>monitoru</a:t>
            </a:r>
            <a:r>
              <a:rPr lang="en-US" sz="1200" dirty="0"/>
              <a:t>  </a:t>
            </a:r>
            <a:r>
              <a:rPr lang="en-US" sz="1200" dirty="0" err="1"/>
              <a:t>ve</a:t>
            </a:r>
            <a:r>
              <a:rPr lang="en-US" sz="1200" dirty="0"/>
              <a:t> cell saver </a:t>
            </a:r>
            <a:r>
              <a:rPr lang="en-US" sz="1200" dirty="0" err="1"/>
              <a:t>bagli</a:t>
            </a:r>
            <a:r>
              <a:rPr lang="en-US" sz="1200" dirty="0"/>
              <a:t>) </a:t>
            </a:r>
          </a:p>
          <a:p>
            <a:endParaRPr lang="en-US" sz="1200" b="1" dirty="0"/>
          </a:p>
          <a:p>
            <a:r>
              <a:rPr lang="en-US" sz="1200" b="1" dirty="0"/>
              <a:t>10: </a:t>
            </a:r>
            <a:r>
              <a:rPr lang="en-US" sz="1200" dirty="0"/>
              <a:t>Bir </a:t>
            </a:r>
            <a:r>
              <a:rPr lang="en-US" sz="1200" dirty="0" err="1"/>
              <a:t>nusha</a:t>
            </a:r>
            <a:r>
              <a:rPr lang="en-US" sz="1200" dirty="0"/>
              <a:t> print </a:t>
            </a:r>
            <a:r>
              <a:rPr lang="en-US" sz="1200" dirty="0" err="1"/>
              <a:t>edilip</a:t>
            </a:r>
            <a:r>
              <a:rPr lang="en-US" sz="1200" dirty="0"/>
              <a:t> hasta </a:t>
            </a:r>
            <a:r>
              <a:rPr lang="en-US" sz="1200" dirty="0" err="1"/>
              <a:t>dosyasina</a:t>
            </a:r>
            <a:r>
              <a:rPr lang="en-US" sz="120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17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June 2008 the World Health Organisation launched its Safe Surgery Save Lives initiative,23 which has introduced a new safety checklist for surgical teams, to reduce surgical errors and improve patient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356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30 </a:t>
            </a:r>
            <a:r>
              <a:rPr lang="en-GB" dirty="0" err="1"/>
              <a:t>Pediatrik</a:t>
            </a:r>
            <a:r>
              <a:rPr lang="en-GB" dirty="0"/>
              <a:t> ECMO 2018</a:t>
            </a:r>
            <a:endParaRPr lang="tr-T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582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Northern Ireland</a:t>
            </a:r>
          </a:p>
          <a:p>
            <a:r>
              <a:rPr lang="en-GB" dirty="0" err="1"/>
              <a:t>Katar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27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1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Teorik bilgi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062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944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ı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75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2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5605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6918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7661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8018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526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9089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2026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6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060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194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486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15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Nilgün hanım</a:t>
            </a:r>
          </a:p>
          <a:p>
            <a:r>
              <a:rPr lang="tr-TR" dirty="0"/>
              <a:t>Nurcan</a:t>
            </a:r>
          </a:p>
          <a:p>
            <a:r>
              <a:rPr lang="tr-TR" dirty="0"/>
              <a:t>Serap, Münevver</a:t>
            </a:r>
          </a:p>
          <a:p>
            <a:r>
              <a:rPr lang="tr-TR" dirty="0"/>
              <a:t>Nezahat</a:t>
            </a:r>
          </a:p>
          <a:p>
            <a:r>
              <a:rPr lang="tr-TR" dirty="0"/>
              <a:t>NURTEN</a:t>
            </a:r>
          </a:p>
          <a:p>
            <a:r>
              <a:rPr lang="tr-TR" dirty="0"/>
              <a:t>Ramiz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023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63A3-3225-4DE4-A8B8-1A4ABF638AB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973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006C03B-F9CB-49A0-803C-6A3EE8DEFEC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C6F5535-8A0C-4830-BC2C-C7D16E7C066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://www.guysandstthomas.nhs.uk/home.asp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ristol.ac.uk/study/postgraduate/2019/health-sciences/msc-perfusion-science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CF6D6-7BE6-472C-9107-D86B07C30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3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14CA19-AD4A-4E2F-8331-C02405C0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8" y="411480"/>
            <a:ext cx="337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uy's and St Thomas' NHS Foundation Trust">
            <a:hlinkClick r:id="rId4" tooltip="Guy's and St Thomas' NHS Foundation Trust"/>
            <a:extLst>
              <a:ext uri="{FF2B5EF4-FFF2-40B4-BE49-F238E27FC236}">
                <a16:creationId xmlns:a16="http://schemas.microsoft.com/office/drawing/2014/main" id="{A9C1A54C-3EEA-4123-A00E-D71522AA8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449580"/>
            <a:ext cx="2914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A502F-B5CE-40AF-BE30-4942AC814BAB}"/>
              </a:ext>
            </a:extLst>
          </p:cNvPr>
          <p:cNvSpPr txBox="1"/>
          <p:nvPr/>
        </p:nvSpPr>
        <p:spPr>
          <a:xfrm>
            <a:off x="2667000" y="3962400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tr-TR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İngİltere</a:t>
            </a:r>
            <a:r>
              <a:rPr lang="en-GB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’</a:t>
            </a:r>
            <a:r>
              <a:rPr lang="tr-TR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de </a:t>
            </a:r>
            <a:r>
              <a:rPr lang="en-GB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Perf</a:t>
            </a:r>
            <a:r>
              <a:rPr lang="tr-TR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üzyonİst olmak</a:t>
            </a:r>
            <a:endParaRPr lang="en-GB" sz="28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37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4800600" cy="5207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tr-TR" dirty="0"/>
              <a:t>ö</a:t>
            </a:r>
            <a:r>
              <a:rPr lang="en-US" dirty="0"/>
              <a:t>n</a:t>
            </a:r>
            <a:r>
              <a:rPr lang="tr-TR" dirty="0"/>
              <a:t>ü</a:t>
            </a:r>
            <a:r>
              <a:rPr lang="en-US" dirty="0"/>
              <a:t>s 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Dernek</a:t>
            </a:r>
            <a:r>
              <a:rPr lang="en-US" dirty="0"/>
              <a:t> </a:t>
            </a:r>
            <a:r>
              <a:rPr lang="en-US" dirty="0" err="1"/>
              <a:t>cali</a:t>
            </a:r>
            <a:r>
              <a:rPr lang="tr-TR" dirty="0"/>
              <a:t>ş</a:t>
            </a:r>
            <a:r>
              <a:rPr lang="en-US" dirty="0" err="1"/>
              <a:t>malari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14668"/>
            <a:ext cx="2799556" cy="5257800"/>
          </a:xfrm>
        </p:spPr>
        <p:txBody>
          <a:bodyPr>
            <a:noAutofit/>
          </a:bodyPr>
          <a:lstStyle/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IU </a:t>
            </a:r>
            <a:r>
              <a:rPr lang="en-US" sz="1800" b="1" dirty="0" err="1"/>
              <a:t>Kardiyoloji</a:t>
            </a:r>
            <a:r>
              <a:rPr lang="en-US" sz="1800" b="1" dirty="0"/>
              <a:t> </a:t>
            </a:r>
            <a:r>
              <a:rPr lang="en-US" sz="1800" b="1" dirty="0" err="1"/>
              <a:t>Enstit</a:t>
            </a:r>
            <a:r>
              <a:rPr lang="tr-TR" sz="1800" b="1" dirty="0"/>
              <a:t>üsü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I.U </a:t>
            </a:r>
            <a:r>
              <a:rPr lang="en-US" sz="1800" b="1" dirty="0" err="1"/>
              <a:t>Florance</a:t>
            </a:r>
            <a:r>
              <a:rPr lang="en-US" sz="1800" b="1" dirty="0"/>
              <a:t> Nightingale </a:t>
            </a:r>
            <a:r>
              <a:rPr lang="en-US" sz="1800" b="1" dirty="0" err="1"/>
              <a:t>Hastanesi</a:t>
            </a:r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 err="1"/>
              <a:t>Amiral</a:t>
            </a:r>
            <a:r>
              <a:rPr lang="en-US" sz="1800" b="1" dirty="0"/>
              <a:t> Bristol </a:t>
            </a:r>
            <a:r>
              <a:rPr lang="en-US" sz="1800" b="1" dirty="0" err="1"/>
              <a:t>Amerikan</a:t>
            </a:r>
            <a:r>
              <a:rPr lang="en-US" sz="1800" b="1" dirty="0"/>
              <a:t> </a:t>
            </a:r>
            <a:r>
              <a:rPr lang="en-US" sz="1800" b="1" dirty="0" err="1"/>
              <a:t>Hastanesi</a:t>
            </a:r>
            <a:endParaRPr lang="en-US" sz="1800" b="1" dirty="0"/>
          </a:p>
          <a:p>
            <a:endParaRPr lang="en-US" sz="18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5340350" cy="396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136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69818"/>
            <a:ext cx="785374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376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650875"/>
            <a:ext cx="8486775" cy="555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515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Guy’s &amp; St </a:t>
            </a:r>
            <a:r>
              <a:rPr lang="en-US" dirty="0" err="1"/>
              <a:t>thomas</a:t>
            </a:r>
            <a:r>
              <a:rPr lang="en-US" dirty="0"/>
              <a:t>’ hospital </a:t>
            </a:r>
            <a:r>
              <a:rPr lang="en-US" dirty="0" err="1"/>
              <a:t>nhs</a:t>
            </a:r>
            <a:r>
              <a:rPr lang="en-US" dirty="0"/>
              <a:t> trust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419467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9986" y="2763231"/>
            <a:ext cx="3499827" cy="239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462741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St Thomas’ Hospital</a:t>
            </a:r>
          </a:p>
          <a:p>
            <a:r>
              <a:rPr lang="en-US" sz="2000" dirty="0"/>
              <a:t>2002  </a:t>
            </a:r>
            <a:r>
              <a:rPr lang="en-US" sz="2000" dirty="0" err="1"/>
              <a:t>i</a:t>
            </a:r>
            <a:r>
              <a:rPr lang="tr-TR" sz="2000" dirty="0"/>
              <a:t>ş</a:t>
            </a:r>
            <a:r>
              <a:rPr lang="en-US" sz="2000" dirty="0"/>
              <a:t> </a:t>
            </a:r>
            <a:r>
              <a:rPr lang="en-US" sz="2000" dirty="0" err="1"/>
              <a:t>teklifi</a:t>
            </a:r>
            <a:endParaRPr lang="en-US" sz="2000" dirty="0"/>
          </a:p>
          <a:p>
            <a:r>
              <a:rPr lang="en-US" sz="2000" dirty="0"/>
              <a:t>Internet interview</a:t>
            </a:r>
          </a:p>
          <a:p>
            <a:r>
              <a:rPr lang="en-US" sz="2000" dirty="0"/>
              <a:t>Work permit</a:t>
            </a:r>
          </a:p>
          <a:p>
            <a:r>
              <a:rPr lang="en-US" sz="2000" dirty="0"/>
              <a:t>09/2002</a:t>
            </a:r>
          </a:p>
        </p:txBody>
      </p:sp>
    </p:spTree>
    <p:extLst>
      <p:ext uri="{BB962C8B-B14F-4D97-AF65-F5344CB8AC3E}">
        <p14:creationId xmlns:p14="http://schemas.microsoft.com/office/powerpoint/2010/main" val="3511831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0D7CC2-2725-487D-87E5-D5320A8EF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0"/>
            <a:ext cx="51054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B19275-2116-4274-A2BC-7D5EDBDE36A6}"/>
              </a:ext>
            </a:extLst>
          </p:cNvPr>
          <p:cNvSpPr/>
          <p:nvPr/>
        </p:nvSpPr>
        <p:spPr>
          <a:xfrm>
            <a:off x="4953000" y="6172200"/>
            <a:ext cx="1463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dirty="0"/>
              <a:t>22 July 2019</a:t>
            </a:r>
          </a:p>
        </p:txBody>
      </p:sp>
    </p:spTree>
    <p:extLst>
      <p:ext uri="{BB962C8B-B14F-4D97-AF65-F5344CB8AC3E}">
        <p14:creationId xmlns:p14="http://schemas.microsoft.com/office/powerpoint/2010/main" val="934635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C00E5E-947A-4ED1-93E6-F1A3A9C1ED6C}"/>
              </a:ext>
            </a:extLst>
          </p:cNvPr>
          <p:cNvSpPr txBox="1"/>
          <p:nvPr/>
        </p:nvSpPr>
        <p:spPr>
          <a:xfrm>
            <a:off x="685800" y="990600"/>
            <a:ext cx="8001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İ</a:t>
            </a:r>
            <a:r>
              <a:rPr lang="en-GB" sz="2400" dirty="0" err="1"/>
              <a:t>ngilte</a:t>
            </a:r>
            <a:r>
              <a:rPr lang="tr-TR" sz="2400" dirty="0"/>
              <a:t>re</a:t>
            </a:r>
            <a:r>
              <a:rPr lang="en-GB" sz="2400" dirty="0"/>
              <a:t>’de </a:t>
            </a:r>
            <a:r>
              <a:rPr lang="tr-TR" sz="2400" dirty="0"/>
              <a:t>ç</a:t>
            </a:r>
            <a:r>
              <a:rPr lang="en-GB" sz="2400" dirty="0"/>
              <a:t>al</a:t>
            </a:r>
            <a:r>
              <a:rPr lang="tr-TR" sz="2400" dirty="0"/>
              <a:t>ış</a:t>
            </a:r>
            <a:r>
              <a:rPr lang="en-GB" sz="2400" dirty="0"/>
              <a:t>an t</a:t>
            </a:r>
            <a:r>
              <a:rPr lang="tr-TR" sz="2400" dirty="0"/>
              <a:t>ü</a:t>
            </a:r>
            <a:r>
              <a:rPr lang="en-GB" sz="2400" dirty="0"/>
              <a:t>m perf</a:t>
            </a:r>
            <a:r>
              <a:rPr lang="tr-TR" sz="2400" dirty="0"/>
              <a:t>ü</a:t>
            </a:r>
            <a:r>
              <a:rPr lang="en-GB" sz="2400" dirty="0" err="1"/>
              <a:t>zyonistler</a:t>
            </a:r>
            <a:r>
              <a:rPr lang="en-GB" sz="2400" dirty="0"/>
              <a:t>, </a:t>
            </a:r>
            <a:r>
              <a:rPr lang="en-GB" sz="2400" dirty="0" err="1"/>
              <a:t>dernek</a:t>
            </a:r>
            <a:r>
              <a:rPr lang="en-GB" sz="2400" dirty="0"/>
              <a:t> </a:t>
            </a:r>
            <a:r>
              <a:rPr lang="tr-TR" sz="2400" dirty="0"/>
              <a:t>(</a:t>
            </a:r>
            <a:r>
              <a:rPr lang="en-GB" sz="2400" dirty="0"/>
              <a:t>SCPS</a:t>
            </a:r>
            <a:r>
              <a:rPr lang="tr-TR" sz="2400" dirty="0"/>
              <a:t>)</a:t>
            </a:r>
            <a:r>
              <a:rPr lang="en-GB" sz="2400" dirty="0"/>
              <a:t> ten </a:t>
            </a:r>
            <a:r>
              <a:rPr lang="en-GB" sz="2400" dirty="0" err="1"/>
              <a:t>diplomal</a:t>
            </a:r>
            <a:r>
              <a:rPr lang="tr-TR" sz="2400" dirty="0"/>
              <a:t>ı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koleje</a:t>
            </a:r>
            <a:r>
              <a:rPr lang="en-GB" sz="2400" dirty="0"/>
              <a:t> </a:t>
            </a:r>
            <a:r>
              <a:rPr lang="tr-TR" sz="2400" dirty="0"/>
              <a:t>(</a:t>
            </a:r>
            <a:r>
              <a:rPr lang="en-GB" sz="2400" dirty="0"/>
              <a:t>CCPS</a:t>
            </a:r>
            <a:r>
              <a:rPr lang="tr-TR" sz="2400" dirty="0"/>
              <a:t>)</a:t>
            </a:r>
            <a:r>
              <a:rPr lang="en-GB" sz="2400" dirty="0"/>
              <a:t> kay</a:t>
            </a:r>
            <a:r>
              <a:rPr lang="tr-TR" sz="2400" dirty="0"/>
              <a:t>ıtlı</a:t>
            </a: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Protokollar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Her konuda yeterlilik</a:t>
            </a: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 err="1"/>
              <a:t>Yeterli</a:t>
            </a:r>
            <a:r>
              <a:rPr lang="en-GB" sz="2400" dirty="0"/>
              <a:t> say</a:t>
            </a:r>
            <a:r>
              <a:rPr lang="tr-TR" sz="2400" dirty="0"/>
              <a:t>ı</a:t>
            </a:r>
            <a:r>
              <a:rPr lang="en-GB" sz="2400" dirty="0"/>
              <a:t>da </a:t>
            </a:r>
            <a:r>
              <a:rPr lang="en-GB" sz="2400" dirty="0" err="1"/>
              <a:t>eleman</a:t>
            </a:r>
            <a:r>
              <a:rPr lang="en-GB" sz="2400" dirty="0"/>
              <a:t> N +1			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Her hasta </a:t>
            </a:r>
            <a:r>
              <a:rPr lang="en-GB" sz="2400" dirty="0" err="1"/>
              <a:t>i</a:t>
            </a:r>
            <a:r>
              <a:rPr lang="tr-TR" sz="2400" dirty="0"/>
              <a:t>ç</a:t>
            </a:r>
            <a:r>
              <a:rPr lang="en-GB" sz="2400" dirty="0"/>
              <a:t>in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iyi</a:t>
            </a:r>
            <a:r>
              <a:rPr lang="en-GB" sz="2400" dirty="0"/>
              <a:t> y</a:t>
            </a:r>
            <a:r>
              <a:rPr lang="tr-TR" sz="2400" dirty="0"/>
              <a:t>ö</a:t>
            </a:r>
            <a:r>
              <a:rPr lang="en-GB" sz="2400" dirty="0" err="1"/>
              <a:t>ntem</a:t>
            </a: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 err="1"/>
              <a:t>Kullan</a:t>
            </a:r>
            <a:r>
              <a:rPr lang="tr-TR" sz="2400" dirty="0"/>
              <a:t>ı</a:t>
            </a:r>
            <a:r>
              <a:rPr lang="en-GB" sz="2400" dirty="0" err="1"/>
              <a:t>lan</a:t>
            </a:r>
            <a:r>
              <a:rPr lang="en-GB" sz="2400" dirty="0"/>
              <a:t> </a:t>
            </a:r>
            <a:r>
              <a:rPr lang="en-GB" sz="2400" dirty="0" err="1"/>
              <a:t>aletler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her t</a:t>
            </a:r>
            <a:r>
              <a:rPr lang="tr-TR" sz="2400" dirty="0"/>
              <a:t>ü</a:t>
            </a:r>
            <a:r>
              <a:rPr lang="en-GB" sz="2400" dirty="0" err="1"/>
              <a:t>rl</a:t>
            </a:r>
            <a:r>
              <a:rPr lang="tr-TR" sz="2400" dirty="0"/>
              <a:t>ü</a:t>
            </a:r>
            <a:r>
              <a:rPr lang="en-GB" sz="2400" dirty="0"/>
              <a:t> </a:t>
            </a:r>
            <a:r>
              <a:rPr lang="en-GB" sz="2400" dirty="0" err="1"/>
              <a:t>emniyet</a:t>
            </a:r>
            <a:r>
              <a:rPr lang="en-GB" sz="2400" dirty="0"/>
              <a:t> </a:t>
            </a:r>
            <a:r>
              <a:rPr lang="en-GB" sz="2400" dirty="0" err="1"/>
              <a:t>sistemleri</a:t>
            </a:r>
            <a:r>
              <a:rPr lang="en-GB" sz="2400" dirty="0"/>
              <a:t> </a:t>
            </a:r>
            <a:r>
              <a:rPr lang="tr-TR" sz="2400" dirty="0"/>
              <a:t>ç</a:t>
            </a:r>
            <a:r>
              <a:rPr lang="en-GB" sz="2400" dirty="0"/>
              <a:t>al</a:t>
            </a:r>
            <a:r>
              <a:rPr lang="tr-TR" sz="2400" dirty="0"/>
              <a:t>ışı</a:t>
            </a:r>
            <a:r>
              <a:rPr lang="en-GB" sz="2400" dirty="0" err="1"/>
              <a:t>yor</a:t>
            </a: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İ</a:t>
            </a:r>
            <a:r>
              <a:rPr lang="en-GB" sz="2400" dirty="0"/>
              <a:t>la</a:t>
            </a:r>
            <a:r>
              <a:rPr lang="tr-TR" sz="2400" dirty="0"/>
              <a:t>ç</a:t>
            </a:r>
            <a:r>
              <a:rPr lang="en-GB" sz="2400" dirty="0"/>
              <a:t> </a:t>
            </a:r>
            <a:r>
              <a:rPr lang="en-GB" sz="2400" dirty="0" err="1"/>
              <a:t>verme</a:t>
            </a:r>
            <a:r>
              <a:rPr lang="en-GB" sz="2400" dirty="0"/>
              <a:t> </a:t>
            </a:r>
            <a:r>
              <a:rPr lang="en-GB" sz="2400" dirty="0" err="1"/>
              <a:t>izin</a:t>
            </a:r>
            <a:r>
              <a:rPr lang="en-GB" sz="2400" dirty="0"/>
              <a:t> </a:t>
            </a:r>
            <a:r>
              <a:rPr lang="en-GB" sz="2400" dirty="0" err="1"/>
              <a:t>formu</a:t>
            </a:r>
            <a:r>
              <a:rPr lang="en-GB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 err="1"/>
              <a:t>Ameliyat</a:t>
            </a:r>
            <a:r>
              <a:rPr lang="en-GB" sz="2400" dirty="0"/>
              <a:t> </a:t>
            </a:r>
            <a:r>
              <a:rPr lang="tr-TR" sz="2400" dirty="0"/>
              <a:t>ö</a:t>
            </a:r>
            <a:r>
              <a:rPr lang="en-GB" sz="2400" dirty="0" err="1"/>
              <a:t>ncesinde</a:t>
            </a:r>
            <a:r>
              <a:rPr lang="en-GB" sz="2400" dirty="0"/>
              <a:t> check list</a:t>
            </a:r>
            <a:r>
              <a:rPr lang="tr-TR" sz="2400" dirty="0"/>
              <a:t>esi</a:t>
            </a: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P</a:t>
            </a:r>
            <a:r>
              <a:rPr lang="en-GB" sz="2400" dirty="0"/>
              <a:t>erf</a:t>
            </a:r>
            <a:r>
              <a:rPr lang="tr-TR" sz="2400" dirty="0"/>
              <a:t>ü</a:t>
            </a:r>
            <a:r>
              <a:rPr lang="en-GB" sz="2400" dirty="0" err="1"/>
              <a:t>zyon</a:t>
            </a:r>
            <a:r>
              <a:rPr lang="en-GB" sz="2400" dirty="0"/>
              <a:t> </a:t>
            </a:r>
            <a:r>
              <a:rPr lang="tr-TR" sz="2400" dirty="0"/>
              <a:t>ile ilgili tüm </a:t>
            </a:r>
            <a:r>
              <a:rPr lang="en-GB" sz="2400" dirty="0" err="1"/>
              <a:t>bilgiler</a:t>
            </a:r>
            <a:r>
              <a:rPr lang="en-GB" sz="2400" dirty="0"/>
              <a:t> kay</a:t>
            </a:r>
            <a:r>
              <a:rPr lang="tr-TR" sz="2400" dirty="0"/>
              <a:t>ı</a:t>
            </a:r>
            <a:r>
              <a:rPr lang="en-GB" sz="2400" dirty="0"/>
              <a:t>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T</a:t>
            </a:r>
            <a:r>
              <a:rPr lang="tr-TR" sz="2400" dirty="0"/>
              <a:t>ü</a:t>
            </a:r>
            <a:r>
              <a:rPr lang="en-GB" sz="2400" dirty="0"/>
              <a:t>m </a:t>
            </a:r>
            <a:r>
              <a:rPr lang="en-GB" sz="2400" dirty="0" err="1"/>
              <a:t>aletlerin</a:t>
            </a:r>
            <a:r>
              <a:rPr lang="en-GB" sz="2400" dirty="0"/>
              <a:t> </a:t>
            </a:r>
            <a:r>
              <a:rPr lang="en-GB" sz="2400" dirty="0" err="1"/>
              <a:t>bak</a:t>
            </a:r>
            <a:r>
              <a:rPr lang="tr-TR" sz="2400" dirty="0"/>
              <a:t>ı</a:t>
            </a:r>
            <a:r>
              <a:rPr lang="en-GB" sz="2400" dirty="0" err="1"/>
              <a:t>mlar</a:t>
            </a:r>
            <a:r>
              <a:rPr lang="tr-TR" sz="2400" dirty="0"/>
              <a:t>ı</a:t>
            </a:r>
            <a:r>
              <a:rPr lang="en-GB" sz="2400" dirty="0"/>
              <a:t>n</a:t>
            </a:r>
            <a:r>
              <a:rPr lang="tr-TR" sz="2400" dirty="0"/>
              <a:t>ı</a:t>
            </a:r>
            <a:r>
              <a:rPr lang="en-GB" sz="2400" dirty="0"/>
              <a:t>n d</a:t>
            </a:r>
            <a:r>
              <a:rPr lang="tr-TR" sz="2400" dirty="0"/>
              <a:t>ü</a:t>
            </a:r>
            <a:r>
              <a:rPr lang="en-GB" sz="2400" dirty="0" err="1"/>
              <a:t>zenli</a:t>
            </a:r>
            <a:r>
              <a:rPr lang="en-GB" sz="2400" dirty="0"/>
              <a:t> </a:t>
            </a:r>
            <a:r>
              <a:rPr lang="en-GB" sz="2400" dirty="0" err="1"/>
              <a:t>bir</a:t>
            </a:r>
            <a:r>
              <a:rPr lang="en-GB" sz="2400" dirty="0"/>
              <a:t> </a:t>
            </a:r>
            <a:r>
              <a:rPr lang="en-GB" sz="2400" dirty="0" err="1"/>
              <a:t>sekilde</a:t>
            </a:r>
            <a:r>
              <a:rPr lang="en-GB" sz="2400" dirty="0"/>
              <a:t> yap</a:t>
            </a:r>
            <a:r>
              <a:rPr lang="tr-TR" sz="2400" dirty="0"/>
              <a:t>ı</a:t>
            </a:r>
            <a:r>
              <a:rPr lang="en-GB" sz="2400" dirty="0"/>
              <a:t>l</a:t>
            </a:r>
            <a:r>
              <a:rPr lang="tr-TR" sz="2400" dirty="0"/>
              <a:t>ı</a:t>
            </a:r>
            <a:r>
              <a:rPr lang="en-GB" sz="2400" dirty="0"/>
              <a:t>p </a:t>
            </a:r>
            <a:r>
              <a:rPr lang="en-GB" sz="2400" dirty="0" err="1"/>
              <a:t>ilgili</a:t>
            </a:r>
            <a:r>
              <a:rPr lang="en-GB" sz="2400" dirty="0"/>
              <a:t> kay</a:t>
            </a:r>
            <a:r>
              <a:rPr lang="tr-TR" sz="2400" dirty="0"/>
              <a:t>ı</a:t>
            </a:r>
            <a:r>
              <a:rPr lang="en-GB" sz="2400" dirty="0" err="1"/>
              <a:t>tlar</a:t>
            </a: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 err="1"/>
              <a:t>Vaka</a:t>
            </a:r>
            <a:r>
              <a:rPr lang="en-GB" sz="2400" dirty="0"/>
              <a:t> s</a:t>
            </a:r>
            <a:r>
              <a:rPr lang="tr-TR" sz="2400" dirty="0"/>
              <a:t>ı</a:t>
            </a:r>
            <a:r>
              <a:rPr lang="en-GB" sz="2400" dirty="0" err="1"/>
              <a:t>ras</a:t>
            </a:r>
            <a:r>
              <a:rPr lang="tr-TR" sz="2400" dirty="0"/>
              <a:t>ı</a:t>
            </a:r>
            <a:r>
              <a:rPr lang="en-GB" sz="2400" dirty="0" err="1"/>
              <a:t>ndaki</a:t>
            </a:r>
            <a:r>
              <a:rPr lang="en-GB" sz="2400" dirty="0"/>
              <a:t> </a:t>
            </a:r>
            <a:r>
              <a:rPr lang="en-GB" sz="2400" dirty="0" err="1"/>
              <a:t>hatalar</a:t>
            </a:r>
            <a:r>
              <a:rPr lang="en-GB" sz="2400" dirty="0"/>
              <a:t> </a:t>
            </a:r>
            <a:r>
              <a:rPr lang="en-GB" sz="2400" dirty="0" err="1"/>
              <a:t>kazalar</a:t>
            </a:r>
            <a:r>
              <a:rPr lang="en-GB" sz="2400" dirty="0"/>
              <a:t> </a:t>
            </a:r>
            <a:r>
              <a:rPr lang="tr-TR" sz="2400" dirty="0"/>
              <a:t>için </a:t>
            </a:r>
            <a:r>
              <a:rPr lang="en-GB" sz="2400" dirty="0" err="1"/>
              <a:t>rapor</a:t>
            </a:r>
            <a:r>
              <a:rPr lang="en-GB" sz="2400" dirty="0"/>
              <a:t> </a:t>
            </a:r>
            <a:r>
              <a:rPr lang="tr-TR" sz="2400" dirty="0"/>
              <a:t>doldurulmalı</a:t>
            </a:r>
            <a:endParaRPr lang="en-GB" sz="2400" dirty="0"/>
          </a:p>
          <a:p>
            <a:r>
              <a:rPr lang="en-GB" sz="2400" dirty="0"/>
              <a:t>				</a:t>
            </a:r>
            <a:r>
              <a:rPr lang="en-GB" dirty="0"/>
              <a:t>	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												</a:t>
            </a:r>
          </a:p>
        </p:txBody>
      </p:sp>
    </p:spTree>
    <p:extLst>
      <p:ext uri="{BB962C8B-B14F-4D97-AF65-F5344CB8AC3E}">
        <p14:creationId xmlns:p14="http://schemas.microsoft.com/office/powerpoint/2010/main" val="3616409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9848" cy="12192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GUY’S and </a:t>
            </a:r>
            <a:r>
              <a:rPr lang="en-US" dirty="0" err="1"/>
              <a:t>st</a:t>
            </a:r>
            <a:r>
              <a:rPr lang="en-US" dirty="0"/>
              <a:t> Thomas’ hospital </a:t>
            </a:r>
            <a:r>
              <a:rPr lang="en-US" dirty="0" err="1"/>
              <a:t>nhs</a:t>
            </a:r>
            <a:r>
              <a:rPr lang="en-US" dirty="0"/>
              <a:t> trust perf</a:t>
            </a:r>
            <a:r>
              <a:rPr lang="tr-TR" dirty="0"/>
              <a:t>üz</a:t>
            </a:r>
            <a:r>
              <a:rPr lang="en-US" dirty="0"/>
              <a:t>yon </a:t>
            </a:r>
            <a:r>
              <a:rPr lang="en-US" dirty="0" err="1"/>
              <a:t>departmani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" y="2133600"/>
            <a:ext cx="71933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</a:t>
            </a:r>
            <a:r>
              <a:rPr lang="tr-TR" b="1" dirty="0"/>
              <a:t>7</a:t>
            </a:r>
            <a:r>
              <a:rPr lang="en-US" b="1" dirty="0"/>
              <a:t> Perf</a:t>
            </a:r>
            <a:r>
              <a:rPr lang="tr-TR" b="1" dirty="0"/>
              <a:t>ü</a:t>
            </a:r>
            <a:r>
              <a:rPr lang="en-US" b="1" dirty="0" err="1"/>
              <a:t>zyonist</a:t>
            </a:r>
            <a:r>
              <a:rPr lang="en-US" b="1" dirty="0"/>
              <a:t> (380 /UK)</a:t>
            </a:r>
          </a:p>
          <a:p>
            <a:endParaRPr lang="en-US" b="1" dirty="0"/>
          </a:p>
          <a:p>
            <a:r>
              <a:rPr lang="en-US" b="1" dirty="0"/>
              <a:t>Her t</a:t>
            </a:r>
            <a:r>
              <a:rPr lang="tr-TR" b="1" dirty="0"/>
              <a:t>ürlü</a:t>
            </a:r>
            <a:r>
              <a:rPr lang="en-US" b="1" dirty="0"/>
              <a:t> </a:t>
            </a:r>
            <a:r>
              <a:rPr lang="en-US" b="1" dirty="0" err="1"/>
              <a:t>pedi</a:t>
            </a:r>
            <a:r>
              <a:rPr lang="tr-TR" b="1" dirty="0"/>
              <a:t>y</a:t>
            </a:r>
            <a:r>
              <a:rPr lang="en-US" b="1" dirty="0" err="1"/>
              <a:t>atrik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yetiskin</a:t>
            </a:r>
            <a:r>
              <a:rPr lang="en-US" b="1" dirty="0"/>
              <a:t> </a:t>
            </a:r>
            <a:r>
              <a:rPr lang="en-US" b="1" dirty="0" err="1"/>
              <a:t>ameliyat</a:t>
            </a:r>
            <a:r>
              <a:rPr lang="tr-TR" b="1" dirty="0"/>
              <a:t>ı </a:t>
            </a:r>
            <a:r>
              <a:rPr lang="en-US" b="1" dirty="0"/>
              <a:t>(transplant </a:t>
            </a:r>
            <a:r>
              <a:rPr lang="en-US" b="1" dirty="0" err="1"/>
              <a:t>hari</a:t>
            </a:r>
            <a:r>
              <a:rPr lang="tr-TR" b="1" dirty="0"/>
              <a:t>ç</a:t>
            </a:r>
            <a:r>
              <a:rPr lang="en-US" b="1" dirty="0"/>
              <a:t>) </a:t>
            </a:r>
          </a:p>
          <a:p>
            <a:r>
              <a:rPr lang="en-US" b="1" dirty="0"/>
              <a:t>1345 </a:t>
            </a:r>
            <a:r>
              <a:rPr lang="en-US" b="1" dirty="0" err="1"/>
              <a:t>vaka</a:t>
            </a:r>
            <a:r>
              <a:rPr lang="en-US" b="1" dirty="0"/>
              <a:t> /2018 (33000/y</a:t>
            </a:r>
            <a:r>
              <a:rPr lang="tr-TR" b="1" dirty="0"/>
              <a:t>ı</a:t>
            </a:r>
            <a:r>
              <a:rPr lang="en-US" b="1" dirty="0"/>
              <a:t>l UK)</a:t>
            </a:r>
          </a:p>
          <a:p>
            <a:endParaRPr lang="en-US" b="1" dirty="0"/>
          </a:p>
          <a:p>
            <a:r>
              <a:rPr lang="en-US" b="1" dirty="0"/>
              <a:t>4 </a:t>
            </a:r>
            <a:r>
              <a:rPr lang="en-US" b="1" dirty="0" err="1"/>
              <a:t>Ameliyathane</a:t>
            </a:r>
            <a:endParaRPr lang="en-US" b="1" dirty="0"/>
          </a:p>
          <a:p>
            <a:r>
              <a:rPr lang="en-US" b="1" dirty="0"/>
              <a:t>1(2) </a:t>
            </a:r>
            <a:r>
              <a:rPr lang="en-US" b="1" dirty="0" err="1"/>
              <a:t>pedi</a:t>
            </a:r>
            <a:r>
              <a:rPr lang="tr-TR" b="1" dirty="0"/>
              <a:t>y</a:t>
            </a:r>
            <a:r>
              <a:rPr lang="en-US" b="1" dirty="0" err="1"/>
              <a:t>atri</a:t>
            </a:r>
            <a:r>
              <a:rPr lang="tr-TR" b="1" dirty="0"/>
              <a:t>k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Yeti</a:t>
            </a:r>
            <a:r>
              <a:rPr lang="tr-TR" b="1" dirty="0"/>
              <a:t>ş</a:t>
            </a:r>
            <a:r>
              <a:rPr lang="en-US" b="1" dirty="0"/>
              <a:t>kin ECMO </a:t>
            </a:r>
            <a:r>
              <a:rPr lang="en-US" b="1" dirty="0" err="1"/>
              <a:t>merkezi</a:t>
            </a:r>
            <a:r>
              <a:rPr lang="en-US" b="1" dirty="0"/>
              <a:t> (2010 )</a:t>
            </a:r>
          </a:p>
          <a:p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7601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Günlük çalışma sistemi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219200"/>
            <a:ext cx="74676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Ekip</a:t>
            </a:r>
            <a:r>
              <a:rPr lang="en-US" dirty="0"/>
              <a:t> </a:t>
            </a:r>
            <a:r>
              <a:rPr lang="en-US" dirty="0" err="1"/>
              <a:t>bilgilendirme</a:t>
            </a:r>
            <a:r>
              <a:rPr lang="en-US" dirty="0"/>
              <a:t> (team brief)</a:t>
            </a:r>
          </a:p>
          <a:p>
            <a:r>
              <a:rPr lang="tr-TR" dirty="0"/>
              <a:t>u</a:t>
            </a:r>
            <a:r>
              <a:rPr lang="en-US" dirty="0" err="1"/>
              <a:t>ygun</a:t>
            </a:r>
            <a:r>
              <a:rPr lang="en-US" dirty="0"/>
              <a:t> </a:t>
            </a:r>
            <a:r>
              <a:rPr lang="en-US" dirty="0" err="1"/>
              <a:t>sistem</a:t>
            </a:r>
            <a:endParaRPr lang="en-US" dirty="0"/>
          </a:p>
          <a:p>
            <a:pPr marL="0" indent="0">
              <a:buNone/>
            </a:pPr>
            <a:r>
              <a:rPr lang="en-US" sz="1300" dirty="0"/>
              <a:t>         </a:t>
            </a:r>
          </a:p>
          <a:p>
            <a:r>
              <a:rPr lang="tr-TR" dirty="0"/>
              <a:t>İ</a:t>
            </a:r>
            <a:r>
              <a:rPr lang="en-US" dirty="0"/>
              <a:t>la</a:t>
            </a:r>
            <a:r>
              <a:rPr lang="tr-TR" dirty="0"/>
              <a:t>ç</a:t>
            </a:r>
            <a:r>
              <a:rPr lang="en-US" dirty="0"/>
              <a:t> re</a:t>
            </a:r>
            <a:r>
              <a:rPr lang="tr-TR" dirty="0"/>
              <a:t>ç</a:t>
            </a:r>
            <a:r>
              <a:rPr lang="en-US" dirty="0" err="1"/>
              <a:t>etesi</a:t>
            </a:r>
            <a:endParaRPr lang="en-US" dirty="0"/>
          </a:p>
          <a:p>
            <a:r>
              <a:rPr lang="en-US" dirty="0"/>
              <a:t>Time out</a:t>
            </a:r>
          </a:p>
          <a:p>
            <a:r>
              <a:rPr lang="en-US" dirty="0" err="1"/>
              <a:t>Electronik</a:t>
            </a:r>
            <a:r>
              <a:rPr lang="en-US" dirty="0"/>
              <a:t> kay</a:t>
            </a:r>
            <a:r>
              <a:rPr lang="tr-TR" dirty="0"/>
              <a:t>ı</a:t>
            </a:r>
            <a:r>
              <a:rPr lang="en-US" dirty="0"/>
              <a:t>t </a:t>
            </a:r>
            <a:r>
              <a:rPr lang="en-US" dirty="0" err="1"/>
              <a:t>sistemi</a:t>
            </a:r>
            <a:r>
              <a:rPr lang="en-US" dirty="0"/>
              <a:t>  “</a:t>
            </a:r>
            <a:r>
              <a:rPr lang="tr-TR" dirty="0"/>
              <a:t>Sorin </a:t>
            </a:r>
            <a:r>
              <a:rPr lang="en-US" dirty="0"/>
              <a:t>Connect </a:t>
            </a:r>
            <a:r>
              <a:rPr lang="tr-TR" dirty="0"/>
              <a:t>Data Management</a:t>
            </a:r>
            <a:r>
              <a:rPr lang="en-US" dirty="0"/>
              <a:t>“</a:t>
            </a:r>
            <a:endParaRPr lang="tr-TR" dirty="0"/>
          </a:p>
          <a:p>
            <a:r>
              <a:rPr lang="en-US" dirty="0"/>
              <a:t>Check </a:t>
            </a:r>
            <a:r>
              <a:rPr lang="en-US" dirty="0" err="1"/>
              <a:t>listesi</a:t>
            </a:r>
            <a:r>
              <a:rPr lang="en-US" dirty="0"/>
              <a:t> </a:t>
            </a:r>
            <a:endParaRPr lang="tr-TR" dirty="0"/>
          </a:p>
          <a:p>
            <a:r>
              <a:rPr lang="tr-TR" dirty="0"/>
              <a:t>Vaka sırasındaki tüm bilgiler otomatik olarak data sistemine kaydedilir</a:t>
            </a:r>
          </a:p>
          <a:p>
            <a:r>
              <a:rPr lang="en-US" dirty="0"/>
              <a:t>Cell Saver</a:t>
            </a:r>
            <a:endParaRPr lang="tr-TR" dirty="0"/>
          </a:p>
          <a:p>
            <a:r>
              <a:rPr lang="en-US" dirty="0"/>
              <a:t>Hasta </a:t>
            </a:r>
            <a:r>
              <a:rPr lang="en-US" dirty="0" err="1"/>
              <a:t>bilgileri</a:t>
            </a:r>
            <a:r>
              <a:rPr lang="en-US" dirty="0"/>
              <a:t>  </a:t>
            </a:r>
            <a:r>
              <a:rPr lang="en-US" dirty="0" err="1"/>
              <a:t>merkezi</a:t>
            </a:r>
            <a:r>
              <a:rPr lang="en-US" dirty="0"/>
              <a:t> computer </a:t>
            </a:r>
            <a:r>
              <a:rPr lang="en-US" dirty="0" err="1"/>
              <a:t>sistemine</a:t>
            </a:r>
            <a:r>
              <a:rPr lang="en-US" dirty="0"/>
              <a:t> transfer </a:t>
            </a:r>
            <a:r>
              <a:rPr lang="en-US" dirty="0" err="1"/>
              <a:t>edilip</a:t>
            </a:r>
            <a:r>
              <a:rPr lang="en-US" dirty="0"/>
              <a:t> </a:t>
            </a:r>
            <a:r>
              <a:rPr lang="tr-TR" dirty="0"/>
              <a:t>dosyalanır</a:t>
            </a:r>
            <a:r>
              <a:rPr lang="en-US" dirty="0"/>
              <a:t>. </a:t>
            </a:r>
            <a:endParaRPr lang="en-US" sz="1100" dirty="0"/>
          </a:p>
          <a:p>
            <a:r>
              <a:rPr lang="en-US" dirty="0"/>
              <a:t>Sign out</a:t>
            </a:r>
          </a:p>
        </p:txBody>
      </p:sp>
    </p:spTree>
    <p:extLst>
      <p:ext uri="{BB962C8B-B14F-4D97-AF65-F5344CB8AC3E}">
        <p14:creationId xmlns:p14="http://schemas.microsoft.com/office/powerpoint/2010/main" val="1252040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895F2BB-A9C4-4C7A-8769-C035B10E0C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326991"/>
            <a:ext cx="8610600" cy="882650"/>
          </a:xfrm>
        </p:spPr>
        <p:txBody>
          <a:bodyPr/>
          <a:lstStyle/>
          <a:p>
            <a:pPr algn="ctr"/>
            <a:r>
              <a:rPr lang="tr-TR" dirty="0"/>
              <a:t>İ</a:t>
            </a:r>
            <a:r>
              <a:rPr lang="en-GB" dirty="0"/>
              <a:t>lac </a:t>
            </a:r>
            <a:r>
              <a:rPr lang="en-GB" dirty="0" err="1"/>
              <a:t>verme</a:t>
            </a:r>
            <a:r>
              <a:rPr lang="en-GB" dirty="0"/>
              <a:t> </a:t>
            </a:r>
            <a:r>
              <a:rPr lang="tr-TR" dirty="0"/>
              <a:t>İ</a:t>
            </a:r>
            <a:r>
              <a:rPr lang="en-GB" dirty="0"/>
              <a:t>z</a:t>
            </a:r>
            <a:r>
              <a:rPr lang="tr-TR" dirty="0"/>
              <a:t>İ</a:t>
            </a:r>
            <a:r>
              <a:rPr lang="en-GB" dirty="0"/>
              <a:t>n </a:t>
            </a:r>
            <a:r>
              <a:rPr lang="en-GB" dirty="0" err="1"/>
              <a:t>formu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E426B1-04D3-44B4-B824-F7EFAD4C1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59" y="1111071"/>
            <a:ext cx="3908925" cy="54199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E7C0B0-7055-40A9-B422-C8AD0EA42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217" y="1080591"/>
            <a:ext cx="3838183" cy="53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57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Günlük çalışma sistemi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219200"/>
            <a:ext cx="74676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Ekip</a:t>
            </a:r>
            <a:r>
              <a:rPr lang="en-US" dirty="0"/>
              <a:t> </a:t>
            </a:r>
            <a:r>
              <a:rPr lang="en-US" dirty="0" err="1"/>
              <a:t>bilgilendirme</a:t>
            </a:r>
            <a:r>
              <a:rPr lang="en-US" dirty="0"/>
              <a:t> (team brief)</a:t>
            </a:r>
          </a:p>
          <a:p>
            <a:r>
              <a:rPr lang="tr-TR" dirty="0"/>
              <a:t>u</a:t>
            </a:r>
            <a:r>
              <a:rPr lang="en-US" dirty="0" err="1"/>
              <a:t>ygun</a:t>
            </a:r>
            <a:r>
              <a:rPr lang="en-US" dirty="0"/>
              <a:t> </a:t>
            </a:r>
            <a:r>
              <a:rPr lang="en-US" dirty="0" err="1"/>
              <a:t>sistem</a:t>
            </a:r>
            <a:endParaRPr lang="en-US" dirty="0"/>
          </a:p>
          <a:p>
            <a:pPr marL="0" indent="0">
              <a:buNone/>
            </a:pPr>
            <a:r>
              <a:rPr lang="en-US" sz="1300" dirty="0"/>
              <a:t>         </a:t>
            </a:r>
          </a:p>
          <a:p>
            <a:r>
              <a:rPr lang="tr-TR" dirty="0"/>
              <a:t>İ</a:t>
            </a:r>
            <a:r>
              <a:rPr lang="en-US" dirty="0"/>
              <a:t>la</a:t>
            </a:r>
            <a:r>
              <a:rPr lang="tr-TR" dirty="0"/>
              <a:t>ç</a:t>
            </a:r>
            <a:r>
              <a:rPr lang="en-US" dirty="0"/>
              <a:t> re</a:t>
            </a:r>
            <a:r>
              <a:rPr lang="tr-TR" dirty="0"/>
              <a:t>ç</a:t>
            </a:r>
            <a:r>
              <a:rPr lang="en-US" dirty="0" err="1"/>
              <a:t>etesi</a:t>
            </a:r>
            <a:endParaRPr lang="en-US" dirty="0"/>
          </a:p>
          <a:p>
            <a:r>
              <a:rPr lang="en-US" dirty="0"/>
              <a:t>Time out</a:t>
            </a:r>
          </a:p>
          <a:p>
            <a:r>
              <a:rPr lang="en-US" dirty="0" err="1"/>
              <a:t>Electronik</a:t>
            </a:r>
            <a:r>
              <a:rPr lang="en-US" dirty="0"/>
              <a:t> kay</a:t>
            </a:r>
            <a:r>
              <a:rPr lang="tr-TR" dirty="0"/>
              <a:t>ı</a:t>
            </a:r>
            <a:r>
              <a:rPr lang="en-US" dirty="0"/>
              <a:t>t </a:t>
            </a:r>
            <a:r>
              <a:rPr lang="en-US" dirty="0" err="1"/>
              <a:t>sistemi</a:t>
            </a:r>
            <a:r>
              <a:rPr lang="en-US" dirty="0"/>
              <a:t>  “</a:t>
            </a:r>
            <a:r>
              <a:rPr lang="tr-TR" dirty="0"/>
              <a:t>Sorin </a:t>
            </a:r>
            <a:r>
              <a:rPr lang="en-US" dirty="0"/>
              <a:t>Connect </a:t>
            </a:r>
            <a:r>
              <a:rPr lang="tr-TR" dirty="0"/>
              <a:t>Data Management</a:t>
            </a:r>
            <a:r>
              <a:rPr lang="en-US" dirty="0"/>
              <a:t>“</a:t>
            </a:r>
            <a:endParaRPr lang="tr-TR" dirty="0"/>
          </a:p>
          <a:p>
            <a:r>
              <a:rPr lang="en-US" dirty="0"/>
              <a:t>Check </a:t>
            </a:r>
            <a:r>
              <a:rPr lang="en-US" dirty="0" err="1"/>
              <a:t>listesi</a:t>
            </a:r>
            <a:r>
              <a:rPr lang="en-US" dirty="0"/>
              <a:t> </a:t>
            </a:r>
            <a:endParaRPr lang="tr-TR" dirty="0"/>
          </a:p>
          <a:p>
            <a:r>
              <a:rPr lang="tr-TR" dirty="0"/>
              <a:t>Vaka sırasındaki tüm bilgiler otomatik olarak data sistemine kaydedilir</a:t>
            </a:r>
          </a:p>
          <a:p>
            <a:r>
              <a:rPr lang="en-US" dirty="0"/>
              <a:t>Cell Saver</a:t>
            </a:r>
            <a:endParaRPr lang="tr-TR" dirty="0"/>
          </a:p>
          <a:p>
            <a:r>
              <a:rPr lang="en-US" dirty="0"/>
              <a:t>Hasta </a:t>
            </a:r>
            <a:r>
              <a:rPr lang="en-US" dirty="0" err="1"/>
              <a:t>bilgileri</a:t>
            </a:r>
            <a:r>
              <a:rPr lang="en-US" dirty="0"/>
              <a:t>  </a:t>
            </a:r>
            <a:r>
              <a:rPr lang="en-US" dirty="0" err="1"/>
              <a:t>merkezi</a:t>
            </a:r>
            <a:r>
              <a:rPr lang="en-US" dirty="0"/>
              <a:t> computer </a:t>
            </a:r>
            <a:r>
              <a:rPr lang="en-US" dirty="0" err="1"/>
              <a:t>sistemine</a:t>
            </a:r>
            <a:r>
              <a:rPr lang="en-US" dirty="0"/>
              <a:t> transfer </a:t>
            </a:r>
            <a:r>
              <a:rPr lang="en-US" dirty="0" err="1"/>
              <a:t>edilip</a:t>
            </a:r>
            <a:r>
              <a:rPr lang="en-US" dirty="0"/>
              <a:t> </a:t>
            </a:r>
            <a:r>
              <a:rPr lang="tr-TR" dirty="0"/>
              <a:t>dosyalanır</a:t>
            </a:r>
            <a:r>
              <a:rPr lang="en-US" dirty="0"/>
              <a:t>. </a:t>
            </a:r>
            <a:endParaRPr lang="en-US" sz="1100" dirty="0"/>
          </a:p>
          <a:p>
            <a:r>
              <a:rPr lang="en-US" dirty="0"/>
              <a:t>Sign out</a:t>
            </a:r>
          </a:p>
        </p:txBody>
      </p:sp>
    </p:spTree>
    <p:extLst>
      <p:ext uri="{BB962C8B-B14F-4D97-AF65-F5344CB8AC3E}">
        <p14:creationId xmlns:p14="http://schemas.microsoft.com/office/powerpoint/2010/main" val="3638705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609600"/>
          </a:xfrm>
        </p:spPr>
        <p:txBody>
          <a:bodyPr/>
          <a:lstStyle/>
          <a:p>
            <a:r>
              <a:rPr lang="en-US" sz="2400" b="1" dirty="0"/>
              <a:t>Huriyet </a:t>
            </a:r>
            <a:r>
              <a:rPr lang="en-US" sz="2400" b="1" dirty="0" err="1"/>
              <a:t>ersayin-kantas</a:t>
            </a:r>
            <a:r>
              <a:rPr lang="en-US" sz="2400" b="1" dirty="0"/>
              <a:t>, </a:t>
            </a:r>
            <a:r>
              <a:rPr lang="en-US" sz="2400" b="1" dirty="0" err="1"/>
              <a:t>pg</a:t>
            </a:r>
            <a:r>
              <a:rPr lang="en-US" sz="2400" b="1" dirty="0"/>
              <a:t> d</a:t>
            </a:r>
            <a:r>
              <a:rPr lang="tr-TR" sz="2400" b="1" dirty="0"/>
              <a:t>İ</a:t>
            </a:r>
            <a:r>
              <a:rPr lang="en-US" sz="2400" b="1" dirty="0"/>
              <a:t>p, </a:t>
            </a:r>
            <a:r>
              <a:rPr lang="en-US" sz="2400" b="1" dirty="0" err="1"/>
              <a:t>fccp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latin typeface="Liberation Sans" pitchFamily="18"/>
              </a:rPr>
              <a:t>34 y</a:t>
            </a:r>
            <a:r>
              <a:rPr lang="tr-TR" dirty="0">
                <a:latin typeface="Liberation Sans" pitchFamily="18"/>
              </a:rPr>
              <a:t>ı</a:t>
            </a:r>
            <a:r>
              <a:rPr lang="en-US" dirty="0" err="1">
                <a:latin typeface="Liberation Sans" pitchFamily="18"/>
              </a:rPr>
              <a:t>ld</a:t>
            </a:r>
            <a:r>
              <a:rPr lang="tr-TR" dirty="0">
                <a:latin typeface="Liberation Sans" pitchFamily="18"/>
              </a:rPr>
              <a:t>ı</a:t>
            </a:r>
            <a:r>
              <a:rPr lang="en-US" dirty="0">
                <a:latin typeface="Liberation Sans" pitchFamily="18"/>
              </a:rPr>
              <a:t>r perf</a:t>
            </a:r>
            <a:r>
              <a:rPr lang="tr-TR" dirty="0">
                <a:latin typeface="Liberation Sans" pitchFamily="18"/>
              </a:rPr>
              <a:t>ü</a:t>
            </a:r>
            <a:r>
              <a:rPr lang="en-US" dirty="0" err="1">
                <a:latin typeface="Liberation Sans" pitchFamily="18"/>
              </a:rPr>
              <a:t>zyonist</a:t>
            </a:r>
            <a:endParaRPr lang="en-US" dirty="0">
              <a:latin typeface="Liberation Sans" pitchFamily="18"/>
            </a:endParaRPr>
          </a:p>
          <a:p>
            <a:pPr lvl="0"/>
            <a:endParaRPr lang="en-US" dirty="0">
              <a:latin typeface="Liberation Sans" pitchFamily="18"/>
            </a:endParaRPr>
          </a:p>
          <a:p>
            <a:pPr lvl="0"/>
            <a:r>
              <a:rPr lang="en-US" dirty="0">
                <a:latin typeface="Liberation Sans" pitchFamily="18"/>
              </a:rPr>
              <a:t>7 y</a:t>
            </a:r>
            <a:r>
              <a:rPr lang="tr-TR" dirty="0">
                <a:latin typeface="Liberation Sans" pitchFamily="18"/>
              </a:rPr>
              <a:t>ı</a:t>
            </a:r>
            <a:r>
              <a:rPr lang="en-US" dirty="0">
                <a:latin typeface="Liberation Sans" pitchFamily="18"/>
              </a:rPr>
              <a:t>l </a:t>
            </a:r>
            <a:r>
              <a:rPr lang="tr-TR" dirty="0">
                <a:latin typeface="Liberation Sans" pitchFamily="18"/>
              </a:rPr>
              <a:t>İÜ</a:t>
            </a:r>
            <a:r>
              <a:rPr lang="en-US" dirty="0">
                <a:latin typeface="Liberation Sans" pitchFamily="18"/>
              </a:rPr>
              <a:t> </a:t>
            </a:r>
            <a:r>
              <a:rPr lang="en-US" dirty="0" err="1">
                <a:latin typeface="Liberation Sans" pitchFamily="18"/>
              </a:rPr>
              <a:t>Kardi</a:t>
            </a:r>
            <a:r>
              <a:rPr lang="tr-TR" dirty="0">
                <a:latin typeface="Liberation Sans" pitchFamily="18"/>
              </a:rPr>
              <a:t>y</a:t>
            </a:r>
            <a:r>
              <a:rPr lang="en-US" dirty="0" err="1">
                <a:latin typeface="Liberation Sans" pitchFamily="18"/>
              </a:rPr>
              <a:t>oloji</a:t>
            </a:r>
            <a:r>
              <a:rPr lang="en-US" dirty="0">
                <a:latin typeface="Liberation Sans" pitchFamily="18"/>
              </a:rPr>
              <a:t> </a:t>
            </a:r>
            <a:r>
              <a:rPr lang="en-US" dirty="0" err="1">
                <a:latin typeface="Liberation Sans" pitchFamily="18"/>
              </a:rPr>
              <a:t>Enstit</a:t>
            </a:r>
            <a:r>
              <a:rPr lang="tr-TR" dirty="0">
                <a:latin typeface="Liberation Sans" pitchFamily="18"/>
              </a:rPr>
              <a:t>ü</a:t>
            </a:r>
            <a:r>
              <a:rPr lang="en-US" dirty="0">
                <a:latin typeface="Liberation Sans" pitchFamily="18"/>
              </a:rPr>
              <a:t>s</a:t>
            </a:r>
            <a:r>
              <a:rPr lang="tr-TR" dirty="0">
                <a:latin typeface="Liberation Sans" pitchFamily="18"/>
              </a:rPr>
              <a:t>ü</a:t>
            </a:r>
          </a:p>
          <a:p>
            <a:pPr lvl="0"/>
            <a:r>
              <a:rPr lang="tr-TR" dirty="0">
                <a:latin typeface="Liberation Sans" pitchFamily="18"/>
              </a:rPr>
              <a:t>Cromwell Hospital</a:t>
            </a:r>
            <a:endParaRPr lang="en-US" dirty="0">
              <a:latin typeface="Liberation Sans" pitchFamily="18"/>
            </a:endParaRPr>
          </a:p>
          <a:p>
            <a:pPr lvl="0"/>
            <a:r>
              <a:rPr lang="en-US" dirty="0">
                <a:latin typeface="Liberation Sans" pitchFamily="18"/>
              </a:rPr>
              <a:t>1 y</a:t>
            </a:r>
            <a:r>
              <a:rPr lang="tr-TR" dirty="0">
                <a:latin typeface="Liberation Sans" pitchFamily="18"/>
              </a:rPr>
              <a:t>ı</a:t>
            </a:r>
            <a:r>
              <a:rPr lang="en-US" dirty="0">
                <a:latin typeface="Liberation Sans" pitchFamily="18"/>
              </a:rPr>
              <a:t>l </a:t>
            </a:r>
            <a:r>
              <a:rPr lang="en-US" dirty="0" err="1">
                <a:latin typeface="Liberation Sans" pitchFamily="18"/>
              </a:rPr>
              <a:t>Florance</a:t>
            </a:r>
            <a:r>
              <a:rPr lang="en-US" dirty="0">
                <a:latin typeface="Liberation Sans" pitchFamily="18"/>
              </a:rPr>
              <a:t> Nightingale </a:t>
            </a:r>
            <a:r>
              <a:rPr lang="en-US" dirty="0" err="1">
                <a:latin typeface="Liberation Sans" pitchFamily="18"/>
              </a:rPr>
              <a:t>Hastanesi</a:t>
            </a:r>
            <a:endParaRPr lang="en-US" dirty="0">
              <a:latin typeface="Liberation Sans" pitchFamily="18"/>
            </a:endParaRPr>
          </a:p>
          <a:p>
            <a:pPr lvl="0"/>
            <a:r>
              <a:rPr lang="en-US" dirty="0">
                <a:latin typeface="Liberation Sans" pitchFamily="18"/>
              </a:rPr>
              <a:t>9 y</a:t>
            </a:r>
            <a:r>
              <a:rPr lang="tr-TR" dirty="0">
                <a:latin typeface="Liberation Sans" pitchFamily="18"/>
              </a:rPr>
              <a:t>ıl</a:t>
            </a:r>
            <a:r>
              <a:rPr lang="en-US" dirty="0">
                <a:latin typeface="Liberation Sans" pitchFamily="18"/>
              </a:rPr>
              <a:t> VKV </a:t>
            </a:r>
            <a:r>
              <a:rPr lang="en-US" dirty="0" err="1">
                <a:latin typeface="Liberation Sans" pitchFamily="18"/>
              </a:rPr>
              <a:t>Amerian</a:t>
            </a:r>
            <a:r>
              <a:rPr lang="en-US" dirty="0">
                <a:latin typeface="Liberation Sans" pitchFamily="18"/>
              </a:rPr>
              <a:t> </a:t>
            </a:r>
            <a:r>
              <a:rPr lang="en-US" dirty="0" err="1">
                <a:latin typeface="Liberation Sans" pitchFamily="18"/>
              </a:rPr>
              <a:t>Hastanesi</a:t>
            </a:r>
            <a:endParaRPr lang="en-US" dirty="0">
              <a:latin typeface="Liberation Sans" pitchFamily="18"/>
            </a:endParaRPr>
          </a:p>
          <a:p>
            <a:pPr lvl="0"/>
            <a:r>
              <a:rPr lang="en-US" dirty="0">
                <a:latin typeface="Liberation Sans" pitchFamily="18"/>
              </a:rPr>
              <a:t>17 y</a:t>
            </a:r>
            <a:r>
              <a:rPr lang="tr-TR" dirty="0">
                <a:latin typeface="Liberation Sans" pitchFamily="18"/>
              </a:rPr>
              <a:t>ı</a:t>
            </a:r>
            <a:r>
              <a:rPr lang="en-US" dirty="0">
                <a:latin typeface="Liberation Sans" pitchFamily="18"/>
              </a:rPr>
              <a:t>l Guy’s &amp; St Thomas’ NHS Trust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96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DC394E-154E-48C9-9E80-DFDF6DC39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" y="0"/>
            <a:ext cx="8872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53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Günlük çalışma sistemi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219200"/>
            <a:ext cx="74676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Ekip</a:t>
            </a:r>
            <a:r>
              <a:rPr lang="en-US" dirty="0"/>
              <a:t> </a:t>
            </a:r>
            <a:r>
              <a:rPr lang="en-US" dirty="0" err="1"/>
              <a:t>bilgilendirme</a:t>
            </a:r>
            <a:r>
              <a:rPr lang="en-US" dirty="0"/>
              <a:t> (team brief)</a:t>
            </a:r>
          </a:p>
          <a:p>
            <a:r>
              <a:rPr lang="tr-TR" dirty="0"/>
              <a:t>u</a:t>
            </a:r>
            <a:r>
              <a:rPr lang="en-US" dirty="0" err="1"/>
              <a:t>ygun</a:t>
            </a:r>
            <a:r>
              <a:rPr lang="en-US" dirty="0"/>
              <a:t> </a:t>
            </a:r>
            <a:r>
              <a:rPr lang="en-US" dirty="0" err="1"/>
              <a:t>sistem</a:t>
            </a:r>
            <a:endParaRPr lang="en-US" dirty="0"/>
          </a:p>
          <a:p>
            <a:pPr marL="0" indent="0">
              <a:buNone/>
            </a:pPr>
            <a:r>
              <a:rPr lang="en-US" sz="1300" dirty="0"/>
              <a:t>         </a:t>
            </a:r>
          </a:p>
          <a:p>
            <a:r>
              <a:rPr lang="tr-TR" dirty="0"/>
              <a:t>İ</a:t>
            </a:r>
            <a:r>
              <a:rPr lang="en-US" dirty="0"/>
              <a:t>la</a:t>
            </a:r>
            <a:r>
              <a:rPr lang="tr-TR" dirty="0"/>
              <a:t>ç</a:t>
            </a:r>
            <a:r>
              <a:rPr lang="en-US" dirty="0"/>
              <a:t> re</a:t>
            </a:r>
            <a:r>
              <a:rPr lang="tr-TR" dirty="0"/>
              <a:t>ç</a:t>
            </a:r>
            <a:r>
              <a:rPr lang="en-US" dirty="0" err="1"/>
              <a:t>etesi</a:t>
            </a:r>
            <a:endParaRPr lang="en-US" dirty="0"/>
          </a:p>
          <a:p>
            <a:r>
              <a:rPr lang="en-US" dirty="0"/>
              <a:t>Time out</a:t>
            </a:r>
          </a:p>
          <a:p>
            <a:r>
              <a:rPr lang="en-US" dirty="0" err="1"/>
              <a:t>Electronik</a:t>
            </a:r>
            <a:r>
              <a:rPr lang="en-US" dirty="0"/>
              <a:t> kay</a:t>
            </a:r>
            <a:r>
              <a:rPr lang="tr-TR" dirty="0"/>
              <a:t>ı</a:t>
            </a:r>
            <a:r>
              <a:rPr lang="en-US" dirty="0"/>
              <a:t>t </a:t>
            </a:r>
            <a:r>
              <a:rPr lang="en-US" dirty="0" err="1"/>
              <a:t>sistemi</a:t>
            </a:r>
            <a:r>
              <a:rPr lang="en-US" dirty="0"/>
              <a:t>  “</a:t>
            </a:r>
            <a:r>
              <a:rPr lang="tr-TR" dirty="0"/>
              <a:t>Sorin </a:t>
            </a:r>
            <a:r>
              <a:rPr lang="en-US" dirty="0"/>
              <a:t>Connect </a:t>
            </a:r>
            <a:r>
              <a:rPr lang="tr-TR" dirty="0"/>
              <a:t>Data Management</a:t>
            </a:r>
            <a:r>
              <a:rPr lang="en-US" dirty="0"/>
              <a:t>“</a:t>
            </a:r>
            <a:endParaRPr lang="tr-TR" dirty="0"/>
          </a:p>
          <a:p>
            <a:r>
              <a:rPr lang="en-US" dirty="0"/>
              <a:t>Check </a:t>
            </a:r>
            <a:r>
              <a:rPr lang="en-US" dirty="0" err="1"/>
              <a:t>listesi</a:t>
            </a:r>
            <a:r>
              <a:rPr lang="en-US" dirty="0"/>
              <a:t> </a:t>
            </a:r>
            <a:endParaRPr lang="tr-TR" dirty="0"/>
          </a:p>
          <a:p>
            <a:r>
              <a:rPr lang="tr-TR" dirty="0"/>
              <a:t>Vaka sırasındaki tüm bilgiler otomatik olarak data sistemine kaydedilir</a:t>
            </a:r>
          </a:p>
          <a:p>
            <a:r>
              <a:rPr lang="en-US" dirty="0"/>
              <a:t>Cell Saver</a:t>
            </a:r>
            <a:endParaRPr lang="tr-TR" dirty="0"/>
          </a:p>
          <a:p>
            <a:r>
              <a:rPr lang="en-US" dirty="0"/>
              <a:t>Hasta </a:t>
            </a:r>
            <a:r>
              <a:rPr lang="en-US" dirty="0" err="1"/>
              <a:t>bilgileri</a:t>
            </a:r>
            <a:r>
              <a:rPr lang="en-US" dirty="0"/>
              <a:t>  </a:t>
            </a:r>
            <a:r>
              <a:rPr lang="en-US" dirty="0" err="1"/>
              <a:t>merkezi</a:t>
            </a:r>
            <a:r>
              <a:rPr lang="en-US" dirty="0"/>
              <a:t> computer </a:t>
            </a:r>
            <a:r>
              <a:rPr lang="en-US" dirty="0" err="1"/>
              <a:t>sistemine</a:t>
            </a:r>
            <a:r>
              <a:rPr lang="en-US" dirty="0"/>
              <a:t> transfer </a:t>
            </a:r>
            <a:r>
              <a:rPr lang="en-US" dirty="0" err="1"/>
              <a:t>edilip</a:t>
            </a:r>
            <a:r>
              <a:rPr lang="en-US" dirty="0"/>
              <a:t> </a:t>
            </a:r>
            <a:r>
              <a:rPr lang="tr-TR" dirty="0"/>
              <a:t>dosyalanır</a:t>
            </a:r>
            <a:r>
              <a:rPr lang="en-US" dirty="0"/>
              <a:t>. </a:t>
            </a:r>
            <a:endParaRPr lang="en-US" sz="1100" dirty="0"/>
          </a:p>
          <a:p>
            <a:r>
              <a:rPr lang="en-US" dirty="0"/>
              <a:t>Sign out</a:t>
            </a:r>
          </a:p>
        </p:txBody>
      </p:sp>
    </p:spTree>
    <p:extLst>
      <p:ext uri="{BB962C8B-B14F-4D97-AF65-F5344CB8AC3E}">
        <p14:creationId xmlns:p14="http://schemas.microsoft.com/office/powerpoint/2010/main" val="57783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15A1A2-D393-4248-827E-1446AE8B0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57200"/>
            <a:ext cx="472439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50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Günlük çalışma sistemi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219200"/>
            <a:ext cx="74676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Ekip</a:t>
            </a:r>
            <a:r>
              <a:rPr lang="en-US" dirty="0"/>
              <a:t> </a:t>
            </a:r>
            <a:r>
              <a:rPr lang="en-US" dirty="0" err="1"/>
              <a:t>bilgilendirme</a:t>
            </a:r>
            <a:r>
              <a:rPr lang="en-US" dirty="0"/>
              <a:t> (team brief)</a:t>
            </a:r>
          </a:p>
          <a:p>
            <a:r>
              <a:rPr lang="tr-TR" dirty="0"/>
              <a:t>u</a:t>
            </a:r>
            <a:r>
              <a:rPr lang="en-US" dirty="0" err="1"/>
              <a:t>ygun</a:t>
            </a:r>
            <a:r>
              <a:rPr lang="en-US" dirty="0"/>
              <a:t> </a:t>
            </a:r>
            <a:r>
              <a:rPr lang="en-US" dirty="0" err="1"/>
              <a:t>sistem</a:t>
            </a:r>
            <a:endParaRPr lang="en-US" dirty="0"/>
          </a:p>
          <a:p>
            <a:pPr marL="0" indent="0">
              <a:buNone/>
            </a:pPr>
            <a:r>
              <a:rPr lang="en-US" sz="1300" dirty="0"/>
              <a:t>         </a:t>
            </a:r>
          </a:p>
          <a:p>
            <a:r>
              <a:rPr lang="tr-TR" dirty="0"/>
              <a:t>İ</a:t>
            </a:r>
            <a:r>
              <a:rPr lang="en-US" dirty="0"/>
              <a:t>la</a:t>
            </a:r>
            <a:r>
              <a:rPr lang="tr-TR" dirty="0"/>
              <a:t>ç</a:t>
            </a:r>
            <a:r>
              <a:rPr lang="en-US" dirty="0"/>
              <a:t> re</a:t>
            </a:r>
            <a:r>
              <a:rPr lang="tr-TR" dirty="0"/>
              <a:t>ç</a:t>
            </a:r>
            <a:r>
              <a:rPr lang="en-US" dirty="0" err="1"/>
              <a:t>etesi</a:t>
            </a:r>
            <a:endParaRPr lang="en-US" dirty="0"/>
          </a:p>
          <a:p>
            <a:r>
              <a:rPr lang="en-US" dirty="0"/>
              <a:t>Time out</a:t>
            </a:r>
          </a:p>
          <a:p>
            <a:r>
              <a:rPr lang="en-US" dirty="0" err="1"/>
              <a:t>Electronik</a:t>
            </a:r>
            <a:r>
              <a:rPr lang="en-US" dirty="0"/>
              <a:t> kay</a:t>
            </a:r>
            <a:r>
              <a:rPr lang="tr-TR" dirty="0"/>
              <a:t>ı</a:t>
            </a:r>
            <a:r>
              <a:rPr lang="en-US" dirty="0"/>
              <a:t>t </a:t>
            </a:r>
            <a:r>
              <a:rPr lang="en-US" dirty="0" err="1"/>
              <a:t>sistemi</a:t>
            </a:r>
            <a:r>
              <a:rPr lang="en-US" dirty="0"/>
              <a:t>  “</a:t>
            </a:r>
            <a:r>
              <a:rPr lang="tr-TR" dirty="0"/>
              <a:t>Sorin </a:t>
            </a:r>
            <a:r>
              <a:rPr lang="en-US" dirty="0"/>
              <a:t>Connect </a:t>
            </a:r>
            <a:r>
              <a:rPr lang="tr-TR" dirty="0"/>
              <a:t>Data Management</a:t>
            </a:r>
            <a:r>
              <a:rPr lang="en-US" dirty="0"/>
              <a:t>“</a:t>
            </a:r>
            <a:endParaRPr lang="tr-TR" dirty="0"/>
          </a:p>
          <a:p>
            <a:r>
              <a:rPr lang="en-US" dirty="0"/>
              <a:t>Check </a:t>
            </a:r>
            <a:r>
              <a:rPr lang="en-US" dirty="0" err="1"/>
              <a:t>listesi</a:t>
            </a:r>
            <a:r>
              <a:rPr lang="en-US" dirty="0"/>
              <a:t> </a:t>
            </a:r>
            <a:endParaRPr lang="tr-TR" dirty="0"/>
          </a:p>
          <a:p>
            <a:r>
              <a:rPr lang="tr-TR" dirty="0"/>
              <a:t>Vaka sırasındaki tüm bilgiler otomatik olarak data sistemine kaydedilir</a:t>
            </a:r>
          </a:p>
          <a:p>
            <a:r>
              <a:rPr lang="en-US" dirty="0"/>
              <a:t>Cell Saver</a:t>
            </a:r>
            <a:endParaRPr lang="tr-TR" dirty="0"/>
          </a:p>
          <a:p>
            <a:r>
              <a:rPr lang="en-US" dirty="0"/>
              <a:t>Hasta </a:t>
            </a:r>
            <a:r>
              <a:rPr lang="en-US" dirty="0" err="1"/>
              <a:t>bilgileri</a:t>
            </a:r>
            <a:r>
              <a:rPr lang="en-US" dirty="0"/>
              <a:t>  </a:t>
            </a:r>
            <a:r>
              <a:rPr lang="en-US" dirty="0" err="1"/>
              <a:t>merkezi</a:t>
            </a:r>
            <a:r>
              <a:rPr lang="en-US" dirty="0"/>
              <a:t> computer </a:t>
            </a:r>
            <a:r>
              <a:rPr lang="en-US" dirty="0" err="1"/>
              <a:t>sistemine</a:t>
            </a:r>
            <a:r>
              <a:rPr lang="en-US" dirty="0"/>
              <a:t> transfer </a:t>
            </a:r>
            <a:r>
              <a:rPr lang="en-US" dirty="0" err="1"/>
              <a:t>edilip</a:t>
            </a:r>
            <a:r>
              <a:rPr lang="en-US" dirty="0"/>
              <a:t> </a:t>
            </a:r>
            <a:r>
              <a:rPr lang="tr-TR" dirty="0"/>
              <a:t>dosyalanır</a:t>
            </a:r>
            <a:r>
              <a:rPr lang="en-US" dirty="0"/>
              <a:t>. </a:t>
            </a:r>
            <a:endParaRPr lang="en-US" sz="1100" dirty="0"/>
          </a:p>
          <a:p>
            <a:r>
              <a:rPr lang="en-US" dirty="0"/>
              <a:t>Sign out</a:t>
            </a:r>
          </a:p>
        </p:txBody>
      </p:sp>
    </p:spTree>
    <p:extLst>
      <p:ext uri="{BB962C8B-B14F-4D97-AF65-F5344CB8AC3E}">
        <p14:creationId xmlns:p14="http://schemas.microsoft.com/office/powerpoint/2010/main" val="2095989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899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589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C89E93-A339-4B2F-8EFC-844691098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88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6E50EF-8174-453C-B99E-90F9CEB68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381000"/>
            <a:ext cx="6934200" cy="58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89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Günlük çalışma sistemi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219200"/>
            <a:ext cx="7467600" cy="4873752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Ekip</a:t>
            </a:r>
            <a:r>
              <a:rPr lang="en-US" dirty="0"/>
              <a:t> </a:t>
            </a:r>
            <a:r>
              <a:rPr lang="en-US" dirty="0" err="1"/>
              <a:t>bilgilendirme</a:t>
            </a:r>
            <a:r>
              <a:rPr lang="en-US" dirty="0"/>
              <a:t> (team brief)</a:t>
            </a:r>
          </a:p>
          <a:p>
            <a:r>
              <a:rPr lang="tr-TR" dirty="0"/>
              <a:t>u</a:t>
            </a:r>
            <a:r>
              <a:rPr lang="en-US" dirty="0" err="1"/>
              <a:t>ygun</a:t>
            </a:r>
            <a:r>
              <a:rPr lang="en-US" dirty="0"/>
              <a:t> </a:t>
            </a:r>
            <a:r>
              <a:rPr lang="en-US" dirty="0" err="1"/>
              <a:t>sistem</a:t>
            </a:r>
            <a:endParaRPr lang="en-US" dirty="0"/>
          </a:p>
          <a:p>
            <a:pPr marL="0" indent="0">
              <a:buNone/>
            </a:pPr>
            <a:r>
              <a:rPr lang="en-US" sz="1300" dirty="0"/>
              <a:t>         </a:t>
            </a:r>
          </a:p>
          <a:p>
            <a:r>
              <a:rPr lang="tr-TR" dirty="0"/>
              <a:t>İ</a:t>
            </a:r>
            <a:r>
              <a:rPr lang="en-US" dirty="0"/>
              <a:t>la</a:t>
            </a:r>
            <a:r>
              <a:rPr lang="tr-TR" dirty="0"/>
              <a:t>ç</a:t>
            </a:r>
            <a:r>
              <a:rPr lang="en-US" dirty="0"/>
              <a:t> re</a:t>
            </a:r>
            <a:r>
              <a:rPr lang="tr-TR" dirty="0"/>
              <a:t>ç</a:t>
            </a:r>
            <a:r>
              <a:rPr lang="en-US" dirty="0" err="1"/>
              <a:t>etesi</a:t>
            </a:r>
            <a:endParaRPr lang="en-US" dirty="0"/>
          </a:p>
          <a:p>
            <a:r>
              <a:rPr lang="en-US" dirty="0"/>
              <a:t>Time out</a:t>
            </a:r>
          </a:p>
          <a:p>
            <a:r>
              <a:rPr lang="en-US" dirty="0" err="1"/>
              <a:t>Electronik</a:t>
            </a:r>
            <a:r>
              <a:rPr lang="en-US" dirty="0"/>
              <a:t> kay</a:t>
            </a:r>
            <a:r>
              <a:rPr lang="tr-TR" dirty="0"/>
              <a:t>ı</a:t>
            </a:r>
            <a:r>
              <a:rPr lang="en-US" dirty="0"/>
              <a:t>t </a:t>
            </a:r>
            <a:r>
              <a:rPr lang="en-US" dirty="0" err="1"/>
              <a:t>sistemi</a:t>
            </a:r>
            <a:r>
              <a:rPr lang="en-US" dirty="0"/>
              <a:t>  “</a:t>
            </a:r>
            <a:r>
              <a:rPr lang="tr-TR" dirty="0"/>
              <a:t>Sorin </a:t>
            </a:r>
            <a:r>
              <a:rPr lang="en-US" dirty="0"/>
              <a:t>Connect </a:t>
            </a:r>
            <a:r>
              <a:rPr lang="tr-TR" dirty="0"/>
              <a:t>Data Management</a:t>
            </a:r>
            <a:r>
              <a:rPr lang="en-US" dirty="0"/>
              <a:t>“</a:t>
            </a:r>
            <a:endParaRPr lang="tr-TR" dirty="0"/>
          </a:p>
          <a:p>
            <a:r>
              <a:rPr lang="en-US" dirty="0"/>
              <a:t>Check </a:t>
            </a:r>
            <a:r>
              <a:rPr lang="en-US" dirty="0" err="1"/>
              <a:t>listesi</a:t>
            </a:r>
            <a:r>
              <a:rPr lang="en-US" dirty="0"/>
              <a:t> </a:t>
            </a:r>
          </a:p>
          <a:p>
            <a:r>
              <a:rPr lang="en-US" dirty="0"/>
              <a:t>Her t</a:t>
            </a:r>
            <a:r>
              <a:rPr lang="tr-TR" dirty="0"/>
              <a:t>ü</a:t>
            </a:r>
            <a:r>
              <a:rPr lang="en-US" dirty="0" err="1"/>
              <a:t>rl</a:t>
            </a:r>
            <a:r>
              <a:rPr lang="tr-TR" dirty="0"/>
              <a:t>ü</a:t>
            </a:r>
            <a:r>
              <a:rPr lang="en-US" dirty="0"/>
              <a:t> </a:t>
            </a:r>
            <a:r>
              <a:rPr lang="en-US" dirty="0" err="1"/>
              <a:t>emniyet</a:t>
            </a:r>
            <a:r>
              <a:rPr lang="en-US" dirty="0"/>
              <a:t> </a:t>
            </a:r>
            <a:r>
              <a:rPr lang="en-US" dirty="0" err="1"/>
              <a:t>sistemlerinin</a:t>
            </a:r>
            <a:r>
              <a:rPr lang="en-US" dirty="0"/>
              <a:t> </a:t>
            </a:r>
            <a:r>
              <a:rPr lang="tr-TR" dirty="0"/>
              <a:t>ç</a:t>
            </a:r>
            <a:r>
              <a:rPr lang="en-US" dirty="0"/>
              <a:t>al</a:t>
            </a:r>
            <a:r>
              <a:rPr lang="tr-TR" dirty="0"/>
              <a:t>ışı</a:t>
            </a:r>
            <a:r>
              <a:rPr lang="en-US" dirty="0" err="1"/>
              <a:t>yor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aktif</a:t>
            </a:r>
            <a:endParaRPr lang="tr-TR" dirty="0"/>
          </a:p>
          <a:p>
            <a:r>
              <a:rPr lang="tr-TR" dirty="0"/>
              <a:t>Vaka sırasındaki tüm bilgiler otomatik olarak data sistemine kaydedilir</a:t>
            </a:r>
          </a:p>
          <a:p>
            <a:r>
              <a:rPr lang="en-US" dirty="0"/>
              <a:t>Cell Saver</a:t>
            </a:r>
            <a:endParaRPr lang="tr-TR" dirty="0"/>
          </a:p>
          <a:p>
            <a:r>
              <a:rPr lang="en-US" dirty="0"/>
              <a:t>Hasta </a:t>
            </a:r>
            <a:r>
              <a:rPr lang="en-US" dirty="0" err="1"/>
              <a:t>bilgileri</a:t>
            </a:r>
            <a:r>
              <a:rPr lang="en-US" dirty="0"/>
              <a:t>  </a:t>
            </a:r>
            <a:r>
              <a:rPr lang="en-US" dirty="0" err="1"/>
              <a:t>merkezi</a:t>
            </a:r>
            <a:r>
              <a:rPr lang="en-US" dirty="0"/>
              <a:t> computer </a:t>
            </a:r>
            <a:r>
              <a:rPr lang="en-US" dirty="0" err="1"/>
              <a:t>sistemine</a:t>
            </a:r>
            <a:r>
              <a:rPr lang="en-US" dirty="0"/>
              <a:t> transfer </a:t>
            </a:r>
            <a:r>
              <a:rPr lang="en-US" dirty="0" err="1"/>
              <a:t>edilip</a:t>
            </a:r>
            <a:r>
              <a:rPr lang="en-US" dirty="0"/>
              <a:t> </a:t>
            </a:r>
            <a:r>
              <a:rPr lang="tr-TR" dirty="0"/>
              <a:t>depolanır</a:t>
            </a:r>
            <a:r>
              <a:rPr lang="en-US" dirty="0"/>
              <a:t>. </a:t>
            </a:r>
            <a:endParaRPr lang="en-US" sz="1100" dirty="0"/>
          </a:p>
          <a:p>
            <a:r>
              <a:rPr lang="en-US" dirty="0"/>
              <a:t>Sign out</a:t>
            </a:r>
          </a:p>
        </p:txBody>
      </p:sp>
    </p:spTree>
    <p:extLst>
      <p:ext uri="{BB962C8B-B14F-4D97-AF65-F5344CB8AC3E}">
        <p14:creationId xmlns:p14="http://schemas.microsoft.com/office/powerpoint/2010/main" val="1393479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DC394E-154E-48C9-9E80-DFDF6DC39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" y="0"/>
            <a:ext cx="8872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22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</a:t>
            </a:r>
            <a:r>
              <a:rPr lang="tr-TR" dirty="0"/>
              <a:t>Ş</a:t>
            </a:r>
            <a:r>
              <a:rPr lang="en-US" dirty="0" err="1"/>
              <a:t>langi</a:t>
            </a:r>
            <a:r>
              <a:rPr lang="tr-TR" dirty="0"/>
              <a:t>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tr-TR" b="1" dirty="0"/>
              <a:t>İÜ</a:t>
            </a:r>
            <a:r>
              <a:rPr lang="en-US" b="1" dirty="0"/>
              <a:t> </a:t>
            </a:r>
            <a:r>
              <a:rPr lang="en-US" b="1" dirty="0" err="1"/>
              <a:t>Kardioloji</a:t>
            </a:r>
            <a:r>
              <a:rPr lang="en-US" b="1" dirty="0"/>
              <a:t> </a:t>
            </a:r>
            <a:r>
              <a:rPr lang="en-US" b="1" dirty="0" err="1"/>
              <a:t>Enstit</a:t>
            </a:r>
            <a:r>
              <a:rPr lang="tr-TR" b="1" dirty="0"/>
              <a:t>ü</a:t>
            </a:r>
            <a:r>
              <a:rPr lang="en-US" b="1" dirty="0"/>
              <a:t>s</a:t>
            </a:r>
            <a:r>
              <a:rPr lang="tr-TR" b="1" dirty="0"/>
              <a:t>ü</a:t>
            </a:r>
            <a:endParaRPr lang="en-US" b="1" dirty="0"/>
          </a:p>
          <a:p>
            <a:pPr lvl="0"/>
            <a:endParaRPr lang="en-US" b="1" dirty="0"/>
          </a:p>
          <a:p>
            <a:pPr lvl="0">
              <a:buSzPct val="45000"/>
              <a:buFont typeface="StarSymbol"/>
              <a:buChar char="●"/>
            </a:pPr>
            <a:r>
              <a:rPr lang="en-US" b="1" dirty="0"/>
              <a:t>Prof. Dr. A.</a:t>
            </a:r>
            <a:r>
              <a:rPr lang="tr-TR" b="1" dirty="0"/>
              <a:t> </a:t>
            </a:r>
            <a:r>
              <a:rPr lang="en-US" b="1" dirty="0" err="1"/>
              <a:t>Aytac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ekibi</a:t>
            </a:r>
            <a:r>
              <a:rPr lang="en-US" b="1" dirty="0"/>
              <a:t> 1985’te </a:t>
            </a:r>
            <a:r>
              <a:rPr lang="en-US" b="1" dirty="0" err="1"/>
              <a:t>Kalp</a:t>
            </a:r>
            <a:r>
              <a:rPr lang="en-US" b="1" dirty="0"/>
              <a:t> </a:t>
            </a:r>
            <a:r>
              <a:rPr lang="en-US" b="1" dirty="0" err="1"/>
              <a:t>ameliyatlar</a:t>
            </a:r>
            <a:r>
              <a:rPr lang="tr-TR" b="1" dirty="0"/>
              <a:t>ı</a:t>
            </a:r>
            <a:r>
              <a:rPr lang="en-US" b="1" dirty="0"/>
              <a:t>n</a:t>
            </a:r>
            <a:r>
              <a:rPr lang="tr-TR" b="1" dirty="0"/>
              <a:t>ı</a:t>
            </a:r>
            <a:r>
              <a:rPr lang="en-US" b="1" dirty="0"/>
              <a:t> </a:t>
            </a:r>
            <a:r>
              <a:rPr lang="en-US" b="1" dirty="0" err="1"/>
              <a:t>ba</a:t>
            </a:r>
            <a:r>
              <a:rPr lang="tr-TR" b="1" dirty="0"/>
              <a:t>ş</a:t>
            </a:r>
            <a:r>
              <a:rPr lang="en-US" b="1" dirty="0" err="1"/>
              <a:t>latt</a:t>
            </a:r>
            <a:r>
              <a:rPr lang="tr-TR" b="1" dirty="0"/>
              <a:t>ı</a:t>
            </a:r>
            <a:endParaRPr lang="en-US" b="1" dirty="0"/>
          </a:p>
          <a:p>
            <a:pPr lvl="0">
              <a:buSzPct val="45000"/>
              <a:buFont typeface="StarSymbol"/>
              <a:buChar char="●"/>
            </a:pPr>
            <a:r>
              <a:rPr lang="en-US" b="1" dirty="0"/>
              <a:t>An</a:t>
            </a:r>
            <a:r>
              <a:rPr lang="tr-TR" b="1" dirty="0"/>
              <a:t>e</a:t>
            </a:r>
            <a:r>
              <a:rPr lang="en-US" b="1" dirty="0" err="1"/>
              <a:t>stezi</a:t>
            </a:r>
            <a:r>
              <a:rPr lang="en-US" b="1" dirty="0"/>
              <a:t> hem</a:t>
            </a:r>
            <a:r>
              <a:rPr lang="tr-TR" b="1" dirty="0"/>
              <a:t>ş</a:t>
            </a:r>
            <a:r>
              <a:rPr lang="en-US" b="1" dirty="0" err="1"/>
              <a:t>iresi</a:t>
            </a:r>
            <a:endParaRPr lang="en-US" b="1" dirty="0"/>
          </a:p>
          <a:p>
            <a:pPr lvl="0">
              <a:buSzPct val="45000"/>
              <a:buFont typeface="StarSymbol"/>
              <a:buChar char="●"/>
            </a:pPr>
            <a:r>
              <a:rPr lang="en-US" b="1" dirty="0"/>
              <a:t>Say</a:t>
            </a:r>
            <a:r>
              <a:rPr lang="tr-TR" b="1" dirty="0"/>
              <a:t>ı</a:t>
            </a:r>
            <a:r>
              <a:rPr lang="en-US" b="1" dirty="0"/>
              <a:t>n G</a:t>
            </a:r>
            <a:r>
              <a:rPr lang="tr-TR" b="1" dirty="0"/>
              <a:t>ü</a:t>
            </a:r>
            <a:r>
              <a:rPr lang="en-US" b="1" dirty="0"/>
              <a:t>n</a:t>
            </a:r>
            <a:r>
              <a:rPr lang="tr-TR" b="1" dirty="0"/>
              <a:t>ş</a:t>
            </a:r>
            <a:r>
              <a:rPr lang="en-US" b="1" dirty="0"/>
              <a:t>at </a:t>
            </a:r>
            <a:r>
              <a:rPr lang="en-US" b="1" dirty="0" err="1"/>
              <a:t>Ayd</a:t>
            </a:r>
            <a:r>
              <a:rPr lang="tr-TR" b="1" dirty="0"/>
              <a:t>ı</a:t>
            </a:r>
            <a:r>
              <a:rPr lang="en-US" b="1" dirty="0"/>
              <a:t>n </a:t>
            </a:r>
            <a:r>
              <a:rPr lang="en-US" b="1" dirty="0" err="1"/>
              <a:t>tek</a:t>
            </a:r>
            <a:r>
              <a:rPr lang="en-US" b="1" dirty="0"/>
              <a:t> perf</a:t>
            </a:r>
            <a:r>
              <a:rPr lang="tr-TR" b="1" dirty="0"/>
              <a:t>ü</a:t>
            </a:r>
            <a:r>
              <a:rPr lang="en-US" b="1" dirty="0" err="1"/>
              <a:t>zyonist</a:t>
            </a:r>
            <a:endParaRPr lang="en-US" b="1" dirty="0"/>
          </a:p>
          <a:p>
            <a:pPr lvl="0">
              <a:buSzPct val="45000"/>
              <a:buFont typeface="StarSymbol"/>
              <a:buChar char="●"/>
            </a:pPr>
            <a:r>
              <a:rPr lang="en-US" b="1" dirty="0"/>
              <a:t>Perf</a:t>
            </a:r>
            <a:r>
              <a:rPr lang="tr-TR" b="1" dirty="0"/>
              <a:t>ü</a:t>
            </a:r>
            <a:r>
              <a:rPr lang="en-US" b="1" dirty="0" err="1"/>
              <a:t>zyonist</a:t>
            </a:r>
            <a:r>
              <a:rPr lang="en-US" b="1" dirty="0"/>
              <a:t> </a:t>
            </a:r>
            <a:r>
              <a:rPr lang="en-US" b="1" dirty="0" err="1"/>
              <a:t>olmam</a:t>
            </a:r>
            <a:r>
              <a:rPr lang="en-US" b="1" dirty="0"/>
              <a:t> </a:t>
            </a:r>
            <a:r>
              <a:rPr lang="en-US" b="1" dirty="0" err="1"/>
              <a:t>teklif</a:t>
            </a:r>
            <a:r>
              <a:rPr lang="en-US" b="1" dirty="0"/>
              <a:t> </a:t>
            </a:r>
            <a:r>
              <a:rPr lang="en-US" b="1" dirty="0" err="1"/>
              <a:t>edildi</a:t>
            </a:r>
            <a:endParaRPr lang="en-US" b="1" dirty="0"/>
          </a:p>
          <a:p>
            <a:pPr lvl="0">
              <a:buSzPct val="45000"/>
              <a:buFont typeface="StarSymbol"/>
              <a:buChar char="●"/>
            </a:pPr>
            <a:r>
              <a:rPr lang="en-US" b="1" dirty="0"/>
              <a:t>Her t</a:t>
            </a:r>
            <a:r>
              <a:rPr lang="tr-TR" b="1" dirty="0"/>
              <a:t>ü</a:t>
            </a:r>
            <a:r>
              <a:rPr lang="en-US" b="1" dirty="0" err="1"/>
              <a:t>rl</a:t>
            </a:r>
            <a:r>
              <a:rPr lang="tr-TR" b="1" dirty="0"/>
              <a:t>ü</a:t>
            </a:r>
            <a:r>
              <a:rPr lang="en-US" b="1" dirty="0"/>
              <a:t> </a:t>
            </a:r>
            <a:r>
              <a:rPr lang="en-US" b="1" dirty="0" err="1"/>
              <a:t>kalp</a:t>
            </a:r>
            <a:r>
              <a:rPr lang="en-US" b="1" dirty="0"/>
              <a:t> </a:t>
            </a:r>
            <a:r>
              <a:rPr lang="en-US" b="1" dirty="0" err="1"/>
              <a:t>ameliyat</a:t>
            </a:r>
            <a:r>
              <a:rPr lang="en-US" b="1" dirty="0"/>
              <a:t> (</a:t>
            </a:r>
            <a:r>
              <a:rPr lang="en-US" b="1" dirty="0" err="1"/>
              <a:t>yeni</a:t>
            </a:r>
            <a:r>
              <a:rPr lang="tr-TR" b="1" dirty="0"/>
              <a:t> </a:t>
            </a:r>
            <a:r>
              <a:rPr lang="en-US" b="1" dirty="0"/>
              <a:t>do</a:t>
            </a:r>
            <a:r>
              <a:rPr lang="tr-TR" b="1" dirty="0"/>
              <a:t>ğ</a:t>
            </a:r>
            <a:r>
              <a:rPr lang="en-US" b="1" dirty="0" err="1"/>
              <a:t>andan</a:t>
            </a:r>
            <a:r>
              <a:rPr lang="en-US" b="1" dirty="0"/>
              <a:t> </a:t>
            </a:r>
            <a:r>
              <a:rPr lang="en-US" b="1" dirty="0" err="1"/>
              <a:t>eri</a:t>
            </a:r>
            <a:r>
              <a:rPr lang="tr-TR" b="1" dirty="0"/>
              <a:t>ş</a:t>
            </a:r>
            <a:r>
              <a:rPr lang="en-US" b="1" dirty="0" err="1"/>
              <a:t>kine</a:t>
            </a:r>
            <a:r>
              <a:rPr lang="en-US" b="1" dirty="0"/>
              <a:t>) </a:t>
            </a:r>
            <a:r>
              <a:rPr lang="en-US" b="1" dirty="0" err="1"/>
              <a:t>tecr</a:t>
            </a:r>
            <a:r>
              <a:rPr lang="tr-TR" b="1" dirty="0"/>
              <a:t>ü</a:t>
            </a:r>
            <a:r>
              <a:rPr lang="en-US" b="1" dirty="0"/>
              <a:t>be	</a:t>
            </a:r>
          </a:p>
          <a:p>
            <a:pPr lvl="0">
              <a:buSzPct val="45000"/>
              <a:buFont typeface="StarSymbol"/>
              <a:buChar char="●"/>
            </a:pPr>
            <a:r>
              <a:rPr lang="tr-TR" b="1" dirty="0"/>
              <a:t>İ</a:t>
            </a:r>
            <a:r>
              <a:rPr lang="en-US" b="1" dirty="0"/>
              <a:t> </a:t>
            </a:r>
            <a:r>
              <a:rPr lang="tr-TR" b="1" dirty="0"/>
              <a:t>Ü</a:t>
            </a:r>
            <a:r>
              <a:rPr lang="en-US" b="1" dirty="0"/>
              <a:t> </a:t>
            </a:r>
            <a:r>
              <a:rPr lang="en-US" b="1" dirty="0" err="1"/>
              <a:t>Florance</a:t>
            </a:r>
            <a:r>
              <a:rPr lang="en-US" b="1" dirty="0"/>
              <a:t> </a:t>
            </a:r>
            <a:r>
              <a:rPr lang="en-US" b="1" dirty="0" err="1"/>
              <a:t>Nigtingale</a:t>
            </a:r>
            <a:r>
              <a:rPr lang="en-US" b="1" dirty="0"/>
              <a:t> </a:t>
            </a:r>
            <a:r>
              <a:rPr lang="en-US" b="1" dirty="0" err="1"/>
              <a:t>Hastanesi</a:t>
            </a:r>
            <a:r>
              <a:rPr lang="en-US" b="1" dirty="0"/>
              <a:t> </a:t>
            </a:r>
            <a:r>
              <a:rPr lang="en-US" b="1" dirty="0" err="1"/>
              <a:t>kurulu</a:t>
            </a:r>
            <a:r>
              <a:rPr lang="tr-TR" b="1" dirty="0"/>
              <a:t>ş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a</a:t>
            </a:r>
            <a:r>
              <a:rPr lang="tr-TR" b="1" dirty="0"/>
              <a:t>çılışı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1557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-304800"/>
            <a:ext cx="7467600" cy="1706880"/>
          </a:xfrm>
        </p:spPr>
        <p:txBody>
          <a:bodyPr/>
          <a:lstStyle/>
          <a:p>
            <a:r>
              <a:rPr lang="tr-TR" b="1" dirty="0"/>
              <a:t>İ</a:t>
            </a:r>
            <a:r>
              <a:rPr lang="en-US" b="1" dirty="0"/>
              <a:t>lave </a:t>
            </a:r>
            <a:r>
              <a:rPr lang="en-US" b="1" dirty="0" err="1"/>
              <a:t>sorumluluklar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36548" y="1459387"/>
            <a:ext cx="3368040" cy="46177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200" b="1" dirty="0">
                <a:latin typeface="Franklin Gothic Demi Cond" panose="020B0706030402020204" pitchFamily="34" charset="0"/>
              </a:rPr>
              <a:t>     </a:t>
            </a:r>
            <a:r>
              <a:rPr lang="en-US" sz="3200" b="1" u="sng" dirty="0">
                <a:latin typeface="Franklin Gothic Demi Cond" panose="020B0706030402020204" pitchFamily="34" charset="0"/>
              </a:rPr>
              <a:t>ECMO</a:t>
            </a:r>
          </a:p>
          <a:p>
            <a:pPr marL="0" indent="0">
              <a:buNone/>
            </a:pPr>
            <a:endParaRPr lang="en-US" sz="3200" b="1" u="sng" dirty="0">
              <a:latin typeface="Franklin Gothic Demi Cond" panose="020B0706030402020204" pitchFamily="34" charset="0"/>
            </a:endParaRPr>
          </a:p>
          <a:p>
            <a:r>
              <a:rPr lang="tr-TR" dirty="0"/>
              <a:t>Yetişkin</a:t>
            </a:r>
            <a:r>
              <a:rPr lang="en-US" dirty="0"/>
              <a:t>/ </a:t>
            </a:r>
            <a:r>
              <a:rPr lang="en-US" dirty="0" err="1"/>
              <a:t>pedi</a:t>
            </a:r>
            <a:r>
              <a:rPr lang="tr-TR" dirty="0"/>
              <a:t>y</a:t>
            </a:r>
            <a:r>
              <a:rPr lang="en-US" dirty="0" err="1"/>
              <a:t>atrik</a:t>
            </a:r>
            <a:r>
              <a:rPr lang="en-US" dirty="0"/>
              <a:t> ECMO</a:t>
            </a:r>
          </a:p>
          <a:p>
            <a:r>
              <a:rPr lang="en-US" dirty="0"/>
              <a:t>Yeti</a:t>
            </a:r>
            <a:r>
              <a:rPr lang="tr-TR" dirty="0"/>
              <a:t>ş</a:t>
            </a:r>
            <a:r>
              <a:rPr lang="en-US" dirty="0"/>
              <a:t>kin  ECMO </a:t>
            </a:r>
            <a:r>
              <a:rPr lang="en-US" dirty="0" err="1"/>
              <a:t>merkezi</a:t>
            </a:r>
            <a:r>
              <a:rPr lang="en-US" dirty="0"/>
              <a:t> (2010 )</a:t>
            </a:r>
            <a:endParaRPr lang="tr-TR" dirty="0"/>
          </a:p>
          <a:p>
            <a:r>
              <a:rPr lang="en-US" dirty="0"/>
              <a:t>G</a:t>
            </a:r>
            <a:r>
              <a:rPr lang="tr-TR" dirty="0"/>
              <a:t>ü</a:t>
            </a:r>
            <a:r>
              <a:rPr lang="en-US" dirty="0" err="1"/>
              <a:t>ney</a:t>
            </a:r>
            <a:r>
              <a:rPr lang="en-US" dirty="0"/>
              <a:t> do</a:t>
            </a:r>
            <a:r>
              <a:rPr lang="tr-TR" dirty="0"/>
              <a:t>ğ</a:t>
            </a:r>
            <a:r>
              <a:rPr lang="en-US" dirty="0"/>
              <a:t>u </a:t>
            </a:r>
            <a:r>
              <a:rPr lang="tr-TR" dirty="0"/>
              <a:t>İ</a:t>
            </a:r>
            <a:r>
              <a:rPr lang="en-US" dirty="0" err="1"/>
              <a:t>ngiltere</a:t>
            </a:r>
            <a:endParaRPr lang="en-US" dirty="0"/>
          </a:p>
          <a:p>
            <a:r>
              <a:rPr lang="en-US" dirty="0"/>
              <a:t>Retrieval</a:t>
            </a:r>
          </a:p>
          <a:p>
            <a:r>
              <a:rPr lang="en-US" dirty="0"/>
              <a:t>V-V ECMO</a:t>
            </a:r>
          </a:p>
          <a:p>
            <a:r>
              <a:rPr lang="en-US" dirty="0"/>
              <a:t>V-A ECMO</a:t>
            </a:r>
          </a:p>
          <a:p>
            <a:r>
              <a:rPr lang="en-US" dirty="0"/>
              <a:t>VV-A ECMO</a:t>
            </a:r>
          </a:p>
          <a:p>
            <a:r>
              <a:rPr lang="en-US" dirty="0"/>
              <a:t> (100 </a:t>
            </a:r>
            <a:r>
              <a:rPr lang="en-US" dirty="0" err="1"/>
              <a:t>vaka</a:t>
            </a:r>
            <a:r>
              <a:rPr lang="en-US" dirty="0"/>
              <a:t>/2018)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tr-TR" dirty="0"/>
              <a:t>ğ</a:t>
            </a:r>
            <a:r>
              <a:rPr lang="en-US" dirty="0" err="1"/>
              <a:t>itim</a:t>
            </a:r>
            <a:r>
              <a:rPr lang="en-US" dirty="0"/>
              <a:t>, </a:t>
            </a:r>
            <a:r>
              <a:rPr lang="en-US" dirty="0" err="1"/>
              <a:t>yeterlilik</a:t>
            </a:r>
            <a:r>
              <a:rPr lang="en-US" dirty="0"/>
              <a:t> </a:t>
            </a:r>
            <a:r>
              <a:rPr lang="tr-TR" dirty="0"/>
              <a:t>k</a:t>
            </a:r>
            <a:r>
              <a:rPr lang="en-US" dirty="0" err="1"/>
              <a:t>ontrol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Hastanede</a:t>
            </a:r>
            <a:r>
              <a:rPr lang="en-US" dirty="0"/>
              <a:t> y</a:t>
            </a:r>
            <a:r>
              <a:rPr lang="tr-TR" dirty="0"/>
              <a:t>ı</a:t>
            </a:r>
            <a:r>
              <a:rPr lang="en-US" dirty="0" err="1"/>
              <a:t>lda</a:t>
            </a:r>
            <a:r>
              <a:rPr lang="en-US" dirty="0"/>
              <a:t> 2X 3 g</a:t>
            </a:r>
            <a:r>
              <a:rPr lang="tr-TR" dirty="0"/>
              <a:t>ü</a:t>
            </a:r>
            <a:r>
              <a:rPr lang="en-US" dirty="0" err="1"/>
              <a:t>nl</a:t>
            </a:r>
            <a:r>
              <a:rPr lang="tr-TR" dirty="0"/>
              <a:t>ü</a:t>
            </a:r>
            <a:r>
              <a:rPr lang="en-US" dirty="0"/>
              <a:t>k </a:t>
            </a:r>
            <a:r>
              <a:rPr lang="en-US" dirty="0" err="1"/>
              <a:t>internasyonal</a:t>
            </a:r>
            <a:r>
              <a:rPr lang="en-US" dirty="0"/>
              <a:t> </a:t>
            </a:r>
            <a:r>
              <a:rPr lang="en-US" dirty="0" err="1"/>
              <a:t>Simulasyon</a:t>
            </a:r>
            <a:r>
              <a:rPr lang="en-US" dirty="0"/>
              <a:t> </a:t>
            </a:r>
            <a:r>
              <a:rPr lang="en-US" dirty="0" err="1"/>
              <a:t>Kurslari</a:t>
            </a:r>
            <a:r>
              <a:rPr lang="en-US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7235" y="1460930"/>
            <a:ext cx="3200400" cy="461772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 </a:t>
            </a:r>
            <a:r>
              <a:rPr lang="tr-TR" dirty="0"/>
              <a:t>Cell salvage</a:t>
            </a:r>
          </a:p>
          <a:p>
            <a:r>
              <a:rPr lang="en-US" dirty="0"/>
              <a:t>IABP</a:t>
            </a:r>
          </a:p>
          <a:p>
            <a:r>
              <a:rPr lang="en-US" dirty="0" err="1"/>
              <a:t>Aletlerin</a:t>
            </a:r>
            <a:r>
              <a:rPr lang="en-US" dirty="0"/>
              <a:t> </a:t>
            </a:r>
            <a:r>
              <a:rPr lang="en-US" dirty="0" err="1"/>
              <a:t>bak</a:t>
            </a:r>
            <a:r>
              <a:rPr lang="tr-TR" dirty="0"/>
              <a:t>ı</a:t>
            </a:r>
            <a:r>
              <a:rPr lang="en-US" dirty="0"/>
              <a:t>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servisleri</a:t>
            </a:r>
            <a:endParaRPr lang="en-US" dirty="0"/>
          </a:p>
          <a:p>
            <a:r>
              <a:rPr lang="en-US" dirty="0" err="1"/>
              <a:t>Aletlerin</a:t>
            </a:r>
            <a:r>
              <a:rPr lang="en-US" dirty="0"/>
              <a:t> </a:t>
            </a:r>
            <a:r>
              <a:rPr lang="en-US" dirty="0" err="1"/>
              <a:t>kalite</a:t>
            </a:r>
            <a:r>
              <a:rPr lang="en-US" dirty="0"/>
              <a:t> </a:t>
            </a:r>
            <a:r>
              <a:rPr lang="en-US" dirty="0" err="1"/>
              <a:t>kontrollari</a:t>
            </a:r>
            <a:endParaRPr lang="en-US" dirty="0"/>
          </a:p>
          <a:p>
            <a:r>
              <a:rPr lang="tr-TR" dirty="0"/>
              <a:t>Ö</a:t>
            </a:r>
            <a:r>
              <a:rPr lang="en-US" dirty="0" err="1"/>
              <a:t>grenci</a:t>
            </a:r>
            <a:r>
              <a:rPr lang="en-US" dirty="0"/>
              <a:t> perf</a:t>
            </a:r>
            <a:r>
              <a:rPr lang="tr-TR" dirty="0"/>
              <a:t>ü</a:t>
            </a:r>
            <a:r>
              <a:rPr lang="en-US" dirty="0" err="1"/>
              <a:t>zyonist</a:t>
            </a:r>
            <a:r>
              <a:rPr lang="en-US" dirty="0"/>
              <a:t> s</a:t>
            </a:r>
            <a:r>
              <a:rPr lang="tr-TR" dirty="0"/>
              <a:t>ü</a:t>
            </a:r>
            <a:r>
              <a:rPr lang="en-US" dirty="0" err="1"/>
              <a:t>pervisor</a:t>
            </a:r>
            <a:r>
              <a:rPr lang="en-US" dirty="0"/>
              <a:t>,</a:t>
            </a:r>
            <a:r>
              <a:rPr lang="tr-TR" dirty="0"/>
              <a:t> </a:t>
            </a:r>
            <a:r>
              <a:rPr lang="en-US" dirty="0"/>
              <a:t>mentor</a:t>
            </a:r>
          </a:p>
          <a:p>
            <a:r>
              <a:rPr lang="en-US" dirty="0" err="1"/>
              <a:t>Malzeme</a:t>
            </a:r>
            <a:r>
              <a:rPr lang="en-US" dirty="0"/>
              <a:t> 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kontrol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takip</a:t>
            </a:r>
            <a:endParaRPr lang="en-US" dirty="0"/>
          </a:p>
          <a:p>
            <a:r>
              <a:rPr lang="en-US" dirty="0"/>
              <a:t>TAVI</a:t>
            </a:r>
          </a:p>
          <a:p>
            <a:r>
              <a:rPr lang="en-US" dirty="0"/>
              <a:t>Pace maker laser Lead </a:t>
            </a:r>
            <a:r>
              <a:rPr lang="tr-TR" dirty="0"/>
              <a:t>ç</a:t>
            </a:r>
            <a:r>
              <a:rPr lang="en-US" dirty="0" err="1"/>
              <a:t>ikar</a:t>
            </a:r>
            <a:r>
              <a:rPr lang="tr-TR" dirty="0"/>
              <a:t>tılması</a:t>
            </a:r>
            <a:r>
              <a:rPr lang="en-US" dirty="0" err="1"/>
              <a:t>nda</a:t>
            </a:r>
            <a:r>
              <a:rPr lang="en-US" dirty="0"/>
              <a:t> Stand by</a:t>
            </a:r>
          </a:p>
          <a:p>
            <a:r>
              <a:rPr lang="en-US" dirty="0"/>
              <a:t>Is</a:t>
            </a:r>
            <a:r>
              <a:rPr lang="tr-TR" dirty="0"/>
              <a:t>ıtıcı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so</a:t>
            </a:r>
            <a:r>
              <a:rPr lang="tr-TR" dirty="0"/>
              <a:t>ğ</a:t>
            </a:r>
            <a:r>
              <a:rPr lang="en-US" dirty="0" err="1"/>
              <a:t>utucularin</a:t>
            </a:r>
            <a:r>
              <a:rPr lang="en-US" dirty="0"/>
              <a:t> </a:t>
            </a:r>
            <a:r>
              <a:rPr lang="en-US" dirty="0" err="1"/>
              <a:t>haftal</a:t>
            </a:r>
            <a:r>
              <a:rPr lang="tr-TR" dirty="0"/>
              <a:t>ı</a:t>
            </a:r>
            <a:r>
              <a:rPr lang="en-US" dirty="0"/>
              <a:t>k </a:t>
            </a:r>
            <a:r>
              <a:rPr lang="en-US" dirty="0" err="1"/>
              <a:t>temizli</a:t>
            </a:r>
            <a:r>
              <a:rPr lang="tr-TR" dirty="0"/>
              <a:t>ğ</a:t>
            </a:r>
            <a:r>
              <a:rPr lang="en-US" dirty="0" err="1"/>
              <a:t>i</a:t>
            </a:r>
            <a:endParaRPr lang="en-US" dirty="0"/>
          </a:p>
          <a:p>
            <a:r>
              <a:rPr lang="en-US" dirty="0" err="1"/>
              <a:t>Zorunlu</a:t>
            </a:r>
            <a:r>
              <a:rPr lang="en-US" dirty="0"/>
              <a:t> E</a:t>
            </a:r>
            <a:r>
              <a:rPr lang="tr-TR" dirty="0"/>
              <a:t>ğ</a:t>
            </a:r>
            <a:r>
              <a:rPr lang="en-US" dirty="0" err="1"/>
              <a:t>itimler</a:t>
            </a:r>
            <a:endParaRPr lang="en-US" dirty="0"/>
          </a:p>
          <a:p>
            <a:r>
              <a:rPr lang="en-US" dirty="0"/>
              <a:t>Ki</a:t>
            </a:r>
            <a:r>
              <a:rPr lang="tr-TR" dirty="0"/>
              <a:t>ş</a:t>
            </a:r>
            <a:r>
              <a:rPr lang="en-US" dirty="0" err="1"/>
              <a:t>isel</a:t>
            </a:r>
            <a:r>
              <a:rPr lang="en-US" dirty="0"/>
              <a:t> </a:t>
            </a:r>
            <a:r>
              <a:rPr lang="en-US" dirty="0" err="1"/>
              <a:t>geli</a:t>
            </a:r>
            <a:r>
              <a:rPr lang="tr-TR" dirty="0"/>
              <a:t>ş</a:t>
            </a:r>
            <a:r>
              <a:rPr lang="en-US" dirty="0" err="1"/>
              <a:t>im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77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05BD4-3658-43C0-B892-66EAE22DF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" y="634915"/>
            <a:ext cx="7746999" cy="548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4FE42F-0F0D-4EA0-BBCB-1DB1D2DF103B}"/>
              </a:ext>
            </a:extLst>
          </p:cNvPr>
          <p:cNvSpPr/>
          <p:nvPr/>
        </p:nvSpPr>
        <p:spPr>
          <a:xfrm>
            <a:off x="2362200" y="6121315"/>
            <a:ext cx="380399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GB" altLang="en-US" sz="3000" b="1" dirty="0">
                <a:solidFill>
                  <a:srgbClr val="FF0000"/>
                </a:solidFill>
              </a:rPr>
              <a:t>ECMO survival 75%</a:t>
            </a:r>
          </a:p>
        </p:txBody>
      </p:sp>
    </p:spTree>
    <p:extLst>
      <p:ext uri="{BB962C8B-B14F-4D97-AF65-F5344CB8AC3E}">
        <p14:creationId xmlns:p14="http://schemas.microsoft.com/office/powerpoint/2010/main" val="254674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F47903A-DC8A-46D3-A906-9934CD949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Ecmo</a:t>
            </a:r>
            <a:r>
              <a:rPr lang="en-GB" dirty="0"/>
              <a:t> sim course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3FB75D-4214-42DB-BD48-62322AFBDD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12391" y="1600200"/>
            <a:ext cx="2975818" cy="472440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8F3DD94-6ABF-4689-AB6E-45BC2AC609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343400" y="1939077"/>
            <a:ext cx="4343400" cy="40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00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-304800"/>
            <a:ext cx="7467600" cy="1706880"/>
          </a:xfrm>
        </p:spPr>
        <p:txBody>
          <a:bodyPr/>
          <a:lstStyle/>
          <a:p>
            <a:r>
              <a:rPr lang="tr-TR" b="1" dirty="0"/>
              <a:t>İ</a:t>
            </a:r>
            <a:r>
              <a:rPr lang="en-US" b="1" dirty="0"/>
              <a:t>lave </a:t>
            </a:r>
            <a:r>
              <a:rPr lang="en-US" b="1" dirty="0" err="1"/>
              <a:t>sorumluluklar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36548" y="1459387"/>
            <a:ext cx="3368040" cy="46177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     </a:t>
            </a:r>
            <a:r>
              <a:rPr lang="en-US" b="1" u="sng" dirty="0"/>
              <a:t>ECMO</a:t>
            </a:r>
          </a:p>
          <a:p>
            <a:r>
              <a:rPr lang="tr-TR" dirty="0"/>
              <a:t>Yetişkin</a:t>
            </a:r>
            <a:r>
              <a:rPr lang="en-US" dirty="0"/>
              <a:t>/ </a:t>
            </a:r>
            <a:r>
              <a:rPr lang="en-US" dirty="0" err="1"/>
              <a:t>pedi</a:t>
            </a:r>
            <a:r>
              <a:rPr lang="tr-TR" dirty="0"/>
              <a:t>y</a:t>
            </a:r>
            <a:r>
              <a:rPr lang="en-US" dirty="0" err="1"/>
              <a:t>atrik</a:t>
            </a:r>
            <a:r>
              <a:rPr lang="en-US" dirty="0"/>
              <a:t> ECMO</a:t>
            </a:r>
          </a:p>
          <a:p>
            <a:endParaRPr lang="en-US" dirty="0"/>
          </a:p>
          <a:p>
            <a:r>
              <a:rPr lang="en-US" dirty="0"/>
              <a:t>Yeti</a:t>
            </a:r>
            <a:r>
              <a:rPr lang="tr-TR" dirty="0"/>
              <a:t>ş</a:t>
            </a:r>
            <a:r>
              <a:rPr lang="en-US" dirty="0"/>
              <a:t>kin  ECMO </a:t>
            </a:r>
            <a:r>
              <a:rPr lang="en-US" dirty="0" err="1"/>
              <a:t>merkezi</a:t>
            </a:r>
            <a:r>
              <a:rPr lang="en-US" dirty="0"/>
              <a:t> (2010 )</a:t>
            </a:r>
          </a:p>
          <a:p>
            <a:r>
              <a:rPr lang="en-US" dirty="0"/>
              <a:t>Retrieval,</a:t>
            </a:r>
          </a:p>
          <a:p>
            <a:r>
              <a:rPr lang="en-US" dirty="0"/>
              <a:t>G</a:t>
            </a:r>
            <a:r>
              <a:rPr lang="tr-TR" dirty="0"/>
              <a:t>ü</a:t>
            </a:r>
            <a:r>
              <a:rPr lang="en-US" dirty="0" err="1"/>
              <a:t>ney</a:t>
            </a:r>
            <a:r>
              <a:rPr lang="en-US" dirty="0"/>
              <a:t> do</a:t>
            </a:r>
            <a:r>
              <a:rPr lang="tr-TR" dirty="0"/>
              <a:t>ğ</a:t>
            </a:r>
            <a:r>
              <a:rPr lang="en-US" dirty="0"/>
              <a:t>u </a:t>
            </a:r>
            <a:r>
              <a:rPr lang="tr-TR" dirty="0"/>
              <a:t>İ</a:t>
            </a:r>
            <a:r>
              <a:rPr lang="en-US" dirty="0" err="1"/>
              <a:t>ngiltere</a:t>
            </a:r>
            <a:r>
              <a:rPr lang="en-US" dirty="0"/>
              <a:t>, </a:t>
            </a:r>
          </a:p>
          <a:p>
            <a:r>
              <a:rPr lang="en-US" dirty="0"/>
              <a:t> V-A ECMO</a:t>
            </a:r>
          </a:p>
          <a:p>
            <a:r>
              <a:rPr lang="en-US" dirty="0"/>
              <a:t>VV-A ECMO</a:t>
            </a:r>
          </a:p>
          <a:p>
            <a:r>
              <a:rPr lang="en-US" dirty="0"/>
              <a:t> (100 </a:t>
            </a:r>
            <a:r>
              <a:rPr lang="en-US" dirty="0" err="1"/>
              <a:t>vaka</a:t>
            </a:r>
            <a:r>
              <a:rPr lang="en-US" dirty="0"/>
              <a:t>/2018)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tr-TR" dirty="0"/>
              <a:t>ğ</a:t>
            </a:r>
            <a:r>
              <a:rPr lang="en-US" dirty="0" err="1"/>
              <a:t>itim</a:t>
            </a:r>
            <a:r>
              <a:rPr lang="en-US" dirty="0"/>
              <a:t>, </a:t>
            </a:r>
            <a:r>
              <a:rPr lang="en-US" dirty="0" err="1"/>
              <a:t>yeterlilik</a:t>
            </a:r>
            <a:r>
              <a:rPr lang="en-US" dirty="0"/>
              <a:t> </a:t>
            </a:r>
            <a:r>
              <a:rPr lang="tr-TR" dirty="0"/>
              <a:t>k</a:t>
            </a:r>
            <a:r>
              <a:rPr lang="en-US" dirty="0" err="1"/>
              <a:t>ontrol</a:t>
            </a:r>
            <a:endParaRPr lang="en-US" dirty="0"/>
          </a:p>
          <a:p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Hastanede</a:t>
            </a:r>
            <a:r>
              <a:rPr lang="en-US" dirty="0"/>
              <a:t> y</a:t>
            </a:r>
            <a:r>
              <a:rPr lang="tr-TR" dirty="0"/>
              <a:t>ı</a:t>
            </a:r>
            <a:r>
              <a:rPr lang="en-US" dirty="0" err="1"/>
              <a:t>lda</a:t>
            </a:r>
            <a:r>
              <a:rPr lang="en-US" dirty="0"/>
              <a:t> 2X 3 g</a:t>
            </a:r>
            <a:r>
              <a:rPr lang="tr-TR" dirty="0"/>
              <a:t>ü</a:t>
            </a:r>
            <a:r>
              <a:rPr lang="en-US" dirty="0" err="1"/>
              <a:t>nl</a:t>
            </a:r>
            <a:r>
              <a:rPr lang="tr-TR" dirty="0"/>
              <a:t>ü</a:t>
            </a:r>
            <a:r>
              <a:rPr lang="en-US" dirty="0"/>
              <a:t>k </a:t>
            </a:r>
            <a:r>
              <a:rPr lang="en-US" dirty="0" err="1"/>
              <a:t>internasyonal</a:t>
            </a:r>
            <a:r>
              <a:rPr lang="en-US" dirty="0"/>
              <a:t> </a:t>
            </a:r>
            <a:r>
              <a:rPr lang="en-US" dirty="0" err="1"/>
              <a:t>Simulasyon</a:t>
            </a:r>
            <a:r>
              <a:rPr lang="en-US" dirty="0"/>
              <a:t> </a:t>
            </a:r>
            <a:r>
              <a:rPr lang="en-US" dirty="0" err="1"/>
              <a:t>Kurslari</a:t>
            </a:r>
            <a:r>
              <a:rPr lang="en-US" dirty="0"/>
              <a:t> 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7235" y="1460930"/>
            <a:ext cx="3200400" cy="461772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 </a:t>
            </a:r>
            <a:r>
              <a:rPr lang="tr-TR" dirty="0"/>
              <a:t>Cell salvage</a:t>
            </a:r>
          </a:p>
          <a:p>
            <a:r>
              <a:rPr lang="en-US" dirty="0"/>
              <a:t>IABP</a:t>
            </a:r>
          </a:p>
          <a:p>
            <a:r>
              <a:rPr lang="en-US" dirty="0" err="1"/>
              <a:t>Aletlerin</a:t>
            </a:r>
            <a:r>
              <a:rPr lang="en-US" dirty="0"/>
              <a:t> </a:t>
            </a:r>
            <a:r>
              <a:rPr lang="en-US" dirty="0" err="1"/>
              <a:t>bak</a:t>
            </a:r>
            <a:r>
              <a:rPr lang="tr-TR" dirty="0"/>
              <a:t>ı</a:t>
            </a:r>
            <a:r>
              <a:rPr lang="en-US" dirty="0"/>
              <a:t>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servisleri</a:t>
            </a:r>
            <a:endParaRPr lang="en-US" dirty="0"/>
          </a:p>
          <a:p>
            <a:r>
              <a:rPr lang="en-US" dirty="0" err="1"/>
              <a:t>Aletlerin</a:t>
            </a:r>
            <a:r>
              <a:rPr lang="en-US" dirty="0"/>
              <a:t> QC</a:t>
            </a:r>
          </a:p>
          <a:p>
            <a:r>
              <a:rPr lang="tr-TR" dirty="0"/>
              <a:t>Ö</a:t>
            </a:r>
            <a:r>
              <a:rPr lang="en-US" dirty="0" err="1"/>
              <a:t>grenci</a:t>
            </a:r>
            <a:r>
              <a:rPr lang="en-US" dirty="0"/>
              <a:t> perf</a:t>
            </a:r>
            <a:r>
              <a:rPr lang="tr-TR" dirty="0"/>
              <a:t>ü</a:t>
            </a:r>
            <a:r>
              <a:rPr lang="en-US" dirty="0" err="1"/>
              <a:t>zyonist</a:t>
            </a:r>
            <a:r>
              <a:rPr lang="en-US" dirty="0"/>
              <a:t> s</a:t>
            </a:r>
            <a:r>
              <a:rPr lang="tr-TR" dirty="0"/>
              <a:t>ü</a:t>
            </a:r>
            <a:r>
              <a:rPr lang="en-US" dirty="0" err="1"/>
              <a:t>pervisor</a:t>
            </a:r>
            <a:r>
              <a:rPr lang="en-US" dirty="0"/>
              <a:t>,</a:t>
            </a:r>
            <a:r>
              <a:rPr lang="tr-TR" dirty="0"/>
              <a:t> </a:t>
            </a:r>
            <a:r>
              <a:rPr lang="en-US" dirty="0"/>
              <a:t>mentor</a:t>
            </a:r>
          </a:p>
          <a:p>
            <a:r>
              <a:rPr lang="en-US" dirty="0" err="1"/>
              <a:t>Malzeme</a:t>
            </a:r>
            <a:r>
              <a:rPr lang="en-US" dirty="0"/>
              <a:t> 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kontrol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takip</a:t>
            </a:r>
            <a:endParaRPr lang="en-US" dirty="0"/>
          </a:p>
          <a:p>
            <a:r>
              <a:rPr lang="en-US" dirty="0"/>
              <a:t>TAVI</a:t>
            </a:r>
          </a:p>
          <a:p>
            <a:r>
              <a:rPr lang="en-US" dirty="0"/>
              <a:t>Pace maker laser Lead </a:t>
            </a:r>
            <a:r>
              <a:rPr lang="tr-TR" dirty="0"/>
              <a:t>ç</a:t>
            </a:r>
            <a:r>
              <a:rPr lang="en-US" dirty="0" err="1"/>
              <a:t>ikar</a:t>
            </a:r>
            <a:r>
              <a:rPr lang="tr-TR" dirty="0"/>
              <a:t>tılması</a:t>
            </a:r>
            <a:r>
              <a:rPr lang="en-US" dirty="0" err="1"/>
              <a:t>nda</a:t>
            </a:r>
            <a:r>
              <a:rPr lang="en-US" dirty="0"/>
              <a:t> Stand by</a:t>
            </a:r>
          </a:p>
          <a:p>
            <a:r>
              <a:rPr lang="en-US" dirty="0"/>
              <a:t>Is</a:t>
            </a:r>
            <a:r>
              <a:rPr lang="tr-TR" dirty="0"/>
              <a:t>ıtıcı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so</a:t>
            </a:r>
            <a:r>
              <a:rPr lang="tr-TR" dirty="0"/>
              <a:t>ğ</a:t>
            </a:r>
            <a:r>
              <a:rPr lang="en-US" dirty="0" err="1"/>
              <a:t>utucularin</a:t>
            </a:r>
            <a:r>
              <a:rPr lang="en-US" dirty="0"/>
              <a:t> </a:t>
            </a:r>
            <a:r>
              <a:rPr lang="en-US" dirty="0" err="1"/>
              <a:t>haftal</a:t>
            </a:r>
            <a:r>
              <a:rPr lang="tr-TR" dirty="0"/>
              <a:t>ı</a:t>
            </a:r>
            <a:r>
              <a:rPr lang="en-US" dirty="0"/>
              <a:t>k </a:t>
            </a:r>
            <a:r>
              <a:rPr lang="en-US" dirty="0" err="1"/>
              <a:t>temizli</a:t>
            </a:r>
            <a:r>
              <a:rPr lang="tr-TR" dirty="0"/>
              <a:t>ğ</a:t>
            </a:r>
            <a:r>
              <a:rPr lang="en-US" dirty="0" err="1"/>
              <a:t>i</a:t>
            </a:r>
            <a:endParaRPr lang="en-US" dirty="0"/>
          </a:p>
          <a:p>
            <a:r>
              <a:rPr lang="en-US" dirty="0" err="1"/>
              <a:t>Zorunlu</a:t>
            </a:r>
            <a:r>
              <a:rPr lang="en-US" dirty="0"/>
              <a:t> E</a:t>
            </a:r>
            <a:r>
              <a:rPr lang="tr-TR" dirty="0"/>
              <a:t>ğ</a:t>
            </a:r>
            <a:r>
              <a:rPr lang="en-US" dirty="0" err="1"/>
              <a:t>itimler</a:t>
            </a:r>
            <a:endParaRPr lang="en-US" dirty="0"/>
          </a:p>
          <a:p>
            <a:r>
              <a:rPr lang="en-US" dirty="0"/>
              <a:t>Ki</a:t>
            </a:r>
            <a:r>
              <a:rPr lang="tr-TR" dirty="0"/>
              <a:t>ş</a:t>
            </a:r>
            <a:r>
              <a:rPr lang="en-US" dirty="0" err="1"/>
              <a:t>isel</a:t>
            </a:r>
            <a:r>
              <a:rPr lang="en-US" dirty="0"/>
              <a:t> </a:t>
            </a:r>
            <a:r>
              <a:rPr lang="en-US" dirty="0" err="1"/>
              <a:t>geli</a:t>
            </a:r>
            <a:r>
              <a:rPr lang="tr-TR" dirty="0"/>
              <a:t>ş</a:t>
            </a:r>
            <a:r>
              <a:rPr lang="en-US" dirty="0" err="1"/>
              <a:t>im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83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uriyet.LaptopPC\Downloads\newspap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6237"/>
            <a:ext cx="5010150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895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-304800"/>
            <a:ext cx="7467600" cy="1706880"/>
          </a:xfrm>
        </p:spPr>
        <p:txBody>
          <a:bodyPr/>
          <a:lstStyle/>
          <a:p>
            <a:r>
              <a:rPr lang="tr-TR" b="1" dirty="0"/>
              <a:t>İ</a:t>
            </a:r>
            <a:r>
              <a:rPr lang="en-US" b="1" dirty="0"/>
              <a:t>lave </a:t>
            </a:r>
            <a:r>
              <a:rPr lang="en-US" b="1" dirty="0" err="1"/>
              <a:t>sorumluluklar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36548" y="1459387"/>
            <a:ext cx="3368040" cy="46177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     </a:t>
            </a:r>
            <a:r>
              <a:rPr lang="en-US" b="1" u="sng" dirty="0"/>
              <a:t>ECMO</a:t>
            </a:r>
          </a:p>
          <a:p>
            <a:r>
              <a:rPr lang="tr-TR" dirty="0"/>
              <a:t>Yetişkin</a:t>
            </a:r>
            <a:r>
              <a:rPr lang="en-US" dirty="0"/>
              <a:t>/ </a:t>
            </a:r>
            <a:r>
              <a:rPr lang="en-US" dirty="0" err="1"/>
              <a:t>pedi</a:t>
            </a:r>
            <a:r>
              <a:rPr lang="tr-TR" dirty="0"/>
              <a:t>y</a:t>
            </a:r>
            <a:r>
              <a:rPr lang="en-US" dirty="0" err="1"/>
              <a:t>atrik</a:t>
            </a:r>
            <a:r>
              <a:rPr lang="en-US" dirty="0"/>
              <a:t> ECMO</a:t>
            </a:r>
          </a:p>
          <a:p>
            <a:endParaRPr lang="en-US" dirty="0"/>
          </a:p>
          <a:p>
            <a:r>
              <a:rPr lang="en-US" dirty="0"/>
              <a:t>Yeti</a:t>
            </a:r>
            <a:r>
              <a:rPr lang="tr-TR" dirty="0"/>
              <a:t>ş</a:t>
            </a:r>
            <a:r>
              <a:rPr lang="en-US" dirty="0"/>
              <a:t>kin  ECMO </a:t>
            </a:r>
            <a:r>
              <a:rPr lang="en-US" dirty="0" err="1"/>
              <a:t>merkezi</a:t>
            </a:r>
            <a:r>
              <a:rPr lang="en-US" dirty="0"/>
              <a:t> (2010 )</a:t>
            </a:r>
          </a:p>
          <a:p>
            <a:r>
              <a:rPr lang="en-US" dirty="0"/>
              <a:t>Retrieval,</a:t>
            </a:r>
          </a:p>
          <a:p>
            <a:r>
              <a:rPr lang="en-US" dirty="0"/>
              <a:t> G</a:t>
            </a:r>
            <a:r>
              <a:rPr lang="tr-TR" dirty="0"/>
              <a:t>ü</a:t>
            </a:r>
            <a:r>
              <a:rPr lang="en-US" dirty="0" err="1"/>
              <a:t>ney</a:t>
            </a:r>
            <a:r>
              <a:rPr lang="en-US" dirty="0"/>
              <a:t> do</a:t>
            </a:r>
            <a:r>
              <a:rPr lang="tr-TR" dirty="0"/>
              <a:t>ğ</a:t>
            </a:r>
            <a:r>
              <a:rPr lang="en-US" dirty="0"/>
              <a:t>u </a:t>
            </a:r>
            <a:r>
              <a:rPr lang="tr-TR" dirty="0"/>
              <a:t>İ</a:t>
            </a:r>
            <a:r>
              <a:rPr lang="en-US" dirty="0" err="1"/>
              <a:t>ngiltere</a:t>
            </a:r>
            <a:r>
              <a:rPr lang="en-US" dirty="0"/>
              <a:t>, </a:t>
            </a:r>
          </a:p>
          <a:p>
            <a:r>
              <a:rPr lang="en-US" dirty="0"/>
              <a:t>V-V ECMO</a:t>
            </a:r>
          </a:p>
          <a:p>
            <a:r>
              <a:rPr lang="en-US" dirty="0"/>
              <a:t> V-A ECMO</a:t>
            </a:r>
          </a:p>
          <a:p>
            <a:r>
              <a:rPr lang="en-US" dirty="0"/>
              <a:t>VV-A ECMO</a:t>
            </a:r>
          </a:p>
          <a:p>
            <a:r>
              <a:rPr lang="en-US" dirty="0"/>
              <a:t> (100 </a:t>
            </a:r>
            <a:r>
              <a:rPr lang="en-US" dirty="0" err="1"/>
              <a:t>vaka</a:t>
            </a:r>
            <a:r>
              <a:rPr lang="en-US" dirty="0"/>
              <a:t>/2018)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tr-TR" dirty="0"/>
              <a:t>ğ</a:t>
            </a:r>
            <a:r>
              <a:rPr lang="en-US" dirty="0" err="1"/>
              <a:t>itim</a:t>
            </a:r>
            <a:r>
              <a:rPr lang="en-US" dirty="0"/>
              <a:t>, </a:t>
            </a:r>
            <a:r>
              <a:rPr lang="en-US" dirty="0" err="1"/>
              <a:t>yeterlilik</a:t>
            </a:r>
            <a:r>
              <a:rPr lang="en-US" dirty="0"/>
              <a:t> </a:t>
            </a:r>
            <a:r>
              <a:rPr lang="tr-TR" dirty="0"/>
              <a:t>k</a:t>
            </a:r>
            <a:r>
              <a:rPr lang="en-US" dirty="0" err="1"/>
              <a:t>ontrol</a:t>
            </a:r>
            <a:endParaRPr lang="en-US" dirty="0"/>
          </a:p>
          <a:p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Hastanede</a:t>
            </a:r>
            <a:r>
              <a:rPr lang="en-US" dirty="0"/>
              <a:t> y</a:t>
            </a:r>
            <a:r>
              <a:rPr lang="tr-TR" dirty="0"/>
              <a:t>ı</a:t>
            </a:r>
            <a:r>
              <a:rPr lang="en-US" dirty="0" err="1"/>
              <a:t>lda</a:t>
            </a:r>
            <a:r>
              <a:rPr lang="en-US" dirty="0"/>
              <a:t> 2X 3 g</a:t>
            </a:r>
            <a:r>
              <a:rPr lang="tr-TR" dirty="0"/>
              <a:t>ü</a:t>
            </a:r>
            <a:r>
              <a:rPr lang="en-US" dirty="0" err="1"/>
              <a:t>nl</a:t>
            </a:r>
            <a:r>
              <a:rPr lang="tr-TR" dirty="0"/>
              <a:t>ü</a:t>
            </a:r>
            <a:r>
              <a:rPr lang="en-US" dirty="0"/>
              <a:t>k </a:t>
            </a:r>
            <a:r>
              <a:rPr lang="en-US" dirty="0" err="1"/>
              <a:t>simulasyon</a:t>
            </a:r>
            <a:r>
              <a:rPr lang="en-US" dirty="0"/>
              <a:t> </a:t>
            </a:r>
            <a:r>
              <a:rPr lang="en-US" dirty="0" err="1"/>
              <a:t>kurslari</a:t>
            </a:r>
            <a:r>
              <a:rPr lang="en-US" dirty="0"/>
              <a:t> 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7235" y="1460930"/>
            <a:ext cx="3200400" cy="461772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 </a:t>
            </a:r>
            <a:r>
              <a:rPr lang="tr-TR" dirty="0"/>
              <a:t>Cell salvage</a:t>
            </a:r>
          </a:p>
          <a:p>
            <a:r>
              <a:rPr lang="en-US" dirty="0"/>
              <a:t>IABP</a:t>
            </a:r>
          </a:p>
          <a:p>
            <a:r>
              <a:rPr lang="en-US" dirty="0" err="1"/>
              <a:t>Aletlerin</a:t>
            </a:r>
            <a:r>
              <a:rPr lang="en-US" dirty="0"/>
              <a:t> </a:t>
            </a:r>
            <a:r>
              <a:rPr lang="en-US" dirty="0" err="1"/>
              <a:t>bak</a:t>
            </a:r>
            <a:r>
              <a:rPr lang="tr-TR" dirty="0"/>
              <a:t>ı</a:t>
            </a:r>
            <a:r>
              <a:rPr lang="en-US" dirty="0"/>
              <a:t>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servisleri</a:t>
            </a:r>
            <a:endParaRPr lang="en-US" dirty="0"/>
          </a:p>
          <a:p>
            <a:r>
              <a:rPr lang="en-US" dirty="0" err="1"/>
              <a:t>Aletlerin</a:t>
            </a:r>
            <a:r>
              <a:rPr lang="en-US" dirty="0"/>
              <a:t> QC</a:t>
            </a:r>
          </a:p>
          <a:p>
            <a:r>
              <a:rPr lang="tr-TR" dirty="0"/>
              <a:t>Ö</a:t>
            </a:r>
            <a:r>
              <a:rPr lang="en-US" dirty="0" err="1"/>
              <a:t>grenci</a:t>
            </a:r>
            <a:r>
              <a:rPr lang="en-US" dirty="0"/>
              <a:t> perf</a:t>
            </a:r>
            <a:r>
              <a:rPr lang="tr-TR" dirty="0"/>
              <a:t>ü</a:t>
            </a:r>
            <a:r>
              <a:rPr lang="en-US" dirty="0" err="1"/>
              <a:t>zyonist</a:t>
            </a:r>
            <a:r>
              <a:rPr lang="en-US" dirty="0"/>
              <a:t> s</a:t>
            </a:r>
            <a:r>
              <a:rPr lang="tr-TR" dirty="0"/>
              <a:t>ü</a:t>
            </a:r>
            <a:r>
              <a:rPr lang="en-US" dirty="0" err="1"/>
              <a:t>pervisor</a:t>
            </a:r>
            <a:r>
              <a:rPr lang="en-US" dirty="0"/>
              <a:t>,</a:t>
            </a:r>
            <a:r>
              <a:rPr lang="tr-TR" dirty="0"/>
              <a:t> </a:t>
            </a:r>
            <a:r>
              <a:rPr lang="en-US" dirty="0"/>
              <a:t>mentor</a:t>
            </a:r>
          </a:p>
          <a:p>
            <a:r>
              <a:rPr lang="en-US" dirty="0" err="1"/>
              <a:t>Malzeme</a:t>
            </a:r>
            <a:r>
              <a:rPr lang="en-US" dirty="0"/>
              <a:t> 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kontrol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takip</a:t>
            </a:r>
            <a:endParaRPr lang="en-US" dirty="0"/>
          </a:p>
          <a:p>
            <a:r>
              <a:rPr lang="en-US" dirty="0"/>
              <a:t>TAVI</a:t>
            </a:r>
          </a:p>
          <a:p>
            <a:r>
              <a:rPr lang="en-US" dirty="0"/>
              <a:t>Pace maker laser Lead </a:t>
            </a:r>
            <a:r>
              <a:rPr lang="tr-TR" dirty="0"/>
              <a:t>ç</a:t>
            </a:r>
            <a:r>
              <a:rPr lang="en-US" dirty="0" err="1"/>
              <a:t>ikar</a:t>
            </a:r>
            <a:r>
              <a:rPr lang="tr-TR" dirty="0"/>
              <a:t>tılması</a:t>
            </a:r>
            <a:r>
              <a:rPr lang="en-US" dirty="0" err="1"/>
              <a:t>nda</a:t>
            </a:r>
            <a:r>
              <a:rPr lang="en-US" dirty="0"/>
              <a:t> Stand by</a:t>
            </a:r>
          </a:p>
          <a:p>
            <a:r>
              <a:rPr lang="en-US" dirty="0"/>
              <a:t>Is</a:t>
            </a:r>
            <a:r>
              <a:rPr lang="tr-TR" dirty="0"/>
              <a:t>ıtıcı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so</a:t>
            </a:r>
            <a:r>
              <a:rPr lang="tr-TR" dirty="0"/>
              <a:t>ğ</a:t>
            </a:r>
            <a:r>
              <a:rPr lang="en-US" dirty="0" err="1"/>
              <a:t>utucularin</a:t>
            </a:r>
            <a:r>
              <a:rPr lang="en-US" dirty="0"/>
              <a:t> </a:t>
            </a:r>
            <a:r>
              <a:rPr lang="en-US" dirty="0" err="1"/>
              <a:t>haftal</a:t>
            </a:r>
            <a:r>
              <a:rPr lang="tr-TR" dirty="0"/>
              <a:t>ı</a:t>
            </a:r>
            <a:r>
              <a:rPr lang="en-US" dirty="0"/>
              <a:t>k </a:t>
            </a:r>
            <a:r>
              <a:rPr lang="en-US" dirty="0" err="1"/>
              <a:t>temizli</a:t>
            </a:r>
            <a:r>
              <a:rPr lang="tr-TR" dirty="0"/>
              <a:t>ğ</a:t>
            </a:r>
            <a:r>
              <a:rPr lang="en-US" dirty="0" err="1"/>
              <a:t>i</a:t>
            </a:r>
            <a:endParaRPr lang="en-US" dirty="0"/>
          </a:p>
          <a:p>
            <a:r>
              <a:rPr lang="en-US" dirty="0" err="1"/>
              <a:t>Zorunlu</a:t>
            </a:r>
            <a:r>
              <a:rPr lang="en-US" dirty="0"/>
              <a:t> E</a:t>
            </a:r>
            <a:r>
              <a:rPr lang="tr-TR" dirty="0"/>
              <a:t>ğ</a:t>
            </a:r>
            <a:r>
              <a:rPr lang="en-US" dirty="0" err="1"/>
              <a:t>itimler</a:t>
            </a:r>
            <a:endParaRPr lang="en-US" dirty="0"/>
          </a:p>
          <a:p>
            <a:r>
              <a:rPr lang="en-US" dirty="0"/>
              <a:t>Ki</a:t>
            </a:r>
            <a:r>
              <a:rPr lang="tr-TR" dirty="0"/>
              <a:t>ş</a:t>
            </a:r>
            <a:r>
              <a:rPr lang="en-US" dirty="0" err="1"/>
              <a:t>isel</a:t>
            </a:r>
            <a:r>
              <a:rPr lang="en-US" dirty="0"/>
              <a:t> </a:t>
            </a:r>
            <a:r>
              <a:rPr lang="en-US" dirty="0" err="1"/>
              <a:t>geli</a:t>
            </a:r>
            <a:r>
              <a:rPr lang="tr-TR" dirty="0"/>
              <a:t>ş</a:t>
            </a:r>
            <a:r>
              <a:rPr lang="en-US" dirty="0" err="1"/>
              <a:t>im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306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5C0F5C-05CE-4318-AE54-A29E978FE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-36136"/>
            <a:ext cx="7214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12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5BACC5-3F80-43B2-92C4-5930BC4EC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YILLIK </a:t>
            </a:r>
            <a:r>
              <a:rPr lang="tr-TR" dirty="0"/>
              <a:t>İ</a:t>
            </a:r>
            <a:r>
              <a:rPr lang="en-GB" dirty="0"/>
              <a:t>Z</a:t>
            </a:r>
            <a:r>
              <a:rPr lang="tr-TR" dirty="0"/>
              <a:t>İ</a:t>
            </a:r>
            <a:r>
              <a:rPr lang="en-GB" dirty="0"/>
              <a:t>N VE N</a:t>
            </a:r>
            <a:r>
              <a:rPr lang="tr-TR" dirty="0"/>
              <a:t>Ö</a:t>
            </a:r>
            <a:r>
              <a:rPr lang="en-GB" dirty="0"/>
              <a:t>BET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609600" y="1600200"/>
            <a:ext cx="3429000" cy="37131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/>
              <a:t>Y</a:t>
            </a:r>
            <a:r>
              <a:rPr lang="tr-TR" b="1" dirty="0"/>
              <a:t>ıl</a:t>
            </a:r>
            <a:r>
              <a:rPr lang="en-US" b="1" dirty="0"/>
              <a:t>l</a:t>
            </a:r>
            <a:r>
              <a:rPr lang="tr-TR" b="1" dirty="0"/>
              <a:t>ı</a:t>
            </a:r>
            <a:r>
              <a:rPr lang="en-US" b="1" dirty="0"/>
              <a:t>k </a:t>
            </a:r>
            <a:r>
              <a:rPr lang="en-US" b="1" dirty="0" err="1"/>
              <a:t>izin</a:t>
            </a:r>
            <a:endParaRPr lang="tr-TR" b="1" dirty="0"/>
          </a:p>
          <a:p>
            <a:pPr marL="0" indent="0" algn="ctr">
              <a:buNone/>
            </a:pPr>
            <a:endParaRPr lang="en-US" b="1" dirty="0"/>
          </a:p>
          <a:p>
            <a:pPr marL="0" indent="0">
              <a:buNone/>
            </a:pPr>
            <a:r>
              <a:rPr lang="tr-TR" b="1" dirty="0"/>
              <a:t>   &lt;</a:t>
            </a:r>
            <a:r>
              <a:rPr lang="en-US" b="1" dirty="0"/>
              <a:t>5</a:t>
            </a:r>
            <a:r>
              <a:rPr lang="tr-TR" b="1" dirty="0"/>
              <a:t> </a:t>
            </a:r>
            <a:r>
              <a:rPr lang="en-US" b="1" dirty="0"/>
              <a:t>y</a:t>
            </a:r>
            <a:r>
              <a:rPr lang="tr-TR" b="1" dirty="0"/>
              <a:t>ıl </a:t>
            </a:r>
          </a:p>
          <a:p>
            <a:pPr marL="0" indent="0">
              <a:buNone/>
            </a:pPr>
            <a:r>
              <a:rPr lang="tr-TR" sz="2400" b="0" dirty="0"/>
              <a:t>     </a:t>
            </a:r>
            <a:r>
              <a:rPr lang="en-GB" sz="2400" b="0" dirty="0"/>
              <a:t>27 </a:t>
            </a:r>
            <a:r>
              <a:rPr lang="tr-TR" sz="2400" b="0" dirty="0"/>
              <a:t>gün +8 gün resmi tatil</a:t>
            </a:r>
          </a:p>
          <a:p>
            <a:pPr marL="0" indent="0">
              <a:buNone/>
            </a:pPr>
            <a:endParaRPr lang="tr-TR" sz="2400" b="0" dirty="0"/>
          </a:p>
          <a:p>
            <a:pPr marL="0" indent="0">
              <a:buNone/>
            </a:pPr>
            <a:r>
              <a:rPr lang="tr-TR" b="0" dirty="0"/>
              <a:t>   </a:t>
            </a:r>
            <a:r>
              <a:rPr lang="tr-TR" b="1" dirty="0"/>
              <a:t> 5 – 10 yıl</a:t>
            </a:r>
          </a:p>
          <a:p>
            <a:pPr marL="0" indent="0">
              <a:buNone/>
            </a:pPr>
            <a:r>
              <a:rPr lang="tr-TR" sz="2400" b="0" dirty="0"/>
              <a:t>     29 gün + 8 gün resmi tatil</a:t>
            </a:r>
          </a:p>
          <a:p>
            <a:pPr marL="0" indent="0">
              <a:buNone/>
            </a:pPr>
            <a:endParaRPr lang="tr-TR" sz="2400" b="0" dirty="0"/>
          </a:p>
          <a:p>
            <a:pPr marL="0" indent="0">
              <a:buNone/>
            </a:pPr>
            <a:r>
              <a:rPr lang="tr-TR" b="1" dirty="0"/>
              <a:t>    &gt;10 </a:t>
            </a:r>
            <a:r>
              <a:rPr lang="en-US" b="1" dirty="0"/>
              <a:t>y</a:t>
            </a:r>
            <a:r>
              <a:rPr lang="tr-TR" b="1" dirty="0"/>
              <a:t>ı</a:t>
            </a:r>
            <a:r>
              <a:rPr lang="en-US" b="1" dirty="0"/>
              <a:t>l </a:t>
            </a:r>
            <a:endParaRPr lang="tr-TR" b="1" dirty="0"/>
          </a:p>
          <a:p>
            <a:pPr marL="0" indent="0">
              <a:buNone/>
            </a:pPr>
            <a:r>
              <a:rPr lang="tr-TR" sz="2400" dirty="0"/>
              <a:t>     33 gün + 8 gün resmi tatil</a:t>
            </a:r>
            <a:endParaRPr lang="tr-TR" sz="2400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267200" y="1600200"/>
            <a:ext cx="4876800" cy="48768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400" b="1" dirty="0"/>
              <a:t> N</a:t>
            </a:r>
            <a:r>
              <a:rPr lang="tr-TR" sz="3400" b="1" dirty="0"/>
              <a:t>ö</a:t>
            </a:r>
            <a:r>
              <a:rPr lang="en-US" sz="3400" b="1" dirty="0"/>
              <a:t>bet</a:t>
            </a:r>
          </a:p>
          <a:p>
            <a:pPr marL="0" indent="0" algn="ctr">
              <a:buNone/>
            </a:pPr>
            <a:endParaRPr lang="en-US" sz="3400" b="1" dirty="0"/>
          </a:p>
          <a:p>
            <a:r>
              <a:rPr lang="en-US" b="0" dirty="0"/>
              <a:t>1/</a:t>
            </a:r>
            <a:r>
              <a:rPr lang="en-US" b="0" dirty="0" err="1"/>
              <a:t>hafta</a:t>
            </a:r>
            <a:r>
              <a:rPr lang="en-US" b="0" dirty="0"/>
              <a:t>, 1hafta </a:t>
            </a:r>
            <a:r>
              <a:rPr lang="en-US" b="0" dirty="0" err="1"/>
              <a:t>sonu</a:t>
            </a:r>
            <a:r>
              <a:rPr lang="en-US" b="0" dirty="0"/>
              <a:t>/ay</a:t>
            </a:r>
          </a:p>
          <a:p>
            <a:r>
              <a:rPr lang="en-US" b="0" dirty="0"/>
              <a:t>Cal</a:t>
            </a:r>
            <a:r>
              <a:rPr lang="tr-TR" dirty="0"/>
              <a:t>ı</a:t>
            </a:r>
            <a:r>
              <a:rPr lang="tr-TR" b="0" dirty="0"/>
              <a:t>ş</a:t>
            </a:r>
            <a:r>
              <a:rPr lang="en-US" b="0" dirty="0"/>
              <a:t>ma </a:t>
            </a:r>
            <a:r>
              <a:rPr lang="en-US" b="0" dirty="0" err="1"/>
              <a:t>saatleri</a:t>
            </a:r>
            <a:r>
              <a:rPr lang="en-US" b="0" dirty="0"/>
              <a:t> 07:30 -17:00 {9.5 </a:t>
            </a:r>
            <a:r>
              <a:rPr lang="en-US" b="0" dirty="0" err="1"/>
              <a:t>saat</a:t>
            </a:r>
            <a:r>
              <a:rPr lang="en-US" dirty="0"/>
              <a:t>. </a:t>
            </a:r>
            <a:r>
              <a:rPr lang="en-US" dirty="0" err="1"/>
              <a:t>Haftada</a:t>
            </a:r>
            <a:r>
              <a:rPr lang="en-US" dirty="0"/>
              <a:t> 4 g</a:t>
            </a:r>
            <a:r>
              <a:rPr lang="tr-TR" dirty="0"/>
              <a:t>ü</a:t>
            </a:r>
            <a:r>
              <a:rPr lang="en-US" dirty="0"/>
              <a:t>n}		</a:t>
            </a:r>
            <a:endParaRPr lang="en-US" b="0" dirty="0"/>
          </a:p>
          <a:p>
            <a:r>
              <a:rPr lang="en-US" b="0" dirty="0"/>
              <a:t>Her g</a:t>
            </a:r>
            <a:r>
              <a:rPr lang="tr-TR" b="0" dirty="0"/>
              <a:t>ü</a:t>
            </a:r>
            <a:r>
              <a:rPr lang="en-US" b="0" dirty="0"/>
              <a:t>n 3 </a:t>
            </a:r>
            <a:r>
              <a:rPr lang="en-US" b="0" dirty="0" err="1"/>
              <a:t>ki</a:t>
            </a:r>
            <a:r>
              <a:rPr lang="tr-TR" b="0" dirty="0"/>
              <a:t>ş</a:t>
            </a:r>
            <a:r>
              <a:rPr lang="en-US" b="0" dirty="0" err="1"/>
              <a:t>i</a:t>
            </a:r>
            <a:endParaRPr lang="en-US" b="0" dirty="0"/>
          </a:p>
          <a:p>
            <a:r>
              <a:rPr lang="en-US" b="0" dirty="0"/>
              <a:t> 2 </a:t>
            </a:r>
            <a:r>
              <a:rPr lang="en-US" b="0" dirty="0" err="1"/>
              <a:t>ki</a:t>
            </a:r>
            <a:r>
              <a:rPr lang="tr-TR" b="0" dirty="0"/>
              <a:t>ş</a:t>
            </a:r>
            <a:r>
              <a:rPr lang="en-US" b="0" dirty="0" err="1"/>
              <a:t>i</a:t>
            </a:r>
            <a:r>
              <a:rPr lang="en-US" b="0" dirty="0"/>
              <a:t> t</a:t>
            </a:r>
            <a:r>
              <a:rPr lang="tr-TR" b="0" dirty="0"/>
              <a:t>ü</a:t>
            </a:r>
            <a:r>
              <a:rPr lang="en-US" b="0" dirty="0"/>
              <a:t>m </a:t>
            </a:r>
            <a:r>
              <a:rPr lang="en-US" b="0" dirty="0" err="1"/>
              <a:t>aciller</a:t>
            </a:r>
            <a:r>
              <a:rPr lang="en-US" b="0" dirty="0"/>
              <a:t> ( </a:t>
            </a:r>
            <a:r>
              <a:rPr lang="en-US" b="0" dirty="0" err="1"/>
              <a:t>pedi</a:t>
            </a:r>
            <a:r>
              <a:rPr lang="tr-TR" b="0" dirty="0"/>
              <a:t>y</a:t>
            </a:r>
            <a:r>
              <a:rPr lang="en-US" b="0" dirty="0" err="1"/>
              <a:t>atrik</a:t>
            </a:r>
            <a:r>
              <a:rPr lang="en-US" b="0" dirty="0"/>
              <a:t> </a:t>
            </a:r>
            <a:r>
              <a:rPr lang="en-US" b="0" dirty="0" err="1"/>
              <a:t>ve</a:t>
            </a:r>
            <a:r>
              <a:rPr lang="en-US" b="0" dirty="0"/>
              <a:t> </a:t>
            </a:r>
            <a:r>
              <a:rPr lang="tr-TR" b="0" dirty="0"/>
              <a:t>yetişkin</a:t>
            </a:r>
            <a:r>
              <a:rPr lang="en-US" b="0" dirty="0"/>
              <a:t> </a:t>
            </a:r>
            <a:r>
              <a:rPr lang="en-US" b="0" dirty="0" err="1"/>
              <a:t>kalp</a:t>
            </a:r>
            <a:r>
              <a:rPr lang="en-US" b="0" dirty="0"/>
              <a:t> </a:t>
            </a:r>
            <a:r>
              <a:rPr lang="en-US" b="0" dirty="0" err="1"/>
              <a:t>cerra</a:t>
            </a:r>
            <a:r>
              <a:rPr lang="tr-TR" b="0" dirty="0"/>
              <a:t>hi</a:t>
            </a:r>
            <a:r>
              <a:rPr lang="en-US" b="0" dirty="0" err="1"/>
              <a:t>si</a:t>
            </a:r>
            <a:r>
              <a:rPr lang="en-US" b="0" dirty="0"/>
              <a:t>, </a:t>
            </a:r>
            <a:r>
              <a:rPr lang="en-US" b="0" dirty="0" err="1"/>
              <a:t>hastanede</a:t>
            </a:r>
            <a:r>
              <a:rPr lang="en-US" b="0" dirty="0"/>
              <a:t> </a:t>
            </a:r>
            <a:r>
              <a:rPr lang="tr-TR" b="0" dirty="0"/>
              <a:t>yetişkin</a:t>
            </a:r>
            <a:r>
              <a:rPr lang="en-US" b="0" dirty="0"/>
              <a:t> </a:t>
            </a:r>
            <a:r>
              <a:rPr lang="en-US" b="0" dirty="0" err="1"/>
              <a:t>pediatri</a:t>
            </a:r>
            <a:r>
              <a:rPr lang="tr-TR" b="0" dirty="0"/>
              <a:t>k</a:t>
            </a:r>
            <a:r>
              <a:rPr lang="en-US" b="0" dirty="0"/>
              <a:t> </a:t>
            </a:r>
            <a:r>
              <a:rPr lang="en-US" b="0" dirty="0" err="1"/>
              <a:t>ecmo</a:t>
            </a:r>
            <a:r>
              <a:rPr lang="en-US" b="0" dirty="0"/>
              <a:t> </a:t>
            </a:r>
            <a:r>
              <a:rPr lang="en-US" b="0" dirty="0" err="1"/>
              <a:t>acilleri</a:t>
            </a:r>
            <a:r>
              <a:rPr lang="en-US" b="0" dirty="0"/>
              <a:t> )</a:t>
            </a:r>
          </a:p>
          <a:p>
            <a:pPr marL="0" indent="0">
              <a:buNone/>
            </a:pPr>
            <a:endParaRPr lang="en-US" b="0" dirty="0"/>
          </a:p>
          <a:p>
            <a:r>
              <a:rPr lang="en-US" b="0" dirty="0"/>
              <a:t>3. n</a:t>
            </a:r>
            <a:r>
              <a:rPr lang="tr-TR" b="0" dirty="0"/>
              <a:t>ö</a:t>
            </a:r>
            <a:r>
              <a:rPr lang="en-US" b="0" dirty="0" err="1"/>
              <a:t>betci</a:t>
            </a:r>
            <a:r>
              <a:rPr lang="en-US" b="0" dirty="0"/>
              <a:t> (Retrieval O/C). </a:t>
            </a:r>
          </a:p>
          <a:p>
            <a:pPr marL="0" indent="0">
              <a:buNone/>
            </a:pPr>
            <a:r>
              <a:rPr lang="en-US" b="0" dirty="0"/>
              <a:t>Di</a:t>
            </a:r>
            <a:r>
              <a:rPr lang="tr-TR" b="0" dirty="0"/>
              <a:t>ğ</a:t>
            </a:r>
            <a:r>
              <a:rPr lang="en-US" b="0" dirty="0" err="1"/>
              <a:t>er</a:t>
            </a:r>
            <a:r>
              <a:rPr lang="en-US" b="0" dirty="0"/>
              <a:t> </a:t>
            </a:r>
            <a:r>
              <a:rPr lang="en-US" b="0" dirty="0" err="1"/>
              <a:t>hastanelerden</a:t>
            </a:r>
            <a:r>
              <a:rPr lang="en-US" b="0" dirty="0"/>
              <a:t> </a:t>
            </a:r>
            <a:r>
              <a:rPr lang="en-US" b="0" dirty="0" err="1"/>
              <a:t>getirilecek</a:t>
            </a:r>
            <a:r>
              <a:rPr lang="en-US" b="0" dirty="0"/>
              <a:t> </a:t>
            </a:r>
          </a:p>
          <a:p>
            <a:pPr marL="0" indent="0">
              <a:buNone/>
            </a:pPr>
            <a:r>
              <a:rPr lang="en-US" b="0" dirty="0" err="1"/>
              <a:t>acil</a:t>
            </a:r>
            <a:r>
              <a:rPr lang="en-US" b="0" dirty="0"/>
              <a:t> </a:t>
            </a:r>
            <a:r>
              <a:rPr lang="en-US" b="0" dirty="0" err="1"/>
              <a:t>Ecmo</a:t>
            </a:r>
            <a:r>
              <a:rPr lang="en-US" b="0" dirty="0"/>
              <a:t> </a:t>
            </a:r>
            <a:r>
              <a:rPr lang="en-US" b="0" dirty="0" err="1"/>
              <a:t>giri</a:t>
            </a:r>
            <a:r>
              <a:rPr lang="tr-TR" b="0" dirty="0"/>
              <a:t>ş</a:t>
            </a:r>
            <a:r>
              <a:rPr lang="en-US" b="0" dirty="0" err="1"/>
              <a:t>imleri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05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Yazili</a:t>
            </a:r>
            <a:r>
              <a:rPr lang="en-US" dirty="0"/>
              <a:t> adult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pediatrik</a:t>
            </a:r>
            <a:r>
              <a:rPr lang="en-US" dirty="0"/>
              <a:t> </a:t>
            </a:r>
            <a:r>
              <a:rPr lang="en-US" dirty="0" err="1"/>
              <a:t>protokol</a:t>
            </a:r>
            <a:endParaRPr 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1371600"/>
            <a:ext cx="37719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2856" y="1475055"/>
            <a:ext cx="3693944" cy="492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219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Adult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pediatrik</a:t>
            </a:r>
            <a:r>
              <a:rPr lang="en-US" dirty="0"/>
              <a:t> </a:t>
            </a:r>
            <a:r>
              <a:rPr lang="en-US" dirty="0" err="1"/>
              <a:t>ecmo</a:t>
            </a:r>
            <a:r>
              <a:rPr lang="en-US" dirty="0"/>
              <a:t> </a:t>
            </a:r>
            <a:r>
              <a:rPr lang="en-US" dirty="0" err="1"/>
              <a:t>kilavuzu</a:t>
            </a:r>
            <a:endParaRPr lang="en-US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752" y="1283208"/>
            <a:ext cx="3947227" cy="525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0844" y="1283208"/>
            <a:ext cx="3947227" cy="526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396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7054" r="159" b="12503"/>
          <a:stretch>
            <a:fillRect/>
          </a:stretch>
        </p:blipFill>
        <p:spPr>
          <a:xfrm>
            <a:off x="401782" y="990600"/>
            <a:ext cx="8513618" cy="4256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487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630362"/>
          </a:xfrm>
        </p:spPr>
        <p:txBody>
          <a:bodyPr>
            <a:noAutofit/>
          </a:bodyPr>
          <a:lstStyle/>
          <a:p>
            <a:r>
              <a:rPr lang="tr-TR" sz="2000" b="1" dirty="0"/>
              <a:t>Ö</a:t>
            </a:r>
            <a:r>
              <a:rPr lang="en-US" sz="2000" b="1" dirty="0" err="1"/>
              <a:t>grenc</a:t>
            </a:r>
            <a:r>
              <a:rPr lang="tr-TR" sz="2000" b="1" dirty="0"/>
              <a:t>İ</a:t>
            </a:r>
            <a:r>
              <a:rPr lang="en-US" sz="2000" b="1" dirty="0"/>
              <a:t> Perf</a:t>
            </a:r>
            <a:r>
              <a:rPr lang="tr-TR" sz="2000" b="1" dirty="0"/>
              <a:t>Ü</a:t>
            </a:r>
            <a:r>
              <a:rPr lang="en-US" sz="2000" b="1" dirty="0" err="1"/>
              <a:t>zyon</a:t>
            </a:r>
            <a:r>
              <a:rPr lang="tr-TR" sz="2000" b="1" dirty="0"/>
              <a:t>İ</a:t>
            </a:r>
            <a:r>
              <a:rPr lang="en-US" sz="2000" b="1" dirty="0" err="1"/>
              <a:t>st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1800" dirty="0"/>
              <a:t>MSc Perfusion Science Bristol </a:t>
            </a:r>
            <a:r>
              <a:rPr lang="en-US" sz="1800" dirty="0" err="1"/>
              <a:t>Universy</a:t>
            </a:r>
            <a:r>
              <a:rPr lang="en-US" sz="1800" dirty="0"/>
              <a:t>, Medical School</a:t>
            </a:r>
            <a:br>
              <a:rPr lang="en-US" sz="1800" dirty="0"/>
            </a:br>
            <a:br>
              <a:rPr lang="en-US" sz="1800" dirty="0"/>
            </a:br>
            <a:r>
              <a:rPr lang="en-US" sz="1100" dirty="0"/>
              <a:t>This </a:t>
            </a:r>
            <a:r>
              <a:rPr lang="en-US" sz="1100" dirty="0" err="1"/>
              <a:t>programme</a:t>
            </a:r>
            <a:r>
              <a:rPr lang="en-US" sz="1100" dirty="0"/>
              <a:t> is only available to students who have secured a clinical perfusion scientist trainee position at an accredited training </a:t>
            </a:r>
            <a:r>
              <a:rPr lang="en-US" sz="1100" dirty="0" err="1"/>
              <a:t>centre</a:t>
            </a:r>
            <a:r>
              <a:rPr lang="en-US" sz="1100" dirty="0"/>
              <a:t> in Great Britain or Ireland.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8153400" cy="5084618"/>
          </a:xfrm>
        </p:spPr>
        <p:txBody>
          <a:bodyPr>
            <a:normAutofit/>
          </a:bodyPr>
          <a:lstStyle/>
          <a:p>
            <a:r>
              <a:rPr lang="en-US" sz="2100" dirty="0" err="1"/>
              <a:t>Kadro</a:t>
            </a:r>
            <a:r>
              <a:rPr lang="en-US" sz="2100" dirty="0"/>
              <a:t> (SOPOGB&amp;I </a:t>
            </a:r>
            <a:r>
              <a:rPr lang="en-US" sz="2100" dirty="0" err="1"/>
              <a:t>onayl</a:t>
            </a:r>
            <a:r>
              <a:rPr lang="tr-TR" sz="2100" dirty="0"/>
              <a:t>ı</a:t>
            </a:r>
            <a:r>
              <a:rPr lang="en-US" sz="2100" dirty="0"/>
              <a:t> </a:t>
            </a:r>
            <a:r>
              <a:rPr lang="en-US" sz="2100" dirty="0" err="1"/>
              <a:t>hastaneler</a:t>
            </a:r>
            <a:r>
              <a:rPr lang="en-US" sz="2100" dirty="0"/>
              <a:t>) </a:t>
            </a:r>
            <a:r>
              <a:rPr lang="en-US" sz="2100" dirty="0" err="1"/>
              <a:t>Insan</a:t>
            </a:r>
            <a:r>
              <a:rPr lang="en-US" sz="2100" dirty="0"/>
              <a:t> </a:t>
            </a:r>
            <a:r>
              <a:rPr lang="en-US" sz="2100" dirty="0" err="1"/>
              <a:t>kaynaklar</a:t>
            </a:r>
            <a:r>
              <a:rPr lang="tr-TR" sz="2100" dirty="0"/>
              <a:t>ını</a:t>
            </a:r>
            <a:r>
              <a:rPr lang="en-US" sz="2100" dirty="0"/>
              <a:t>n </a:t>
            </a:r>
            <a:r>
              <a:rPr lang="en-US" sz="2100" dirty="0" err="1"/>
              <a:t>onay</a:t>
            </a:r>
            <a:r>
              <a:rPr lang="tr-TR" sz="2100" dirty="0"/>
              <a:t>ı</a:t>
            </a:r>
            <a:r>
              <a:rPr lang="en-US" sz="2100" dirty="0"/>
              <a:t> </a:t>
            </a:r>
            <a:r>
              <a:rPr lang="en-US" sz="2100" dirty="0" err="1"/>
              <a:t>gerekli</a:t>
            </a:r>
            <a:r>
              <a:rPr lang="en-US" sz="2100" dirty="0"/>
              <a:t>. </a:t>
            </a:r>
          </a:p>
          <a:p>
            <a:r>
              <a:rPr lang="en-US" sz="2100" dirty="0"/>
              <a:t>www.jobs.nhs.uk</a:t>
            </a:r>
          </a:p>
          <a:p>
            <a:r>
              <a:rPr lang="tr-TR" sz="2100" dirty="0"/>
              <a:t>Ü</a:t>
            </a:r>
            <a:r>
              <a:rPr lang="en-US" sz="2100" dirty="0" err="1"/>
              <a:t>niversite</a:t>
            </a:r>
            <a:r>
              <a:rPr lang="en-US" sz="2100" dirty="0"/>
              <a:t> </a:t>
            </a:r>
            <a:r>
              <a:rPr lang="en-US" sz="2100" dirty="0" err="1"/>
              <a:t>mezunu</a:t>
            </a:r>
            <a:r>
              <a:rPr lang="en-US" sz="2100" dirty="0"/>
              <a:t> (</a:t>
            </a:r>
            <a:r>
              <a:rPr lang="en-US" sz="2100" dirty="0" err="1"/>
              <a:t>biyoloji</a:t>
            </a:r>
            <a:r>
              <a:rPr lang="en-US" sz="2100" dirty="0"/>
              <a:t> </a:t>
            </a:r>
            <a:r>
              <a:rPr lang="en-US" sz="2100" dirty="0" err="1"/>
              <a:t>veya</a:t>
            </a:r>
            <a:r>
              <a:rPr lang="en-US" sz="2100" dirty="0"/>
              <a:t> </a:t>
            </a:r>
            <a:r>
              <a:rPr lang="en-US" sz="2100" dirty="0" err="1"/>
              <a:t>benzeri</a:t>
            </a:r>
            <a:r>
              <a:rPr lang="en-US" sz="2100" dirty="0"/>
              <a:t> </a:t>
            </a:r>
            <a:r>
              <a:rPr lang="en-US" sz="2100" dirty="0" err="1"/>
              <a:t>konularda</a:t>
            </a:r>
            <a:r>
              <a:rPr lang="en-US" sz="2100" dirty="0"/>
              <a:t>)</a:t>
            </a:r>
          </a:p>
          <a:p>
            <a:r>
              <a:rPr lang="en-US" sz="2100" dirty="0"/>
              <a:t>Interview</a:t>
            </a:r>
          </a:p>
          <a:p>
            <a:r>
              <a:rPr lang="en-US" sz="2100" dirty="0">
                <a:hlinkClick r:id="rId4"/>
              </a:rPr>
              <a:t>https://www.bristol.ac.uk/study/postgraduate/2019/health-sciences/msc-perfusion-science/</a:t>
            </a:r>
            <a:endParaRPr lang="en-US" sz="2100" dirty="0"/>
          </a:p>
          <a:p>
            <a:r>
              <a:rPr lang="en-US" sz="2100" dirty="0"/>
              <a:t>2 y</a:t>
            </a:r>
            <a:r>
              <a:rPr lang="tr-TR" sz="2100" dirty="0"/>
              <a:t>ı</a:t>
            </a:r>
            <a:r>
              <a:rPr lang="en-US" sz="2100" dirty="0" err="1"/>
              <a:t>ll</a:t>
            </a:r>
            <a:r>
              <a:rPr lang="tr-TR" sz="2100" dirty="0"/>
              <a:t>ık</a:t>
            </a:r>
            <a:endParaRPr lang="en-US" sz="2100" dirty="0"/>
          </a:p>
          <a:p>
            <a:r>
              <a:rPr lang="en-US" sz="2100" dirty="0"/>
              <a:t>Her </a:t>
            </a:r>
            <a:r>
              <a:rPr lang="en-US" sz="2100" dirty="0" err="1"/>
              <a:t>akademik</a:t>
            </a:r>
            <a:r>
              <a:rPr lang="en-US" sz="2100" dirty="0"/>
              <a:t> y</a:t>
            </a:r>
            <a:r>
              <a:rPr lang="tr-TR" sz="2100" dirty="0"/>
              <a:t>ı</a:t>
            </a:r>
            <a:r>
              <a:rPr lang="en-US" sz="2100" dirty="0" err="1"/>
              <a:t>lda</a:t>
            </a:r>
            <a:r>
              <a:rPr lang="en-US" sz="2100" dirty="0"/>
              <a:t> 1 </a:t>
            </a:r>
            <a:r>
              <a:rPr lang="en-US" sz="2100" dirty="0" err="1"/>
              <a:t>hafta</a:t>
            </a:r>
            <a:r>
              <a:rPr lang="en-US" sz="2100" dirty="0"/>
              <a:t>/ay </a:t>
            </a:r>
          </a:p>
          <a:p>
            <a:r>
              <a:rPr lang="en-US" sz="2100" dirty="0" err="1"/>
              <a:t>Okul</a:t>
            </a:r>
            <a:r>
              <a:rPr lang="en-US" sz="2100" dirty="0"/>
              <a:t> </a:t>
            </a:r>
            <a:r>
              <a:rPr lang="en-US" sz="2100" dirty="0" err="1"/>
              <a:t>ve</a:t>
            </a:r>
            <a:r>
              <a:rPr lang="en-US" sz="2100" dirty="0"/>
              <a:t> </a:t>
            </a:r>
            <a:r>
              <a:rPr lang="en-US" sz="2100" dirty="0" err="1"/>
              <a:t>onli</a:t>
            </a:r>
            <a:r>
              <a:rPr lang="tr-TR" sz="2100" dirty="0"/>
              <a:t>n</a:t>
            </a:r>
            <a:r>
              <a:rPr lang="en-US" sz="2100" dirty="0"/>
              <a:t>e </a:t>
            </a:r>
            <a:r>
              <a:rPr lang="tr-TR" sz="2100" dirty="0"/>
              <a:t>öğ</a:t>
            </a:r>
            <a:r>
              <a:rPr lang="en-US" sz="2100" dirty="0" err="1"/>
              <a:t>renim</a:t>
            </a:r>
            <a:r>
              <a:rPr lang="en-US" sz="2100" dirty="0"/>
              <a:t> </a:t>
            </a:r>
            <a:r>
              <a:rPr lang="en-US" sz="2100" dirty="0" err="1"/>
              <a:t>haftalar</a:t>
            </a:r>
            <a:r>
              <a:rPr lang="tr-TR" sz="2100" dirty="0"/>
              <a:t>ı</a:t>
            </a:r>
            <a:r>
              <a:rPr lang="en-US" sz="2100" dirty="0"/>
              <a:t> </a:t>
            </a:r>
            <a:r>
              <a:rPr lang="en-US" sz="2100" dirty="0" err="1"/>
              <a:t>haricindeki</a:t>
            </a:r>
            <a:r>
              <a:rPr lang="en-US" sz="2100" dirty="0"/>
              <a:t> di</a:t>
            </a:r>
            <a:r>
              <a:rPr lang="tr-TR" sz="2100" dirty="0"/>
              <a:t>ğ</a:t>
            </a:r>
            <a:r>
              <a:rPr lang="en-US" sz="2100" dirty="0" err="1"/>
              <a:t>er</a:t>
            </a:r>
            <a:r>
              <a:rPr lang="en-US" sz="2100" dirty="0"/>
              <a:t> </a:t>
            </a:r>
            <a:r>
              <a:rPr lang="en-US" sz="2100" dirty="0" err="1"/>
              <a:t>zamanlar</a:t>
            </a:r>
            <a:r>
              <a:rPr lang="en-US" sz="2100" dirty="0"/>
              <a:t> </a:t>
            </a:r>
            <a:r>
              <a:rPr lang="en-US" sz="2100" dirty="0" err="1"/>
              <a:t>hastanede</a:t>
            </a:r>
            <a:r>
              <a:rPr lang="tr-TR" sz="2100" dirty="0"/>
              <a:t> </a:t>
            </a:r>
            <a:endParaRPr lang="en-US" sz="2100" dirty="0"/>
          </a:p>
          <a:p>
            <a:r>
              <a:rPr lang="en-US" sz="2100" dirty="0" err="1"/>
              <a:t>Hastanenin</a:t>
            </a:r>
            <a:r>
              <a:rPr lang="en-US" sz="2100" dirty="0"/>
              <a:t> </a:t>
            </a:r>
            <a:r>
              <a:rPr lang="tr-TR" sz="2100" dirty="0"/>
              <a:t>k</a:t>
            </a:r>
            <a:r>
              <a:rPr lang="en-US" sz="2100" dirty="0" err="1"/>
              <a:t>abul</a:t>
            </a:r>
            <a:r>
              <a:rPr lang="en-US" sz="2100" dirty="0"/>
              <a:t> </a:t>
            </a:r>
            <a:r>
              <a:rPr lang="en-US" sz="2100" dirty="0" err="1"/>
              <a:t>etti</a:t>
            </a:r>
            <a:r>
              <a:rPr lang="tr-TR" sz="2100" dirty="0"/>
              <a:t>ğ</a:t>
            </a:r>
            <a:r>
              <a:rPr lang="en-US" sz="2100" dirty="0" err="1"/>
              <a:t>i</a:t>
            </a:r>
            <a:r>
              <a:rPr lang="en-US" sz="2100" dirty="0"/>
              <a:t> </a:t>
            </a:r>
            <a:r>
              <a:rPr lang="en-US" sz="2100" dirty="0" err="1"/>
              <a:t>ve</a:t>
            </a:r>
            <a:r>
              <a:rPr lang="en-US" sz="2100" dirty="0"/>
              <a:t> </a:t>
            </a:r>
            <a:r>
              <a:rPr lang="en-US" sz="2100" dirty="0" err="1"/>
              <a:t>yaz</a:t>
            </a:r>
            <a:r>
              <a:rPr lang="tr-TR" sz="2100" dirty="0"/>
              <a:t>ılı</a:t>
            </a:r>
            <a:r>
              <a:rPr lang="en-US" sz="2100" dirty="0"/>
              <a:t> </a:t>
            </a:r>
            <a:r>
              <a:rPr lang="en-US" sz="2100" dirty="0" err="1"/>
              <a:t>prot</a:t>
            </a:r>
            <a:r>
              <a:rPr lang="tr-TR" sz="2100" dirty="0"/>
              <a:t>o</a:t>
            </a:r>
            <a:r>
              <a:rPr lang="en-US" sz="2100" dirty="0" err="1"/>
              <a:t>kollere</a:t>
            </a:r>
            <a:r>
              <a:rPr lang="en-US" sz="2100" dirty="0"/>
              <a:t> </a:t>
            </a:r>
            <a:r>
              <a:rPr lang="en-US" sz="2100" dirty="0" err="1"/>
              <a:t>uygun</a:t>
            </a:r>
            <a:r>
              <a:rPr lang="en-US" sz="2100" dirty="0"/>
              <a:t> </a:t>
            </a:r>
            <a:r>
              <a:rPr lang="en-US" sz="2100" dirty="0" err="1"/>
              <a:t>olarak</a:t>
            </a:r>
            <a:r>
              <a:rPr lang="en-US" sz="2100" dirty="0"/>
              <a:t>  e</a:t>
            </a:r>
            <a:r>
              <a:rPr lang="tr-TR" sz="2100" dirty="0"/>
              <a:t>ğ</a:t>
            </a:r>
            <a:r>
              <a:rPr lang="en-US" sz="2100" dirty="0" err="1"/>
              <a:t>itiliyor</a:t>
            </a:r>
            <a:r>
              <a:rPr lang="en-US" sz="2100" dirty="0"/>
              <a:t>. Mentor</a:t>
            </a:r>
          </a:p>
          <a:p>
            <a:pPr marL="0" indent="0">
              <a:buNone/>
            </a:pPr>
            <a:endParaRPr lang="en-US" sz="2100" dirty="0"/>
          </a:p>
          <a:p>
            <a:endParaRPr lang="en-US" sz="2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11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Mezuniyet</a:t>
            </a:r>
            <a:r>
              <a:rPr lang="en-GB" sz="2800" dirty="0"/>
              <a:t> </a:t>
            </a:r>
            <a:r>
              <a:rPr lang="en-GB" sz="2800" dirty="0" err="1"/>
              <a:t>ve</a:t>
            </a:r>
            <a:r>
              <a:rPr lang="en-GB" sz="2800" dirty="0"/>
              <a:t> </a:t>
            </a:r>
            <a:r>
              <a:rPr lang="en-GB" sz="2800" dirty="0" err="1"/>
              <a:t>calisma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Bristol </a:t>
            </a:r>
            <a:r>
              <a:rPr lang="tr-TR" dirty="0"/>
              <a:t>Ü</a:t>
            </a:r>
            <a:r>
              <a:rPr lang="en-GB" dirty="0" err="1"/>
              <a:t>niversitesi</a:t>
            </a:r>
            <a:r>
              <a:rPr lang="en-GB" dirty="0"/>
              <a:t> MSc </a:t>
            </a:r>
            <a:r>
              <a:rPr lang="en-GB" dirty="0" err="1"/>
              <a:t>klinik</a:t>
            </a:r>
            <a:r>
              <a:rPr lang="en-GB" dirty="0"/>
              <a:t> perf</a:t>
            </a:r>
            <a:r>
              <a:rPr lang="tr-TR" dirty="0"/>
              <a:t>ü</a:t>
            </a:r>
            <a:r>
              <a:rPr lang="en-GB" dirty="0" err="1"/>
              <a:t>zyon</a:t>
            </a:r>
            <a:r>
              <a:rPr lang="en-GB" dirty="0"/>
              <a:t> </a:t>
            </a:r>
            <a:r>
              <a:rPr lang="en-GB" dirty="0" err="1"/>
              <a:t>bilimi</a:t>
            </a:r>
            <a:r>
              <a:rPr lang="en-GB" dirty="0"/>
              <a:t> s</a:t>
            </a:r>
            <a:r>
              <a:rPr lang="tr-TR" dirty="0"/>
              <a:t>ı</a:t>
            </a:r>
            <a:r>
              <a:rPr lang="en-GB" dirty="0" err="1"/>
              <a:t>navlar</a:t>
            </a:r>
            <a:r>
              <a:rPr lang="tr-TR" dirty="0"/>
              <a:t>ını</a:t>
            </a:r>
            <a:r>
              <a:rPr lang="en-GB" dirty="0"/>
              <a:t> </a:t>
            </a:r>
            <a:r>
              <a:rPr lang="en-GB" dirty="0" err="1"/>
              <a:t>ge</a:t>
            </a:r>
            <a:r>
              <a:rPr lang="tr-TR" dirty="0"/>
              <a:t>ç</a:t>
            </a:r>
            <a:r>
              <a:rPr lang="en-GB" dirty="0" err="1"/>
              <a:t>mek</a:t>
            </a:r>
            <a:endParaRPr lang="en-GB" dirty="0"/>
          </a:p>
          <a:p>
            <a:r>
              <a:rPr lang="en-GB" dirty="0"/>
              <a:t>S</a:t>
            </a:r>
            <a:r>
              <a:rPr lang="tr-TR" dirty="0"/>
              <a:t>ü</a:t>
            </a:r>
            <a:r>
              <a:rPr lang="en-GB" dirty="0" err="1"/>
              <a:t>pervisor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birlikte</a:t>
            </a:r>
            <a:r>
              <a:rPr lang="en-GB" dirty="0"/>
              <a:t> 150 </a:t>
            </a:r>
            <a:r>
              <a:rPr lang="en-GB" dirty="0" err="1"/>
              <a:t>vaka</a:t>
            </a:r>
            <a:endParaRPr lang="en-GB" dirty="0"/>
          </a:p>
          <a:p>
            <a:r>
              <a:rPr lang="en-GB" dirty="0"/>
              <a:t>SCPS s</a:t>
            </a:r>
            <a:r>
              <a:rPr lang="tr-TR" dirty="0"/>
              <a:t>ı</a:t>
            </a:r>
            <a:r>
              <a:rPr lang="en-GB" dirty="0"/>
              <a:t>nav</a:t>
            </a:r>
            <a:r>
              <a:rPr lang="tr-TR" dirty="0"/>
              <a:t>ı</a:t>
            </a:r>
            <a:r>
              <a:rPr lang="en-GB" dirty="0"/>
              <a:t> (</a:t>
            </a:r>
            <a:r>
              <a:rPr lang="en-GB" dirty="0" err="1"/>
              <a:t>yaz</a:t>
            </a:r>
            <a:r>
              <a:rPr lang="tr-TR" dirty="0"/>
              <a:t>ı</a:t>
            </a:r>
            <a:r>
              <a:rPr lang="en-GB" dirty="0"/>
              <a:t>l</a:t>
            </a:r>
            <a:r>
              <a:rPr lang="tr-TR" dirty="0"/>
              <a:t>ı</a:t>
            </a:r>
            <a:r>
              <a:rPr lang="en-GB" dirty="0"/>
              <a:t>, s</a:t>
            </a:r>
            <a:r>
              <a:rPr lang="tr-TR" dirty="0"/>
              <a:t>ö</a:t>
            </a:r>
            <a:r>
              <a:rPr lang="en-GB" dirty="0" err="1"/>
              <a:t>zl</a:t>
            </a:r>
            <a:r>
              <a:rPr lang="tr-TR" dirty="0"/>
              <a:t>ü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uygulama</a:t>
            </a:r>
            <a:r>
              <a:rPr lang="en-GB" dirty="0"/>
              <a:t>)</a:t>
            </a:r>
          </a:p>
          <a:p>
            <a:r>
              <a:rPr lang="en-GB" dirty="0"/>
              <a:t>CCPS kay</a:t>
            </a:r>
            <a:r>
              <a:rPr lang="tr-TR" dirty="0"/>
              <a:t>ı</a:t>
            </a:r>
            <a:r>
              <a:rPr lang="en-GB" dirty="0"/>
              <a:t>t (</a:t>
            </a:r>
            <a:r>
              <a:rPr lang="en-GB" dirty="0" err="1"/>
              <a:t>sa</a:t>
            </a:r>
            <a:r>
              <a:rPr lang="tr-TR" dirty="0"/>
              <a:t>ğ</a:t>
            </a:r>
            <a:r>
              <a:rPr lang="en-GB" dirty="0"/>
              <a:t>l</a:t>
            </a:r>
            <a:r>
              <a:rPr lang="tr-TR" dirty="0"/>
              <a:t>ı</a:t>
            </a:r>
            <a:r>
              <a:rPr lang="en-GB" dirty="0"/>
              <a:t>k </a:t>
            </a:r>
            <a:r>
              <a:rPr lang="en-GB" dirty="0" err="1"/>
              <a:t>bakanl</a:t>
            </a:r>
            <a:r>
              <a:rPr lang="tr-TR" dirty="0"/>
              <a:t>ığı</a:t>
            </a:r>
            <a:r>
              <a:rPr lang="en-GB" dirty="0"/>
              <a:t> </a:t>
            </a:r>
            <a:r>
              <a:rPr lang="en-GB" dirty="0" err="1"/>
              <a:t>Ingilterede</a:t>
            </a:r>
            <a:r>
              <a:rPr lang="en-GB" dirty="0"/>
              <a:t> </a:t>
            </a:r>
            <a:r>
              <a:rPr lang="tr-TR" dirty="0"/>
              <a:t>ç</a:t>
            </a:r>
            <a:r>
              <a:rPr lang="en-GB" dirty="0" err="1"/>
              <a:t>ali</a:t>
            </a:r>
            <a:r>
              <a:rPr lang="tr-TR" dirty="0"/>
              <a:t>ş</a:t>
            </a:r>
            <a:r>
              <a:rPr lang="en-GB" dirty="0"/>
              <a:t>an t</a:t>
            </a:r>
            <a:r>
              <a:rPr lang="tr-TR" dirty="0"/>
              <a:t>ü</a:t>
            </a:r>
            <a:r>
              <a:rPr lang="en-GB" dirty="0"/>
              <a:t>m perf</a:t>
            </a:r>
            <a:r>
              <a:rPr lang="tr-TR" dirty="0"/>
              <a:t>ü</a:t>
            </a:r>
            <a:r>
              <a:rPr lang="en-GB" dirty="0" err="1"/>
              <a:t>zyonistlerin</a:t>
            </a:r>
            <a:r>
              <a:rPr lang="en-GB" dirty="0"/>
              <a:t> </a:t>
            </a:r>
            <a:r>
              <a:rPr lang="en-GB" dirty="0" err="1"/>
              <a:t>koleje</a:t>
            </a:r>
            <a:r>
              <a:rPr lang="en-GB" dirty="0"/>
              <a:t> kay</a:t>
            </a:r>
            <a:r>
              <a:rPr lang="tr-TR" dirty="0"/>
              <a:t>ı</a:t>
            </a:r>
            <a:r>
              <a:rPr lang="en-GB" dirty="0"/>
              <a:t>t)</a:t>
            </a:r>
          </a:p>
        </p:txBody>
      </p:sp>
    </p:spTree>
    <p:extLst>
      <p:ext uri="{BB962C8B-B14F-4D97-AF65-F5344CB8AC3E}">
        <p14:creationId xmlns:p14="http://schemas.microsoft.com/office/powerpoint/2010/main" val="1483033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380562"/>
            <a:ext cx="3962399" cy="527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713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C1679-0DAE-41E3-AF4A-0EB6CFC54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4344B7-66BB-4C4B-B66B-9C915B219F9C}"/>
              </a:ext>
            </a:extLst>
          </p:cNvPr>
          <p:cNvSpPr txBox="1"/>
          <p:nvPr/>
        </p:nvSpPr>
        <p:spPr>
          <a:xfrm>
            <a:off x="2743200" y="5638800"/>
            <a:ext cx="579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000FF"/>
              </a:solidFill>
            </a:endParaRPr>
          </a:p>
          <a:p>
            <a:r>
              <a:rPr lang="en-GB" sz="3200" dirty="0">
                <a:solidFill>
                  <a:srgbClr val="0000FF"/>
                </a:solidFill>
                <a:latin typeface="Brush Script MT" panose="03060802040406070304" pitchFamily="66" charset="0"/>
              </a:rPr>
              <a:t>TESEKKURLER</a:t>
            </a:r>
          </a:p>
        </p:txBody>
      </p:sp>
    </p:spTree>
    <p:extLst>
      <p:ext uri="{BB962C8B-B14F-4D97-AF65-F5344CB8AC3E}">
        <p14:creationId xmlns:p14="http://schemas.microsoft.com/office/powerpoint/2010/main" val="3050176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F3CFDC-69BF-4F58-91E1-F748E164B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75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B325A8-8C9F-45CD-BAF0-7B47AEE8F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81050"/>
            <a:ext cx="70612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63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8786FA-6F84-4242-83BA-9326A966D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692" y="1144905"/>
            <a:ext cx="394685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B2E5D-8CA5-4B4D-8761-80AE9CC22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990600"/>
            <a:ext cx="3867910" cy="29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152400"/>
            <a:ext cx="7620000" cy="1325563"/>
          </a:xfrm>
        </p:spPr>
        <p:txBody>
          <a:bodyPr>
            <a:normAutofit fontScale="90000"/>
          </a:bodyPr>
          <a:lstStyle/>
          <a:p>
            <a:br>
              <a:rPr lang="en-US" sz="2400" b="1" dirty="0">
                <a:latin typeface="Liberation Sans" pitchFamily="34" charset="0"/>
                <a:ea typeface="Liberation Sans" pitchFamily="34" charset="0"/>
                <a:cs typeface="Liberation Sans" pitchFamily="34" charset="0"/>
              </a:rPr>
            </a:br>
            <a:br>
              <a:rPr lang="en-US" sz="2400" b="1" dirty="0">
                <a:latin typeface="Liberation Sans" pitchFamily="34" charset="0"/>
                <a:ea typeface="Liberation Sans" pitchFamily="34" charset="0"/>
                <a:cs typeface="Liberation Sans" pitchFamily="34" charset="0"/>
              </a:rPr>
            </a:br>
            <a:r>
              <a:rPr lang="en-US" sz="2400" b="1" dirty="0">
                <a:latin typeface="Liberation Sans" pitchFamily="34" charset="0"/>
                <a:ea typeface="Liberation Sans" pitchFamily="34" charset="0"/>
                <a:cs typeface="Liberation Sans" pitchFamily="34" charset="0"/>
              </a:rPr>
              <a:t>OKUL PROGRAMI</a:t>
            </a:r>
            <a:br>
              <a:rPr lang="en-US" sz="2400" b="1" dirty="0">
                <a:latin typeface="Liberation Sans" pitchFamily="34" charset="0"/>
                <a:ea typeface="Liberation Sans" pitchFamily="34" charset="0"/>
                <a:cs typeface="Liberation Sans" pitchFamily="34" charset="0"/>
              </a:rPr>
            </a:br>
            <a:r>
              <a:rPr lang="en-US" sz="2400" b="1" dirty="0">
                <a:latin typeface="Liberation Sans" pitchFamily="34" charset="0"/>
                <a:ea typeface="Liberation Sans" pitchFamily="34" charset="0"/>
                <a:cs typeface="Liberation Sans" pitchFamily="34" charset="0"/>
              </a:rPr>
              <a:t>09/1990 – 01/1992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43000" y="2133600"/>
            <a:ext cx="8001000" cy="4495800"/>
          </a:xfrm>
        </p:spPr>
        <p:txBody>
          <a:bodyPr>
            <a:normAutofit fontScale="85000" lnSpcReduction="20000"/>
          </a:bodyPr>
          <a:lstStyle/>
          <a:p>
            <a:pPr marL="0" lvl="0" indent="0" hangingPunct="0">
              <a:spcBef>
                <a:spcPts val="0"/>
              </a:spcBef>
              <a:buNone/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Her ay</a:t>
            </a: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ı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 1.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haftas</a:t>
            </a: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ı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I.y</a:t>
            </a: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ı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l</a:t>
            </a: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ı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dersleri</a:t>
            </a:r>
            <a:endParaRPr lang="en-US" sz="2400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marL="0" lvl="0" indent="0" hangingPunct="0">
              <a:spcBef>
                <a:spcPts val="0"/>
              </a:spcBef>
              <a:buNone/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             3.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haftas</a:t>
            </a: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ı 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2.y</a:t>
            </a: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ı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l</a:t>
            </a: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ı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in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dersleri</a:t>
            </a:r>
            <a:endParaRPr lang="en-US" sz="2400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marL="0" lvl="0" indent="0" hangingPunct="0">
              <a:spcBef>
                <a:spcPts val="0"/>
              </a:spcBef>
              <a:buNone/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St Thomas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Hastanesi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Proje</a:t>
            </a:r>
            <a:endParaRPr lang="en-US" sz="2400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marL="0" lvl="0" indent="0" hangingPunct="0">
              <a:spcBef>
                <a:spcPts val="0"/>
              </a:spcBef>
              <a:buNone/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marL="0" lvl="0" indent="0" hangingPunct="0">
              <a:spcBef>
                <a:spcPts val="0"/>
              </a:spcBef>
              <a:buNone/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The Board of Clinical Perfusion Sciences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ve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</a:t>
            </a:r>
          </a:p>
          <a:p>
            <a:pPr marL="0" lvl="0" indent="0" hangingPunct="0">
              <a:spcBef>
                <a:spcPts val="0"/>
              </a:spcBef>
              <a:buNone/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The Society of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Perfusionist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of GB &amp; I.</a:t>
            </a:r>
          </a:p>
          <a:p>
            <a:pPr marL="0" lvl="0" indent="0" hangingPunct="0">
              <a:spcBef>
                <a:spcPts val="0"/>
              </a:spcBef>
              <a:buNone/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hangingPunct="0">
              <a:spcBef>
                <a:spcPts val="0"/>
              </a:spcBef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Certificate of Accreditation</a:t>
            </a:r>
          </a:p>
          <a:p>
            <a:pPr hangingPunct="0">
              <a:spcBef>
                <a:spcPts val="0"/>
              </a:spcBef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Advanced Certificate of Perfusion</a:t>
            </a:r>
          </a:p>
          <a:p>
            <a:pPr hangingPunct="0">
              <a:spcBef>
                <a:spcPts val="0"/>
              </a:spcBef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Post Graduate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Dipl</a:t>
            </a: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ma on Perfusion Sciences</a:t>
            </a:r>
          </a:p>
          <a:p>
            <a:pPr marL="0" lvl="0" indent="0" hangingPunct="0">
              <a:spcBef>
                <a:spcPts val="0"/>
              </a:spcBef>
              <a:buNone/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    </a:t>
            </a:r>
          </a:p>
          <a:p>
            <a:pPr marL="0" lvl="0" indent="0" hangingPunct="0">
              <a:spcBef>
                <a:spcPts val="0"/>
              </a:spcBef>
              <a:buNone/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r-TR" sz="2400" b="1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marL="0" lvl="0" indent="0" hangingPunct="0">
              <a:spcBef>
                <a:spcPts val="0"/>
              </a:spcBef>
              <a:buNone/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Koleje</a:t>
            </a:r>
            <a:r>
              <a:rPr lang="en-US" sz="2400" b="1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 </a:t>
            </a:r>
            <a:r>
              <a:rPr lang="tr-TR" sz="2400" b="1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Ü</a:t>
            </a:r>
            <a:r>
              <a:rPr lang="en-US" sz="2400" b="1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yelik</a:t>
            </a:r>
            <a:endParaRPr lang="en-US" sz="2400" b="1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hangingPunct="0">
              <a:spcBef>
                <a:spcPts val="0"/>
              </a:spcBef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Y</a:t>
            </a: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ıl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da 40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vaka</a:t>
            </a:r>
            <a:endParaRPr lang="en-US" sz="2400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marL="0" lvl="0" indent="0" hangingPunct="0">
              <a:spcBef>
                <a:spcPts val="0"/>
              </a:spcBef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Her 3 y</a:t>
            </a: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ı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lda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15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puan</a:t>
            </a:r>
            <a:endParaRPr lang="en-US" sz="2400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marL="0" lvl="0" indent="0" hangingPunct="0">
              <a:spcBef>
                <a:spcPts val="0"/>
              </a:spcBef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2 y</a:t>
            </a:r>
            <a:r>
              <a:rPr lang="tr-TR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ı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da </a:t>
            </a:r>
            <a:r>
              <a:rPr lang="en-US" sz="24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AGM</a:t>
            </a:r>
          </a:p>
          <a:p>
            <a:pPr marL="0" lvl="0" indent="0" hangingPunct="0">
              <a:spcBef>
                <a:spcPts val="0"/>
              </a:spcBef>
              <a:buNone/>
              <a:defRPr sz="20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en-US" sz="24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</a:br>
            <a:endParaRPr lang="en-US" sz="2400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7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712788"/>
            <a:ext cx="7731125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05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7090"/>
            <a:ext cx="4955020" cy="660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6180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1537</TotalTime>
  <Words>2055</Words>
  <Application>Microsoft Office PowerPoint</Application>
  <PresentationFormat>On-screen Show (4:3)</PresentationFormat>
  <Paragraphs>359</Paragraphs>
  <Slides>44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Brush Script MT</vt:lpstr>
      <vt:lpstr>Calibri</vt:lpstr>
      <vt:lpstr>Franklin Gothic Book</vt:lpstr>
      <vt:lpstr>Franklin Gothic Demi Cond</vt:lpstr>
      <vt:lpstr>Franklin Gothic Medium</vt:lpstr>
      <vt:lpstr>Liberation Sans</vt:lpstr>
      <vt:lpstr>Lucida Handwriting</vt:lpstr>
      <vt:lpstr>StarSymbol</vt:lpstr>
      <vt:lpstr>Wingdings</vt:lpstr>
      <vt:lpstr>Wingdings 2</vt:lpstr>
      <vt:lpstr>Trek</vt:lpstr>
      <vt:lpstr>PowerPoint Presentation</vt:lpstr>
      <vt:lpstr>Huriyet ersayin-kantas, pg dİp, fccp</vt:lpstr>
      <vt:lpstr>baŞlangiÇ</vt:lpstr>
      <vt:lpstr>PowerPoint Presentation</vt:lpstr>
      <vt:lpstr>PowerPoint Presentation</vt:lpstr>
      <vt:lpstr>PowerPoint Presentation</vt:lpstr>
      <vt:lpstr>  OKUL PROGRAMI 09/1990 – 01/1992</vt:lpstr>
      <vt:lpstr>PowerPoint Presentation</vt:lpstr>
      <vt:lpstr>PowerPoint Presentation</vt:lpstr>
      <vt:lpstr>Dönüs  ve Dernek calişmalari</vt:lpstr>
      <vt:lpstr>PowerPoint Presentation</vt:lpstr>
      <vt:lpstr>PowerPoint Presentation</vt:lpstr>
      <vt:lpstr>Guy’s &amp; St thomas’ hospital nhs trust</vt:lpstr>
      <vt:lpstr>PowerPoint Presentation</vt:lpstr>
      <vt:lpstr>PowerPoint Presentation</vt:lpstr>
      <vt:lpstr>GUY’S and st Thomas’ hospital nhs trust perfüzyon departmani</vt:lpstr>
      <vt:lpstr>Günlük çalışma sistemi</vt:lpstr>
      <vt:lpstr>İlac verme İzİn formu</vt:lpstr>
      <vt:lpstr>Günlük çalışma sistemi</vt:lpstr>
      <vt:lpstr>PowerPoint Presentation</vt:lpstr>
      <vt:lpstr>Günlük çalışma sistemi</vt:lpstr>
      <vt:lpstr>PowerPoint Presentation</vt:lpstr>
      <vt:lpstr>Günlük çalışma sistemi</vt:lpstr>
      <vt:lpstr>PowerPoint Presentation</vt:lpstr>
      <vt:lpstr>PowerPoint Presentation</vt:lpstr>
      <vt:lpstr>PowerPoint Presentation</vt:lpstr>
      <vt:lpstr>PowerPoint Presentation</vt:lpstr>
      <vt:lpstr>Günlük çalışma sistemi</vt:lpstr>
      <vt:lpstr>PowerPoint Presentation</vt:lpstr>
      <vt:lpstr>İlave sorumluluklar</vt:lpstr>
      <vt:lpstr>PowerPoint Presentation</vt:lpstr>
      <vt:lpstr>Ecmo sim course</vt:lpstr>
      <vt:lpstr>İlave sorumluluklar</vt:lpstr>
      <vt:lpstr>PowerPoint Presentation</vt:lpstr>
      <vt:lpstr>İlave sorumluluklar</vt:lpstr>
      <vt:lpstr>PowerPoint Presentation</vt:lpstr>
      <vt:lpstr>YILLIK İZİN VE NÖBET</vt:lpstr>
      <vt:lpstr>Yazili adult ve pediatrik protokol</vt:lpstr>
      <vt:lpstr>Adult ve pediatrik ecmo kilavuzu</vt:lpstr>
      <vt:lpstr>Ögrencİ PerfÜzyonİst  MSc Perfusion Science Bristol Universy, Medical School  This programme is only available to students who have secured a clinical perfusion scientist trainee position at an accredited training centre in Great Britain or Ireland.</vt:lpstr>
      <vt:lpstr>Mezuniyet ve calisma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huriyet</dc:creator>
  <cp:lastModifiedBy>huriyet</cp:lastModifiedBy>
  <cp:revision>127</cp:revision>
  <dcterms:created xsi:type="dcterms:W3CDTF">2019-09-04T20:19:01Z</dcterms:created>
  <dcterms:modified xsi:type="dcterms:W3CDTF">2019-11-09T22:47:50Z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nDIP File ID">
    <vt:lpwstr>215e9d31-d798-4988-905d-ebd8f3a4b218</vt:lpwstr>
  </property>
</Properties>
</file>