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3" r:id="rId6"/>
    <p:sldId id="260" r:id="rId7"/>
    <p:sldId id="267" r:id="rId8"/>
    <p:sldId id="261" r:id="rId9"/>
    <p:sldId id="262" r:id="rId10"/>
    <p:sldId id="264" r:id="rId11"/>
    <p:sldId id="265" r:id="rId12"/>
    <p:sldId id="266" r:id="rId13"/>
    <p:sldId id="407" r:id="rId14"/>
    <p:sldId id="417" r:id="rId15"/>
    <p:sldId id="420" r:id="rId16"/>
    <p:sldId id="418" r:id="rId17"/>
    <p:sldId id="419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344" r:id="rId27"/>
    <p:sldId id="363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B.Ö.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Sayfa1!$A$2:$A$8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Sayfa1!$B$2:$B$8</c:f>
              <c:numCache>
                <c:formatCode>General</c:formatCode>
                <c:ptCount val="7"/>
                <c:pt idx="0">
                  <c:v>287</c:v>
                </c:pt>
                <c:pt idx="1">
                  <c:v>318</c:v>
                </c:pt>
                <c:pt idx="2">
                  <c:v>368</c:v>
                </c:pt>
                <c:pt idx="3">
                  <c:v>391</c:v>
                </c:pt>
                <c:pt idx="4">
                  <c:v>456</c:v>
                </c:pt>
                <c:pt idx="5">
                  <c:v>445</c:v>
                </c:pt>
                <c:pt idx="6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5-43BF-B4E6-770731CDFA3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Donör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Sayfa1!$A$2:$A$8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Sayfa1!$C$2:$C$8</c:f>
              <c:numCache>
                <c:formatCode>General</c:formatCode>
                <c:ptCount val="7"/>
                <c:pt idx="0">
                  <c:v>61</c:v>
                </c:pt>
                <c:pt idx="1">
                  <c:v>72</c:v>
                </c:pt>
                <c:pt idx="2">
                  <c:v>81</c:v>
                </c:pt>
                <c:pt idx="3">
                  <c:v>101</c:v>
                </c:pt>
                <c:pt idx="4">
                  <c:v>122</c:v>
                </c:pt>
                <c:pt idx="5">
                  <c:v>135</c:v>
                </c:pt>
                <c:pt idx="6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15-43BF-B4E6-770731CDF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0427248"/>
        <c:axId val="1090428032"/>
        <c:axId val="0"/>
      </c:bar3DChart>
      <c:catAx>
        <c:axId val="109042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90428032"/>
        <c:crosses val="autoZero"/>
        <c:auto val="1"/>
        <c:lblAlgn val="ctr"/>
        <c:lblOffset val="100"/>
        <c:noMultiLvlLbl val="0"/>
      </c:catAx>
      <c:valAx>
        <c:axId val="1090428032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tint val="75000"/>
                  <a:shade val="90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90427248"/>
        <c:crosses val="autoZero"/>
        <c:crossBetween val="between"/>
      </c:valAx>
      <c:spPr>
        <a:noFill/>
        <a:ln w="25359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8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7"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3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tr-TR"/>
              <a:t>İSTANBUL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Donasyon Kabul Oranı</c:v>
                </c:pt>
              </c:strCache>
            </c:strRef>
          </c:tx>
          <c:spPr>
            <a:ln w="28532" cap="rnd" cmpd="sng" algn="ctr">
              <a:solidFill>
                <a:schemeClr val="bg1"/>
              </a:solidFill>
              <a:round/>
            </a:ln>
            <a:effectLst/>
          </c:spPr>
          <c:marker>
            <c:symbol val="circle"/>
            <c:size val="16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8137620568326787E-2"/>
                  <c:y val="-7.580719076782069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22-45C5-BD4D-6FE523FB4B48}"/>
                </c:ext>
              </c:extLst>
            </c:dLbl>
            <c:dLbl>
              <c:idx val="1"/>
              <c:layout>
                <c:manualLayout>
                  <c:x val="-3.6929160944665196E-2"/>
                  <c:y val="-1.9816765328576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22-45C5-BD4D-6FE523FB4B48}"/>
                </c:ext>
              </c:extLst>
            </c:dLbl>
            <c:dLbl>
              <c:idx val="2"/>
              <c:layout>
                <c:manualLayout>
                  <c:x val="-3.1664865421234159E-2"/>
                  <c:y val="-1.5853472861346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22-45C5-BD4D-6FE523FB4B48}"/>
                </c:ext>
              </c:extLst>
            </c:dLbl>
            <c:dLbl>
              <c:idx val="3"/>
              <c:layout>
                <c:manualLayout>
                  <c:x val="-4.6764881943936576E-2"/>
                  <c:y val="-1.61417701575181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22-45C5-BD4D-6FE523FB4B48}"/>
                </c:ext>
              </c:extLst>
            </c:dLbl>
            <c:dLbl>
              <c:idx val="4"/>
              <c:layout>
                <c:manualLayout>
                  <c:x val="-4.988303646510206E-2"/>
                  <c:y val="-1.8189348378696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22-45C5-BD4D-6FE523FB4B48}"/>
                </c:ext>
              </c:extLst>
            </c:dLbl>
            <c:dLbl>
              <c:idx val="5"/>
              <c:layout>
                <c:manualLayout>
                  <c:x val="-3.3918128654970861E-2"/>
                  <c:y val="-1.1544011544011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22-45C5-BD4D-6FE523FB4B48}"/>
                </c:ext>
              </c:extLst>
            </c:dLbl>
            <c:dLbl>
              <c:idx val="6"/>
              <c:layout>
                <c:manualLayout>
                  <c:x val="-2.9790161678706569E-2"/>
                  <c:y val="1.92400192400188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22-45C5-BD4D-6FE523FB4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8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Sayfa1!$B$2:$B$8</c:f>
              <c:numCache>
                <c:formatCode>General</c:formatCode>
                <c:ptCount val="7"/>
                <c:pt idx="0">
                  <c:v>20.8</c:v>
                </c:pt>
                <c:pt idx="1">
                  <c:v>22.8</c:v>
                </c:pt>
                <c:pt idx="2">
                  <c:v>23</c:v>
                </c:pt>
                <c:pt idx="3">
                  <c:v>25.8</c:v>
                </c:pt>
                <c:pt idx="4" formatCode="0.0">
                  <c:v>26.7</c:v>
                </c:pt>
                <c:pt idx="5">
                  <c:v>30.3</c:v>
                </c:pt>
                <c:pt idx="6">
                  <c:v>24.7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722-45C5-BD4D-6FE523FB4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0422544"/>
        <c:axId val="1090421760"/>
      </c:lineChart>
      <c:catAx>
        <c:axId val="109042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1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9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90421760"/>
        <c:crosses val="autoZero"/>
        <c:auto val="1"/>
        <c:lblAlgn val="ctr"/>
        <c:lblOffset val="100"/>
        <c:noMultiLvlLbl val="0"/>
      </c:catAx>
      <c:valAx>
        <c:axId val="1090421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0422544"/>
        <c:crosses val="autoZero"/>
        <c:crossBetween val="between"/>
      </c:valAx>
      <c:spPr>
        <a:noFill/>
        <a:ln w="25362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8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chemeClr val="lt1"/>
    </a:solidFill>
    <a:ln w="9511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B.Ö.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5"/>
              </a:solidFill>
            </a:ln>
          </c:spPr>
          <c:invertIfNegative val="0"/>
          <c:cat>
            <c:strRef>
              <c:f>Sayfa1!$A$2:$A$9</c:f>
              <c:strCache>
                <c:ptCount val="8"/>
                <c:pt idx="0">
                  <c:v>İstanbul</c:v>
                </c:pt>
                <c:pt idx="1">
                  <c:v>İzmir</c:v>
                </c:pt>
                <c:pt idx="2">
                  <c:v>Bursa</c:v>
                </c:pt>
                <c:pt idx="3">
                  <c:v>Ankara</c:v>
                </c:pt>
                <c:pt idx="4">
                  <c:v>Samsun</c:v>
                </c:pt>
                <c:pt idx="5">
                  <c:v>Antalya</c:v>
                </c:pt>
                <c:pt idx="6">
                  <c:v>Erzurum</c:v>
                </c:pt>
                <c:pt idx="7">
                  <c:v>Diyarbakır</c:v>
                </c:pt>
              </c:strCache>
            </c:strRef>
          </c:cat>
          <c:val>
            <c:numRef>
              <c:f>Sayfa1!$B$2:$B$9</c:f>
              <c:numCache>
                <c:formatCode>General</c:formatCode>
                <c:ptCount val="8"/>
                <c:pt idx="0">
                  <c:v>456</c:v>
                </c:pt>
                <c:pt idx="1">
                  <c:v>320</c:v>
                </c:pt>
                <c:pt idx="2">
                  <c:v>242</c:v>
                </c:pt>
                <c:pt idx="3">
                  <c:v>264</c:v>
                </c:pt>
                <c:pt idx="4">
                  <c:v>183</c:v>
                </c:pt>
                <c:pt idx="5">
                  <c:v>172</c:v>
                </c:pt>
                <c:pt idx="6">
                  <c:v>58</c:v>
                </c:pt>
                <c:pt idx="7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3-4F3B-8151-644CC59C774E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Donör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Sayfa1!$A$2:$A$9</c:f>
              <c:strCache>
                <c:ptCount val="8"/>
                <c:pt idx="0">
                  <c:v>İstanbul</c:v>
                </c:pt>
                <c:pt idx="1">
                  <c:v>İzmir</c:v>
                </c:pt>
                <c:pt idx="2">
                  <c:v>Bursa</c:v>
                </c:pt>
                <c:pt idx="3">
                  <c:v>Ankara</c:v>
                </c:pt>
                <c:pt idx="4">
                  <c:v>Samsun</c:v>
                </c:pt>
                <c:pt idx="5">
                  <c:v>Antalya</c:v>
                </c:pt>
                <c:pt idx="6">
                  <c:v>Erzurum</c:v>
                </c:pt>
                <c:pt idx="7">
                  <c:v>Diyarbakır</c:v>
                </c:pt>
              </c:strCache>
            </c:strRef>
          </c:cat>
          <c:val>
            <c:numRef>
              <c:f>Sayfa1!$C$2:$C$9</c:f>
              <c:numCache>
                <c:formatCode>General</c:formatCode>
                <c:ptCount val="8"/>
                <c:pt idx="0">
                  <c:v>122</c:v>
                </c:pt>
                <c:pt idx="1">
                  <c:v>104</c:v>
                </c:pt>
                <c:pt idx="2">
                  <c:v>117</c:v>
                </c:pt>
                <c:pt idx="3">
                  <c:v>52</c:v>
                </c:pt>
                <c:pt idx="4">
                  <c:v>41</c:v>
                </c:pt>
                <c:pt idx="5">
                  <c:v>65</c:v>
                </c:pt>
                <c:pt idx="6">
                  <c:v>7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3-4F3B-8151-644CC59C7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19800"/>
        <c:axId val="1090425680"/>
        <c:axId val="0"/>
      </c:bar3DChart>
      <c:catAx>
        <c:axId val="1090419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98"/>
            </a:pPr>
            <a:endParaRPr lang="tr-TR"/>
          </a:p>
        </c:txPr>
        <c:crossAx val="1090425680"/>
        <c:crosses val="autoZero"/>
        <c:auto val="1"/>
        <c:lblAlgn val="ctr"/>
        <c:lblOffset val="100"/>
        <c:noMultiLvlLbl val="0"/>
      </c:catAx>
      <c:valAx>
        <c:axId val="109042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8"/>
            </a:pPr>
            <a:endParaRPr lang="tr-TR"/>
          </a:p>
        </c:txPr>
        <c:crossAx val="1090419800"/>
        <c:crosses val="autoZero"/>
        <c:crossBetween val="between"/>
      </c:valAx>
      <c:spPr>
        <a:noFill/>
        <a:ln w="25369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798"/>
      </a:pPr>
      <a:endParaRPr lang="tr-T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8A608-BDD1-4EA4-954A-6E4CBBBE7C7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97A34-F811-40B2-8721-68EDD4A00B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456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2110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tr-TR"/>
          </a:p>
        </p:txBody>
      </p:sp>
      <p:sp>
        <p:nvSpPr>
          <p:cNvPr id="768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78335" cy="41069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97A34-F811-40B2-8721-68EDD4A00B84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943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1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5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07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8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50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78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3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8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0AE5-AE3F-4CCF-B1BB-06E78A2B80B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110808"/>
      </p:ext>
    </p:extLst>
  </p:cSld>
  <p:clrMapOvr>
    <a:masterClrMapping/>
  </p:clrMapOvr>
  <p:transition spd="med" advTm="3097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63158"/>
      </p:ext>
    </p:extLst>
  </p:cSld>
  <p:clrMapOvr>
    <a:masterClrMapping/>
  </p:clrMapOvr>
  <p:transition spd="med" advTm="3097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3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2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0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1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6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6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3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3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47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7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23" r:id="rId18"/>
    <p:sldLayoutId id="2147483724" r:id="rId19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89DB1-3F44-40FB-8748-8109ECAEE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38B4583-5A1A-466C-80B5-2DB831068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733" y="2074339"/>
            <a:ext cx="7219954" cy="1354661"/>
          </a:xfrm>
        </p:spPr>
        <p:txBody>
          <a:bodyPr>
            <a:normAutofit/>
          </a:bodyPr>
          <a:lstStyle/>
          <a:p>
            <a:r>
              <a:rPr lang="tr-TR" sz="2800" dirty="0"/>
              <a:t>ÜLKEMİZDEKİ ORGAN NAKİL DURUMU </a:t>
            </a:r>
            <a:br>
              <a:rPr lang="tr-TR" sz="2800" dirty="0"/>
            </a:br>
            <a:r>
              <a:rPr lang="tr-TR" sz="2800" dirty="0"/>
              <a:t>VE </a:t>
            </a:r>
            <a:br>
              <a:rPr lang="tr-TR" sz="2800" dirty="0"/>
            </a:br>
            <a:r>
              <a:rPr lang="tr-TR" sz="2800" dirty="0"/>
              <a:t>FARKINDALIK ÇALIŞMALARI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9140619-8353-4E39-B194-1A3DE5C1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733" y="3903138"/>
            <a:ext cx="7219954" cy="10498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1400">
                <a:solidFill>
                  <a:srgbClr val="F5E835"/>
                </a:solidFill>
              </a:rPr>
              <a:t>OP. DR. VOLKAN TURUNÇ</a:t>
            </a:r>
          </a:p>
          <a:p>
            <a:pPr>
              <a:lnSpc>
                <a:spcPct val="100000"/>
              </a:lnSpc>
            </a:pPr>
            <a:r>
              <a:rPr lang="tr-TR" sz="1400">
                <a:solidFill>
                  <a:srgbClr val="F5E835"/>
                </a:solidFill>
              </a:rPr>
              <a:t>ÖZEL MEDICANA ÇAMLICA HASTANESİ BÖBREK NAKLİ MERKEZİ SORUMLUSU</a:t>
            </a:r>
          </a:p>
          <a:p>
            <a:pPr>
              <a:lnSpc>
                <a:spcPct val="100000"/>
              </a:lnSpc>
            </a:pPr>
            <a:r>
              <a:rPr lang="tr-TR" sz="1400">
                <a:solidFill>
                  <a:srgbClr val="F5E835"/>
                </a:solidFill>
              </a:rPr>
              <a:t>İSTANBUL ORGAN NAKLİ DERNEĞİ YÖNETİM KURULU BAŞKAN YARDIMCISI</a:t>
            </a:r>
          </a:p>
        </p:txBody>
      </p:sp>
      <p:pic>
        <p:nvPicPr>
          <p:cNvPr id="6" name="Resim 5" descr="tablo içeren bir resim&#10;&#10;Açıklama otomatik olarak oluşturuldu">
            <a:extLst>
              <a:ext uri="{FF2B5EF4-FFF2-40B4-BE49-F238E27FC236}">
                <a16:creationId xmlns:a16="http://schemas.microsoft.com/office/drawing/2014/main" id="{A6F947D4-BFA8-4EB9-9A00-EA2FA0323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57" y="5334581"/>
            <a:ext cx="2610688" cy="1373222"/>
          </a:xfrm>
          <a:prstGeom prst="rect">
            <a:avLst/>
          </a:prstGeom>
        </p:spPr>
      </p:pic>
      <p:pic>
        <p:nvPicPr>
          <p:cNvPr id="8" name="Resim 7" descr="işaret, fotoğraf, direk, yiyecek içeren bir resim&#10;&#10;Açıklama otomatik olarak oluşturuldu">
            <a:extLst>
              <a:ext uri="{FF2B5EF4-FFF2-40B4-BE49-F238E27FC236}">
                <a16:creationId xmlns:a16="http://schemas.microsoft.com/office/drawing/2014/main" id="{08745630-22F5-468F-8781-5BD63A2DB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77" y="5289946"/>
            <a:ext cx="1373222" cy="13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30579BA-22EC-41CB-82B7-65D5DFCA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dgm="http://schemas.openxmlformats.org/drawingml/2006/diagram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530" name="Başlık 1"/>
          <p:cNvSpPr>
            <a:spLocks noGrp="1"/>
          </p:cNvSpPr>
          <p:nvPr>
            <p:ph type="title"/>
          </p:nvPr>
        </p:nvSpPr>
        <p:spPr>
          <a:xfrm>
            <a:off x="1430370" y="1925444"/>
            <a:ext cx="3228228" cy="3021494"/>
          </a:xfrm>
        </p:spPr>
        <p:txBody>
          <a:bodyPr>
            <a:normAutofit/>
          </a:bodyPr>
          <a:lstStyle/>
          <a:p>
            <a:r>
              <a:rPr lang="tr-TR" altLang="tr-TR" sz="3900">
                <a:solidFill>
                  <a:srgbClr val="FFFFFF"/>
                </a:solidFill>
                <a:cs typeface="Trebuchet MS" panose="020B0603020202020204" pitchFamily="34" charset="0"/>
              </a:rPr>
              <a:t>İstanbul – Beyin Ölümü/Donör</a:t>
            </a:r>
          </a:p>
        </p:txBody>
      </p:sp>
      <p:graphicFrame>
        <p:nvGraphicFramePr>
          <p:cNvPr id="2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768822"/>
              </p:ext>
            </p:extLst>
          </p:nvPr>
        </p:nvGraphicFramePr>
        <p:xfrm>
          <a:off x="5738160" y="1009816"/>
          <a:ext cx="5459565" cy="483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659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afi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810123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197531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Başlık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tr-TR" altLang="tr-TR">
                <a:cs typeface="Trebuchet MS" panose="020B0603020202020204" pitchFamily="34" charset="0"/>
              </a:rPr>
              <a:t>2016</a:t>
            </a:r>
          </a:p>
        </p:txBody>
      </p:sp>
      <p:graphicFrame>
        <p:nvGraphicFramePr>
          <p:cNvPr id="2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37829"/>
              </p:ext>
            </p:extLst>
          </p:nvPr>
        </p:nvGraphicFramePr>
        <p:xfrm>
          <a:off x="914400" y="2076450"/>
          <a:ext cx="10353675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052865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76" y="277402"/>
            <a:ext cx="7370876" cy="619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524364" y="5214950"/>
            <a:ext cx="8164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Aile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809852" y="4643446"/>
            <a:ext cx="918284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İnançlar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666976" y="3857628"/>
            <a:ext cx="740736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Korku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809853" y="3214686"/>
            <a:ext cx="88494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Önyargı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381356" y="5000636"/>
            <a:ext cx="1175662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Duyarsızlık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666977" y="2643182"/>
            <a:ext cx="121580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Güvensizlik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310578" y="5357826"/>
            <a:ext cx="152781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Yasal prosedür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8382016" y="428604"/>
            <a:ext cx="139117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dirty="0">
                <a:solidFill>
                  <a:srgbClr val="000000"/>
                </a:solidFill>
              </a:rPr>
              <a:t>Bilgi eksikliği</a:t>
            </a: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3309918" y="1643050"/>
            <a:ext cx="360000" cy="360038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3667108" y="2000240"/>
            <a:ext cx="288000" cy="288030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2952728" y="1214423"/>
            <a:ext cx="433440" cy="432045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969471" y="21011"/>
            <a:ext cx="3420000" cy="1124759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tr-TR" b="1" dirty="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b="1" dirty="0">
                <a:solidFill>
                  <a:srgbClr val="000000"/>
                </a:solidFill>
              </a:rPr>
              <a:t> ORGAN BAĞIŞINDA 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b="1" dirty="0">
                <a:solidFill>
                  <a:srgbClr val="000000"/>
                </a:solidFill>
              </a:rPr>
              <a:t>YETERSİZLİK</a:t>
            </a: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tr-TR" b="1" dirty="0">
              <a:solidFill>
                <a:srgbClr val="000000"/>
              </a:solidFill>
            </a:endParaRP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8310578" y="3714752"/>
            <a:ext cx="1440000" cy="1009546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u="sng" dirty="0">
                <a:solidFill>
                  <a:srgbClr val="000000"/>
                </a:solidFill>
              </a:rPr>
              <a:t>Sistem</a:t>
            </a:r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8453454" y="2071678"/>
            <a:ext cx="1368000" cy="937538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u="sng" dirty="0">
                <a:solidFill>
                  <a:srgbClr val="000000"/>
                </a:solidFill>
              </a:rPr>
              <a:t>Eğitim</a:t>
            </a:r>
          </a:p>
        </p:txBody>
      </p:sp>
      <p:sp>
        <p:nvSpPr>
          <p:cNvPr id="8208" name="Oval 16"/>
          <p:cNvSpPr>
            <a:spLocks noChangeArrowheads="1"/>
          </p:cNvSpPr>
          <p:nvPr/>
        </p:nvSpPr>
        <p:spPr bwMode="auto">
          <a:xfrm>
            <a:off x="5238744" y="3429000"/>
            <a:ext cx="1297440" cy="937538"/>
          </a:xfrm>
          <a:prstGeom prst="ellipse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 anchor="ctr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tr-TR" u="sng" dirty="0">
                <a:solidFill>
                  <a:srgbClr val="000000"/>
                </a:solidFill>
              </a:rPr>
              <a:t>Birey</a:t>
            </a: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 rot="5400000">
            <a:off x="8668611" y="4999793"/>
            <a:ext cx="642943" cy="216000"/>
          </a:xfrm>
          <a:prstGeom prst="rightArrow">
            <a:avLst>
              <a:gd name="adj1" fmla="val 50000"/>
              <a:gd name="adj2" fmla="val 125167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 rot="1500000">
            <a:off x="5134389" y="4359144"/>
            <a:ext cx="207360" cy="904415"/>
          </a:xfrm>
          <a:prstGeom prst="downArrow">
            <a:avLst>
              <a:gd name="adj1" fmla="val 50000"/>
              <a:gd name="adj2" fmla="val 109028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 rot="3300000">
            <a:off x="4735823" y="4057675"/>
            <a:ext cx="216023" cy="1152000"/>
          </a:xfrm>
          <a:prstGeom prst="downArrow">
            <a:avLst>
              <a:gd name="adj1" fmla="val 50000"/>
              <a:gd name="adj2" fmla="val 133333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 rot="7200000">
            <a:off x="4499662" y="2422119"/>
            <a:ext cx="223223" cy="1556640"/>
          </a:xfrm>
          <a:prstGeom prst="downArrow">
            <a:avLst>
              <a:gd name="adj1" fmla="val 50000"/>
              <a:gd name="adj2" fmla="val 174355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 rot="6480000">
            <a:off x="4209452" y="2849581"/>
            <a:ext cx="360038" cy="1552320"/>
          </a:xfrm>
          <a:prstGeom prst="downArrow">
            <a:avLst>
              <a:gd name="adj1" fmla="val 33370"/>
              <a:gd name="adj2" fmla="val 52722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 rot="5400000">
            <a:off x="4164706" y="3145717"/>
            <a:ext cx="205941" cy="1772640"/>
          </a:xfrm>
          <a:prstGeom prst="downArrow">
            <a:avLst>
              <a:gd name="adj1" fmla="val 50000"/>
              <a:gd name="adj2" fmla="val 215210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 rot="4080000" flipH="1">
            <a:off x="4353916" y="3663269"/>
            <a:ext cx="216023" cy="1627200"/>
          </a:xfrm>
          <a:prstGeom prst="downArrow">
            <a:avLst>
              <a:gd name="adj1" fmla="val 50000"/>
              <a:gd name="adj2" fmla="val 188333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 rot="16200000">
            <a:off x="8520744" y="1290008"/>
            <a:ext cx="1081553" cy="216000"/>
          </a:xfrm>
          <a:prstGeom prst="rightArrow">
            <a:avLst>
              <a:gd name="adj1" fmla="val 50000"/>
              <a:gd name="adj2" fmla="val 125167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9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928" y="214290"/>
            <a:ext cx="8248222" cy="62129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672262" y="212702"/>
            <a:ext cx="4136151" cy="6212910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100000">
                <a:srgbClr val="000036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01675" y="4651376"/>
            <a:ext cx="1105088" cy="1294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Devlet</a:t>
            </a:r>
            <a:endParaRPr lang="en-GB" sz="2400" b="1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+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 </a:t>
            </a:r>
            <a:r>
              <a:rPr lang="en-GB" b="1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Hekim</a:t>
            </a:r>
            <a:endParaRPr lang="en-GB" b="1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              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72263" y="2492376"/>
            <a:ext cx="3705415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400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 </a:t>
            </a:r>
            <a:r>
              <a:rPr lang="en-GB" sz="2400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BEYİN ÖLÜMÜ TESPİTİ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19963" y="476250"/>
            <a:ext cx="1924050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Aile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Görüşmesi</a:t>
            </a:r>
            <a:endParaRPr lang="en-GB" sz="1600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Halkın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eğitimi</a:t>
            </a:r>
            <a:endParaRPr lang="en-GB" sz="1600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Medya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ilişkileri</a:t>
            </a:r>
            <a:endParaRPr lang="en-GB" sz="1600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Kurumların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eğitimi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vs.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vs,vs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  <a:r>
              <a:rPr lang="en-GB" sz="1600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vs</a:t>
            </a:r>
            <a:r>
              <a:rPr lang="en-GB" sz="1600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Organ </a:t>
            </a:r>
            <a:r>
              <a:rPr lang="en-GB" sz="1600" b="1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ba</a:t>
            </a:r>
            <a:r>
              <a:rPr lang="tr-TR" sz="1600" b="1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ğış</a:t>
            </a:r>
            <a:r>
              <a:rPr lang="en-GB" sz="1600" b="1" dirty="0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ea typeface="Lucida Sans Unicode" pitchFamily="34" charset="0"/>
                <a:cs typeface="Lucida Sans Unicode" pitchFamily="34" charset="0"/>
              </a:rPr>
              <a:t>oranı</a:t>
            </a:r>
            <a:endParaRPr lang="en-GB" sz="1600" b="1" dirty="0">
              <a:solidFill>
                <a:srgbClr val="FFFFFF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596067" y="2214554"/>
            <a:ext cx="3743325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401050" y="3500439"/>
            <a:ext cx="1588" cy="979487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23FB12-35F1-4330-BFC1-68465B5E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VARSAYILMIŞ RIZA SİSTEMİ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888E19-CEFD-4A0D-80F9-F42055B7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888109"/>
            <a:ext cx="10353762" cy="3714749"/>
          </a:xfrm>
        </p:spPr>
        <p:txBody>
          <a:bodyPr/>
          <a:lstStyle/>
          <a:p>
            <a:r>
              <a:rPr lang="tr-TR" dirty="0"/>
              <a:t>Aksi beyanı olmadıkça herkes </a:t>
            </a:r>
            <a:r>
              <a:rPr lang="tr-TR" dirty="0" err="1"/>
              <a:t>donör</a:t>
            </a:r>
            <a:r>
              <a:rPr lang="tr-T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7855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07026A5-DA9B-41FA-B69F-AD9B3392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900"/>
              <a:t>GERÇEKTEN İSTİYOR MUYUZ?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F9DECFD5-3F48-46CB-AC0F-050EFA652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71" y="609600"/>
            <a:ext cx="444055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17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733B50-E8E8-4B60-A4D5-D55330E7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6F338C-DD56-479B-A508-6CE23B43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Ventilatörlü</a:t>
            </a:r>
            <a:r>
              <a:rPr lang="tr-TR" dirty="0"/>
              <a:t> her yoğun bakım yatağı başına yılda en az 1 beyin ölümü bildirimi</a:t>
            </a:r>
          </a:p>
          <a:p>
            <a:endParaRPr lang="tr-TR" dirty="0"/>
          </a:p>
          <a:p>
            <a:r>
              <a:rPr lang="tr-TR" dirty="0"/>
              <a:t>Ülkemizde 35 bin yoğun bakım yatağı mevcut</a:t>
            </a:r>
          </a:p>
          <a:p>
            <a:endParaRPr lang="tr-TR" dirty="0"/>
          </a:p>
          <a:p>
            <a:r>
              <a:rPr lang="tr-TR" dirty="0"/>
              <a:t>Yataklar %35 oranında gereksiz işgal ediliyor</a:t>
            </a:r>
          </a:p>
        </p:txBody>
      </p:sp>
    </p:spTree>
    <p:extLst>
      <p:ext uri="{BB962C8B-B14F-4D97-AF65-F5344CB8AC3E}">
        <p14:creationId xmlns:p14="http://schemas.microsoft.com/office/powerpoint/2010/main" val="370319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4E8FF9-F401-4C09-97D1-CA81CABA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8FFE57-C9DD-46A0-867A-587A5168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81934"/>
            <a:ext cx="10353762" cy="3714749"/>
          </a:xfrm>
        </p:spPr>
        <p:txBody>
          <a:bodyPr/>
          <a:lstStyle/>
          <a:p>
            <a:r>
              <a:rPr lang="tr-TR" dirty="0"/>
              <a:t>Özel hastaneler travma hastalarını kabul etmiyor.</a:t>
            </a:r>
          </a:p>
          <a:p>
            <a:endParaRPr lang="tr-TR" dirty="0"/>
          </a:p>
          <a:p>
            <a:r>
              <a:rPr lang="tr-TR" dirty="0"/>
              <a:t>Yoğun bakım uzmanları beyin ölümü tanısı koymaktan kaçınıyor.</a:t>
            </a:r>
          </a:p>
        </p:txBody>
      </p:sp>
    </p:spTree>
    <p:extLst>
      <p:ext uri="{BB962C8B-B14F-4D97-AF65-F5344CB8AC3E}">
        <p14:creationId xmlns:p14="http://schemas.microsoft.com/office/powerpoint/2010/main" val="82531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D950FF-9736-4F53-BAE3-3DE89C23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9E7DE9-8CEF-47CF-BAA5-3B790FCA0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51803"/>
            <a:ext cx="10353762" cy="3714749"/>
          </a:xfrm>
        </p:spPr>
        <p:txBody>
          <a:bodyPr/>
          <a:lstStyle/>
          <a:p>
            <a:r>
              <a:rPr lang="tr-TR" dirty="0"/>
              <a:t>Canlı vericili nakiller organ nakli merkezlerinin işine geliyor!</a:t>
            </a:r>
          </a:p>
        </p:txBody>
      </p:sp>
    </p:spTree>
    <p:extLst>
      <p:ext uri="{BB962C8B-B14F-4D97-AF65-F5344CB8AC3E}">
        <p14:creationId xmlns:p14="http://schemas.microsoft.com/office/powerpoint/2010/main" val="373814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DB6D2E-DF87-4147-8F75-1D0B9832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C75D17-E46C-4F63-8E48-131AE2E48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70275"/>
            <a:ext cx="10353762" cy="3714749"/>
          </a:xfrm>
        </p:spPr>
        <p:txBody>
          <a:bodyPr>
            <a:normAutofit fontScale="92500" lnSpcReduction="20000"/>
          </a:bodyPr>
          <a:lstStyle/>
          <a:p>
            <a:endParaRPr lang="tr-TR" dirty="0"/>
          </a:p>
          <a:p>
            <a:r>
              <a:rPr lang="tr-TR" dirty="0"/>
              <a:t>Organ nakli, ileri organ yetmezliği olan hastaların yaşam süresi ve yaşam kalitesini önemli ölçüde değiştirmiştir. </a:t>
            </a:r>
          </a:p>
          <a:p>
            <a:endParaRPr lang="tr-TR" dirty="0"/>
          </a:p>
          <a:p>
            <a:r>
              <a:rPr lang="tr-TR" dirty="0"/>
              <a:t>Yirminci yüzyılın ortasına dek deney hayvanlarında bilimsel araştırma niteliğinde uygulanan </a:t>
            </a:r>
            <a:r>
              <a:rPr lang="tr-TR" dirty="0" err="1"/>
              <a:t>solid</a:t>
            </a:r>
            <a:r>
              <a:rPr lang="tr-TR" dirty="0"/>
              <a:t> organ transplantasyon teknikleri, 21. yüzyılda insanda bir tedavi seçeneği haline gelmiştir.</a:t>
            </a:r>
          </a:p>
          <a:p>
            <a:endParaRPr lang="tr-TR" dirty="0"/>
          </a:p>
          <a:p>
            <a:r>
              <a:rPr lang="tr-TR" dirty="0"/>
              <a:t>1960’larda bağışıklığı baskılayan yeni ilaçların keşfi ile transplantasyon ciddi bir ivme kazanmıştır. </a:t>
            </a:r>
          </a:p>
        </p:txBody>
      </p:sp>
    </p:spTree>
    <p:extLst>
      <p:ext uri="{BB962C8B-B14F-4D97-AF65-F5344CB8AC3E}">
        <p14:creationId xmlns:p14="http://schemas.microsoft.com/office/powerpoint/2010/main" val="47470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413AFE1-3108-460E-A770-97799FC57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300"/>
              <a:t>FARKINDALIK ÇALIŞMALARI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s://s-media-cache-ak0.pinimg.com/736x/ba/77/d6/ba77d62e63d47c0cfbc8d9e11f84db78.jpg">
            <a:extLst>
              <a:ext uri="{FF2B5EF4-FFF2-40B4-BE49-F238E27FC236}">
                <a16:creationId xmlns:a16="http://schemas.microsoft.com/office/drawing/2014/main" id="{9585502F-902E-47F3-8969-10640868F5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315" y="1314046"/>
            <a:ext cx="6197668" cy="42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42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A2456A0-13DF-4BA8-9BDD-168E874C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746" name="Unvan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556702"/>
          </a:xfrm>
        </p:spPr>
        <p:txBody>
          <a:bodyPr>
            <a:normAutofit/>
          </a:bodyPr>
          <a:lstStyle/>
          <a:p>
            <a:endParaRPr lang="tr-TR" altLang="tr-TR">
              <a:cs typeface="Trebuchet MS" panose="020B0603020202020204" pitchFamily="34" charset="0"/>
            </a:endParaRPr>
          </a:p>
        </p:txBody>
      </p:sp>
      <p:sp>
        <p:nvSpPr>
          <p:cNvPr id="415747" name="İçerik Yer Tutucusu 2"/>
          <p:cNvSpPr>
            <a:spLocks noGrp="1"/>
          </p:cNvSpPr>
          <p:nvPr>
            <p:ph idx="1"/>
          </p:nvPr>
        </p:nvSpPr>
        <p:spPr>
          <a:xfrm>
            <a:off x="913795" y="2354729"/>
            <a:ext cx="5978072" cy="334011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tr-TR" altLang="tr-TR" sz="1800"/>
              <a:t>Ülkemizde organ bağışı farkındalığıyla ilgili çalışmalar, özellikle 2012 yılından itibaren hız kazanmıştır.</a:t>
            </a:r>
          </a:p>
          <a:p>
            <a:pPr>
              <a:lnSpc>
                <a:spcPct val="100000"/>
              </a:lnSpc>
            </a:pPr>
            <a:endParaRPr lang="tr-TR" altLang="tr-TR" sz="1800"/>
          </a:p>
          <a:p>
            <a:pPr>
              <a:lnSpc>
                <a:spcPct val="100000"/>
              </a:lnSpc>
            </a:pPr>
            <a:r>
              <a:rPr lang="tr-TR" altLang="tr-TR" sz="1800"/>
              <a:t>Organ bağışıyla ilgili birçok sivil toplum kuruluşu faaliyete başlamıştır.</a:t>
            </a:r>
          </a:p>
          <a:p>
            <a:pPr>
              <a:lnSpc>
                <a:spcPct val="100000"/>
              </a:lnSpc>
            </a:pPr>
            <a:endParaRPr lang="tr-TR" altLang="tr-TR" sz="1800"/>
          </a:p>
          <a:p>
            <a:pPr>
              <a:lnSpc>
                <a:spcPct val="100000"/>
              </a:lnSpc>
            </a:pPr>
            <a:r>
              <a:rPr lang="tr-TR" altLang="tr-TR" sz="1800"/>
              <a:t>Bunların arasında en önemlisi, 2012 yılında kurulan «Hayata Bağış Derneği» dir.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190F5117-A6E2-4D85-B0A5-5B4B36A01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945" y="1207548"/>
            <a:ext cx="3995592" cy="39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737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F80006-EF21-4FF2-B59B-B8BF497F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767985-0D1A-4404-A174-6FDA87CFB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43" y="2031287"/>
            <a:ext cx="10353762" cy="3714749"/>
          </a:xfrm>
        </p:spPr>
        <p:txBody>
          <a:bodyPr/>
          <a:lstStyle/>
          <a:p>
            <a:r>
              <a:rPr lang="tr-TR" dirty="0"/>
              <a:t>Dernek, 2012 yılından günümüze dek organ bağışı farkındalığını artırabilmek adına 60’ın üzerinde projeye imza atmıştır. </a:t>
            </a:r>
          </a:p>
          <a:p>
            <a:endParaRPr lang="tr-TR" dirty="0"/>
          </a:p>
          <a:p>
            <a:r>
              <a:rPr lang="tr-TR" dirty="0"/>
              <a:t>Gerçekleşen projelerle birlikte Marmara Bölge Koordinasyon Merkezi organ bağış oranlarında %18 civarında reel artış sağlanmıştır.</a:t>
            </a:r>
          </a:p>
          <a:p>
            <a:endParaRPr lang="tr-TR" dirty="0"/>
          </a:p>
          <a:p>
            <a:pPr marL="369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399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32ABF0-A4C4-4F31-A80F-A2D399A8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HAYATA BAĞIŞ DERNEĞİ </a:t>
            </a:r>
            <a:br>
              <a:rPr lang="tr-TR" dirty="0"/>
            </a:br>
            <a:r>
              <a:rPr lang="tr-TR" dirty="0"/>
              <a:t>GERÇEKLEŞEN PROJELER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671076-E73A-448E-BD5B-C4420C25D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İğneyi Kendimize Batırıyoruz/Türk Kızılay’ı ile birlikte kan bağışı kampanyası-2012</a:t>
            </a:r>
          </a:p>
          <a:p>
            <a:r>
              <a:rPr lang="tr-TR" dirty="0"/>
              <a:t>Hayata Bağış Dergisi-2013</a:t>
            </a:r>
          </a:p>
          <a:p>
            <a:r>
              <a:rPr lang="tr-TR" dirty="0"/>
              <a:t>Hayata Bağış </a:t>
            </a:r>
            <a:r>
              <a:rPr lang="tr-TR" dirty="0" err="1"/>
              <a:t>Off</a:t>
            </a:r>
            <a:r>
              <a:rPr lang="tr-TR" dirty="0"/>
              <a:t>-Road Yarışı/Edirne-2013</a:t>
            </a:r>
          </a:p>
          <a:p>
            <a:r>
              <a:rPr lang="tr-TR" dirty="0"/>
              <a:t>Harbiye Açık Hava Tiyatrosu Hayata Bağış Konseri-2013</a:t>
            </a:r>
          </a:p>
          <a:p>
            <a:r>
              <a:rPr lang="tr-TR" dirty="0"/>
              <a:t>Organ Bağışlayanların Ruhuna </a:t>
            </a:r>
            <a:r>
              <a:rPr lang="tr-TR" dirty="0" err="1"/>
              <a:t>Mevlid</a:t>
            </a:r>
            <a:r>
              <a:rPr lang="tr-TR" dirty="0"/>
              <a:t>-i Şerif Okutulması-2013</a:t>
            </a:r>
          </a:p>
          <a:p>
            <a:r>
              <a:rPr lang="tr-TR" dirty="0"/>
              <a:t>Hayata Bağış </a:t>
            </a:r>
            <a:r>
              <a:rPr lang="tr-TR" dirty="0" err="1"/>
              <a:t>Dernaği</a:t>
            </a:r>
            <a:r>
              <a:rPr lang="tr-TR" dirty="0"/>
              <a:t> Kupası Koşusu/TJK ile birlikte-2014</a:t>
            </a:r>
          </a:p>
          <a:p>
            <a:r>
              <a:rPr lang="tr-TR" dirty="0"/>
              <a:t>Ayda 1 </a:t>
            </a:r>
            <a:r>
              <a:rPr lang="tr-TR" dirty="0" err="1"/>
              <a:t>Detoks</a:t>
            </a:r>
            <a:r>
              <a:rPr lang="tr-TR" dirty="0"/>
              <a:t> grubu organ bağışına dikkat çekmek amaçlı konser turnesi-2017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5912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C46E46F0-7C33-495F-B974-76A6DA982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187" r="5531" b="4381"/>
          <a:stretch>
            <a:fillRect/>
          </a:stretch>
        </p:blipFill>
        <p:spPr>
          <a:xfrm>
            <a:off x="1489249" y="643467"/>
            <a:ext cx="9213501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9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 descr="metin içeren bir resim&#10;&#10;Açıklama otomatik olarak oluşturuldu">
            <a:extLst>
              <a:ext uri="{FF2B5EF4-FFF2-40B4-BE49-F238E27FC236}">
                <a16:creationId xmlns:a16="http://schemas.microsoft.com/office/drawing/2014/main" id="{BD7FC900-893E-42A8-B921-B5A5926FA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402" r="10625" b="2402"/>
          <a:stretch>
            <a:fillRect/>
          </a:stretch>
        </p:blipFill>
        <p:spPr bwMode="auto">
          <a:xfrm>
            <a:off x="1753712" y="643467"/>
            <a:ext cx="868457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45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88" y="74057"/>
            <a:ext cx="4799961" cy="67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7908"/>
      </p:ext>
    </p:extLst>
  </p:cSld>
  <p:clrMapOvr>
    <a:masterClrMapping/>
  </p:clrMapOvr>
  <p:transition spd="med" advTm="537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64" y="0"/>
            <a:ext cx="4860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785475"/>
      </p:ext>
    </p:extLst>
  </p:cSld>
  <p:clrMapOvr>
    <a:masterClrMapping/>
  </p:clrMapOvr>
  <p:transition spd="med" advTm="559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2595E9-901E-4254-93D3-E79FF1EF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82738D-35E5-4557-951E-6CBB0FE6BE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94" y="4960"/>
            <a:ext cx="5370146" cy="68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438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B66156-71D4-431D-ABC8-5B64E7CF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İSTANBUL ORGAN NAKLİ DERNEĞİ</a:t>
            </a:r>
          </a:p>
        </p:txBody>
      </p:sp>
      <p:pic>
        <p:nvPicPr>
          <p:cNvPr id="4" name="İçerik Yer Tutucusu 3" descr="işaret, fotoğraf, direk, yiyecek içeren bir resim&#10;&#10;Açıklama otomatik olarak oluşturuldu">
            <a:extLst>
              <a:ext uri="{FF2B5EF4-FFF2-40B4-BE49-F238E27FC236}">
                <a16:creationId xmlns:a16="http://schemas.microsoft.com/office/drawing/2014/main" id="{C043A5B1-83AF-4CE3-B1B8-293150772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" r="1" b="6764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AC0E11-36A7-401E-9278-3712AB90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44D587-C865-43C4-B2B0-2FCE317E1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6900"/>
            <a:ext cx="10353762" cy="3714749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effectLst/>
              </a:rPr>
              <a:t>Türkiye’de ilk organ nakli 1968 yılında Türkiye Yüksek İhtisas Hastanesi’nde Dr. Kemal BEYAZIT tarafından yapılan kalp nakli ile gerçekleştirilmiştir.</a:t>
            </a:r>
            <a:endParaRPr lang="tr-TR" dirty="0"/>
          </a:p>
          <a:p>
            <a:endParaRPr lang="tr-TR" dirty="0"/>
          </a:p>
          <a:p>
            <a:r>
              <a:rPr lang="tr-TR" dirty="0"/>
              <a:t> Türkiye’de ilk kez canlı vericiden böbrek naklini 1975 sonunda Mehmet HABERAL gerçekleştirmiştir. </a:t>
            </a:r>
          </a:p>
          <a:p>
            <a:endParaRPr lang="tr-TR" dirty="0"/>
          </a:p>
          <a:p>
            <a:r>
              <a:rPr lang="tr-TR" dirty="0">
                <a:effectLst/>
              </a:rPr>
              <a:t>Yine Dr. Mehmet HABERAL ve ekibi 1978 yılında ülkemizde kadavradan ilk böbrek naklini ve 1988 yılında ilk karaciğer naklini gerçekleştirmiştir.</a:t>
            </a:r>
            <a:endParaRPr lang="tr-TR" dirty="0"/>
          </a:p>
          <a:p>
            <a:endParaRPr lang="tr-TR" dirty="0"/>
          </a:p>
          <a:p>
            <a:r>
              <a:rPr lang="tr-TR" dirty="0"/>
              <a:t>Canlıdan ilk </a:t>
            </a:r>
            <a:r>
              <a:rPr lang="tr-TR" dirty="0" err="1"/>
              <a:t>segmental</a:t>
            </a:r>
            <a:r>
              <a:rPr lang="tr-TR" dirty="0"/>
              <a:t> karaciğer nakli de yine Haberal tarafından 1990 yılında yapılmıştır.</a:t>
            </a:r>
          </a:p>
        </p:txBody>
      </p:sp>
    </p:spTree>
    <p:extLst>
      <p:ext uri="{BB962C8B-B14F-4D97-AF65-F5344CB8AC3E}">
        <p14:creationId xmlns:p14="http://schemas.microsoft.com/office/powerpoint/2010/main" val="3832548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B5749B-C0CA-43B5-B2B7-DBDC4902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8A3773-1B83-4798-A106-E66B5030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533651"/>
            <a:ext cx="10353762" cy="3714749"/>
          </a:xfrm>
        </p:spPr>
        <p:txBody>
          <a:bodyPr/>
          <a:lstStyle/>
          <a:p>
            <a:r>
              <a:rPr lang="tr-TR" dirty="0"/>
              <a:t>Mart 2019’da ülkemizde organ bağışı farkındalığını artırmak için orijinal projeler üretmek amacıyla kuruldu.</a:t>
            </a:r>
          </a:p>
        </p:txBody>
      </p:sp>
    </p:spTree>
    <p:extLst>
      <p:ext uri="{BB962C8B-B14F-4D97-AF65-F5344CB8AC3E}">
        <p14:creationId xmlns:p14="http://schemas.microsoft.com/office/powerpoint/2010/main" val="2560672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B50AD99-53DE-4A22-96B1-3D4820A1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tr-TR" sz="4200" dirty="0"/>
              <a:t>SECOND LIFE </a:t>
            </a:r>
            <a:br>
              <a:rPr lang="tr-TR" sz="4200" dirty="0"/>
            </a:br>
            <a:r>
              <a:rPr lang="tr-TR" sz="4200" dirty="0"/>
              <a:t>TOYS</a:t>
            </a:r>
            <a:endParaRPr lang="en-US" sz="4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cond Life Toys Intro">
            <a:hlinkClick r:id="" action="ppaction://media"/>
            <a:extLst>
              <a:ext uri="{FF2B5EF4-FFF2-40B4-BE49-F238E27FC236}">
                <a16:creationId xmlns:a16="http://schemas.microsoft.com/office/drawing/2014/main" id="{2AAB40AC-7746-48E5-A33A-FCF0FAE661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4315" y="1685906"/>
            <a:ext cx="6197668" cy="34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62B508-4273-411D-A18C-87392916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KESİŞEN UMUTLAR</a:t>
            </a:r>
          </a:p>
        </p:txBody>
      </p:sp>
      <p:pic>
        <p:nvPicPr>
          <p:cNvPr id="4" name="VID-20190816-WA0025">
            <a:hlinkClick r:id="" action="ppaction://media"/>
            <a:extLst>
              <a:ext uri="{FF2B5EF4-FFF2-40B4-BE49-F238E27FC236}">
                <a16:creationId xmlns:a16="http://schemas.microsoft.com/office/drawing/2014/main" id="{CE92EDB5-C4C6-4B53-8A09-A74AF9165E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9238" y="2076450"/>
            <a:ext cx="6604000" cy="3714750"/>
          </a:xfrm>
        </p:spPr>
      </p:pic>
    </p:spTree>
    <p:extLst>
      <p:ext uri="{BB962C8B-B14F-4D97-AF65-F5344CB8AC3E}">
        <p14:creationId xmlns:p14="http://schemas.microsoft.com/office/powerpoint/2010/main" val="14778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658DA9-896A-4E3B-8DD2-E53BB17C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VESİLE OL</a:t>
            </a:r>
          </a:p>
        </p:txBody>
      </p:sp>
      <p:pic>
        <p:nvPicPr>
          <p:cNvPr id="5" name="İçerik Yer Tutucusu 4" descr="kişi, insanlar, adam, oturma içeren bir resim&#10;&#10;Açıklama otomatik olarak oluşturuldu">
            <a:extLst>
              <a:ext uri="{FF2B5EF4-FFF2-40B4-BE49-F238E27FC236}">
                <a16:creationId xmlns:a16="http://schemas.microsoft.com/office/drawing/2014/main" id="{61C7733A-CD90-4B98-995C-CE6796EB9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07" y="2236394"/>
            <a:ext cx="7006375" cy="2910958"/>
          </a:xfrm>
        </p:spPr>
      </p:pic>
    </p:spTree>
    <p:extLst>
      <p:ext uri="{BB962C8B-B14F-4D97-AF65-F5344CB8AC3E}">
        <p14:creationId xmlns:p14="http://schemas.microsoft.com/office/powerpoint/2010/main" val="1226155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56FD3A-4F39-4752-AC00-DB25CCA4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527DF-A25C-46B4-A5D9-BBE2E310A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İçerik Yer Tutucusu 7" descr="şişe, fotoğraf, tutma, oturma içeren bir resim&#10;&#10;Açıklama otomatik olarak oluşturuldu">
            <a:extLst>
              <a:ext uri="{FF2B5EF4-FFF2-40B4-BE49-F238E27FC236}">
                <a16:creationId xmlns:a16="http://schemas.microsoft.com/office/drawing/2014/main" id="{19E52C6E-3030-40AC-917D-91912D061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r="1" b="171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61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E346F38-1581-4217-9119-D0F6A4EE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900"/>
              <a:t>TEŞEKKÜRLER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poz, fotoğraf, kişi, dik içeren bir resim&#10;&#10;Açıklama otomatik olarak oluşturuldu">
            <a:extLst>
              <a:ext uri="{FF2B5EF4-FFF2-40B4-BE49-F238E27FC236}">
                <a16:creationId xmlns:a16="http://schemas.microsoft.com/office/drawing/2014/main" id="{DB01FA75-4AA4-4B57-8450-F9B85BBBC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15" y="1004162"/>
            <a:ext cx="6197668" cy="48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0889C4-ADC5-4B29-8EFA-3FF875EA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79F0EC-4E72-4EED-AF90-083BA1235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43" y="1716854"/>
            <a:ext cx="10353762" cy="3714749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effectLst/>
              </a:rPr>
              <a:t>1979 yılında 2238 sayılı “Organ ve Doku Alınması, Saklanması ve Nakli Hakkında Kanun” yürürlüğe girmiştir. </a:t>
            </a:r>
          </a:p>
          <a:p>
            <a:endParaRPr lang="tr-TR" dirty="0">
              <a:effectLst/>
            </a:endParaRPr>
          </a:p>
          <a:p>
            <a:r>
              <a:rPr lang="tr-TR" dirty="0"/>
              <a:t>Organ nakliyle ilgili ilk ulusal yasa 1979’da yapılmış olsa da, Türkiye’de transplantasyon merkezlerinin kurulması 1990 yıllarını bulmuştur.</a:t>
            </a:r>
            <a:endParaRPr lang="tr-TR" dirty="0">
              <a:effectLst/>
            </a:endParaRPr>
          </a:p>
          <a:p>
            <a:endParaRPr lang="tr-TR" dirty="0">
              <a:effectLst/>
            </a:endParaRPr>
          </a:p>
          <a:p>
            <a:r>
              <a:rPr lang="tr-TR" dirty="0">
                <a:effectLst/>
              </a:rPr>
              <a:t>1994 yılında Organ Nakli Kuruluşları Koordinasyon Derneği (ONKKD) kurulmuştur. </a:t>
            </a:r>
          </a:p>
          <a:p>
            <a:endParaRPr lang="tr-TR" dirty="0">
              <a:effectLst/>
            </a:endParaRPr>
          </a:p>
          <a:p>
            <a:r>
              <a:rPr lang="tr-TR" dirty="0">
                <a:effectLst/>
              </a:rPr>
              <a:t>ONKKD merkezler arası ilişkinin geliştirilmesi için yoğun çaba harcamıştır. </a:t>
            </a:r>
          </a:p>
          <a:p>
            <a:endParaRPr lang="tr-T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974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2DAAE2-F6B0-426C-BDD5-75262B17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3670DA-F3C3-4C90-9B8E-71E3576E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71625"/>
            <a:ext cx="10353762" cy="4192177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effectLst/>
              </a:rPr>
              <a:t>2000 yılında Sağlık Bakanlığı tarafından Ulusal Organ ve Doku Nakli Koordinasyon Sistemi kurulmuştur.</a:t>
            </a:r>
            <a:endParaRPr lang="tr-TR" dirty="0"/>
          </a:p>
          <a:p>
            <a:endParaRPr lang="tr-TR" dirty="0"/>
          </a:p>
          <a:p>
            <a:r>
              <a:rPr lang="tr-TR" dirty="0"/>
              <a:t>Şu anda organ nakli ile ilgili tüm merkez ve yapılan işlemlerin denetimi organ nakil koordinasyon merkezinin kontrolündedir. </a:t>
            </a:r>
          </a:p>
          <a:p>
            <a:endParaRPr lang="tr-TR" dirty="0"/>
          </a:p>
          <a:p>
            <a:r>
              <a:rPr lang="tr-TR" dirty="0"/>
              <a:t>Son 10 yılda gerçekleşen transplantasyon sayıları, vericiler ve merkezlerle ilgili bilgilere sağlık bakanlığının internet sitesinden ulaşılabilmektedir. </a:t>
            </a:r>
          </a:p>
          <a:p>
            <a:endParaRPr lang="tr-TR" dirty="0"/>
          </a:p>
          <a:p>
            <a:r>
              <a:rPr lang="tr-TR" dirty="0"/>
              <a:t>Bu verilere göre Türkiye genelinde 9 koordinasyon merkezine bağlı 31 ile dağılmış ruhsatlı 99 resmi ve özel organ nakil merkezi ve 58 doku tipleme laboratuvarı mevcuttur. </a:t>
            </a:r>
          </a:p>
        </p:txBody>
      </p:sp>
    </p:spTree>
    <p:extLst>
      <p:ext uri="{BB962C8B-B14F-4D97-AF65-F5344CB8AC3E}">
        <p14:creationId xmlns:p14="http://schemas.microsoft.com/office/powerpoint/2010/main" val="78453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İçerik Yer Tutucusu 6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A360FBB-A21D-4DF6-9B14-5EABEA04F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88771"/>
            <a:ext cx="10905066" cy="36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7382731-ECD2-4EDC-B36F-FDCB31A94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164772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2046514"/>
            <a:ext cx="12192001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849373-E8A6-4B87-BA82-449BD415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1894113"/>
            <a:ext cx="9710296" cy="3309258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Genellikle organ naklinde kullanılacak organ büyük oranda hastanın yakınları tarafından yapılan organ bağışıyla temin edilmektedir. </a:t>
            </a:r>
          </a:p>
          <a:p>
            <a:endParaRPr lang="tr-TR" dirty="0"/>
          </a:p>
          <a:p>
            <a:r>
              <a:rPr lang="tr-TR" dirty="0"/>
              <a:t>Gelişmiş ülkelerde organ gereksinimlerinin çoğu kadavra </a:t>
            </a:r>
            <a:r>
              <a:rPr lang="tr-TR" dirty="0" err="1"/>
              <a:t>donörlerden</a:t>
            </a:r>
            <a:r>
              <a:rPr lang="tr-TR" dirty="0"/>
              <a:t> sağlanırken, Türkiye’nin de içinde bulunduğu gelişmekte olan ülkelerde temel sorunlardan biri </a:t>
            </a:r>
            <a:r>
              <a:rPr lang="tr-TR" dirty="0" err="1"/>
              <a:t>kadaverik</a:t>
            </a:r>
            <a:r>
              <a:rPr lang="tr-TR" dirty="0"/>
              <a:t> organ nakli sayısının yeterli düzeyde olmamasıdır. </a:t>
            </a:r>
          </a:p>
          <a:p>
            <a:endParaRPr lang="tr-TR" dirty="0"/>
          </a:p>
          <a:p>
            <a:r>
              <a:rPr lang="tr-TR" dirty="0"/>
              <a:t>Gelişmiş ülkelerde PMP (Milyon Nüfus Başına </a:t>
            </a:r>
            <a:r>
              <a:rPr lang="tr-TR" dirty="0" err="1"/>
              <a:t>Donör</a:t>
            </a:r>
            <a:r>
              <a:rPr lang="tr-TR" dirty="0"/>
              <a:t> Oranı) 30 civarında iken ülkemizde ise bölgesel farklılıklarla birlikte 7-8 civarındadır.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924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5956108-65B7-41ED-9672-03927F379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9496" y="643467"/>
            <a:ext cx="80930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BE400FF-6200-4A78-81D4-1F50CB209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9191" y="643467"/>
            <a:ext cx="73936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913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413C24"/>
      </a:dk2>
      <a:lt2>
        <a:srgbClr val="EBEDEF"/>
      </a:lt2>
      <a:accent1>
        <a:srgbClr val="E77B29"/>
      </a:accent1>
      <a:accent2>
        <a:srgbClr val="B9A014"/>
      </a:accent2>
      <a:accent3>
        <a:srgbClr val="87AD1F"/>
      </a:accent3>
      <a:accent4>
        <a:srgbClr val="49BA14"/>
      </a:accent4>
      <a:accent5>
        <a:srgbClr val="21BC31"/>
      </a:accent5>
      <a:accent6>
        <a:srgbClr val="14BA6A"/>
      </a:accent6>
      <a:hlink>
        <a:srgbClr val="478CC1"/>
      </a:hlink>
      <a:folHlink>
        <a:srgbClr val="878787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638</Words>
  <Application>Microsoft Office PowerPoint</Application>
  <PresentationFormat>Geniş ekran</PresentationFormat>
  <Paragraphs>100</Paragraphs>
  <Slides>35</Slides>
  <Notes>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Bodoni MT</vt:lpstr>
      <vt:lpstr>Calibri</vt:lpstr>
      <vt:lpstr>Courier New</vt:lpstr>
      <vt:lpstr>Goudy Old Style</vt:lpstr>
      <vt:lpstr>Verdana</vt:lpstr>
      <vt:lpstr>Wingdings 2</vt:lpstr>
      <vt:lpstr>SlateVTI</vt:lpstr>
      <vt:lpstr>ÜLKEMİZDEKİ ORGAN NAKİL DURUMU  VE  FARKINDALIK ÇALIŞMALARI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İstanbul – Beyin Ölümü/Donör</vt:lpstr>
      <vt:lpstr>PowerPoint Sunusu</vt:lpstr>
      <vt:lpstr>2016</vt:lpstr>
      <vt:lpstr>PowerPoint Sunusu</vt:lpstr>
      <vt:lpstr>PowerPoint Sunusu</vt:lpstr>
      <vt:lpstr>VARSAYILMIŞ RIZA SİSTEMİ</vt:lpstr>
      <vt:lpstr>GERÇEKTEN İSTİYOR MUYUZ?</vt:lpstr>
      <vt:lpstr>PowerPoint Sunusu</vt:lpstr>
      <vt:lpstr>PowerPoint Sunusu</vt:lpstr>
      <vt:lpstr>PowerPoint Sunusu</vt:lpstr>
      <vt:lpstr>FARKINDALIK ÇALIŞMALARI</vt:lpstr>
      <vt:lpstr>PowerPoint Sunusu</vt:lpstr>
      <vt:lpstr>PowerPoint Sunusu</vt:lpstr>
      <vt:lpstr>HAYATA BAĞIŞ DERNEĞİ  GERÇEKLEŞEN PROJELER</vt:lpstr>
      <vt:lpstr>PowerPoint Sunusu</vt:lpstr>
      <vt:lpstr>PowerPoint Sunusu</vt:lpstr>
      <vt:lpstr>PowerPoint Sunusu</vt:lpstr>
      <vt:lpstr>PowerPoint Sunusu</vt:lpstr>
      <vt:lpstr>PowerPoint Sunusu</vt:lpstr>
      <vt:lpstr>İSTANBUL ORGAN NAKLİ DERNEĞİ</vt:lpstr>
      <vt:lpstr>PowerPoint Sunusu</vt:lpstr>
      <vt:lpstr>SECOND LIFE  TOYS</vt:lpstr>
      <vt:lpstr>KESİŞEN UMUTLAR</vt:lpstr>
      <vt:lpstr>VESİLE OL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ÜLKEMİZDEKİ ORGAN NAKİL DURUMU  VE  FARKINDALIK ÇALIŞMALARI</dc:title>
  <dc:creator>volkan turunc</dc:creator>
  <cp:lastModifiedBy>volkan turunc</cp:lastModifiedBy>
  <cp:revision>7</cp:revision>
  <dcterms:created xsi:type="dcterms:W3CDTF">2019-11-08T17:51:23Z</dcterms:created>
  <dcterms:modified xsi:type="dcterms:W3CDTF">2019-11-08T18:20:15Z</dcterms:modified>
</cp:coreProperties>
</file>