
<file path=[Content_Types].xml><?xml version="1.0" encoding="utf-8"?>
<Types xmlns="http://schemas.openxmlformats.org/package/2006/content-types">
  <Default Extension="png" ContentType="image/png"/>
  <Default Extension="jpeg" ContentType="image/jpeg"/>
  <Default Extension="MOV" ContentType="video/quicktime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31"/>
  </p:notesMasterIdLst>
  <p:sldIdLst>
    <p:sldId id="261" r:id="rId2"/>
    <p:sldId id="257" r:id="rId3"/>
    <p:sldId id="320" r:id="rId4"/>
    <p:sldId id="262" r:id="rId5"/>
    <p:sldId id="318" r:id="rId6"/>
    <p:sldId id="267" r:id="rId7"/>
    <p:sldId id="264" r:id="rId8"/>
    <p:sldId id="268" r:id="rId9"/>
    <p:sldId id="295" r:id="rId10"/>
    <p:sldId id="321" r:id="rId11"/>
    <p:sldId id="325" r:id="rId12"/>
    <p:sldId id="326" r:id="rId13"/>
    <p:sldId id="300" r:id="rId14"/>
    <p:sldId id="301" r:id="rId15"/>
    <p:sldId id="323" r:id="rId16"/>
    <p:sldId id="327" r:id="rId17"/>
    <p:sldId id="324" r:id="rId18"/>
    <p:sldId id="328" r:id="rId19"/>
    <p:sldId id="329" r:id="rId20"/>
    <p:sldId id="330" r:id="rId21"/>
    <p:sldId id="331" r:id="rId22"/>
    <p:sldId id="332" r:id="rId23"/>
    <p:sldId id="333" r:id="rId24"/>
    <p:sldId id="334" r:id="rId25"/>
    <p:sldId id="311" r:id="rId26"/>
    <p:sldId id="312" r:id="rId27"/>
    <p:sldId id="313" r:id="rId28"/>
    <p:sldId id="315" r:id="rId29"/>
    <p:sldId id="294" r:id="rId3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0000"/>
    <a:srgbClr val="A04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7" autoAdjust="0"/>
    <p:restoredTop sz="95370" autoAdjust="0"/>
  </p:normalViewPr>
  <p:slideViewPr>
    <p:cSldViewPr>
      <p:cViewPr varScale="1">
        <p:scale>
          <a:sx n="88" d="100"/>
          <a:sy n="88" d="100"/>
        </p:scale>
        <p:origin x="135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01A07D-0978-402D-BF3D-31C03827D90D}" type="doc">
      <dgm:prSet loTypeId="urn:microsoft.com/office/officeart/2005/8/layout/hierarchy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DB80E2E-8036-4251-A2F6-93BC62045AE6}">
      <dgm:prSet phldrT="[Metin]" custT="1"/>
      <dgm:spPr/>
      <dgm:t>
        <a:bodyPr/>
        <a:lstStyle/>
        <a:p>
          <a:r>
            <a:rPr lang="tr-TR" sz="1600" b="1" dirty="0" err="1" smtClean="0"/>
            <a:t>Mortalite</a:t>
          </a:r>
          <a:r>
            <a:rPr lang="tr-TR" sz="1600" b="1" dirty="0" smtClean="0"/>
            <a:t> riski %50 veya daha fazla olduğunda ECLS düşünülmeli</a:t>
          </a:r>
          <a:endParaRPr lang="tr-TR" sz="1600" b="1" dirty="0"/>
        </a:p>
      </dgm:t>
    </dgm:pt>
    <dgm:pt modelId="{DEFE05CE-92D2-4357-87B0-D884067876D4}" type="parTrans" cxnId="{46FAE2B6-9A2A-41CF-BC20-35735F05C210}">
      <dgm:prSet/>
      <dgm:spPr/>
      <dgm:t>
        <a:bodyPr/>
        <a:lstStyle/>
        <a:p>
          <a:endParaRPr lang="tr-TR"/>
        </a:p>
      </dgm:t>
    </dgm:pt>
    <dgm:pt modelId="{AEE82292-CE86-475F-BECA-B310816A5533}" type="sibTrans" cxnId="{46FAE2B6-9A2A-41CF-BC20-35735F05C210}">
      <dgm:prSet/>
      <dgm:spPr/>
      <dgm:t>
        <a:bodyPr/>
        <a:lstStyle/>
        <a:p>
          <a:endParaRPr lang="tr-TR"/>
        </a:p>
      </dgm:t>
    </dgm:pt>
    <dgm:pt modelId="{FA8D825D-B4C8-49A0-B738-645C054BEB18}">
      <dgm:prSet phldrT="[Metin]" custT="1"/>
      <dgm:spPr/>
      <dgm:t>
        <a:bodyPr/>
        <a:lstStyle/>
        <a:p>
          <a:r>
            <a:rPr lang="tr-TR" sz="1600" b="1" dirty="0" err="1" smtClean="0"/>
            <a:t>Mortalite</a:t>
          </a:r>
          <a:r>
            <a:rPr lang="tr-TR" sz="1600" b="1" dirty="0" smtClean="0"/>
            <a:t> riski %80 veya daha fazla olduğunda </a:t>
          </a:r>
          <a:r>
            <a:rPr lang="tr-TR" sz="1600" b="1" dirty="0" err="1" smtClean="0"/>
            <a:t>endike</a:t>
          </a:r>
          <a:r>
            <a:rPr lang="tr-TR" sz="1600" b="1" dirty="0" smtClean="0"/>
            <a:t> </a:t>
          </a:r>
          <a:endParaRPr lang="tr-TR" sz="1600" b="1" dirty="0"/>
        </a:p>
      </dgm:t>
    </dgm:pt>
    <dgm:pt modelId="{759FA50D-5C96-4B86-BC92-BE6320C26359}" type="parTrans" cxnId="{8BB7E640-FC4C-410A-9166-4487FD719364}">
      <dgm:prSet/>
      <dgm:spPr/>
      <dgm:t>
        <a:bodyPr/>
        <a:lstStyle/>
        <a:p>
          <a:endParaRPr lang="tr-TR"/>
        </a:p>
      </dgm:t>
    </dgm:pt>
    <dgm:pt modelId="{51E32A6F-E80F-444A-AE87-AC72CCD28021}" type="sibTrans" cxnId="{8BB7E640-FC4C-410A-9166-4487FD719364}">
      <dgm:prSet/>
      <dgm:spPr/>
      <dgm:t>
        <a:bodyPr/>
        <a:lstStyle/>
        <a:p>
          <a:endParaRPr lang="tr-TR"/>
        </a:p>
      </dgm:t>
    </dgm:pt>
    <dgm:pt modelId="{946B13B4-EA67-4F30-8298-9DEF623B2B61}">
      <dgm:prSet phldrT="[Metin]" custT="1"/>
      <dgm:spPr/>
      <dgm:t>
        <a:bodyPr/>
        <a:lstStyle/>
        <a:p>
          <a:r>
            <a:rPr lang="tr-TR" sz="1600" b="1" dirty="0" smtClean="0"/>
            <a:t>Herhangi bir nedene bağlı(birincil veya ikincil) </a:t>
          </a:r>
          <a:r>
            <a:rPr lang="tr-TR" sz="1600" b="1" dirty="0" err="1" smtClean="0"/>
            <a:t>hipoksik</a:t>
          </a:r>
          <a:r>
            <a:rPr lang="tr-TR" sz="1600" b="1" dirty="0" smtClean="0"/>
            <a:t> solunum yetmezliğinde</a:t>
          </a:r>
          <a:endParaRPr lang="tr-TR" sz="1600" b="1" dirty="0"/>
        </a:p>
      </dgm:t>
    </dgm:pt>
    <dgm:pt modelId="{65ED2481-12FA-4289-8BD6-6A50E6C84F8E}" type="sibTrans" cxnId="{42943EA2-824A-44DC-BB1A-24A4187241F7}">
      <dgm:prSet/>
      <dgm:spPr/>
      <dgm:t>
        <a:bodyPr/>
        <a:lstStyle/>
        <a:p>
          <a:endParaRPr lang="tr-TR"/>
        </a:p>
      </dgm:t>
    </dgm:pt>
    <dgm:pt modelId="{7991A55D-BED2-4B26-952C-95D382D270FD}" type="parTrans" cxnId="{42943EA2-824A-44DC-BB1A-24A4187241F7}">
      <dgm:prSet/>
      <dgm:spPr/>
      <dgm:t>
        <a:bodyPr/>
        <a:lstStyle/>
        <a:p>
          <a:endParaRPr lang="tr-TR"/>
        </a:p>
      </dgm:t>
    </dgm:pt>
    <dgm:pt modelId="{A50DCDBF-3548-4863-A1B7-EA1A7189296B}" type="pres">
      <dgm:prSet presAssocID="{FF01A07D-0978-402D-BF3D-31C03827D90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F5CA9ECD-FA4D-4721-BFB7-4568402BF0CD}" type="pres">
      <dgm:prSet presAssocID="{946B13B4-EA67-4F30-8298-9DEF623B2B61}" presName="root" presStyleCnt="0"/>
      <dgm:spPr/>
    </dgm:pt>
    <dgm:pt modelId="{BDBF815C-3799-4F05-B6B4-EEF2751FFBD8}" type="pres">
      <dgm:prSet presAssocID="{946B13B4-EA67-4F30-8298-9DEF623B2B61}" presName="rootComposite" presStyleCnt="0"/>
      <dgm:spPr/>
    </dgm:pt>
    <dgm:pt modelId="{F0B504A1-AC66-4D9B-AB89-B006ECD0B94B}" type="pres">
      <dgm:prSet presAssocID="{946B13B4-EA67-4F30-8298-9DEF623B2B61}" presName="rootText" presStyleLbl="node1" presStyleIdx="0" presStyleCnt="1" custScaleX="148209" custLinFactNeighborX="769" custLinFactNeighborY="2691"/>
      <dgm:spPr/>
      <dgm:t>
        <a:bodyPr/>
        <a:lstStyle/>
        <a:p>
          <a:endParaRPr lang="tr-TR"/>
        </a:p>
      </dgm:t>
    </dgm:pt>
    <dgm:pt modelId="{5747BDDD-6AC2-47E9-A959-5BE9F1FF9BAA}" type="pres">
      <dgm:prSet presAssocID="{946B13B4-EA67-4F30-8298-9DEF623B2B61}" presName="rootConnector" presStyleLbl="node1" presStyleIdx="0" presStyleCnt="1"/>
      <dgm:spPr/>
      <dgm:t>
        <a:bodyPr/>
        <a:lstStyle/>
        <a:p>
          <a:endParaRPr lang="tr-TR"/>
        </a:p>
      </dgm:t>
    </dgm:pt>
    <dgm:pt modelId="{C1D771B7-6CF3-416E-814F-DF86E2B80880}" type="pres">
      <dgm:prSet presAssocID="{946B13B4-EA67-4F30-8298-9DEF623B2B61}" presName="childShape" presStyleCnt="0"/>
      <dgm:spPr/>
    </dgm:pt>
    <dgm:pt modelId="{543651CB-6EC9-4217-BE33-E1FE25F3CDD3}" type="pres">
      <dgm:prSet presAssocID="{DEFE05CE-92D2-4357-87B0-D884067876D4}" presName="Name13" presStyleLbl="parChTrans1D2" presStyleIdx="0" presStyleCnt="2"/>
      <dgm:spPr/>
      <dgm:t>
        <a:bodyPr/>
        <a:lstStyle/>
        <a:p>
          <a:endParaRPr lang="tr-TR"/>
        </a:p>
      </dgm:t>
    </dgm:pt>
    <dgm:pt modelId="{4B883C94-7E87-47E3-8C21-CD1967D82DF1}" type="pres">
      <dgm:prSet presAssocID="{0DB80E2E-8036-4251-A2F6-93BC62045AE6}" presName="childText" presStyleLbl="bgAcc1" presStyleIdx="0" presStyleCnt="2" custScaleX="15782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93CB2A69-B0F3-47FE-974F-D50324EDD6CD}" type="pres">
      <dgm:prSet presAssocID="{759FA50D-5C96-4B86-BC92-BE6320C26359}" presName="Name13" presStyleLbl="parChTrans1D2" presStyleIdx="1" presStyleCnt="2"/>
      <dgm:spPr/>
      <dgm:t>
        <a:bodyPr/>
        <a:lstStyle/>
        <a:p>
          <a:endParaRPr lang="tr-TR"/>
        </a:p>
      </dgm:t>
    </dgm:pt>
    <dgm:pt modelId="{DC3BDC55-BCFD-4151-9F30-902C2A335813}" type="pres">
      <dgm:prSet presAssocID="{FA8D825D-B4C8-49A0-B738-645C054BEB18}" presName="childText" presStyleLbl="bgAcc1" presStyleIdx="1" presStyleCnt="2" custScaleX="159878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42943EA2-824A-44DC-BB1A-24A4187241F7}" srcId="{FF01A07D-0978-402D-BF3D-31C03827D90D}" destId="{946B13B4-EA67-4F30-8298-9DEF623B2B61}" srcOrd="0" destOrd="0" parTransId="{7991A55D-BED2-4B26-952C-95D382D270FD}" sibTransId="{65ED2481-12FA-4289-8BD6-6A50E6C84F8E}"/>
    <dgm:cxn modelId="{46FAE2B6-9A2A-41CF-BC20-35735F05C210}" srcId="{946B13B4-EA67-4F30-8298-9DEF623B2B61}" destId="{0DB80E2E-8036-4251-A2F6-93BC62045AE6}" srcOrd="0" destOrd="0" parTransId="{DEFE05CE-92D2-4357-87B0-D884067876D4}" sibTransId="{AEE82292-CE86-475F-BECA-B310816A5533}"/>
    <dgm:cxn modelId="{832A4905-2EAE-4486-8E0D-95C787D3C6A6}" type="presOf" srcId="{946B13B4-EA67-4F30-8298-9DEF623B2B61}" destId="{5747BDDD-6AC2-47E9-A959-5BE9F1FF9BAA}" srcOrd="1" destOrd="0" presId="urn:microsoft.com/office/officeart/2005/8/layout/hierarchy3"/>
    <dgm:cxn modelId="{27F8B8B4-714A-4534-A4F0-9A6926D5813E}" type="presOf" srcId="{0DB80E2E-8036-4251-A2F6-93BC62045AE6}" destId="{4B883C94-7E87-47E3-8C21-CD1967D82DF1}" srcOrd="0" destOrd="0" presId="urn:microsoft.com/office/officeart/2005/8/layout/hierarchy3"/>
    <dgm:cxn modelId="{8BB7E640-FC4C-410A-9166-4487FD719364}" srcId="{946B13B4-EA67-4F30-8298-9DEF623B2B61}" destId="{FA8D825D-B4C8-49A0-B738-645C054BEB18}" srcOrd="1" destOrd="0" parTransId="{759FA50D-5C96-4B86-BC92-BE6320C26359}" sibTransId="{51E32A6F-E80F-444A-AE87-AC72CCD28021}"/>
    <dgm:cxn modelId="{C794DD68-0B29-4009-998B-EFD0ABED97EF}" type="presOf" srcId="{FF01A07D-0978-402D-BF3D-31C03827D90D}" destId="{A50DCDBF-3548-4863-A1B7-EA1A7189296B}" srcOrd="0" destOrd="0" presId="urn:microsoft.com/office/officeart/2005/8/layout/hierarchy3"/>
    <dgm:cxn modelId="{6AE5D4DE-5C36-4378-BA06-503BEFD6056C}" type="presOf" srcId="{DEFE05CE-92D2-4357-87B0-D884067876D4}" destId="{543651CB-6EC9-4217-BE33-E1FE25F3CDD3}" srcOrd="0" destOrd="0" presId="urn:microsoft.com/office/officeart/2005/8/layout/hierarchy3"/>
    <dgm:cxn modelId="{77BCE886-2639-40A2-9337-56BC47769D12}" type="presOf" srcId="{FA8D825D-B4C8-49A0-B738-645C054BEB18}" destId="{DC3BDC55-BCFD-4151-9F30-902C2A335813}" srcOrd="0" destOrd="0" presId="urn:microsoft.com/office/officeart/2005/8/layout/hierarchy3"/>
    <dgm:cxn modelId="{EE2F934A-2BCF-412F-8193-76D9439B6A02}" type="presOf" srcId="{946B13B4-EA67-4F30-8298-9DEF623B2B61}" destId="{F0B504A1-AC66-4D9B-AB89-B006ECD0B94B}" srcOrd="0" destOrd="0" presId="urn:microsoft.com/office/officeart/2005/8/layout/hierarchy3"/>
    <dgm:cxn modelId="{8B241399-1F69-482D-B068-3921EC3573AF}" type="presOf" srcId="{759FA50D-5C96-4B86-BC92-BE6320C26359}" destId="{93CB2A69-B0F3-47FE-974F-D50324EDD6CD}" srcOrd="0" destOrd="0" presId="urn:microsoft.com/office/officeart/2005/8/layout/hierarchy3"/>
    <dgm:cxn modelId="{169DBADA-ABB9-47A6-83EE-D3D1A472ADD6}" type="presParOf" srcId="{A50DCDBF-3548-4863-A1B7-EA1A7189296B}" destId="{F5CA9ECD-FA4D-4721-BFB7-4568402BF0CD}" srcOrd="0" destOrd="0" presId="urn:microsoft.com/office/officeart/2005/8/layout/hierarchy3"/>
    <dgm:cxn modelId="{22F10682-D1C5-4317-AFC3-047445542D01}" type="presParOf" srcId="{F5CA9ECD-FA4D-4721-BFB7-4568402BF0CD}" destId="{BDBF815C-3799-4F05-B6B4-EEF2751FFBD8}" srcOrd="0" destOrd="0" presId="urn:microsoft.com/office/officeart/2005/8/layout/hierarchy3"/>
    <dgm:cxn modelId="{DA9F9574-B156-4DB3-A627-0E07DAA92B67}" type="presParOf" srcId="{BDBF815C-3799-4F05-B6B4-EEF2751FFBD8}" destId="{F0B504A1-AC66-4D9B-AB89-B006ECD0B94B}" srcOrd="0" destOrd="0" presId="urn:microsoft.com/office/officeart/2005/8/layout/hierarchy3"/>
    <dgm:cxn modelId="{B2570962-A91F-4424-AED1-58DB850990F9}" type="presParOf" srcId="{BDBF815C-3799-4F05-B6B4-EEF2751FFBD8}" destId="{5747BDDD-6AC2-47E9-A959-5BE9F1FF9BAA}" srcOrd="1" destOrd="0" presId="urn:microsoft.com/office/officeart/2005/8/layout/hierarchy3"/>
    <dgm:cxn modelId="{41FAE184-9591-4D57-A339-30144796E18A}" type="presParOf" srcId="{F5CA9ECD-FA4D-4721-BFB7-4568402BF0CD}" destId="{C1D771B7-6CF3-416E-814F-DF86E2B80880}" srcOrd="1" destOrd="0" presId="urn:microsoft.com/office/officeart/2005/8/layout/hierarchy3"/>
    <dgm:cxn modelId="{73B931B4-49F4-400B-AB5C-C325B672E714}" type="presParOf" srcId="{C1D771B7-6CF3-416E-814F-DF86E2B80880}" destId="{543651CB-6EC9-4217-BE33-E1FE25F3CDD3}" srcOrd="0" destOrd="0" presId="urn:microsoft.com/office/officeart/2005/8/layout/hierarchy3"/>
    <dgm:cxn modelId="{8E3F1067-AF7F-4E55-B221-6C14B8913B6D}" type="presParOf" srcId="{C1D771B7-6CF3-416E-814F-DF86E2B80880}" destId="{4B883C94-7E87-47E3-8C21-CD1967D82DF1}" srcOrd="1" destOrd="0" presId="urn:microsoft.com/office/officeart/2005/8/layout/hierarchy3"/>
    <dgm:cxn modelId="{1789BFCB-AA0E-495D-B57D-6C9244E603E0}" type="presParOf" srcId="{C1D771B7-6CF3-416E-814F-DF86E2B80880}" destId="{93CB2A69-B0F3-47FE-974F-D50324EDD6CD}" srcOrd="2" destOrd="0" presId="urn:microsoft.com/office/officeart/2005/8/layout/hierarchy3"/>
    <dgm:cxn modelId="{08650CDB-F465-430D-951F-EE9A2DDC845C}" type="presParOf" srcId="{C1D771B7-6CF3-416E-814F-DF86E2B80880}" destId="{DC3BDC55-BCFD-4151-9F30-902C2A335813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B0726B-801E-45A6-9BDB-67B5D710638C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548D50BE-9EC7-4DF6-8911-051204D972AB}">
      <dgm:prSet phldrT="[Metin]" custT="1"/>
      <dgm:spPr/>
      <dgm:t>
        <a:bodyPr/>
        <a:lstStyle/>
        <a:p>
          <a:r>
            <a:rPr lang="tr-TR" sz="2000" b="1" u="sng" dirty="0" smtClean="0"/>
            <a:t>6 saat veya daha az optimal bakıma rağmen;</a:t>
          </a:r>
          <a:endParaRPr lang="tr-TR" sz="2000" b="1" u="sng" dirty="0"/>
        </a:p>
      </dgm:t>
    </dgm:pt>
    <dgm:pt modelId="{C53B0055-806B-49DC-B7B9-BBBBF20DC15D}" type="parTrans" cxnId="{0B7BEB3B-8987-4956-97D4-2B3F1D8BB340}">
      <dgm:prSet/>
      <dgm:spPr/>
      <dgm:t>
        <a:bodyPr/>
        <a:lstStyle/>
        <a:p>
          <a:endParaRPr lang="tr-TR"/>
        </a:p>
      </dgm:t>
    </dgm:pt>
    <dgm:pt modelId="{407AD1BF-CAC6-4AC7-80F2-27BCF69081A5}" type="sibTrans" cxnId="{0B7BEB3B-8987-4956-97D4-2B3F1D8BB340}">
      <dgm:prSet/>
      <dgm:spPr/>
      <dgm:t>
        <a:bodyPr/>
        <a:lstStyle/>
        <a:p>
          <a:endParaRPr lang="tr-TR"/>
        </a:p>
      </dgm:t>
    </dgm:pt>
    <dgm:pt modelId="{E379CE79-C829-4272-8CC0-49CABC599403}">
      <dgm:prSet phldrT="[Metin]"/>
      <dgm:spPr/>
      <dgm:t>
        <a:bodyPr/>
        <a:lstStyle/>
        <a:p>
          <a:r>
            <a:rPr lang="tr-TR" dirty="0" smtClean="0"/>
            <a:t>FiO2 </a:t>
          </a:r>
          <a:r>
            <a:rPr lang="tr-TR" dirty="0" smtClean="0">
              <a:solidFill>
                <a:srgbClr val="FF0000"/>
              </a:solidFill>
            </a:rPr>
            <a:t>&gt; %90 </a:t>
          </a:r>
          <a:r>
            <a:rPr lang="tr-TR" dirty="0" smtClean="0"/>
            <a:t>PaO2/FiO2 </a:t>
          </a:r>
          <a:r>
            <a:rPr lang="tr-TR" b="1" dirty="0" smtClean="0">
              <a:solidFill>
                <a:srgbClr val="FF0000"/>
              </a:solidFill>
            </a:rPr>
            <a:t>&lt; 150 </a:t>
          </a:r>
          <a:r>
            <a:rPr lang="tr-TR" dirty="0" smtClean="0"/>
            <a:t> %50 ölüm riski vardır.</a:t>
          </a:r>
          <a:endParaRPr lang="tr-TR" dirty="0"/>
        </a:p>
      </dgm:t>
    </dgm:pt>
    <dgm:pt modelId="{C8DE4B01-0407-41F6-BA9F-BB6F54E84418}" type="parTrans" cxnId="{CB487EA4-5E7E-429C-85A5-3747F703AD3C}">
      <dgm:prSet/>
      <dgm:spPr/>
      <dgm:t>
        <a:bodyPr/>
        <a:lstStyle/>
        <a:p>
          <a:endParaRPr lang="tr-TR"/>
        </a:p>
      </dgm:t>
    </dgm:pt>
    <dgm:pt modelId="{D7A9536D-A678-49AB-B062-1FF6B16184A6}" type="sibTrans" cxnId="{CB487EA4-5E7E-429C-85A5-3747F703AD3C}">
      <dgm:prSet/>
      <dgm:spPr/>
      <dgm:t>
        <a:bodyPr/>
        <a:lstStyle/>
        <a:p>
          <a:endParaRPr lang="tr-TR"/>
        </a:p>
      </dgm:t>
    </dgm:pt>
    <dgm:pt modelId="{7B5D4E14-E38B-4305-A045-0510F14024B5}">
      <dgm:prSet phldrT="[Metin]"/>
      <dgm:spPr/>
      <dgm:t>
        <a:bodyPr/>
        <a:lstStyle/>
        <a:p>
          <a:r>
            <a:rPr lang="tr-TR" dirty="0" smtClean="0"/>
            <a:t>FiO2 </a:t>
          </a:r>
          <a:r>
            <a:rPr lang="tr-TR" dirty="0" smtClean="0">
              <a:solidFill>
                <a:srgbClr val="FF0000"/>
              </a:solidFill>
            </a:rPr>
            <a:t>&gt; %90 </a:t>
          </a:r>
          <a:r>
            <a:rPr lang="tr-TR" dirty="0" smtClean="0"/>
            <a:t>PaO2/FiO2 </a:t>
          </a:r>
          <a:r>
            <a:rPr lang="tr-TR" b="1" dirty="0" smtClean="0">
              <a:solidFill>
                <a:srgbClr val="FF0000"/>
              </a:solidFill>
            </a:rPr>
            <a:t>&lt; 100 </a:t>
          </a:r>
          <a:r>
            <a:rPr lang="tr-TR" dirty="0" smtClean="0"/>
            <a:t> %80 ölüm riski vardır.</a:t>
          </a:r>
          <a:endParaRPr lang="tr-TR" dirty="0"/>
        </a:p>
      </dgm:t>
    </dgm:pt>
    <dgm:pt modelId="{096892D2-813E-4912-BEF2-9437135CF1D3}" type="parTrans" cxnId="{CFDBFAA5-4599-4F5A-9E87-612C9E2954C3}">
      <dgm:prSet/>
      <dgm:spPr/>
      <dgm:t>
        <a:bodyPr/>
        <a:lstStyle/>
        <a:p>
          <a:endParaRPr lang="tr-TR"/>
        </a:p>
      </dgm:t>
    </dgm:pt>
    <dgm:pt modelId="{CFB9B6F1-546E-45AA-9D80-6893249A64F1}" type="sibTrans" cxnId="{CFDBFAA5-4599-4F5A-9E87-612C9E2954C3}">
      <dgm:prSet/>
      <dgm:spPr/>
      <dgm:t>
        <a:bodyPr/>
        <a:lstStyle/>
        <a:p>
          <a:endParaRPr lang="tr-TR"/>
        </a:p>
      </dgm:t>
    </dgm:pt>
    <dgm:pt modelId="{20749515-B6BE-485F-8B9A-3C0E68CC3139}" type="pres">
      <dgm:prSet presAssocID="{BFB0726B-801E-45A6-9BDB-67B5D710638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B1AF1CBB-FFA8-4EA9-BD1A-153F1362104A}" type="pres">
      <dgm:prSet presAssocID="{548D50BE-9EC7-4DF6-8911-051204D972AB}" presName="root" presStyleCnt="0"/>
      <dgm:spPr/>
    </dgm:pt>
    <dgm:pt modelId="{8B9F0387-E600-4FE1-B39B-689448885505}" type="pres">
      <dgm:prSet presAssocID="{548D50BE-9EC7-4DF6-8911-051204D972AB}" presName="rootComposite" presStyleCnt="0"/>
      <dgm:spPr/>
    </dgm:pt>
    <dgm:pt modelId="{940FB5EA-C0C0-40C2-9204-24D7A14A3C1A}" type="pres">
      <dgm:prSet presAssocID="{548D50BE-9EC7-4DF6-8911-051204D972AB}" presName="rootText" presStyleLbl="node1" presStyleIdx="0" presStyleCnt="1" custScaleX="135043"/>
      <dgm:spPr/>
      <dgm:t>
        <a:bodyPr/>
        <a:lstStyle/>
        <a:p>
          <a:endParaRPr lang="tr-TR"/>
        </a:p>
      </dgm:t>
    </dgm:pt>
    <dgm:pt modelId="{007C57FA-93F8-4C53-945E-AE0F1D7C2E10}" type="pres">
      <dgm:prSet presAssocID="{548D50BE-9EC7-4DF6-8911-051204D972AB}" presName="rootConnector" presStyleLbl="node1" presStyleIdx="0" presStyleCnt="1"/>
      <dgm:spPr/>
      <dgm:t>
        <a:bodyPr/>
        <a:lstStyle/>
        <a:p>
          <a:endParaRPr lang="tr-TR"/>
        </a:p>
      </dgm:t>
    </dgm:pt>
    <dgm:pt modelId="{2B5925F5-2B0A-4B9D-A9A2-215A6B191AC5}" type="pres">
      <dgm:prSet presAssocID="{548D50BE-9EC7-4DF6-8911-051204D972AB}" presName="childShape" presStyleCnt="0"/>
      <dgm:spPr/>
    </dgm:pt>
    <dgm:pt modelId="{E8EDA319-7459-4017-8E30-D167B96520D4}" type="pres">
      <dgm:prSet presAssocID="{C8DE4B01-0407-41F6-BA9F-BB6F54E84418}" presName="Name13" presStyleLbl="parChTrans1D2" presStyleIdx="0" presStyleCnt="2"/>
      <dgm:spPr/>
      <dgm:t>
        <a:bodyPr/>
        <a:lstStyle/>
        <a:p>
          <a:endParaRPr lang="tr-TR"/>
        </a:p>
      </dgm:t>
    </dgm:pt>
    <dgm:pt modelId="{B29C3E74-B256-49E4-890A-79D11AFB46C0}" type="pres">
      <dgm:prSet presAssocID="{E379CE79-C829-4272-8CC0-49CABC599403}" presName="childText" presStyleLbl="bgAcc1" presStyleIdx="0" presStyleCnt="2" custScaleX="12605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815B1EE-C602-4003-B841-CF8C06D58D5B}" type="pres">
      <dgm:prSet presAssocID="{096892D2-813E-4912-BEF2-9437135CF1D3}" presName="Name13" presStyleLbl="parChTrans1D2" presStyleIdx="1" presStyleCnt="2"/>
      <dgm:spPr/>
      <dgm:t>
        <a:bodyPr/>
        <a:lstStyle/>
        <a:p>
          <a:endParaRPr lang="tr-TR"/>
        </a:p>
      </dgm:t>
    </dgm:pt>
    <dgm:pt modelId="{BF5E8E3B-FB35-4C72-85F3-1ECDAFC1706E}" type="pres">
      <dgm:prSet presAssocID="{7B5D4E14-E38B-4305-A045-0510F14024B5}" presName="childText" presStyleLbl="bgAcc1" presStyleIdx="1" presStyleCnt="2" custScaleX="133396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CB487EA4-5E7E-429C-85A5-3747F703AD3C}" srcId="{548D50BE-9EC7-4DF6-8911-051204D972AB}" destId="{E379CE79-C829-4272-8CC0-49CABC599403}" srcOrd="0" destOrd="0" parTransId="{C8DE4B01-0407-41F6-BA9F-BB6F54E84418}" sibTransId="{D7A9536D-A678-49AB-B062-1FF6B16184A6}"/>
    <dgm:cxn modelId="{0B7BEB3B-8987-4956-97D4-2B3F1D8BB340}" srcId="{BFB0726B-801E-45A6-9BDB-67B5D710638C}" destId="{548D50BE-9EC7-4DF6-8911-051204D972AB}" srcOrd="0" destOrd="0" parTransId="{C53B0055-806B-49DC-B7B9-BBBBF20DC15D}" sibTransId="{407AD1BF-CAC6-4AC7-80F2-27BCF69081A5}"/>
    <dgm:cxn modelId="{CFDBFAA5-4599-4F5A-9E87-612C9E2954C3}" srcId="{548D50BE-9EC7-4DF6-8911-051204D972AB}" destId="{7B5D4E14-E38B-4305-A045-0510F14024B5}" srcOrd="1" destOrd="0" parTransId="{096892D2-813E-4912-BEF2-9437135CF1D3}" sibTransId="{CFB9B6F1-546E-45AA-9D80-6893249A64F1}"/>
    <dgm:cxn modelId="{6C66EDE2-6589-4F7A-9373-5911CFCA2A37}" type="presOf" srcId="{BFB0726B-801E-45A6-9BDB-67B5D710638C}" destId="{20749515-B6BE-485F-8B9A-3C0E68CC3139}" srcOrd="0" destOrd="0" presId="urn:microsoft.com/office/officeart/2005/8/layout/hierarchy3"/>
    <dgm:cxn modelId="{12FBD0A2-60AE-412B-93D2-4D23D5ACB5DF}" type="presOf" srcId="{548D50BE-9EC7-4DF6-8911-051204D972AB}" destId="{007C57FA-93F8-4C53-945E-AE0F1D7C2E10}" srcOrd="1" destOrd="0" presId="urn:microsoft.com/office/officeart/2005/8/layout/hierarchy3"/>
    <dgm:cxn modelId="{5CFF5433-EF10-4679-8A84-24E902849536}" type="presOf" srcId="{096892D2-813E-4912-BEF2-9437135CF1D3}" destId="{3815B1EE-C602-4003-B841-CF8C06D58D5B}" srcOrd="0" destOrd="0" presId="urn:microsoft.com/office/officeart/2005/8/layout/hierarchy3"/>
    <dgm:cxn modelId="{4385B44F-BA8D-4C26-AE6E-E76BB2F65072}" type="presOf" srcId="{548D50BE-9EC7-4DF6-8911-051204D972AB}" destId="{940FB5EA-C0C0-40C2-9204-24D7A14A3C1A}" srcOrd="0" destOrd="0" presId="urn:microsoft.com/office/officeart/2005/8/layout/hierarchy3"/>
    <dgm:cxn modelId="{A549A421-F282-48FE-8916-D44FA0824045}" type="presOf" srcId="{E379CE79-C829-4272-8CC0-49CABC599403}" destId="{B29C3E74-B256-49E4-890A-79D11AFB46C0}" srcOrd="0" destOrd="0" presId="urn:microsoft.com/office/officeart/2005/8/layout/hierarchy3"/>
    <dgm:cxn modelId="{383538CC-85E0-474A-BD78-0FE72BBB45CF}" type="presOf" srcId="{C8DE4B01-0407-41F6-BA9F-BB6F54E84418}" destId="{E8EDA319-7459-4017-8E30-D167B96520D4}" srcOrd="0" destOrd="0" presId="urn:microsoft.com/office/officeart/2005/8/layout/hierarchy3"/>
    <dgm:cxn modelId="{5AC3327F-4CA3-4EBA-9131-E095C432BC2C}" type="presOf" srcId="{7B5D4E14-E38B-4305-A045-0510F14024B5}" destId="{BF5E8E3B-FB35-4C72-85F3-1ECDAFC1706E}" srcOrd="0" destOrd="0" presId="urn:microsoft.com/office/officeart/2005/8/layout/hierarchy3"/>
    <dgm:cxn modelId="{8F61B4AA-9B0E-4C2E-A5E5-8CA32AA035BC}" type="presParOf" srcId="{20749515-B6BE-485F-8B9A-3C0E68CC3139}" destId="{B1AF1CBB-FFA8-4EA9-BD1A-153F1362104A}" srcOrd="0" destOrd="0" presId="urn:microsoft.com/office/officeart/2005/8/layout/hierarchy3"/>
    <dgm:cxn modelId="{D7DB85B5-E2B6-4D2B-B612-25B828A8B5B4}" type="presParOf" srcId="{B1AF1CBB-FFA8-4EA9-BD1A-153F1362104A}" destId="{8B9F0387-E600-4FE1-B39B-689448885505}" srcOrd="0" destOrd="0" presId="urn:microsoft.com/office/officeart/2005/8/layout/hierarchy3"/>
    <dgm:cxn modelId="{2B8E8507-5CE0-4057-A534-3AAFBDB87E2D}" type="presParOf" srcId="{8B9F0387-E600-4FE1-B39B-689448885505}" destId="{940FB5EA-C0C0-40C2-9204-24D7A14A3C1A}" srcOrd="0" destOrd="0" presId="urn:microsoft.com/office/officeart/2005/8/layout/hierarchy3"/>
    <dgm:cxn modelId="{50D4ED9C-FB90-4058-80ED-96CE1A1AC660}" type="presParOf" srcId="{8B9F0387-E600-4FE1-B39B-689448885505}" destId="{007C57FA-93F8-4C53-945E-AE0F1D7C2E10}" srcOrd="1" destOrd="0" presId="urn:microsoft.com/office/officeart/2005/8/layout/hierarchy3"/>
    <dgm:cxn modelId="{19A5A826-6525-4BED-A80A-6566AB560739}" type="presParOf" srcId="{B1AF1CBB-FFA8-4EA9-BD1A-153F1362104A}" destId="{2B5925F5-2B0A-4B9D-A9A2-215A6B191AC5}" srcOrd="1" destOrd="0" presId="urn:microsoft.com/office/officeart/2005/8/layout/hierarchy3"/>
    <dgm:cxn modelId="{BEFC218E-4D3C-4A37-A845-59BBCD1DB8A4}" type="presParOf" srcId="{2B5925F5-2B0A-4B9D-A9A2-215A6B191AC5}" destId="{E8EDA319-7459-4017-8E30-D167B96520D4}" srcOrd="0" destOrd="0" presId="urn:microsoft.com/office/officeart/2005/8/layout/hierarchy3"/>
    <dgm:cxn modelId="{E906F360-E2CA-43D4-A1FA-80FCDA7559A5}" type="presParOf" srcId="{2B5925F5-2B0A-4B9D-A9A2-215A6B191AC5}" destId="{B29C3E74-B256-49E4-890A-79D11AFB46C0}" srcOrd="1" destOrd="0" presId="urn:microsoft.com/office/officeart/2005/8/layout/hierarchy3"/>
    <dgm:cxn modelId="{27358EAC-6926-4ECF-A687-FE7C24F81B8F}" type="presParOf" srcId="{2B5925F5-2B0A-4B9D-A9A2-215A6B191AC5}" destId="{3815B1EE-C602-4003-B841-CF8C06D58D5B}" srcOrd="2" destOrd="0" presId="urn:microsoft.com/office/officeart/2005/8/layout/hierarchy3"/>
    <dgm:cxn modelId="{89AAB683-2814-45FC-A001-3B274619AAE6}" type="presParOf" srcId="{2B5925F5-2B0A-4B9D-A9A2-215A6B191AC5}" destId="{BF5E8E3B-FB35-4C72-85F3-1ECDAFC1706E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279524-E4DA-4CD1-A4AE-A05BC764FE6C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4917A82A-65D1-4258-8B1E-107FA4AB3EE0}">
      <dgm:prSet phldrT="[Metin]"/>
      <dgm:spPr/>
      <dgm:t>
        <a:bodyPr/>
        <a:lstStyle/>
        <a:p>
          <a:r>
            <a:rPr lang="tr-TR" dirty="0" smtClean="0"/>
            <a:t>COVID-PCR pozitif</a:t>
          </a:r>
          <a:endParaRPr lang="tr-TR" dirty="0"/>
        </a:p>
      </dgm:t>
    </dgm:pt>
    <dgm:pt modelId="{3E3E44C6-2AFC-4ED9-8FA4-D43793E3303E}" type="parTrans" cxnId="{8954B00F-A760-45DE-9EE5-AB8DC7EE1F8C}">
      <dgm:prSet/>
      <dgm:spPr/>
      <dgm:t>
        <a:bodyPr/>
        <a:lstStyle/>
        <a:p>
          <a:endParaRPr lang="tr-TR"/>
        </a:p>
      </dgm:t>
    </dgm:pt>
    <dgm:pt modelId="{D4D74AB6-A626-4B48-B165-1D25966DA362}" type="sibTrans" cxnId="{8954B00F-A760-45DE-9EE5-AB8DC7EE1F8C}">
      <dgm:prSet/>
      <dgm:spPr/>
      <dgm:t>
        <a:bodyPr/>
        <a:lstStyle/>
        <a:p>
          <a:endParaRPr lang="tr-TR"/>
        </a:p>
      </dgm:t>
    </dgm:pt>
    <dgm:pt modelId="{4A7DF242-38EF-4B6A-9779-6B0C53B53215}">
      <dgm:prSet phldrT="[Metin]"/>
      <dgm:spPr/>
      <dgm:t>
        <a:bodyPr/>
        <a:lstStyle/>
        <a:p>
          <a:r>
            <a:rPr lang="tr-TR" dirty="0" err="1" smtClean="0"/>
            <a:t>Favipiravir</a:t>
          </a:r>
          <a:endParaRPr lang="tr-TR" dirty="0"/>
        </a:p>
      </dgm:t>
    </dgm:pt>
    <dgm:pt modelId="{FB0AD6F6-E77F-4874-8DBD-A7DE88A8C68F}" type="parTrans" cxnId="{647AC586-19EE-4477-943B-5EF0A9F62AEE}">
      <dgm:prSet/>
      <dgm:spPr/>
      <dgm:t>
        <a:bodyPr/>
        <a:lstStyle/>
        <a:p>
          <a:endParaRPr lang="tr-TR"/>
        </a:p>
      </dgm:t>
    </dgm:pt>
    <dgm:pt modelId="{E84CF01B-5FBC-4270-89FF-CB24ED5A6E23}" type="sibTrans" cxnId="{647AC586-19EE-4477-943B-5EF0A9F62AEE}">
      <dgm:prSet/>
      <dgm:spPr/>
      <dgm:t>
        <a:bodyPr/>
        <a:lstStyle/>
        <a:p>
          <a:endParaRPr lang="tr-TR"/>
        </a:p>
      </dgm:t>
    </dgm:pt>
    <dgm:pt modelId="{FA91C447-EC88-431F-8DF3-2CCEA9BCE17C}">
      <dgm:prSet phldrT="[Metin]"/>
      <dgm:spPr/>
      <dgm:t>
        <a:bodyPr/>
        <a:lstStyle/>
        <a:p>
          <a:r>
            <a:rPr lang="tr-TR" dirty="0" smtClean="0"/>
            <a:t>Sistemik </a:t>
          </a:r>
          <a:r>
            <a:rPr lang="tr-TR" dirty="0" err="1" smtClean="0"/>
            <a:t>steroid</a:t>
          </a:r>
          <a:endParaRPr lang="tr-TR" dirty="0"/>
        </a:p>
      </dgm:t>
    </dgm:pt>
    <dgm:pt modelId="{71030C94-A7EC-4DEC-8B65-D17E8770F66A}" type="parTrans" cxnId="{022A282D-BB57-4A7E-954B-AB7F54CA6FC6}">
      <dgm:prSet/>
      <dgm:spPr/>
      <dgm:t>
        <a:bodyPr/>
        <a:lstStyle/>
        <a:p>
          <a:endParaRPr lang="tr-TR"/>
        </a:p>
      </dgm:t>
    </dgm:pt>
    <dgm:pt modelId="{44832908-526A-46D3-B969-6A4CE0FEA6F3}" type="sibTrans" cxnId="{022A282D-BB57-4A7E-954B-AB7F54CA6FC6}">
      <dgm:prSet/>
      <dgm:spPr/>
      <dgm:t>
        <a:bodyPr/>
        <a:lstStyle/>
        <a:p>
          <a:endParaRPr lang="tr-TR"/>
        </a:p>
      </dgm:t>
    </dgm:pt>
    <dgm:pt modelId="{1EF8BA3C-7C05-43D0-9DB0-0D8580F90E3C}" type="pres">
      <dgm:prSet presAssocID="{3E279524-E4DA-4CD1-A4AE-A05BC764FE6C}" presName="CompostProcess" presStyleCnt="0">
        <dgm:presLayoutVars>
          <dgm:dir/>
          <dgm:resizeHandles val="exact"/>
        </dgm:presLayoutVars>
      </dgm:prSet>
      <dgm:spPr/>
    </dgm:pt>
    <dgm:pt modelId="{A2AF97D3-5B14-4CFA-80BB-C7F2F5C77233}" type="pres">
      <dgm:prSet presAssocID="{3E279524-E4DA-4CD1-A4AE-A05BC764FE6C}" presName="arrow" presStyleLbl="bgShp" presStyleIdx="0" presStyleCnt="1"/>
      <dgm:spPr/>
    </dgm:pt>
    <dgm:pt modelId="{DE080ABD-527D-446E-991E-B34F5848C452}" type="pres">
      <dgm:prSet presAssocID="{3E279524-E4DA-4CD1-A4AE-A05BC764FE6C}" presName="linearProcess" presStyleCnt="0"/>
      <dgm:spPr/>
    </dgm:pt>
    <dgm:pt modelId="{96231C67-7947-43CF-9594-BC86264856EF}" type="pres">
      <dgm:prSet presAssocID="{4917A82A-65D1-4258-8B1E-107FA4AB3EE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7D72FBB-C304-47AE-BE86-01D9B9B6AA30}" type="pres">
      <dgm:prSet presAssocID="{D4D74AB6-A626-4B48-B165-1D25966DA362}" presName="sibTrans" presStyleCnt="0"/>
      <dgm:spPr/>
    </dgm:pt>
    <dgm:pt modelId="{82FB76F5-11EF-4448-A10E-23C3DEBD288A}" type="pres">
      <dgm:prSet presAssocID="{4A7DF242-38EF-4B6A-9779-6B0C53B5321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413194E-12ED-45E1-BFC3-DF6350B2E16A}" type="pres">
      <dgm:prSet presAssocID="{E84CF01B-5FBC-4270-89FF-CB24ED5A6E23}" presName="sibTrans" presStyleCnt="0"/>
      <dgm:spPr/>
    </dgm:pt>
    <dgm:pt modelId="{689ECD5D-3402-4559-908C-2FEF07E52268}" type="pres">
      <dgm:prSet presAssocID="{FA91C447-EC88-431F-8DF3-2CCEA9BCE17C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954B00F-A760-45DE-9EE5-AB8DC7EE1F8C}" srcId="{3E279524-E4DA-4CD1-A4AE-A05BC764FE6C}" destId="{4917A82A-65D1-4258-8B1E-107FA4AB3EE0}" srcOrd="0" destOrd="0" parTransId="{3E3E44C6-2AFC-4ED9-8FA4-D43793E3303E}" sibTransId="{D4D74AB6-A626-4B48-B165-1D25966DA362}"/>
    <dgm:cxn modelId="{C7F72B62-A2EC-430B-AB0A-393FBC140BFB}" type="presOf" srcId="{3E279524-E4DA-4CD1-A4AE-A05BC764FE6C}" destId="{1EF8BA3C-7C05-43D0-9DB0-0D8580F90E3C}" srcOrd="0" destOrd="0" presId="urn:microsoft.com/office/officeart/2005/8/layout/hProcess9"/>
    <dgm:cxn modelId="{B08FE20F-8362-48E4-8A98-76EB954F7F1A}" type="presOf" srcId="{FA91C447-EC88-431F-8DF3-2CCEA9BCE17C}" destId="{689ECD5D-3402-4559-908C-2FEF07E52268}" srcOrd="0" destOrd="0" presId="urn:microsoft.com/office/officeart/2005/8/layout/hProcess9"/>
    <dgm:cxn modelId="{C8D81E5E-5F42-47DB-ABEC-6852CD6CEF2A}" type="presOf" srcId="{4A7DF242-38EF-4B6A-9779-6B0C53B53215}" destId="{82FB76F5-11EF-4448-A10E-23C3DEBD288A}" srcOrd="0" destOrd="0" presId="urn:microsoft.com/office/officeart/2005/8/layout/hProcess9"/>
    <dgm:cxn modelId="{022A282D-BB57-4A7E-954B-AB7F54CA6FC6}" srcId="{3E279524-E4DA-4CD1-A4AE-A05BC764FE6C}" destId="{FA91C447-EC88-431F-8DF3-2CCEA9BCE17C}" srcOrd="2" destOrd="0" parTransId="{71030C94-A7EC-4DEC-8B65-D17E8770F66A}" sibTransId="{44832908-526A-46D3-B969-6A4CE0FEA6F3}"/>
    <dgm:cxn modelId="{BEC2D9FA-ACE5-4745-B54C-E3E786F8670C}" type="presOf" srcId="{4917A82A-65D1-4258-8B1E-107FA4AB3EE0}" destId="{96231C67-7947-43CF-9594-BC86264856EF}" srcOrd="0" destOrd="0" presId="urn:microsoft.com/office/officeart/2005/8/layout/hProcess9"/>
    <dgm:cxn modelId="{647AC586-19EE-4477-943B-5EF0A9F62AEE}" srcId="{3E279524-E4DA-4CD1-A4AE-A05BC764FE6C}" destId="{4A7DF242-38EF-4B6A-9779-6B0C53B53215}" srcOrd="1" destOrd="0" parTransId="{FB0AD6F6-E77F-4874-8DBD-A7DE88A8C68F}" sibTransId="{E84CF01B-5FBC-4270-89FF-CB24ED5A6E23}"/>
    <dgm:cxn modelId="{A29301B9-EECC-4DFA-B07F-41B0BB8924B8}" type="presParOf" srcId="{1EF8BA3C-7C05-43D0-9DB0-0D8580F90E3C}" destId="{A2AF97D3-5B14-4CFA-80BB-C7F2F5C77233}" srcOrd="0" destOrd="0" presId="urn:microsoft.com/office/officeart/2005/8/layout/hProcess9"/>
    <dgm:cxn modelId="{1350648F-3D6E-4F85-9026-9796F521575B}" type="presParOf" srcId="{1EF8BA3C-7C05-43D0-9DB0-0D8580F90E3C}" destId="{DE080ABD-527D-446E-991E-B34F5848C452}" srcOrd="1" destOrd="0" presId="urn:microsoft.com/office/officeart/2005/8/layout/hProcess9"/>
    <dgm:cxn modelId="{478157FA-1484-4C17-83C6-A4A180EFB553}" type="presParOf" srcId="{DE080ABD-527D-446E-991E-B34F5848C452}" destId="{96231C67-7947-43CF-9594-BC86264856EF}" srcOrd="0" destOrd="0" presId="urn:microsoft.com/office/officeart/2005/8/layout/hProcess9"/>
    <dgm:cxn modelId="{07414654-53FF-4AC6-8AC3-BF5DE63EEF95}" type="presParOf" srcId="{DE080ABD-527D-446E-991E-B34F5848C452}" destId="{87D72FBB-C304-47AE-BE86-01D9B9B6AA30}" srcOrd="1" destOrd="0" presId="urn:microsoft.com/office/officeart/2005/8/layout/hProcess9"/>
    <dgm:cxn modelId="{DACD2798-2BC3-4C33-837C-5F3461601FEA}" type="presParOf" srcId="{DE080ABD-527D-446E-991E-B34F5848C452}" destId="{82FB76F5-11EF-4448-A10E-23C3DEBD288A}" srcOrd="2" destOrd="0" presId="urn:microsoft.com/office/officeart/2005/8/layout/hProcess9"/>
    <dgm:cxn modelId="{985B2CDC-B370-4296-A42D-332487E041CD}" type="presParOf" srcId="{DE080ABD-527D-446E-991E-B34F5848C452}" destId="{B413194E-12ED-45E1-BFC3-DF6350B2E16A}" srcOrd="3" destOrd="0" presId="urn:microsoft.com/office/officeart/2005/8/layout/hProcess9"/>
    <dgm:cxn modelId="{42BD061E-7ACF-4EF8-A45B-00E1533132E8}" type="presParOf" srcId="{DE080ABD-527D-446E-991E-B34F5848C452}" destId="{689ECD5D-3402-4559-908C-2FEF07E52268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52DD428-BEB6-4805-8E4D-A34E10C747B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A34839E-CE9E-4DF3-A9DD-42F0E138FA51}">
      <dgm:prSet phldrT="[Metin]"/>
      <dgm:spPr/>
      <dgm:t>
        <a:bodyPr/>
        <a:lstStyle/>
        <a:p>
          <a:r>
            <a:rPr lang="tr-TR" dirty="0" err="1" smtClean="0"/>
            <a:t>İmmünplazma</a:t>
          </a:r>
          <a:endParaRPr lang="tr-TR" dirty="0"/>
        </a:p>
      </dgm:t>
    </dgm:pt>
    <dgm:pt modelId="{933CDF50-5CE9-4C80-96BF-7C9ACF047495}" type="parTrans" cxnId="{8D85DB95-56B9-405E-A31E-15FDC09E303C}">
      <dgm:prSet/>
      <dgm:spPr/>
      <dgm:t>
        <a:bodyPr/>
        <a:lstStyle/>
        <a:p>
          <a:endParaRPr lang="tr-TR"/>
        </a:p>
      </dgm:t>
    </dgm:pt>
    <dgm:pt modelId="{05AB1062-76E0-4D39-BA18-6190F93147F7}" type="sibTrans" cxnId="{8D85DB95-56B9-405E-A31E-15FDC09E303C}">
      <dgm:prSet/>
      <dgm:spPr/>
      <dgm:t>
        <a:bodyPr/>
        <a:lstStyle/>
        <a:p>
          <a:endParaRPr lang="tr-TR"/>
        </a:p>
      </dgm:t>
    </dgm:pt>
    <dgm:pt modelId="{D0354E0B-AEC9-4237-B255-A70E1400D5D4}">
      <dgm:prSet phldrT="[Metin]"/>
      <dgm:spPr/>
      <dgm:t>
        <a:bodyPr/>
        <a:lstStyle/>
        <a:p>
          <a:r>
            <a:rPr lang="tr-TR" dirty="0" err="1" smtClean="0"/>
            <a:t>Recruitment</a:t>
          </a:r>
          <a:endParaRPr lang="tr-TR" dirty="0"/>
        </a:p>
      </dgm:t>
    </dgm:pt>
    <dgm:pt modelId="{FF76D613-76F7-4EF7-9A1E-86FA17DAFEE6}" type="parTrans" cxnId="{221F1E4F-A96B-4699-BA39-0FAF379EB91B}">
      <dgm:prSet/>
      <dgm:spPr/>
      <dgm:t>
        <a:bodyPr/>
        <a:lstStyle/>
        <a:p>
          <a:endParaRPr lang="tr-TR"/>
        </a:p>
      </dgm:t>
    </dgm:pt>
    <dgm:pt modelId="{470A8EFB-BAAD-4123-8B0E-B7F3F1A5C89D}" type="sibTrans" cxnId="{221F1E4F-A96B-4699-BA39-0FAF379EB91B}">
      <dgm:prSet/>
      <dgm:spPr/>
      <dgm:t>
        <a:bodyPr/>
        <a:lstStyle/>
        <a:p>
          <a:endParaRPr lang="tr-TR"/>
        </a:p>
      </dgm:t>
    </dgm:pt>
    <dgm:pt modelId="{32787051-4E37-4948-B482-BB1C862D8E28}">
      <dgm:prSet phldrT="[Metin]"/>
      <dgm:spPr/>
      <dgm:t>
        <a:bodyPr/>
        <a:lstStyle/>
        <a:p>
          <a:r>
            <a:rPr lang="tr-TR" dirty="0" err="1" smtClean="0"/>
            <a:t>Prone</a:t>
          </a:r>
          <a:r>
            <a:rPr lang="tr-TR" dirty="0" smtClean="0"/>
            <a:t> Pozisyonu</a:t>
          </a:r>
          <a:endParaRPr lang="tr-TR" dirty="0"/>
        </a:p>
      </dgm:t>
    </dgm:pt>
    <dgm:pt modelId="{C427D906-9A67-476E-8649-51344E3FEA89}" type="parTrans" cxnId="{A342E775-2437-4505-BE45-F9EE82985A4C}">
      <dgm:prSet/>
      <dgm:spPr/>
      <dgm:t>
        <a:bodyPr/>
        <a:lstStyle/>
        <a:p>
          <a:endParaRPr lang="tr-TR"/>
        </a:p>
      </dgm:t>
    </dgm:pt>
    <dgm:pt modelId="{FD863A08-8B02-469C-B4EF-89BEF18B50A3}" type="sibTrans" cxnId="{A342E775-2437-4505-BE45-F9EE82985A4C}">
      <dgm:prSet/>
      <dgm:spPr/>
      <dgm:t>
        <a:bodyPr/>
        <a:lstStyle/>
        <a:p>
          <a:endParaRPr lang="tr-TR"/>
        </a:p>
      </dgm:t>
    </dgm:pt>
    <dgm:pt modelId="{21E3FC31-51C0-4FEE-8DE6-9C17BF9CD7CD}">
      <dgm:prSet phldrT="[Metin]"/>
      <dgm:spPr/>
      <dgm:t>
        <a:bodyPr/>
        <a:lstStyle/>
        <a:p>
          <a:r>
            <a:rPr lang="tr-TR" dirty="0" smtClean="0"/>
            <a:t>Ters orantılı </a:t>
          </a:r>
          <a:r>
            <a:rPr lang="tr-TR" dirty="0" err="1" smtClean="0"/>
            <a:t>ventilasyon</a:t>
          </a:r>
          <a:endParaRPr lang="tr-TR" dirty="0"/>
        </a:p>
      </dgm:t>
    </dgm:pt>
    <dgm:pt modelId="{664C6708-9FBE-4604-B60D-241A396D9A06}" type="parTrans" cxnId="{294C8815-8008-464C-864D-0A60433C771A}">
      <dgm:prSet/>
      <dgm:spPr/>
      <dgm:t>
        <a:bodyPr/>
        <a:lstStyle/>
        <a:p>
          <a:endParaRPr lang="tr-TR"/>
        </a:p>
      </dgm:t>
    </dgm:pt>
    <dgm:pt modelId="{499087FF-34A6-4673-94DA-CE02B91424F3}" type="sibTrans" cxnId="{294C8815-8008-464C-864D-0A60433C771A}">
      <dgm:prSet/>
      <dgm:spPr/>
      <dgm:t>
        <a:bodyPr/>
        <a:lstStyle/>
        <a:p>
          <a:endParaRPr lang="tr-TR"/>
        </a:p>
      </dgm:t>
    </dgm:pt>
    <dgm:pt modelId="{2194BEA0-C6B8-4DBB-9643-DD20E17C1C65}">
      <dgm:prSet phldrT="[Metin]"/>
      <dgm:spPr/>
      <dgm:t>
        <a:bodyPr/>
        <a:lstStyle/>
        <a:p>
          <a:r>
            <a:rPr lang="tr-TR" dirty="0" smtClean="0"/>
            <a:t>Nitrik oksit</a:t>
          </a:r>
          <a:endParaRPr lang="tr-TR" dirty="0"/>
        </a:p>
      </dgm:t>
    </dgm:pt>
    <dgm:pt modelId="{22060F3C-9C07-4A5D-AB67-717E657BC94E}" type="parTrans" cxnId="{AAACCF24-8A54-4768-BE22-A92EF3A58304}">
      <dgm:prSet/>
      <dgm:spPr/>
      <dgm:t>
        <a:bodyPr/>
        <a:lstStyle/>
        <a:p>
          <a:endParaRPr lang="tr-TR"/>
        </a:p>
      </dgm:t>
    </dgm:pt>
    <dgm:pt modelId="{55DEEF69-5EC3-430F-B040-FFD64BDC75C9}" type="sibTrans" cxnId="{AAACCF24-8A54-4768-BE22-A92EF3A58304}">
      <dgm:prSet/>
      <dgm:spPr/>
      <dgm:t>
        <a:bodyPr/>
        <a:lstStyle/>
        <a:p>
          <a:endParaRPr lang="tr-TR"/>
        </a:p>
      </dgm:t>
    </dgm:pt>
    <dgm:pt modelId="{8F23BB04-6772-4AFF-BD20-A696793DEA93}" type="pres">
      <dgm:prSet presAssocID="{B52DD428-BEB6-4805-8E4D-A34E10C747B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33BD71A0-2AFF-443D-BB62-F119CC1D19BB}" type="pres">
      <dgm:prSet presAssocID="{BA34839E-CE9E-4DF3-A9DD-42F0E138FA5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1A34880-143D-45E6-8A40-AE42B651261F}" type="pres">
      <dgm:prSet presAssocID="{05AB1062-76E0-4D39-BA18-6190F93147F7}" presName="sibTrans" presStyleCnt="0"/>
      <dgm:spPr/>
    </dgm:pt>
    <dgm:pt modelId="{9CDADA90-7E18-47FC-B361-DBE904D56789}" type="pres">
      <dgm:prSet presAssocID="{D0354E0B-AEC9-4237-B255-A70E1400D5D4}" presName="node" presStyleLbl="node1" presStyleIdx="1" presStyleCnt="5" custLinFactNeighborX="2094" custLinFactNeighborY="113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037B869-0BCB-446F-A98C-83FBC6094755}" type="pres">
      <dgm:prSet presAssocID="{470A8EFB-BAAD-4123-8B0E-B7F3F1A5C89D}" presName="sibTrans" presStyleCnt="0"/>
      <dgm:spPr/>
    </dgm:pt>
    <dgm:pt modelId="{F6C2E111-D608-4C05-96D5-06B5E8DAE14D}" type="pres">
      <dgm:prSet presAssocID="{32787051-4E37-4948-B482-BB1C862D8E2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02DEE36-CEF0-407E-AFF6-E0ACF6AF9339}" type="pres">
      <dgm:prSet presAssocID="{FD863A08-8B02-469C-B4EF-89BEF18B50A3}" presName="sibTrans" presStyleCnt="0"/>
      <dgm:spPr/>
    </dgm:pt>
    <dgm:pt modelId="{FE577BC8-BCDE-4EB6-A5BD-60D59C5FBA46}" type="pres">
      <dgm:prSet presAssocID="{21E3FC31-51C0-4FEE-8DE6-9C17BF9CD7CD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D6E13B5-B9C2-4B8B-BF93-9D106BFFC7EE}" type="pres">
      <dgm:prSet presAssocID="{499087FF-34A6-4673-94DA-CE02B91424F3}" presName="sibTrans" presStyleCnt="0"/>
      <dgm:spPr/>
    </dgm:pt>
    <dgm:pt modelId="{BE9FCB22-842C-46D6-8E31-DC497BEA0B29}" type="pres">
      <dgm:prSet presAssocID="{2194BEA0-C6B8-4DBB-9643-DD20E17C1C6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21F1E4F-A96B-4699-BA39-0FAF379EB91B}" srcId="{B52DD428-BEB6-4805-8E4D-A34E10C747BD}" destId="{D0354E0B-AEC9-4237-B255-A70E1400D5D4}" srcOrd="1" destOrd="0" parTransId="{FF76D613-76F7-4EF7-9A1E-86FA17DAFEE6}" sibTransId="{470A8EFB-BAAD-4123-8B0E-B7F3F1A5C89D}"/>
    <dgm:cxn modelId="{8D85DB95-56B9-405E-A31E-15FDC09E303C}" srcId="{B52DD428-BEB6-4805-8E4D-A34E10C747BD}" destId="{BA34839E-CE9E-4DF3-A9DD-42F0E138FA51}" srcOrd="0" destOrd="0" parTransId="{933CDF50-5CE9-4C80-96BF-7C9ACF047495}" sibTransId="{05AB1062-76E0-4D39-BA18-6190F93147F7}"/>
    <dgm:cxn modelId="{D04D49EA-F729-4387-8543-F6F8F11AC985}" type="presOf" srcId="{21E3FC31-51C0-4FEE-8DE6-9C17BF9CD7CD}" destId="{FE577BC8-BCDE-4EB6-A5BD-60D59C5FBA46}" srcOrd="0" destOrd="0" presId="urn:microsoft.com/office/officeart/2005/8/layout/default"/>
    <dgm:cxn modelId="{FA20B516-A633-467D-9A1B-341E4086458C}" type="presOf" srcId="{B52DD428-BEB6-4805-8E4D-A34E10C747BD}" destId="{8F23BB04-6772-4AFF-BD20-A696793DEA93}" srcOrd="0" destOrd="0" presId="urn:microsoft.com/office/officeart/2005/8/layout/default"/>
    <dgm:cxn modelId="{AAACCF24-8A54-4768-BE22-A92EF3A58304}" srcId="{B52DD428-BEB6-4805-8E4D-A34E10C747BD}" destId="{2194BEA0-C6B8-4DBB-9643-DD20E17C1C65}" srcOrd="4" destOrd="0" parTransId="{22060F3C-9C07-4A5D-AB67-717E657BC94E}" sibTransId="{55DEEF69-5EC3-430F-B040-FFD64BDC75C9}"/>
    <dgm:cxn modelId="{294C8815-8008-464C-864D-0A60433C771A}" srcId="{B52DD428-BEB6-4805-8E4D-A34E10C747BD}" destId="{21E3FC31-51C0-4FEE-8DE6-9C17BF9CD7CD}" srcOrd="3" destOrd="0" parTransId="{664C6708-9FBE-4604-B60D-241A396D9A06}" sibTransId="{499087FF-34A6-4673-94DA-CE02B91424F3}"/>
    <dgm:cxn modelId="{9AC50053-3D4A-4F05-B1E0-04C53C079874}" type="presOf" srcId="{32787051-4E37-4948-B482-BB1C862D8E28}" destId="{F6C2E111-D608-4C05-96D5-06B5E8DAE14D}" srcOrd="0" destOrd="0" presId="urn:microsoft.com/office/officeart/2005/8/layout/default"/>
    <dgm:cxn modelId="{5532098A-4490-4660-BA6B-9ABC62FECCD1}" type="presOf" srcId="{BA34839E-CE9E-4DF3-A9DD-42F0E138FA51}" destId="{33BD71A0-2AFF-443D-BB62-F119CC1D19BB}" srcOrd="0" destOrd="0" presId="urn:microsoft.com/office/officeart/2005/8/layout/default"/>
    <dgm:cxn modelId="{A342E775-2437-4505-BE45-F9EE82985A4C}" srcId="{B52DD428-BEB6-4805-8E4D-A34E10C747BD}" destId="{32787051-4E37-4948-B482-BB1C862D8E28}" srcOrd="2" destOrd="0" parTransId="{C427D906-9A67-476E-8649-51344E3FEA89}" sibTransId="{FD863A08-8B02-469C-B4EF-89BEF18B50A3}"/>
    <dgm:cxn modelId="{274A2703-DC91-4EE0-B231-E89ACE9967F8}" type="presOf" srcId="{D0354E0B-AEC9-4237-B255-A70E1400D5D4}" destId="{9CDADA90-7E18-47FC-B361-DBE904D56789}" srcOrd="0" destOrd="0" presId="urn:microsoft.com/office/officeart/2005/8/layout/default"/>
    <dgm:cxn modelId="{77E40E6E-8915-4C96-9A7D-4F3DA17818E8}" type="presOf" srcId="{2194BEA0-C6B8-4DBB-9643-DD20E17C1C65}" destId="{BE9FCB22-842C-46D6-8E31-DC497BEA0B29}" srcOrd="0" destOrd="0" presId="urn:microsoft.com/office/officeart/2005/8/layout/default"/>
    <dgm:cxn modelId="{E4066BB4-0AC2-4FA3-A266-02FE0F4725EE}" type="presParOf" srcId="{8F23BB04-6772-4AFF-BD20-A696793DEA93}" destId="{33BD71A0-2AFF-443D-BB62-F119CC1D19BB}" srcOrd="0" destOrd="0" presId="urn:microsoft.com/office/officeart/2005/8/layout/default"/>
    <dgm:cxn modelId="{BA62A257-B6F3-4012-AB6F-CC81CAB79A4E}" type="presParOf" srcId="{8F23BB04-6772-4AFF-BD20-A696793DEA93}" destId="{51A34880-143D-45E6-8A40-AE42B651261F}" srcOrd="1" destOrd="0" presId="urn:microsoft.com/office/officeart/2005/8/layout/default"/>
    <dgm:cxn modelId="{99DAE823-0914-4B45-84A7-399584DF04DD}" type="presParOf" srcId="{8F23BB04-6772-4AFF-BD20-A696793DEA93}" destId="{9CDADA90-7E18-47FC-B361-DBE904D56789}" srcOrd="2" destOrd="0" presId="urn:microsoft.com/office/officeart/2005/8/layout/default"/>
    <dgm:cxn modelId="{D0BA2DAC-31F7-41C7-83CA-3E542BD114C7}" type="presParOf" srcId="{8F23BB04-6772-4AFF-BD20-A696793DEA93}" destId="{5037B869-0BCB-446F-A98C-83FBC6094755}" srcOrd="3" destOrd="0" presId="urn:microsoft.com/office/officeart/2005/8/layout/default"/>
    <dgm:cxn modelId="{013C62DC-A3D7-48A8-A7F9-A1E03D05CCEA}" type="presParOf" srcId="{8F23BB04-6772-4AFF-BD20-A696793DEA93}" destId="{F6C2E111-D608-4C05-96D5-06B5E8DAE14D}" srcOrd="4" destOrd="0" presId="urn:microsoft.com/office/officeart/2005/8/layout/default"/>
    <dgm:cxn modelId="{390FFA1B-D73E-46C9-AAD9-1158156B5DF1}" type="presParOf" srcId="{8F23BB04-6772-4AFF-BD20-A696793DEA93}" destId="{B02DEE36-CEF0-407E-AFF6-E0ACF6AF9339}" srcOrd="5" destOrd="0" presId="urn:microsoft.com/office/officeart/2005/8/layout/default"/>
    <dgm:cxn modelId="{9EC5DA29-3ACA-4840-A718-FB27CC43D209}" type="presParOf" srcId="{8F23BB04-6772-4AFF-BD20-A696793DEA93}" destId="{FE577BC8-BCDE-4EB6-A5BD-60D59C5FBA46}" srcOrd="6" destOrd="0" presId="urn:microsoft.com/office/officeart/2005/8/layout/default"/>
    <dgm:cxn modelId="{01704FCF-D393-4FB9-91B5-DB2D98B7C16C}" type="presParOf" srcId="{8F23BB04-6772-4AFF-BD20-A696793DEA93}" destId="{3D6E13B5-B9C2-4B8B-BF93-9D106BFFC7EE}" srcOrd="7" destOrd="0" presId="urn:microsoft.com/office/officeart/2005/8/layout/default"/>
    <dgm:cxn modelId="{94B2527E-F814-49F3-A918-9CA5CCC9A652}" type="presParOf" srcId="{8F23BB04-6772-4AFF-BD20-A696793DEA93}" destId="{BE9FCB22-842C-46D6-8E31-DC497BEA0B2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B504A1-AC66-4D9B-AB89-B006ECD0B94B}">
      <dsp:nvSpPr>
        <dsp:cNvPr id="0" name=""/>
        <dsp:cNvSpPr/>
      </dsp:nvSpPr>
      <dsp:spPr>
        <a:xfrm>
          <a:off x="1236987" y="31734"/>
          <a:ext cx="3440996" cy="11608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smtClean="0"/>
            <a:t>Herhangi bir nedene bağlı(birincil veya ikincil) </a:t>
          </a:r>
          <a:r>
            <a:rPr lang="tr-TR" sz="1600" b="1" kern="1200" dirty="0" err="1" smtClean="0"/>
            <a:t>hipoksik</a:t>
          </a:r>
          <a:r>
            <a:rPr lang="tr-TR" sz="1600" b="1" kern="1200" dirty="0" smtClean="0"/>
            <a:t> solunum yetmezliğinde</a:t>
          </a:r>
          <a:endParaRPr lang="tr-TR" sz="1600" b="1" kern="1200" dirty="0"/>
        </a:p>
      </dsp:txBody>
      <dsp:txXfrm>
        <a:off x="1270987" y="65734"/>
        <a:ext cx="3372996" cy="1092859"/>
      </dsp:txXfrm>
    </dsp:sp>
    <dsp:sp modelId="{543651CB-6EC9-4217-BE33-E1FE25F3CDD3}">
      <dsp:nvSpPr>
        <dsp:cNvPr id="0" name=""/>
        <dsp:cNvSpPr/>
      </dsp:nvSpPr>
      <dsp:spPr>
        <a:xfrm>
          <a:off x="1581087" y="1192594"/>
          <a:ext cx="326245" cy="8394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9405"/>
              </a:lnTo>
              <a:lnTo>
                <a:pt x="326245" y="839405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B883C94-7E87-47E3-8C21-CD1967D82DF1}">
      <dsp:nvSpPr>
        <dsp:cNvPr id="0" name=""/>
        <dsp:cNvSpPr/>
      </dsp:nvSpPr>
      <dsp:spPr>
        <a:xfrm>
          <a:off x="1907332" y="1451570"/>
          <a:ext cx="2931364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err="1" smtClean="0"/>
            <a:t>Mortalite</a:t>
          </a:r>
          <a:r>
            <a:rPr lang="tr-TR" sz="1600" b="1" kern="1200" dirty="0" smtClean="0"/>
            <a:t> riski %50 veya daha fazla olduğunda ECLS düşünülmeli</a:t>
          </a:r>
          <a:endParaRPr lang="tr-TR" sz="1600" b="1" kern="1200" dirty="0"/>
        </a:p>
      </dsp:txBody>
      <dsp:txXfrm>
        <a:off x="1941332" y="1485570"/>
        <a:ext cx="2863364" cy="1092859"/>
      </dsp:txXfrm>
    </dsp:sp>
    <dsp:sp modelId="{93CB2A69-B0F3-47FE-974F-D50324EDD6CD}">
      <dsp:nvSpPr>
        <dsp:cNvPr id="0" name=""/>
        <dsp:cNvSpPr/>
      </dsp:nvSpPr>
      <dsp:spPr>
        <a:xfrm>
          <a:off x="1581087" y="1192594"/>
          <a:ext cx="326245" cy="22904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90480"/>
              </a:lnTo>
              <a:lnTo>
                <a:pt x="326245" y="2290480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3BDC55-BCFD-4151-9F30-902C2A335813}">
      <dsp:nvSpPr>
        <dsp:cNvPr id="0" name=""/>
        <dsp:cNvSpPr/>
      </dsp:nvSpPr>
      <dsp:spPr>
        <a:xfrm>
          <a:off x="1907332" y="2902644"/>
          <a:ext cx="2969534" cy="11608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1" kern="1200" dirty="0" err="1" smtClean="0"/>
            <a:t>Mortalite</a:t>
          </a:r>
          <a:r>
            <a:rPr lang="tr-TR" sz="1600" b="1" kern="1200" dirty="0" smtClean="0"/>
            <a:t> riski %80 veya daha fazla olduğunda </a:t>
          </a:r>
          <a:r>
            <a:rPr lang="tr-TR" sz="1600" b="1" kern="1200" dirty="0" err="1" smtClean="0"/>
            <a:t>endike</a:t>
          </a:r>
          <a:r>
            <a:rPr lang="tr-TR" sz="1600" b="1" kern="1200" dirty="0" smtClean="0"/>
            <a:t> </a:t>
          </a:r>
          <a:endParaRPr lang="tr-TR" sz="1600" b="1" kern="1200" dirty="0"/>
        </a:p>
      </dsp:txBody>
      <dsp:txXfrm>
        <a:off x="1941332" y="2936644"/>
        <a:ext cx="2901534" cy="10928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0FB5EA-C0C0-40C2-9204-24D7A14A3C1A}">
      <dsp:nvSpPr>
        <dsp:cNvPr id="0" name=""/>
        <dsp:cNvSpPr/>
      </dsp:nvSpPr>
      <dsp:spPr>
        <a:xfrm>
          <a:off x="642976" y="444"/>
          <a:ext cx="3286078" cy="12166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u="sng" kern="1200" dirty="0" smtClean="0"/>
            <a:t>6 saat veya daha az optimal bakıma rağmen;</a:t>
          </a:r>
          <a:endParaRPr lang="tr-TR" sz="2000" b="1" u="sng" kern="1200" dirty="0"/>
        </a:p>
      </dsp:txBody>
      <dsp:txXfrm>
        <a:off x="678611" y="36079"/>
        <a:ext cx="3214808" cy="1145408"/>
      </dsp:txXfrm>
    </dsp:sp>
    <dsp:sp modelId="{E8EDA319-7459-4017-8E30-D167B96520D4}">
      <dsp:nvSpPr>
        <dsp:cNvPr id="0" name=""/>
        <dsp:cNvSpPr/>
      </dsp:nvSpPr>
      <dsp:spPr>
        <a:xfrm>
          <a:off x="971584" y="1217122"/>
          <a:ext cx="328607" cy="91250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12508"/>
              </a:lnTo>
              <a:lnTo>
                <a:pt x="328607" y="912508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9C3E74-B256-49E4-890A-79D11AFB46C0}">
      <dsp:nvSpPr>
        <dsp:cNvPr id="0" name=""/>
        <dsp:cNvSpPr/>
      </dsp:nvSpPr>
      <dsp:spPr>
        <a:xfrm>
          <a:off x="1300192" y="1521292"/>
          <a:ext cx="2453913" cy="12166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FiO2 </a:t>
          </a:r>
          <a:r>
            <a:rPr lang="tr-TR" sz="1900" kern="1200" dirty="0" smtClean="0">
              <a:solidFill>
                <a:srgbClr val="FF0000"/>
              </a:solidFill>
            </a:rPr>
            <a:t>&gt; %90 </a:t>
          </a:r>
          <a:r>
            <a:rPr lang="tr-TR" sz="1900" kern="1200" dirty="0" smtClean="0"/>
            <a:t>PaO2/FiO2 </a:t>
          </a:r>
          <a:r>
            <a:rPr lang="tr-TR" sz="1900" b="1" kern="1200" dirty="0" smtClean="0">
              <a:solidFill>
                <a:srgbClr val="FF0000"/>
              </a:solidFill>
            </a:rPr>
            <a:t>&lt; 150 </a:t>
          </a:r>
          <a:r>
            <a:rPr lang="tr-TR" sz="1900" kern="1200" dirty="0" smtClean="0"/>
            <a:t> %50 ölüm riski vardır.</a:t>
          </a:r>
          <a:endParaRPr lang="tr-TR" sz="1900" kern="1200" dirty="0"/>
        </a:p>
      </dsp:txBody>
      <dsp:txXfrm>
        <a:off x="1335827" y="1556927"/>
        <a:ext cx="2382643" cy="1145408"/>
      </dsp:txXfrm>
    </dsp:sp>
    <dsp:sp modelId="{3815B1EE-C602-4003-B841-CF8C06D58D5B}">
      <dsp:nvSpPr>
        <dsp:cNvPr id="0" name=""/>
        <dsp:cNvSpPr/>
      </dsp:nvSpPr>
      <dsp:spPr>
        <a:xfrm>
          <a:off x="971584" y="1217122"/>
          <a:ext cx="328607" cy="24333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33356"/>
              </a:lnTo>
              <a:lnTo>
                <a:pt x="328607" y="2433356"/>
              </a:lnTo>
            </a:path>
          </a:pathLst>
        </a:custGeom>
        <a:noFill/>
        <a:ln w="425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5E8E3B-FB35-4C72-85F3-1ECDAFC1706E}">
      <dsp:nvSpPr>
        <dsp:cNvPr id="0" name=""/>
        <dsp:cNvSpPr/>
      </dsp:nvSpPr>
      <dsp:spPr>
        <a:xfrm>
          <a:off x="1300192" y="3042140"/>
          <a:ext cx="2596800" cy="12166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FiO2 </a:t>
          </a:r>
          <a:r>
            <a:rPr lang="tr-TR" sz="1900" kern="1200" dirty="0" smtClean="0">
              <a:solidFill>
                <a:srgbClr val="FF0000"/>
              </a:solidFill>
            </a:rPr>
            <a:t>&gt; %90 </a:t>
          </a:r>
          <a:r>
            <a:rPr lang="tr-TR" sz="1900" kern="1200" dirty="0" smtClean="0"/>
            <a:t>PaO2/FiO2 </a:t>
          </a:r>
          <a:r>
            <a:rPr lang="tr-TR" sz="1900" b="1" kern="1200" dirty="0" smtClean="0">
              <a:solidFill>
                <a:srgbClr val="FF0000"/>
              </a:solidFill>
            </a:rPr>
            <a:t>&lt; 100 </a:t>
          </a:r>
          <a:r>
            <a:rPr lang="tr-TR" sz="1900" kern="1200" dirty="0" smtClean="0"/>
            <a:t> %80 ölüm riski vardır.</a:t>
          </a:r>
          <a:endParaRPr lang="tr-TR" sz="1900" kern="1200" dirty="0"/>
        </a:p>
      </dsp:txBody>
      <dsp:txXfrm>
        <a:off x="1335827" y="3077775"/>
        <a:ext cx="2525530" cy="11454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AF97D3-5B14-4CFA-80BB-C7F2F5C77233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231C67-7947-43CF-9594-BC86264856EF}">
      <dsp:nvSpPr>
        <dsp:cNvPr id="0" name=""/>
        <dsp:cNvSpPr/>
      </dsp:nvSpPr>
      <dsp:spPr>
        <a:xfrm>
          <a:off x="6548" y="1219199"/>
          <a:ext cx="1962150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COVID-PCR pozitif</a:t>
          </a:r>
          <a:endParaRPr lang="tr-TR" sz="2400" kern="1200" dirty="0"/>
        </a:p>
      </dsp:txBody>
      <dsp:txXfrm>
        <a:off x="85903" y="1298554"/>
        <a:ext cx="1803440" cy="1466890"/>
      </dsp:txXfrm>
    </dsp:sp>
    <dsp:sp modelId="{82FB76F5-11EF-4448-A10E-23C3DEBD288A}">
      <dsp:nvSpPr>
        <dsp:cNvPr id="0" name=""/>
        <dsp:cNvSpPr/>
      </dsp:nvSpPr>
      <dsp:spPr>
        <a:xfrm>
          <a:off x="2066925" y="1219199"/>
          <a:ext cx="1962150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err="1" smtClean="0"/>
            <a:t>Favipiravir</a:t>
          </a:r>
          <a:endParaRPr lang="tr-TR" sz="2400" kern="1200" dirty="0"/>
        </a:p>
      </dsp:txBody>
      <dsp:txXfrm>
        <a:off x="2146280" y="1298554"/>
        <a:ext cx="1803440" cy="1466890"/>
      </dsp:txXfrm>
    </dsp:sp>
    <dsp:sp modelId="{689ECD5D-3402-4559-908C-2FEF07E52268}">
      <dsp:nvSpPr>
        <dsp:cNvPr id="0" name=""/>
        <dsp:cNvSpPr/>
      </dsp:nvSpPr>
      <dsp:spPr>
        <a:xfrm>
          <a:off x="4127301" y="1219199"/>
          <a:ext cx="1962150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 smtClean="0"/>
            <a:t>Sistemik </a:t>
          </a:r>
          <a:r>
            <a:rPr lang="tr-TR" sz="2400" kern="1200" dirty="0" err="1" smtClean="0"/>
            <a:t>steroid</a:t>
          </a:r>
          <a:endParaRPr lang="tr-TR" sz="2400" kern="1200" dirty="0"/>
        </a:p>
      </dsp:txBody>
      <dsp:txXfrm>
        <a:off x="4206656" y="1298554"/>
        <a:ext cx="1803440" cy="14668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3E7FE8-255A-4F1A-913D-2619C5B203A6}" type="datetimeFigureOut">
              <a:rPr lang="tr-TR" smtClean="0"/>
              <a:pPr/>
              <a:t>10.09.2022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6BADF-A9C1-4E4A-8A0D-A68FCD505AD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0260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6BADF-A9C1-4E4A-8A0D-A68FCD505AD3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4937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6BADF-A9C1-4E4A-8A0D-A68FCD505AD3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5270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Kesin tanı almış 7111 hastada; 5905 hasta </a:t>
            </a:r>
            <a:r>
              <a:rPr lang="tr-TR" dirty="0" err="1" smtClean="0"/>
              <a:t>ecmoya</a:t>
            </a:r>
            <a:r>
              <a:rPr lang="tr-TR" dirty="0" smtClean="0"/>
              <a:t> bağlanmış %49 </a:t>
            </a:r>
            <a:r>
              <a:rPr lang="tr-TR" dirty="0" err="1" smtClean="0"/>
              <a:t>mortalite</a:t>
            </a:r>
            <a:r>
              <a:rPr lang="tr-TR" dirty="0" smtClean="0"/>
              <a:t> görülmüş.(hastaların yaklaşık yarısı kaybedilmiş.) 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6BADF-A9C1-4E4A-8A0D-A68FCD505AD3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70869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Sol </a:t>
            </a:r>
            <a:r>
              <a:rPr lang="tr-TR" dirty="0" err="1" smtClean="0"/>
              <a:t>ac</a:t>
            </a:r>
            <a:r>
              <a:rPr lang="tr-TR" dirty="0" smtClean="0"/>
              <a:t> </a:t>
            </a:r>
            <a:r>
              <a:rPr lang="tr-TR" dirty="0" err="1" smtClean="0"/>
              <a:t>ust</a:t>
            </a:r>
            <a:r>
              <a:rPr lang="tr-TR" dirty="0" smtClean="0"/>
              <a:t> ve </a:t>
            </a:r>
            <a:r>
              <a:rPr lang="tr-TR" dirty="0" err="1" smtClean="0"/>
              <a:t>sag</a:t>
            </a:r>
            <a:r>
              <a:rPr lang="tr-TR" dirty="0" smtClean="0"/>
              <a:t> </a:t>
            </a:r>
            <a:r>
              <a:rPr lang="tr-TR" dirty="0" err="1" smtClean="0"/>
              <a:t>ac</a:t>
            </a:r>
            <a:r>
              <a:rPr lang="tr-TR" dirty="0" smtClean="0"/>
              <a:t> alt lobda </a:t>
            </a:r>
            <a:r>
              <a:rPr lang="tr-TR" dirty="0" err="1" smtClean="0"/>
              <a:t>icerisinde</a:t>
            </a:r>
            <a:r>
              <a:rPr lang="tr-TR" dirty="0" smtClean="0"/>
              <a:t> hava </a:t>
            </a:r>
            <a:r>
              <a:rPr lang="tr-TR" dirty="0" err="1" smtClean="0"/>
              <a:t>bronsoqrami</a:t>
            </a:r>
            <a:r>
              <a:rPr lang="tr-TR" dirty="0" smtClean="0"/>
              <a:t> olan </a:t>
            </a:r>
            <a:r>
              <a:rPr lang="tr-TR" dirty="0" err="1" smtClean="0"/>
              <a:t>konsolidasiyon</a:t>
            </a:r>
            <a:r>
              <a:rPr lang="tr-TR" dirty="0" smtClean="0"/>
              <a:t> </a:t>
            </a:r>
            <a:r>
              <a:rPr lang="tr-TR" dirty="0" err="1" smtClean="0"/>
              <a:t>alani</a:t>
            </a:r>
            <a:r>
              <a:rPr lang="tr-TR" dirty="0" smtClean="0"/>
              <a:t> ve her iki </a:t>
            </a:r>
            <a:r>
              <a:rPr lang="tr-TR" dirty="0" err="1" smtClean="0"/>
              <a:t>acde</a:t>
            </a:r>
            <a:r>
              <a:rPr lang="tr-TR" dirty="0" smtClean="0"/>
              <a:t> </a:t>
            </a:r>
            <a:r>
              <a:rPr lang="tr-TR" dirty="0" err="1" smtClean="0"/>
              <a:t>septal</a:t>
            </a:r>
            <a:r>
              <a:rPr lang="tr-TR" dirty="0" smtClean="0"/>
              <a:t> </a:t>
            </a:r>
            <a:r>
              <a:rPr lang="tr-TR" dirty="0" err="1" smtClean="0"/>
              <a:t>kalinlasma</a:t>
            </a:r>
            <a:r>
              <a:rPr lang="tr-TR" dirty="0" smtClean="0"/>
              <a:t> ve buzlu cam </a:t>
            </a:r>
            <a:r>
              <a:rPr lang="tr-TR" dirty="0" err="1" smtClean="0"/>
              <a:t>gorunumu</a:t>
            </a:r>
            <a:r>
              <a:rPr lang="tr-TR" dirty="0" smtClean="0"/>
              <a:t> izlendi (</a:t>
            </a:r>
            <a:r>
              <a:rPr lang="tr-TR" dirty="0" err="1" smtClean="0"/>
              <a:t>pnomoni</a:t>
            </a:r>
            <a:r>
              <a:rPr lang="tr-TR" dirty="0" smtClean="0"/>
              <a:t>)</a:t>
            </a:r>
          </a:p>
          <a:p>
            <a:r>
              <a:rPr lang="tr-TR" dirty="0" smtClean="0"/>
              <a:t>Her iki </a:t>
            </a:r>
            <a:r>
              <a:rPr lang="tr-TR" dirty="0" err="1" smtClean="0"/>
              <a:t>aksiller</a:t>
            </a:r>
            <a:r>
              <a:rPr lang="tr-TR" dirty="0" smtClean="0"/>
              <a:t> 1 cm </a:t>
            </a:r>
            <a:r>
              <a:rPr lang="tr-TR" dirty="0" err="1" smtClean="0"/>
              <a:t>kucuk</a:t>
            </a:r>
            <a:r>
              <a:rPr lang="tr-TR" dirty="0" smtClean="0"/>
              <a:t> lenf </a:t>
            </a:r>
            <a:r>
              <a:rPr lang="tr-TR" dirty="0" err="1" smtClean="0"/>
              <a:t>nodlari</a:t>
            </a:r>
            <a:r>
              <a:rPr lang="tr-TR" dirty="0" smtClean="0"/>
              <a:t> izlendi</a:t>
            </a:r>
          </a:p>
          <a:p>
            <a:r>
              <a:rPr lang="tr-TR" dirty="0" err="1" smtClean="0"/>
              <a:t>Plevral</a:t>
            </a:r>
            <a:r>
              <a:rPr lang="tr-TR" dirty="0" smtClean="0"/>
              <a:t> </a:t>
            </a:r>
            <a:r>
              <a:rPr lang="tr-TR" dirty="0" err="1" smtClean="0"/>
              <a:t>kalinlasma</a:t>
            </a:r>
            <a:r>
              <a:rPr lang="tr-TR" dirty="0" smtClean="0"/>
              <a:t> ve</a:t>
            </a:r>
            <a:r>
              <a:rPr lang="tr-TR" baseline="0" dirty="0" smtClean="0"/>
              <a:t> </a:t>
            </a:r>
            <a:r>
              <a:rPr lang="tr-TR" dirty="0" err="1" smtClean="0"/>
              <a:t>effuzyon</a:t>
            </a:r>
            <a:r>
              <a:rPr lang="tr-TR" dirty="0" smtClean="0"/>
              <a:t> izlenmedi.</a:t>
            </a:r>
          </a:p>
          <a:p>
            <a:r>
              <a:rPr lang="tr-TR" dirty="0" smtClean="0"/>
              <a:t>Kemik </a:t>
            </a:r>
            <a:r>
              <a:rPr lang="tr-TR" dirty="0" err="1" smtClean="0"/>
              <a:t>yapida</a:t>
            </a:r>
            <a:r>
              <a:rPr lang="tr-TR" dirty="0" smtClean="0"/>
              <a:t> </a:t>
            </a:r>
            <a:r>
              <a:rPr lang="tr-TR" dirty="0" err="1" smtClean="0"/>
              <a:t>major</a:t>
            </a:r>
            <a:r>
              <a:rPr lang="tr-TR" dirty="0" smtClean="0"/>
              <a:t> </a:t>
            </a:r>
            <a:r>
              <a:rPr lang="tr-TR" dirty="0" err="1" smtClean="0"/>
              <a:t>travmatik</a:t>
            </a:r>
            <a:r>
              <a:rPr lang="tr-TR" dirty="0" smtClean="0"/>
              <a:t> patolojik </a:t>
            </a:r>
            <a:r>
              <a:rPr lang="tr-TR" dirty="0" err="1" smtClean="0"/>
              <a:t>gorunum</a:t>
            </a:r>
            <a:r>
              <a:rPr lang="tr-TR" dirty="0" smtClean="0"/>
              <a:t> izlenmedi.</a:t>
            </a:r>
          </a:p>
          <a:p>
            <a:r>
              <a:rPr lang="tr-TR" dirty="0" smtClean="0"/>
              <a:t>SONUC: </a:t>
            </a:r>
          </a:p>
          <a:p>
            <a:r>
              <a:rPr lang="tr-TR" dirty="0" smtClean="0"/>
              <a:t>COVID-19 enfeksiyonu </a:t>
            </a:r>
            <a:r>
              <a:rPr lang="tr-TR" dirty="0" err="1" smtClean="0"/>
              <a:t>acisindan</a:t>
            </a:r>
            <a:r>
              <a:rPr lang="tr-TR" dirty="0" smtClean="0"/>
              <a:t>  belirsiz radyolojik bulgular.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CF401E-FA66-4E4E-A68C-B65F82733E4B}" type="slidenum">
              <a:rPr lang="tr-TR" smtClean="0"/>
              <a:pPr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3238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Covid</a:t>
            </a:r>
            <a:r>
              <a:rPr lang="tr-TR" dirty="0" smtClean="0"/>
              <a:t> nedeniyle </a:t>
            </a:r>
            <a:r>
              <a:rPr lang="tr-TR" dirty="0" err="1" smtClean="0"/>
              <a:t>ecmo</a:t>
            </a:r>
            <a:r>
              <a:rPr lang="tr-TR" dirty="0" smtClean="0"/>
              <a:t> takılan ve başarı sağlanan pediatrik ilk vakadır.</a:t>
            </a:r>
            <a:r>
              <a:rPr lang="tr-TR" dirty="0" err="1" smtClean="0"/>
              <a:t>sağlılkla</a:t>
            </a:r>
            <a:r>
              <a:rPr lang="tr-TR" dirty="0" smtClean="0"/>
              <a:t> </a:t>
            </a:r>
            <a:r>
              <a:rPr lang="tr-TR" smtClean="0"/>
              <a:t>taburcu</a:t>
            </a:r>
            <a:r>
              <a:rPr lang="tr-TR" baseline="0" smtClean="0"/>
              <a:t> edilmiştir.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B6BADF-A9C1-4E4A-8A0D-A68FCD505AD3}" type="slidenum">
              <a:rPr lang="tr-TR" smtClean="0"/>
              <a:pPr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8493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Yuvarlatılmış Dikdörtgen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Başlık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0" name="19 Alt Başlık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9" name="1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A33AA-FFBE-4297-9415-C5AA2D6413A1}" type="datetimeFigureOut">
              <a:rPr lang="tr-TR" smtClean="0"/>
              <a:pPr/>
              <a:t>10.09.2022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11" name="1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488BFC-B8A9-43BB-BB9C-A96283EB53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A33AA-FFBE-4297-9415-C5AA2D6413A1}" type="datetimeFigureOut">
              <a:rPr lang="tr-TR" smtClean="0"/>
              <a:pPr/>
              <a:t>10.09.2022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488BFC-B8A9-43BB-BB9C-A96283EB53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Yuvarlatılmış Dikdörtgen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A33AA-FFBE-4297-9415-C5AA2D6413A1}" type="datetimeFigureOut">
              <a:rPr lang="tr-TR" smtClean="0"/>
              <a:pPr/>
              <a:t>10.09.2022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488BFC-B8A9-43BB-BB9C-A96283EB53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A33AA-FFBE-4297-9415-C5AA2D6413A1}" type="datetimeFigureOut">
              <a:rPr lang="tr-TR" smtClean="0"/>
              <a:pPr/>
              <a:t>10.09.2022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488BFC-B8A9-43BB-BB9C-A96283EB53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A33AA-FFBE-4297-9415-C5AA2D6413A1}" type="datetimeFigureOut">
              <a:rPr lang="tr-TR" smtClean="0"/>
              <a:pPr/>
              <a:t>10.09.2022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488BFC-B8A9-43BB-BB9C-A96283EB53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A33AA-FFBE-4297-9415-C5AA2D6413A1}" type="datetimeFigureOut">
              <a:rPr lang="tr-TR" smtClean="0"/>
              <a:pPr/>
              <a:t>10.09.2022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488BFC-B8A9-43BB-BB9C-A96283EB53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A33AA-FFBE-4297-9415-C5AA2D6413A1}" type="datetimeFigureOut">
              <a:rPr lang="tr-TR" smtClean="0"/>
              <a:pPr/>
              <a:t>10.09.2022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488BFC-B8A9-43BB-BB9C-A96283EB53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A33AA-FFBE-4297-9415-C5AA2D6413A1}" type="datetimeFigureOut">
              <a:rPr lang="tr-TR" smtClean="0"/>
              <a:pPr/>
              <a:t>10.09.2022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488BFC-B8A9-43BB-BB9C-A96283EB53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Tek Köşesi Yuvarlatılmış Dikdörtgen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A33AA-FFBE-4297-9415-C5AA2D6413A1}" type="datetimeFigureOut">
              <a:rPr lang="tr-TR" smtClean="0"/>
              <a:pPr/>
              <a:t>10.09.2022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488BFC-B8A9-43BB-BB9C-A96283EB53D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A33AA-FFBE-4297-9415-C5AA2D6413A1}" type="datetimeFigureOut">
              <a:rPr lang="tr-TR" smtClean="0"/>
              <a:pPr/>
              <a:t>10.09.2022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488BFC-B8A9-43BB-BB9C-A96283EB53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36A33AA-FFBE-4297-9415-C5AA2D6413A1}" type="datetimeFigureOut">
              <a:rPr lang="tr-TR" smtClean="0"/>
              <a:pPr/>
              <a:t>10.09.2022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4488BFC-B8A9-43BB-BB9C-A96283EB53D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Yuvarlatılmış Dikdörtgen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Başlık Yer Tutucusu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D36A33AA-FFBE-4297-9415-C5AA2D6413A1}" type="datetimeFigureOut">
              <a:rPr lang="tr-TR" smtClean="0"/>
              <a:pPr/>
              <a:t>10.09.2022</a:t>
            </a:fld>
            <a:endParaRPr lang="tr-TR"/>
          </a:p>
        </p:txBody>
      </p:sp>
      <p:sp>
        <p:nvSpPr>
          <p:cNvPr id="18" name="17 Altbilgi Yer Tutucusu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4488BFC-B8A9-43BB-BB9C-A96283EB53DC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OV"/><Relationship Id="rId2" Type="http://schemas.microsoft.com/office/2007/relationships/media" Target="../media/media1.MOV"/><Relationship Id="rId1" Type="http://schemas.openxmlformats.org/officeDocument/2006/relationships/video" Target="NULL" TargetMode="Externa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media" Target="../media/media3.MOV"/><Relationship Id="rId7" Type="http://schemas.openxmlformats.org/officeDocument/2006/relationships/image" Target="../media/image19.png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18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3.MO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ikdörtgen"/>
          <p:cNvSpPr/>
          <p:nvPr/>
        </p:nvSpPr>
        <p:spPr>
          <a:xfrm>
            <a:off x="500034" y="1214422"/>
            <a:ext cx="807249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COVID-19 ECMO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OLGU SUNUMU</a:t>
            </a:r>
            <a:endParaRPr lang="tr-TR" sz="6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2071670" y="4714884"/>
            <a:ext cx="5357850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PERF. Ayşe Özüm EVRENOS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DR.BEHÇET UZ ÇOCUK HASTANESİ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ÇOCUK KALP CERRAHİSİ KLİNİĞİ</a:t>
            </a:r>
            <a:endParaRPr lang="tr-T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2052" name="Picture 22" descr="http://www.manggis.com.tr/wp-content/uploads/2013/08/behcetuz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71536" y="-214338"/>
            <a:ext cx="27559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sz="5400" b="1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857232"/>
            <a:ext cx="4857784" cy="52149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600" b="1" dirty="0" smtClean="0">
                <a:solidFill>
                  <a:srgbClr val="C00000"/>
                </a:solidFill>
              </a:rPr>
              <a:t>ECMO</a:t>
            </a:r>
            <a:r>
              <a:rPr lang="tr-TR" dirty="0" smtClean="0">
                <a:solidFill>
                  <a:srgbClr val="C00000"/>
                </a:solidFill>
              </a:rPr>
              <a:t>: </a:t>
            </a:r>
          </a:p>
          <a:p>
            <a:pPr>
              <a:buNone/>
            </a:pPr>
            <a:r>
              <a:rPr lang="tr-TR" dirty="0"/>
              <a:t>	</a:t>
            </a:r>
            <a:r>
              <a:rPr lang="tr-TR" dirty="0" smtClean="0"/>
              <a:t>Kalbin </a:t>
            </a:r>
            <a:r>
              <a:rPr lang="tr-TR" dirty="0"/>
              <a:t>pompa </a:t>
            </a:r>
            <a:r>
              <a:rPr lang="tr-TR" dirty="0" smtClean="0"/>
              <a:t>fonksiyonunun bozulduğu </a:t>
            </a:r>
            <a:r>
              <a:rPr lang="tr-TR" dirty="0"/>
              <a:t>ve/veya akciğerlerde </a:t>
            </a:r>
            <a:r>
              <a:rPr lang="tr-TR" dirty="0" err="1" smtClean="0"/>
              <a:t>ventilasyon</a:t>
            </a:r>
            <a:r>
              <a:rPr lang="tr-TR" dirty="0" smtClean="0"/>
              <a:t> perfüzyon oranının bozulduğu kişilerin </a:t>
            </a:r>
            <a:r>
              <a:rPr lang="tr-TR" dirty="0" err="1" smtClean="0"/>
              <a:t>parsiyel</a:t>
            </a:r>
            <a:r>
              <a:rPr lang="tr-TR" dirty="0" smtClean="0"/>
              <a:t> </a:t>
            </a:r>
            <a:r>
              <a:rPr lang="tr-TR" dirty="0" err="1" smtClean="0"/>
              <a:t>kardiyopulmoner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-</a:t>
            </a:r>
            <a:r>
              <a:rPr lang="tr-TR" dirty="0" err="1" smtClean="0"/>
              <a:t>pass</a:t>
            </a:r>
            <a:r>
              <a:rPr lang="tr-TR" dirty="0" smtClean="0"/>
              <a:t> ile geçici olarak desteklenmesidir</a:t>
            </a:r>
          </a:p>
        </p:txBody>
      </p:sp>
      <p:pic>
        <p:nvPicPr>
          <p:cNvPr id="1026" name="Picture 2" descr="C:\Users\emel.ergin\Desktop\ecmo-fig-300x2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142984"/>
            <a:ext cx="3500462" cy="31432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İçerik Yer Tutucusu"/>
          <p:cNvSpPr>
            <a:spLocks noGrp="1"/>
          </p:cNvSpPr>
          <p:nvPr>
            <p:ph idx="1"/>
          </p:nvPr>
        </p:nvSpPr>
        <p:spPr>
          <a:xfrm>
            <a:off x="571472" y="1643050"/>
            <a:ext cx="8183880" cy="4187952"/>
          </a:xfrm>
        </p:spPr>
        <p:txBody>
          <a:bodyPr>
            <a:normAutofit fontScale="92500" lnSpcReduction="20000"/>
          </a:bodyPr>
          <a:lstStyle/>
          <a:p>
            <a:r>
              <a:rPr lang="tr-TR" sz="2800" dirty="0" err="1" smtClean="0"/>
              <a:t>Persistent</a:t>
            </a:r>
            <a:r>
              <a:rPr lang="tr-TR" sz="2800" dirty="0" smtClean="0"/>
              <a:t> </a:t>
            </a:r>
            <a:r>
              <a:rPr lang="tr-TR" sz="2800" dirty="0" err="1" smtClean="0"/>
              <a:t>Pulmoner</a:t>
            </a:r>
            <a:r>
              <a:rPr lang="tr-TR" sz="2800" dirty="0" smtClean="0"/>
              <a:t> Hipertansiyon </a:t>
            </a:r>
          </a:p>
          <a:p>
            <a:r>
              <a:rPr lang="tr-TR" sz="2800" dirty="0" err="1" smtClean="0"/>
              <a:t>Mekonium</a:t>
            </a:r>
            <a:r>
              <a:rPr lang="tr-TR" sz="2800" dirty="0" smtClean="0"/>
              <a:t> </a:t>
            </a:r>
            <a:r>
              <a:rPr lang="tr-TR" sz="2800" dirty="0" err="1" smtClean="0"/>
              <a:t>Aspirasyon</a:t>
            </a:r>
            <a:r>
              <a:rPr lang="tr-TR" sz="2800" dirty="0" smtClean="0"/>
              <a:t> Sendromu </a:t>
            </a:r>
          </a:p>
          <a:p>
            <a:r>
              <a:rPr lang="tr-TR" sz="2800" dirty="0" smtClean="0"/>
              <a:t>RDS: </a:t>
            </a:r>
            <a:r>
              <a:rPr lang="tr-TR" sz="2800" dirty="0" err="1" smtClean="0"/>
              <a:t>Respiratory</a:t>
            </a:r>
            <a:r>
              <a:rPr lang="tr-TR" sz="2800" dirty="0" smtClean="0"/>
              <a:t> </a:t>
            </a:r>
            <a:r>
              <a:rPr lang="tr-TR" sz="2800" dirty="0" err="1" smtClean="0"/>
              <a:t>Distress</a:t>
            </a:r>
            <a:r>
              <a:rPr lang="tr-TR" sz="2800" dirty="0" smtClean="0"/>
              <a:t> </a:t>
            </a:r>
            <a:r>
              <a:rPr lang="tr-TR" sz="2800" dirty="0" err="1" smtClean="0"/>
              <a:t>Syndrome</a:t>
            </a:r>
            <a:r>
              <a:rPr lang="tr-TR" sz="2800" dirty="0" smtClean="0"/>
              <a:t> </a:t>
            </a:r>
          </a:p>
          <a:p>
            <a:r>
              <a:rPr lang="tr-TR" sz="2800" dirty="0" err="1" smtClean="0"/>
              <a:t>Konjenital</a:t>
            </a:r>
            <a:r>
              <a:rPr lang="tr-TR" sz="2800" dirty="0" smtClean="0"/>
              <a:t> </a:t>
            </a:r>
            <a:r>
              <a:rPr lang="tr-TR" sz="2800" dirty="0" err="1" smtClean="0"/>
              <a:t>Diafragmatik</a:t>
            </a:r>
            <a:r>
              <a:rPr lang="tr-TR" sz="2800" dirty="0" smtClean="0"/>
              <a:t> </a:t>
            </a:r>
            <a:r>
              <a:rPr lang="tr-TR" sz="2800" dirty="0" err="1" smtClean="0"/>
              <a:t>Herni</a:t>
            </a:r>
            <a:r>
              <a:rPr lang="tr-TR" sz="2800" dirty="0" smtClean="0"/>
              <a:t>,</a:t>
            </a:r>
            <a:r>
              <a:rPr lang="tr-TR" sz="2800" dirty="0" err="1" smtClean="0"/>
              <a:t>Sepsis</a:t>
            </a:r>
            <a:r>
              <a:rPr lang="tr-TR" sz="2800" dirty="0" smtClean="0"/>
              <a:t>/</a:t>
            </a:r>
            <a:r>
              <a:rPr lang="tr-TR" sz="2800" dirty="0" err="1" smtClean="0"/>
              <a:t>pnomoni</a:t>
            </a:r>
            <a:endParaRPr lang="tr-TR" sz="2800" dirty="0" smtClean="0"/>
          </a:p>
          <a:p>
            <a:r>
              <a:rPr lang="tr-TR" sz="2800" dirty="0" err="1" smtClean="0"/>
              <a:t>Postoperatif</a:t>
            </a:r>
            <a:r>
              <a:rPr lang="tr-TR" sz="2800" dirty="0" smtClean="0"/>
              <a:t> düşük debi </a:t>
            </a:r>
          </a:p>
          <a:p>
            <a:r>
              <a:rPr lang="tr-TR" sz="2800" dirty="0" err="1" smtClean="0"/>
              <a:t>Kardiomyopati</a:t>
            </a:r>
            <a:r>
              <a:rPr lang="tr-TR" sz="2800" dirty="0" smtClean="0"/>
              <a:t>/</a:t>
            </a:r>
            <a:r>
              <a:rPr lang="tr-TR" sz="2800" dirty="0" err="1" smtClean="0"/>
              <a:t>myokardit</a:t>
            </a:r>
            <a:r>
              <a:rPr lang="tr-TR" sz="2800" dirty="0" smtClean="0"/>
              <a:t> </a:t>
            </a:r>
          </a:p>
          <a:p>
            <a:r>
              <a:rPr lang="tr-TR" sz="2800" dirty="0" err="1" smtClean="0"/>
              <a:t>Aspirasyon</a:t>
            </a:r>
            <a:r>
              <a:rPr lang="tr-TR" sz="2800" dirty="0" smtClean="0"/>
              <a:t> </a:t>
            </a:r>
            <a:r>
              <a:rPr lang="tr-TR" sz="2800" dirty="0" err="1" smtClean="0"/>
              <a:t>pnomonisi</a:t>
            </a:r>
            <a:r>
              <a:rPr lang="tr-TR" sz="2800" dirty="0" smtClean="0"/>
              <a:t> </a:t>
            </a:r>
          </a:p>
          <a:p>
            <a:r>
              <a:rPr lang="tr-TR" sz="2800" dirty="0" smtClean="0"/>
              <a:t>Pulmoner </a:t>
            </a:r>
            <a:r>
              <a:rPr lang="tr-TR" sz="2800" dirty="0" err="1" smtClean="0"/>
              <a:t>embolizm</a:t>
            </a:r>
            <a:r>
              <a:rPr lang="tr-TR" sz="2800" dirty="0" smtClean="0"/>
              <a:t> </a:t>
            </a:r>
          </a:p>
          <a:p>
            <a:r>
              <a:rPr lang="tr-TR" sz="2800" b="1" dirty="0" smtClean="0"/>
              <a:t>ARDS</a:t>
            </a:r>
          </a:p>
          <a:p>
            <a:r>
              <a:rPr lang="tr-TR" sz="2800" b="1" dirty="0" smtClean="0"/>
              <a:t>COVID-19</a:t>
            </a:r>
          </a:p>
        </p:txBody>
      </p:sp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b="1" i="1" dirty="0" smtClean="0">
                <a:solidFill>
                  <a:srgbClr val="C00000"/>
                </a:solidFill>
              </a:rPr>
              <a:t>ECMO</a:t>
            </a:r>
            <a:r>
              <a:rPr lang="tr-TR" b="1" i="1" dirty="0" smtClean="0">
                <a:solidFill>
                  <a:srgbClr val="C00000"/>
                </a:solidFill>
              </a:rPr>
              <a:t> ile Tedaviye Destek Verilebilen Hastalıklar</a:t>
            </a:r>
            <a:endParaRPr lang="tr-TR" dirty="0" smtClean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928710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tr-TR" sz="4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Endikasyon</a:t>
            </a:r>
            <a:endParaRPr lang="tr-TR" sz="28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3 Diyagram"/>
          <p:cNvGraphicFramePr/>
          <p:nvPr/>
        </p:nvGraphicFramePr>
        <p:xfrm>
          <a:off x="-500098" y="135729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7 İçerik Yer Tutucusu"/>
          <p:cNvGraphicFramePr>
            <a:graphicFrameLocks noGrp="1"/>
          </p:cNvGraphicFramePr>
          <p:nvPr>
            <p:ph idx="1"/>
          </p:nvPr>
        </p:nvGraphicFramePr>
        <p:xfrm>
          <a:off x="4429124" y="1428736"/>
          <a:ext cx="4572032" cy="4259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-3500494" y="-1051560"/>
            <a:ext cx="8183880" cy="1051560"/>
          </a:xfrm>
        </p:spPr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5500726"/>
          </a:xfrm>
        </p:spPr>
        <p:txBody>
          <a:bodyPr>
            <a:noAutofit/>
          </a:bodyPr>
          <a:lstStyle/>
          <a:p>
            <a:pPr>
              <a:buNone/>
              <a:defRPr/>
            </a:pPr>
            <a:endParaRPr lang="tr-TR" sz="2400" b="1" dirty="0" smtClean="0">
              <a:solidFill>
                <a:srgbClr val="FF0000"/>
              </a:solidFill>
            </a:endParaRPr>
          </a:p>
          <a:p>
            <a:pPr>
              <a:buNone/>
              <a:defRPr/>
            </a:pPr>
            <a:r>
              <a:rPr lang="tr-TR" sz="2400" b="1" dirty="0" smtClean="0">
                <a:solidFill>
                  <a:srgbClr val="FF0000"/>
                </a:solidFill>
              </a:rPr>
              <a:t>                                                PaO2 &lt; 40mmHg</a:t>
            </a:r>
          </a:p>
          <a:p>
            <a:pPr>
              <a:buNone/>
              <a:defRPr/>
            </a:pPr>
            <a:endParaRPr lang="tr-TR" sz="2400" b="1" dirty="0" smtClean="0">
              <a:solidFill>
                <a:srgbClr val="FF0000"/>
              </a:solidFill>
            </a:endParaRPr>
          </a:p>
          <a:p>
            <a:pPr>
              <a:buNone/>
              <a:defRPr/>
            </a:pPr>
            <a:endParaRPr lang="tr-TR" sz="2400" b="1" dirty="0" smtClean="0">
              <a:solidFill>
                <a:srgbClr val="FF0000"/>
              </a:solidFill>
            </a:endParaRPr>
          </a:p>
          <a:p>
            <a:pPr>
              <a:buNone/>
              <a:defRPr/>
            </a:pPr>
            <a:r>
              <a:rPr lang="tr-TR" sz="2400" b="1" dirty="0" smtClean="0">
                <a:solidFill>
                  <a:srgbClr val="FF0000"/>
                </a:solidFill>
              </a:rPr>
              <a:t>                                                                                                  </a:t>
            </a:r>
          </a:p>
          <a:p>
            <a:pPr>
              <a:buNone/>
              <a:defRPr/>
            </a:pPr>
            <a:r>
              <a:rPr lang="tr-TR" sz="2400" b="1" dirty="0" smtClean="0">
                <a:solidFill>
                  <a:srgbClr val="FF0000"/>
                </a:solidFill>
              </a:rPr>
              <a:t>                                                     OI &gt; 40  </a:t>
            </a:r>
          </a:p>
          <a:p>
            <a:pPr>
              <a:buNone/>
              <a:defRPr/>
            </a:pPr>
            <a:endParaRPr lang="tr-TR" sz="2400" b="1" dirty="0" smtClean="0">
              <a:solidFill>
                <a:srgbClr val="FF0000"/>
              </a:solidFill>
            </a:endParaRPr>
          </a:p>
          <a:p>
            <a:pPr>
              <a:buNone/>
              <a:defRPr/>
            </a:pPr>
            <a:r>
              <a:rPr lang="tr-TR" sz="2400" b="1" dirty="0" smtClean="0"/>
              <a:t>  *</a:t>
            </a:r>
            <a:r>
              <a:rPr lang="tr-TR" sz="1800" b="1" dirty="0" smtClean="0"/>
              <a:t>OI= (MAP x FiO2 x 100)/PaO2</a:t>
            </a:r>
          </a:p>
          <a:p>
            <a:pPr>
              <a:buNone/>
              <a:defRPr/>
            </a:pPr>
            <a:endParaRPr lang="tr-TR" sz="2400" b="1" dirty="0" smtClean="0"/>
          </a:p>
          <a:p>
            <a:pPr>
              <a:defRPr/>
            </a:pPr>
            <a:r>
              <a:rPr lang="en-US" sz="2400" dirty="0" smtClean="0"/>
              <a:t> </a:t>
            </a:r>
            <a:r>
              <a:rPr lang="tr-TR" sz="2400" dirty="0" err="1" smtClean="0">
                <a:solidFill>
                  <a:srgbClr val="FF0000"/>
                </a:solidFill>
              </a:rPr>
              <a:t>Arteriyel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err="1" smtClean="0">
                <a:solidFill>
                  <a:srgbClr val="FF0000"/>
                </a:solidFill>
              </a:rPr>
              <a:t>pH</a:t>
            </a:r>
            <a:r>
              <a:rPr lang="en-US" sz="2400" dirty="0" smtClean="0">
                <a:solidFill>
                  <a:srgbClr val="FF0000"/>
                </a:solidFill>
              </a:rPr>
              <a:t>&lt;7.20</a:t>
            </a:r>
            <a:r>
              <a:rPr lang="tr-TR" sz="2400" dirty="0" smtClean="0">
                <a:solidFill>
                  <a:srgbClr val="FF0000"/>
                </a:solidFill>
              </a:rPr>
              <a:t> </a:t>
            </a:r>
            <a:r>
              <a:rPr lang="tr-TR" sz="2400" dirty="0" smtClean="0"/>
              <a:t>olan </a:t>
            </a:r>
            <a:r>
              <a:rPr lang="tr-TR" sz="2400" dirty="0" err="1" smtClean="0"/>
              <a:t>hiperkapnik</a:t>
            </a:r>
            <a:r>
              <a:rPr lang="tr-TR" sz="2400" dirty="0" smtClean="0"/>
              <a:t> solunumsal yetmezlik var ise</a:t>
            </a:r>
          </a:p>
          <a:p>
            <a:pPr>
              <a:defRPr/>
            </a:pPr>
            <a:r>
              <a:rPr lang="tr-TR" sz="2400" dirty="0" smtClean="0"/>
              <a:t>Mekanik </a:t>
            </a:r>
            <a:r>
              <a:rPr lang="tr-TR" sz="2400" dirty="0" err="1" smtClean="0"/>
              <a:t>ventilatörde</a:t>
            </a:r>
            <a:r>
              <a:rPr lang="tr-TR" sz="2400" dirty="0" smtClean="0"/>
              <a:t> yüksek basınca</a:t>
            </a:r>
            <a:r>
              <a:rPr lang="tr-TR" sz="2400" dirty="0" smtClean="0">
                <a:solidFill>
                  <a:srgbClr val="FF0000"/>
                </a:solidFill>
              </a:rPr>
              <a:t> (</a:t>
            </a:r>
            <a:r>
              <a:rPr lang="en-US" sz="2000" i="1" dirty="0" err="1" smtClean="0">
                <a:solidFill>
                  <a:srgbClr val="FF0000"/>
                </a:solidFill>
              </a:rPr>
              <a:t>Pplat</a:t>
            </a:r>
            <a:r>
              <a:rPr lang="en-US" sz="2000" i="1" dirty="0" smtClean="0">
                <a:solidFill>
                  <a:srgbClr val="FF0000"/>
                </a:solidFill>
              </a:rPr>
              <a:t> &gt;30 cm H2O</a:t>
            </a:r>
            <a:r>
              <a:rPr lang="en-US" sz="2400" dirty="0" smtClean="0">
                <a:solidFill>
                  <a:srgbClr val="FF0000"/>
                </a:solidFill>
              </a:rPr>
              <a:t>)</a:t>
            </a:r>
            <a:r>
              <a:rPr lang="en-US" sz="2400" dirty="0" smtClean="0"/>
              <a:t> </a:t>
            </a:r>
            <a:r>
              <a:rPr lang="tr-TR" sz="2400" dirty="0" smtClean="0"/>
              <a:t>rağmen CO2 </a:t>
            </a:r>
            <a:r>
              <a:rPr lang="tr-TR" sz="2400" dirty="0" err="1" smtClean="0"/>
              <a:t>retansiyonu</a:t>
            </a:r>
            <a:endParaRPr lang="tr-TR" sz="2400" dirty="0" smtClean="0"/>
          </a:p>
          <a:p>
            <a:pPr>
              <a:defRPr/>
            </a:pPr>
            <a:endParaRPr lang="en-US" sz="2400" dirty="0" smtClean="0"/>
          </a:p>
          <a:p>
            <a:pPr>
              <a:buNone/>
              <a:defRPr/>
            </a:pPr>
            <a:endParaRPr lang="tr-TR" sz="2400" dirty="0" smtClean="0"/>
          </a:p>
          <a:p>
            <a:pPr>
              <a:buNone/>
            </a:pPr>
            <a:endParaRPr lang="tr-TR" sz="2400" dirty="0"/>
          </a:p>
        </p:txBody>
      </p:sp>
      <p:sp>
        <p:nvSpPr>
          <p:cNvPr id="5" name="4 Yuvarlatılmış Dikdörtgen"/>
          <p:cNvSpPr/>
          <p:nvPr/>
        </p:nvSpPr>
        <p:spPr>
          <a:xfrm>
            <a:off x="642910" y="642918"/>
            <a:ext cx="3071834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tr-TR" b="1" dirty="0" smtClean="0"/>
              <a:t>%100  O2 ile 4 saat solutmaya rağmen </a:t>
            </a:r>
          </a:p>
        </p:txBody>
      </p:sp>
      <p:sp>
        <p:nvSpPr>
          <p:cNvPr id="6" name="5 Sağ Ok"/>
          <p:cNvSpPr/>
          <p:nvPr/>
        </p:nvSpPr>
        <p:spPr>
          <a:xfrm>
            <a:off x="4286248" y="92867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Yuvarlatılmış Dikdörtgen"/>
          <p:cNvSpPr/>
          <p:nvPr/>
        </p:nvSpPr>
        <p:spPr>
          <a:xfrm>
            <a:off x="642910" y="2143116"/>
            <a:ext cx="3071834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tr-TR" b="1" dirty="0" smtClean="0"/>
              <a:t>İki veya daha fazla kan gazında Oksijen indeksi (OI) </a:t>
            </a:r>
          </a:p>
        </p:txBody>
      </p:sp>
      <p:sp>
        <p:nvSpPr>
          <p:cNvPr id="8" name="7 Sağ Ok"/>
          <p:cNvSpPr/>
          <p:nvPr/>
        </p:nvSpPr>
        <p:spPr>
          <a:xfrm>
            <a:off x="4286248" y="250030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>
          <a:xfrm>
            <a:off x="500034" y="428604"/>
            <a:ext cx="8643966" cy="1214446"/>
          </a:xfrm>
        </p:spPr>
        <p:txBody>
          <a:bodyPr>
            <a:noAutofit/>
          </a:bodyPr>
          <a:lstStyle/>
          <a:p>
            <a:r>
              <a:rPr lang="tr-TR" sz="2400" b="0" dirty="0" err="1" smtClean="0"/>
              <a:t>Extracorporeal</a:t>
            </a:r>
            <a:r>
              <a:rPr lang="tr-TR" sz="2400" b="0" dirty="0" smtClean="0"/>
              <a:t> </a:t>
            </a:r>
            <a:r>
              <a:rPr lang="tr-TR" sz="2400" b="0" dirty="0" err="1" smtClean="0"/>
              <a:t>Membrane</a:t>
            </a:r>
            <a:r>
              <a:rPr lang="tr-TR" sz="2400" b="0" dirty="0" smtClean="0"/>
              <a:t> </a:t>
            </a:r>
            <a:r>
              <a:rPr lang="tr-TR" sz="2400" b="0" dirty="0" err="1" smtClean="0"/>
              <a:t>Oxygenation</a:t>
            </a:r>
            <a:r>
              <a:rPr lang="tr-TR" sz="2400" b="0" dirty="0" smtClean="0"/>
              <a:t> </a:t>
            </a:r>
            <a:r>
              <a:rPr lang="tr-TR" sz="2400" b="0" dirty="0" err="1" smtClean="0"/>
              <a:t>for</a:t>
            </a:r>
            <a:r>
              <a:rPr lang="tr-TR" sz="2400" b="0" dirty="0" smtClean="0"/>
              <a:t> COVID19:</a:t>
            </a:r>
            <a:br>
              <a:rPr lang="tr-TR" sz="2400" b="0" dirty="0" smtClean="0"/>
            </a:br>
            <a:r>
              <a:rPr lang="en-US" sz="2400" b="0" dirty="0" smtClean="0"/>
              <a:t>Updated 2021 Guidelines from the Extracorporeal</a:t>
            </a:r>
            <a:r>
              <a:rPr lang="tr-TR" sz="2400" b="0" dirty="0" smtClean="0"/>
              <a:t> Life </a:t>
            </a:r>
            <a:r>
              <a:rPr lang="tr-TR" sz="2400" b="0" dirty="0" err="1" smtClean="0"/>
              <a:t>Support</a:t>
            </a:r>
            <a:r>
              <a:rPr lang="tr-TR" sz="2400" b="0" dirty="0" smtClean="0"/>
              <a:t> </a:t>
            </a:r>
            <a:r>
              <a:rPr lang="tr-TR" sz="2400" b="0" dirty="0" err="1" smtClean="0"/>
              <a:t>Organization</a:t>
            </a:r>
            <a:r>
              <a:rPr lang="tr-TR" sz="2400" b="0" dirty="0" smtClean="0"/>
              <a:t> </a:t>
            </a:r>
            <a:r>
              <a:rPr lang="tr-TR" sz="1800" b="0" i="1" dirty="0" smtClean="0"/>
              <a:t>ASAIO </a:t>
            </a:r>
            <a:r>
              <a:rPr lang="tr-TR" sz="1800" b="0" i="1" dirty="0" err="1" smtClean="0"/>
              <a:t>Journal</a:t>
            </a:r>
            <a:r>
              <a:rPr lang="tr-TR" sz="1800" b="0" i="1" dirty="0" smtClean="0"/>
              <a:t> 2021</a:t>
            </a:r>
            <a:endParaRPr lang="tr-TR" sz="1800" b="0" i="1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42553" y="1643050"/>
            <a:ext cx="9186553" cy="4897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Oval"/>
          <p:cNvSpPr/>
          <p:nvPr/>
        </p:nvSpPr>
        <p:spPr>
          <a:xfrm>
            <a:off x="1285852" y="3071810"/>
            <a:ext cx="2643206" cy="6286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7 Oval"/>
          <p:cNvSpPr/>
          <p:nvPr/>
        </p:nvSpPr>
        <p:spPr>
          <a:xfrm>
            <a:off x="4714876" y="3000372"/>
            <a:ext cx="2643206" cy="5715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Oval"/>
          <p:cNvSpPr/>
          <p:nvPr/>
        </p:nvSpPr>
        <p:spPr>
          <a:xfrm>
            <a:off x="4643438" y="5072074"/>
            <a:ext cx="2643206" cy="6286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10 Oval"/>
          <p:cNvSpPr/>
          <p:nvPr/>
        </p:nvSpPr>
        <p:spPr>
          <a:xfrm>
            <a:off x="4572000" y="5786454"/>
            <a:ext cx="2643206" cy="6286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Oval"/>
          <p:cNvSpPr/>
          <p:nvPr/>
        </p:nvSpPr>
        <p:spPr>
          <a:xfrm>
            <a:off x="4857752" y="3571876"/>
            <a:ext cx="2286016" cy="11430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9" name="12 Oval"/>
          <p:cNvSpPr/>
          <p:nvPr/>
        </p:nvSpPr>
        <p:spPr>
          <a:xfrm>
            <a:off x="1464447" y="4914219"/>
            <a:ext cx="2286016" cy="114300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71472" y="4714884"/>
            <a:ext cx="8183880" cy="105156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  <a:r>
              <a:rPr lang="tr-TR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Kontrendikasyonlar</a:t>
            </a:r>
            <a:r>
              <a:rPr lang="tr-TR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</a:p>
        </p:txBody>
      </p:sp>
      <p:sp>
        <p:nvSpPr>
          <p:cNvPr id="11267" name="2 İçerik Yer Tutucusu"/>
          <p:cNvSpPr>
            <a:spLocks noGrp="1"/>
          </p:cNvSpPr>
          <p:nvPr>
            <p:ph idx="1"/>
          </p:nvPr>
        </p:nvSpPr>
        <p:spPr>
          <a:xfrm>
            <a:off x="683568" y="1078878"/>
            <a:ext cx="8183880" cy="4187952"/>
          </a:xfrm>
        </p:spPr>
        <p:txBody>
          <a:bodyPr/>
          <a:lstStyle/>
          <a:p>
            <a:pPr eaLnBrk="1" hangingPunct="1"/>
            <a:r>
              <a:rPr lang="tr-TR" dirty="0" err="1" smtClean="0"/>
              <a:t>Primer</a:t>
            </a:r>
            <a:r>
              <a:rPr lang="tr-TR" dirty="0" smtClean="0"/>
              <a:t> hastalığın kötü </a:t>
            </a:r>
            <a:r>
              <a:rPr lang="tr-TR" dirty="0" err="1" smtClean="0"/>
              <a:t>prognozu</a:t>
            </a:r>
            <a:endParaRPr lang="tr-TR" dirty="0" smtClean="0"/>
          </a:p>
          <a:p>
            <a:pPr eaLnBrk="1" hangingPunct="1"/>
            <a:r>
              <a:rPr lang="tr-TR" dirty="0" err="1" smtClean="0"/>
              <a:t>Irreversible</a:t>
            </a:r>
            <a:r>
              <a:rPr lang="tr-TR" dirty="0" smtClean="0"/>
              <a:t> hastalık</a:t>
            </a:r>
          </a:p>
          <a:p>
            <a:pPr eaLnBrk="1" hangingPunct="1"/>
            <a:r>
              <a:rPr lang="tr-TR" dirty="0" smtClean="0"/>
              <a:t>İleri derecede </a:t>
            </a:r>
            <a:r>
              <a:rPr lang="tr-TR" dirty="0" err="1" smtClean="0"/>
              <a:t>multiorgan</a:t>
            </a:r>
            <a:r>
              <a:rPr lang="tr-TR" dirty="0" smtClean="0"/>
              <a:t> yetmezliği</a:t>
            </a:r>
          </a:p>
          <a:p>
            <a:pPr eaLnBrk="1" hangingPunct="1"/>
            <a:r>
              <a:rPr lang="tr-TR" dirty="0" smtClean="0"/>
              <a:t>Kanama ve kanama </a:t>
            </a:r>
            <a:r>
              <a:rPr lang="tr-TR" dirty="0" err="1" smtClean="0"/>
              <a:t>diyatezi</a:t>
            </a:r>
            <a:endParaRPr lang="tr-TR" dirty="0" smtClean="0"/>
          </a:p>
          <a:p>
            <a:pPr eaLnBrk="1" hangingPunct="1"/>
            <a:r>
              <a:rPr lang="tr-TR" dirty="0" smtClean="0"/>
              <a:t>Ciddi nörolojik hasar varlığı</a:t>
            </a:r>
          </a:p>
          <a:p>
            <a:pPr eaLnBrk="1" hangingPunct="1"/>
            <a:r>
              <a:rPr lang="tr-TR" dirty="0" err="1" smtClean="0"/>
              <a:t>Prematurite</a:t>
            </a:r>
            <a:r>
              <a:rPr lang="tr-TR" dirty="0" smtClean="0"/>
              <a:t> (34 haftanın altında)</a:t>
            </a:r>
          </a:p>
          <a:p>
            <a:pPr eaLnBrk="1" hangingPunct="1"/>
            <a:r>
              <a:rPr lang="tr-TR" dirty="0" smtClean="0"/>
              <a:t>Kilo ve boyda aşırı uçlarda olmak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83727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tr-TR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ECMO Tipleri</a:t>
            </a:r>
          </a:p>
        </p:txBody>
      </p:sp>
      <p:pic>
        <p:nvPicPr>
          <p:cNvPr id="1229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2067602"/>
            <a:ext cx="3214710" cy="4193172"/>
          </a:xfrm>
          <a:noFill/>
        </p:spPr>
      </p:pic>
      <p:sp>
        <p:nvSpPr>
          <p:cNvPr id="12292" name="4 Metin kutusu"/>
          <p:cNvSpPr txBox="1">
            <a:spLocks noChangeArrowheads="1"/>
          </p:cNvSpPr>
          <p:nvPr/>
        </p:nvSpPr>
        <p:spPr bwMode="auto">
          <a:xfrm>
            <a:off x="500034" y="1285860"/>
            <a:ext cx="807249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3600" b="1" dirty="0" err="1" smtClean="0">
                <a:solidFill>
                  <a:srgbClr val="002060"/>
                </a:solidFill>
                <a:latin typeface="Calibri" pitchFamily="34" charset="0"/>
              </a:rPr>
              <a:t>Veno</a:t>
            </a:r>
            <a:r>
              <a:rPr lang="tr-TR" sz="3600" b="1" dirty="0" smtClean="0">
                <a:solidFill>
                  <a:srgbClr val="002060"/>
                </a:solidFill>
                <a:latin typeface="Calibri" pitchFamily="34" charset="0"/>
              </a:rPr>
              <a:t>-</a:t>
            </a:r>
            <a:r>
              <a:rPr lang="tr-TR" sz="3600" b="1" dirty="0" err="1" smtClean="0">
                <a:solidFill>
                  <a:srgbClr val="002060"/>
                </a:solidFill>
                <a:latin typeface="Calibri" pitchFamily="34" charset="0"/>
              </a:rPr>
              <a:t>venöz</a:t>
            </a:r>
            <a:r>
              <a:rPr lang="tr-TR" sz="3600" b="1" dirty="0" smtClean="0">
                <a:solidFill>
                  <a:srgbClr val="002060"/>
                </a:solidFill>
                <a:latin typeface="Calibri" pitchFamily="34" charset="0"/>
              </a:rPr>
              <a:t> (VV)         </a:t>
            </a:r>
            <a:r>
              <a:rPr lang="tr-TR" sz="3600" b="1" dirty="0" err="1" smtClean="0">
                <a:solidFill>
                  <a:srgbClr val="002060"/>
                </a:solidFill>
                <a:latin typeface="Calibri" pitchFamily="34" charset="0"/>
              </a:rPr>
              <a:t>Veno</a:t>
            </a:r>
            <a:r>
              <a:rPr lang="tr-TR" sz="3600" b="1" dirty="0" smtClean="0">
                <a:solidFill>
                  <a:srgbClr val="002060"/>
                </a:solidFill>
                <a:latin typeface="Calibri" pitchFamily="34" charset="0"/>
              </a:rPr>
              <a:t>-</a:t>
            </a:r>
            <a:r>
              <a:rPr lang="tr-TR" sz="3600" b="1" dirty="0" err="1" smtClean="0">
                <a:solidFill>
                  <a:srgbClr val="002060"/>
                </a:solidFill>
                <a:latin typeface="Calibri" pitchFamily="34" charset="0"/>
              </a:rPr>
              <a:t>Arteriyel</a:t>
            </a:r>
            <a:r>
              <a:rPr lang="tr-TR" sz="3600" b="1" dirty="0" smtClean="0">
                <a:solidFill>
                  <a:srgbClr val="002060"/>
                </a:solidFill>
                <a:latin typeface="Calibri" pitchFamily="34" charset="0"/>
              </a:rPr>
              <a:t>(VA)         </a:t>
            </a:r>
            <a:endParaRPr lang="tr-TR" sz="3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0" y="2071678"/>
            <a:ext cx="3214710" cy="407196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3568" y="505232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COVID-19 ve ECMO </a:t>
            </a:r>
            <a:br>
              <a:rPr lang="tr-TR" b="1" dirty="0" smtClean="0">
                <a:solidFill>
                  <a:srgbClr val="C00000"/>
                </a:solidFill>
              </a:rPr>
            </a:br>
            <a:r>
              <a:rPr lang="tr-TR" b="1" dirty="0" smtClean="0">
                <a:solidFill>
                  <a:srgbClr val="C00000"/>
                </a:solidFill>
              </a:rPr>
              <a:t>ELSO verileri </a:t>
            </a:r>
            <a:r>
              <a:rPr lang="tr-TR" dirty="0" smtClean="0">
                <a:solidFill>
                  <a:srgbClr val="C00000"/>
                </a:solidFill>
              </a:rPr>
              <a:t>ile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827584" y="1556792"/>
            <a:ext cx="3672408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Resim 5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4048" y="1556791"/>
            <a:ext cx="352839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72445" y="476672"/>
            <a:ext cx="8183880" cy="1051560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VAKA SUNUMU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700808"/>
            <a:ext cx="8183880" cy="4187952"/>
          </a:xfrm>
        </p:spPr>
        <p:txBody>
          <a:bodyPr>
            <a:normAutofit/>
          </a:bodyPr>
          <a:lstStyle/>
          <a:p>
            <a:pPr marL="0" indent="0">
              <a:buClr>
                <a:srgbClr val="CC3300"/>
              </a:buClr>
              <a:buNone/>
            </a:pPr>
            <a:r>
              <a:rPr lang="tr-TR" sz="3200" b="1" u="sng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ÖYKÜ ; </a:t>
            </a:r>
            <a:endParaRPr lang="tr-TR" sz="3200" b="1" u="sng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 smtClean="0"/>
              <a:t> 4 Yaş, 16kg erkek hasta</a:t>
            </a:r>
          </a:p>
          <a:p>
            <a:r>
              <a:rPr lang="tr-TR" dirty="0"/>
              <a:t> </a:t>
            </a:r>
            <a:r>
              <a:rPr lang="tr-TR" dirty="0" smtClean="0"/>
              <a:t>Beş gündür olan ateş yüksekliği</a:t>
            </a:r>
          </a:p>
          <a:p>
            <a:r>
              <a:rPr lang="tr-TR" dirty="0"/>
              <a:t> </a:t>
            </a:r>
            <a:r>
              <a:rPr lang="tr-TR" dirty="0" err="1" smtClean="0"/>
              <a:t>Tonsilit</a:t>
            </a:r>
            <a:r>
              <a:rPr lang="tr-TR" dirty="0" smtClean="0"/>
              <a:t> tanısıyla 2 gün IM </a:t>
            </a:r>
            <a:r>
              <a:rPr lang="tr-TR" dirty="0" err="1" smtClean="0"/>
              <a:t>sulbaktam-ampisilin</a:t>
            </a:r>
            <a:endParaRPr lang="tr-TR" dirty="0" smtClean="0"/>
          </a:p>
          <a:p>
            <a:r>
              <a:rPr lang="tr-TR" dirty="0"/>
              <a:t> </a:t>
            </a:r>
            <a:r>
              <a:rPr lang="tr-TR" dirty="0" smtClean="0"/>
              <a:t>Ateş ve solunum sıkıntısı</a:t>
            </a:r>
          </a:p>
          <a:p>
            <a:r>
              <a:rPr lang="tr-TR" dirty="0"/>
              <a:t> </a:t>
            </a:r>
            <a:r>
              <a:rPr lang="tr-TR" dirty="0" err="1" smtClean="0"/>
              <a:t>Entübasyon</a:t>
            </a:r>
            <a:endParaRPr lang="tr-TR" dirty="0" smtClean="0"/>
          </a:p>
          <a:p>
            <a:r>
              <a:rPr lang="tr-TR" dirty="0"/>
              <a:t> </a:t>
            </a:r>
            <a:r>
              <a:rPr lang="tr-TR" dirty="0" err="1" smtClean="0"/>
              <a:t>Vankomisin</a:t>
            </a:r>
            <a:r>
              <a:rPr lang="tr-TR" dirty="0" smtClean="0"/>
              <a:t>- </a:t>
            </a:r>
            <a:r>
              <a:rPr lang="tr-TR" dirty="0" err="1" smtClean="0"/>
              <a:t>Meropenem</a:t>
            </a:r>
            <a:endParaRPr lang="tr-TR" dirty="0" smtClean="0"/>
          </a:p>
          <a:p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6627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41066" y="620688"/>
            <a:ext cx="8183880" cy="576064"/>
          </a:xfrm>
        </p:spPr>
        <p:txBody>
          <a:bodyPr>
            <a:normAutofit fontScale="90000"/>
          </a:bodyPr>
          <a:lstStyle/>
          <a:p>
            <a:r>
              <a:rPr lang="tr-TR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</a:t>
            </a:r>
            <a:r>
              <a:rPr lang="tr-TR" u="sng" dirty="0" smtClean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YKÜ </a:t>
            </a:r>
            <a:r>
              <a:rPr lang="tr-TR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556792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dirty="0" smtClean="0"/>
              <a:t>West Sendromu tanılı</a:t>
            </a:r>
          </a:p>
          <a:p>
            <a:endParaRPr lang="tr-TR" sz="2000" dirty="0"/>
          </a:p>
          <a:p>
            <a:endParaRPr lang="tr-TR" sz="2000" dirty="0" smtClean="0"/>
          </a:p>
          <a:p>
            <a:endParaRPr lang="tr-TR" sz="2000" dirty="0"/>
          </a:p>
          <a:p>
            <a:endParaRPr lang="tr-TR" sz="2000" dirty="0" smtClean="0"/>
          </a:p>
          <a:p>
            <a:endParaRPr lang="tr-TR" sz="2000" dirty="0" smtClean="0"/>
          </a:p>
          <a:p>
            <a:pPr marL="0" indent="0">
              <a:buNone/>
            </a:pPr>
            <a:endParaRPr lang="tr-TR" sz="2000" dirty="0"/>
          </a:p>
          <a:p>
            <a:r>
              <a:rPr lang="tr-TR" sz="2000" dirty="0" smtClean="0"/>
              <a:t>Daha önce bir defa ASYE öyküsü</a:t>
            </a:r>
          </a:p>
          <a:p>
            <a:r>
              <a:rPr lang="tr-TR" sz="2000" dirty="0" err="1" smtClean="0"/>
              <a:t>Soygeçmiş</a:t>
            </a:r>
            <a:r>
              <a:rPr lang="tr-TR" sz="2000" dirty="0" smtClean="0"/>
              <a:t>; özellik yok </a:t>
            </a:r>
            <a:endParaRPr lang="tr-TR" sz="2000" dirty="0"/>
          </a:p>
        </p:txBody>
      </p:sp>
      <p:sp>
        <p:nvSpPr>
          <p:cNvPr id="5" name="Dikdörtgen 4"/>
          <p:cNvSpPr/>
          <p:nvPr/>
        </p:nvSpPr>
        <p:spPr>
          <a:xfrm>
            <a:off x="4741188" y="2090117"/>
            <a:ext cx="3836504" cy="13782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Clr>
                <a:srgbClr val="CC3300"/>
              </a:buClr>
            </a:pPr>
            <a:r>
              <a:rPr lang="tr-TR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Sodyum </a:t>
            </a:r>
            <a:r>
              <a:rPr lang="tr-TR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valproat</a:t>
            </a:r>
            <a:r>
              <a:rPr lang="tr-TR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(40 mg/kg/gün)</a:t>
            </a:r>
          </a:p>
          <a:p>
            <a:pPr>
              <a:lnSpc>
                <a:spcPct val="150000"/>
              </a:lnSpc>
              <a:buClr>
                <a:srgbClr val="CC3300"/>
              </a:buClr>
            </a:pPr>
            <a:r>
              <a:rPr lang="tr-TR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Vigabatrin</a:t>
            </a:r>
            <a:r>
              <a:rPr lang="tr-TR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(90 mg/kg/gün) </a:t>
            </a:r>
          </a:p>
          <a:p>
            <a:pPr>
              <a:lnSpc>
                <a:spcPct val="150000"/>
              </a:lnSpc>
              <a:buClr>
                <a:srgbClr val="CC3300"/>
              </a:buClr>
            </a:pPr>
            <a:r>
              <a:rPr lang="tr-TR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Klobazam</a:t>
            </a:r>
            <a:r>
              <a:rPr lang="tr-TR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(1.25 mg/kg/gün)</a:t>
            </a:r>
            <a:endParaRPr lang="tr-TR" dirty="0"/>
          </a:p>
        </p:txBody>
      </p:sp>
      <p:sp>
        <p:nvSpPr>
          <p:cNvPr id="8" name="Aşağı Bükülü Ok 7"/>
          <p:cNvSpPr/>
          <p:nvPr/>
        </p:nvSpPr>
        <p:spPr>
          <a:xfrm>
            <a:off x="3995936" y="1091935"/>
            <a:ext cx="1216152" cy="73152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87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0607" y="548680"/>
            <a:ext cx="8183880" cy="576064"/>
          </a:xfrm>
        </p:spPr>
        <p:txBody>
          <a:bodyPr>
            <a:normAutofit fontScale="90000"/>
          </a:bodyPr>
          <a:lstStyle/>
          <a:p>
            <a:r>
              <a:rPr lang="tr-TR" u="sng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ÖYKÜ ;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0871" y="1124744"/>
            <a:ext cx="8183880" cy="4620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tr-TR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tr-TR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tr-TR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tr-TR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tr-TR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tr-TR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tr-TR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tr-TR" sz="2400" dirty="0" smtClean="0">
                <a:cs typeface="Calibri" panose="020F0502020204030204" pitchFamily="34" charset="0"/>
              </a:rPr>
              <a:t>Klinik </a:t>
            </a:r>
            <a:r>
              <a:rPr lang="tr-TR" sz="2400" dirty="0">
                <a:cs typeface="Calibri" panose="020F0502020204030204" pitchFamily="34" charset="0"/>
              </a:rPr>
              <a:t>kötüleşmesi olması üzerine 2. gün tarafımıza sevk edildi.</a:t>
            </a:r>
            <a:endParaRPr lang="tr-TR" sz="2400" dirty="0"/>
          </a:p>
          <a:p>
            <a:pPr marL="0" indent="0">
              <a:buNone/>
            </a:pPr>
            <a:endParaRPr lang="tr-TR" dirty="0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330267375"/>
              </p:ext>
            </p:extLst>
          </p:nvPr>
        </p:nvGraphicFramePr>
        <p:xfrm>
          <a:off x="1403648" y="54868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5632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566" y="1361159"/>
            <a:ext cx="4046951" cy="4072838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889" y="1319350"/>
            <a:ext cx="3649031" cy="4151215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503565" y="647931"/>
            <a:ext cx="32472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C3300"/>
              </a:buClr>
            </a:pPr>
            <a:r>
              <a:rPr lang="tr-TR" sz="2600" b="1" dirty="0" err="1" smtClean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Toraks</a:t>
            </a:r>
            <a:r>
              <a:rPr lang="tr-TR" sz="2600" b="1" dirty="0" smtClean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BT-dış merkez</a:t>
            </a:r>
          </a:p>
        </p:txBody>
      </p:sp>
    </p:spTree>
    <p:extLst>
      <p:ext uri="{BB962C8B-B14F-4D97-AF65-F5344CB8AC3E}">
        <p14:creationId xmlns:p14="http://schemas.microsoft.com/office/powerpoint/2010/main" val="14753587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G_5505">
            <a:hlinkClick r:id="" action="ppaction://media"/>
          </p:cNvPr>
          <p:cNvPicPr>
            <a:picLocks noChangeAspect="1"/>
          </p:cNvPicPr>
          <p:nvPr>
            <a:videoFile r:link="rId1"/>
            <p:extLst/>
          </p:nvPr>
        </p:nvPicPr>
        <p:blipFill>
          <a:blip r:embed="rId5" cstate="print"/>
          <a:stretch>
            <a:fillRect/>
          </a:stretch>
        </p:blipFill>
        <p:spPr>
          <a:xfrm>
            <a:off x="221974" y="64605"/>
            <a:ext cx="5274365" cy="3955773"/>
          </a:xfrm>
          <a:prstGeom prst="rect">
            <a:avLst/>
          </a:prstGeom>
        </p:spPr>
      </p:pic>
      <p:pic>
        <p:nvPicPr>
          <p:cNvPr id="6" name="IMG_5501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313583" y="2928731"/>
            <a:ext cx="4571999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08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183880" cy="1051560"/>
          </a:xfrm>
        </p:spPr>
        <p:txBody>
          <a:bodyPr/>
          <a:lstStyle/>
          <a:p>
            <a:r>
              <a:rPr lang="tr-TR" dirty="0" smtClean="0"/>
              <a:t> </a:t>
            </a:r>
            <a:r>
              <a:rPr lang="tr-TR" dirty="0" smtClean="0">
                <a:solidFill>
                  <a:srgbClr val="C00000"/>
                </a:solidFill>
              </a:rPr>
              <a:t>FİZİK MUAYENE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484784"/>
            <a:ext cx="4176464" cy="4187952"/>
          </a:xfrm>
        </p:spPr>
        <p:txBody>
          <a:bodyPr>
            <a:normAutofit fontScale="70000" lnSpcReduction="20000"/>
          </a:bodyPr>
          <a:lstStyle/>
          <a:p>
            <a:r>
              <a:rPr lang="tr-TR" b="1" dirty="0">
                <a:cs typeface="Calibri" panose="020F0502020204030204" pitchFamily="34" charset="0"/>
              </a:rPr>
              <a:t>Kardiyak; </a:t>
            </a:r>
            <a:r>
              <a:rPr lang="tr-TR" dirty="0">
                <a:cs typeface="Calibri" panose="020F0502020204030204" pitchFamily="34" charset="0"/>
              </a:rPr>
              <a:t>S1, S2 ritmik, ek ses ve üfürüm yok</a:t>
            </a:r>
            <a:r>
              <a:rPr lang="tr-TR" dirty="0" smtClean="0">
                <a:cs typeface="Calibri" panose="020F0502020204030204" pitchFamily="34" charset="0"/>
              </a:rPr>
              <a:t>.</a:t>
            </a:r>
          </a:p>
          <a:p>
            <a:r>
              <a:rPr lang="tr-TR" b="1" dirty="0">
                <a:cs typeface="Calibri" panose="020F0502020204030204" pitchFamily="34" charset="0"/>
              </a:rPr>
              <a:t>Solunum; </a:t>
            </a:r>
            <a:r>
              <a:rPr lang="tr-TR" dirty="0" err="1">
                <a:solidFill>
                  <a:srgbClr val="FF0000"/>
                </a:solidFill>
                <a:cs typeface="Calibri" panose="020F0502020204030204" pitchFamily="34" charset="0"/>
              </a:rPr>
              <a:t>Bilateral</a:t>
            </a:r>
            <a:r>
              <a:rPr lang="tr-TR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cs typeface="Calibri" panose="020F0502020204030204" pitchFamily="34" charset="0"/>
              </a:rPr>
              <a:t>krepitan</a:t>
            </a:r>
            <a:r>
              <a:rPr lang="tr-TR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tr-TR" dirty="0" err="1">
                <a:solidFill>
                  <a:srgbClr val="FF0000"/>
                </a:solidFill>
                <a:cs typeface="Calibri" panose="020F0502020204030204" pitchFamily="34" charset="0"/>
              </a:rPr>
              <a:t>ral</a:t>
            </a:r>
            <a:r>
              <a:rPr lang="tr-TR" dirty="0">
                <a:solidFill>
                  <a:srgbClr val="FF0000"/>
                </a:solidFill>
                <a:cs typeface="Calibri" panose="020F0502020204030204" pitchFamily="34" charset="0"/>
              </a:rPr>
              <a:t> mevcut, bazallerde solunum sesleri azalmış</a:t>
            </a:r>
            <a:r>
              <a:rPr lang="tr-TR" dirty="0" smtClean="0">
                <a:solidFill>
                  <a:srgbClr val="FF0000"/>
                </a:solidFill>
                <a:cs typeface="Calibri" panose="020F0502020204030204" pitchFamily="34" charset="0"/>
              </a:rPr>
              <a:t>.</a:t>
            </a:r>
          </a:p>
          <a:p>
            <a:r>
              <a:rPr lang="tr-TR" b="1" dirty="0">
                <a:cs typeface="Calibri" panose="020F0502020204030204" pitchFamily="34" charset="0"/>
              </a:rPr>
              <a:t>Batın; </a:t>
            </a:r>
            <a:r>
              <a:rPr lang="tr-TR" dirty="0" err="1">
                <a:cs typeface="Calibri" panose="020F0502020204030204" pitchFamily="34" charset="0"/>
              </a:rPr>
              <a:t>distansiyon</a:t>
            </a:r>
            <a:r>
              <a:rPr lang="tr-TR" dirty="0">
                <a:cs typeface="Calibri" panose="020F0502020204030204" pitchFamily="34" charset="0"/>
              </a:rPr>
              <a:t> yok, barsak sesleri olağan</a:t>
            </a:r>
            <a:r>
              <a:rPr lang="tr-TR" dirty="0" smtClean="0">
                <a:cs typeface="Calibri" panose="020F0502020204030204" pitchFamily="34" charset="0"/>
              </a:rPr>
              <a:t>.</a:t>
            </a:r>
          </a:p>
          <a:p>
            <a:r>
              <a:rPr lang="tr-TR" dirty="0">
                <a:cs typeface="Calibri" panose="020F0502020204030204" pitchFamily="34" charset="0"/>
              </a:rPr>
              <a:t>IR: +/+, </a:t>
            </a:r>
            <a:r>
              <a:rPr lang="tr-TR" dirty="0" err="1">
                <a:cs typeface="Calibri" panose="020F0502020204030204" pitchFamily="34" charset="0"/>
              </a:rPr>
              <a:t>pupiller</a:t>
            </a:r>
            <a:r>
              <a:rPr lang="tr-TR" dirty="0">
                <a:cs typeface="Calibri" panose="020F0502020204030204" pitchFamily="34" charset="0"/>
              </a:rPr>
              <a:t> </a:t>
            </a:r>
            <a:r>
              <a:rPr lang="tr-TR" dirty="0" err="1">
                <a:cs typeface="Calibri" panose="020F0502020204030204" pitchFamily="34" charset="0"/>
              </a:rPr>
              <a:t>miyotik</a:t>
            </a:r>
            <a:r>
              <a:rPr lang="tr-TR" dirty="0">
                <a:cs typeface="Calibri" panose="020F0502020204030204" pitchFamily="34" charset="0"/>
              </a:rPr>
              <a:t>, </a:t>
            </a:r>
            <a:r>
              <a:rPr lang="tr-TR" dirty="0" err="1" smtClean="0">
                <a:cs typeface="Calibri" panose="020F0502020204030204" pitchFamily="34" charset="0"/>
              </a:rPr>
              <a:t>izokorik</a:t>
            </a:r>
            <a:endParaRPr lang="tr-TR" dirty="0" smtClean="0">
              <a:cs typeface="Calibri" panose="020F0502020204030204" pitchFamily="34" charset="0"/>
            </a:endParaRPr>
          </a:p>
          <a:p>
            <a:r>
              <a:rPr lang="tr-TR" dirty="0">
                <a:cs typeface="Calibri" panose="020F0502020204030204" pitchFamily="34" charset="0"/>
              </a:rPr>
              <a:t>VI: 36.4-36.8 </a:t>
            </a:r>
            <a:r>
              <a:rPr lang="tr-TR" baseline="30000" dirty="0" err="1" smtClean="0">
                <a:cs typeface="Calibri" panose="020F0502020204030204" pitchFamily="34" charset="0"/>
              </a:rPr>
              <a:t>Oc</a:t>
            </a:r>
            <a:endParaRPr lang="tr-TR" baseline="30000" dirty="0">
              <a:cs typeface="Calibri" panose="020F0502020204030204" pitchFamily="34" charset="0"/>
            </a:endParaRPr>
          </a:p>
          <a:p>
            <a:r>
              <a:rPr lang="tr-TR" dirty="0" smtClean="0">
                <a:cs typeface="Calibri" panose="020F0502020204030204" pitchFamily="34" charset="0"/>
              </a:rPr>
              <a:t>VI</a:t>
            </a:r>
            <a:r>
              <a:rPr lang="tr-TR" dirty="0">
                <a:cs typeface="Calibri" panose="020F0502020204030204" pitchFamily="34" charset="0"/>
              </a:rPr>
              <a:t>: 36.4-36.8 </a:t>
            </a:r>
            <a:r>
              <a:rPr lang="tr-TR" baseline="30000" dirty="0" err="1" smtClean="0">
                <a:cs typeface="Calibri" panose="020F0502020204030204" pitchFamily="34" charset="0"/>
              </a:rPr>
              <a:t>o</a:t>
            </a:r>
            <a:r>
              <a:rPr lang="tr-TR" dirty="0" err="1" smtClean="0">
                <a:cs typeface="Calibri" panose="020F0502020204030204" pitchFamily="34" charset="0"/>
              </a:rPr>
              <a:t>C</a:t>
            </a:r>
            <a:endParaRPr lang="tr-TR" dirty="0" smtClean="0">
              <a:cs typeface="Calibri" panose="020F0502020204030204" pitchFamily="34" charset="0"/>
            </a:endParaRPr>
          </a:p>
          <a:p>
            <a:r>
              <a:rPr lang="tr-TR" dirty="0" smtClean="0">
                <a:cs typeface="Calibri" panose="020F0502020204030204" pitchFamily="34" charset="0"/>
              </a:rPr>
              <a:t>KTA</a:t>
            </a:r>
            <a:r>
              <a:rPr lang="tr-TR" dirty="0">
                <a:cs typeface="Calibri" panose="020F0502020204030204" pitchFamily="34" charset="0"/>
              </a:rPr>
              <a:t>: </a:t>
            </a:r>
            <a:r>
              <a:rPr lang="tr-TR" dirty="0" smtClean="0">
                <a:cs typeface="Calibri" panose="020F0502020204030204" pitchFamily="34" charset="0"/>
              </a:rPr>
              <a:t>94-132/</a:t>
            </a:r>
            <a:r>
              <a:rPr lang="tr-TR" dirty="0" err="1" smtClean="0">
                <a:cs typeface="Calibri" panose="020F0502020204030204" pitchFamily="34" charset="0"/>
              </a:rPr>
              <a:t>dk</a:t>
            </a:r>
            <a:endParaRPr lang="tr-TR" dirty="0" smtClean="0">
              <a:cs typeface="Calibri" panose="020F0502020204030204" pitchFamily="34" charset="0"/>
            </a:endParaRPr>
          </a:p>
          <a:p>
            <a:r>
              <a:rPr lang="tr-TR" dirty="0" smtClean="0">
                <a:cs typeface="Calibri" panose="020F0502020204030204" pitchFamily="34" charset="0"/>
              </a:rPr>
              <a:t>KDZ</a:t>
            </a:r>
            <a:r>
              <a:rPr lang="tr-TR" dirty="0">
                <a:cs typeface="Calibri" panose="020F0502020204030204" pitchFamily="34" charset="0"/>
              </a:rPr>
              <a:t>:  1-2 </a:t>
            </a:r>
            <a:r>
              <a:rPr lang="tr-TR" dirty="0" err="1" smtClean="0">
                <a:cs typeface="Calibri" panose="020F0502020204030204" pitchFamily="34" charset="0"/>
              </a:rPr>
              <a:t>sn</a:t>
            </a:r>
            <a:endParaRPr lang="tr-TR" dirty="0" smtClean="0">
              <a:cs typeface="Calibri" panose="020F0502020204030204" pitchFamily="34" charset="0"/>
            </a:endParaRPr>
          </a:p>
          <a:p>
            <a:r>
              <a:rPr lang="tr-TR" dirty="0" smtClean="0">
                <a:cs typeface="Calibri" panose="020F0502020204030204" pitchFamily="34" charset="0"/>
              </a:rPr>
              <a:t>MAP&gt;65 </a:t>
            </a:r>
            <a:r>
              <a:rPr lang="tr-TR" dirty="0" err="1">
                <a:cs typeface="Calibri" panose="020F0502020204030204" pitchFamily="34" charset="0"/>
              </a:rPr>
              <a:t>mmHg</a:t>
            </a:r>
            <a:endParaRPr lang="tr-TR" dirty="0">
              <a:cs typeface="Calibri" panose="020F0502020204030204" pitchFamily="34" charset="0"/>
            </a:endParaRPr>
          </a:p>
          <a:p>
            <a:endParaRPr lang="tr-TR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548680"/>
            <a:ext cx="3925970" cy="533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0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02920" y="6093296"/>
            <a:ext cx="8183880" cy="10515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4" name="İçerik Yer Tutucusu 2"/>
          <p:cNvSpPr txBox="1">
            <a:spLocks noGrp="1"/>
          </p:cNvSpPr>
          <p:nvPr>
            <p:ph idx="1"/>
          </p:nvPr>
        </p:nvSpPr>
        <p:spPr>
          <a:xfrm>
            <a:off x="502920" y="530352"/>
            <a:ext cx="3637032" cy="5202904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Clr>
                <a:srgbClr val="CC3300"/>
              </a:buClr>
              <a:buFont typeface="Wingdings" panose="05000000000000000000" pitchFamily="2" charset="2"/>
              <a:buChar char="v"/>
            </a:pPr>
            <a:endParaRPr lang="tr-TR" sz="2600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Clr>
                <a:srgbClr val="CC3300"/>
              </a:buClr>
            </a:pPr>
            <a:r>
              <a:rPr lang="tr-TR" sz="6200" dirty="0" err="1" smtClean="0">
                <a:solidFill>
                  <a:schemeClr val="tx1"/>
                </a:solidFill>
                <a:cs typeface="Calibri" panose="020F0502020204030204" pitchFamily="34" charset="0"/>
              </a:rPr>
              <a:t>Hb</a:t>
            </a:r>
            <a:r>
              <a:rPr lang="tr-TR" sz="6200" dirty="0" smtClean="0">
                <a:solidFill>
                  <a:schemeClr val="tx1"/>
                </a:solidFill>
                <a:cs typeface="Calibri" panose="020F0502020204030204" pitchFamily="34" charset="0"/>
              </a:rPr>
              <a:t>: 10.4 g/</a:t>
            </a:r>
            <a:r>
              <a:rPr lang="tr-TR" sz="6200" dirty="0" err="1" smtClean="0">
                <a:solidFill>
                  <a:schemeClr val="tx1"/>
                </a:solidFill>
                <a:cs typeface="Calibri" panose="020F0502020204030204" pitchFamily="34" charset="0"/>
              </a:rPr>
              <a:t>dL</a:t>
            </a:r>
            <a:endParaRPr lang="tr-TR" sz="62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Clr>
                <a:srgbClr val="CC3300"/>
              </a:buClr>
            </a:pPr>
            <a:r>
              <a:rPr lang="tr-TR" sz="6200" dirty="0" smtClean="0">
                <a:solidFill>
                  <a:schemeClr val="tx1"/>
                </a:solidFill>
                <a:cs typeface="Calibri" panose="020F0502020204030204" pitchFamily="34" charset="0"/>
              </a:rPr>
              <a:t>WBC: 7960/</a:t>
            </a:r>
            <a:r>
              <a:rPr lang="tr-TR" sz="6200" dirty="0" err="1" smtClean="0">
                <a:solidFill>
                  <a:schemeClr val="tx1"/>
                </a:solidFill>
                <a:cs typeface="Calibri" panose="020F0502020204030204" pitchFamily="34" charset="0"/>
              </a:rPr>
              <a:t>uL</a:t>
            </a:r>
            <a:endParaRPr lang="tr-TR" sz="6200" dirty="0" smtClean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buClr>
                <a:srgbClr val="CC3300"/>
              </a:buClr>
              <a:buNone/>
            </a:pPr>
            <a:r>
              <a:rPr lang="tr-TR" sz="6200" dirty="0" smtClean="0">
                <a:solidFill>
                  <a:schemeClr val="tx1"/>
                </a:solidFill>
                <a:cs typeface="Calibri" panose="020F0502020204030204" pitchFamily="34" charset="0"/>
              </a:rPr>
              <a:t>	NEU-%86-6860</a:t>
            </a:r>
            <a:r>
              <a:rPr lang="tr-TR" sz="6200" dirty="0">
                <a:solidFill>
                  <a:schemeClr val="tx1"/>
                </a:solidFill>
                <a:cs typeface="Calibri" panose="020F0502020204030204" pitchFamily="34" charset="0"/>
              </a:rPr>
              <a:t>/</a:t>
            </a:r>
            <a:r>
              <a:rPr lang="tr-TR" sz="6200" dirty="0" err="1">
                <a:solidFill>
                  <a:schemeClr val="tx1"/>
                </a:solidFill>
                <a:cs typeface="Calibri" panose="020F0502020204030204" pitchFamily="34" charset="0"/>
              </a:rPr>
              <a:t>uL</a:t>
            </a:r>
            <a:endParaRPr lang="tr-TR" sz="62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buClr>
                <a:srgbClr val="CC3300"/>
              </a:buClr>
              <a:buNone/>
            </a:pPr>
            <a:r>
              <a:rPr lang="tr-TR" sz="6200" dirty="0" smtClean="0">
                <a:solidFill>
                  <a:schemeClr val="tx1"/>
                </a:solidFill>
                <a:cs typeface="Calibri" panose="020F0502020204030204" pitchFamily="34" charset="0"/>
              </a:rPr>
              <a:t>	</a:t>
            </a:r>
            <a:r>
              <a:rPr lang="tr-TR" sz="62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LYM-%8.5-680/</a:t>
            </a:r>
            <a:r>
              <a:rPr lang="tr-TR" sz="62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uL</a:t>
            </a:r>
            <a:endParaRPr lang="tr-TR" sz="6200" b="1" dirty="0" smtClean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 marL="0" indent="0">
              <a:lnSpc>
                <a:spcPct val="120000"/>
              </a:lnSpc>
              <a:buClr>
                <a:srgbClr val="CC3300"/>
              </a:buClr>
              <a:buNone/>
            </a:pPr>
            <a:endParaRPr lang="tr-TR" sz="6200" b="1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Clr>
                <a:srgbClr val="CC3300"/>
              </a:buClr>
            </a:pPr>
            <a:r>
              <a:rPr lang="tr-TR" sz="62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Plt</a:t>
            </a:r>
            <a:r>
              <a:rPr lang="tr-TR" sz="62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: 123 000/</a:t>
            </a:r>
            <a:r>
              <a:rPr lang="tr-TR" sz="62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uL</a:t>
            </a:r>
            <a:endParaRPr lang="tr-TR" sz="6200" b="1" dirty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Clr>
                <a:srgbClr val="CC3300"/>
              </a:buClr>
            </a:pPr>
            <a:r>
              <a:rPr lang="tr-TR" sz="6200" dirty="0" smtClean="0">
                <a:solidFill>
                  <a:schemeClr val="tx1"/>
                </a:solidFill>
                <a:cs typeface="Calibri" panose="020F0502020204030204" pitchFamily="34" charset="0"/>
              </a:rPr>
              <a:t>BUN: 20.8 mg/</a:t>
            </a:r>
            <a:r>
              <a:rPr lang="tr-TR" sz="6200" dirty="0" err="1" smtClean="0">
                <a:solidFill>
                  <a:schemeClr val="tx1"/>
                </a:solidFill>
                <a:cs typeface="Calibri" panose="020F0502020204030204" pitchFamily="34" charset="0"/>
              </a:rPr>
              <a:t>dL</a:t>
            </a:r>
            <a:endParaRPr lang="tr-TR" sz="6200" dirty="0" smtClean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Clr>
                <a:srgbClr val="CC3300"/>
              </a:buClr>
            </a:pPr>
            <a:r>
              <a:rPr lang="tr-TR" sz="62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Kreatinin</a:t>
            </a:r>
            <a:r>
              <a:rPr lang="tr-TR" sz="62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: 1.0 mg/</a:t>
            </a:r>
            <a:r>
              <a:rPr lang="tr-TR" sz="62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dL</a:t>
            </a:r>
            <a:endParaRPr lang="tr-TR" sz="6200" b="1" dirty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Clr>
                <a:srgbClr val="CC3300"/>
              </a:buClr>
            </a:pPr>
            <a:r>
              <a:rPr lang="tr-TR" sz="6200" dirty="0" smtClean="0">
                <a:solidFill>
                  <a:schemeClr val="tx1"/>
                </a:solidFill>
                <a:cs typeface="Calibri" panose="020F0502020204030204" pitchFamily="34" charset="0"/>
              </a:rPr>
              <a:t>AST: 71 IU/L, ALT: &lt;6 IU/L</a:t>
            </a:r>
          </a:p>
          <a:p>
            <a:pPr>
              <a:lnSpc>
                <a:spcPct val="120000"/>
              </a:lnSpc>
              <a:buClr>
                <a:srgbClr val="CC3300"/>
              </a:buClr>
            </a:pPr>
            <a:r>
              <a:rPr lang="tr-TR" sz="6200" dirty="0" err="1" smtClean="0">
                <a:solidFill>
                  <a:schemeClr val="tx1"/>
                </a:solidFill>
                <a:cs typeface="Calibri" panose="020F0502020204030204" pitchFamily="34" charset="0"/>
              </a:rPr>
              <a:t>Alb</a:t>
            </a:r>
            <a:r>
              <a:rPr lang="tr-TR" sz="6200" dirty="0" smtClean="0">
                <a:solidFill>
                  <a:schemeClr val="tx1"/>
                </a:solidFill>
                <a:cs typeface="Calibri" panose="020F0502020204030204" pitchFamily="34" charset="0"/>
              </a:rPr>
              <a:t>: 2.76 g/</a:t>
            </a:r>
            <a:r>
              <a:rPr lang="tr-TR" sz="6200" dirty="0" err="1" smtClean="0">
                <a:solidFill>
                  <a:schemeClr val="tx1"/>
                </a:solidFill>
                <a:cs typeface="Calibri" panose="020F0502020204030204" pitchFamily="34" charset="0"/>
              </a:rPr>
              <a:t>dL</a:t>
            </a:r>
            <a:endParaRPr lang="tr-TR" sz="62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Clr>
                <a:srgbClr val="CC3300"/>
              </a:buClr>
            </a:pPr>
            <a:r>
              <a:rPr lang="tr-TR" sz="62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CRP: 9.04 mg/</a:t>
            </a:r>
            <a:r>
              <a:rPr lang="tr-TR" sz="62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dL</a:t>
            </a:r>
            <a:endParaRPr lang="tr-TR" sz="6200" b="1" dirty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Clr>
                <a:srgbClr val="CC3300"/>
              </a:buClr>
            </a:pPr>
            <a:r>
              <a:rPr lang="tr-TR" sz="62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Prokalsitonin</a:t>
            </a:r>
            <a:r>
              <a:rPr lang="tr-TR" sz="62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: &gt;75 </a:t>
            </a:r>
            <a:r>
              <a:rPr lang="tr-TR" sz="62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ng</a:t>
            </a:r>
            <a:r>
              <a:rPr lang="tr-TR" sz="62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/</a:t>
            </a:r>
            <a:r>
              <a:rPr lang="tr-TR" sz="62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mL</a:t>
            </a:r>
            <a:endParaRPr lang="tr-TR" sz="6200" dirty="0" smtClean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 marL="0" indent="0">
              <a:buClr>
                <a:srgbClr val="CC3300"/>
              </a:buClr>
              <a:buNone/>
            </a:pPr>
            <a:endParaRPr lang="tr-TR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4594860" y="980728"/>
            <a:ext cx="39375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CC3300"/>
              </a:buClr>
              <a:buFont typeface="Arial" panose="020B0604020202020204" pitchFamily="34" charset="0"/>
              <a:buChar char="•"/>
            </a:pPr>
            <a:r>
              <a:rPr lang="tr-TR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25-Hidroksi </a:t>
            </a:r>
          </a:p>
          <a:p>
            <a:pPr algn="just">
              <a:lnSpc>
                <a:spcPct val="150000"/>
              </a:lnSpc>
              <a:buClr>
                <a:srgbClr val="CC3300"/>
              </a:buClr>
            </a:pPr>
            <a:r>
              <a:rPr lang="tr-TR" sz="1600" b="1" dirty="0">
                <a:solidFill>
                  <a:srgbClr val="FF0000"/>
                </a:solidFill>
                <a:cs typeface="Calibri" panose="020F0502020204030204" pitchFamily="34" charset="0"/>
              </a:rPr>
              <a:t> </a:t>
            </a:r>
            <a:r>
              <a:rPr lang="tr-TR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Vitamin-D: 11 </a:t>
            </a:r>
            <a:r>
              <a:rPr lang="tr-TR" sz="16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ng</a:t>
            </a:r>
            <a:r>
              <a:rPr lang="tr-TR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/</a:t>
            </a:r>
            <a:r>
              <a:rPr lang="tr-TR" sz="16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mL</a:t>
            </a:r>
            <a:endParaRPr lang="tr-TR" sz="1600" b="1" dirty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CC3300"/>
              </a:buClr>
              <a:buFont typeface="Arial" panose="020B0604020202020204" pitchFamily="34" charset="0"/>
              <a:buChar char="•"/>
            </a:pPr>
            <a:r>
              <a:rPr lang="tr-TR" sz="16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Ferritin</a:t>
            </a:r>
            <a:r>
              <a:rPr lang="tr-TR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: 644 µg/L</a:t>
            </a:r>
          </a:p>
          <a:p>
            <a:pPr marL="285750" indent="-285750" algn="just">
              <a:lnSpc>
                <a:spcPct val="150000"/>
              </a:lnSpc>
              <a:buClr>
                <a:srgbClr val="CC3300"/>
              </a:buClr>
              <a:buFont typeface="Arial" panose="020B0604020202020204" pitchFamily="34" charset="0"/>
              <a:buChar char="•"/>
            </a:pPr>
            <a:r>
              <a:rPr lang="tr-TR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LDH: 1216 IU/L</a:t>
            </a:r>
          </a:p>
          <a:p>
            <a:pPr algn="just">
              <a:lnSpc>
                <a:spcPct val="150000"/>
              </a:lnSpc>
              <a:buClr>
                <a:srgbClr val="CC3300"/>
              </a:buClr>
            </a:pPr>
            <a:endParaRPr lang="tr-TR" sz="1600" b="1" dirty="0" smtClean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CC3300"/>
              </a:buClr>
              <a:buFont typeface="Arial" panose="020B0604020202020204" pitchFamily="34" charset="0"/>
              <a:buChar char="•"/>
            </a:pPr>
            <a:r>
              <a:rPr lang="tr-TR" sz="1600" dirty="0" smtClean="0">
                <a:cs typeface="Calibri" panose="020F0502020204030204" pitchFamily="34" charset="0"/>
              </a:rPr>
              <a:t>CK-MB: 6.13 </a:t>
            </a:r>
            <a:r>
              <a:rPr lang="tr-TR" sz="1600" dirty="0" err="1" smtClean="0">
                <a:cs typeface="Calibri" panose="020F0502020204030204" pitchFamily="34" charset="0"/>
              </a:rPr>
              <a:t>ng</a:t>
            </a:r>
            <a:r>
              <a:rPr lang="tr-TR" sz="1600" dirty="0" smtClean="0">
                <a:cs typeface="Calibri" panose="020F0502020204030204" pitchFamily="34" charset="0"/>
              </a:rPr>
              <a:t>/</a:t>
            </a:r>
            <a:r>
              <a:rPr lang="tr-TR" sz="1600" dirty="0" err="1" smtClean="0">
                <a:cs typeface="Calibri" panose="020F0502020204030204" pitchFamily="34" charset="0"/>
              </a:rPr>
              <a:t>mL</a:t>
            </a:r>
            <a:endParaRPr lang="tr-TR" sz="1600" dirty="0"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CC3300"/>
              </a:buClr>
              <a:buFont typeface="Arial" panose="020B0604020202020204" pitchFamily="34" charset="0"/>
              <a:buChar char="•"/>
            </a:pPr>
            <a:r>
              <a:rPr lang="tr-TR" sz="1600" dirty="0" err="1" smtClean="0">
                <a:cs typeface="Calibri" panose="020F0502020204030204" pitchFamily="34" charset="0"/>
              </a:rPr>
              <a:t>Troponin</a:t>
            </a:r>
            <a:r>
              <a:rPr lang="tr-TR" sz="1600" dirty="0" smtClean="0">
                <a:cs typeface="Calibri" panose="020F0502020204030204" pitchFamily="34" charset="0"/>
              </a:rPr>
              <a:t> I: 0.006 </a:t>
            </a:r>
            <a:r>
              <a:rPr lang="tr-TR" sz="1600" dirty="0" err="1" smtClean="0">
                <a:cs typeface="Calibri" panose="020F0502020204030204" pitchFamily="34" charset="0"/>
              </a:rPr>
              <a:t>ng</a:t>
            </a:r>
            <a:r>
              <a:rPr lang="tr-TR" sz="1600" dirty="0" smtClean="0">
                <a:cs typeface="Calibri" panose="020F0502020204030204" pitchFamily="34" charset="0"/>
              </a:rPr>
              <a:t>/</a:t>
            </a:r>
            <a:r>
              <a:rPr lang="tr-TR" sz="1600" dirty="0" err="1" smtClean="0">
                <a:cs typeface="Calibri" panose="020F0502020204030204" pitchFamily="34" charset="0"/>
              </a:rPr>
              <a:t>mL</a:t>
            </a:r>
            <a:endParaRPr lang="tr-TR" sz="1600" dirty="0"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CC3300"/>
              </a:buClr>
              <a:buFont typeface="Arial" panose="020B0604020202020204" pitchFamily="34" charset="0"/>
              <a:buChar char="•"/>
            </a:pPr>
            <a:r>
              <a:rPr lang="tr-TR" sz="1600" dirty="0" smtClean="0">
                <a:cs typeface="Calibri" panose="020F0502020204030204" pitchFamily="34" charset="0"/>
              </a:rPr>
              <a:t>PT</a:t>
            </a:r>
            <a:r>
              <a:rPr lang="tr-TR" sz="1600" dirty="0">
                <a:cs typeface="Calibri" panose="020F0502020204030204" pitchFamily="34" charset="0"/>
              </a:rPr>
              <a:t>: 12.9 </a:t>
            </a:r>
            <a:r>
              <a:rPr lang="tr-TR" sz="1600" dirty="0" err="1" smtClean="0">
                <a:cs typeface="Calibri" panose="020F0502020204030204" pitchFamily="34" charset="0"/>
              </a:rPr>
              <a:t>sn</a:t>
            </a:r>
            <a:r>
              <a:rPr lang="tr-TR" sz="1600" dirty="0" smtClean="0">
                <a:cs typeface="Calibri" panose="020F0502020204030204" pitchFamily="34" charset="0"/>
              </a:rPr>
              <a:t>, </a:t>
            </a:r>
            <a:r>
              <a:rPr lang="tr-TR" sz="1600" dirty="0" err="1" smtClean="0">
                <a:cs typeface="Calibri" panose="020F0502020204030204" pitchFamily="34" charset="0"/>
              </a:rPr>
              <a:t>aPTT</a:t>
            </a:r>
            <a:r>
              <a:rPr lang="tr-TR" sz="1600" dirty="0" smtClean="0">
                <a:cs typeface="Calibri" panose="020F0502020204030204" pitchFamily="34" charset="0"/>
              </a:rPr>
              <a:t>: 23.7 </a:t>
            </a:r>
            <a:r>
              <a:rPr lang="tr-TR" sz="1600" dirty="0" err="1" smtClean="0">
                <a:cs typeface="Calibri" panose="020F0502020204030204" pitchFamily="34" charset="0"/>
              </a:rPr>
              <a:t>sn</a:t>
            </a:r>
            <a:endParaRPr lang="tr-TR" sz="1600" dirty="0"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CC3300"/>
              </a:buClr>
              <a:buFont typeface="Arial" panose="020B0604020202020204" pitchFamily="34" charset="0"/>
              <a:buChar char="•"/>
            </a:pPr>
            <a:r>
              <a:rPr lang="tr-TR" sz="1600" dirty="0" smtClean="0">
                <a:cs typeface="Calibri" panose="020F0502020204030204" pitchFamily="34" charset="0"/>
              </a:rPr>
              <a:t>INR: 1.13</a:t>
            </a:r>
          </a:p>
          <a:p>
            <a:pPr marL="285750" indent="-285750" algn="just">
              <a:lnSpc>
                <a:spcPct val="150000"/>
              </a:lnSpc>
              <a:buClr>
                <a:srgbClr val="CC3300"/>
              </a:buClr>
              <a:buFont typeface="Arial" panose="020B0604020202020204" pitchFamily="34" charset="0"/>
              <a:buChar char="•"/>
            </a:pPr>
            <a:r>
              <a:rPr lang="tr-TR" sz="1600" dirty="0" smtClean="0">
                <a:cs typeface="Calibri" panose="020F0502020204030204" pitchFamily="34" charset="0"/>
              </a:rPr>
              <a:t>Fibrinojen: 178 mg/</a:t>
            </a:r>
            <a:r>
              <a:rPr lang="tr-TR" sz="1600" dirty="0" err="1" smtClean="0">
                <a:cs typeface="Calibri" panose="020F0502020204030204" pitchFamily="34" charset="0"/>
              </a:rPr>
              <a:t>dL</a:t>
            </a:r>
            <a:endParaRPr lang="tr-TR" sz="1600" dirty="0"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CC3300"/>
              </a:buClr>
              <a:buFont typeface="Arial" panose="020B0604020202020204" pitchFamily="34" charset="0"/>
              <a:buChar char="•"/>
            </a:pPr>
            <a:r>
              <a:rPr lang="tr-TR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D-</a:t>
            </a:r>
            <a:r>
              <a:rPr lang="tr-TR" sz="16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Dimer</a:t>
            </a:r>
            <a:r>
              <a:rPr lang="tr-TR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: 2299 </a:t>
            </a:r>
            <a:r>
              <a:rPr lang="tr-TR" sz="16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ng</a:t>
            </a:r>
            <a:r>
              <a:rPr lang="tr-TR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/</a:t>
            </a:r>
            <a:r>
              <a:rPr lang="tr-TR" sz="16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mL</a:t>
            </a:r>
            <a:endParaRPr lang="tr-TR" sz="1600" b="1" dirty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 marL="285750" indent="-285750" algn="just">
              <a:lnSpc>
                <a:spcPct val="150000"/>
              </a:lnSpc>
              <a:buClr>
                <a:srgbClr val="CC3300"/>
              </a:buClr>
              <a:buFont typeface="Arial" panose="020B0604020202020204" pitchFamily="34" charset="0"/>
              <a:buChar char="•"/>
            </a:pPr>
            <a:r>
              <a:rPr lang="tr-TR" sz="16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Sedimentasyon</a:t>
            </a:r>
            <a:r>
              <a:rPr lang="tr-TR" sz="16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: 68 mm/H</a:t>
            </a:r>
          </a:p>
        </p:txBody>
      </p:sp>
    </p:spTree>
    <p:extLst>
      <p:ext uri="{BB962C8B-B14F-4D97-AF65-F5344CB8AC3E}">
        <p14:creationId xmlns:p14="http://schemas.microsoft.com/office/powerpoint/2010/main" val="219337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02920" y="6093296"/>
            <a:ext cx="8183880" cy="10515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4" name="İçerik Yer Tutucusu 3"/>
          <p:cNvSpPr txBox="1">
            <a:spLocks noGrp="1"/>
          </p:cNvSpPr>
          <p:nvPr>
            <p:ph idx="1"/>
          </p:nvPr>
        </p:nvSpPr>
        <p:spPr>
          <a:xfrm>
            <a:off x="502920" y="530352"/>
            <a:ext cx="8183880" cy="505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Clr>
                <a:srgbClr val="CC3300"/>
              </a:buClr>
              <a:buNone/>
            </a:pPr>
            <a:r>
              <a:rPr lang="tr-TR" sz="2400" b="1" u="sng" dirty="0" smtClean="0">
                <a:solidFill>
                  <a:schemeClr val="accent1"/>
                </a:solidFill>
                <a:cs typeface="Calibri" panose="020F0502020204030204" pitchFamily="34" charset="0"/>
              </a:rPr>
              <a:t>MV: </a:t>
            </a:r>
            <a:r>
              <a:rPr lang="tr-TR" sz="2400" dirty="0">
                <a:cs typeface="Calibri" panose="020F0502020204030204" pitchFamily="34" charset="0"/>
              </a:rPr>
              <a:t> </a:t>
            </a:r>
            <a:r>
              <a:rPr lang="tr-TR" sz="2400" dirty="0" smtClean="0">
                <a:cs typeface="Calibri" panose="020F0502020204030204" pitchFamily="34" charset="0"/>
              </a:rPr>
              <a:t>APV-SIMV</a:t>
            </a:r>
            <a:endParaRPr lang="tr-TR" sz="2400" b="1" dirty="0" smtClean="0">
              <a:solidFill>
                <a:srgbClr val="CC3300"/>
              </a:solidFill>
              <a:cs typeface="Calibri" panose="020F0502020204030204" pitchFamily="34" charset="0"/>
            </a:endParaRPr>
          </a:p>
          <a:p>
            <a:pPr marL="0" indent="0" algn="just">
              <a:buClr>
                <a:srgbClr val="CC3300"/>
              </a:buClr>
              <a:buNone/>
            </a:pPr>
            <a:r>
              <a:rPr lang="tr-TR" sz="2400" dirty="0" smtClean="0">
                <a:cs typeface="Calibri" panose="020F0502020204030204" pitchFamily="34" charset="0"/>
              </a:rPr>
              <a:t>-VT</a:t>
            </a:r>
            <a:r>
              <a:rPr lang="tr-TR" sz="2400" dirty="0">
                <a:cs typeface="Calibri" panose="020F0502020204030204" pitchFamily="34" charset="0"/>
              </a:rPr>
              <a:t>: 5 </a:t>
            </a:r>
            <a:r>
              <a:rPr lang="tr-TR" sz="2400" dirty="0" smtClean="0">
                <a:cs typeface="Calibri" panose="020F0502020204030204" pitchFamily="34" charset="0"/>
              </a:rPr>
              <a:t>ml/kg</a:t>
            </a:r>
          </a:p>
          <a:p>
            <a:pPr marL="0" indent="0" algn="just">
              <a:buClr>
                <a:srgbClr val="CC3300"/>
              </a:buClr>
              <a:buNone/>
            </a:pPr>
            <a:r>
              <a:rPr lang="tr-TR" sz="2400" dirty="0" smtClean="0">
                <a:cs typeface="Calibri" panose="020F0502020204030204" pitchFamily="34" charset="0"/>
              </a:rPr>
              <a:t>-SS</a:t>
            </a:r>
            <a:r>
              <a:rPr lang="tr-TR" sz="2400" dirty="0">
                <a:cs typeface="Calibri" panose="020F0502020204030204" pitchFamily="34" charset="0"/>
              </a:rPr>
              <a:t>: </a:t>
            </a:r>
            <a:r>
              <a:rPr lang="tr-TR" sz="2400" dirty="0" smtClean="0">
                <a:cs typeface="Calibri" panose="020F0502020204030204" pitchFamily="34" charset="0"/>
              </a:rPr>
              <a:t>27/</a:t>
            </a:r>
            <a:r>
              <a:rPr lang="tr-TR" sz="2400" dirty="0" err="1" smtClean="0">
                <a:cs typeface="Calibri" panose="020F0502020204030204" pitchFamily="34" charset="0"/>
              </a:rPr>
              <a:t>dk</a:t>
            </a:r>
            <a:endParaRPr lang="tr-TR" sz="2400" dirty="0" smtClean="0">
              <a:cs typeface="Calibri" panose="020F0502020204030204" pitchFamily="34" charset="0"/>
            </a:endParaRPr>
          </a:p>
          <a:p>
            <a:pPr marL="0" indent="0" algn="just">
              <a:buClr>
                <a:srgbClr val="CC3300"/>
              </a:buClr>
              <a:buNone/>
            </a:pPr>
            <a:r>
              <a:rPr lang="tr-TR" sz="24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*</a:t>
            </a:r>
            <a:r>
              <a:rPr lang="tr-TR" sz="24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P</a:t>
            </a:r>
            <a:r>
              <a:rPr lang="tr-TR" sz="2400" b="1" baseline="-25000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tepe</a:t>
            </a:r>
            <a:r>
              <a:rPr lang="tr-TR" sz="2400" b="1" dirty="0">
                <a:solidFill>
                  <a:srgbClr val="FF0000"/>
                </a:solidFill>
                <a:cs typeface="Calibri" panose="020F0502020204030204" pitchFamily="34" charset="0"/>
              </a:rPr>
              <a:t>: 42 </a:t>
            </a:r>
            <a:r>
              <a:rPr lang="tr-TR" sz="24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cmH</a:t>
            </a:r>
            <a:r>
              <a:rPr lang="tr-TR" sz="2400" b="1" baseline="-25000" dirty="0" smtClean="0">
                <a:solidFill>
                  <a:srgbClr val="FF0000"/>
                </a:solidFill>
                <a:cs typeface="Calibri" panose="020F0502020204030204" pitchFamily="34" charset="0"/>
              </a:rPr>
              <a:t>2</a:t>
            </a:r>
            <a:r>
              <a:rPr lang="tr-TR" sz="24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O</a:t>
            </a:r>
            <a:endParaRPr lang="tr-TR" sz="2400" dirty="0" smtClean="0">
              <a:solidFill>
                <a:srgbClr val="FF0000"/>
              </a:solidFill>
              <a:cs typeface="Calibri" panose="020F0502020204030204" pitchFamily="34" charset="0"/>
            </a:endParaRPr>
          </a:p>
          <a:p>
            <a:pPr marL="0" indent="0" algn="just">
              <a:buClr>
                <a:srgbClr val="CC3300"/>
              </a:buClr>
              <a:buNone/>
            </a:pPr>
            <a:r>
              <a:rPr lang="tr-TR" sz="24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*</a:t>
            </a:r>
            <a:r>
              <a:rPr lang="tr-TR" sz="2400" b="1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P</a:t>
            </a:r>
            <a:r>
              <a:rPr lang="tr-TR" sz="2400" b="1" baseline="-25000" dirty="0" err="1" smtClean="0">
                <a:solidFill>
                  <a:srgbClr val="FF0000"/>
                </a:solidFill>
                <a:cs typeface="Calibri" panose="020F0502020204030204" pitchFamily="34" charset="0"/>
              </a:rPr>
              <a:t>plato</a:t>
            </a:r>
            <a:r>
              <a:rPr lang="tr-TR" sz="2400" b="1" dirty="0">
                <a:solidFill>
                  <a:srgbClr val="FF0000"/>
                </a:solidFill>
                <a:cs typeface="Calibri" panose="020F0502020204030204" pitchFamily="34" charset="0"/>
              </a:rPr>
              <a:t>: 40 cmH</a:t>
            </a:r>
            <a:r>
              <a:rPr lang="tr-TR" sz="2400" b="1" baseline="-25000" dirty="0">
                <a:solidFill>
                  <a:srgbClr val="FF0000"/>
                </a:solidFill>
                <a:cs typeface="Calibri" panose="020F0502020204030204" pitchFamily="34" charset="0"/>
              </a:rPr>
              <a:t>2</a:t>
            </a:r>
            <a:r>
              <a:rPr lang="tr-TR" sz="2400" b="1" dirty="0">
                <a:solidFill>
                  <a:srgbClr val="FF0000"/>
                </a:solidFill>
                <a:cs typeface="Calibri" panose="020F0502020204030204" pitchFamily="34" charset="0"/>
              </a:rPr>
              <a:t>O</a:t>
            </a:r>
          </a:p>
          <a:p>
            <a:pPr marL="0" indent="0" algn="just">
              <a:buClr>
                <a:srgbClr val="CC3300"/>
              </a:buClr>
              <a:buNone/>
            </a:pPr>
            <a:r>
              <a:rPr lang="tr-TR" sz="24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*PEEP</a:t>
            </a:r>
            <a:r>
              <a:rPr lang="tr-TR" sz="2400" b="1" dirty="0">
                <a:solidFill>
                  <a:srgbClr val="FF0000"/>
                </a:solidFill>
                <a:cs typeface="Calibri" panose="020F0502020204030204" pitchFamily="34" charset="0"/>
              </a:rPr>
              <a:t>: 14 cmH</a:t>
            </a:r>
            <a:r>
              <a:rPr lang="tr-TR" sz="2400" b="1" baseline="-25000" dirty="0">
                <a:solidFill>
                  <a:srgbClr val="FF0000"/>
                </a:solidFill>
                <a:cs typeface="Calibri" panose="020F0502020204030204" pitchFamily="34" charset="0"/>
              </a:rPr>
              <a:t>2</a:t>
            </a:r>
            <a:r>
              <a:rPr lang="tr-TR" sz="2400" b="1" dirty="0">
                <a:solidFill>
                  <a:srgbClr val="FF0000"/>
                </a:solidFill>
                <a:cs typeface="Calibri" panose="020F0502020204030204" pitchFamily="34" charset="0"/>
              </a:rPr>
              <a:t>O</a:t>
            </a:r>
          </a:p>
          <a:p>
            <a:pPr marL="0" indent="0" algn="just">
              <a:buClr>
                <a:srgbClr val="CC3300"/>
              </a:buClr>
              <a:buNone/>
            </a:pPr>
            <a:r>
              <a:rPr lang="tr-TR" sz="24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*∆</a:t>
            </a:r>
            <a:r>
              <a:rPr lang="tr-TR" sz="2400" b="1" dirty="0">
                <a:solidFill>
                  <a:srgbClr val="FF0000"/>
                </a:solidFill>
                <a:cs typeface="Calibri" panose="020F0502020204030204" pitchFamily="34" charset="0"/>
              </a:rPr>
              <a:t>p: 30 cmH</a:t>
            </a:r>
            <a:r>
              <a:rPr lang="tr-TR" sz="2400" b="1" baseline="-25000" dirty="0">
                <a:solidFill>
                  <a:srgbClr val="FF0000"/>
                </a:solidFill>
                <a:cs typeface="Calibri" panose="020F0502020204030204" pitchFamily="34" charset="0"/>
              </a:rPr>
              <a:t>2</a:t>
            </a:r>
            <a:r>
              <a:rPr lang="tr-TR" sz="2400" b="1" dirty="0">
                <a:solidFill>
                  <a:srgbClr val="FF0000"/>
                </a:solidFill>
                <a:cs typeface="Calibri" panose="020F0502020204030204" pitchFamily="34" charset="0"/>
              </a:rPr>
              <a:t>O</a:t>
            </a:r>
          </a:p>
          <a:p>
            <a:pPr marL="0" indent="0" algn="just">
              <a:buClr>
                <a:srgbClr val="CC3300"/>
              </a:buClr>
              <a:buNone/>
            </a:pPr>
            <a:r>
              <a:rPr lang="tr-TR" sz="24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*FiO</a:t>
            </a:r>
            <a:r>
              <a:rPr lang="tr-TR" sz="2400" b="1" baseline="-25000" dirty="0" smtClean="0">
                <a:solidFill>
                  <a:srgbClr val="FF0000"/>
                </a:solidFill>
                <a:cs typeface="Calibri" panose="020F0502020204030204" pitchFamily="34" charset="0"/>
              </a:rPr>
              <a:t>2</a:t>
            </a:r>
            <a:r>
              <a:rPr lang="tr-TR" sz="2400" b="1" dirty="0">
                <a:solidFill>
                  <a:srgbClr val="FF0000"/>
                </a:solidFill>
                <a:cs typeface="Calibri" panose="020F0502020204030204" pitchFamily="34" charset="0"/>
              </a:rPr>
              <a:t>: %90</a:t>
            </a:r>
          </a:p>
          <a:p>
            <a:pPr marL="0" indent="0" algn="just">
              <a:buClr>
                <a:srgbClr val="CC3300"/>
              </a:buClr>
              <a:buNone/>
            </a:pPr>
            <a:r>
              <a:rPr lang="tr-TR" sz="24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*SpO</a:t>
            </a:r>
            <a:r>
              <a:rPr lang="tr-TR" sz="2400" b="1" baseline="-25000" dirty="0" smtClean="0">
                <a:solidFill>
                  <a:srgbClr val="FF0000"/>
                </a:solidFill>
                <a:cs typeface="Calibri" panose="020F0502020204030204" pitchFamily="34" charset="0"/>
              </a:rPr>
              <a:t>2</a:t>
            </a:r>
            <a:r>
              <a:rPr lang="tr-TR" sz="2400" b="1" dirty="0">
                <a:solidFill>
                  <a:srgbClr val="FF0000"/>
                </a:solidFill>
                <a:cs typeface="Calibri" panose="020F0502020204030204" pitchFamily="34" charset="0"/>
              </a:rPr>
              <a:t>: %</a:t>
            </a:r>
            <a:r>
              <a:rPr lang="tr-TR" sz="2400" b="1" dirty="0" smtClean="0">
                <a:solidFill>
                  <a:srgbClr val="FF0000"/>
                </a:solidFill>
                <a:cs typeface="Calibri" panose="020F0502020204030204" pitchFamily="34" charset="0"/>
              </a:rPr>
              <a:t>80-85</a:t>
            </a:r>
          </a:p>
          <a:p>
            <a:pPr marL="0" indent="0" algn="just">
              <a:buClr>
                <a:srgbClr val="CC3300"/>
              </a:buClr>
              <a:buNone/>
            </a:pPr>
            <a:r>
              <a:rPr lang="tr-TR" sz="2400" dirty="0" smtClean="0">
                <a:cs typeface="Calibri" panose="020F0502020204030204" pitchFamily="34" charset="0"/>
              </a:rPr>
              <a:t>-I/E: 1</a:t>
            </a:r>
          </a:p>
          <a:p>
            <a:pPr marL="0" indent="0" algn="just">
              <a:buClr>
                <a:srgbClr val="CC3300"/>
              </a:buClr>
              <a:buNone/>
            </a:pPr>
            <a:r>
              <a:rPr lang="tr-TR" sz="2400" dirty="0" smtClean="0">
                <a:cs typeface="Calibri" panose="020F0502020204030204" pitchFamily="34" charset="0"/>
              </a:rPr>
              <a:t>-P/F: 90</a:t>
            </a:r>
          </a:p>
          <a:p>
            <a:pPr marL="0" indent="0" algn="just">
              <a:buClr>
                <a:srgbClr val="CC3300"/>
              </a:buClr>
              <a:buNone/>
            </a:pPr>
            <a:r>
              <a:rPr lang="tr-TR" b="1" u="sng" dirty="0" smtClean="0">
                <a:solidFill>
                  <a:srgbClr val="FF0000"/>
                </a:solidFill>
                <a:cs typeface="Calibri" panose="020F0502020204030204" pitchFamily="34" charset="0"/>
              </a:rPr>
              <a:t>*OI: 38</a:t>
            </a:r>
            <a:endParaRPr lang="tr-TR" b="1" u="sng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4594860" y="611143"/>
            <a:ext cx="393758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C3300"/>
              </a:buClr>
            </a:pPr>
            <a:r>
              <a:rPr lang="tr-TR" sz="2400" b="1" u="sng" dirty="0" smtClean="0">
                <a:solidFill>
                  <a:schemeClr val="accent1"/>
                </a:solidFill>
                <a:cs typeface="Calibri" panose="020F0502020204030204" pitchFamily="34" charset="0"/>
              </a:rPr>
              <a:t>EKO: </a:t>
            </a:r>
            <a:r>
              <a:rPr lang="tr-TR" sz="2400" dirty="0" smtClean="0">
                <a:cs typeface="Calibri" panose="020F0502020204030204" pitchFamily="34" charset="0"/>
              </a:rPr>
              <a:t>4-5 mm hafif </a:t>
            </a:r>
            <a:r>
              <a:rPr lang="tr-TR" sz="2400" dirty="0" err="1" smtClean="0">
                <a:cs typeface="Calibri" panose="020F0502020204030204" pitchFamily="34" charset="0"/>
              </a:rPr>
              <a:t>perikardiyal</a:t>
            </a:r>
            <a:r>
              <a:rPr lang="tr-TR" sz="2400" dirty="0" smtClean="0"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cs typeface="Calibri" panose="020F0502020204030204" pitchFamily="34" charset="0"/>
              </a:rPr>
              <a:t>effüzyon</a:t>
            </a:r>
            <a:r>
              <a:rPr lang="tr-TR" sz="2400" dirty="0" smtClean="0">
                <a:cs typeface="Calibri" panose="020F0502020204030204" pitchFamily="34" charset="0"/>
              </a:rPr>
              <a:t>,</a:t>
            </a:r>
          </a:p>
          <a:p>
            <a:pPr algn="just">
              <a:buClr>
                <a:srgbClr val="CC3300"/>
              </a:buClr>
            </a:pPr>
            <a:r>
              <a:rPr lang="tr-TR" sz="2400" dirty="0" smtClean="0">
                <a:cs typeface="Calibri" panose="020F0502020204030204" pitchFamily="34" charset="0"/>
              </a:rPr>
              <a:t>EF: %60-65</a:t>
            </a:r>
          </a:p>
          <a:p>
            <a:pPr algn="just">
              <a:buClr>
                <a:srgbClr val="CC3300"/>
              </a:buClr>
            </a:pPr>
            <a:endParaRPr lang="tr-TR" sz="2400" dirty="0" smtClean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>
              <a:buClr>
                <a:srgbClr val="CC3300"/>
              </a:buClr>
            </a:pPr>
            <a:r>
              <a:rPr lang="tr-TR" sz="2400" b="1" u="sng" dirty="0" smtClean="0">
                <a:solidFill>
                  <a:schemeClr val="accent1"/>
                </a:solidFill>
                <a:cs typeface="Calibri" panose="020F0502020204030204" pitchFamily="34" charset="0"/>
              </a:rPr>
              <a:t>Yatak başı USG: </a:t>
            </a:r>
            <a:r>
              <a:rPr lang="tr-TR" sz="2400" dirty="0" smtClean="0">
                <a:cs typeface="Calibri" panose="020F0502020204030204" pitchFamily="34" charset="0"/>
              </a:rPr>
              <a:t>Sağ 4 cm,</a:t>
            </a:r>
            <a:r>
              <a:rPr lang="pt-BR" sz="2400" dirty="0" smtClean="0">
                <a:cs typeface="Calibri" panose="020F0502020204030204" pitchFamily="34" charset="0"/>
              </a:rPr>
              <a:t> </a:t>
            </a:r>
            <a:r>
              <a:rPr lang="tr-TR" sz="2400" dirty="0" smtClean="0">
                <a:cs typeface="Calibri" panose="020F0502020204030204" pitchFamily="34" charset="0"/>
              </a:rPr>
              <a:t>sol 4  cm </a:t>
            </a:r>
            <a:r>
              <a:rPr lang="tr-TR" sz="2400" dirty="0" err="1" smtClean="0">
                <a:cs typeface="Calibri" panose="020F0502020204030204" pitchFamily="34" charset="0"/>
              </a:rPr>
              <a:t>plevral</a:t>
            </a:r>
            <a:r>
              <a:rPr lang="tr-TR" sz="2400" dirty="0" smtClean="0">
                <a:cs typeface="Calibri" panose="020F0502020204030204" pitchFamily="34" charset="0"/>
              </a:rPr>
              <a:t> sıvı mevcut, VCI, CI, </a:t>
            </a:r>
            <a:r>
              <a:rPr lang="tr-TR" sz="2400" dirty="0" err="1" smtClean="0">
                <a:cs typeface="Calibri" panose="020F0502020204030204" pitchFamily="34" charset="0"/>
              </a:rPr>
              <a:t>perikardiyal</a:t>
            </a:r>
            <a:r>
              <a:rPr lang="tr-TR" sz="2400" dirty="0" smtClean="0">
                <a:cs typeface="Calibri" panose="020F0502020204030204" pitchFamily="34" charset="0"/>
              </a:rPr>
              <a:t> </a:t>
            </a:r>
            <a:r>
              <a:rPr lang="tr-TR" sz="2400" dirty="0" err="1" smtClean="0">
                <a:cs typeface="Calibri" panose="020F0502020204030204" pitchFamily="34" charset="0"/>
              </a:rPr>
              <a:t>effüzyon</a:t>
            </a:r>
            <a:r>
              <a:rPr lang="tr-TR" sz="2400" dirty="0">
                <a:cs typeface="Calibri" panose="020F0502020204030204" pitchFamily="34" charset="0"/>
              </a:rPr>
              <a:t> </a:t>
            </a:r>
            <a:r>
              <a:rPr lang="tr-TR" sz="2400" dirty="0" smtClean="0">
                <a:cs typeface="Calibri" panose="020F0502020204030204" pitchFamily="34" charset="0"/>
              </a:rPr>
              <a:t>ve batın sıvısı izlem</a:t>
            </a:r>
          </a:p>
          <a:p>
            <a:pPr algn="just">
              <a:buClr>
                <a:srgbClr val="CC3300"/>
              </a:buClr>
            </a:pPr>
            <a:endParaRPr lang="tr-TR" sz="2400" dirty="0" smtClean="0">
              <a:solidFill>
                <a:srgbClr val="002060"/>
              </a:solidFill>
              <a:cs typeface="Calibri" panose="020F0502020204030204" pitchFamily="34" charset="0"/>
            </a:endParaRPr>
          </a:p>
          <a:p>
            <a:pPr algn="just">
              <a:buClr>
                <a:srgbClr val="CC3300"/>
              </a:buClr>
            </a:pPr>
            <a:r>
              <a:rPr lang="tr-TR" sz="2400" b="1" u="sng" dirty="0">
                <a:solidFill>
                  <a:schemeClr val="accent1"/>
                </a:solidFill>
                <a:cs typeface="Calibri" panose="020F0502020204030204" pitchFamily="34" charset="0"/>
              </a:rPr>
              <a:t>Batın USG: </a:t>
            </a:r>
            <a:r>
              <a:rPr lang="tr-TR" sz="2400" dirty="0" smtClean="0">
                <a:cs typeface="Calibri" panose="020F0502020204030204" pitchFamily="34" charset="0"/>
              </a:rPr>
              <a:t>Normal</a:t>
            </a:r>
            <a:endParaRPr lang="tr-TR" sz="2400" b="1" dirty="0" smtClean="0">
              <a:cs typeface="Calibri" panose="020F0502020204030204" pitchFamily="34" charset="0"/>
            </a:endParaRPr>
          </a:p>
          <a:p>
            <a:pPr algn="just">
              <a:buClr>
                <a:srgbClr val="CC3300"/>
              </a:buClr>
            </a:pPr>
            <a:r>
              <a:rPr lang="tr-TR" sz="2400" b="1" u="sng" dirty="0" smtClean="0">
                <a:solidFill>
                  <a:schemeClr val="accent1"/>
                </a:solidFill>
                <a:cs typeface="Calibri" panose="020F0502020204030204" pitchFamily="34" charset="0"/>
              </a:rPr>
              <a:t>NIRS</a:t>
            </a:r>
          </a:p>
          <a:p>
            <a:pPr algn="just">
              <a:buClr>
                <a:srgbClr val="CC3300"/>
              </a:buClr>
            </a:pPr>
            <a:r>
              <a:rPr lang="tr-TR" sz="2400" b="1" u="sng" dirty="0" smtClean="0">
                <a:solidFill>
                  <a:schemeClr val="accent1"/>
                </a:solidFill>
                <a:cs typeface="Calibri" panose="020F0502020204030204" pitchFamily="34" charset="0"/>
              </a:rPr>
              <a:t>BIS</a:t>
            </a:r>
          </a:p>
          <a:p>
            <a:pPr algn="just">
              <a:buClr>
                <a:srgbClr val="CC3300"/>
              </a:buClr>
            </a:pPr>
            <a:r>
              <a:rPr lang="tr-TR" sz="2400" b="1" u="sng" dirty="0" smtClean="0">
                <a:solidFill>
                  <a:schemeClr val="accent1"/>
                </a:solidFill>
                <a:cs typeface="Calibri" panose="020F0502020204030204" pitchFamily="34" charset="0"/>
              </a:rPr>
              <a:t>Arter </a:t>
            </a:r>
            <a:r>
              <a:rPr lang="tr-TR" sz="2400" b="1" u="sng" dirty="0" err="1" smtClean="0">
                <a:solidFill>
                  <a:schemeClr val="accent1"/>
                </a:solidFill>
                <a:cs typeface="Calibri" panose="020F0502020204030204" pitchFamily="34" charset="0"/>
              </a:rPr>
              <a:t>Line</a:t>
            </a:r>
            <a:endParaRPr lang="tr-TR" sz="2400" b="1" u="sng" dirty="0" smtClean="0"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64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39552" y="6082112"/>
            <a:ext cx="8183880" cy="1051560"/>
          </a:xfrm>
        </p:spPr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chemeClr val="accent1"/>
                </a:solidFill>
              </a:rPr>
              <a:t>Enfeksiyon;                          </a:t>
            </a:r>
          </a:p>
          <a:p>
            <a:pPr marL="0" indent="0">
              <a:buNone/>
            </a:pPr>
            <a:r>
              <a:rPr lang="tr-TR" b="1" dirty="0">
                <a:solidFill>
                  <a:schemeClr val="accent1"/>
                </a:solidFill>
              </a:rPr>
              <a:t> </a:t>
            </a:r>
            <a:r>
              <a:rPr lang="tr-TR" b="1" dirty="0"/>
              <a:t>-</a:t>
            </a:r>
            <a:r>
              <a:rPr lang="tr-TR" dirty="0" err="1"/>
              <a:t>vankomisin</a:t>
            </a:r>
            <a:endParaRPr lang="tr-TR" dirty="0"/>
          </a:p>
          <a:p>
            <a:pPr marL="0" indent="0">
              <a:buNone/>
            </a:pPr>
            <a:r>
              <a:rPr lang="tr-TR" b="1" dirty="0"/>
              <a:t> -</a:t>
            </a:r>
            <a:r>
              <a:rPr lang="tr-TR" dirty="0" err="1"/>
              <a:t>meropenem</a:t>
            </a:r>
            <a:endParaRPr lang="tr-TR" dirty="0"/>
          </a:p>
          <a:p>
            <a:pPr marL="0" indent="0">
              <a:buNone/>
            </a:pPr>
            <a:r>
              <a:rPr lang="tr-TR" b="1" dirty="0"/>
              <a:t> -</a:t>
            </a:r>
            <a:r>
              <a:rPr lang="tr-TR" dirty="0" err="1" smtClean="0"/>
              <a:t>favipiravir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r>
              <a:rPr lang="tr-TR" b="1" dirty="0" smtClean="0">
                <a:solidFill>
                  <a:schemeClr val="accent1"/>
                </a:solidFill>
              </a:rPr>
              <a:t>Antioksidan;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chemeClr val="accent1"/>
                </a:solidFill>
              </a:rPr>
              <a:t> </a:t>
            </a:r>
            <a:r>
              <a:rPr lang="tr-TR" b="1" dirty="0" smtClean="0"/>
              <a:t>- </a:t>
            </a:r>
            <a:r>
              <a:rPr lang="tr-TR" dirty="0" smtClean="0"/>
              <a:t>C vitamini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b="1" dirty="0" smtClean="0"/>
              <a:t>- </a:t>
            </a:r>
            <a:r>
              <a:rPr lang="tr-TR" dirty="0" smtClean="0"/>
              <a:t>Çinko</a:t>
            </a:r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b="1" dirty="0" smtClean="0"/>
              <a:t>- </a:t>
            </a:r>
            <a:r>
              <a:rPr lang="tr-TR" dirty="0" smtClean="0"/>
              <a:t>N-</a:t>
            </a:r>
            <a:r>
              <a:rPr lang="tr-TR" dirty="0" err="1" smtClean="0"/>
              <a:t>asetilsistein</a:t>
            </a:r>
            <a:endParaRPr lang="tr-TR" dirty="0" smtClean="0"/>
          </a:p>
          <a:p>
            <a:pPr marL="0" indent="0">
              <a:buNone/>
            </a:pPr>
            <a:endParaRPr lang="tr-TR" b="1" dirty="0">
              <a:solidFill>
                <a:schemeClr val="accent1"/>
              </a:solidFill>
            </a:endParaRPr>
          </a:p>
          <a:p>
            <a:r>
              <a:rPr lang="tr-TR" b="1" dirty="0" smtClean="0">
                <a:solidFill>
                  <a:schemeClr val="accent1"/>
                </a:solidFill>
              </a:rPr>
              <a:t>2 doz IVIG</a:t>
            </a:r>
          </a:p>
          <a:p>
            <a:endParaRPr lang="tr-TR" b="1" dirty="0">
              <a:solidFill>
                <a:schemeClr val="accent1"/>
              </a:solidFill>
            </a:endParaRPr>
          </a:p>
          <a:p>
            <a:endParaRPr lang="tr-TR" b="1" dirty="0">
              <a:solidFill>
                <a:schemeClr val="accent1"/>
              </a:solidFill>
            </a:endParaRPr>
          </a:p>
          <a:p>
            <a:endParaRPr lang="tr-TR" b="1" dirty="0" smtClean="0">
              <a:solidFill>
                <a:schemeClr val="accent1"/>
              </a:solidFill>
            </a:endParaRPr>
          </a:p>
          <a:p>
            <a:endParaRPr lang="tr-TR" b="1" dirty="0">
              <a:solidFill>
                <a:schemeClr val="accent1"/>
              </a:solidFill>
            </a:endParaRPr>
          </a:p>
          <a:p>
            <a:endParaRPr lang="tr-TR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b="1" dirty="0" smtClean="0"/>
          </a:p>
          <a:p>
            <a:pPr marL="0" indent="0">
              <a:buNone/>
            </a:pPr>
            <a:endParaRPr lang="tr-TR" b="1" dirty="0" smtClean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tr-TR" b="1" dirty="0">
              <a:solidFill>
                <a:schemeClr val="accent1"/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3923928" y="475056"/>
            <a:ext cx="5040560" cy="52445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CC3300"/>
              </a:buClr>
            </a:pPr>
            <a:r>
              <a:rPr lang="tr-TR" sz="2000" b="1" dirty="0">
                <a:solidFill>
                  <a:schemeClr val="accent1"/>
                </a:solidFill>
                <a:cs typeface="Calibri" panose="020F0502020204030204" pitchFamily="34" charset="0"/>
              </a:rPr>
              <a:t>●</a:t>
            </a:r>
            <a:r>
              <a:rPr lang="tr-TR" sz="2800" b="1" dirty="0" err="1" smtClean="0">
                <a:solidFill>
                  <a:schemeClr val="accent1"/>
                </a:solidFill>
                <a:cs typeface="Calibri" panose="020F0502020204030204" pitchFamily="34" charset="0"/>
              </a:rPr>
              <a:t>Nörosedasyon</a:t>
            </a:r>
            <a:r>
              <a:rPr lang="tr-TR" sz="2800" b="1" dirty="0" smtClean="0">
                <a:solidFill>
                  <a:schemeClr val="accent1"/>
                </a:solidFill>
                <a:cs typeface="Calibri" panose="020F0502020204030204" pitchFamily="34" charset="0"/>
              </a:rPr>
              <a:t>;</a:t>
            </a:r>
          </a:p>
          <a:p>
            <a:pPr algn="just">
              <a:lnSpc>
                <a:spcPct val="150000"/>
              </a:lnSpc>
              <a:buClr>
                <a:srgbClr val="CC3300"/>
              </a:buClr>
            </a:pPr>
            <a:r>
              <a:rPr lang="tr-TR" sz="2800" b="1" dirty="0" smtClean="0">
                <a:cs typeface="Calibri" panose="020F0502020204030204" pitchFamily="34" charset="0"/>
              </a:rPr>
              <a:t>-</a:t>
            </a:r>
            <a:r>
              <a:rPr lang="tr-TR" sz="2800" dirty="0" err="1" smtClean="0">
                <a:cs typeface="Calibri" panose="020F0502020204030204" pitchFamily="34" charset="0"/>
              </a:rPr>
              <a:t>Fentanil</a:t>
            </a:r>
            <a:r>
              <a:rPr lang="tr-TR" sz="2800" dirty="0" smtClean="0">
                <a:cs typeface="Calibri" panose="020F0502020204030204" pitchFamily="34" charset="0"/>
              </a:rPr>
              <a:t>(1µg/kg/</a:t>
            </a:r>
            <a:r>
              <a:rPr lang="tr-TR" sz="2800" dirty="0" err="1" smtClean="0">
                <a:cs typeface="Calibri" panose="020F0502020204030204" pitchFamily="34" charset="0"/>
              </a:rPr>
              <a:t>sa</a:t>
            </a:r>
            <a:r>
              <a:rPr lang="tr-TR" sz="2800" dirty="0" smtClean="0">
                <a:cs typeface="Calibri" panose="020F0502020204030204" pitchFamily="34" charset="0"/>
              </a:rPr>
              <a:t>)</a:t>
            </a:r>
          </a:p>
          <a:p>
            <a:pPr algn="just">
              <a:lnSpc>
                <a:spcPct val="150000"/>
              </a:lnSpc>
              <a:buClr>
                <a:srgbClr val="CC3300"/>
              </a:buClr>
            </a:pPr>
            <a:r>
              <a:rPr lang="tr-TR" sz="2800" b="1" dirty="0">
                <a:cs typeface="Calibri" panose="020F0502020204030204" pitchFamily="34" charset="0"/>
              </a:rPr>
              <a:t>-</a:t>
            </a:r>
            <a:r>
              <a:rPr lang="tr-TR" sz="2800" dirty="0" err="1" smtClean="0">
                <a:cs typeface="Calibri" panose="020F0502020204030204" pitchFamily="34" charset="0"/>
              </a:rPr>
              <a:t>Midazolam</a:t>
            </a:r>
            <a:r>
              <a:rPr lang="tr-TR" sz="2800" dirty="0" smtClean="0">
                <a:cs typeface="Calibri" panose="020F0502020204030204" pitchFamily="34" charset="0"/>
              </a:rPr>
              <a:t>(0.2mg/kg/</a:t>
            </a:r>
            <a:r>
              <a:rPr lang="tr-TR" sz="2800" dirty="0" err="1" smtClean="0">
                <a:cs typeface="Calibri" panose="020F0502020204030204" pitchFamily="34" charset="0"/>
              </a:rPr>
              <a:t>sa</a:t>
            </a:r>
            <a:r>
              <a:rPr lang="tr-TR" sz="2800" dirty="0" smtClean="0">
                <a:cs typeface="Calibri" panose="020F0502020204030204" pitchFamily="34" charset="0"/>
              </a:rPr>
              <a:t>) </a:t>
            </a:r>
          </a:p>
          <a:p>
            <a:pPr algn="just">
              <a:lnSpc>
                <a:spcPct val="150000"/>
              </a:lnSpc>
              <a:buClr>
                <a:srgbClr val="CC3300"/>
              </a:buClr>
            </a:pPr>
            <a:r>
              <a:rPr lang="tr-TR" sz="2800" b="1" dirty="0" smtClean="0">
                <a:cs typeface="Calibri" panose="020F0502020204030204" pitchFamily="34" charset="0"/>
              </a:rPr>
              <a:t>-</a:t>
            </a:r>
            <a:r>
              <a:rPr lang="tr-TR" sz="2800" dirty="0" smtClean="0">
                <a:cs typeface="Calibri" panose="020F0502020204030204" pitchFamily="34" charset="0"/>
              </a:rPr>
              <a:t>Kürar(0.6mg/kg/</a:t>
            </a:r>
            <a:r>
              <a:rPr lang="tr-TR" sz="2800" dirty="0" err="1" smtClean="0">
                <a:cs typeface="Calibri" panose="020F0502020204030204" pitchFamily="34" charset="0"/>
              </a:rPr>
              <a:t>sa</a:t>
            </a:r>
            <a:r>
              <a:rPr lang="tr-TR" sz="2800" dirty="0" smtClean="0">
                <a:cs typeface="Calibri" panose="020F0502020204030204" pitchFamily="34" charset="0"/>
              </a:rPr>
              <a:t>)</a:t>
            </a:r>
          </a:p>
          <a:p>
            <a:pPr algn="just">
              <a:lnSpc>
                <a:spcPct val="150000"/>
              </a:lnSpc>
              <a:buClr>
                <a:srgbClr val="CC3300"/>
              </a:buClr>
            </a:pPr>
            <a:endParaRPr lang="tr-TR" sz="2800" dirty="0" smtClean="0"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Clr>
                <a:srgbClr val="CC3300"/>
              </a:buClr>
            </a:pPr>
            <a:r>
              <a:rPr lang="tr-TR" sz="2000" b="1" dirty="0">
                <a:solidFill>
                  <a:schemeClr val="accent1"/>
                </a:solidFill>
                <a:cs typeface="Calibri" panose="020F0502020204030204" pitchFamily="34" charset="0"/>
              </a:rPr>
              <a:t>●</a:t>
            </a:r>
            <a:r>
              <a:rPr lang="tr-TR" sz="2800" b="1" dirty="0" smtClean="0">
                <a:solidFill>
                  <a:schemeClr val="accent1"/>
                </a:solidFill>
                <a:cs typeface="Calibri" panose="020F0502020204030204" pitchFamily="34" charset="0"/>
              </a:rPr>
              <a:t>D-vitamini</a:t>
            </a:r>
          </a:p>
          <a:p>
            <a:pPr>
              <a:lnSpc>
                <a:spcPct val="120000"/>
              </a:lnSpc>
              <a:buClr>
                <a:srgbClr val="CC3300"/>
              </a:buClr>
            </a:pPr>
            <a:r>
              <a:rPr lang="tr-TR" sz="2000" b="1" dirty="0" smtClean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●</a:t>
            </a:r>
            <a:r>
              <a:rPr lang="tr-TR" sz="2800" b="1" dirty="0" err="1" smtClean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Enteral</a:t>
            </a:r>
            <a:r>
              <a:rPr lang="tr-TR" sz="2800" b="1" dirty="0" smtClean="0">
                <a:solidFill>
                  <a:schemeClr val="accent1"/>
                </a:solidFill>
                <a:latin typeface="+mj-lt"/>
                <a:cs typeface="Calibri" panose="020F0502020204030204" pitchFamily="34" charset="0"/>
              </a:rPr>
              <a:t> Beslenme;</a:t>
            </a:r>
          </a:p>
          <a:p>
            <a:pPr>
              <a:lnSpc>
                <a:spcPct val="120000"/>
              </a:lnSpc>
              <a:buClr>
                <a:srgbClr val="CC3300"/>
              </a:buClr>
            </a:pPr>
            <a:r>
              <a:rPr lang="tr-TR" sz="2400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80 ml/kg</a:t>
            </a:r>
          </a:p>
          <a:p>
            <a:pPr>
              <a:lnSpc>
                <a:spcPct val="120000"/>
              </a:lnSpc>
              <a:buClr>
                <a:srgbClr val="CC3300"/>
              </a:buClr>
            </a:pPr>
            <a:r>
              <a:rPr lang="tr-TR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 66 </a:t>
            </a:r>
            <a:r>
              <a:rPr lang="tr-TR" sz="24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kcal</a:t>
            </a: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/kg</a:t>
            </a:r>
          </a:p>
        </p:txBody>
      </p:sp>
    </p:spTree>
    <p:extLst>
      <p:ext uri="{BB962C8B-B14F-4D97-AF65-F5344CB8AC3E}">
        <p14:creationId xmlns:p14="http://schemas.microsoft.com/office/powerpoint/2010/main" val="554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87720" y="6021288"/>
            <a:ext cx="8183880" cy="1051560"/>
          </a:xfrm>
        </p:spPr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</p:txBody>
      </p:sp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4138082530"/>
              </p:ext>
            </p:extLst>
          </p:nvPr>
        </p:nvGraphicFramePr>
        <p:xfrm>
          <a:off x="971600" y="692696"/>
          <a:ext cx="7272808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391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24637" y="6021288"/>
            <a:ext cx="8183880" cy="10515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4" name="İçerik Yer Tutucusu 3"/>
          <p:cNvSpPr txBox="1">
            <a:spLocks noGrp="1"/>
          </p:cNvSpPr>
          <p:nvPr>
            <p:ph idx="1"/>
          </p:nvPr>
        </p:nvSpPr>
        <p:spPr>
          <a:xfrm>
            <a:off x="503237" y="530225"/>
            <a:ext cx="8205279" cy="546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chemeClr val="accent1"/>
                </a:solidFill>
              </a:rPr>
              <a:t>MV: APV-SIMV</a:t>
            </a:r>
            <a:r>
              <a:rPr lang="tr-TR" dirty="0" smtClean="0"/>
              <a:t> </a:t>
            </a:r>
            <a:endParaRPr lang="tr-TR" dirty="0"/>
          </a:p>
          <a:p>
            <a:pPr marL="0" indent="0">
              <a:buNone/>
            </a:pPr>
            <a:r>
              <a:rPr lang="tr-TR" sz="2400" dirty="0" smtClean="0"/>
              <a:t>-VT</a:t>
            </a:r>
            <a:r>
              <a:rPr lang="tr-TR" sz="2400" dirty="0"/>
              <a:t>: 5 ml/kg</a:t>
            </a:r>
          </a:p>
          <a:p>
            <a:pPr marL="0" indent="0">
              <a:buNone/>
            </a:pPr>
            <a:r>
              <a:rPr lang="tr-TR" sz="2400" dirty="0" smtClean="0"/>
              <a:t>-SS</a:t>
            </a:r>
            <a:r>
              <a:rPr lang="tr-TR" sz="2400" dirty="0"/>
              <a:t>: 27/</a:t>
            </a:r>
            <a:r>
              <a:rPr lang="tr-TR" sz="2400" dirty="0" err="1"/>
              <a:t>dk</a:t>
            </a:r>
            <a:endParaRPr lang="tr-TR" sz="2400" dirty="0"/>
          </a:p>
          <a:p>
            <a:pPr marL="0" indent="0">
              <a:buNone/>
            </a:pPr>
            <a:r>
              <a:rPr lang="tr-TR" sz="2400" dirty="0" smtClean="0">
                <a:solidFill>
                  <a:srgbClr val="FF0000"/>
                </a:solidFill>
              </a:rPr>
              <a:t>*</a:t>
            </a:r>
            <a:r>
              <a:rPr lang="tr-TR" sz="2400" dirty="0" err="1" smtClean="0">
                <a:solidFill>
                  <a:srgbClr val="FF0000"/>
                </a:solidFill>
              </a:rPr>
              <a:t>Ptepe</a:t>
            </a:r>
            <a:r>
              <a:rPr lang="tr-TR" sz="2400" dirty="0">
                <a:solidFill>
                  <a:srgbClr val="FF0000"/>
                </a:solidFill>
              </a:rPr>
              <a:t>: 50 cmH2O</a:t>
            </a:r>
          </a:p>
          <a:p>
            <a:pPr marL="0" indent="0">
              <a:buNone/>
            </a:pPr>
            <a:r>
              <a:rPr lang="tr-TR" sz="2400" dirty="0" smtClean="0">
                <a:solidFill>
                  <a:srgbClr val="FF0000"/>
                </a:solidFill>
              </a:rPr>
              <a:t>*</a:t>
            </a:r>
            <a:r>
              <a:rPr lang="tr-TR" sz="2400" dirty="0" err="1" smtClean="0">
                <a:solidFill>
                  <a:srgbClr val="FF0000"/>
                </a:solidFill>
              </a:rPr>
              <a:t>Pplato</a:t>
            </a:r>
            <a:r>
              <a:rPr lang="tr-TR" sz="2400" dirty="0">
                <a:solidFill>
                  <a:srgbClr val="FF0000"/>
                </a:solidFill>
              </a:rPr>
              <a:t>: 45 cmH2O</a:t>
            </a:r>
          </a:p>
          <a:p>
            <a:pPr marL="0" indent="0">
              <a:buNone/>
            </a:pPr>
            <a:r>
              <a:rPr lang="tr-TR" sz="2400" dirty="0" smtClean="0">
                <a:solidFill>
                  <a:srgbClr val="FF0000"/>
                </a:solidFill>
              </a:rPr>
              <a:t>*PEEP</a:t>
            </a:r>
            <a:r>
              <a:rPr lang="tr-TR" sz="2400" dirty="0">
                <a:solidFill>
                  <a:srgbClr val="FF0000"/>
                </a:solidFill>
              </a:rPr>
              <a:t>: 20 cmH2O</a:t>
            </a:r>
          </a:p>
          <a:p>
            <a:pPr marL="0" indent="0">
              <a:buNone/>
            </a:pPr>
            <a:r>
              <a:rPr lang="tr-TR" sz="2400" dirty="0" smtClean="0"/>
              <a:t>-∆</a:t>
            </a:r>
            <a:r>
              <a:rPr lang="tr-TR" sz="2400" dirty="0"/>
              <a:t>p: 34 cmH2O</a:t>
            </a:r>
          </a:p>
          <a:p>
            <a:pPr marL="0" indent="0">
              <a:buNone/>
            </a:pPr>
            <a:r>
              <a:rPr lang="tr-TR" sz="2400" dirty="0" smtClean="0"/>
              <a:t>-</a:t>
            </a:r>
            <a:r>
              <a:rPr lang="tr-TR" sz="2400" dirty="0" err="1" smtClean="0"/>
              <a:t>Cstat</a:t>
            </a:r>
            <a:r>
              <a:rPr lang="tr-TR" sz="2400" dirty="0"/>
              <a:t>: 1.5 ml/cmH2O</a:t>
            </a:r>
          </a:p>
          <a:p>
            <a:pPr marL="0" indent="0">
              <a:buNone/>
            </a:pPr>
            <a:r>
              <a:rPr lang="tr-TR" sz="2400" dirty="0" smtClean="0">
                <a:solidFill>
                  <a:srgbClr val="FF0000"/>
                </a:solidFill>
              </a:rPr>
              <a:t>*FiO2</a:t>
            </a:r>
            <a:r>
              <a:rPr lang="tr-TR" sz="2400" dirty="0">
                <a:solidFill>
                  <a:srgbClr val="FF0000"/>
                </a:solidFill>
              </a:rPr>
              <a:t>: %100 </a:t>
            </a:r>
          </a:p>
          <a:p>
            <a:pPr marL="0" indent="0">
              <a:buNone/>
            </a:pPr>
            <a:r>
              <a:rPr lang="tr-TR" sz="2400" dirty="0" smtClean="0">
                <a:solidFill>
                  <a:srgbClr val="FF0000"/>
                </a:solidFill>
              </a:rPr>
              <a:t>*SpO2</a:t>
            </a:r>
            <a:r>
              <a:rPr lang="tr-TR" sz="2400" dirty="0">
                <a:solidFill>
                  <a:srgbClr val="FF0000"/>
                </a:solidFill>
              </a:rPr>
              <a:t>: %76</a:t>
            </a:r>
          </a:p>
          <a:p>
            <a:pPr marL="0" indent="0">
              <a:buNone/>
            </a:pPr>
            <a:r>
              <a:rPr lang="tr-TR" sz="2400" dirty="0" smtClean="0"/>
              <a:t>-I/E</a:t>
            </a:r>
            <a:r>
              <a:rPr lang="tr-TR" sz="2400" dirty="0"/>
              <a:t>: 1 </a:t>
            </a:r>
          </a:p>
          <a:p>
            <a:pPr marL="0" indent="0">
              <a:buNone/>
            </a:pPr>
            <a:r>
              <a:rPr lang="tr-TR" sz="2400" dirty="0"/>
              <a:t>-</a:t>
            </a:r>
            <a:r>
              <a:rPr lang="tr-TR" sz="2400" dirty="0" smtClean="0"/>
              <a:t>P/F</a:t>
            </a:r>
            <a:r>
              <a:rPr lang="tr-TR" sz="2400" dirty="0"/>
              <a:t>: 66 </a:t>
            </a:r>
          </a:p>
          <a:p>
            <a:pPr marL="0" indent="0">
              <a:buNone/>
            </a:pPr>
            <a:r>
              <a:rPr lang="tr-TR" sz="2400" b="1" u="sng" dirty="0" smtClean="0">
                <a:solidFill>
                  <a:srgbClr val="FF0000"/>
                </a:solidFill>
              </a:rPr>
              <a:t>*OI</a:t>
            </a:r>
            <a:r>
              <a:rPr lang="tr-TR" sz="2400" b="1" u="sng" dirty="0">
                <a:solidFill>
                  <a:srgbClr val="FF0000"/>
                </a:solidFill>
              </a:rPr>
              <a:t>: 43</a:t>
            </a:r>
          </a:p>
        </p:txBody>
      </p:sp>
      <p:sp>
        <p:nvSpPr>
          <p:cNvPr id="5" name="4 Sağ Ok"/>
          <p:cNvSpPr/>
          <p:nvPr/>
        </p:nvSpPr>
        <p:spPr>
          <a:xfrm>
            <a:off x="4121656" y="2204864"/>
            <a:ext cx="1428760" cy="155620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5 Dikdörtgen"/>
          <p:cNvSpPr/>
          <p:nvPr/>
        </p:nvSpPr>
        <p:spPr>
          <a:xfrm>
            <a:off x="5736425" y="1268760"/>
            <a:ext cx="2786082" cy="38576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Clr>
                <a:srgbClr val="CC3300"/>
              </a:buClr>
            </a:pPr>
            <a:r>
              <a:rPr lang="tr-TR" sz="2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Yatışının 48. saatinde ECMO kararı alındı ve 52. saatinde </a:t>
            </a:r>
            <a:r>
              <a:rPr lang="tr-TR" sz="2000" b="1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kanülasyon</a:t>
            </a:r>
            <a:r>
              <a:rPr lang="tr-TR" sz="20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yapıldı.</a:t>
            </a:r>
          </a:p>
        </p:txBody>
      </p:sp>
    </p:spTree>
    <p:extLst>
      <p:ext uri="{BB962C8B-B14F-4D97-AF65-F5344CB8AC3E}">
        <p14:creationId xmlns:p14="http://schemas.microsoft.com/office/powerpoint/2010/main" val="151730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71800" y="817656"/>
            <a:ext cx="3528392" cy="462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13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75507" y="6453336"/>
            <a:ext cx="8183880" cy="10515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4" name="İçerik Yer Tutucusu 3"/>
          <p:cNvSpPr txBox="1">
            <a:spLocks noGrp="1"/>
          </p:cNvSpPr>
          <p:nvPr>
            <p:ph idx="1"/>
          </p:nvPr>
        </p:nvSpPr>
        <p:spPr>
          <a:xfrm>
            <a:off x="971600" y="485938"/>
            <a:ext cx="7344816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Clr>
                <a:srgbClr val="CC3300"/>
              </a:buClr>
              <a:buNone/>
            </a:pPr>
            <a:r>
              <a:rPr lang="tr-TR" sz="3200" b="1" u="sng" dirty="0" smtClean="0">
                <a:solidFill>
                  <a:srgbClr val="C00000"/>
                </a:solidFill>
                <a:cs typeface="Calibri" panose="020F0502020204030204" pitchFamily="34" charset="0"/>
              </a:rPr>
              <a:t>V-V ECMO;</a:t>
            </a:r>
          </a:p>
          <a:p>
            <a:pPr marL="0" indent="0" algn="just">
              <a:buClr>
                <a:srgbClr val="CC3300"/>
              </a:buClr>
              <a:buNone/>
            </a:pPr>
            <a:endParaRPr lang="tr-TR" sz="2400" b="1" u="sng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dirty="0"/>
              <a:t>Sağ </a:t>
            </a:r>
            <a:r>
              <a:rPr lang="tr-TR" dirty="0" smtClean="0"/>
              <a:t>IJV - </a:t>
            </a:r>
            <a:r>
              <a:rPr lang="tr-TR" dirty="0" err="1" smtClean="0"/>
              <a:t>Sağfemoral</a:t>
            </a:r>
            <a:r>
              <a:rPr lang="tr-TR" dirty="0" smtClean="0"/>
              <a:t> </a:t>
            </a:r>
            <a:r>
              <a:rPr lang="tr-TR" dirty="0" err="1" smtClean="0"/>
              <a:t>ven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r>
              <a:rPr lang="tr-TR" dirty="0" err="1"/>
              <a:t>Flow</a:t>
            </a:r>
            <a:r>
              <a:rPr lang="tr-TR" dirty="0"/>
              <a:t>:2 L/m2/</a:t>
            </a:r>
            <a:r>
              <a:rPr lang="tr-TR" dirty="0" err="1"/>
              <a:t>dk</a:t>
            </a:r>
            <a:endParaRPr lang="tr-TR" dirty="0"/>
          </a:p>
          <a:p>
            <a:r>
              <a:rPr lang="tr-TR" dirty="0" err="1" smtClean="0"/>
              <a:t>Koagülasyon</a:t>
            </a:r>
            <a:r>
              <a:rPr lang="tr-TR" dirty="0" smtClean="0"/>
              <a:t>:</a:t>
            </a:r>
            <a:endParaRPr lang="tr-TR" dirty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-ACT           (180-200) *200-220*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/>
              <a:t> </a:t>
            </a:r>
            <a:r>
              <a:rPr lang="tr-TR" dirty="0" smtClean="0"/>
              <a:t>   -</a:t>
            </a:r>
            <a:r>
              <a:rPr lang="tr-TR" dirty="0" err="1" smtClean="0"/>
              <a:t>Aptt</a:t>
            </a:r>
            <a:r>
              <a:rPr lang="tr-TR" dirty="0" smtClean="0"/>
              <a:t>           (40-60) *50-70*  </a:t>
            </a:r>
            <a:endParaRPr lang="tr-TR" dirty="0"/>
          </a:p>
        </p:txBody>
      </p:sp>
      <p:sp>
        <p:nvSpPr>
          <p:cNvPr id="7" name="Sağ Ok 6"/>
          <p:cNvSpPr/>
          <p:nvPr/>
        </p:nvSpPr>
        <p:spPr>
          <a:xfrm>
            <a:off x="2699792" y="33569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Sağ Ok 7"/>
          <p:cNvSpPr/>
          <p:nvPr/>
        </p:nvSpPr>
        <p:spPr>
          <a:xfrm>
            <a:off x="2714613" y="432556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382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95536" y="6021288"/>
            <a:ext cx="8183880" cy="10515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4" name="İçerik Yer Tutucusu 3"/>
          <p:cNvSpPr txBox="1">
            <a:spLocks noGrp="1"/>
          </p:cNvSpPr>
          <p:nvPr>
            <p:ph idx="1"/>
          </p:nvPr>
        </p:nvSpPr>
        <p:spPr>
          <a:xfrm>
            <a:off x="502920" y="530352"/>
            <a:ext cx="818388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Clr>
                <a:srgbClr val="CC3300"/>
              </a:buClr>
              <a:buNone/>
            </a:pPr>
            <a:r>
              <a:rPr lang="tr-TR" sz="3200" b="1" u="sng" dirty="0" smtClean="0">
                <a:solidFill>
                  <a:srgbClr val="C00000"/>
                </a:solidFill>
                <a:cs typeface="Calibri" panose="020F0502020204030204" pitchFamily="34" charset="0"/>
              </a:rPr>
              <a:t>ECMO-MV Ayarları;</a:t>
            </a:r>
          </a:p>
          <a:p>
            <a:pPr marL="265176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tr-TR" sz="2800" b="1" dirty="0"/>
              <a:t>APV-SIMV </a:t>
            </a:r>
          </a:p>
          <a:p>
            <a:pPr marL="265176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tr-TR" sz="2800" dirty="0"/>
              <a:t>VT: 5 ml/kg</a:t>
            </a:r>
          </a:p>
          <a:p>
            <a:pPr marL="265176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tr-TR" sz="2800" dirty="0"/>
              <a:t>SS: 18-20/</a:t>
            </a:r>
            <a:r>
              <a:rPr lang="tr-TR" sz="2800" dirty="0" err="1"/>
              <a:t>dk</a:t>
            </a:r>
            <a:endParaRPr lang="tr-TR" sz="2800" dirty="0"/>
          </a:p>
          <a:p>
            <a:pPr marL="265176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tr-TR" sz="2800" dirty="0" err="1"/>
              <a:t>Ptepe</a:t>
            </a:r>
            <a:r>
              <a:rPr lang="tr-TR" sz="2800" dirty="0"/>
              <a:t>: 30-35 cmH2O</a:t>
            </a:r>
          </a:p>
          <a:p>
            <a:pPr marL="265176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tr-TR" sz="2800" dirty="0" err="1"/>
              <a:t>Pplato</a:t>
            </a:r>
            <a:r>
              <a:rPr lang="tr-TR" sz="2800" dirty="0"/>
              <a:t>: 25-28 cmH2O</a:t>
            </a:r>
          </a:p>
          <a:p>
            <a:pPr marL="265176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tr-TR" sz="2800" dirty="0"/>
              <a:t>PEEP: 10-12 cmH2O</a:t>
            </a:r>
          </a:p>
          <a:p>
            <a:pPr marL="265176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tr-TR" sz="2800" dirty="0"/>
              <a:t>∆p: 18-20 cmH2O</a:t>
            </a:r>
          </a:p>
          <a:p>
            <a:pPr marL="265176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tr-TR" sz="2800" dirty="0"/>
              <a:t>FiO2: % 30-40</a:t>
            </a:r>
          </a:p>
          <a:p>
            <a:pPr marL="265176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tr-TR" sz="2800" dirty="0"/>
              <a:t>SpO2: % 92-96</a:t>
            </a:r>
          </a:p>
          <a:p>
            <a:pPr marL="265176" indent="-265176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</a:pPr>
            <a:r>
              <a:rPr lang="tr-TR" sz="2800" dirty="0"/>
              <a:t>I/E: 1 </a:t>
            </a:r>
          </a:p>
        </p:txBody>
      </p:sp>
    </p:spTree>
    <p:extLst>
      <p:ext uri="{BB962C8B-B14F-4D97-AF65-F5344CB8AC3E}">
        <p14:creationId xmlns:p14="http://schemas.microsoft.com/office/powerpoint/2010/main" val="139415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rgbClr val="C00000"/>
                </a:solidFill>
                <a:cs typeface="Calibri" panose="020F0502020204030204" pitchFamily="34" charset="0"/>
              </a:rPr>
              <a:t>ECMO tedavisinin;</a:t>
            </a:r>
          </a:p>
          <a:p>
            <a:pPr marL="0" indent="0">
              <a:buNone/>
            </a:pPr>
            <a:endParaRPr lang="tr-TR" b="1" dirty="0" smtClean="0">
              <a:solidFill>
                <a:srgbClr val="C00000"/>
              </a:solidFill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tr-TR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just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tr-TR" sz="2000" b="1" dirty="0">
                <a:cs typeface="Calibri" panose="020F0502020204030204" pitchFamily="34" charset="0"/>
              </a:rPr>
              <a:t>8. günü </a:t>
            </a:r>
            <a:r>
              <a:rPr lang="tr-TR" sz="2000" b="1" dirty="0" err="1">
                <a:cs typeface="Calibri" panose="020F0502020204030204" pitchFamily="34" charset="0"/>
              </a:rPr>
              <a:t>weaning</a:t>
            </a:r>
            <a:r>
              <a:rPr lang="tr-TR" sz="2000" b="1" dirty="0">
                <a:cs typeface="Calibri" panose="020F0502020204030204" pitchFamily="34" charset="0"/>
              </a:rPr>
              <a:t> başlandı.</a:t>
            </a:r>
          </a:p>
          <a:p>
            <a:pPr marL="0" indent="0" algn="just">
              <a:buClr>
                <a:srgbClr val="CC3300"/>
              </a:buClr>
              <a:buNone/>
            </a:pPr>
            <a:r>
              <a:rPr lang="tr-TR" sz="2000" b="1" dirty="0">
                <a:solidFill>
                  <a:srgbClr val="002060"/>
                </a:solidFill>
                <a:cs typeface="Calibri" panose="020F0502020204030204" pitchFamily="34" charset="0"/>
              </a:rPr>
              <a:t> </a:t>
            </a:r>
          </a:p>
          <a:p>
            <a:pPr marL="457200" indent="-457200" algn="just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tr-TR" sz="2000" b="1" dirty="0">
                <a:cs typeface="Calibri" panose="020F0502020204030204" pitchFamily="34" charset="0"/>
              </a:rPr>
              <a:t>14. günü </a:t>
            </a:r>
            <a:r>
              <a:rPr lang="tr-TR" sz="2000" b="1" dirty="0" err="1">
                <a:cs typeface="Calibri" panose="020F0502020204030204" pitchFamily="34" charset="0"/>
              </a:rPr>
              <a:t>dekanüle</a:t>
            </a:r>
            <a:r>
              <a:rPr lang="tr-TR" sz="2000" b="1" dirty="0">
                <a:cs typeface="Calibri" panose="020F0502020204030204" pitchFamily="34" charset="0"/>
              </a:rPr>
              <a:t> edildi</a:t>
            </a:r>
            <a:r>
              <a:rPr lang="tr-TR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algn="just">
              <a:buClr>
                <a:srgbClr val="CC3300"/>
              </a:buClr>
              <a:buNone/>
            </a:pPr>
            <a:r>
              <a:rPr lang="tr-TR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tr-TR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tr-TR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513489"/>
            <a:ext cx="2901645" cy="5629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7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842" y="987973"/>
            <a:ext cx="4264573" cy="4226423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1415" y="987973"/>
            <a:ext cx="4138448" cy="4226423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529232" y="495530"/>
            <a:ext cx="42570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C3300"/>
              </a:buClr>
            </a:pPr>
            <a:r>
              <a:rPr lang="tr-TR" sz="2600" b="1" dirty="0" err="1" smtClean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Toraks</a:t>
            </a:r>
            <a:r>
              <a:rPr lang="tr-TR" sz="2600" b="1" dirty="0" smtClean="0">
                <a:solidFill>
                  <a:srgbClr val="CC33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BT-yatışının 29. günü</a:t>
            </a:r>
          </a:p>
        </p:txBody>
      </p:sp>
      <p:sp>
        <p:nvSpPr>
          <p:cNvPr id="6" name="5 Metin kutusu"/>
          <p:cNvSpPr txBox="1"/>
          <p:nvPr/>
        </p:nvSpPr>
        <p:spPr>
          <a:xfrm>
            <a:off x="1857356" y="5643578"/>
            <a:ext cx="4926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COVID PCR yatışının 21. gününde negatifleşti</a:t>
            </a:r>
            <a:endParaRPr lang="tr-TR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2790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_580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308114" y="1"/>
            <a:ext cx="4607340" cy="3455505"/>
          </a:xfrm>
          <a:prstGeom prst="rect">
            <a:avLst/>
          </a:prstGeom>
        </p:spPr>
      </p:pic>
      <p:pic>
        <p:nvPicPr>
          <p:cNvPr id="3" name="IMG_5810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4170018" y="2663688"/>
            <a:ext cx="4973983" cy="373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1315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822271"/>
            <a:ext cx="3528392" cy="4608513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683568" y="498764"/>
            <a:ext cx="371032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C3300"/>
              </a:buClr>
            </a:pPr>
            <a:r>
              <a:rPr lang="tr-TR" sz="26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Ekstübasyon</a:t>
            </a:r>
            <a:r>
              <a:rPr lang="tr-TR" sz="2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öncesi;</a:t>
            </a:r>
          </a:p>
          <a:p>
            <a:pPr algn="just">
              <a:buClr>
                <a:srgbClr val="CC3300"/>
              </a:buClr>
            </a:pPr>
            <a:r>
              <a:rPr lang="tr-TR" sz="2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Yatışının 30. günü</a:t>
            </a:r>
          </a:p>
          <a:p>
            <a:pPr algn="just">
              <a:buClr>
                <a:srgbClr val="CC3300"/>
              </a:buClr>
            </a:pPr>
            <a:r>
              <a:rPr lang="tr-TR" sz="2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 akciğer </a:t>
            </a:r>
            <a:r>
              <a:rPr lang="tr-TR" sz="26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grafisi</a:t>
            </a:r>
            <a:endParaRPr lang="tr-TR" sz="26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4860032" y="529609"/>
            <a:ext cx="371032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CC3300"/>
              </a:buClr>
            </a:pPr>
            <a:r>
              <a:rPr lang="tr-TR" sz="26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Ekstübasyon</a:t>
            </a:r>
            <a:r>
              <a:rPr lang="tr-TR" sz="2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öncesi;</a:t>
            </a:r>
          </a:p>
          <a:p>
            <a:pPr algn="just">
              <a:buClr>
                <a:srgbClr val="CC3300"/>
              </a:buClr>
            </a:pPr>
            <a:r>
              <a:rPr lang="tr-TR" sz="2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Yatışının 35. günü</a:t>
            </a:r>
          </a:p>
          <a:p>
            <a:pPr algn="just">
              <a:buClr>
                <a:srgbClr val="CC3300"/>
              </a:buClr>
            </a:pPr>
            <a:r>
              <a:rPr lang="tr-TR" sz="26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 akciğer </a:t>
            </a:r>
            <a:r>
              <a:rPr lang="tr-TR" sz="2600" b="1" dirty="0" err="1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grafisi</a:t>
            </a:r>
            <a:endParaRPr lang="tr-TR" sz="2600" b="1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1822271"/>
            <a:ext cx="3672408" cy="4608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530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444085" y="1922366"/>
            <a:ext cx="5265859" cy="2914650"/>
          </a:xfrm>
          <a:prstGeom prst="rect">
            <a:avLst/>
          </a:prstGeom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52110" y="746761"/>
            <a:ext cx="2957513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056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tr-TR" sz="7200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tr-TR" sz="7200" b="1" dirty="0" smtClean="0">
                <a:solidFill>
                  <a:srgbClr val="C00000"/>
                </a:solidFill>
              </a:rPr>
              <a:t>Teşekkür Ederim</a:t>
            </a:r>
            <a:endParaRPr lang="tr-TR" sz="72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örünüş">
  <a:themeElements>
    <a:clrScheme name="Görünüş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Görünüş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Görünü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4594</TotalTime>
  <Words>823</Words>
  <Application>Microsoft Office PowerPoint</Application>
  <PresentationFormat>Ekran Gösterisi (4:3)</PresentationFormat>
  <Paragraphs>244</Paragraphs>
  <Slides>29</Slides>
  <Notes>5</Notes>
  <HiddenSlides>0</HiddenSlides>
  <MMClips>4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5" baseType="lpstr">
      <vt:lpstr>Arial</vt:lpstr>
      <vt:lpstr>Calibri</vt:lpstr>
      <vt:lpstr>Verdana</vt:lpstr>
      <vt:lpstr>Wingdings</vt:lpstr>
      <vt:lpstr>Wingdings 2</vt:lpstr>
      <vt:lpstr>Görünüş</vt:lpstr>
      <vt:lpstr>PowerPoint Sunusu</vt:lpstr>
      <vt:lpstr>PowerPoint Sunusu</vt:lpstr>
      <vt:lpstr>ECMO ile Tedaviye Destek Verilebilen Hastalıklar</vt:lpstr>
      <vt:lpstr>Endikasyon</vt:lpstr>
      <vt:lpstr>PowerPoint Sunusu</vt:lpstr>
      <vt:lpstr>Extracorporeal Membrane Oxygenation for COVID19: Updated 2021 Guidelines from the Extracorporeal Life Support Organization ASAIO Journal 2021</vt:lpstr>
      <vt:lpstr>*Kontrendikasyonlar*</vt:lpstr>
      <vt:lpstr>ECMO Tipleri</vt:lpstr>
      <vt:lpstr>COVID-19 ve ECMO  ELSO verileri ile</vt:lpstr>
      <vt:lpstr>VAKA SUNUMU</vt:lpstr>
      <vt:lpstr>ÖYKÜ ; </vt:lpstr>
      <vt:lpstr>ÖYKÜ ; </vt:lpstr>
      <vt:lpstr>PowerPoint Sunusu</vt:lpstr>
      <vt:lpstr>PowerPoint Sunusu</vt:lpstr>
      <vt:lpstr> FİZİK MUAYENE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ECMO (yeni)</dc:title>
  <dc:creator>mustafa.karacelik</dc:creator>
  <cp:lastModifiedBy>Fırat Evrenos</cp:lastModifiedBy>
  <cp:revision>171</cp:revision>
  <dcterms:created xsi:type="dcterms:W3CDTF">2021-02-11T08:39:50Z</dcterms:created>
  <dcterms:modified xsi:type="dcterms:W3CDTF">2022-09-09T21:25:30Z</dcterms:modified>
</cp:coreProperties>
</file>