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6" r:id="rId3"/>
    <p:sldId id="257" r:id="rId4"/>
    <p:sldId id="269" r:id="rId5"/>
    <p:sldId id="259" r:id="rId6"/>
    <p:sldId id="260" r:id="rId7"/>
    <p:sldId id="268" r:id="rId8"/>
    <p:sldId id="270" r:id="rId9"/>
    <p:sldId id="271" r:id="rId10"/>
    <p:sldId id="267" r:id="rId11"/>
    <p:sldId id="261" r:id="rId12"/>
    <p:sldId id="262" r:id="rId13"/>
    <p:sldId id="272" r:id="rId14"/>
    <p:sldId id="273" r:id="rId15"/>
    <p:sldId id="274" r:id="rId16"/>
    <p:sldId id="275" r:id="rId17"/>
    <p:sldId id="276" r:id="rId18"/>
    <p:sldId id="263" r:id="rId19"/>
    <p:sldId id="264" r:id="rId20"/>
    <p:sldId id="265"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368982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615615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3481788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AAC10D4-5373-414A-AC62-033A94F5F1BC}" type="datetimeFigureOut">
              <a:rPr lang="tr-TR" smtClean="0"/>
              <a:t>9.09.2022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247050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AAC10D4-5373-414A-AC62-033A94F5F1BC}" type="datetimeFigureOut">
              <a:rPr lang="tr-TR" smtClean="0"/>
              <a:t>9.09.2022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3789113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AAC10D4-5373-414A-AC62-033A94F5F1BC}" type="datetimeFigureOut">
              <a:rPr lang="tr-TR" smtClean="0"/>
              <a:t>9.09.2022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4226404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AC10D4-5373-414A-AC62-033A94F5F1BC}" type="datetimeFigureOut">
              <a:rPr lang="tr-TR" smtClean="0"/>
              <a:t>9.09.2022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74000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DAAC10D4-5373-414A-AC62-033A94F5F1BC}" type="datetimeFigureOut">
              <a:rPr lang="tr-TR" smtClean="0"/>
              <a:t>9.09.2022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18224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DAAC10D4-5373-414A-AC62-033A94F5F1BC}" type="datetimeFigureOut">
              <a:rPr lang="tr-TR" smtClean="0"/>
              <a:t>9.09.2022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4229871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2024073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1606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74995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90516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2765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494063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AAC10D4-5373-414A-AC62-033A94F5F1BC}" type="datetimeFigureOut">
              <a:rPr lang="tr-TR" smtClean="0"/>
              <a:t>9.09.2022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062F594-7A42-4D2E-90C4-D4CD2A9AB1C1}" type="slidenum">
              <a:rPr lang="tr-TR" smtClean="0"/>
              <a:t>‹#›</a:t>
            </a:fld>
            <a:endParaRPr lang="tr-TR"/>
          </a:p>
        </p:txBody>
      </p:sp>
    </p:spTree>
    <p:extLst>
      <p:ext uri="{BB962C8B-B14F-4D97-AF65-F5344CB8AC3E}">
        <p14:creationId xmlns:p14="http://schemas.microsoft.com/office/powerpoint/2010/main" val="1837998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AC10D4-5373-414A-AC62-033A94F5F1BC}" type="datetimeFigureOut">
              <a:rPr lang="tr-TR" smtClean="0"/>
              <a:t>9.09.2022</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062F594-7A42-4D2E-90C4-D4CD2A9AB1C1}" type="slidenum">
              <a:rPr lang="tr-TR" smtClean="0"/>
              <a:t>‹#›</a:t>
            </a:fld>
            <a:endParaRPr lang="tr-TR"/>
          </a:p>
        </p:txBody>
      </p:sp>
    </p:spTree>
    <p:extLst>
      <p:ext uri="{BB962C8B-B14F-4D97-AF65-F5344CB8AC3E}">
        <p14:creationId xmlns:p14="http://schemas.microsoft.com/office/powerpoint/2010/main" val="2637587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fif"/><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81423" y="1279752"/>
            <a:ext cx="9144000" cy="2387600"/>
          </a:xfrm>
        </p:spPr>
        <p:txBody>
          <a:bodyPr/>
          <a:lstStyle/>
          <a:p>
            <a:r>
              <a:rPr lang="tr-TR" dirty="0" smtClean="0"/>
              <a:t>İNTRA-AORTİK BALON POMPASI</a:t>
            </a:r>
            <a:endParaRPr lang="tr-TR" dirty="0"/>
          </a:p>
        </p:txBody>
      </p:sp>
      <p:sp>
        <p:nvSpPr>
          <p:cNvPr id="3" name="Alt Başlık 2"/>
          <p:cNvSpPr>
            <a:spLocks noGrp="1"/>
          </p:cNvSpPr>
          <p:nvPr>
            <p:ph type="subTitle" idx="1"/>
          </p:nvPr>
        </p:nvSpPr>
        <p:spPr>
          <a:xfrm>
            <a:off x="1095641" y="3985518"/>
            <a:ext cx="7766936" cy="1096899"/>
          </a:xfrm>
        </p:spPr>
        <p:txBody>
          <a:bodyPr/>
          <a:lstStyle/>
          <a:p>
            <a:endParaRPr lang="tr-TR" dirty="0"/>
          </a:p>
          <a:p>
            <a:r>
              <a:rPr lang="tr-TR" sz="2800" dirty="0" smtClean="0"/>
              <a:t>Hilal AYGÜN </a:t>
            </a:r>
            <a:endParaRPr lang="tr-TR" sz="2800" dirty="0"/>
          </a:p>
        </p:txBody>
      </p:sp>
    </p:spTree>
    <p:extLst>
      <p:ext uri="{BB962C8B-B14F-4D97-AF65-F5344CB8AC3E}">
        <p14:creationId xmlns:p14="http://schemas.microsoft.com/office/powerpoint/2010/main" val="70150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9999" y="1412540"/>
            <a:ext cx="5127670" cy="3645601"/>
          </a:xfrm>
        </p:spPr>
      </p:pic>
      <p:sp>
        <p:nvSpPr>
          <p:cNvPr id="6" name="Metin Yer Tutucusu 5"/>
          <p:cNvSpPr>
            <a:spLocks noGrp="1"/>
          </p:cNvSpPr>
          <p:nvPr>
            <p:ph type="body" sz="half" idx="2"/>
          </p:nvPr>
        </p:nvSpPr>
        <p:spPr>
          <a:xfrm>
            <a:off x="300446" y="365760"/>
            <a:ext cx="5081451" cy="6217920"/>
          </a:xfrm>
        </p:spPr>
        <p:txBody>
          <a:bodyPr>
            <a:normAutofit fontScale="40000" lnSpcReduction="20000"/>
          </a:bodyPr>
          <a:lstStyle/>
          <a:p>
            <a:endParaRPr lang="tr-TR" sz="5900" dirty="0" smtClean="0">
              <a:latin typeface="Calibri" panose="020F0502020204030204" pitchFamily="34" charset="0"/>
              <a:cs typeface="Calibri" panose="020F0502020204030204" pitchFamily="34" charset="0"/>
            </a:endParaRPr>
          </a:p>
          <a:p>
            <a:r>
              <a:rPr lang="tr-TR" sz="5900" dirty="0">
                <a:latin typeface="Calibri" panose="020F0502020204030204" pitchFamily="34" charset="0"/>
                <a:cs typeface="Calibri" panose="020F0502020204030204" pitchFamily="34" charset="0"/>
              </a:rPr>
              <a:t>Kontrpulsasyon kavramı ilk kez 1958 yılında Harken ve arkadaşları tarafından tanımlanmıştır. Çalışmalarda koroner arter perfüzyonunu arttırmak için sistol esnasında kan femoral arter yoluyla vücuttan alınıyor ve diyastol esnasında da diğer femoral arterden vücuda tekrar veriliyordu. İntra aortik balon pompa (İABP) kontrpulsasyonu ilk olarak 1967 yılında Kantrowitz ve arkadaşları tarafından kullanılmıştır. Bu tarihten itibaren İABP tıbbi tedaviye rağmen iyileşme sağlanamayan akut sol ventrikül yetersizliğinde standart tedavi haline gelmiştir. 1970 yılında ise hemodinamik monitörizasyonla kullanılmaya başlanmıştır.</a:t>
            </a:r>
          </a:p>
          <a:p>
            <a:endParaRPr lang="tr-TR" dirty="0"/>
          </a:p>
        </p:txBody>
      </p:sp>
      <p:sp>
        <p:nvSpPr>
          <p:cNvPr id="11" name="Bükülü Ok 10"/>
          <p:cNvSpPr/>
          <p:nvPr/>
        </p:nvSpPr>
        <p:spPr>
          <a:xfrm rot="18357305">
            <a:off x="9007393" y="4000132"/>
            <a:ext cx="941452" cy="1249312"/>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105269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839787" y="399788"/>
            <a:ext cx="3854528" cy="1278466"/>
          </a:xfrm>
        </p:spPr>
        <p:txBody>
          <a:bodyPr>
            <a:noAutofit/>
          </a:bodyPr>
          <a:lstStyle/>
          <a:p>
            <a:r>
              <a:rPr lang="tr-TR" sz="3000" dirty="0" smtClean="0"/>
              <a:t>İntra-Aortik Balon Pompası Nedir ve Nasıl Çalışır ?</a:t>
            </a:r>
            <a:endParaRPr lang="tr-TR" sz="3000" dirty="0"/>
          </a:p>
        </p:txBody>
      </p:sp>
      <p:pic>
        <p:nvPicPr>
          <p:cNvPr id="7"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68090" y="1678254"/>
            <a:ext cx="4513262" cy="3382747"/>
          </a:xfrm>
        </p:spPr>
      </p:pic>
      <p:sp>
        <p:nvSpPr>
          <p:cNvPr id="6" name="Metin Yer Tutucusu 5"/>
          <p:cNvSpPr>
            <a:spLocks noGrp="1"/>
          </p:cNvSpPr>
          <p:nvPr>
            <p:ph type="body" sz="half" idx="2"/>
          </p:nvPr>
        </p:nvSpPr>
        <p:spPr>
          <a:xfrm>
            <a:off x="418011" y="1678254"/>
            <a:ext cx="6152606" cy="4983803"/>
          </a:xfrm>
        </p:spPr>
        <p:txBody>
          <a:bodyPr>
            <a:normAutofit fontScale="32500" lnSpcReduction="20000"/>
          </a:bodyPr>
          <a:lstStyle/>
          <a:p>
            <a:pPr lvl="0"/>
            <a:r>
              <a:rPr lang="tr-TR" sz="5300" dirty="0"/>
              <a:t>Sol ventrikül işlevlerinin bozulduğu kardiyak hastalıklarda, hem miyokardın O2 gereksinimini azaltmak, hem de kardiyak outputu arttırmak amacıyla kullanılan mekanik destek cihazıdır</a:t>
            </a:r>
            <a:r>
              <a:rPr lang="tr-TR" sz="5300" dirty="0" smtClean="0"/>
              <a:t>.</a:t>
            </a:r>
          </a:p>
          <a:p>
            <a:pPr lvl="0"/>
            <a:endParaRPr lang="tr-TR" sz="5300" dirty="0"/>
          </a:p>
          <a:p>
            <a:pPr lvl="0"/>
            <a:r>
              <a:rPr lang="tr-TR" sz="5300" dirty="0"/>
              <a:t>Diyastolde şişen balon aracılığıyla, diyastol sırasında da bir kontraksiyon </a:t>
            </a:r>
            <a:r>
              <a:rPr lang="tr-TR" sz="5300" dirty="0" smtClean="0"/>
              <a:t>oluşur. Böylece </a:t>
            </a:r>
            <a:r>
              <a:rPr lang="tr-TR" sz="5300" dirty="0"/>
              <a:t>koroner perfüzyon artar.</a:t>
            </a:r>
          </a:p>
          <a:p>
            <a:r>
              <a:rPr lang="tr-TR" sz="5300" dirty="0"/>
              <a:t>Sol ventrikül önyükü (afterload) azaldığı için sol ventrikülün iş yükü azalır ve O2 gereksinimi azalır. Bu da miyokardiyal işlev düzelmesini sağlayarak kardiyak outputu arttırmış olur.</a:t>
            </a:r>
          </a:p>
          <a:p>
            <a:r>
              <a:rPr lang="tr-TR" sz="5300" dirty="0"/>
              <a:t>poliüretan bir </a:t>
            </a:r>
            <a:r>
              <a:rPr lang="en-GB" sz="5300" dirty="0"/>
              <a:t>balon </a:t>
            </a:r>
            <a:r>
              <a:rPr lang="en-GB" sz="5300" dirty="0" smtClean="0"/>
              <a:t>sayesinde</a:t>
            </a:r>
            <a:r>
              <a:rPr lang="tr-TR" sz="5300" dirty="0" smtClean="0"/>
              <a:t> ;</a:t>
            </a:r>
            <a:endParaRPr lang="tr-TR" sz="5300" dirty="0"/>
          </a:p>
          <a:p>
            <a:pPr lvl="0"/>
            <a:r>
              <a:rPr lang="tr-TR" sz="5300" dirty="0"/>
              <a:t>Helyum gazı aortik kapak kapandıktan sonra balon içine dolar.</a:t>
            </a:r>
          </a:p>
          <a:p>
            <a:pPr lvl="0"/>
            <a:r>
              <a:rPr lang="tr-TR" sz="5300" dirty="0"/>
              <a:t>Aort kapak açılırken de helyum gazı balondan aygıta geri alınır ve bu sistem biz sonlandırana kadar devam eder. </a:t>
            </a:r>
          </a:p>
          <a:p>
            <a:endParaRPr lang="tr-TR" dirty="0"/>
          </a:p>
        </p:txBody>
      </p:sp>
    </p:spTree>
    <p:extLst>
      <p:ext uri="{BB962C8B-B14F-4D97-AF65-F5344CB8AC3E}">
        <p14:creationId xmlns:p14="http://schemas.microsoft.com/office/powerpoint/2010/main" val="2733140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a:xfrm>
            <a:off x="3375660" y="0"/>
            <a:ext cx="4813300" cy="1137920"/>
          </a:xfrm>
        </p:spPr>
        <p:txBody>
          <a:bodyPr>
            <a:normAutofit/>
          </a:bodyPr>
          <a:lstStyle/>
          <a:p>
            <a:r>
              <a:rPr lang="tr-TR" sz="3000" dirty="0">
                <a:solidFill>
                  <a:srgbClr val="92D050"/>
                </a:solidFill>
                <a:latin typeface="Times New Roman" pitchFamily="18" charset="0"/>
                <a:cs typeface="Times New Roman" pitchFamily="18" charset="0"/>
              </a:rPr>
              <a:t>İNTRA AORTİK BALON POMPASI EKİPMANI</a:t>
            </a:r>
            <a:endParaRPr lang="tr-TR" sz="3000" dirty="0">
              <a:solidFill>
                <a:srgbClr val="92D050"/>
              </a:solidFill>
            </a:endParaRPr>
          </a:p>
        </p:txBody>
      </p:sp>
      <p:sp>
        <p:nvSpPr>
          <p:cNvPr id="6" name="İçerik Yer Tutucusu 5"/>
          <p:cNvSpPr>
            <a:spLocks noGrp="1"/>
          </p:cNvSpPr>
          <p:nvPr>
            <p:ph idx="1"/>
          </p:nvPr>
        </p:nvSpPr>
        <p:spPr>
          <a:xfrm>
            <a:off x="3610610" y="1137920"/>
            <a:ext cx="3896360" cy="5720080"/>
          </a:xfrm>
        </p:spPr>
        <p:txBody>
          <a:bodyPr>
            <a:normAutofit/>
          </a:bodyPr>
          <a:lstStyle/>
          <a:p>
            <a:pPr marL="285750" indent="-285750"/>
            <a:r>
              <a:rPr lang="tr-TR" dirty="0">
                <a:cs typeface="Times New Roman" pitchFamily="18" charset="0"/>
              </a:rPr>
              <a:t>IABP konsolu</a:t>
            </a:r>
          </a:p>
          <a:p>
            <a:pPr marL="285750" indent="-285750"/>
            <a:r>
              <a:rPr lang="tr-TR" dirty="0">
                <a:cs typeface="Times New Roman" pitchFamily="18" charset="0"/>
              </a:rPr>
              <a:t>Helyumgazı silindiri</a:t>
            </a:r>
          </a:p>
          <a:p>
            <a:pPr marL="285750" indent="-285750"/>
            <a:r>
              <a:rPr lang="tr-TR" dirty="0">
                <a:cs typeface="Times New Roman" pitchFamily="18" charset="0"/>
              </a:rPr>
              <a:t>EKG elektrodları ve kablosu</a:t>
            </a:r>
          </a:p>
          <a:p>
            <a:pPr marL="285750" indent="-285750"/>
            <a:r>
              <a:rPr lang="tr-TR" dirty="0">
                <a:cs typeface="Times New Roman" pitchFamily="18" charset="0"/>
              </a:rPr>
              <a:t>Basınç transduseri</a:t>
            </a:r>
          </a:p>
          <a:p>
            <a:pPr marL="285750" indent="-285750"/>
            <a:r>
              <a:rPr lang="tr-TR" dirty="0">
                <a:cs typeface="Times New Roman" pitchFamily="18" charset="0"/>
              </a:rPr>
              <a:t>Balon katater kiti</a:t>
            </a:r>
          </a:p>
          <a:p>
            <a:pPr marL="285750" indent="-285750"/>
            <a:r>
              <a:rPr lang="tr-TR" dirty="0">
                <a:cs typeface="Times New Roman" pitchFamily="18" charset="0"/>
              </a:rPr>
              <a:t>Enjekte edilmek için NaCl(%0.9) ve 5000 ünite heparin</a:t>
            </a:r>
          </a:p>
          <a:p>
            <a:pPr marL="285750" indent="-285750"/>
            <a:r>
              <a:rPr lang="tr-TR" dirty="0">
                <a:cs typeface="Times New Roman" pitchFamily="18" charset="0"/>
              </a:rPr>
              <a:t>Basınç için Cuf</a:t>
            </a:r>
          </a:p>
          <a:p>
            <a:pPr marL="285750" indent="-285750"/>
            <a:r>
              <a:rPr lang="tr-TR" dirty="0">
                <a:cs typeface="Times New Roman" pitchFamily="18" charset="0"/>
              </a:rPr>
              <a:t>IABP kayıt ve kontrol dosyası</a:t>
            </a:r>
          </a:p>
          <a:p>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30" y="182880"/>
            <a:ext cx="1885021" cy="2072172"/>
          </a:xfrm>
          <a:prstGeom prst="rect">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216" y="2255052"/>
            <a:ext cx="2212247" cy="2017180"/>
          </a:xfrm>
          <a:prstGeom prst="rect">
            <a:avLst/>
          </a:prstGeom>
        </p:spPr>
      </p:pic>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2063" y="182880"/>
            <a:ext cx="2899954" cy="2899954"/>
          </a:xfrm>
          <a:prstGeom prst="rect">
            <a:avLst/>
          </a:prstGeom>
        </p:spPr>
      </p:pic>
      <p:pic>
        <p:nvPicPr>
          <p:cNvPr id="10" name="İçerik Yer Tutucusu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90" y="4272232"/>
            <a:ext cx="3152731" cy="2361505"/>
          </a:xfrm>
          <a:prstGeom prst="rect">
            <a:avLst/>
          </a:prstGeom>
        </p:spPr>
      </p:pic>
      <p:pic>
        <p:nvPicPr>
          <p:cNvPr id="11" name="Resim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62703" y="3496794"/>
            <a:ext cx="3402874" cy="3361206"/>
          </a:xfrm>
          <a:prstGeom prst="rect">
            <a:avLst/>
          </a:prstGeom>
        </p:spPr>
      </p:pic>
      <p:cxnSp>
        <p:nvCxnSpPr>
          <p:cNvPr id="15" name="Düz Ok Bağlayıcısı 14"/>
          <p:cNvCxnSpPr/>
          <p:nvPr/>
        </p:nvCxnSpPr>
        <p:spPr>
          <a:xfrm flipV="1">
            <a:off x="6745993" y="1218966"/>
            <a:ext cx="2032247" cy="1011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a:off x="7018699" y="1898984"/>
            <a:ext cx="2753341" cy="3278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20"/>
          <p:cNvCxnSpPr/>
          <p:nvPr/>
        </p:nvCxnSpPr>
        <p:spPr>
          <a:xfrm flipH="1">
            <a:off x="2496772" y="2485075"/>
            <a:ext cx="984784" cy="2742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Düz Ok Bağlayıcısı 24"/>
          <p:cNvCxnSpPr/>
          <p:nvPr/>
        </p:nvCxnSpPr>
        <p:spPr>
          <a:xfrm flipH="1" flipV="1">
            <a:off x="2488592" y="1912864"/>
            <a:ext cx="992964" cy="11699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p:nvPr/>
        </p:nvCxnSpPr>
        <p:spPr>
          <a:xfrm flipH="1">
            <a:off x="2496772" y="3779520"/>
            <a:ext cx="984784" cy="1033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845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513491"/>
            <a:ext cx="3854528" cy="1278466"/>
          </a:xfrm>
        </p:spPr>
        <p:txBody>
          <a:bodyPr>
            <a:normAutofit/>
          </a:bodyPr>
          <a:lstStyle/>
          <a:p>
            <a:r>
              <a:rPr lang="tr-TR" sz="3000" dirty="0" smtClean="0"/>
              <a:t>Neden Helyum Gazı ?</a:t>
            </a:r>
            <a:endParaRPr lang="tr-TR" sz="3000" dirty="0"/>
          </a:p>
        </p:txBody>
      </p:sp>
      <p:pic>
        <p:nvPicPr>
          <p:cNvPr id="7" name="İçerik Yer Tutucusu 6">
            <a:extLst>
              <a:ext uri="{FF2B5EF4-FFF2-40B4-BE49-F238E27FC236}">
                <a16:creationId xmlns:a16="http://schemas.microsoft.com/office/drawing/2014/main" id="{121EA55A-ED3D-4D17-B13A-BC872036C7E9}"/>
              </a:ext>
            </a:extLst>
          </p:cNvPr>
          <p:cNvPicPr>
            <a:picLocks noGrp="1" noChangeAspect="1"/>
          </p:cNvPicPr>
          <p:nvPr>
            <p:ph idx="1"/>
          </p:nvPr>
        </p:nvPicPr>
        <p:blipFill>
          <a:blip r:embed="rId2"/>
          <a:stretch>
            <a:fillRect/>
          </a:stretch>
        </p:blipFill>
        <p:spPr>
          <a:xfrm>
            <a:off x="6445704" y="1479296"/>
            <a:ext cx="4234392" cy="4247421"/>
          </a:xfrm>
          <a:prstGeom prst="rect">
            <a:avLst/>
          </a:prstGeom>
        </p:spPr>
      </p:pic>
      <p:sp>
        <p:nvSpPr>
          <p:cNvPr id="4" name="Metin Yer Tutucusu 3"/>
          <p:cNvSpPr>
            <a:spLocks noGrp="1"/>
          </p:cNvSpPr>
          <p:nvPr>
            <p:ph type="body" sz="half" idx="2"/>
          </p:nvPr>
        </p:nvSpPr>
        <p:spPr>
          <a:xfrm>
            <a:off x="677334" y="2090057"/>
            <a:ext cx="5423020" cy="3971109"/>
          </a:xfrm>
        </p:spPr>
        <p:txBody>
          <a:bodyPr/>
          <a:lstStyle/>
          <a:p>
            <a:pPr marL="285750" lvl="0" indent="-285750">
              <a:buFont typeface="Arial" panose="020B0604020202020204" pitchFamily="34" charset="0"/>
              <a:buChar char="•"/>
            </a:pPr>
            <a:r>
              <a:rPr lang="tr-TR" sz="2800" dirty="0" smtClean="0"/>
              <a:t>Düşük yoğunlukta bir gaz olması nedeniyle aygıt ile balon arasındaki geçişlerin daha hızlı olması ikinci ise</a:t>
            </a:r>
          </a:p>
          <a:p>
            <a:pPr marL="285750" lvl="0" indent="-285750">
              <a:buFont typeface="Arial" panose="020B0604020202020204" pitchFamily="34" charset="0"/>
              <a:buChar char="•"/>
            </a:pPr>
            <a:r>
              <a:rPr lang="tr-TR" sz="2800" dirty="0" smtClean="0"/>
              <a:t> Balonun patlaması durumunda, kanda kolayca absorbe edilebildiği için emboli riski oluşturmaması </a:t>
            </a:r>
          </a:p>
          <a:p>
            <a:endParaRPr lang="tr-TR" dirty="0"/>
          </a:p>
        </p:txBody>
      </p:sp>
    </p:spTree>
    <p:extLst>
      <p:ext uri="{BB962C8B-B14F-4D97-AF65-F5344CB8AC3E}">
        <p14:creationId xmlns:p14="http://schemas.microsoft.com/office/powerpoint/2010/main" val="4013065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42240"/>
            <a:ext cx="10515600" cy="918528"/>
          </a:xfrm>
        </p:spPr>
        <p:txBody>
          <a:bodyPr/>
          <a:lstStyle/>
          <a:p>
            <a:r>
              <a:rPr lang="tr-TR" dirty="0"/>
              <a:t>IABP Endikasyonları </a:t>
            </a:r>
            <a:endParaRPr lang="tr-TR" dirty="0"/>
          </a:p>
        </p:txBody>
      </p:sp>
      <p:sp>
        <p:nvSpPr>
          <p:cNvPr id="4" name="İçerik Yer Tutucusu 3">
            <a:extLst>
              <a:ext uri="{FF2B5EF4-FFF2-40B4-BE49-F238E27FC236}">
                <a16:creationId xmlns:a16="http://schemas.microsoft.com/office/drawing/2014/main" id="{75D4E881-4B56-4DF5-BB03-9CC52EA63605}"/>
              </a:ext>
            </a:extLst>
          </p:cNvPr>
          <p:cNvSpPr>
            <a:spLocks noGrp="1"/>
          </p:cNvSpPr>
          <p:nvPr>
            <p:ph idx="1"/>
          </p:nvPr>
        </p:nvSpPr>
        <p:spPr>
          <a:xfrm>
            <a:off x="612140" y="1060768"/>
            <a:ext cx="10967720" cy="5625579"/>
          </a:xfrm>
          <a:prstGeom prst="rect">
            <a:avLst/>
          </a:prstGeom>
        </p:spPr>
        <p:txBody>
          <a:bodyPr wrap="square">
            <a:spAutoFit/>
          </a:bodyPr>
          <a:lstStyle/>
          <a:p>
            <a:pPr marL="342900" lvl="0" indent="-342900">
              <a:lnSpc>
                <a:spcPct val="107000"/>
              </a:lnSpc>
              <a:spcAft>
                <a:spcPts val="800"/>
              </a:spcAft>
              <a:buFont typeface="Symbol" panose="05050102010706020507" pitchFamily="18" charset="2"/>
              <a:buChar char=""/>
              <a:tabLst>
                <a:tab pos="457200" algn="l"/>
              </a:tabLst>
            </a:pPr>
            <a:r>
              <a:rPr lang="tr-TR" sz="2500" dirty="0">
                <a:latin typeface="Calibri" panose="020F0502020204030204" pitchFamily="34" charset="0"/>
                <a:ea typeface="Times New Roman" panose="02020603050405020304" pitchFamily="18" charset="0"/>
                <a:cs typeface="Times New Roman" panose="02020603050405020304" pitchFamily="18" charset="0"/>
              </a:rPr>
              <a:t>Medikal tedaviye rağmen devam eden </a:t>
            </a:r>
            <a:r>
              <a:rPr lang="tr-TR" sz="2500" dirty="0" err="1">
                <a:latin typeface="Calibri" panose="020F0502020204030204" pitchFamily="34" charset="0"/>
                <a:ea typeface="Times New Roman" panose="02020603050405020304" pitchFamily="18" charset="0"/>
                <a:cs typeface="Times New Roman" panose="02020603050405020304" pitchFamily="18" charset="0"/>
              </a:rPr>
              <a:t>unstabil</a:t>
            </a:r>
            <a:r>
              <a:rPr lang="tr-TR" sz="2500" dirty="0">
                <a:latin typeface="Calibri" panose="020F0502020204030204" pitchFamily="34" charset="0"/>
                <a:ea typeface="Times New Roman" panose="02020603050405020304" pitchFamily="18" charset="0"/>
                <a:cs typeface="Times New Roman" panose="02020603050405020304" pitchFamily="18" charset="0"/>
              </a:rPr>
              <a:t> </a:t>
            </a:r>
            <a:r>
              <a:rPr lang="tr-TR" sz="2500" dirty="0" err="1">
                <a:latin typeface="Calibri" panose="020F0502020204030204" pitchFamily="34" charset="0"/>
                <a:ea typeface="Times New Roman" panose="02020603050405020304" pitchFamily="18" charset="0"/>
                <a:cs typeface="Times New Roman" panose="02020603050405020304" pitchFamily="18" charset="0"/>
              </a:rPr>
              <a:t>anjina</a:t>
            </a:r>
            <a:r>
              <a:rPr lang="tr-TR" sz="2500" dirty="0">
                <a:latin typeface="Calibri" panose="020F0502020204030204" pitchFamily="34" charset="0"/>
                <a:ea typeface="Times New Roman" panose="02020603050405020304" pitchFamily="18" charset="0"/>
                <a:cs typeface="Times New Roman" panose="02020603050405020304" pitchFamily="18" charset="0"/>
              </a:rPr>
              <a:t> </a:t>
            </a:r>
            <a:r>
              <a:rPr lang="tr-TR" sz="2500" dirty="0" err="1">
                <a:latin typeface="Calibri" panose="020F0502020204030204" pitchFamily="34" charset="0"/>
                <a:ea typeface="Times New Roman" panose="02020603050405020304" pitchFamily="18" charset="0"/>
                <a:cs typeface="Times New Roman" panose="02020603050405020304" pitchFamily="18" charset="0"/>
              </a:rPr>
              <a:t>pektoris</a:t>
            </a:r>
            <a:endParaRPr lang="tr-TR" sz="25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tr-TR" sz="2500" dirty="0">
                <a:latin typeface="Calibri" panose="020F0502020204030204" pitchFamily="34" charset="0"/>
                <a:ea typeface="Times New Roman" panose="02020603050405020304" pitchFamily="18" charset="0"/>
                <a:cs typeface="Times New Roman" panose="02020603050405020304" pitchFamily="18" charset="0"/>
              </a:rPr>
              <a:t>PTCA sonrası akut </a:t>
            </a:r>
            <a:r>
              <a:rPr lang="tr-TR" sz="2500" dirty="0" err="1">
                <a:latin typeface="Calibri" panose="020F0502020204030204" pitchFamily="34" charset="0"/>
                <a:ea typeface="Times New Roman" panose="02020603050405020304" pitchFamily="18" charset="0"/>
                <a:cs typeface="Times New Roman" panose="02020603050405020304" pitchFamily="18" charset="0"/>
              </a:rPr>
              <a:t>miyokard</a:t>
            </a:r>
            <a:r>
              <a:rPr lang="tr-TR" sz="2500" dirty="0">
                <a:latin typeface="Calibri" panose="020F0502020204030204" pitchFamily="34" charset="0"/>
                <a:ea typeface="Times New Roman" panose="02020603050405020304" pitchFamily="18" charset="0"/>
                <a:cs typeface="Times New Roman" panose="02020603050405020304" pitchFamily="18" charset="0"/>
              </a:rPr>
              <a:t> </a:t>
            </a:r>
            <a:r>
              <a:rPr lang="tr-TR" sz="2500" dirty="0" err="1">
                <a:latin typeface="Calibri" panose="020F0502020204030204" pitchFamily="34" charset="0"/>
                <a:ea typeface="Times New Roman" panose="02020603050405020304" pitchFamily="18" charset="0"/>
                <a:cs typeface="Times New Roman" panose="02020603050405020304" pitchFamily="18" charset="0"/>
              </a:rPr>
              <a:t>iskemi</a:t>
            </a:r>
            <a:r>
              <a:rPr lang="tr-TR" sz="2500" dirty="0">
                <a:latin typeface="Calibri" panose="020F0502020204030204" pitchFamily="34" charset="0"/>
                <a:ea typeface="Times New Roman" panose="02020603050405020304" pitchFamily="18" charset="0"/>
                <a:cs typeface="Times New Roman" panose="02020603050405020304" pitchFamily="18" charset="0"/>
              </a:rPr>
              <a:t> /enfarktüsü</a:t>
            </a:r>
          </a:p>
          <a:p>
            <a:pPr marL="342900" lvl="0" indent="-342900">
              <a:lnSpc>
                <a:spcPct val="107000"/>
              </a:lnSpc>
              <a:spcAft>
                <a:spcPts val="800"/>
              </a:spcAft>
              <a:buFont typeface="Symbol" panose="05050102010706020507" pitchFamily="18" charset="2"/>
              <a:buChar char=""/>
              <a:tabLst>
                <a:tab pos="457200" algn="l"/>
              </a:tabLst>
            </a:pPr>
            <a:r>
              <a:rPr lang="tr-TR" sz="2500" dirty="0" err="1">
                <a:latin typeface="Calibri" panose="020F0502020204030204" pitchFamily="34" charset="0"/>
                <a:ea typeface="Times New Roman" panose="02020603050405020304" pitchFamily="18" charset="0"/>
                <a:cs typeface="Times New Roman" panose="02020603050405020304" pitchFamily="18" charset="0"/>
              </a:rPr>
              <a:t>Perioperatif</a:t>
            </a:r>
            <a:r>
              <a:rPr lang="tr-TR" sz="2500" dirty="0">
                <a:latin typeface="Calibri" panose="020F0502020204030204" pitchFamily="34" charset="0"/>
                <a:ea typeface="Times New Roman" panose="02020603050405020304" pitchFamily="18" charset="0"/>
                <a:cs typeface="Times New Roman" panose="02020603050405020304" pitchFamily="18" charset="0"/>
              </a:rPr>
              <a:t> düşük kalp debisi </a:t>
            </a:r>
          </a:p>
          <a:p>
            <a:pPr marL="342900" lvl="0" indent="-342900">
              <a:lnSpc>
                <a:spcPct val="107000"/>
              </a:lnSpc>
              <a:spcAft>
                <a:spcPts val="800"/>
              </a:spcAft>
              <a:buFont typeface="Symbol" panose="05050102010706020507" pitchFamily="18" charset="2"/>
              <a:buChar char=""/>
              <a:tabLst>
                <a:tab pos="457200" algn="l"/>
              </a:tabLst>
            </a:pPr>
            <a:r>
              <a:rPr lang="tr-TR" sz="2500" dirty="0" err="1">
                <a:latin typeface="Calibri" panose="020F0502020204030204" pitchFamily="34" charset="0"/>
                <a:ea typeface="Times New Roman" panose="02020603050405020304" pitchFamily="18" charset="0"/>
                <a:cs typeface="Times New Roman" panose="02020603050405020304" pitchFamily="18" charset="0"/>
              </a:rPr>
              <a:t>Miyokard</a:t>
            </a:r>
            <a:r>
              <a:rPr lang="tr-TR" sz="2500" dirty="0">
                <a:latin typeface="Calibri" panose="020F0502020204030204" pitchFamily="34" charset="0"/>
                <a:ea typeface="Times New Roman" panose="02020603050405020304" pitchFamily="18" charset="0"/>
                <a:cs typeface="Times New Roman" panose="02020603050405020304" pitchFamily="18" charset="0"/>
              </a:rPr>
              <a:t> enfarktüsü sonrası </a:t>
            </a:r>
            <a:r>
              <a:rPr lang="tr-TR" sz="2500" dirty="0" err="1">
                <a:latin typeface="Calibri" panose="020F0502020204030204" pitchFamily="34" charset="0"/>
                <a:ea typeface="Times New Roman" panose="02020603050405020304" pitchFamily="18" charset="0"/>
                <a:cs typeface="Times New Roman" panose="02020603050405020304" pitchFamily="18" charset="0"/>
              </a:rPr>
              <a:t>kardiyojenik</a:t>
            </a:r>
            <a:r>
              <a:rPr lang="tr-TR" sz="2500" dirty="0">
                <a:latin typeface="Calibri" panose="020F0502020204030204" pitchFamily="34" charset="0"/>
                <a:ea typeface="Times New Roman" panose="02020603050405020304" pitchFamily="18" charset="0"/>
                <a:cs typeface="Times New Roman" panose="02020603050405020304" pitchFamily="18" charset="0"/>
              </a:rPr>
              <a:t> şok</a:t>
            </a:r>
          </a:p>
          <a:p>
            <a:pPr marL="342900" lvl="0" indent="-342900">
              <a:lnSpc>
                <a:spcPct val="107000"/>
              </a:lnSpc>
              <a:spcAft>
                <a:spcPts val="800"/>
              </a:spcAft>
              <a:buFont typeface="Symbol" panose="05050102010706020507" pitchFamily="18" charset="2"/>
              <a:buChar char=""/>
              <a:tabLst>
                <a:tab pos="457200" algn="l"/>
              </a:tabLst>
            </a:pPr>
            <a:r>
              <a:rPr lang="tr-TR" sz="2500" dirty="0">
                <a:latin typeface="Calibri" panose="020F0502020204030204" pitchFamily="34" charset="0"/>
                <a:ea typeface="Times New Roman" panose="02020603050405020304" pitchFamily="18" charset="0"/>
                <a:cs typeface="Times New Roman" panose="02020603050405020304" pitchFamily="18" charset="0"/>
              </a:rPr>
              <a:t>Konjestif kalp </a:t>
            </a:r>
            <a:r>
              <a:rPr lang="tr-TR" sz="2500" dirty="0" smtClean="0">
                <a:latin typeface="Calibri" panose="020F0502020204030204" pitchFamily="34" charset="0"/>
                <a:ea typeface="Times New Roman" panose="02020603050405020304" pitchFamily="18" charset="0"/>
                <a:cs typeface="Times New Roman" panose="02020603050405020304" pitchFamily="18" charset="0"/>
              </a:rPr>
              <a:t>yetmezliği</a:t>
            </a:r>
          </a:p>
          <a:p>
            <a:pPr marL="342900" lvl="0" indent="-342900">
              <a:lnSpc>
                <a:spcPct val="107000"/>
              </a:lnSpc>
              <a:spcAft>
                <a:spcPts val="800"/>
              </a:spcAft>
              <a:buFont typeface="Symbol" panose="05050102010706020507" pitchFamily="18" charset="2"/>
              <a:buChar char=""/>
              <a:tabLst>
                <a:tab pos="457200" algn="l"/>
              </a:tabLst>
            </a:pPr>
            <a:r>
              <a:rPr lang="tr-TR" sz="2500" dirty="0" smtClean="0">
                <a:latin typeface="Calibri" panose="020F0502020204030204" pitchFamily="34" charset="0"/>
                <a:ea typeface="Times New Roman" panose="02020603050405020304" pitchFamily="18" charset="0"/>
                <a:cs typeface="Times New Roman" panose="02020603050405020304" pitchFamily="18" charset="0"/>
              </a:rPr>
              <a:t>Kalp </a:t>
            </a:r>
            <a:r>
              <a:rPr lang="tr-TR" sz="2500" dirty="0">
                <a:latin typeface="Calibri" panose="020F0502020204030204" pitchFamily="34" charset="0"/>
                <a:ea typeface="Times New Roman" panose="02020603050405020304" pitchFamily="18" charset="0"/>
                <a:cs typeface="Times New Roman" panose="02020603050405020304" pitchFamily="18" charset="0"/>
              </a:rPr>
              <a:t>transplantasyon adaylarında destek ile süre kazanılması </a:t>
            </a:r>
          </a:p>
          <a:p>
            <a:pPr marL="342900" lvl="0" indent="-342900">
              <a:lnSpc>
                <a:spcPct val="107000"/>
              </a:lnSpc>
              <a:spcAft>
                <a:spcPts val="800"/>
              </a:spcAft>
              <a:buFont typeface="Symbol" panose="05050102010706020507" pitchFamily="18" charset="2"/>
              <a:buChar char=""/>
              <a:tabLst>
                <a:tab pos="457200" algn="l"/>
              </a:tabLst>
            </a:pPr>
            <a:r>
              <a:rPr lang="tr-TR" sz="2500" dirty="0" err="1">
                <a:latin typeface="Calibri" panose="020F0502020204030204" pitchFamily="34" charset="0"/>
                <a:ea typeface="Times New Roman" panose="02020603050405020304" pitchFamily="18" charset="0"/>
                <a:cs typeface="Times New Roman" panose="02020603050405020304" pitchFamily="18" charset="0"/>
              </a:rPr>
              <a:t>İskemik</a:t>
            </a:r>
            <a:r>
              <a:rPr lang="tr-TR" sz="2500" dirty="0">
                <a:latin typeface="Calibri" panose="020F0502020204030204" pitchFamily="34" charset="0"/>
                <a:ea typeface="Times New Roman" panose="02020603050405020304" pitchFamily="18" charset="0"/>
                <a:cs typeface="Times New Roman" panose="02020603050405020304" pitchFamily="18" charset="0"/>
              </a:rPr>
              <a:t> ventriküler septal </a:t>
            </a:r>
            <a:r>
              <a:rPr lang="tr-TR" sz="2500" dirty="0" err="1">
                <a:latin typeface="Calibri" panose="020F0502020204030204" pitchFamily="34" charset="0"/>
                <a:ea typeface="Times New Roman" panose="02020603050405020304" pitchFamily="18" charset="0"/>
                <a:cs typeface="Times New Roman" panose="02020603050405020304" pitchFamily="18" charset="0"/>
              </a:rPr>
              <a:t>rüptür</a:t>
            </a:r>
            <a:endParaRPr lang="tr-TR" sz="25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tr-TR" sz="2500" dirty="0">
                <a:latin typeface="Calibri" panose="020F0502020204030204" pitchFamily="34" charset="0"/>
                <a:ea typeface="Times New Roman" panose="02020603050405020304" pitchFamily="18" charset="0"/>
                <a:cs typeface="Times New Roman" panose="02020603050405020304" pitchFamily="18" charset="0"/>
              </a:rPr>
              <a:t>Akut mitral kapak yetmezliği</a:t>
            </a:r>
          </a:p>
          <a:p>
            <a:pPr marL="342900" lvl="0" indent="-342900">
              <a:lnSpc>
                <a:spcPct val="107000"/>
              </a:lnSpc>
              <a:spcAft>
                <a:spcPts val="800"/>
              </a:spcAft>
              <a:buFont typeface="Symbol" panose="05050102010706020507" pitchFamily="18" charset="2"/>
              <a:buChar char=""/>
              <a:tabLst>
                <a:tab pos="457200" algn="l"/>
              </a:tabLst>
            </a:pPr>
            <a:r>
              <a:rPr lang="tr-TR" sz="2500" dirty="0">
                <a:latin typeface="Calibri" panose="020F0502020204030204" pitchFamily="34" charset="0"/>
                <a:ea typeface="Times New Roman" panose="02020603050405020304" pitchFamily="18" charset="0"/>
                <a:cs typeface="Times New Roman" panose="02020603050405020304" pitchFamily="18" charset="0"/>
              </a:rPr>
              <a:t>Kontrol edilemeyen </a:t>
            </a:r>
            <a:r>
              <a:rPr lang="tr-TR" sz="2500" dirty="0" err="1">
                <a:latin typeface="Calibri" panose="020F0502020204030204" pitchFamily="34" charset="0"/>
                <a:ea typeface="Times New Roman" panose="02020603050405020304" pitchFamily="18" charset="0"/>
                <a:cs typeface="Times New Roman" panose="02020603050405020304" pitchFamily="18" charset="0"/>
              </a:rPr>
              <a:t>perioperatif</a:t>
            </a:r>
            <a:r>
              <a:rPr lang="tr-TR" sz="2500" dirty="0">
                <a:latin typeface="Calibri" panose="020F0502020204030204" pitchFamily="34" charset="0"/>
                <a:ea typeface="Times New Roman" panose="02020603050405020304" pitchFamily="18" charset="0"/>
                <a:cs typeface="Times New Roman" panose="02020603050405020304" pitchFamily="18" charset="0"/>
              </a:rPr>
              <a:t> ventriküler aritmiler</a:t>
            </a:r>
          </a:p>
        </p:txBody>
      </p:sp>
    </p:spTree>
    <p:extLst>
      <p:ext uri="{BB962C8B-B14F-4D97-AF65-F5344CB8AC3E}">
        <p14:creationId xmlns:p14="http://schemas.microsoft.com/office/powerpoint/2010/main" val="314722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256903"/>
            <a:ext cx="8596668" cy="1320800"/>
          </a:xfrm>
        </p:spPr>
        <p:txBody>
          <a:bodyPr/>
          <a:lstStyle/>
          <a:p>
            <a:r>
              <a:rPr lang="tr-TR" dirty="0"/>
              <a:t>Komplikasyonlar</a:t>
            </a:r>
            <a:endParaRPr lang="tr-TR" dirty="0"/>
          </a:p>
        </p:txBody>
      </p:sp>
      <p:sp>
        <p:nvSpPr>
          <p:cNvPr id="3" name="İçerik Yer Tutucusu 2"/>
          <p:cNvSpPr>
            <a:spLocks noGrp="1"/>
          </p:cNvSpPr>
          <p:nvPr>
            <p:ph idx="1"/>
          </p:nvPr>
        </p:nvSpPr>
        <p:spPr>
          <a:xfrm>
            <a:off x="677334" y="1162594"/>
            <a:ext cx="9812140" cy="5695406"/>
          </a:xfrm>
        </p:spPr>
        <p:txBody>
          <a:bodyPr>
            <a:normAutofit/>
          </a:bodyPr>
          <a:lstStyle/>
          <a:p>
            <a:pPr lvl="0"/>
            <a:r>
              <a:rPr lang="tr-TR" sz="2400" dirty="0"/>
              <a:t>Bacak </a:t>
            </a:r>
            <a:r>
              <a:rPr lang="tr-TR" sz="2400" dirty="0" smtClean="0"/>
              <a:t>iskemisi</a:t>
            </a:r>
          </a:p>
          <a:p>
            <a:pPr lvl="0"/>
            <a:r>
              <a:rPr lang="en-US" sz="2400" dirty="0" smtClean="0"/>
              <a:t>Thrombo</a:t>
            </a:r>
            <a:r>
              <a:rPr lang="tr-TR" sz="2400" dirty="0" smtClean="0"/>
              <a:t>z</a:t>
            </a:r>
          </a:p>
          <a:p>
            <a:pPr lvl="0"/>
            <a:r>
              <a:rPr lang="en-US" sz="2400" dirty="0" smtClean="0"/>
              <a:t>Emboli</a:t>
            </a:r>
            <a:endParaRPr lang="tr-TR" sz="2400" dirty="0"/>
          </a:p>
          <a:p>
            <a:pPr lvl="0"/>
            <a:r>
              <a:rPr lang="tr-TR" sz="2400" dirty="0"/>
              <a:t>Giriş yerinde </a:t>
            </a:r>
            <a:r>
              <a:rPr lang="tr-TR" sz="2400" dirty="0" smtClean="0"/>
              <a:t>kanama</a:t>
            </a:r>
          </a:p>
          <a:p>
            <a:pPr lvl="0"/>
            <a:r>
              <a:rPr lang="tr-TR" sz="2400" dirty="0" smtClean="0"/>
              <a:t>Kasıkta hematom</a:t>
            </a:r>
            <a:endParaRPr lang="tr-TR" sz="2400" dirty="0"/>
          </a:p>
          <a:p>
            <a:pPr lvl="0"/>
            <a:r>
              <a:rPr lang="en-US" sz="2400" dirty="0"/>
              <a:t>Aorti</a:t>
            </a:r>
            <a:r>
              <a:rPr lang="tr-TR" sz="2400" dirty="0"/>
              <a:t>k perforasyon ve/veya diseksiyon</a:t>
            </a:r>
          </a:p>
          <a:p>
            <a:pPr lvl="0"/>
            <a:r>
              <a:rPr lang="tr-TR" sz="2400" dirty="0"/>
              <a:t>Böbrek yetmezliği ve barsak iskemisi</a:t>
            </a:r>
          </a:p>
          <a:p>
            <a:pPr lvl="0"/>
            <a:r>
              <a:rPr lang="tr-TR" sz="2400" dirty="0"/>
              <a:t>Nörolojik komplikasyonlar; parapleji</a:t>
            </a:r>
          </a:p>
          <a:p>
            <a:pPr lvl="0"/>
            <a:r>
              <a:rPr lang="en-US" sz="2400" dirty="0"/>
              <a:t>Heparin</a:t>
            </a:r>
            <a:r>
              <a:rPr lang="tr-TR" sz="2400" dirty="0"/>
              <a:t>in tetiklediği trombositopeni</a:t>
            </a:r>
          </a:p>
          <a:p>
            <a:pPr lvl="0"/>
            <a:r>
              <a:rPr lang="tr-TR" sz="2400" dirty="0"/>
              <a:t>Enfeksiyon</a:t>
            </a:r>
          </a:p>
          <a:p>
            <a:endParaRPr lang="tr-TR" dirty="0"/>
          </a:p>
        </p:txBody>
      </p:sp>
    </p:spTree>
    <p:extLst>
      <p:ext uri="{BB962C8B-B14F-4D97-AF65-F5344CB8AC3E}">
        <p14:creationId xmlns:p14="http://schemas.microsoft.com/office/powerpoint/2010/main" val="346886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92D050"/>
                </a:solidFill>
              </a:rPr>
              <a:t>İABP </a:t>
            </a:r>
            <a:r>
              <a:rPr lang="tr-TR" dirty="0">
                <a:solidFill>
                  <a:srgbClr val="92D050"/>
                </a:solidFill>
                <a:cs typeface="Times New Roman" pitchFamily="18" charset="0"/>
              </a:rPr>
              <a:t>YARARLARI</a:t>
            </a:r>
            <a:endParaRPr lang="tr-TR" dirty="0">
              <a:solidFill>
                <a:srgbClr val="92D050"/>
              </a:solidFill>
            </a:endParaRPr>
          </a:p>
        </p:txBody>
      </p:sp>
      <p:sp>
        <p:nvSpPr>
          <p:cNvPr id="3" name="İçerik Yer Tutucusu 2"/>
          <p:cNvSpPr>
            <a:spLocks noGrp="1"/>
          </p:cNvSpPr>
          <p:nvPr>
            <p:ph idx="1"/>
          </p:nvPr>
        </p:nvSpPr>
        <p:spPr>
          <a:xfrm>
            <a:off x="677334" y="1397727"/>
            <a:ext cx="8596668" cy="4643636"/>
          </a:xfrm>
        </p:spPr>
        <p:txBody>
          <a:bodyPr/>
          <a:lstStyle/>
          <a:p>
            <a:r>
              <a:rPr lang="tr-TR" sz="2400" dirty="0">
                <a:cs typeface="Times New Roman" pitchFamily="18" charset="0"/>
              </a:rPr>
              <a:t>Kan dolaşımını arttırır</a:t>
            </a:r>
          </a:p>
          <a:p>
            <a:r>
              <a:rPr lang="tr-TR" sz="2400" dirty="0">
                <a:cs typeface="Times New Roman" pitchFamily="18" charset="0"/>
              </a:rPr>
              <a:t>Kalp ritmini ve kalbin iş yükünü azaltır, kalbin debisini arttırır</a:t>
            </a:r>
          </a:p>
          <a:p>
            <a:r>
              <a:rPr lang="tr-TR" sz="2400" dirty="0">
                <a:cs typeface="Times New Roman" pitchFamily="18" charset="0"/>
              </a:rPr>
              <a:t>Dokulara daha fazla oksijen gitmesini sağlar</a:t>
            </a:r>
          </a:p>
          <a:p>
            <a:r>
              <a:rPr lang="tr-TR" sz="2400" dirty="0">
                <a:cs typeface="Times New Roman" pitchFamily="18" charset="0"/>
              </a:rPr>
              <a:t>Sistol esnasında aortun basınç direnci düşer</a:t>
            </a:r>
          </a:p>
          <a:p>
            <a:r>
              <a:rPr lang="tr-TR" sz="2400" dirty="0">
                <a:cs typeface="Times New Roman" pitchFamily="18" charset="0"/>
              </a:rPr>
              <a:t>Diastol esnasında ise aortun basınç direnci yükselir</a:t>
            </a:r>
          </a:p>
          <a:p>
            <a:r>
              <a:rPr lang="tr-TR" sz="2400" dirty="0">
                <a:cs typeface="Times New Roman" pitchFamily="18" charset="0"/>
              </a:rPr>
              <a:t> Koroner arterlerin beslenmesi kolaylaşır</a:t>
            </a:r>
            <a:endParaRPr lang="tr-TR" sz="2400" dirty="0"/>
          </a:p>
          <a:p>
            <a:endParaRPr lang="tr-TR" dirty="0"/>
          </a:p>
        </p:txBody>
      </p:sp>
    </p:spTree>
    <p:extLst>
      <p:ext uri="{BB962C8B-B14F-4D97-AF65-F5344CB8AC3E}">
        <p14:creationId xmlns:p14="http://schemas.microsoft.com/office/powerpoint/2010/main" val="4121372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92D050"/>
                </a:solidFill>
                <a:cs typeface="Times New Roman" pitchFamily="18" charset="0"/>
              </a:rPr>
              <a:t>Kontrpulsasyon öncesi</a:t>
            </a:r>
            <a:endParaRPr lang="tr-TR" dirty="0">
              <a:solidFill>
                <a:srgbClr val="92D050"/>
              </a:solidFill>
            </a:endParaRPr>
          </a:p>
        </p:txBody>
      </p:sp>
      <p:sp>
        <p:nvSpPr>
          <p:cNvPr id="3" name="İçerik Yer Tutucusu 2"/>
          <p:cNvSpPr>
            <a:spLocks noGrp="1"/>
          </p:cNvSpPr>
          <p:nvPr>
            <p:ph idx="1"/>
          </p:nvPr>
        </p:nvSpPr>
        <p:spPr>
          <a:xfrm>
            <a:off x="677334" y="1319349"/>
            <a:ext cx="8596668" cy="4722013"/>
          </a:xfrm>
        </p:spPr>
        <p:txBody>
          <a:bodyPr>
            <a:normAutofit fontScale="92500"/>
          </a:bodyPr>
          <a:lstStyle/>
          <a:p>
            <a:r>
              <a:rPr lang="tr-TR" sz="2400" dirty="0">
                <a:cs typeface="Times New Roman" pitchFamily="18" charset="0"/>
              </a:rPr>
              <a:t>Gerekli tüm malzemeler hazırlanmalı.</a:t>
            </a:r>
          </a:p>
          <a:p>
            <a:r>
              <a:rPr lang="tr-TR" sz="2400" dirty="0">
                <a:cs typeface="Times New Roman" pitchFamily="18" charset="0"/>
              </a:rPr>
              <a:t>IABP konsolu güç kaynağına bağlanmalı </a:t>
            </a:r>
          </a:p>
          <a:p>
            <a:r>
              <a:rPr lang="tr-TR" sz="2400" dirty="0">
                <a:cs typeface="Times New Roman" pitchFamily="18" charset="0"/>
              </a:rPr>
              <a:t>EKG hastaya bağlanmalı</a:t>
            </a:r>
          </a:p>
          <a:p>
            <a:r>
              <a:rPr lang="tr-TR" sz="2400" dirty="0">
                <a:cs typeface="Times New Roman" pitchFamily="18" charset="0"/>
              </a:rPr>
              <a:t>IABP konsolu açılıp EKG den güzel sinyal alınması sağlanmalı. </a:t>
            </a:r>
          </a:p>
          <a:p>
            <a:r>
              <a:rPr lang="tr-TR" sz="2400" dirty="0">
                <a:cs typeface="Times New Roman" pitchFamily="18" charset="0"/>
              </a:rPr>
              <a:t>Helyum gaz silindiri açılmalı </a:t>
            </a:r>
          </a:p>
          <a:p>
            <a:r>
              <a:rPr lang="tr-TR" sz="2400" dirty="0">
                <a:cs typeface="Times New Roman" pitchFamily="18" charset="0"/>
              </a:rPr>
              <a:t>Başınç transduseri steril olarak yerleştirilmeli </a:t>
            </a:r>
          </a:p>
          <a:p>
            <a:r>
              <a:rPr lang="tr-TR" sz="2400" dirty="0">
                <a:cs typeface="Times New Roman" pitchFamily="18" charset="0"/>
              </a:rPr>
              <a:t>Hastaya heparin uygulanmalı</a:t>
            </a:r>
          </a:p>
          <a:p>
            <a:r>
              <a:rPr lang="tr-TR" sz="2400" dirty="0">
                <a:cs typeface="Times New Roman" pitchFamily="18" charset="0"/>
              </a:rPr>
              <a:t>Konsol hazır bekleme(stand by) moduna geçirilmeli </a:t>
            </a:r>
          </a:p>
          <a:p>
            <a:r>
              <a:rPr lang="tr-TR" sz="2400" dirty="0">
                <a:cs typeface="Times New Roman" pitchFamily="18" charset="0"/>
              </a:rPr>
              <a:t>Başlangıç şişme/sönme değerleri sıfıra getirilmeli</a:t>
            </a:r>
          </a:p>
          <a:p>
            <a:r>
              <a:rPr lang="tr-TR" sz="2400" dirty="0">
                <a:cs typeface="Times New Roman" pitchFamily="18" charset="0"/>
              </a:rPr>
              <a:t>IABP kaydına başlanmalı </a:t>
            </a:r>
          </a:p>
          <a:p>
            <a:endParaRPr lang="tr-TR" dirty="0"/>
          </a:p>
        </p:txBody>
      </p:sp>
    </p:spTree>
    <p:extLst>
      <p:ext uri="{BB962C8B-B14F-4D97-AF65-F5344CB8AC3E}">
        <p14:creationId xmlns:p14="http://schemas.microsoft.com/office/powerpoint/2010/main" val="4120869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Yerleştirme Yöntemleri</a:t>
            </a:r>
          </a:p>
        </p:txBody>
      </p:sp>
      <p:pic>
        <p:nvPicPr>
          <p:cNvPr id="4" name="Picture 2" descr="C:\Documents and Settings\toshiba\Desktop\YB Hemsirelik Kursu\IABP\Hasta Fotoları\IMG_0080.JPG">
            <a:extLst>
              <a:ext uri="{FF2B5EF4-FFF2-40B4-BE49-F238E27FC236}">
                <a16:creationId xmlns:a16="http://schemas.microsoft.com/office/drawing/2014/main" id="{E3A08DB2-D9FA-419B-A4BE-FBC9803ADD54}"/>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4216" y="1907126"/>
            <a:ext cx="5513200" cy="413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nts and Settings\toshiba\Desktop\YB Hemsirelik Kursu\IABP\Hasta Fotoları\IMG_0082.JPG">
            <a:extLst>
              <a:ext uri="{FF2B5EF4-FFF2-40B4-BE49-F238E27FC236}">
                <a16:creationId xmlns:a16="http://schemas.microsoft.com/office/drawing/2014/main" id="{0F3745CA-8990-4E8D-B2E2-2017D4F719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6786" y="1907628"/>
            <a:ext cx="5513200" cy="4134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689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71175" y="112522"/>
            <a:ext cx="4627018" cy="2536711"/>
          </a:xfrm>
        </p:spPr>
      </p:pic>
      <p:sp>
        <p:nvSpPr>
          <p:cNvPr id="6" name="Metin Yer Tutucusu 5"/>
          <p:cNvSpPr>
            <a:spLocks noGrp="1"/>
          </p:cNvSpPr>
          <p:nvPr>
            <p:ph type="body" sz="half" idx="2"/>
          </p:nvPr>
        </p:nvSpPr>
        <p:spPr>
          <a:xfrm>
            <a:off x="839788" y="522514"/>
            <a:ext cx="3932237" cy="5346474"/>
          </a:xfrm>
        </p:spPr>
        <p:txBody>
          <a:bodyPr>
            <a:normAutofit fontScale="77500" lnSpcReduction="20000"/>
          </a:bodyPr>
          <a:lstStyle/>
          <a:p>
            <a:r>
              <a:rPr lang="tr-TR" sz="2800" dirty="0">
                <a:cs typeface="Times New Roman" panose="02020603050405020304" pitchFamily="18" charset="0"/>
              </a:rPr>
              <a:t>IABP’nin vücuda girmesi için kullanılan en sık yöntem; Kateter yardımıyla olanıdır. Genellikle ana femoral arterden cerrahi veya perkütan yolla yerleştirilir.</a:t>
            </a:r>
          </a:p>
          <a:p>
            <a:r>
              <a:rPr lang="tr-TR" sz="2800" dirty="0">
                <a:cs typeface="Times New Roman" panose="02020603050405020304" pitchFamily="18" charset="0"/>
              </a:rPr>
              <a:t>Bu işleme başlamadan önce, kateterin yerleştirileceği yer traş edilmeli ve herhangi bir infeksiyon riskine karşı sterilize edilmelidir. Lokal anastezi gerçekleştirildikten sonra femoral arterden kateter girişi yapılır. Aortaya ulaşılıncaya kadar damar boyunca balon ilerletilir. Operasyonun sonuna kadar kateter hasta içerisinde kalır.</a:t>
            </a:r>
          </a:p>
          <a:p>
            <a:endParaRPr lang="tr-TR" dirty="0"/>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175" y="3023650"/>
            <a:ext cx="4732700" cy="3674802"/>
          </a:xfrm>
          <a:prstGeom prst="rect">
            <a:avLst/>
          </a:prstGeom>
        </p:spPr>
      </p:pic>
    </p:spTree>
    <p:extLst>
      <p:ext uri="{BB962C8B-B14F-4D97-AF65-F5344CB8AC3E}">
        <p14:creationId xmlns:p14="http://schemas.microsoft.com/office/powerpoint/2010/main" val="3737313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609600"/>
            <a:ext cx="8596668" cy="853440"/>
          </a:xfrm>
        </p:spPr>
        <p:txBody>
          <a:bodyPr/>
          <a:lstStyle/>
          <a:p>
            <a:r>
              <a:rPr lang="tr-TR" dirty="0"/>
              <a:t>IABP İzleminde Önemli Noktalar</a:t>
            </a:r>
            <a:endParaRPr lang="tr-TR" dirty="0"/>
          </a:p>
        </p:txBody>
      </p:sp>
      <p:sp>
        <p:nvSpPr>
          <p:cNvPr id="3" name="İçerik Yer Tutucusu 2"/>
          <p:cNvSpPr>
            <a:spLocks noGrp="1"/>
          </p:cNvSpPr>
          <p:nvPr>
            <p:ph idx="1"/>
          </p:nvPr>
        </p:nvSpPr>
        <p:spPr>
          <a:xfrm>
            <a:off x="677334" y="1463041"/>
            <a:ext cx="8596668" cy="4578322"/>
          </a:xfrm>
        </p:spPr>
        <p:txBody>
          <a:bodyPr>
            <a:normAutofit/>
          </a:bodyPr>
          <a:lstStyle/>
          <a:p>
            <a:pPr>
              <a:defRPr/>
            </a:pPr>
            <a:r>
              <a:rPr lang="tr-TR" sz="2400" dirty="0"/>
              <a:t>Antikoagülasyon (damar içindeki yabancı bir balondan dolayı): Standart ya da DMAH</a:t>
            </a:r>
          </a:p>
          <a:p>
            <a:pPr>
              <a:defRPr/>
            </a:pPr>
            <a:r>
              <a:rPr lang="tr-TR" sz="2400" dirty="0"/>
              <a:t>Periferik nabız izlemi</a:t>
            </a:r>
          </a:p>
          <a:p>
            <a:pPr>
              <a:defRPr/>
            </a:pPr>
            <a:r>
              <a:rPr lang="tr-TR" sz="2400" dirty="0"/>
              <a:t>Karında gerginlik izlemi</a:t>
            </a:r>
          </a:p>
          <a:p>
            <a:pPr>
              <a:defRPr/>
            </a:pPr>
            <a:r>
              <a:rPr lang="tr-TR" sz="2400" dirty="0"/>
              <a:t>Giriş yerinin steril izlemi; pansuman</a:t>
            </a:r>
          </a:p>
          <a:p>
            <a:pPr>
              <a:defRPr/>
            </a:pPr>
            <a:r>
              <a:rPr lang="tr-TR" sz="2400" dirty="0"/>
              <a:t>Helyum tüpünün doluluğunun izlemi </a:t>
            </a:r>
          </a:p>
          <a:p>
            <a:pPr>
              <a:defRPr/>
            </a:pPr>
            <a:r>
              <a:rPr lang="tr-TR" sz="2400" dirty="0"/>
              <a:t>Trombosit ve Hb izlemi</a:t>
            </a:r>
          </a:p>
          <a:p>
            <a:pPr>
              <a:defRPr/>
            </a:pPr>
            <a:r>
              <a:rPr lang="tr-TR" sz="2400" dirty="0"/>
              <a:t>Hastanın düz yatırılması (helyum dağılımı ve kateterin kırılmaması için)</a:t>
            </a:r>
          </a:p>
          <a:p>
            <a:endParaRPr lang="tr-TR" dirty="0"/>
          </a:p>
        </p:txBody>
      </p:sp>
    </p:spTree>
    <p:extLst>
      <p:ext uri="{BB962C8B-B14F-4D97-AF65-F5344CB8AC3E}">
        <p14:creationId xmlns:p14="http://schemas.microsoft.com/office/powerpoint/2010/main" val="1285760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92D050"/>
                </a:solidFill>
              </a:rPr>
              <a:t>IABP CİHAZI ETKİSİ</a:t>
            </a:r>
            <a:endParaRPr lang="tr-TR" dirty="0">
              <a:solidFill>
                <a:srgbClr val="92D050"/>
              </a:solidFill>
            </a:endParaRPr>
          </a:p>
        </p:txBody>
      </p:sp>
      <p:sp>
        <p:nvSpPr>
          <p:cNvPr id="3" name="İçerik Yer Tutucusu 2"/>
          <p:cNvSpPr>
            <a:spLocks noGrp="1"/>
          </p:cNvSpPr>
          <p:nvPr>
            <p:ph idx="1"/>
          </p:nvPr>
        </p:nvSpPr>
        <p:spPr/>
        <p:txBody>
          <a:bodyPr/>
          <a:lstStyle/>
          <a:p>
            <a:r>
              <a:rPr lang="tr-TR" sz="2400" dirty="0">
                <a:cs typeface="Times New Roman" pitchFamily="18" charset="0"/>
              </a:rPr>
              <a:t> Bu cihazın asıl etkisi; kardiyak ön yükü azaltarak kardiyak out put u arttırıp, kalbin oksijen ihtiyacını azaltmak ve diastol esnasında koroner kan akımını artırarak, miyokardın oksijen oranını iyileştirmektir. </a:t>
            </a:r>
            <a:endParaRPr lang="tr-TR" sz="2400" dirty="0"/>
          </a:p>
          <a:p>
            <a:endParaRPr lang="tr-TR" dirty="0" smtClean="0"/>
          </a:p>
          <a:p>
            <a:endParaRPr lang="tr-TR" dirty="0"/>
          </a:p>
        </p:txBody>
      </p:sp>
    </p:spTree>
    <p:extLst>
      <p:ext uri="{BB962C8B-B14F-4D97-AF65-F5344CB8AC3E}">
        <p14:creationId xmlns:p14="http://schemas.microsoft.com/office/powerpoint/2010/main" val="2662348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134983"/>
            <a:ext cx="8596668" cy="1320800"/>
          </a:xfrm>
        </p:spPr>
        <p:txBody>
          <a:bodyPr>
            <a:normAutofit fontScale="90000"/>
          </a:bodyPr>
          <a:lstStyle/>
          <a:p>
            <a:r>
              <a:rPr lang="tr-TR" sz="3000" b="1" dirty="0" smtClean="0">
                <a:solidFill>
                  <a:srgbClr val="FF0000"/>
                </a:solidFill>
              </a:rPr>
              <a:t/>
            </a:r>
            <a:br>
              <a:rPr lang="tr-TR" sz="3000" b="1" dirty="0" smtClean="0">
                <a:solidFill>
                  <a:srgbClr val="FF0000"/>
                </a:solidFill>
              </a:rPr>
            </a:br>
            <a:r>
              <a:rPr lang="tr-TR" sz="3000" b="1" dirty="0" smtClean="0">
                <a:solidFill>
                  <a:srgbClr val="FF0000"/>
                </a:solidFill>
              </a:rPr>
              <a:t/>
            </a:r>
            <a:br>
              <a:rPr lang="tr-TR" sz="3000" b="1" dirty="0" smtClean="0">
                <a:solidFill>
                  <a:srgbClr val="FF0000"/>
                </a:solidFill>
              </a:rPr>
            </a:br>
            <a:r>
              <a:rPr lang="tr-TR" sz="3000" b="1" dirty="0" smtClean="0">
                <a:solidFill>
                  <a:srgbClr val="92D050"/>
                </a:solidFill>
              </a:rPr>
              <a:t>İABP </a:t>
            </a:r>
            <a:r>
              <a:rPr lang="tr-TR" sz="3000" b="1" dirty="0">
                <a:solidFill>
                  <a:srgbClr val="92D050"/>
                </a:solidFill>
              </a:rPr>
              <a:t>UYGULAMALARINDA </a:t>
            </a:r>
            <a:r>
              <a:rPr lang="tr-TR" sz="3000" b="1" dirty="0" smtClean="0">
                <a:solidFill>
                  <a:srgbClr val="92D050"/>
                </a:solidFill>
              </a:rPr>
              <a:t>ZAMANLAMA</a:t>
            </a:r>
            <a:r>
              <a:rPr lang="tr-TR" sz="3000" b="1" dirty="0" smtClean="0">
                <a:solidFill>
                  <a:srgbClr val="FF0000"/>
                </a:solidFill>
              </a:rPr>
              <a:t/>
            </a:r>
            <a:br>
              <a:rPr lang="tr-TR" sz="3000" b="1" dirty="0" smtClean="0">
                <a:solidFill>
                  <a:srgbClr val="FF0000"/>
                </a:solidFill>
              </a:rPr>
            </a:br>
            <a:endParaRPr lang="tr-TR" sz="3000" dirty="0"/>
          </a:p>
        </p:txBody>
      </p:sp>
      <p:sp>
        <p:nvSpPr>
          <p:cNvPr id="6" name="İçerik Yer Tutucusu 5"/>
          <p:cNvSpPr>
            <a:spLocks noGrp="1"/>
          </p:cNvSpPr>
          <p:nvPr>
            <p:ph idx="1"/>
          </p:nvPr>
        </p:nvSpPr>
        <p:spPr>
          <a:xfrm>
            <a:off x="677334" y="1397727"/>
            <a:ext cx="8596668" cy="4643636"/>
          </a:xfrm>
        </p:spPr>
        <p:txBody>
          <a:bodyPr>
            <a:normAutofit/>
          </a:bodyPr>
          <a:lstStyle/>
          <a:p>
            <a:r>
              <a:rPr lang="tr-TR" sz="2400" dirty="0"/>
              <a:t>EKG’deki “R dalgası”balonun şişmesi ve sönmesi için referans noktası olarak kabul edilir. Konsollarda bulunan fail-safe sistemi ile EKG’de R dalgası algılandığında balon şişmesi durur ve balon otomatik olarak söndürülür.</a:t>
            </a:r>
          </a:p>
        </p:txBody>
      </p:sp>
      <p:pic>
        <p:nvPicPr>
          <p:cNvPr id="7" name="Picture 4" descr="http://download.journals.elsevierhealth.com/images/journalimages/0001-2092/PIIS0001209206600963.gr4.lrg.jpg">
            <a:extLst>
              <a:ext uri="{FF2B5EF4-FFF2-40B4-BE49-F238E27FC236}">
                <a16:creationId xmlns:a16="http://schemas.microsoft.com/office/drawing/2014/main" id="{FFE9EDD8-E466-4BF8-80C4-05C04CF69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4" y="3208927"/>
            <a:ext cx="3595688"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http://download.journals.elsevierhealth.com/images/journalimages/0001-2092/PIIS0001209206600963.gr5.lrg.jpg">
            <a:extLst>
              <a:ext uri="{FF2B5EF4-FFF2-40B4-BE49-F238E27FC236}">
                <a16:creationId xmlns:a16="http://schemas.microsoft.com/office/drawing/2014/main" id="{980B1C0F-91A8-4AC3-B023-B5507F5F1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8274" y="3208927"/>
            <a:ext cx="35194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825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sz="half" idx="1"/>
          </p:nvPr>
        </p:nvSpPr>
        <p:spPr>
          <a:xfrm>
            <a:off x="198120" y="1107440"/>
            <a:ext cx="5181600" cy="5892483"/>
          </a:xfrm>
        </p:spPr>
        <p:txBody>
          <a:bodyPr/>
          <a:lstStyle/>
          <a:p>
            <a:r>
              <a:rPr lang="tr-TR" sz="2400" dirty="0"/>
              <a:t>Balon erken şişerse aort kapağı kapanmadan diyastolik basınç çok arttığı için sol ventriküle geri akım olur ve bu da zaten hemodinamisi kritik olan hastalarda tabloyu bozar</a:t>
            </a:r>
          </a:p>
          <a:p>
            <a:r>
              <a:rPr lang="tr-TR" sz="2400" dirty="0"/>
              <a:t>Aort kapağın kapanmasından çok sonra balonun şişmesi hem diyastolik augmentasyon basıncını hem de koroner perfüzyon basıncını düşürür</a:t>
            </a:r>
          </a:p>
          <a:p>
            <a:endParaRPr lang="tr-TR" dirty="0"/>
          </a:p>
        </p:txBody>
      </p:sp>
      <p:sp>
        <p:nvSpPr>
          <p:cNvPr id="6" name="İçerik Yer Tutucusu 5"/>
          <p:cNvSpPr>
            <a:spLocks noGrp="1"/>
          </p:cNvSpPr>
          <p:nvPr>
            <p:ph sz="half" idx="2"/>
          </p:nvPr>
        </p:nvSpPr>
        <p:spPr>
          <a:xfrm>
            <a:off x="5379720" y="1107440"/>
            <a:ext cx="5181600" cy="5892483"/>
          </a:xfrm>
        </p:spPr>
        <p:txBody>
          <a:bodyPr/>
          <a:lstStyle/>
          <a:p>
            <a:r>
              <a:rPr lang="tr-TR" sz="2400" dirty="0"/>
              <a:t>Balon erken söndürülünce aortik diyastol sonu basınç da erken düşer böylelikle  koroner arterlerdeki basınç aort içi basıncın üstünde kalır ve koronerlerden aortaya retrograd akımı başlar yani aortaya, koroner kan akımı çalınmış olur </a:t>
            </a:r>
          </a:p>
          <a:p>
            <a:r>
              <a:rPr lang="tr-TR" sz="2400" dirty="0"/>
              <a:t>Balon geç söndürülünce sistol başında şişik kaldığı için sol ventrikülün ejeksiyonuna engel olur. Yani afterloadı arttırır. </a:t>
            </a:r>
          </a:p>
          <a:p>
            <a:endParaRPr lang="tr-TR" dirty="0"/>
          </a:p>
        </p:txBody>
      </p:sp>
    </p:spTree>
    <p:extLst>
      <p:ext uri="{BB962C8B-B14F-4D97-AF65-F5344CB8AC3E}">
        <p14:creationId xmlns:p14="http://schemas.microsoft.com/office/powerpoint/2010/main" val="408508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0610" y="514350"/>
            <a:ext cx="3793868" cy="5527675"/>
          </a:xfrm>
        </p:spPr>
      </p:pic>
      <p:sp>
        <p:nvSpPr>
          <p:cNvPr id="7" name="Metin Yer Tutucusu 6"/>
          <p:cNvSpPr>
            <a:spLocks noGrp="1"/>
          </p:cNvSpPr>
          <p:nvPr>
            <p:ph type="body" sz="half" idx="2"/>
          </p:nvPr>
        </p:nvSpPr>
        <p:spPr>
          <a:xfrm>
            <a:off x="1591628" y="987423"/>
            <a:ext cx="3932237" cy="4881563"/>
          </a:xfrm>
        </p:spPr>
        <p:txBody>
          <a:bodyPr/>
          <a:lstStyle/>
          <a:p>
            <a:r>
              <a:rPr lang="tr-TR" sz="2800" dirty="0"/>
              <a:t>Diastol esnasında balon şişirilerek aort içindeki kanın koroner arterlere yollanması sağlanır, böylece koroner arterlerden oksijence zengin kan akışı olur ve kalp beslenir</a:t>
            </a:r>
          </a:p>
          <a:p>
            <a:endParaRPr lang="tr-TR" dirty="0"/>
          </a:p>
        </p:txBody>
      </p:sp>
    </p:spTree>
    <p:extLst>
      <p:ext uri="{BB962C8B-B14F-4D97-AF65-F5344CB8AC3E}">
        <p14:creationId xmlns:p14="http://schemas.microsoft.com/office/powerpoint/2010/main" val="4238552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80051" y="434816"/>
            <a:ext cx="3542186" cy="5527675"/>
          </a:xfrm>
        </p:spPr>
      </p:pic>
      <p:sp>
        <p:nvSpPr>
          <p:cNvPr id="4" name="Metin Yer Tutucusu 3"/>
          <p:cNvSpPr>
            <a:spLocks noGrp="1"/>
          </p:cNvSpPr>
          <p:nvPr>
            <p:ph type="body" sz="half" idx="2"/>
          </p:nvPr>
        </p:nvSpPr>
        <p:spPr>
          <a:xfrm>
            <a:off x="1185228" y="968692"/>
            <a:ext cx="3932237" cy="5340668"/>
          </a:xfrm>
        </p:spPr>
        <p:txBody>
          <a:bodyPr/>
          <a:lstStyle/>
          <a:p>
            <a:r>
              <a:rPr lang="tr-TR" sz="2800" dirty="0">
                <a:cs typeface="Times New Roman" pitchFamily="18" charset="0"/>
              </a:rPr>
              <a:t>Sistol esnasında ise balon aniden boşaltılarak (118msn) adeta bir vakum etkisi yaratılır ve aorta çeperinin maruz kalacağı basınç düşürülür, kalbin iş yükü de aynı zamanda azaltılmış olur.</a:t>
            </a:r>
          </a:p>
          <a:p>
            <a:endParaRPr lang="tr-TR" dirty="0"/>
          </a:p>
        </p:txBody>
      </p:sp>
    </p:spTree>
    <p:extLst>
      <p:ext uri="{BB962C8B-B14F-4D97-AF65-F5344CB8AC3E}">
        <p14:creationId xmlns:p14="http://schemas.microsoft.com/office/powerpoint/2010/main" val="4078315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IABP</a:t>
            </a:r>
            <a:r>
              <a:rPr lang="tr-TR" dirty="0"/>
              <a:t>’nun Çıkartılması</a:t>
            </a:r>
            <a:endParaRPr lang="tr-TR" dirty="0"/>
          </a:p>
        </p:txBody>
      </p:sp>
      <p:sp>
        <p:nvSpPr>
          <p:cNvPr id="3" name="İçerik Yer Tutucusu 2"/>
          <p:cNvSpPr>
            <a:spLocks noGrp="1"/>
          </p:cNvSpPr>
          <p:nvPr>
            <p:ph idx="1"/>
          </p:nvPr>
        </p:nvSpPr>
        <p:spPr/>
        <p:txBody>
          <a:bodyPr/>
          <a:lstStyle/>
          <a:p>
            <a:pPr>
              <a:defRPr/>
            </a:pPr>
            <a:r>
              <a:rPr lang="tr-TR" sz="2400" dirty="0"/>
              <a:t>Çıkartmanın </a:t>
            </a:r>
            <a:r>
              <a:rPr lang="tr-TR" sz="2400" dirty="0" smtClean="0"/>
              <a:t>zamanlaması</a:t>
            </a:r>
          </a:p>
          <a:p>
            <a:pPr>
              <a:defRPr/>
            </a:pPr>
            <a:r>
              <a:rPr lang="tr-TR" sz="2400" dirty="0" smtClean="0"/>
              <a:t>Hasta </a:t>
            </a:r>
            <a:r>
              <a:rPr lang="tr-TR" sz="2400" dirty="0"/>
              <a:t>24-48 saat stabil olmalıdır.</a:t>
            </a:r>
            <a:endParaRPr lang="en-US" sz="2400" dirty="0"/>
          </a:p>
          <a:p>
            <a:pPr>
              <a:defRPr/>
            </a:pPr>
            <a:r>
              <a:rPr lang="tr-TR" sz="2400" dirty="0"/>
              <a:t>İnotrop destekler düşürülebilmiş olmalıdır.</a:t>
            </a:r>
            <a:endParaRPr lang="en-US" sz="2400" dirty="0"/>
          </a:p>
          <a:p>
            <a:pPr>
              <a:defRPr/>
            </a:pPr>
            <a:r>
              <a:rPr lang="tr-TR" sz="2400" dirty="0"/>
              <a:t>Pompa hızı azaltılmalıdır.</a:t>
            </a:r>
            <a:r>
              <a:rPr lang="en-US" sz="2400" dirty="0"/>
              <a:t> </a:t>
            </a:r>
            <a:endParaRPr lang="tr-TR" sz="2400" dirty="0" smtClean="0"/>
          </a:p>
          <a:p>
            <a:pPr>
              <a:defRPr/>
            </a:pPr>
            <a:r>
              <a:rPr lang="tr-TR" sz="2400" dirty="0" smtClean="0"/>
              <a:t>1:1’den </a:t>
            </a:r>
            <a:r>
              <a:rPr lang="tr-TR" sz="2400" dirty="0"/>
              <a:t>1:2, 1:3’e</a:t>
            </a:r>
            <a:endParaRPr lang="en-US" sz="2400" dirty="0"/>
          </a:p>
          <a:p>
            <a:pPr>
              <a:defRPr/>
            </a:pPr>
            <a:r>
              <a:rPr lang="tr-TR" sz="2400" dirty="0"/>
              <a:t>Augmentasyon/ balon hacmi azaltılmalıdır.</a:t>
            </a:r>
            <a:endParaRPr lang="en-US" sz="2400" dirty="0"/>
          </a:p>
          <a:p>
            <a:pPr>
              <a:defRPr/>
            </a:pPr>
            <a:r>
              <a:rPr lang="tr-TR" sz="2400" dirty="0"/>
              <a:t>Hasta tüm değerleri ile yakın izlenmeli, eğer durumda kötüleşme saptanırsa ayırma işlemi ertelenmelidir.</a:t>
            </a:r>
          </a:p>
          <a:p>
            <a:endParaRPr lang="tr-TR" dirty="0"/>
          </a:p>
        </p:txBody>
      </p:sp>
    </p:spTree>
    <p:extLst>
      <p:ext uri="{BB962C8B-B14F-4D97-AF65-F5344CB8AC3E}">
        <p14:creationId xmlns:p14="http://schemas.microsoft.com/office/powerpoint/2010/main" val="137488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a:t>IAB</a:t>
            </a:r>
            <a:r>
              <a:rPr lang="tr-TR" dirty="0"/>
              <a:t>P Çıkartılırken Dikkat Edilmesi </a:t>
            </a:r>
            <a:br>
              <a:rPr lang="tr-TR" dirty="0"/>
            </a:br>
            <a:r>
              <a:rPr lang="tr-TR" dirty="0"/>
              <a:t>Gereken Noktalar</a:t>
            </a:r>
            <a:endParaRPr lang="tr-TR" dirty="0"/>
          </a:p>
        </p:txBody>
      </p:sp>
      <p:sp>
        <p:nvSpPr>
          <p:cNvPr id="3" name="İçerik Yer Tutucusu 2"/>
          <p:cNvSpPr>
            <a:spLocks noGrp="1"/>
          </p:cNvSpPr>
          <p:nvPr>
            <p:ph idx="1"/>
          </p:nvPr>
        </p:nvSpPr>
        <p:spPr>
          <a:xfrm>
            <a:off x="677334" y="1930400"/>
            <a:ext cx="8596668" cy="4640217"/>
          </a:xfrm>
        </p:spPr>
        <p:txBody>
          <a:bodyPr>
            <a:normAutofit lnSpcReduction="10000"/>
          </a:bodyPr>
          <a:lstStyle/>
          <a:p>
            <a:pPr>
              <a:defRPr/>
            </a:pPr>
            <a:r>
              <a:rPr lang="tr-TR" sz="2400" dirty="0"/>
              <a:t>Heparin 6 saat önce kesilmiş olmalıdır.</a:t>
            </a:r>
            <a:endParaRPr lang="en-US" sz="2400" dirty="0"/>
          </a:p>
          <a:p>
            <a:pPr>
              <a:defRPr/>
            </a:pPr>
            <a:r>
              <a:rPr lang="tr-TR" sz="2400" dirty="0"/>
              <a:t>Trombositler ve koagülasyon faktörleri normal olmalıdır.</a:t>
            </a:r>
            <a:endParaRPr lang="en-US" sz="2400" dirty="0"/>
          </a:p>
          <a:p>
            <a:pPr>
              <a:defRPr/>
            </a:pPr>
            <a:r>
              <a:rPr lang="tr-TR" sz="2400" dirty="0"/>
              <a:t>Balon sönük olmalıdır.</a:t>
            </a:r>
            <a:endParaRPr lang="en-US" sz="2400" dirty="0"/>
          </a:p>
          <a:p>
            <a:pPr>
              <a:defRPr/>
            </a:pPr>
            <a:r>
              <a:rPr lang="tr-TR" sz="2400" dirty="0"/>
              <a:t>Kateterin giriş yerinin üst ve altına elle basınç uygulanmalıdır.</a:t>
            </a:r>
            <a:endParaRPr lang="en-US" sz="2400" dirty="0"/>
          </a:p>
          <a:p>
            <a:pPr>
              <a:defRPr/>
            </a:pPr>
            <a:r>
              <a:rPr lang="tr-TR" sz="2400" dirty="0"/>
              <a:t>Kateter çıkartıldıktan sonra olası pıhtıların çıkartılması için önce distal kısım, daha sonra proksimal kısım kanatılmalıdır.</a:t>
            </a:r>
            <a:endParaRPr lang="en-US" sz="2400" dirty="0"/>
          </a:p>
          <a:p>
            <a:pPr>
              <a:defRPr/>
            </a:pPr>
            <a:r>
              <a:rPr lang="tr-TR" sz="2400" dirty="0"/>
              <a:t>Çıkartılma yerine 30 dk. boyunca düzenli basınç uygulanmalıdır.</a:t>
            </a:r>
            <a:endParaRPr lang="en-US" sz="2400" dirty="0"/>
          </a:p>
          <a:p>
            <a:pPr>
              <a:defRPr/>
            </a:pPr>
            <a:r>
              <a:rPr lang="tr-TR" sz="2400" dirty="0"/>
              <a:t>Distal nabızlar yakın izlenmelidir.</a:t>
            </a:r>
            <a:endParaRPr lang="en-US" sz="2400" dirty="0"/>
          </a:p>
          <a:p>
            <a:endParaRPr lang="tr-TR" dirty="0"/>
          </a:p>
        </p:txBody>
      </p:sp>
    </p:spTree>
    <p:extLst>
      <p:ext uri="{BB962C8B-B14F-4D97-AF65-F5344CB8AC3E}">
        <p14:creationId xmlns:p14="http://schemas.microsoft.com/office/powerpoint/2010/main" val="2191954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58520" y="2803525"/>
            <a:ext cx="10515600" cy="1325563"/>
          </a:xfrm>
        </p:spPr>
        <p:txBody>
          <a:bodyPr>
            <a:normAutofit fontScale="90000"/>
          </a:bodyPr>
          <a:lstStyle/>
          <a:p>
            <a:r>
              <a:rPr lang="tr-TR" sz="9600" dirty="0"/>
              <a:t>TEŞEKKÜRLER</a:t>
            </a:r>
            <a:endParaRPr lang="tr-TR" dirty="0"/>
          </a:p>
        </p:txBody>
      </p:sp>
    </p:spTree>
    <p:extLst>
      <p:ext uri="{BB962C8B-B14F-4D97-AF65-F5344CB8AC3E}">
        <p14:creationId xmlns:p14="http://schemas.microsoft.com/office/powerpoint/2010/main" val="2578007839"/>
      </p:ext>
    </p:extLst>
  </p:cSld>
  <p:clrMapOvr>
    <a:masterClrMapping/>
  </p:clrMapOvr>
</p:sld>
</file>

<file path=ppt/theme/theme1.xml><?xml version="1.0" encoding="utf-8"?>
<a:theme xmlns:a="http://schemas.openxmlformats.org/drawingml/2006/main" name="Yüzeyler">
  <a:themeElements>
    <a:clrScheme name="Yüzeyler">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Model</Template>
  <TotalTime>99</TotalTime>
  <Words>884</Words>
  <Application>Microsoft Office PowerPoint</Application>
  <PresentationFormat>Geniş ekran</PresentationFormat>
  <Paragraphs>102</Paragraphs>
  <Slides>20</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20</vt:i4>
      </vt:variant>
    </vt:vector>
  </HeadingPairs>
  <TitlesOfParts>
    <vt:vector size="27" baseType="lpstr">
      <vt:lpstr>Arial</vt:lpstr>
      <vt:lpstr>Calibri</vt:lpstr>
      <vt:lpstr>Symbol</vt:lpstr>
      <vt:lpstr>Times New Roman</vt:lpstr>
      <vt:lpstr>Trebuchet MS</vt:lpstr>
      <vt:lpstr>Wingdings 3</vt:lpstr>
      <vt:lpstr>Yüzeyler</vt:lpstr>
      <vt:lpstr>İNTRA-AORTİK BALON POMPASI</vt:lpstr>
      <vt:lpstr>PowerPoint Sunusu</vt:lpstr>
      <vt:lpstr>İntra-Aortik Balon Pompası Nedir ve Nasıl Çalışır ?</vt:lpstr>
      <vt:lpstr>İNTRA AORTİK BALON POMPASI EKİPMANI</vt:lpstr>
      <vt:lpstr>Neden Helyum Gazı ?</vt:lpstr>
      <vt:lpstr>IABP Endikasyonları </vt:lpstr>
      <vt:lpstr>Komplikasyonlar</vt:lpstr>
      <vt:lpstr>İABP YARARLARI</vt:lpstr>
      <vt:lpstr>Kontrpulsasyon öncesi</vt:lpstr>
      <vt:lpstr>Yerleştirme Yöntemleri</vt:lpstr>
      <vt:lpstr>PowerPoint Sunusu</vt:lpstr>
      <vt:lpstr>IABP İzleminde Önemli Noktalar</vt:lpstr>
      <vt:lpstr>IABP CİHAZI ETKİSİ</vt:lpstr>
      <vt:lpstr>  İABP UYGULAMALARINDA ZAMANLAMA </vt:lpstr>
      <vt:lpstr>PowerPoint Sunusu</vt:lpstr>
      <vt:lpstr>PowerPoint Sunusu</vt:lpstr>
      <vt:lpstr>PowerPoint Sunusu</vt:lpstr>
      <vt:lpstr>IABP’nun Çıkartılması</vt:lpstr>
      <vt:lpstr>IABP Çıkartılırken Dikkat Edilmesi  Gereken Noktalar</vt:lpstr>
      <vt:lpstr>TEŞEKKÜRLER</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İNTRA-AORTİK BALON POMPASI</dc:title>
  <dc:creator>ronaldinho424</dc:creator>
  <cp:lastModifiedBy>ronaldinho424</cp:lastModifiedBy>
  <cp:revision>7</cp:revision>
  <dcterms:created xsi:type="dcterms:W3CDTF">2022-09-08T02:26:11Z</dcterms:created>
  <dcterms:modified xsi:type="dcterms:W3CDTF">2022-09-09T16:09:09Z</dcterms:modified>
</cp:coreProperties>
</file>