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24"/>
  </p:notesMasterIdLst>
  <p:sldIdLst>
    <p:sldId id="256" r:id="rId2"/>
    <p:sldId id="264" r:id="rId3"/>
    <p:sldId id="265" r:id="rId4"/>
    <p:sldId id="266" r:id="rId5"/>
    <p:sldId id="270" r:id="rId6"/>
    <p:sldId id="271" r:id="rId7"/>
    <p:sldId id="267" r:id="rId8"/>
    <p:sldId id="306" r:id="rId9"/>
    <p:sldId id="307" r:id="rId10"/>
    <p:sldId id="308" r:id="rId11"/>
    <p:sldId id="309" r:id="rId12"/>
    <p:sldId id="297" r:id="rId13"/>
    <p:sldId id="298" r:id="rId14"/>
    <p:sldId id="303" r:id="rId15"/>
    <p:sldId id="301" r:id="rId16"/>
    <p:sldId id="289" r:id="rId17"/>
    <p:sldId id="292" r:id="rId18"/>
    <p:sldId id="293" r:id="rId19"/>
    <p:sldId id="294" r:id="rId20"/>
    <p:sldId id="281" r:id="rId21"/>
    <p:sldId id="304" r:id="rId22"/>
    <p:sldId id="305"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94" autoAdjust="0"/>
    <p:restoredTop sz="64811" autoAdjust="0"/>
  </p:normalViewPr>
  <p:slideViewPr>
    <p:cSldViewPr snapToGrid="0">
      <p:cViewPr varScale="1">
        <p:scale>
          <a:sx n="48" d="100"/>
          <a:sy n="48" d="100"/>
        </p:scale>
        <p:origin x="1566" y="48"/>
      </p:cViewPr>
      <p:guideLst/>
    </p:cSldViewPr>
  </p:slideViewPr>
  <p:notesTextViewPr>
    <p:cViewPr>
      <p:scale>
        <a:sx n="1" d="1"/>
        <a:sy n="1" d="1"/>
      </p:scale>
      <p:origin x="0" y="0"/>
    </p:cViewPr>
  </p:notesTextViewPr>
  <p:sorterViewPr>
    <p:cViewPr>
      <p:scale>
        <a:sx n="100" d="100"/>
        <a:sy n="100" d="100"/>
      </p:scale>
      <p:origin x="0" y="-793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BEF645-C3DA-4414-AD43-3C221EAF260E}" type="datetimeFigureOut">
              <a:rPr lang="tr-TR" smtClean="0"/>
              <a:t>9.9.2022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6F18B6-5FF4-4C53-8141-BF0F5C032CA9}" type="slidenum">
              <a:rPr lang="tr-TR" smtClean="0"/>
              <a:t>‹#›</a:t>
            </a:fld>
            <a:endParaRPr lang="tr-TR"/>
          </a:p>
        </p:txBody>
      </p:sp>
    </p:spTree>
    <p:extLst>
      <p:ext uri="{BB962C8B-B14F-4D97-AF65-F5344CB8AC3E}">
        <p14:creationId xmlns:p14="http://schemas.microsoft.com/office/powerpoint/2010/main" val="2276527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MEKANIK VEYA ELEKTRİKSEL YOLLA VERİ TOPLAYAN</a:t>
            </a:r>
            <a:r>
              <a:rPr lang="tr-TR" baseline="0" smtClean="0"/>
              <a:t> CİHAZLARIN HİÇ BİRİ CERRAHIN,ANESTEZİSTİN VE PERFÜZYONİSTİN YERİNİ TUTAMAZ. BU ANLAYIŞTA TEMEL OLARAK KALP AKCİPER MAKİNESİ, BYPASS DEVRE TASARIMLARI, GÜVENLİK CŞHAZLARI, PERFÜZYON UYGULAMALARI VE ANESTEZİ TEKNİKLERİ EKİPTE YER ALAN HERKES TARAFINDAN BİLİNMELİDİR.</a:t>
            </a:r>
            <a:endParaRPr lang="tr-TR"/>
          </a:p>
        </p:txBody>
      </p:sp>
      <p:sp>
        <p:nvSpPr>
          <p:cNvPr id="4" name="Slayt Numarası Yer Tutucusu 3"/>
          <p:cNvSpPr>
            <a:spLocks noGrp="1"/>
          </p:cNvSpPr>
          <p:nvPr>
            <p:ph type="sldNum" sz="quarter" idx="10"/>
          </p:nvPr>
        </p:nvSpPr>
        <p:spPr/>
        <p:txBody>
          <a:bodyPr/>
          <a:lstStyle/>
          <a:p>
            <a:fld id="{FF6F18B6-5FF4-4C53-8141-BF0F5C032CA9}" type="slidenum">
              <a:rPr lang="tr-TR" smtClean="0"/>
              <a:t>2</a:t>
            </a:fld>
            <a:endParaRPr lang="tr-TR"/>
          </a:p>
        </p:txBody>
      </p:sp>
    </p:spTree>
    <p:extLst>
      <p:ext uri="{BB962C8B-B14F-4D97-AF65-F5344CB8AC3E}">
        <p14:creationId xmlns:p14="http://schemas.microsoft.com/office/powerpoint/2010/main" val="2134637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F6F18B6-5FF4-4C53-8141-BF0F5C032CA9}" type="slidenum">
              <a:rPr lang="tr-TR" smtClean="0"/>
              <a:t>3</a:t>
            </a:fld>
            <a:endParaRPr lang="tr-TR"/>
          </a:p>
        </p:txBody>
      </p:sp>
    </p:spTree>
    <p:extLst>
      <p:ext uri="{BB962C8B-B14F-4D97-AF65-F5344CB8AC3E}">
        <p14:creationId xmlns:p14="http://schemas.microsoft.com/office/powerpoint/2010/main" val="1979656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STANDART ANESTEZİ</a:t>
            </a:r>
            <a:r>
              <a:rPr lang="tr-TR" baseline="0" dirty="0" smtClean="0"/>
              <a:t> </a:t>
            </a:r>
            <a:r>
              <a:rPr lang="tr-TR" baseline="0" dirty="0" smtClean="0"/>
              <a:t>MONİTÖRİZASYONUNDA ………GÖSTEREN PARAMETRELER BULUNMAKTADIR.</a:t>
            </a:r>
            <a:endParaRPr lang="tr-TR" dirty="0"/>
          </a:p>
        </p:txBody>
      </p:sp>
      <p:sp>
        <p:nvSpPr>
          <p:cNvPr id="4" name="Slayt Numarası Yer Tutucusu 3"/>
          <p:cNvSpPr>
            <a:spLocks noGrp="1"/>
          </p:cNvSpPr>
          <p:nvPr>
            <p:ph type="sldNum" sz="quarter" idx="10"/>
          </p:nvPr>
        </p:nvSpPr>
        <p:spPr/>
        <p:txBody>
          <a:bodyPr/>
          <a:lstStyle/>
          <a:p>
            <a:fld id="{FF6F18B6-5FF4-4C53-8141-BF0F5C032CA9}" type="slidenum">
              <a:rPr lang="tr-TR" smtClean="0"/>
              <a:t>5</a:t>
            </a:fld>
            <a:endParaRPr lang="tr-TR"/>
          </a:p>
        </p:txBody>
      </p:sp>
    </p:spTree>
    <p:extLst>
      <p:ext uri="{BB962C8B-B14F-4D97-AF65-F5344CB8AC3E}">
        <p14:creationId xmlns:p14="http://schemas.microsoft.com/office/powerpoint/2010/main" val="2353323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BİS: (BİSPEKTRAL</a:t>
            </a:r>
            <a:r>
              <a:rPr lang="tr-TR" baseline="0" dirty="0" smtClean="0"/>
              <a:t> İNDEKS) </a:t>
            </a:r>
            <a:r>
              <a:rPr lang="tr-TR" dirty="0" smtClean="0"/>
              <a:t>ANESTEZİ  DERİNLİĞİNİN </a:t>
            </a:r>
            <a:r>
              <a:rPr lang="tr-TR" dirty="0" smtClean="0"/>
              <a:t>İZLENMESİ,</a:t>
            </a:r>
            <a:r>
              <a:rPr lang="tr-TR" baseline="0" dirty="0" smtClean="0"/>
              <a:t> NIRS İSE BİZE BEYİN SATÜRASYONU </a:t>
            </a:r>
            <a:r>
              <a:rPr lang="tr-TR" dirty="0" smtClean="0"/>
              <a:t> </a:t>
            </a:r>
            <a:r>
              <a:rPr lang="tr-TR" dirty="0" smtClean="0"/>
              <a:t>HAKKINDA </a:t>
            </a:r>
            <a:r>
              <a:rPr lang="tr-TR" dirty="0" smtClean="0"/>
              <a:t> </a:t>
            </a:r>
            <a:r>
              <a:rPr lang="tr-TR" dirty="0" smtClean="0"/>
              <a:t>EKSTRA BİLGİ</a:t>
            </a:r>
            <a:r>
              <a:rPr lang="tr-TR" baseline="0" dirty="0" smtClean="0"/>
              <a:t> SAĞLAR.</a:t>
            </a:r>
            <a:endParaRPr lang="tr-TR" dirty="0" smtClean="0"/>
          </a:p>
          <a:p>
            <a:r>
              <a:rPr lang="tr-TR" dirty="0" smtClean="0"/>
              <a:t>HASTANIN </a:t>
            </a:r>
            <a:r>
              <a:rPr lang="tr-TR" dirty="0" smtClean="0"/>
              <a:t>ANESTEZİ ALTINDA OLMASI ISI VE O2 TÜKETİMİNİ </a:t>
            </a:r>
            <a:r>
              <a:rPr lang="tr-TR" dirty="0" smtClean="0"/>
              <a:t>ETKİLER</a:t>
            </a:r>
            <a:r>
              <a:rPr lang="tr-TR" baseline="0" dirty="0" smtClean="0"/>
              <a:t> ÖRNEĞİN</a:t>
            </a:r>
            <a:endParaRPr lang="tr-TR" dirty="0" smtClean="0"/>
          </a:p>
          <a:p>
            <a:r>
              <a:rPr lang="tr-TR" dirty="0" smtClean="0"/>
              <a:t> 37 DERECEDE UYANIK</a:t>
            </a:r>
            <a:r>
              <a:rPr lang="tr-TR" baseline="0" dirty="0" smtClean="0"/>
              <a:t> </a:t>
            </a:r>
            <a:r>
              <a:rPr lang="tr-TR" baseline="0" dirty="0" smtClean="0"/>
              <a:t>HASTADA OKSİJEN TÜKETİMİ </a:t>
            </a:r>
            <a:r>
              <a:rPr lang="tr-TR" baseline="0" dirty="0" smtClean="0"/>
              <a:t>DAKİKADA 4 ML İKEN ANESTEZİ ALTINDA DAKİKADA 2 ML </a:t>
            </a:r>
            <a:r>
              <a:rPr lang="tr-TR" baseline="0" dirty="0" smtClean="0"/>
              <a:t>KADAR DÜŞER.</a:t>
            </a:r>
            <a:endParaRPr lang="tr-TR" dirty="0"/>
          </a:p>
        </p:txBody>
      </p:sp>
      <p:sp>
        <p:nvSpPr>
          <p:cNvPr id="4" name="Slayt Numarası Yer Tutucusu 3"/>
          <p:cNvSpPr>
            <a:spLocks noGrp="1"/>
          </p:cNvSpPr>
          <p:nvPr>
            <p:ph type="sldNum" sz="quarter" idx="10"/>
          </p:nvPr>
        </p:nvSpPr>
        <p:spPr/>
        <p:txBody>
          <a:bodyPr/>
          <a:lstStyle/>
          <a:p>
            <a:fld id="{FF6F18B6-5FF4-4C53-8141-BF0F5C032CA9}" type="slidenum">
              <a:rPr lang="tr-TR" smtClean="0"/>
              <a:t>6</a:t>
            </a:fld>
            <a:endParaRPr lang="tr-TR"/>
          </a:p>
        </p:txBody>
      </p:sp>
    </p:spTree>
    <p:extLst>
      <p:ext uri="{BB962C8B-B14F-4D97-AF65-F5344CB8AC3E}">
        <p14:creationId xmlns:p14="http://schemas.microsoft.com/office/powerpoint/2010/main" val="835392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KALP AKCİĞER MAKİNESİ</a:t>
            </a:r>
            <a:r>
              <a:rPr lang="tr-TR" baseline="0" smtClean="0"/>
              <a:t> MONİTÖRİZASYONUNDA AMAÇ  TAMAMEN GÜVENLİK ÜZERİNE KURGULANMIŞTIR. KOMPLİKASYON RİSKİ ÇOK YÜKSEK OLDUĞU İÇİN İNSAN KAYNAKLI HATALARIN MİNİMALİZE EDİLMESİ HEDEFLENMİŞTİR. HATLARDA OLUŞABİLECEK KİNKLERE KARŞI BASINÇ SENSÖRLERİ, ISI FARKINDAN DOLAYI OLUŞABİLECEK EMBOLİLERİN ÖNÜNE GEÇMEK İÇİN ARTER-VENÖZ ISI PROBLARI, MASİF HAVA EMBOLİSİNE KARŞI BUBBLE SENSÖRLER KULLANILMAKTADIR.</a:t>
            </a:r>
            <a:endParaRPr lang="tr-TR"/>
          </a:p>
        </p:txBody>
      </p:sp>
      <p:sp>
        <p:nvSpPr>
          <p:cNvPr id="4" name="Slayt Numarası Yer Tutucusu 3"/>
          <p:cNvSpPr>
            <a:spLocks noGrp="1"/>
          </p:cNvSpPr>
          <p:nvPr>
            <p:ph type="sldNum" sz="quarter" idx="10"/>
          </p:nvPr>
        </p:nvSpPr>
        <p:spPr/>
        <p:txBody>
          <a:bodyPr/>
          <a:lstStyle/>
          <a:p>
            <a:fld id="{FF6F18B6-5FF4-4C53-8141-BF0F5C032CA9}" type="slidenum">
              <a:rPr lang="tr-TR" smtClean="0"/>
              <a:t>7</a:t>
            </a:fld>
            <a:endParaRPr lang="tr-TR"/>
          </a:p>
        </p:txBody>
      </p:sp>
    </p:spTree>
    <p:extLst>
      <p:ext uri="{BB962C8B-B14F-4D97-AF65-F5344CB8AC3E}">
        <p14:creationId xmlns:p14="http://schemas.microsoft.com/office/powerpoint/2010/main" val="96012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411480" indent="-411480" fontAlgn="auto">
              <a:spcBef>
                <a:spcPts val="0"/>
              </a:spcBef>
              <a:spcAft>
                <a:spcPts val="0"/>
              </a:spcAft>
              <a:defRPr/>
            </a:pPr>
            <a:r>
              <a:rPr lang="tr-TR" sz="1100" dirty="0">
                <a:latin typeface="+mn-lt"/>
                <a:cs typeface="+mn-cs"/>
              </a:rPr>
              <a:t>KAN AKIŞININ DOĞRU ÖLÇÜMÜNÜ SAĞLAMAK İÇİN</a:t>
            </a:r>
          </a:p>
          <a:p>
            <a:pPr marL="411480" indent="-411480" fontAlgn="auto">
              <a:spcBef>
                <a:spcPts val="0"/>
              </a:spcBef>
              <a:spcAft>
                <a:spcPts val="0"/>
              </a:spcAft>
              <a:defRPr/>
            </a:pPr>
            <a:r>
              <a:rPr lang="tr-TR" sz="1100" dirty="0">
                <a:latin typeface="+mn-lt"/>
                <a:cs typeface="+mn-cs"/>
              </a:rPr>
              <a:t>ULTRASONİK TEKNOLOJİLER KULLANIR.</a:t>
            </a:r>
          </a:p>
          <a:p>
            <a:pPr marL="411480" indent="-411480" fontAlgn="auto">
              <a:spcBef>
                <a:spcPts val="0"/>
              </a:spcBef>
              <a:spcAft>
                <a:spcPts val="0"/>
              </a:spcAft>
              <a:defRPr/>
            </a:pPr>
            <a:r>
              <a:rPr lang="tr-TR" sz="1100" dirty="0">
                <a:latin typeface="+mn-lt"/>
                <a:cs typeface="+mn-cs"/>
              </a:rPr>
              <a:t>BİR  ULTRASONİK ALICI VE VERİCİNİN </a:t>
            </a:r>
          </a:p>
          <a:p>
            <a:pPr marL="411480" indent="-411480" fontAlgn="auto">
              <a:spcBef>
                <a:spcPts val="0"/>
              </a:spcBef>
              <a:spcAft>
                <a:spcPts val="0"/>
              </a:spcAft>
              <a:defRPr/>
            </a:pPr>
            <a:r>
              <a:rPr lang="tr-TR" sz="1100" dirty="0">
                <a:latin typeface="+mn-lt"/>
                <a:cs typeface="+mn-cs"/>
              </a:rPr>
              <a:t>ARASINDAKİ "FAZ GECİKMESİYLE ÖLÇÜM YAPILIR .BU SAYEDE AKIM ANLIK OLARAK ÖLÇÜLMEKTEDİR. VE  ROLER POMPADA OKLÜZYON KAYNAKLI OLUŞABİLECEK HATALI FLOWUN  ÖNÜNE GEÇEREK HİPO PERFÜZYONUN ÖNLENMESİNDE YARDIMCI OLUR</a:t>
            </a:r>
          </a:p>
          <a:p>
            <a:endParaRPr lang="tr-TR" sz="1400" dirty="0"/>
          </a:p>
        </p:txBody>
      </p:sp>
      <p:sp>
        <p:nvSpPr>
          <p:cNvPr id="4" name="Slayt Numarası Yer Tutucusu 3"/>
          <p:cNvSpPr>
            <a:spLocks noGrp="1"/>
          </p:cNvSpPr>
          <p:nvPr>
            <p:ph type="sldNum" sz="quarter" idx="5"/>
          </p:nvPr>
        </p:nvSpPr>
        <p:spPr/>
        <p:txBody>
          <a:bodyPr/>
          <a:lstStyle/>
          <a:p>
            <a:pPr>
              <a:defRPr/>
            </a:pPr>
            <a:fld id="{04BB6FBE-D8D2-4D64-88A0-A7B459558F11}" type="slidenum">
              <a:rPr lang="en-US" smtClean="0"/>
              <a:pPr>
                <a:defRPr/>
              </a:pPr>
              <a:t>8</a:t>
            </a:fld>
            <a:endParaRPr lang="en-US" dirty="0"/>
          </a:p>
        </p:txBody>
      </p:sp>
    </p:spTree>
    <p:extLst>
      <p:ext uri="{BB962C8B-B14F-4D97-AF65-F5344CB8AC3E}">
        <p14:creationId xmlns:p14="http://schemas.microsoft.com/office/powerpoint/2010/main" val="2502095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l"/>
            <a:r>
              <a:rPr lang="tr-TR" sz="1800" b="0" i="0" u="none" strike="noStrike" baseline="0" dirty="0">
                <a:latin typeface="Calibri" panose="020F0502020204030204" pitchFamily="34" charset="0"/>
              </a:rPr>
              <a:t>NON İNVAZİV ARTER VE VEN HEMOGLOBİN PROBLARI </a:t>
            </a:r>
            <a:r>
              <a:rPr lang="tr-TR" sz="1800" b="0" i="0" u="none" strike="noStrike" baseline="0" dirty="0" smtClean="0">
                <a:latin typeface="Calibri" panose="020F0502020204030204" pitchFamily="34" charset="0"/>
              </a:rPr>
              <a:t>HASTA </a:t>
            </a:r>
            <a:r>
              <a:rPr lang="tr-TR" sz="1800" b="0" i="0" u="none" strike="noStrike" baseline="0" dirty="0">
                <a:latin typeface="Calibri" panose="020F0502020204030204" pitchFamily="34" charset="0"/>
              </a:rPr>
              <a:t>POMPADA İKEN HEMOGLOBİN DEĞERİ ONLİNE OLARAK </a:t>
            </a:r>
            <a:r>
              <a:rPr lang="tr-TR" sz="1800" b="0" i="0" u="none" strike="noStrike" baseline="0" dirty="0" smtClean="0">
                <a:latin typeface="Calibri" panose="020F0502020204030204" pitchFamily="34" charset="0"/>
              </a:rPr>
              <a:t>ÖLÇMEYE YARAR.</a:t>
            </a:r>
            <a:endParaRPr lang="tr-TR" sz="1800" b="0" i="0" u="none" strike="noStrike" baseline="0" dirty="0">
              <a:latin typeface="Calibri" panose="020F0502020204030204" pitchFamily="34" charset="0"/>
            </a:endParaRPr>
          </a:p>
          <a:p>
            <a:pPr algn="l"/>
            <a:r>
              <a:rPr lang="tr-TR" sz="1800" b="0" i="0" u="none" strike="noStrike" baseline="0" dirty="0">
                <a:latin typeface="Calibri" panose="020F0502020204030204" pitchFamily="34" charset="0"/>
              </a:rPr>
              <a:t>GAZ MODÜLÜNDE OKSİJEN VE KARBONDİYOKSİT BİR OPTİK SENSÖR KULLANILARAK ÖLÇÜLÜR VE </a:t>
            </a:r>
            <a:r>
              <a:rPr lang="tr-TR" sz="1800" b="0" i="0" u="none" strike="noStrike" baseline="0" dirty="0" smtClean="0">
                <a:latin typeface="Calibri" panose="020F0502020204030204" pitchFamily="34" charset="0"/>
              </a:rPr>
              <a:t>OKSİJENASYON DEĞERLERİ MONİTÖRE AKTARILIR</a:t>
            </a:r>
            <a:r>
              <a:rPr lang="tr-TR" sz="1800" b="0" i="0" u="none" strike="noStrike" baseline="0" dirty="0">
                <a:latin typeface="Calibri" panose="020F0502020204030204" pitchFamily="34" charset="0"/>
              </a:rPr>
              <a:t>.</a:t>
            </a:r>
          </a:p>
        </p:txBody>
      </p:sp>
      <p:sp>
        <p:nvSpPr>
          <p:cNvPr id="4" name="Slayt Numarası Yer Tutucusu 3"/>
          <p:cNvSpPr>
            <a:spLocks noGrp="1"/>
          </p:cNvSpPr>
          <p:nvPr>
            <p:ph type="sldNum" sz="quarter" idx="5"/>
          </p:nvPr>
        </p:nvSpPr>
        <p:spPr/>
        <p:txBody>
          <a:bodyPr/>
          <a:lstStyle/>
          <a:p>
            <a:pPr>
              <a:defRPr/>
            </a:pPr>
            <a:fld id="{04BB6FBE-D8D2-4D64-88A0-A7B459558F11}" type="slidenum">
              <a:rPr lang="en-US" smtClean="0"/>
              <a:pPr>
                <a:defRPr/>
              </a:pPr>
              <a:t>9</a:t>
            </a:fld>
            <a:endParaRPr lang="en-US" dirty="0"/>
          </a:p>
        </p:txBody>
      </p:sp>
    </p:spTree>
    <p:extLst>
      <p:ext uri="{BB962C8B-B14F-4D97-AF65-F5344CB8AC3E}">
        <p14:creationId xmlns:p14="http://schemas.microsoft.com/office/powerpoint/2010/main" val="609043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400" dirty="0" smtClean="0">
                <a:latin typeface="Arial" panose="020B0604020202020204" pitchFamily="34" charset="0"/>
                <a:cs typeface="Arial" panose="020B0604020202020204" pitchFamily="34" charset="0"/>
              </a:rPr>
              <a:t>DİAGNOSTİK EKRAN; </a:t>
            </a:r>
            <a:r>
              <a:rPr lang="tr-TR" sz="1400" dirty="0">
                <a:latin typeface="Arial" panose="020B0604020202020204" pitchFamily="34" charset="0"/>
                <a:cs typeface="Arial" panose="020B0604020202020204" pitchFamily="34" charset="0"/>
              </a:rPr>
              <a:t>ARTER VEN FLOWMETRE VE SATURASYON PROBLARINDAN GELEN VERİLERİ HASTANIN DEMOGRAFİK BİLGİLERİ İLE BİRLİKTE  MONİTORE AKTARAN BİRİMDİR.</a:t>
            </a:r>
          </a:p>
        </p:txBody>
      </p:sp>
      <p:sp>
        <p:nvSpPr>
          <p:cNvPr id="4" name="Slayt Numarası Yer Tutucusu 3"/>
          <p:cNvSpPr>
            <a:spLocks noGrp="1"/>
          </p:cNvSpPr>
          <p:nvPr>
            <p:ph type="sldNum" sz="quarter" idx="5"/>
          </p:nvPr>
        </p:nvSpPr>
        <p:spPr/>
        <p:txBody>
          <a:bodyPr/>
          <a:lstStyle/>
          <a:p>
            <a:pPr>
              <a:defRPr/>
            </a:pPr>
            <a:fld id="{04BB6FBE-D8D2-4D64-88A0-A7B459558F11}" type="slidenum">
              <a:rPr lang="en-US" smtClean="0"/>
              <a:pPr>
                <a:defRPr/>
              </a:pPr>
              <a:t>10</a:t>
            </a:fld>
            <a:endParaRPr lang="en-US" dirty="0"/>
          </a:p>
        </p:txBody>
      </p:sp>
    </p:spTree>
    <p:extLst>
      <p:ext uri="{BB962C8B-B14F-4D97-AF65-F5344CB8AC3E}">
        <p14:creationId xmlns:p14="http://schemas.microsoft.com/office/powerpoint/2010/main" val="3340727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tr-TR" sz="1200" dirty="0" smtClean="0"/>
              <a:t>PERFÜZYON AKIŞ HIZINDA GELENEKSEL YAKLAŞIMDA YETİŞKİNLERDE FULL FLOW KARDİYAK İNDEX </a:t>
            </a:r>
            <a:r>
              <a:rPr lang="tr-TR" sz="1200" dirty="0" smtClean="0"/>
              <a:t> DAKİKADA 2,4 LİTRE OLARAK BELİRLENMİŞTİR.</a:t>
            </a:r>
            <a:r>
              <a:rPr lang="tr-TR" sz="1200" baseline="0" dirty="0" smtClean="0"/>
              <a:t> </a:t>
            </a:r>
            <a:r>
              <a:rPr lang="tr-TR" sz="1200" dirty="0" smtClean="0"/>
              <a:t>HİPOTERMİYE </a:t>
            </a:r>
            <a:r>
              <a:rPr lang="tr-TR" sz="1200" dirty="0" smtClean="0"/>
              <a:t>GÖRE DE STANDARTLAŞTIRLMİŞ HEMOTOKRİT </a:t>
            </a:r>
            <a:r>
              <a:rPr lang="tr-TR" sz="1200" dirty="0" smtClean="0"/>
              <a:t>DEĞERLERİ TABLODA GÖRÜLDÜĞÜ</a:t>
            </a:r>
            <a:r>
              <a:rPr lang="tr-TR" sz="1200" baseline="0" dirty="0" smtClean="0"/>
              <a:t> GİBİDİR.</a:t>
            </a:r>
            <a:endParaRPr lang="tr-TR"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tr-TR"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tr-TR" dirty="0"/>
          </a:p>
        </p:txBody>
      </p:sp>
      <p:sp>
        <p:nvSpPr>
          <p:cNvPr id="4" name="Slayt Numarası Yer Tutucusu 3"/>
          <p:cNvSpPr>
            <a:spLocks noGrp="1"/>
          </p:cNvSpPr>
          <p:nvPr>
            <p:ph type="sldNum" sz="quarter" idx="10"/>
          </p:nvPr>
        </p:nvSpPr>
        <p:spPr/>
        <p:txBody>
          <a:bodyPr/>
          <a:lstStyle/>
          <a:p>
            <a:fld id="{FF6F18B6-5FF4-4C53-8141-BF0F5C032CA9}" type="slidenum">
              <a:rPr lang="tr-TR" smtClean="0"/>
              <a:t>12</a:t>
            </a:fld>
            <a:endParaRPr lang="tr-TR"/>
          </a:p>
        </p:txBody>
      </p:sp>
    </p:spTree>
    <p:extLst>
      <p:ext uri="{BB962C8B-B14F-4D97-AF65-F5344CB8AC3E}">
        <p14:creationId xmlns:p14="http://schemas.microsoft.com/office/powerpoint/2010/main" val="22024978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BU SLAYTA GÖRÜLDÜĞÜ GİBİ 3 FARKLI </a:t>
            </a:r>
            <a:r>
              <a:rPr lang="tr-TR" dirty="0" smtClean="0"/>
              <a:t>HASTANIN </a:t>
            </a:r>
            <a:r>
              <a:rPr lang="tr-TR" dirty="0" smtClean="0"/>
              <a:t>FİZİKSEL </a:t>
            </a:r>
            <a:r>
              <a:rPr lang="tr-TR" dirty="0" smtClean="0"/>
              <a:t>ÖZELLİKLERİ, BOYLARI, KİLOLARI </a:t>
            </a:r>
            <a:r>
              <a:rPr lang="tr-TR" dirty="0" smtClean="0"/>
              <a:t>BİRBİRİNDEN FARKLI </a:t>
            </a:r>
            <a:r>
              <a:rPr lang="tr-TR" dirty="0" smtClean="0"/>
              <a:t>OLMASINA </a:t>
            </a:r>
            <a:r>
              <a:rPr lang="tr-TR" dirty="0" smtClean="0"/>
              <a:t>RAĞMEN VÜCUT KİTLE İNDEXİ VE FULL FLOW LARI EŞİTTİR. İLK HASTANIN BOYU UZUN VE ZAYIF İKEN İKİNCİ HASTA ŞİŞMAN VE KİLOLUDUR ÜÇÜNCÜ </a:t>
            </a:r>
            <a:r>
              <a:rPr lang="tr-TR" dirty="0" smtClean="0"/>
              <a:t>HASTADA </a:t>
            </a:r>
            <a:r>
              <a:rPr lang="tr-TR" dirty="0" smtClean="0"/>
              <a:t>İSE DİĞER HASTALARA GÖRE </a:t>
            </a:r>
            <a:r>
              <a:rPr lang="tr-TR" dirty="0" smtClean="0"/>
              <a:t>BOY-KİLO</a:t>
            </a:r>
            <a:r>
              <a:rPr lang="tr-TR" baseline="0" dirty="0" smtClean="0"/>
              <a:t> ORANI İDEAL SEVİYEDEDİR</a:t>
            </a:r>
            <a:r>
              <a:rPr lang="tr-TR" dirty="0" smtClean="0"/>
              <a:t>.GELENEKSEL  </a:t>
            </a:r>
            <a:r>
              <a:rPr lang="tr-TR" dirty="0" smtClean="0"/>
              <a:t>YAKLAŞIMDA  BU 3 HASTADA ÇALİŞACAĞIMIZ FULL FLOW AYNI OLACAKTIR . AMA </a:t>
            </a:r>
            <a:r>
              <a:rPr lang="tr-TR" dirty="0" smtClean="0"/>
              <a:t>PERFÜZYON</a:t>
            </a:r>
            <a:r>
              <a:rPr lang="tr-TR" baseline="0" dirty="0" smtClean="0"/>
              <a:t> YETERLİLİĞİ </a:t>
            </a:r>
            <a:r>
              <a:rPr lang="tr-TR" dirty="0" smtClean="0"/>
              <a:t>DOĞRULTUSUNDA </a:t>
            </a:r>
            <a:r>
              <a:rPr lang="tr-TR" dirty="0" smtClean="0"/>
              <a:t>BU 3 HASTANIN METOBOLİZMA OKSİJEN GEREKSİNİMLERİ BİRBİRİNDEN FARKLI OLACAĞİ İÇİN HASTA  ODAKLI ÇALIŞILACAK VE METABOLİZMANIN İHTİYAÇLARI KARŞİLANACAKTIR.</a:t>
            </a:r>
          </a:p>
          <a:p>
            <a:endParaRPr lang="tr-TR" dirty="0"/>
          </a:p>
        </p:txBody>
      </p:sp>
      <p:sp>
        <p:nvSpPr>
          <p:cNvPr id="4" name="Slayt Numarası Yer Tutucusu 3"/>
          <p:cNvSpPr>
            <a:spLocks noGrp="1"/>
          </p:cNvSpPr>
          <p:nvPr>
            <p:ph type="sldNum" sz="quarter" idx="5"/>
          </p:nvPr>
        </p:nvSpPr>
        <p:spPr/>
        <p:txBody>
          <a:bodyPr/>
          <a:lstStyle/>
          <a:p>
            <a:pPr>
              <a:defRPr/>
            </a:pPr>
            <a:fld id="{04BB6FBE-D8D2-4D64-88A0-A7B459558F11}" type="slidenum">
              <a:rPr lang="en-US" smtClean="0"/>
              <a:pPr>
                <a:defRPr/>
              </a:pPr>
              <a:t>13</a:t>
            </a:fld>
            <a:endParaRPr lang="en-US" dirty="0"/>
          </a:p>
        </p:txBody>
      </p:sp>
    </p:spTree>
    <p:extLst>
      <p:ext uri="{BB962C8B-B14F-4D97-AF65-F5344CB8AC3E}">
        <p14:creationId xmlns:p14="http://schemas.microsoft.com/office/powerpoint/2010/main" val="2252624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sz="1200" dirty="0" smtClean="0"/>
              <a:t>BİLİNDİĞİ ÜZERE HAVADA BULUNAN OKSİJEN, İNSPİRİUM YOLUYLA ALVEOLLERE VENTİLE OLMAKTA, DİFÜZYON YOLUYLA KANA GEÇMEKTE, %96 ORANINDA HEMOGLOBİNE BAĞLANARAK DOKULARA SUNULMAKTA VE DOKUDA AEROBİK METABOLİZMA YOLUYLA OKSİDE OLMAKTADIR. </a:t>
            </a:r>
          </a:p>
          <a:p>
            <a:endParaRPr lang="tr-TR" dirty="0"/>
          </a:p>
        </p:txBody>
      </p:sp>
      <p:sp>
        <p:nvSpPr>
          <p:cNvPr id="4" name="Slayt Numarası Yer Tutucusu 3"/>
          <p:cNvSpPr>
            <a:spLocks noGrp="1"/>
          </p:cNvSpPr>
          <p:nvPr>
            <p:ph type="sldNum" sz="quarter" idx="10"/>
          </p:nvPr>
        </p:nvSpPr>
        <p:spPr/>
        <p:txBody>
          <a:bodyPr/>
          <a:lstStyle/>
          <a:p>
            <a:fld id="{FF6F18B6-5FF4-4C53-8141-BF0F5C032CA9}" type="slidenum">
              <a:rPr lang="tr-TR" smtClean="0"/>
              <a:t>16</a:t>
            </a:fld>
            <a:endParaRPr lang="tr-TR"/>
          </a:p>
        </p:txBody>
      </p:sp>
    </p:spTree>
    <p:extLst>
      <p:ext uri="{BB962C8B-B14F-4D97-AF65-F5344CB8AC3E}">
        <p14:creationId xmlns:p14="http://schemas.microsoft.com/office/powerpoint/2010/main" val="3862242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dirty="0" smtClean="0">
                <a:latin typeface="Arial" panose="020B0604020202020204" pitchFamily="34" charset="0"/>
                <a:cs typeface="Arial" panose="020B0604020202020204" pitchFamily="34" charset="0"/>
              </a:rPr>
              <a:t>AEROBİK METABOLİZMA TAMAMLANDIĞINDA , GLİKOZ TAM OLARAK OKSİDE OLMAKTA VE 36 MOL ATP (673 KCAL) AÇIĞA ÇIKMAKTADIR. BURADA VO</a:t>
            </a:r>
            <a:r>
              <a:rPr lang="tr-TR" sz="1200" baseline="-25000" dirty="0" smtClean="0">
                <a:latin typeface="Arial" panose="020B0604020202020204" pitchFamily="34" charset="0"/>
                <a:cs typeface="Arial" panose="020B0604020202020204" pitchFamily="34" charset="0"/>
              </a:rPr>
              <a:t>2</a:t>
            </a:r>
            <a:r>
              <a:rPr lang="tr-TR" sz="1200" dirty="0" smtClean="0">
                <a:latin typeface="Arial" panose="020B0604020202020204" pitchFamily="34" charset="0"/>
                <a:cs typeface="Arial" panose="020B0604020202020204" pitchFamily="34" charset="0"/>
              </a:rPr>
              <a:t> İLE MRO</a:t>
            </a:r>
            <a:r>
              <a:rPr lang="tr-TR" sz="1200" baseline="-25000" dirty="0" smtClean="0">
                <a:latin typeface="Arial" panose="020B0604020202020204" pitchFamily="34" charset="0"/>
                <a:cs typeface="Arial" panose="020B0604020202020204" pitchFamily="34" charset="0"/>
              </a:rPr>
              <a:t>2</a:t>
            </a:r>
            <a:r>
              <a:rPr lang="tr-TR" sz="1200" dirty="0" smtClean="0">
                <a:latin typeface="Arial" panose="020B0604020202020204" pitchFamily="34" charset="0"/>
                <a:cs typeface="Arial" panose="020B0604020202020204" pitchFamily="34" charset="0"/>
              </a:rPr>
              <a:t> ARASINDAKİ DENGE BOZULURSA, GLUKOZ METABOLİZMASI LAKTAT ÜRETİMİNE KAYMAKTA VE BUNUN SONUCUNDA HER GLİKOZ MOLEKÜLÜ 2 MOL LAKTAT OLUŞTURMAKTADIR</a:t>
            </a:r>
            <a:endParaRPr lang="tr-TR" dirty="0"/>
          </a:p>
        </p:txBody>
      </p:sp>
      <p:sp>
        <p:nvSpPr>
          <p:cNvPr id="4" name="Slayt Numarası Yer Tutucusu 3"/>
          <p:cNvSpPr>
            <a:spLocks noGrp="1"/>
          </p:cNvSpPr>
          <p:nvPr>
            <p:ph type="sldNum" sz="quarter" idx="10"/>
          </p:nvPr>
        </p:nvSpPr>
        <p:spPr/>
        <p:txBody>
          <a:bodyPr/>
          <a:lstStyle/>
          <a:p>
            <a:fld id="{FF6F18B6-5FF4-4C53-8141-BF0F5C032CA9}" type="slidenum">
              <a:rPr lang="tr-TR" smtClean="0"/>
              <a:t>17</a:t>
            </a:fld>
            <a:endParaRPr lang="tr-TR"/>
          </a:p>
        </p:txBody>
      </p:sp>
    </p:spTree>
    <p:extLst>
      <p:ext uri="{BB962C8B-B14F-4D97-AF65-F5344CB8AC3E}">
        <p14:creationId xmlns:p14="http://schemas.microsoft.com/office/powerpoint/2010/main" val="37632865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r>
              <a:rPr lang="tr-TR" sz="1200" b="1" dirty="0" smtClean="0"/>
              <a:t>V02 değerinde azalma, </a:t>
            </a:r>
            <a:r>
              <a:rPr lang="tr-TR" sz="1200" b="1" dirty="0" err="1" smtClean="0"/>
              <a:t>metabolik</a:t>
            </a:r>
            <a:r>
              <a:rPr lang="tr-TR" sz="1200" b="1" dirty="0" smtClean="0"/>
              <a:t> hızdaki (MR</a:t>
            </a:r>
            <a:r>
              <a:rPr lang="tr-TR" sz="1200" b="1" dirty="0" smtClean="0">
                <a:latin typeface="Avenir Next World"/>
              </a:rPr>
              <a:t>O</a:t>
            </a:r>
            <a:r>
              <a:rPr lang="tr-TR" sz="1200" b="1" baseline="-25000" dirty="0" smtClean="0">
                <a:latin typeface="Avenir Next World"/>
              </a:rPr>
              <a:t>2</a:t>
            </a:r>
            <a:r>
              <a:rPr lang="tr-TR" sz="1200" b="1" dirty="0" smtClean="0"/>
              <a:t>) deki azalma ile orantılı olduğunda , doku DO2 gereksinimi yeterli olabilecek ancak, V</a:t>
            </a:r>
            <a:r>
              <a:rPr lang="tr-TR" sz="1200" b="1" dirty="0" smtClean="0">
                <a:latin typeface="Avenir Next World"/>
              </a:rPr>
              <a:t>O</a:t>
            </a:r>
            <a:r>
              <a:rPr lang="tr-TR" sz="1200" b="1" baseline="-25000" dirty="0" smtClean="0">
                <a:latin typeface="Avenir Next World"/>
              </a:rPr>
              <a:t>2</a:t>
            </a:r>
            <a:r>
              <a:rPr lang="tr-TR" sz="1200" b="1" dirty="0" smtClean="0"/>
              <a:t> &lt; MR</a:t>
            </a:r>
            <a:r>
              <a:rPr lang="tr-TR" sz="1200" b="1" dirty="0" smtClean="0">
                <a:latin typeface="Avenir Next World"/>
              </a:rPr>
              <a:t>O</a:t>
            </a:r>
            <a:r>
              <a:rPr lang="tr-TR" sz="1200" b="1" baseline="-25000" dirty="0" smtClean="0">
                <a:latin typeface="Avenir Next World"/>
              </a:rPr>
              <a:t>2</a:t>
            </a:r>
            <a:r>
              <a:rPr lang="tr-TR" sz="1200" b="1" dirty="0" smtClean="0"/>
              <a:t> olduğunda , </a:t>
            </a:r>
            <a:r>
              <a:rPr lang="tr-TR" sz="1200" b="1" dirty="0" smtClean="0">
                <a:latin typeface="Avenir Next World"/>
              </a:rPr>
              <a:t>O</a:t>
            </a:r>
            <a:r>
              <a:rPr lang="tr-TR" sz="1200" b="1" baseline="-25000" dirty="0" smtClean="0">
                <a:latin typeface="Avenir Next World"/>
              </a:rPr>
              <a:t>2</a:t>
            </a:r>
            <a:r>
              <a:rPr lang="tr-TR" sz="1200" b="1" dirty="0" smtClean="0"/>
              <a:t> miktarı aerobik metabolizmayı desteklemekte yetersiz kalacak, bunun sonucunda anaerobik metabolizma yolu açılacaktır.</a:t>
            </a:r>
          </a:p>
          <a:p>
            <a:pPr algn="just"/>
            <a:r>
              <a:rPr lang="tr-TR" sz="1200" b="1" dirty="0" smtClean="0"/>
              <a:t>Bunun sonucunda </a:t>
            </a:r>
            <a:r>
              <a:rPr lang="tr-TR" sz="1200" b="1" dirty="0" err="1" smtClean="0"/>
              <a:t>lactat</a:t>
            </a:r>
            <a:r>
              <a:rPr lang="tr-TR" sz="1200" b="1" dirty="0" smtClean="0"/>
              <a:t> üretiminde artış gözlemlenecektir.</a:t>
            </a:r>
          </a:p>
          <a:p>
            <a:pPr algn="just"/>
            <a:endParaRPr lang="tr-TR" sz="1200" b="1" u="sng" dirty="0" smtClean="0"/>
          </a:p>
        </p:txBody>
      </p:sp>
      <p:sp>
        <p:nvSpPr>
          <p:cNvPr id="4" name="Slayt Numarası Yer Tutucusu 3"/>
          <p:cNvSpPr>
            <a:spLocks noGrp="1"/>
          </p:cNvSpPr>
          <p:nvPr>
            <p:ph type="sldNum" sz="quarter" idx="10"/>
          </p:nvPr>
        </p:nvSpPr>
        <p:spPr/>
        <p:txBody>
          <a:bodyPr/>
          <a:lstStyle/>
          <a:p>
            <a:fld id="{FF6F18B6-5FF4-4C53-8141-BF0F5C032CA9}" type="slidenum">
              <a:rPr lang="tr-TR" smtClean="0"/>
              <a:t>18</a:t>
            </a:fld>
            <a:endParaRPr lang="tr-TR"/>
          </a:p>
        </p:txBody>
      </p:sp>
    </p:spTree>
    <p:extLst>
      <p:ext uri="{BB962C8B-B14F-4D97-AF65-F5344CB8AC3E}">
        <p14:creationId xmlns:p14="http://schemas.microsoft.com/office/powerpoint/2010/main" val="32559732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b="1" dirty="0" smtClean="0">
                <a:latin typeface="Baskerville Old Face" panose="02020602080505020303" pitchFamily="18" charset="0"/>
              </a:rPr>
              <a:t>HASTAYA YETERLİ</a:t>
            </a:r>
            <a:r>
              <a:rPr lang="tr-TR" sz="1200" b="1" baseline="0" dirty="0" smtClean="0">
                <a:latin typeface="Baskerville Old Face" panose="02020602080505020303" pitchFamily="18" charset="0"/>
              </a:rPr>
              <a:t> PERFÜZYON SAĞLANABİLMESİ İÇİN </a:t>
            </a:r>
            <a:r>
              <a:rPr lang="tr-TR" sz="1200" b="1" dirty="0" smtClean="0">
                <a:latin typeface="Baskerville Old Face" panose="02020602080505020303" pitchFamily="18" charset="0"/>
              </a:rPr>
              <a:t>bize doku </a:t>
            </a:r>
            <a:r>
              <a:rPr lang="tr-TR" sz="1200" b="1" dirty="0" err="1" smtClean="0">
                <a:latin typeface="Baskerville Old Face" panose="02020602080505020303" pitchFamily="18" charset="0"/>
              </a:rPr>
              <a:t>perfüzyonu</a:t>
            </a:r>
            <a:r>
              <a:rPr lang="tr-TR" sz="1200" b="1" dirty="0" smtClean="0">
                <a:latin typeface="Baskerville Old Face" panose="02020602080505020303" pitchFamily="18" charset="0"/>
              </a:rPr>
              <a:t> bozulmadan engelleyecek ve bu değerleri bize anlık gösterecek  parametreler gerekmektedir.</a:t>
            </a:r>
          </a:p>
          <a:p>
            <a:endParaRPr lang="tr-TR" dirty="0"/>
          </a:p>
        </p:txBody>
      </p:sp>
      <p:sp>
        <p:nvSpPr>
          <p:cNvPr id="4" name="Slayt Numarası Yer Tutucusu 3"/>
          <p:cNvSpPr>
            <a:spLocks noGrp="1"/>
          </p:cNvSpPr>
          <p:nvPr>
            <p:ph type="sldNum" sz="quarter" idx="10"/>
          </p:nvPr>
        </p:nvSpPr>
        <p:spPr/>
        <p:txBody>
          <a:bodyPr/>
          <a:lstStyle/>
          <a:p>
            <a:fld id="{FF6F18B6-5FF4-4C53-8141-BF0F5C032CA9}" type="slidenum">
              <a:rPr lang="tr-TR" smtClean="0"/>
              <a:t>19</a:t>
            </a:fld>
            <a:endParaRPr lang="tr-TR"/>
          </a:p>
        </p:txBody>
      </p:sp>
    </p:spTree>
    <p:extLst>
      <p:ext uri="{BB962C8B-B14F-4D97-AF65-F5344CB8AC3E}">
        <p14:creationId xmlns:p14="http://schemas.microsoft.com/office/powerpoint/2010/main" val="4373069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2019 GUİDELİNE VERİLERİNE</a:t>
            </a:r>
            <a:r>
              <a:rPr lang="tr-TR" baseline="0" smtClean="0"/>
              <a:t> GÖRE;</a:t>
            </a:r>
          </a:p>
          <a:p>
            <a:pPr marL="411163" indent="-411163" eaLnBrk="0" hangingPunct="0">
              <a:spcBef>
                <a:spcPct val="20000"/>
              </a:spcBef>
              <a:buFontTx/>
              <a:buChar char="•"/>
            </a:pPr>
            <a:r>
              <a:rPr lang="tr-TR" sz="1200" smtClean="0">
                <a:latin typeface="Avenir Next World"/>
              </a:rPr>
              <a:t>POMPA ARTER HATTI FLOWU ULTRASONİC ÖLÇÜMLE TAKİP EDİLMELİ</a:t>
            </a:r>
          </a:p>
          <a:p>
            <a:pPr marL="411163" indent="-411163" eaLnBrk="0" hangingPunct="0">
              <a:spcBef>
                <a:spcPct val="20000"/>
              </a:spcBef>
              <a:buFontTx/>
              <a:buChar char="•"/>
            </a:pPr>
            <a:endParaRPr lang="tr-TR" sz="1200" smtClean="0">
              <a:latin typeface="Avenir Next World"/>
            </a:endParaRPr>
          </a:p>
          <a:p>
            <a:pPr marL="411163" indent="-411163" eaLnBrk="0" hangingPunct="0">
              <a:spcBef>
                <a:spcPct val="20000"/>
              </a:spcBef>
              <a:buFontTx/>
              <a:buChar char="•"/>
            </a:pPr>
            <a:r>
              <a:rPr lang="tr-TR" sz="1200" smtClean="0">
                <a:latin typeface="Avenir Next World"/>
              </a:rPr>
              <a:t>KPB DEVRESİNDE (OKSİJENATÖR GİRİŞ-ÇIKIŞ) S</a:t>
            </a:r>
            <a:r>
              <a:rPr lang="tr-TR" sz="1200" smtClean="0"/>
              <a:t>Ü</a:t>
            </a:r>
            <a:r>
              <a:rPr lang="tr-TR" sz="1200" smtClean="0">
                <a:latin typeface="Avenir Next World"/>
              </a:rPr>
              <a:t>REKLİ ARTERİYEL BASIN</a:t>
            </a:r>
            <a:r>
              <a:rPr lang="tr-TR" sz="1200" smtClean="0"/>
              <a:t>Ç</a:t>
            </a:r>
            <a:r>
              <a:rPr lang="tr-TR" sz="1200" smtClean="0">
                <a:latin typeface="Avenir Next World"/>
              </a:rPr>
              <a:t> İZLEME </a:t>
            </a:r>
            <a:r>
              <a:rPr lang="tr-TR" sz="1200" smtClean="0"/>
              <a:t>Ö</a:t>
            </a:r>
            <a:r>
              <a:rPr lang="tr-TR" sz="1200" smtClean="0">
                <a:latin typeface="Avenir Next World"/>
              </a:rPr>
              <a:t>NERİLİR.</a:t>
            </a:r>
          </a:p>
          <a:p>
            <a:pPr marL="411163" indent="-411163" eaLnBrk="0" hangingPunct="0">
              <a:spcBef>
                <a:spcPct val="20000"/>
              </a:spcBef>
              <a:buFontTx/>
              <a:buChar char="•"/>
            </a:pPr>
            <a:endParaRPr lang="tr-TR" sz="1200" smtClean="0">
              <a:latin typeface="Avenir Next World"/>
            </a:endParaRPr>
          </a:p>
          <a:p>
            <a:pPr marL="411163" indent="-411163" eaLnBrk="0" hangingPunct="0">
              <a:spcBef>
                <a:spcPct val="20000"/>
              </a:spcBef>
              <a:buFontTx/>
              <a:buChar char="•"/>
            </a:pPr>
            <a:r>
              <a:rPr lang="tr-TR" sz="1200" smtClean="0">
                <a:latin typeface="Avenir Next World"/>
              </a:rPr>
              <a:t>OKSİJENAT</a:t>
            </a:r>
            <a:r>
              <a:rPr lang="tr-TR" sz="1200" smtClean="0"/>
              <a:t>Ö</a:t>
            </a:r>
            <a:r>
              <a:rPr lang="tr-TR" sz="1200" smtClean="0">
                <a:latin typeface="Avenir Next World"/>
              </a:rPr>
              <a:t>R ARTERİYEL </a:t>
            </a:r>
            <a:r>
              <a:rPr lang="tr-TR" sz="1200" smtClean="0"/>
              <a:t>Ç</a:t>
            </a:r>
            <a:r>
              <a:rPr lang="tr-TR" sz="1200" smtClean="0">
                <a:latin typeface="Avenir Next World"/>
              </a:rPr>
              <a:t>IKIŞ SICAKLIĞININ S</a:t>
            </a:r>
            <a:r>
              <a:rPr lang="tr-TR" sz="1200" smtClean="0"/>
              <a:t>Ü</a:t>
            </a:r>
            <a:r>
              <a:rPr lang="tr-TR" sz="1200" smtClean="0">
                <a:latin typeface="Avenir Next World"/>
              </a:rPr>
              <a:t>REKLİ İZLENMESİ </a:t>
            </a:r>
            <a:r>
              <a:rPr lang="tr-TR" sz="1200" smtClean="0"/>
              <a:t>Ö</a:t>
            </a:r>
            <a:r>
              <a:rPr lang="tr-TR" sz="1200" smtClean="0">
                <a:latin typeface="Avenir Next World"/>
              </a:rPr>
              <a:t>NERİLİR  </a:t>
            </a:r>
          </a:p>
          <a:p>
            <a:pPr marL="411163" indent="-411163" eaLnBrk="0" hangingPunct="0">
              <a:spcBef>
                <a:spcPct val="20000"/>
              </a:spcBef>
              <a:buFontTx/>
              <a:buChar char="•"/>
            </a:pPr>
            <a:endParaRPr lang="tr-TR" sz="1200" smtClean="0">
              <a:latin typeface="Avenir Next World"/>
            </a:endParaRPr>
          </a:p>
          <a:p>
            <a:pPr marL="411163" indent="-411163" eaLnBrk="0" hangingPunct="0">
              <a:spcBef>
                <a:spcPct val="20000"/>
              </a:spcBef>
              <a:buFontTx/>
              <a:buChar char="•"/>
            </a:pPr>
            <a:r>
              <a:rPr lang="tr-TR" sz="1200" smtClean="0">
                <a:latin typeface="Avenir Next World"/>
              </a:rPr>
              <a:t>KPB SIRASINDA SVO</a:t>
            </a:r>
            <a:r>
              <a:rPr lang="tr-TR" sz="1200" baseline="-25000" smtClean="0">
                <a:latin typeface="Avenir Next World"/>
              </a:rPr>
              <a:t>2</a:t>
            </a:r>
            <a:r>
              <a:rPr lang="tr-TR" sz="1200" smtClean="0">
                <a:latin typeface="Avenir Next World"/>
              </a:rPr>
              <a:t> VE HCT DÜZEYLERİNİN SÜREKLİ OLARAK İZLENMESİ ÖNERİLİR.</a:t>
            </a:r>
          </a:p>
          <a:p>
            <a:pPr marL="411163" indent="-411163" eaLnBrk="0" hangingPunct="0">
              <a:spcBef>
                <a:spcPct val="20000"/>
              </a:spcBef>
              <a:buFontTx/>
              <a:buChar char="•"/>
            </a:pPr>
            <a:endParaRPr lang="tr-TR" sz="1200" smtClean="0">
              <a:latin typeface="Avenir Next World"/>
            </a:endParaRPr>
          </a:p>
          <a:p>
            <a:pPr marL="411163" indent="-411163" eaLnBrk="0" hangingPunct="0">
              <a:spcBef>
                <a:spcPct val="20000"/>
              </a:spcBef>
              <a:buFontTx/>
              <a:buChar char="•"/>
            </a:pPr>
            <a:r>
              <a:rPr lang="tr-TR" sz="1200" smtClean="0">
                <a:latin typeface="Avenir Next World"/>
              </a:rPr>
              <a:t>KPB SIRASINDA DÜZENLİ ARALIKLARLA VEYA SÜREKLİ GÖZLEM YOLUYLA KAN GAZI ANALİZLERİ İZLENMESİ ÖNERİLİR. </a:t>
            </a:r>
            <a:endParaRPr lang="tr-TR" baseline="0" smtClean="0"/>
          </a:p>
          <a:p>
            <a:endParaRPr lang="tr-TR"/>
          </a:p>
        </p:txBody>
      </p:sp>
      <p:sp>
        <p:nvSpPr>
          <p:cNvPr id="4" name="Slayt Numarası Yer Tutucusu 3"/>
          <p:cNvSpPr>
            <a:spLocks noGrp="1"/>
          </p:cNvSpPr>
          <p:nvPr>
            <p:ph type="sldNum" sz="quarter" idx="10"/>
          </p:nvPr>
        </p:nvSpPr>
        <p:spPr/>
        <p:txBody>
          <a:bodyPr/>
          <a:lstStyle/>
          <a:p>
            <a:fld id="{FF6F18B6-5FF4-4C53-8141-BF0F5C032CA9}" type="slidenum">
              <a:rPr lang="tr-TR" smtClean="0"/>
              <a:t>20</a:t>
            </a:fld>
            <a:endParaRPr lang="tr-TR"/>
          </a:p>
        </p:txBody>
      </p:sp>
    </p:spTree>
    <p:extLst>
      <p:ext uri="{BB962C8B-B14F-4D97-AF65-F5344CB8AC3E}">
        <p14:creationId xmlns:p14="http://schemas.microsoft.com/office/powerpoint/2010/main" val="3108239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mtClean="0"/>
              <a:t>Gibi sorulara bilimsel</a:t>
            </a:r>
            <a:r>
              <a:rPr lang="tr-TR" baseline="0" smtClean="0"/>
              <a:t> çalışmaları dayanak tutarak cevap verilebilmektedir.</a:t>
            </a:r>
            <a:endParaRPr lang="tr-TR"/>
          </a:p>
        </p:txBody>
      </p:sp>
      <p:sp>
        <p:nvSpPr>
          <p:cNvPr id="4" name="Slayt Numarası Yer Tutucusu 3"/>
          <p:cNvSpPr>
            <a:spLocks noGrp="1"/>
          </p:cNvSpPr>
          <p:nvPr>
            <p:ph type="sldNum" sz="quarter" idx="10"/>
          </p:nvPr>
        </p:nvSpPr>
        <p:spPr/>
        <p:txBody>
          <a:bodyPr/>
          <a:lstStyle/>
          <a:p>
            <a:fld id="{FF6F18B6-5FF4-4C53-8141-BF0F5C032CA9}" type="slidenum">
              <a:rPr lang="tr-TR" smtClean="0"/>
              <a:t>21</a:t>
            </a:fld>
            <a:endParaRPr lang="tr-TR"/>
          </a:p>
        </p:txBody>
      </p:sp>
    </p:spTree>
    <p:extLst>
      <p:ext uri="{BB962C8B-B14F-4D97-AF65-F5344CB8AC3E}">
        <p14:creationId xmlns:p14="http://schemas.microsoft.com/office/powerpoint/2010/main" val="38214529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AD6798F2-A5A4-4A58-B2C5-6B918750E90F}" type="datetimeFigureOut">
              <a:rPr lang="tr-TR" smtClean="0"/>
              <a:t>9.9.2022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663F3F5-8A93-4415-A93B-B3A5339B0994}"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3453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D6798F2-A5A4-4A58-B2C5-6B918750E90F}" type="datetimeFigureOut">
              <a:rPr lang="tr-TR" smtClean="0"/>
              <a:t>9.9.2022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3558829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AD6798F2-A5A4-4A58-B2C5-6B918750E90F}" type="datetimeFigureOut">
              <a:rPr lang="tr-TR" smtClean="0"/>
              <a:t>9.9.2022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663F3F5-8A93-4415-A93B-B3A5339B0994}" type="slidenum">
              <a:rPr lang="tr-TR" smtClean="0"/>
              <a:t>‹#›</a:t>
            </a:fld>
            <a:endParaRPr lang="tr-T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470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D6798F2-A5A4-4A58-B2C5-6B918750E90F}" type="datetimeFigureOut">
              <a:rPr lang="tr-TR" smtClean="0"/>
              <a:t>9.9.2022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203496121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09728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217920" y="2582334"/>
            <a:ext cx="4937760" cy="3378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D6798F2-A5A4-4A58-B2C5-6B918750E90F}" type="datetimeFigureOut">
              <a:rPr lang="tr-TR" smtClean="0"/>
              <a:t>9.9.2022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124793002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D6798F2-A5A4-4A58-B2C5-6B918750E90F}" type="datetimeFigureOut">
              <a:rPr lang="tr-TR" smtClean="0"/>
              <a:t>9.9.2022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644653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D6798F2-A5A4-4A58-B2C5-6B918750E90F}" type="datetimeFigureOut">
              <a:rPr lang="tr-TR" smtClean="0"/>
              <a:t>9.9.2022</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3975478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D6798F2-A5A4-4A58-B2C5-6B918750E90F}" type="datetimeFigureOut">
              <a:rPr lang="tr-TR" smtClean="0"/>
              <a:t>9.9.2022</a:t>
            </a:fld>
            <a:endParaRPr lang="tr-T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663F3F5-8A93-4415-A93B-B3A5339B0994}" type="slidenum">
              <a:rPr lang="tr-TR" smtClean="0"/>
              <a:t>‹#›</a:t>
            </a:fld>
            <a:endParaRPr lang="tr-TR"/>
          </a:p>
        </p:txBody>
      </p:sp>
    </p:spTree>
    <p:extLst>
      <p:ext uri="{BB962C8B-B14F-4D97-AF65-F5344CB8AC3E}">
        <p14:creationId xmlns:p14="http://schemas.microsoft.com/office/powerpoint/2010/main" val="209512295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AD6798F2-A5A4-4A58-B2C5-6B918750E90F}" type="datetimeFigureOut">
              <a:rPr lang="tr-TR" smtClean="0"/>
              <a:t>9.9.2022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1825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D6798F2-A5A4-4A58-B2C5-6B918750E90F}" type="datetimeFigureOut">
              <a:rPr lang="tr-TR" smtClean="0"/>
              <a:t>9.9.2022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1263885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D6798F2-A5A4-4A58-B2C5-6B918750E90F}" type="datetimeFigureOut">
              <a:rPr lang="tr-TR" smtClean="0"/>
              <a:t>9.9.2022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19461319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Date Placeholder 2"/>
          <p:cNvSpPr>
            <a:spLocks noGrp="1"/>
          </p:cNvSpPr>
          <p:nvPr>
            <p:ph type="dt" sz="half" idx="10"/>
          </p:nvPr>
        </p:nvSpPr>
        <p:spPr/>
        <p:txBody>
          <a:bodyPr/>
          <a:lstStyle/>
          <a:p>
            <a:fld id="{AD6798F2-A5A4-4A58-B2C5-6B918750E90F}" type="datetimeFigureOut">
              <a:rPr lang="tr-TR" smtClean="0"/>
              <a:t>9.9.2022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4663F3F5-8A93-4415-A93B-B3A5339B0994}" type="slidenum">
              <a:rPr lang="tr-TR" smtClean="0"/>
              <a:t>‹#›</a:t>
            </a:fld>
            <a:endParaRPr lang="tr-TR"/>
          </a:p>
        </p:txBody>
      </p:sp>
    </p:spTree>
    <p:extLst>
      <p:ext uri="{BB962C8B-B14F-4D97-AF65-F5344CB8AC3E}">
        <p14:creationId xmlns:p14="http://schemas.microsoft.com/office/powerpoint/2010/main" val="3988250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D6798F2-A5A4-4A58-B2C5-6B918750E90F}" type="datetimeFigureOut">
              <a:rPr lang="tr-TR" smtClean="0"/>
              <a:t>9.9.2022</a:t>
            </a:fld>
            <a:endParaRPr lang="tr-T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663F3F5-8A93-4415-A93B-B3A5339B0994}" type="slidenum">
              <a:rPr lang="tr-TR" smtClean="0"/>
              <a:t>‹#›</a:t>
            </a:fld>
            <a:endParaRPr lang="tr-T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103419"/>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600" b="1" i="1" dirty="0" smtClean="0">
                <a:solidFill>
                  <a:srgbClr val="C00000"/>
                </a:solidFill>
                <a:latin typeface="Arabic Typesetting" panose="03020402040406030203" pitchFamily="66" charset="-78"/>
                <a:cs typeface="Arabic Typesetting" panose="03020402040406030203" pitchFamily="66" charset="-78"/>
              </a:rPr>
              <a:t>PERFÜZYON YETERLİLİĞİNDE GÜNCEL YAKLAŞIMLAR</a:t>
            </a:r>
            <a:endParaRPr lang="tr-TR" sz="3600" b="1" i="1" dirty="0">
              <a:solidFill>
                <a:srgbClr val="C00000"/>
              </a:solidFill>
              <a:latin typeface="Arabic Typesetting" panose="03020402040406030203" pitchFamily="66" charset="-78"/>
              <a:cs typeface="Arabic Typesetting" panose="03020402040406030203" pitchFamily="66" charset="-78"/>
            </a:endParaRPr>
          </a:p>
        </p:txBody>
      </p:sp>
      <p:sp>
        <p:nvSpPr>
          <p:cNvPr id="3" name="Alt Başlık 2"/>
          <p:cNvSpPr>
            <a:spLocks noGrp="1"/>
          </p:cNvSpPr>
          <p:nvPr>
            <p:ph type="subTitle" idx="1"/>
          </p:nvPr>
        </p:nvSpPr>
        <p:spPr/>
        <p:txBody>
          <a:bodyPr>
            <a:normAutofit/>
          </a:bodyPr>
          <a:lstStyle/>
          <a:p>
            <a:r>
              <a:rPr lang="tr-TR" sz="1400" b="1" dirty="0" smtClean="0">
                <a:solidFill>
                  <a:schemeClr val="accent4">
                    <a:lumMod val="75000"/>
                  </a:schemeClr>
                </a:solidFill>
              </a:rPr>
              <a:t> </a:t>
            </a:r>
            <a:r>
              <a:rPr lang="tr-TR" sz="1400" b="1" dirty="0" smtClean="0">
                <a:solidFill>
                  <a:schemeClr val="accent3">
                    <a:lumMod val="50000"/>
                  </a:schemeClr>
                </a:solidFill>
              </a:rPr>
              <a:t>PERF. İZEL ATASEVEN</a:t>
            </a:r>
          </a:p>
          <a:p>
            <a:r>
              <a:rPr lang="tr-TR" sz="1400" b="1" dirty="0" smtClean="0">
                <a:solidFill>
                  <a:schemeClr val="accent3">
                    <a:lumMod val="50000"/>
                  </a:schemeClr>
                </a:solidFill>
              </a:rPr>
              <a:t>İEÜ MEDİCAL POİNT HASTANESİ</a:t>
            </a:r>
            <a:endParaRPr lang="tr-TR" sz="1400" b="1" dirty="0">
              <a:solidFill>
                <a:schemeClr val="accent3">
                  <a:lumMod val="50000"/>
                </a:schemeClr>
              </a:solidFill>
            </a:endParaRPr>
          </a:p>
        </p:txBody>
      </p:sp>
    </p:spTree>
    <p:extLst>
      <p:ext uri="{BB962C8B-B14F-4D97-AF65-F5344CB8AC3E}">
        <p14:creationId xmlns:p14="http://schemas.microsoft.com/office/powerpoint/2010/main" val="11948685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normAutofit/>
          </a:bodyPr>
          <a:lstStyle/>
          <a:p>
            <a:pPr defTabSz="1096963" eaLnBrk="0" hangingPunct="0">
              <a:lnSpc>
                <a:spcPct val="80000"/>
              </a:lnSpc>
              <a:spcBef>
                <a:spcPts val="1200"/>
              </a:spcBef>
              <a:buFont typeface="Arial" charset="0"/>
              <a:buNone/>
            </a:pPr>
            <a:r>
              <a:rPr lang="tr-TR" b="1" dirty="0">
                <a:latin typeface="Avenir Next World"/>
              </a:rPr>
              <a:t>Latince</a:t>
            </a:r>
            <a:r>
              <a:rPr lang="tr-TR" sz="2600" b="1" dirty="0">
                <a:latin typeface="Avenir Next World"/>
              </a:rPr>
              <a:t>  </a:t>
            </a:r>
            <a:r>
              <a:rPr lang="tr-TR" sz="2600" b="1" dirty="0">
                <a:solidFill>
                  <a:srgbClr val="FF3300"/>
                </a:solidFill>
                <a:latin typeface="Avenir Next World"/>
              </a:rPr>
              <a:t>MONORE  =  UYARI</a:t>
            </a:r>
            <a:r>
              <a:rPr lang="tr-TR" sz="2600" b="1" dirty="0">
                <a:latin typeface="Avenir Next World"/>
              </a:rPr>
              <a:t>   </a:t>
            </a:r>
            <a:r>
              <a:rPr lang="tr-TR" b="1" dirty="0">
                <a:latin typeface="Avenir Next World"/>
              </a:rPr>
              <a:t>kelimesinden gelmektedir.</a:t>
            </a:r>
          </a:p>
          <a:p>
            <a:pPr defTabSz="1096963" eaLnBrk="0" hangingPunct="0">
              <a:lnSpc>
                <a:spcPct val="80000"/>
              </a:lnSpc>
              <a:spcBef>
                <a:spcPts val="1200"/>
              </a:spcBef>
              <a:buFont typeface="Arial" charset="0"/>
              <a:buNone/>
            </a:pPr>
            <a:endParaRPr lang="tr-TR" b="1" dirty="0">
              <a:latin typeface="Avenir Next World"/>
            </a:endParaRPr>
          </a:p>
          <a:p>
            <a:pPr defTabSz="1096963" eaLnBrk="0" hangingPunct="0">
              <a:lnSpc>
                <a:spcPct val="80000"/>
              </a:lnSpc>
              <a:spcBef>
                <a:spcPts val="1200"/>
              </a:spcBef>
              <a:buFont typeface="Arial" charset="0"/>
              <a:buNone/>
            </a:pPr>
            <a:endParaRPr lang="tr-TR" b="1" dirty="0">
              <a:latin typeface="Avenir Next World"/>
            </a:endParaRPr>
          </a:p>
          <a:p>
            <a:pPr defTabSz="1096963" eaLnBrk="0" hangingPunct="0">
              <a:lnSpc>
                <a:spcPct val="80000"/>
              </a:lnSpc>
              <a:spcBef>
                <a:spcPts val="1200"/>
              </a:spcBef>
              <a:buFont typeface="Arial" charset="0"/>
              <a:buNone/>
            </a:pPr>
            <a:r>
              <a:rPr lang="tr-TR" sz="2600" b="1" dirty="0">
                <a:latin typeface="Avenir Next World"/>
              </a:rPr>
              <a:t>MONİTÖRİZASYON ; </a:t>
            </a:r>
          </a:p>
          <a:p>
            <a:pPr defTabSz="1096963" eaLnBrk="0" hangingPunct="0">
              <a:lnSpc>
                <a:spcPct val="80000"/>
              </a:lnSpc>
              <a:spcBef>
                <a:spcPts val="1200"/>
              </a:spcBef>
              <a:buFont typeface="Arial" charset="0"/>
              <a:buNone/>
            </a:pPr>
            <a:endParaRPr lang="tr-TR" sz="2600" b="1" dirty="0">
              <a:latin typeface="Avenir Next World"/>
            </a:endParaRPr>
          </a:p>
          <a:p>
            <a:pPr defTabSz="1096963" eaLnBrk="0" hangingPunct="0">
              <a:lnSpc>
                <a:spcPct val="80000"/>
              </a:lnSpc>
              <a:spcBef>
                <a:spcPts val="1200"/>
              </a:spcBef>
              <a:buFont typeface="Arial" charset="0"/>
              <a:buNone/>
            </a:pPr>
            <a:r>
              <a:rPr lang="tr-TR" dirty="0">
                <a:latin typeface="Avenir Next World"/>
              </a:rPr>
              <a:t>Hastanın yaşamsal güvenliğini artırmak ve fizyolojik parametreleri hakkında bilgi sahibi </a:t>
            </a:r>
            <a:endParaRPr lang="tr-TR" dirty="0" smtClean="0">
              <a:latin typeface="Avenir Next World"/>
            </a:endParaRPr>
          </a:p>
          <a:p>
            <a:pPr defTabSz="1096963" eaLnBrk="0" hangingPunct="0">
              <a:lnSpc>
                <a:spcPct val="80000"/>
              </a:lnSpc>
              <a:spcBef>
                <a:spcPts val="1200"/>
              </a:spcBef>
              <a:buFont typeface="Arial" charset="0"/>
              <a:buNone/>
            </a:pPr>
            <a:r>
              <a:rPr lang="tr-TR" dirty="0" smtClean="0">
                <a:latin typeface="Avenir Next World"/>
              </a:rPr>
              <a:t>olmak amacıyla</a:t>
            </a:r>
            <a:r>
              <a:rPr lang="tr-TR" dirty="0">
                <a:latin typeface="Avenir Next World"/>
              </a:rPr>
              <a:t>, önemli değişkenlerin elektronik cihazlar aracılığı ile devamlı veya </a:t>
            </a:r>
            <a:r>
              <a:rPr lang="tr-TR" dirty="0" smtClean="0">
                <a:latin typeface="Avenir Next World"/>
              </a:rPr>
              <a:t>belli</a:t>
            </a:r>
          </a:p>
          <a:p>
            <a:pPr defTabSz="1096963" eaLnBrk="0" hangingPunct="0">
              <a:lnSpc>
                <a:spcPct val="80000"/>
              </a:lnSpc>
              <a:spcBef>
                <a:spcPts val="1200"/>
              </a:spcBef>
              <a:buFont typeface="Arial" charset="0"/>
              <a:buNone/>
            </a:pPr>
            <a:r>
              <a:rPr lang="tr-TR" dirty="0" smtClean="0">
                <a:latin typeface="Avenir Next World"/>
              </a:rPr>
              <a:t> aralıklarla tekrarlanarak </a:t>
            </a:r>
            <a:r>
              <a:rPr lang="tr-TR" dirty="0">
                <a:latin typeface="Avenir Next World"/>
              </a:rPr>
              <a:t>yapılan ölçme işlemlerine denilmektedir.</a:t>
            </a:r>
            <a:endParaRPr lang="tr-TR" sz="2600" b="1" dirty="0">
              <a:latin typeface="Avenir Next World"/>
            </a:endParaRPr>
          </a:p>
          <a:p>
            <a:pPr marL="0" indent="0">
              <a:buNone/>
            </a:pPr>
            <a:endParaRPr lang="tr-TR" dirty="0"/>
          </a:p>
        </p:txBody>
      </p:sp>
    </p:spTree>
    <p:extLst>
      <p:ext uri="{BB962C8B-B14F-4D97-AF65-F5344CB8AC3E}">
        <p14:creationId xmlns:p14="http://schemas.microsoft.com/office/powerpoint/2010/main" val="38565833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endParaRPr lang="tr-TR" dirty="0"/>
          </a:p>
          <a:p>
            <a:r>
              <a:rPr lang="tr-TR" sz="2800" i="1" dirty="0" err="1"/>
              <a:t>Kardiyopulmoner</a:t>
            </a:r>
            <a:r>
              <a:rPr lang="tr-TR" sz="2800" i="1" dirty="0"/>
              <a:t> </a:t>
            </a:r>
            <a:r>
              <a:rPr lang="tr-TR" sz="2800" i="1" dirty="0" err="1"/>
              <a:t>bypass’ta</a:t>
            </a:r>
            <a:r>
              <a:rPr lang="tr-TR" sz="2800" i="1" dirty="0"/>
              <a:t> güvenlik anlayışı operasyon esnasındaki </a:t>
            </a:r>
            <a:r>
              <a:rPr lang="tr-TR" sz="2800" i="1" dirty="0" smtClean="0"/>
              <a:t>Cerrah-Anestezi-</a:t>
            </a:r>
            <a:r>
              <a:rPr lang="tr-TR" sz="2800" i="1" dirty="0" err="1" smtClean="0"/>
              <a:t>Perfüzyon</a:t>
            </a:r>
            <a:r>
              <a:rPr lang="tr-TR" sz="2800" i="1" dirty="0" smtClean="0"/>
              <a:t> </a:t>
            </a:r>
            <a:r>
              <a:rPr lang="tr-TR" sz="2800" i="1" dirty="0"/>
              <a:t>arasındaki iletişim ile başlar ve operasyonda yer alan herkesin yeterli seviyedeki eğitimi ile mümkün olmaktadır. </a:t>
            </a:r>
          </a:p>
          <a:p>
            <a:endParaRPr lang="tr-TR" i="1" dirty="0"/>
          </a:p>
        </p:txBody>
      </p:sp>
    </p:spTree>
    <p:extLst>
      <p:ext uri="{BB962C8B-B14F-4D97-AF65-F5344CB8AC3E}">
        <p14:creationId xmlns:p14="http://schemas.microsoft.com/office/powerpoint/2010/main" val="2184454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sz="3600" u="sng" dirty="0">
                <a:solidFill>
                  <a:srgbClr val="FF0000"/>
                </a:solidFill>
              </a:rPr>
              <a:t>Monitörizasyon ve güvenlikte amaç insan kaynaklı hataların </a:t>
            </a:r>
            <a:r>
              <a:rPr lang="tr-TR" sz="3600" u="sng" dirty="0" err="1">
                <a:solidFill>
                  <a:srgbClr val="FF0000"/>
                </a:solidFill>
              </a:rPr>
              <a:t>minimalize</a:t>
            </a:r>
            <a:r>
              <a:rPr lang="tr-TR" sz="3600" u="sng" dirty="0">
                <a:solidFill>
                  <a:srgbClr val="FF0000"/>
                </a:solidFill>
              </a:rPr>
              <a:t> edilmesidir.</a:t>
            </a:r>
          </a:p>
          <a:p>
            <a:endParaRPr lang="tr-TR" dirty="0"/>
          </a:p>
        </p:txBody>
      </p:sp>
    </p:spTree>
    <p:extLst>
      <p:ext uri="{BB962C8B-B14F-4D97-AF65-F5344CB8AC3E}">
        <p14:creationId xmlns:p14="http://schemas.microsoft.com/office/powerpoint/2010/main" val="975910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i="1" dirty="0">
                <a:solidFill>
                  <a:srgbClr val="FF0000"/>
                </a:solidFill>
              </a:rPr>
              <a:t>ANESTEZİ MONİTÖRİZASYONU </a:t>
            </a:r>
            <a:r>
              <a:rPr lang="tr-TR" dirty="0">
                <a:solidFill>
                  <a:srgbClr val="FF0000"/>
                </a:solidFill>
              </a:rPr>
              <a:t>;</a:t>
            </a:r>
            <a:br>
              <a:rPr lang="tr-TR" dirty="0">
                <a:solidFill>
                  <a:srgbClr val="FF0000"/>
                </a:solidFill>
              </a:rPr>
            </a:br>
            <a:endParaRPr lang="tr-TR" dirty="0"/>
          </a:p>
        </p:txBody>
      </p:sp>
      <p:sp>
        <p:nvSpPr>
          <p:cNvPr id="3" name="İçerik Yer Tutucusu 2"/>
          <p:cNvSpPr>
            <a:spLocks noGrp="1"/>
          </p:cNvSpPr>
          <p:nvPr>
            <p:ph idx="1"/>
          </p:nvPr>
        </p:nvSpPr>
        <p:spPr/>
        <p:txBody>
          <a:bodyPr>
            <a:normAutofit fontScale="92500" lnSpcReduction="10000"/>
          </a:bodyPr>
          <a:lstStyle/>
          <a:p>
            <a:pPr>
              <a:buFontTx/>
              <a:buNone/>
            </a:pPr>
            <a:endParaRPr lang="tr-TR" b="1" i="1" dirty="0"/>
          </a:p>
          <a:p>
            <a:pPr>
              <a:buFontTx/>
              <a:buNone/>
            </a:pPr>
            <a:r>
              <a:rPr lang="tr-TR" b="1" i="1" dirty="0"/>
              <a:t>                  - </a:t>
            </a:r>
            <a:r>
              <a:rPr lang="tr-TR" i="1" dirty="0"/>
              <a:t>EKG</a:t>
            </a:r>
          </a:p>
          <a:p>
            <a:pPr>
              <a:buFontTx/>
              <a:buNone/>
            </a:pPr>
            <a:r>
              <a:rPr lang="tr-TR" i="1" dirty="0"/>
              <a:t>                  - KAN BASINCI </a:t>
            </a:r>
          </a:p>
          <a:p>
            <a:pPr>
              <a:buFontTx/>
              <a:buNone/>
            </a:pPr>
            <a:r>
              <a:rPr lang="tr-TR" i="1" dirty="0"/>
              <a:t>                  - CVP</a:t>
            </a:r>
          </a:p>
          <a:p>
            <a:pPr>
              <a:buFontTx/>
              <a:buNone/>
            </a:pPr>
            <a:r>
              <a:rPr lang="tr-TR" i="1" dirty="0"/>
              <a:t>                  - VÜCUT </a:t>
            </a:r>
            <a:r>
              <a:rPr lang="tr-TR" i="1" dirty="0" smtClean="0"/>
              <a:t>SICAKLIĞI</a:t>
            </a:r>
          </a:p>
          <a:p>
            <a:pPr>
              <a:buFontTx/>
              <a:buNone/>
            </a:pPr>
            <a:r>
              <a:rPr lang="tr-TR" i="1" dirty="0"/>
              <a:t> </a:t>
            </a:r>
            <a:r>
              <a:rPr lang="tr-TR" i="1" dirty="0" smtClean="0"/>
              <a:t>                 -ARTERYEL KAN GAZLARI</a:t>
            </a:r>
            <a:endParaRPr lang="tr-TR" i="1" dirty="0"/>
          </a:p>
          <a:p>
            <a:r>
              <a:rPr lang="tr-TR" sz="2900" i="1" dirty="0"/>
              <a:t>                  - </a:t>
            </a:r>
            <a:r>
              <a:rPr lang="tr-TR" sz="2900" i="1" dirty="0" err="1"/>
              <a:t>Tidal</a:t>
            </a:r>
            <a:r>
              <a:rPr lang="tr-TR" sz="2900" i="1" dirty="0"/>
              <a:t> volüm, solunum hızı, dakika </a:t>
            </a:r>
            <a:r>
              <a:rPr lang="tr-TR" sz="2900" i="1" dirty="0" err="1"/>
              <a:t>ventilasyon</a:t>
            </a:r>
            <a:r>
              <a:rPr lang="tr-TR" sz="2900" i="1" dirty="0"/>
              <a:t> hacmi</a:t>
            </a:r>
          </a:p>
          <a:p>
            <a:r>
              <a:rPr lang="tr-TR" sz="2900" i="1" dirty="0"/>
              <a:t>                - Oksijen transportu değişkenleri</a:t>
            </a:r>
          </a:p>
          <a:p>
            <a:r>
              <a:rPr lang="tr-TR" sz="2900" i="1" dirty="0"/>
              <a:t>                - Solunum gazları </a:t>
            </a:r>
            <a:r>
              <a:rPr lang="tr-TR" sz="2900" i="1" dirty="0" err="1"/>
              <a:t>monitorizasyonu</a:t>
            </a:r>
            <a:endParaRPr lang="tr-TR" sz="2900" i="1" dirty="0"/>
          </a:p>
          <a:p>
            <a:endParaRPr lang="tr-TR" dirty="0"/>
          </a:p>
        </p:txBody>
      </p:sp>
    </p:spTree>
    <p:extLst>
      <p:ext uri="{BB962C8B-B14F-4D97-AF65-F5344CB8AC3E}">
        <p14:creationId xmlns:p14="http://schemas.microsoft.com/office/powerpoint/2010/main" val="17597110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097280" y="758952"/>
            <a:ext cx="10058400" cy="771674"/>
          </a:xfrm>
        </p:spPr>
        <p:txBody>
          <a:bodyPr>
            <a:normAutofit/>
          </a:bodyPr>
          <a:lstStyle/>
          <a:p>
            <a:r>
              <a:rPr lang="tr-TR" sz="3200" b="1" dirty="0" smtClean="0">
                <a:solidFill>
                  <a:srgbClr val="FF0000"/>
                </a:solidFill>
              </a:rPr>
              <a:t>GÜNCEL ANESTEZİ MONİTÖRİZASYONU</a:t>
            </a:r>
            <a:endParaRPr lang="tr-TR" sz="3200" b="1" dirty="0">
              <a:solidFill>
                <a:srgbClr val="FF0000"/>
              </a:solidFill>
            </a:endParaRPr>
          </a:p>
        </p:txBody>
      </p:sp>
      <p:sp>
        <p:nvSpPr>
          <p:cNvPr id="5" name="İçerik Yer Tutucusu 4"/>
          <p:cNvSpPr>
            <a:spLocks noGrp="1"/>
          </p:cNvSpPr>
          <p:nvPr>
            <p:ph type="subTitle" idx="1"/>
          </p:nvPr>
        </p:nvSpPr>
        <p:spPr>
          <a:xfrm>
            <a:off x="1097280" y="2487672"/>
            <a:ext cx="10058400" cy="1143000"/>
          </a:xfrm>
        </p:spPr>
        <p:txBody>
          <a:bodyPr>
            <a:normAutofit fontScale="25000" lnSpcReduction="20000"/>
          </a:bodyPr>
          <a:lstStyle/>
          <a:p>
            <a:r>
              <a:rPr lang="tr-TR" sz="9600" b="1" dirty="0" smtClean="0"/>
              <a:t>BİS</a:t>
            </a:r>
          </a:p>
          <a:p>
            <a:endParaRPr lang="tr-TR" sz="9600" b="1" dirty="0"/>
          </a:p>
          <a:p>
            <a:r>
              <a:rPr lang="tr-TR" sz="9600" b="1" dirty="0" smtClean="0"/>
              <a:t>NIRS</a:t>
            </a:r>
          </a:p>
          <a:p>
            <a:endParaRPr lang="tr-TR" dirty="0"/>
          </a:p>
          <a:p>
            <a:endParaRPr lang="tr-TR" dirty="0"/>
          </a:p>
        </p:txBody>
      </p:sp>
      <p:pic>
        <p:nvPicPr>
          <p:cNvPr id="4" name="Resim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4847" y="2752734"/>
            <a:ext cx="3750581" cy="3123134"/>
          </a:xfrm>
          <a:prstGeom prst="rect">
            <a:avLst/>
          </a:prstGeom>
        </p:spPr>
      </p:pic>
    </p:spTree>
    <p:extLst>
      <p:ext uri="{BB962C8B-B14F-4D97-AF65-F5344CB8AC3E}">
        <p14:creationId xmlns:p14="http://schemas.microsoft.com/office/powerpoint/2010/main" val="24672966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smtClean="0">
                <a:solidFill>
                  <a:srgbClr val="FF0000"/>
                </a:solidFill>
              </a:rPr>
              <a:t>KPB’DA MONİTÖRİZASYON</a:t>
            </a:r>
            <a:endParaRPr lang="tr-TR" b="1" i="1" dirty="0">
              <a:solidFill>
                <a:srgbClr val="FF0000"/>
              </a:solidFill>
            </a:endParaRPr>
          </a:p>
        </p:txBody>
      </p:sp>
      <p:sp>
        <p:nvSpPr>
          <p:cNvPr id="3" name="İçerik Yer Tutucusu 2"/>
          <p:cNvSpPr>
            <a:spLocks noGrp="1"/>
          </p:cNvSpPr>
          <p:nvPr>
            <p:ph idx="1"/>
          </p:nvPr>
        </p:nvSpPr>
        <p:spPr/>
        <p:txBody>
          <a:bodyPr/>
          <a:lstStyle/>
          <a:p>
            <a:pPr>
              <a:buFontTx/>
              <a:buChar char="-"/>
            </a:pPr>
            <a:r>
              <a:rPr lang="tr-TR" b="1" i="1" dirty="0">
                <a:solidFill>
                  <a:srgbClr val="FF0000"/>
                </a:solidFill>
              </a:rPr>
              <a:t>KALP AKCİĞER </a:t>
            </a:r>
            <a:r>
              <a:rPr lang="tr-TR" b="1" i="1" dirty="0" smtClean="0">
                <a:solidFill>
                  <a:srgbClr val="FF0000"/>
                </a:solidFill>
              </a:rPr>
              <a:t>MAKİNESİNDE </a:t>
            </a:r>
            <a:r>
              <a:rPr lang="tr-TR" b="1" i="1" dirty="0">
                <a:solidFill>
                  <a:srgbClr val="FF0000"/>
                </a:solidFill>
              </a:rPr>
              <a:t>;</a:t>
            </a:r>
          </a:p>
          <a:p>
            <a:pPr>
              <a:buFontTx/>
              <a:buNone/>
            </a:pPr>
            <a:r>
              <a:rPr lang="tr-TR" i="1" dirty="0"/>
              <a:t>            - BASINÇ SENSÖRLERİ</a:t>
            </a:r>
          </a:p>
          <a:p>
            <a:pPr>
              <a:buFontTx/>
              <a:buNone/>
            </a:pPr>
            <a:r>
              <a:rPr lang="tr-TR" i="1" dirty="0"/>
              <a:t>            - SICAKLIK (ARTER – VEN – ISITICI SOĞUTUCU CİHAZ ISILARI)</a:t>
            </a:r>
          </a:p>
          <a:p>
            <a:pPr>
              <a:buFontTx/>
              <a:buNone/>
            </a:pPr>
            <a:r>
              <a:rPr lang="tr-TR" i="1" dirty="0"/>
              <a:t>            - SEVİYE SENSÖRLERİ</a:t>
            </a:r>
          </a:p>
          <a:p>
            <a:pPr>
              <a:buFontTx/>
              <a:buNone/>
            </a:pPr>
            <a:r>
              <a:rPr lang="tr-TR" i="1" dirty="0"/>
              <a:t>            - HAVA KABARCIK (BUBBLE) SENSÖRLERİ</a:t>
            </a:r>
          </a:p>
          <a:p>
            <a:r>
              <a:rPr lang="tr-TR" dirty="0" smtClean="0"/>
              <a:t>        BULUNUR.</a:t>
            </a:r>
            <a:endParaRPr lang="tr-TR" dirty="0"/>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97740" y="2379976"/>
            <a:ext cx="3809338" cy="3489118"/>
          </a:xfrm>
          <a:prstGeom prst="rect">
            <a:avLst/>
          </a:prstGeom>
        </p:spPr>
      </p:pic>
    </p:spTree>
    <p:extLst>
      <p:ext uri="{BB962C8B-B14F-4D97-AF65-F5344CB8AC3E}">
        <p14:creationId xmlns:p14="http://schemas.microsoft.com/office/powerpoint/2010/main" val="11211990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5"/>
          <p:cNvSpPr>
            <a:spLocks noChangeArrowheads="1"/>
          </p:cNvSpPr>
          <p:nvPr/>
        </p:nvSpPr>
        <p:spPr bwMode="auto">
          <a:xfrm>
            <a:off x="1676136" y="1219729"/>
            <a:ext cx="5562864" cy="3048000"/>
          </a:xfrm>
          <a:prstGeom prst="rect">
            <a:avLst/>
          </a:prstGeom>
          <a:noFill/>
          <a:ln w="9525">
            <a:noFill/>
            <a:miter lim="800000"/>
            <a:headEnd/>
            <a:tailEnd/>
          </a:ln>
        </p:spPr>
        <p:txBody>
          <a:bodyPr/>
          <a:lstStyle/>
          <a:p>
            <a:pPr marL="342886" indent="-342886">
              <a:defRPr/>
            </a:pPr>
            <a:endParaRPr lang="tr-TR" dirty="0"/>
          </a:p>
        </p:txBody>
      </p:sp>
      <p:pic>
        <p:nvPicPr>
          <p:cNvPr id="53250" name="Picture 8" descr="Prob gövdesi üzerinde kelepçe"/>
          <p:cNvPicPr>
            <a:picLocks noChangeAspect="1" noChangeArrowheads="1"/>
          </p:cNvPicPr>
          <p:nvPr/>
        </p:nvPicPr>
        <p:blipFill>
          <a:blip r:embed="rId3"/>
          <a:srcRect/>
          <a:stretch>
            <a:fillRect/>
          </a:stretch>
        </p:blipFill>
        <p:spPr bwMode="auto">
          <a:xfrm>
            <a:off x="6476833" y="2516125"/>
            <a:ext cx="4495271" cy="2514865"/>
          </a:xfrm>
          <a:prstGeom prst="rect">
            <a:avLst/>
          </a:prstGeom>
          <a:noFill/>
          <a:ln w="9525">
            <a:noFill/>
            <a:miter lim="800000"/>
            <a:headEnd/>
            <a:tailEnd/>
          </a:ln>
        </p:spPr>
      </p:pic>
      <p:pic>
        <p:nvPicPr>
          <p:cNvPr id="53251" name="Picture 6" descr="flowmetre"/>
          <p:cNvPicPr>
            <a:picLocks noChangeAspect="1" noChangeArrowheads="1"/>
          </p:cNvPicPr>
          <p:nvPr/>
        </p:nvPicPr>
        <p:blipFill>
          <a:blip r:embed="rId4"/>
          <a:srcRect/>
          <a:stretch>
            <a:fillRect/>
          </a:stretch>
        </p:blipFill>
        <p:spPr bwMode="auto">
          <a:xfrm>
            <a:off x="2746839" y="1828800"/>
            <a:ext cx="2934229" cy="4267068"/>
          </a:xfrm>
          <a:prstGeom prst="rect">
            <a:avLst/>
          </a:prstGeom>
          <a:noFill/>
          <a:ln w="9525">
            <a:noFill/>
            <a:miter lim="800000"/>
            <a:headEnd/>
            <a:tailEnd/>
          </a:ln>
        </p:spPr>
      </p:pic>
      <p:sp>
        <p:nvSpPr>
          <p:cNvPr id="53252" name="Rectangle 2"/>
          <p:cNvSpPr>
            <a:spLocks noChangeArrowheads="1"/>
          </p:cNvSpPr>
          <p:nvPr/>
        </p:nvSpPr>
        <p:spPr bwMode="auto">
          <a:xfrm>
            <a:off x="498739" y="703298"/>
            <a:ext cx="11194521" cy="415498"/>
          </a:xfrm>
          <a:prstGeom prst="rect">
            <a:avLst/>
          </a:prstGeom>
          <a:noFill/>
          <a:ln w="9525">
            <a:noFill/>
            <a:miter lim="800000"/>
            <a:headEnd/>
            <a:tailEnd/>
          </a:ln>
        </p:spPr>
        <p:txBody>
          <a:bodyPr lIns="0" tIns="0" rIns="0" bIns="0">
            <a:spAutoFit/>
          </a:bodyPr>
          <a:lstStyle/>
          <a:p>
            <a:pPr algn="ctr" defTabSz="914099">
              <a:lnSpc>
                <a:spcPct val="90000"/>
              </a:lnSpc>
            </a:pPr>
            <a:r>
              <a:rPr lang="tr-TR" sz="3000" dirty="0">
                <a:ea typeface="ヒラギノ角ゴ Pro W3"/>
                <a:cs typeface="ヒラギノ角ゴ Pro W3"/>
              </a:rPr>
              <a:t>KPB ‘</a:t>
            </a:r>
            <a:r>
              <a:rPr lang="tr-TR" sz="3000" dirty="0" smtClean="0">
                <a:ea typeface="ヒラギノ角ゴ Pro W3"/>
                <a:cs typeface="ヒラギノ角ゴ Pro W3"/>
              </a:rPr>
              <a:t>da GÜNCEL </a:t>
            </a:r>
            <a:r>
              <a:rPr lang="tr-TR" sz="3000" dirty="0">
                <a:ea typeface="ヒラギノ角ゴ Pro W3"/>
                <a:cs typeface="ヒラギノ角ゴ Pro W3"/>
              </a:rPr>
              <a:t>MONİTÖRİZASYON</a:t>
            </a:r>
            <a:endParaRPr lang="en-US" sz="3000" dirty="0">
              <a:ea typeface="ヒラギノ角ゴ Pro W3"/>
              <a:cs typeface="ヒラギノ角ゴ Pro W3"/>
            </a:endParaRPr>
          </a:p>
        </p:txBody>
      </p:sp>
      <p:sp>
        <p:nvSpPr>
          <p:cNvPr id="7" name="Metin kutusu 6">
            <a:extLst>
              <a:ext uri="{FF2B5EF4-FFF2-40B4-BE49-F238E27FC236}">
                <a16:creationId xmlns:a16="http://schemas.microsoft.com/office/drawing/2014/main" xmlns="" id="{8FCBFC8C-3B5F-462A-B1F8-90718D6F10ED}"/>
              </a:ext>
            </a:extLst>
          </p:cNvPr>
          <p:cNvSpPr txBox="1"/>
          <p:nvPr/>
        </p:nvSpPr>
        <p:spPr>
          <a:xfrm>
            <a:off x="0" y="2871602"/>
            <a:ext cx="6096000" cy="707886"/>
          </a:xfrm>
          <a:prstGeom prst="rect">
            <a:avLst/>
          </a:prstGeom>
          <a:noFill/>
        </p:spPr>
        <p:txBody>
          <a:bodyPr wrap="square">
            <a:spAutoFit/>
          </a:bodyPr>
          <a:lstStyle/>
          <a:p>
            <a:pPr marL="342622" indent="-342622"/>
            <a:r>
              <a:rPr lang="tr-TR" sz="2000" dirty="0" err="1">
                <a:latin typeface="Arial" panose="020B0604020202020204" pitchFamily="34" charset="0"/>
                <a:cs typeface="Arial" panose="020B0604020202020204" pitchFamily="34" charset="0"/>
              </a:rPr>
              <a:t>Non</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invaziv</a:t>
            </a:r>
            <a:r>
              <a:rPr lang="tr-TR" sz="2000" dirty="0">
                <a:latin typeface="Arial" panose="020B0604020202020204" pitchFamily="34" charset="0"/>
                <a:cs typeface="Arial" panose="020B0604020202020204" pitchFamily="34" charset="0"/>
              </a:rPr>
              <a:t> Arter- </a:t>
            </a:r>
            <a:r>
              <a:rPr lang="tr-TR" sz="2000" dirty="0" err="1">
                <a:latin typeface="Arial" panose="020B0604020202020204" pitchFamily="34" charset="0"/>
                <a:cs typeface="Arial" panose="020B0604020202020204" pitchFamily="34" charset="0"/>
              </a:rPr>
              <a:t>Ven</a:t>
            </a:r>
            <a:r>
              <a:rPr lang="tr-TR" sz="2000" dirty="0">
                <a:latin typeface="Arial" panose="020B0604020202020204" pitchFamily="34" charset="0"/>
                <a:cs typeface="Arial" panose="020B0604020202020204" pitchFamily="34" charset="0"/>
              </a:rPr>
              <a:t> </a:t>
            </a:r>
          </a:p>
          <a:p>
            <a:pPr marL="342622" indent="-342622"/>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Flow</a:t>
            </a:r>
            <a:r>
              <a:rPr lang="tr-TR" sz="2000" dirty="0">
                <a:latin typeface="Arial" panose="020B0604020202020204" pitchFamily="34" charset="0"/>
                <a:cs typeface="Arial" panose="020B0604020202020204" pitchFamily="34" charset="0"/>
              </a:rPr>
              <a:t> metreler   </a:t>
            </a:r>
          </a:p>
        </p:txBody>
      </p:sp>
    </p:spTree>
    <p:extLst>
      <p:ext uri="{BB962C8B-B14F-4D97-AF65-F5344CB8AC3E}">
        <p14:creationId xmlns:p14="http://schemas.microsoft.com/office/powerpoint/2010/main" val="27668247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4" descr="prob"/>
          <p:cNvPicPr>
            <a:picLocks noChangeAspect="1" noChangeArrowheads="1"/>
          </p:cNvPicPr>
          <p:nvPr/>
        </p:nvPicPr>
        <p:blipFill>
          <a:blip r:embed="rId3"/>
          <a:srcRect/>
          <a:stretch>
            <a:fillRect/>
          </a:stretch>
        </p:blipFill>
        <p:spPr bwMode="auto">
          <a:xfrm>
            <a:off x="1228064" y="1778035"/>
            <a:ext cx="1980935" cy="2734468"/>
          </a:xfrm>
          <a:prstGeom prst="rect">
            <a:avLst/>
          </a:prstGeom>
          <a:noFill/>
          <a:ln w="9525">
            <a:noFill/>
            <a:miter lim="800000"/>
            <a:headEnd/>
            <a:tailEnd/>
          </a:ln>
        </p:spPr>
      </p:pic>
      <p:pic>
        <p:nvPicPr>
          <p:cNvPr id="54275" name="Picture 6" descr="diagnostic module"/>
          <p:cNvPicPr>
            <a:picLocks noChangeAspect="1" noChangeArrowheads="1"/>
          </p:cNvPicPr>
          <p:nvPr/>
        </p:nvPicPr>
        <p:blipFill>
          <a:blip r:embed="rId4"/>
          <a:srcRect/>
          <a:stretch>
            <a:fillRect/>
          </a:stretch>
        </p:blipFill>
        <p:spPr bwMode="auto">
          <a:xfrm>
            <a:off x="4445126" y="1825345"/>
            <a:ext cx="6019674" cy="2292910"/>
          </a:xfrm>
          <a:prstGeom prst="rect">
            <a:avLst/>
          </a:prstGeom>
          <a:noFill/>
          <a:ln w="9525">
            <a:noFill/>
            <a:miter lim="800000"/>
            <a:headEnd/>
            <a:tailEnd/>
          </a:ln>
        </p:spPr>
      </p:pic>
      <p:sp>
        <p:nvSpPr>
          <p:cNvPr id="54276" name="Rectangle 5"/>
          <p:cNvSpPr>
            <a:spLocks noChangeArrowheads="1"/>
          </p:cNvSpPr>
          <p:nvPr/>
        </p:nvSpPr>
        <p:spPr bwMode="auto">
          <a:xfrm>
            <a:off x="1727200" y="2743730"/>
            <a:ext cx="2463800" cy="228071"/>
          </a:xfrm>
          <a:prstGeom prst="rect">
            <a:avLst/>
          </a:prstGeom>
          <a:noFill/>
          <a:ln w="9525">
            <a:noFill/>
            <a:miter lim="800000"/>
            <a:headEnd/>
            <a:tailEnd/>
          </a:ln>
        </p:spPr>
        <p:txBody>
          <a:bodyPr/>
          <a:lstStyle/>
          <a:p>
            <a:pPr marL="342622" indent="-342622"/>
            <a:endParaRPr lang="tr-TR" sz="1750" dirty="0">
              <a:latin typeface="Avenir Next World"/>
            </a:endParaRPr>
          </a:p>
        </p:txBody>
      </p:sp>
      <p:sp>
        <p:nvSpPr>
          <p:cNvPr id="363528" name="Rectangle 5"/>
          <p:cNvSpPr>
            <a:spLocks noChangeArrowheads="1"/>
          </p:cNvSpPr>
          <p:nvPr/>
        </p:nvSpPr>
        <p:spPr bwMode="auto">
          <a:xfrm>
            <a:off x="897699" y="4761874"/>
            <a:ext cx="3053998" cy="345011"/>
          </a:xfrm>
          <a:prstGeom prst="rect">
            <a:avLst/>
          </a:prstGeom>
          <a:noFill/>
          <a:ln w="9525">
            <a:noFill/>
            <a:miter lim="800000"/>
            <a:headEnd/>
            <a:tailEnd/>
          </a:ln>
        </p:spPr>
        <p:txBody>
          <a:bodyPr/>
          <a:lstStyle/>
          <a:p>
            <a:pPr marL="342886" indent="-342886">
              <a:defRPr/>
            </a:pPr>
            <a:r>
              <a:rPr lang="tr-TR" sz="2000" dirty="0" err="1">
                <a:latin typeface="Arial" panose="020B0604020202020204" pitchFamily="34" charset="0"/>
                <a:cs typeface="Arial" panose="020B0604020202020204" pitchFamily="34" charset="0"/>
              </a:rPr>
              <a:t>Non</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invaziv</a:t>
            </a:r>
            <a:r>
              <a:rPr lang="tr-TR" sz="2000" dirty="0">
                <a:latin typeface="Arial" panose="020B0604020202020204" pitchFamily="34" charset="0"/>
                <a:cs typeface="Arial" panose="020B0604020202020204" pitchFamily="34" charset="0"/>
              </a:rPr>
              <a:t> Arter-</a:t>
            </a:r>
            <a:r>
              <a:rPr lang="tr-TR" sz="2000" dirty="0" err="1">
                <a:latin typeface="Arial" panose="020B0604020202020204" pitchFamily="34" charset="0"/>
                <a:cs typeface="Arial" panose="020B0604020202020204" pitchFamily="34" charset="0"/>
              </a:rPr>
              <a:t>Ven</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Hgb</a:t>
            </a:r>
            <a:r>
              <a:rPr lang="tr-TR" sz="2000" dirty="0">
                <a:latin typeface="Arial" panose="020B0604020202020204" pitchFamily="34" charset="0"/>
                <a:cs typeface="Arial" panose="020B0604020202020204" pitchFamily="34" charset="0"/>
              </a:rPr>
              <a:t>-Sat </a:t>
            </a:r>
            <a:r>
              <a:rPr lang="tr-TR" sz="2000" dirty="0" err="1">
                <a:latin typeface="Arial" panose="020B0604020202020204" pitchFamily="34" charset="0"/>
                <a:cs typeface="Arial" panose="020B0604020202020204" pitchFamily="34" charset="0"/>
              </a:rPr>
              <a:t>probları</a:t>
            </a:r>
            <a:r>
              <a:rPr lang="tr-TR" sz="2000" dirty="0">
                <a:latin typeface="Arial" panose="020B0604020202020204" pitchFamily="34" charset="0"/>
                <a:cs typeface="Arial" panose="020B0604020202020204" pitchFamily="34" charset="0"/>
              </a:rPr>
              <a:t>   </a:t>
            </a:r>
          </a:p>
        </p:txBody>
      </p:sp>
      <p:sp>
        <p:nvSpPr>
          <p:cNvPr id="54278" name="Rectangle 5"/>
          <p:cNvSpPr>
            <a:spLocks noChangeArrowheads="1"/>
          </p:cNvSpPr>
          <p:nvPr/>
        </p:nvSpPr>
        <p:spPr bwMode="auto">
          <a:xfrm>
            <a:off x="5704620" y="4662319"/>
            <a:ext cx="4648904" cy="498740"/>
          </a:xfrm>
          <a:prstGeom prst="rect">
            <a:avLst/>
          </a:prstGeom>
          <a:noFill/>
          <a:ln w="9525">
            <a:noFill/>
            <a:miter lim="800000"/>
            <a:headEnd/>
            <a:tailEnd/>
          </a:ln>
        </p:spPr>
        <p:txBody>
          <a:bodyPr/>
          <a:lstStyle/>
          <a:p>
            <a:pPr marL="342622" indent="-342622"/>
            <a:r>
              <a:rPr lang="tr-TR" sz="2000" dirty="0" err="1">
                <a:latin typeface="Arial" panose="020B0604020202020204" pitchFamily="34" charset="0"/>
                <a:cs typeface="Arial" panose="020B0604020202020204" pitchFamily="34" charset="0"/>
              </a:rPr>
              <a:t>Non</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invaziv</a:t>
            </a:r>
            <a:r>
              <a:rPr lang="tr-TR" sz="2000" dirty="0">
                <a:latin typeface="Arial" panose="020B0604020202020204" pitchFamily="34" charset="0"/>
                <a:cs typeface="Arial" panose="020B0604020202020204" pitchFamily="34" charset="0"/>
              </a:rPr>
              <a:t> O</a:t>
            </a:r>
            <a:r>
              <a:rPr lang="tr-TR" sz="2000" baseline="-25000" dirty="0">
                <a:latin typeface="Arial" panose="020B0604020202020204" pitchFamily="34" charset="0"/>
                <a:cs typeface="Arial" panose="020B0604020202020204" pitchFamily="34" charset="0"/>
              </a:rPr>
              <a:t>2</a:t>
            </a:r>
            <a:r>
              <a:rPr lang="tr-TR" sz="2000" dirty="0">
                <a:latin typeface="Arial" panose="020B0604020202020204" pitchFamily="34" charset="0"/>
                <a:cs typeface="Arial" panose="020B0604020202020204" pitchFamily="34" charset="0"/>
              </a:rPr>
              <a:t> ve CO</a:t>
            </a:r>
            <a:r>
              <a:rPr lang="tr-TR" sz="2000" baseline="-25000" dirty="0">
                <a:latin typeface="Arial" panose="020B0604020202020204" pitchFamily="34" charset="0"/>
                <a:cs typeface="Arial" panose="020B0604020202020204" pitchFamily="34" charset="0"/>
              </a:rPr>
              <a:t>2 </a:t>
            </a:r>
            <a:r>
              <a:rPr lang="tr-TR" sz="2000" dirty="0">
                <a:latin typeface="Arial" panose="020B0604020202020204" pitchFamily="34" charset="0"/>
                <a:cs typeface="Arial" panose="020B0604020202020204" pitchFamily="34" charset="0"/>
              </a:rPr>
              <a:t>İle Sıcaklık </a:t>
            </a:r>
            <a:r>
              <a:rPr lang="tr-TR" sz="2000" dirty="0" err="1">
                <a:latin typeface="Arial" panose="020B0604020202020204" pitchFamily="34" charset="0"/>
                <a:cs typeface="Arial" panose="020B0604020202020204" pitchFamily="34" charset="0"/>
              </a:rPr>
              <a:t>Sensörleri</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Diagnostic</a:t>
            </a:r>
            <a:r>
              <a:rPr lang="tr-TR" sz="2000" dirty="0">
                <a:latin typeface="Arial" panose="020B0604020202020204" pitchFamily="34" charset="0"/>
                <a:cs typeface="Arial" panose="020B0604020202020204" pitchFamily="34" charset="0"/>
              </a:rPr>
              <a:t> </a:t>
            </a:r>
            <a:r>
              <a:rPr lang="tr-TR" sz="2000" dirty="0" err="1">
                <a:latin typeface="Arial" panose="020B0604020202020204" pitchFamily="34" charset="0"/>
                <a:cs typeface="Arial" panose="020B0604020202020204" pitchFamily="34" charset="0"/>
              </a:rPr>
              <a:t>module</a:t>
            </a:r>
            <a:r>
              <a:rPr lang="tr-TR" sz="2000" dirty="0">
                <a:latin typeface="Arial" panose="020B0604020202020204" pitchFamily="34" charset="0"/>
                <a:cs typeface="Arial" panose="020B0604020202020204" pitchFamily="34" charset="0"/>
              </a:rPr>
              <a:t>)   </a:t>
            </a:r>
          </a:p>
        </p:txBody>
      </p:sp>
      <p:sp>
        <p:nvSpPr>
          <p:cNvPr id="54279" name="Rectangle 2"/>
          <p:cNvSpPr>
            <a:spLocks noChangeArrowheads="1"/>
          </p:cNvSpPr>
          <p:nvPr/>
        </p:nvSpPr>
        <p:spPr bwMode="auto">
          <a:xfrm>
            <a:off x="555625" y="345282"/>
            <a:ext cx="11194521" cy="415498"/>
          </a:xfrm>
          <a:prstGeom prst="rect">
            <a:avLst/>
          </a:prstGeom>
          <a:noFill/>
          <a:ln w="9525">
            <a:noFill/>
            <a:miter lim="800000"/>
            <a:headEnd/>
            <a:tailEnd/>
          </a:ln>
        </p:spPr>
        <p:txBody>
          <a:bodyPr wrap="square" lIns="0" tIns="0" rIns="0" bIns="0">
            <a:spAutoFit/>
          </a:bodyPr>
          <a:lstStyle/>
          <a:p>
            <a:pPr algn="ctr" defTabSz="914099">
              <a:lnSpc>
                <a:spcPct val="90000"/>
              </a:lnSpc>
            </a:pPr>
            <a:r>
              <a:rPr lang="tr-TR" sz="3000" dirty="0">
                <a:ea typeface="ヒラギノ角ゴ Pro W3"/>
                <a:cs typeface="ヒラギノ角ゴ Pro W3"/>
              </a:rPr>
              <a:t>KPB ‘</a:t>
            </a:r>
            <a:r>
              <a:rPr lang="tr-TR" sz="3000" dirty="0" smtClean="0">
                <a:ea typeface="ヒラギノ角ゴ Pro W3"/>
                <a:cs typeface="ヒラギノ角ゴ Pro W3"/>
              </a:rPr>
              <a:t>da GÜNCEL </a:t>
            </a:r>
            <a:r>
              <a:rPr lang="tr-TR" sz="3000" dirty="0">
                <a:ea typeface="ヒラギノ角ゴ Pro W3"/>
                <a:cs typeface="ヒラギノ角ゴ Pro W3"/>
              </a:rPr>
              <a:t>MONİTÖRİZASYON</a:t>
            </a:r>
            <a:endParaRPr lang="en-US" sz="3000" dirty="0">
              <a:ea typeface="ヒラギノ角ゴ Pro W3"/>
              <a:cs typeface="ヒラギノ角ゴ Pro W3"/>
            </a:endParaRPr>
          </a:p>
        </p:txBody>
      </p:sp>
    </p:spTree>
    <p:extLst>
      <p:ext uri="{BB962C8B-B14F-4D97-AF65-F5344CB8AC3E}">
        <p14:creationId xmlns:p14="http://schemas.microsoft.com/office/powerpoint/2010/main" val="5065745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3"/>
          <p:cNvSpPr>
            <a:spLocks noGrp="1"/>
          </p:cNvSpPr>
          <p:nvPr>
            <p:ph type="body" idx="4294967295"/>
          </p:nvPr>
        </p:nvSpPr>
        <p:spPr>
          <a:xfrm>
            <a:off x="473604" y="1234282"/>
            <a:ext cx="11001375" cy="4980781"/>
          </a:xfrm>
        </p:spPr>
        <p:txBody>
          <a:bodyPr/>
          <a:lstStyle/>
          <a:p>
            <a:pPr>
              <a:buFontTx/>
              <a:buNone/>
            </a:pPr>
            <a:r>
              <a:rPr lang="tr-TR" dirty="0">
                <a:solidFill>
                  <a:srgbClr val="FF0000"/>
                </a:solidFill>
                <a:latin typeface="Arial" panose="020B0604020202020204" pitchFamily="34" charset="0"/>
                <a:cs typeface="Arial" panose="020B0604020202020204" pitchFamily="34" charset="0"/>
              </a:rPr>
              <a:t>-GERÇEK ZAMANLI VERİ YÖNETİMİ SİSTEMİ PARAMETRELERİ</a:t>
            </a:r>
          </a:p>
          <a:p>
            <a:pPr>
              <a:buFontTx/>
              <a:buNone/>
            </a:pPr>
            <a:r>
              <a:rPr lang="tr-TR" dirty="0">
                <a:latin typeface="Arial" panose="020B0604020202020204" pitchFamily="34" charset="0"/>
                <a:cs typeface="Arial" panose="020B0604020202020204" pitchFamily="34" charset="0"/>
              </a:rPr>
              <a:t>          </a:t>
            </a:r>
          </a:p>
          <a:p>
            <a:pPr>
              <a:buFontTx/>
              <a:buNone/>
            </a:pPr>
            <a:r>
              <a:rPr lang="tr-TR" dirty="0">
                <a:latin typeface="Arial" panose="020B0604020202020204" pitchFamily="34" charset="0"/>
                <a:cs typeface="Arial" panose="020B0604020202020204" pitchFamily="34" charset="0"/>
              </a:rPr>
              <a:t>                  </a:t>
            </a:r>
          </a:p>
        </p:txBody>
      </p:sp>
      <p:sp>
        <p:nvSpPr>
          <p:cNvPr id="52226" name="Rectangle 2"/>
          <p:cNvSpPr>
            <a:spLocks noChangeArrowheads="1"/>
          </p:cNvSpPr>
          <p:nvPr/>
        </p:nvSpPr>
        <p:spPr bwMode="auto">
          <a:xfrm>
            <a:off x="555625" y="303529"/>
            <a:ext cx="11194521" cy="415498"/>
          </a:xfrm>
          <a:prstGeom prst="rect">
            <a:avLst/>
          </a:prstGeom>
          <a:noFill/>
          <a:ln w="9525">
            <a:noFill/>
            <a:miter lim="800000"/>
            <a:headEnd/>
            <a:tailEnd/>
          </a:ln>
        </p:spPr>
        <p:txBody>
          <a:bodyPr lIns="0" tIns="0" rIns="0" bIns="0">
            <a:spAutoFit/>
          </a:bodyPr>
          <a:lstStyle/>
          <a:p>
            <a:pPr algn="ctr" defTabSz="914099">
              <a:lnSpc>
                <a:spcPct val="90000"/>
              </a:lnSpc>
            </a:pPr>
            <a:r>
              <a:rPr lang="tr-TR" sz="3000" b="1" dirty="0">
                <a:solidFill>
                  <a:srgbClr val="FF0000"/>
                </a:solidFill>
                <a:latin typeface="+mj-lt"/>
                <a:ea typeface="ヒラギノ角ゴ Pro W3"/>
                <a:cs typeface="ヒラギノ角ゴ Pro W3"/>
              </a:rPr>
              <a:t>KPB ‘</a:t>
            </a:r>
            <a:r>
              <a:rPr lang="tr-TR" sz="3000" b="1" dirty="0" smtClean="0">
                <a:solidFill>
                  <a:srgbClr val="FF0000"/>
                </a:solidFill>
                <a:latin typeface="+mj-lt"/>
                <a:ea typeface="ヒラギノ角ゴ Pro W3"/>
                <a:cs typeface="ヒラギノ角ゴ Pro W3"/>
              </a:rPr>
              <a:t>da GÜNCEL </a:t>
            </a:r>
            <a:r>
              <a:rPr lang="tr-TR" sz="3000" b="1" dirty="0">
                <a:solidFill>
                  <a:srgbClr val="FF0000"/>
                </a:solidFill>
                <a:latin typeface="+mj-lt"/>
                <a:ea typeface="ヒラギノ角ゴ Pro W3"/>
                <a:cs typeface="ヒラギノ角ゴ Pro W3"/>
              </a:rPr>
              <a:t>MONİTÖRİZASYON</a:t>
            </a:r>
            <a:endParaRPr lang="en-US" sz="3000" b="1" dirty="0">
              <a:solidFill>
                <a:srgbClr val="FF0000"/>
              </a:solidFill>
              <a:latin typeface="+mj-lt"/>
              <a:ea typeface="ヒラギノ角ゴ Pro W3"/>
              <a:cs typeface="ヒラギノ角ゴ Pro W3"/>
            </a:endParaRPr>
          </a:p>
        </p:txBody>
      </p:sp>
      <p:sp>
        <p:nvSpPr>
          <p:cNvPr id="52227" name="Rectangle 3"/>
          <p:cNvSpPr>
            <a:spLocks/>
          </p:cNvSpPr>
          <p:nvPr/>
        </p:nvSpPr>
        <p:spPr bwMode="auto">
          <a:xfrm>
            <a:off x="555625" y="760780"/>
            <a:ext cx="11001375" cy="4980781"/>
          </a:xfrm>
          <a:prstGeom prst="rect">
            <a:avLst/>
          </a:prstGeom>
          <a:noFill/>
          <a:ln w="9525">
            <a:noFill/>
            <a:miter lim="800000"/>
            <a:headEnd/>
            <a:tailEnd/>
          </a:ln>
        </p:spPr>
        <p:txBody>
          <a:bodyPr lIns="0" tIns="0" rIns="0" bIns="0"/>
          <a:lstStyle/>
          <a:p>
            <a:pPr defTabSz="914099" eaLnBrk="0" hangingPunct="0">
              <a:spcBef>
                <a:spcPts val="1000"/>
              </a:spcBef>
            </a:pPr>
            <a:endParaRPr lang="tr-TR" sz="1667" dirty="0">
              <a:latin typeface="Avenir Next World"/>
            </a:endParaRPr>
          </a:p>
          <a:p>
            <a:pPr defTabSz="914099" eaLnBrk="0" hangingPunct="0">
              <a:spcBef>
                <a:spcPts val="1000"/>
              </a:spcBef>
            </a:pPr>
            <a:r>
              <a:rPr lang="tr-TR" sz="1667" dirty="0">
                <a:latin typeface="Avenir Next World"/>
              </a:rPr>
              <a:t>          </a:t>
            </a:r>
          </a:p>
          <a:p>
            <a:pPr defTabSz="914099" eaLnBrk="0" hangingPunct="0">
              <a:spcBef>
                <a:spcPts val="1000"/>
              </a:spcBef>
            </a:pPr>
            <a:r>
              <a:rPr lang="tr-TR" sz="1667" dirty="0">
                <a:latin typeface="Avenir Next World"/>
              </a:rPr>
              <a:t>                  </a:t>
            </a:r>
          </a:p>
        </p:txBody>
      </p:sp>
      <p:pic>
        <p:nvPicPr>
          <p:cNvPr id="52228" name="Picture 4" descr="New-screen-08-2019"/>
          <p:cNvPicPr>
            <a:picLocks noChangeAspect="1" noChangeArrowheads="1"/>
          </p:cNvPicPr>
          <p:nvPr/>
        </p:nvPicPr>
        <p:blipFill>
          <a:blip r:embed="rId3"/>
          <a:srcRect/>
          <a:stretch>
            <a:fillRect/>
          </a:stretch>
        </p:blipFill>
        <p:spPr bwMode="auto">
          <a:xfrm>
            <a:off x="9123954" y="1683493"/>
            <a:ext cx="3063875" cy="4573323"/>
          </a:xfrm>
          <a:prstGeom prst="rect">
            <a:avLst/>
          </a:prstGeom>
          <a:noFill/>
          <a:ln w="9525">
            <a:noFill/>
            <a:miter lim="800000"/>
            <a:headEnd/>
            <a:tailEnd/>
          </a:ln>
        </p:spPr>
      </p:pic>
      <p:pic>
        <p:nvPicPr>
          <p:cNvPr id="2" name="Resim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8381" y="2756052"/>
            <a:ext cx="4115473" cy="3205420"/>
          </a:xfrm>
          <a:prstGeom prst="rect">
            <a:avLst/>
          </a:prstGeom>
        </p:spPr>
      </p:pic>
      <p:pic>
        <p:nvPicPr>
          <p:cNvPr id="3" name="Resim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4897" y="2719368"/>
            <a:ext cx="3770634" cy="3278788"/>
          </a:xfrm>
          <a:prstGeom prst="rect">
            <a:avLst/>
          </a:prstGeom>
        </p:spPr>
      </p:pic>
    </p:spTree>
    <p:extLst>
      <p:ext uri="{BB962C8B-B14F-4D97-AF65-F5344CB8AC3E}">
        <p14:creationId xmlns:p14="http://schemas.microsoft.com/office/powerpoint/2010/main" val="194913035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STANDART YAKLAŞIMDA YAŞ VE POMPA FLOWU</a:t>
            </a:r>
            <a:endParaRPr lang="tr-TR" b="1" dirty="0">
              <a:solidFill>
                <a:srgbClr val="FF0000"/>
              </a:solidFill>
            </a:endParaRPr>
          </a:p>
        </p:txBody>
      </p:sp>
      <p:graphicFrame>
        <p:nvGraphicFramePr>
          <p:cNvPr id="5" name="Resim Yer Tutucusu 4"/>
          <p:cNvGraphicFramePr>
            <a:graphicFrameLocks noGrp="1"/>
          </p:cNvGraphicFramePr>
          <p:nvPr>
            <p:ph type="pic" idx="13"/>
            <p:extLst>
              <p:ext uri="{D42A27DB-BD31-4B8C-83A1-F6EECF244321}">
                <p14:modId xmlns:p14="http://schemas.microsoft.com/office/powerpoint/2010/main" val="2260353404"/>
              </p:ext>
            </p:extLst>
          </p:nvPr>
        </p:nvGraphicFramePr>
        <p:xfrm>
          <a:off x="717550" y="2005013"/>
          <a:ext cx="10818814" cy="2593854"/>
        </p:xfrm>
        <a:graphic>
          <a:graphicData uri="http://schemas.openxmlformats.org/drawingml/2006/table">
            <a:tbl>
              <a:tblPr firstRow="1" bandRow="1">
                <a:tableStyleId>{5C22544A-7EE6-4342-B048-85BDC9FD1C3A}</a:tableStyleId>
              </a:tblPr>
              <a:tblGrid>
                <a:gridCol w="5409407"/>
                <a:gridCol w="5409407"/>
              </a:tblGrid>
              <a:tr h="698430">
                <a:tc>
                  <a:txBody>
                    <a:bodyPr/>
                    <a:lstStyle/>
                    <a:p>
                      <a:r>
                        <a:rPr lang="tr-TR" dirty="0" smtClean="0"/>
                        <a:t>                         </a:t>
                      </a:r>
                      <a:r>
                        <a:rPr lang="tr-TR" sz="2400" dirty="0" smtClean="0">
                          <a:solidFill>
                            <a:schemeClr val="tx1"/>
                          </a:solidFill>
                        </a:rPr>
                        <a:t>YENİDOĞAN</a:t>
                      </a:r>
                      <a:endParaRPr lang="tr-TR" sz="2400" dirty="0">
                        <a:solidFill>
                          <a:schemeClr val="tx1"/>
                        </a:solidFill>
                      </a:endParaRPr>
                    </a:p>
                  </a:txBody>
                  <a:tcPr/>
                </a:tc>
                <a:tc>
                  <a:txBody>
                    <a:bodyPr/>
                    <a:lstStyle/>
                    <a:p>
                      <a:r>
                        <a:rPr lang="tr-TR" sz="2400" dirty="0" smtClean="0">
                          <a:solidFill>
                            <a:schemeClr val="tx1"/>
                          </a:solidFill>
                        </a:rPr>
                        <a:t>                     200 MLT/KG/DK</a:t>
                      </a:r>
                      <a:endParaRPr lang="tr-TR" sz="2400" dirty="0">
                        <a:solidFill>
                          <a:schemeClr val="tx1"/>
                        </a:solidFill>
                      </a:endParaRPr>
                    </a:p>
                  </a:txBody>
                  <a:tcPr/>
                </a:tc>
              </a:tr>
              <a:tr h="631808">
                <a:tc>
                  <a:txBody>
                    <a:bodyPr/>
                    <a:lstStyle/>
                    <a:p>
                      <a:r>
                        <a:rPr lang="tr-TR" sz="2400" b="1" dirty="0" smtClean="0">
                          <a:solidFill>
                            <a:schemeClr val="accent6">
                              <a:lumMod val="50000"/>
                            </a:schemeClr>
                          </a:solidFill>
                        </a:rPr>
                        <a:t>                    </a:t>
                      </a:r>
                      <a:r>
                        <a:rPr lang="tr-TR" sz="2400" b="1" dirty="0" smtClean="0">
                          <a:solidFill>
                            <a:schemeClr val="tx1"/>
                          </a:solidFill>
                        </a:rPr>
                        <a:t>İNFANT</a:t>
                      </a:r>
                      <a:endParaRPr lang="tr-TR" sz="2400" b="1" dirty="0">
                        <a:solidFill>
                          <a:schemeClr val="tx1"/>
                        </a:solidFill>
                      </a:endParaRPr>
                    </a:p>
                  </a:txBody>
                  <a:tcPr/>
                </a:tc>
                <a:tc>
                  <a:txBody>
                    <a:bodyPr/>
                    <a:lstStyle/>
                    <a:p>
                      <a:r>
                        <a:rPr lang="tr-TR" dirty="0" smtClean="0"/>
                        <a:t>                            </a:t>
                      </a:r>
                      <a:r>
                        <a:rPr lang="tr-TR" sz="2400" b="1" dirty="0" smtClean="0"/>
                        <a:t>150</a:t>
                      </a:r>
                      <a:r>
                        <a:rPr lang="tr-TR" sz="2400" b="1" baseline="0" dirty="0" smtClean="0"/>
                        <a:t> MLT/KG/DK</a:t>
                      </a:r>
                      <a:endParaRPr lang="tr-TR" sz="2400" b="1" dirty="0"/>
                    </a:p>
                  </a:txBody>
                  <a:tcPr/>
                </a:tc>
              </a:tr>
              <a:tr h="631808">
                <a:tc>
                  <a:txBody>
                    <a:bodyPr/>
                    <a:lstStyle/>
                    <a:p>
                      <a:r>
                        <a:rPr lang="tr-TR" dirty="0" smtClean="0"/>
                        <a:t>                          </a:t>
                      </a:r>
                      <a:r>
                        <a:rPr lang="tr-TR" sz="2400" b="1" dirty="0" smtClean="0"/>
                        <a:t>PEDİATRİK</a:t>
                      </a:r>
                      <a:endParaRPr lang="tr-TR" sz="2400" b="1" dirty="0"/>
                    </a:p>
                  </a:txBody>
                  <a:tcPr/>
                </a:tc>
                <a:tc>
                  <a:txBody>
                    <a:bodyPr/>
                    <a:lstStyle/>
                    <a:p>
                      <a:r>
                        <a:rPr lang="tr-TR" sz="2400" b="1" dirty="0" smtClean="0"/>
                        <a:t>                       120 MLT/KG/DK</a:t>
                      </a:r>
                      <a:endParaRPr lang="tr-TR" sz="2400" b="1" dirty="0"/>
                    </a:p>
                  </a:txBody>
                  <a:tcPr/>
                </a:tc>
              </a:tr>
              <a:tr h="631808">
                <a:tc>
                  <a:txBody>
                    <a:bodyPr/>
                    <a:lstStyle/>
                    <a:p>
                      <a:r>
                        <a:rPr lang="tr-TR" dirty="0" smtClean="0"/>
                        <a:t>                          </a:t>
                      </a:r>
                      <a:r>
                        <a:rPr lang="tr-TR" sz="2400" b="1" dirty="0" smtClean="0">
                          <a:solidFill>
                            <a:schemeClr val="tx1"/>
                          </a:solidFill>
                        </a:rPr>
                        <a:t>ERİŞKİN</a:t>
                      </a:r>
                      <a:endParaRPr lang="tr-TR" sz="2400" b="1" dirty="0">
                        <a:solidFill>
                          <a:schemeClr val="tx1"/>
                        </a:solidFill>
                      </a:endParaRPr>
                    </a:p>
                  </a:txBody>
                  <a:tcPr/>
                </a:tc>
                <a:tc>
                  <a:txBody>
                    <a:bodyPr/>
                    <a:lstStyle/>
                    <a:p>
                      <a:r>
                        <a:rPr lang="tr-TR" dirty="0" smtClean="0"/>
                        <a:t>                               </a:t>
                      </a:r>
                      <a:r>
                        <a:rPr lang="tr-TR" sz="2400" b="1" dirty="0" smtClean="0"/>
                        <a:t>55 MLT/KG/DK</a:t>
                      </a:r>
                      <a:endParaRPr lang="tr-TR" sz="2400" b="1" dirty="0"/>
                    </a:p>
                  </a:txBody>
                  <a:tcPr/>
                </a:tc>
              </a:tr>
            </a:tbl>
          </a:graphicData>
        </a:graphic>
      </p:graphicFrame>
    </p:spTree>
    <p:extLst>
      <p:ext uri="{BB962C8B-B14F-4D97-AF65-F5344CB8AC3E}">
        <p14:creationId xmlns:p14="http://schemas.microsoft.com/office/powerpoint/2010/main" val="3505317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 xmlns:a16="http://schemas.microsoft.com/office/drawing/2014/main" id="{91D335AA-BAD1-44AC-A424-71A381DB7328}"/>
              </a:ext>
            </a:extLst>
          </p:cNvPr>
          <p:cNvSpPr txBox="1"/>
          <p:nvPr/>
        </p:nvSpPr>
        <p:spPr>
          <a:xfrm>
            <a:off x="2103787" y="654847"/>
            <a:ext cx="8555962" cy="451342"/>
          </a:xfrm>
          <a:prstGeom prst="rect">
            <a:avLst/>
          </a:prstGeom>
          <a:noFill/>
        </p:spPr>
        <p:txBody>
          <a:bodyPr wrap="square">
            <a:spAutoFit/>
          </a:bodyPr>
          <a:lstStyle/>
          <a:p>
            <a:r>
              <a:rPr lang="tr-TR" sz="2333" dirty="0" err="1">
                <a:solidFill>
                  <a:srgbClr val="FF0000"/>
                </a:solidFill>
              </a:rPr>
              <a:t>Perfüzyon</a:t>
            </a:r>
            <a:r>
              <a:rPr lang="tr-TR" sz="2333" dirty="0">
                <a:solidFill>
                  <a:srgbClr val="FF0000"/>
                </a:solidFill>
              </a:rPr>
              <a:t> Akış Hızına Geleneksel Standartlaştırılmış Yaklaşım</a:t>
            </a:r>
          </a:p>
        </p:txBody>
      </p:sp>
      <p:sp>
        <p:nvSpPr>
          <p:cNvPr id="5" name="Metin kutusu 4">
            <a:extLst>
              <a:ext uri="{FF2B5EF4-FFF2-40B4-BE49-F238E27FC236}">
                <a16:creationId xmlns="" xmlns:a16="http://schemas.microsoft.com/office/drawing/2014/main" id="{AA2119F5-8F5C-47EE-8F0E-4A31E733E023}"/>
              </a:ext>
            </a:extLst>
          </p:cNvPr>
          <p:cNvSpPr txBox="1"/>
          <p:nvPr/>
        </p:nvSpPr>
        <p:spPr>
          <a:xfrm>
            <a:off x="2008252" y="1106189"/>
            <a:ext cx="8555962" cy="1323439"/>
          </a:xfrm>
          <a:prstGeom prst="rect">
            <a:avLst/>
          </a:prstGeom>
          <a:noFill/>
        </p:spPr>
        <p:txBody>
          <a:bodyPr wrap="square">
            <a:spAutoFit/>
          </a:bodyPr>
          <a:lstStyle/>
          <a:p>
            <a:r>
              <a:rPr lang="tr-TR" sz="2000" b="1" dirty="0"/>
              <a:t>40 yıldan beri standart akış hızı :</a:t>
            </a:r>
          </a:p>
          <a:p>
            <a:r>
              <a:rPr lang="tr-TR" sz="2000" b="1" dirty="0"/>
              <a:t>Kardiyak </a:t>
            </a:r>
            <a:r>
              <a:rPr lang="tr-TR" sz="2000" b="1" dirty="0" err="1"/>
              <a:t>İndex</a:t>
            </a:r>
            <a:r>
              <a:rPr lang="tr-TR" sz="2000" b="1" dirty="0"/>
              <a:t>  = 2,4 l/</a:t>
            </a:r>
            <a:r>
              <a:rPr lang="tr-TR" sz="2000" b="1" dirty="0" err="1"/>
              <a:t>dak</a:t>
            </a:r>
            <a:r>
              <a:rPr lang="tr-TR" sz="2000" b="1" dirty="0"/>
              <a:t> m2 olarak belirlenmesi.</a:t>
            </a:r>
          </a:p>
          <a:p>
            <a:endParaRPr lang="tr-TR" sz="2000" b="1" dirty="0"/>
          </a:p>
          <a:p>
            <a:r>
              <a:rPr lang="tr-TR" sz="2000" b="1" dirty="0" err="1"/>
              <a:t>Hipotermiye</a:t>
            </a:r>
            <a:r>
              <a:rPr lang="tr-TR" sz="2000" b="1" dirty="0"/>
              <a:t> göre standartlaşmış HCT değerleri</a:t>
            </a:r>
          </a:p>
        </p:txBody>
      </p:sp>
      <p:pic>
        <p:nvPicPr>
          <p:cNvPr id="17" name="Resim 16">
            <a:extLst>
              <a:ext uri="{FF2B5EF4-FFF2-40B4-BE49-F238E27FC236}">
                <a16:creationId xmlns="" xmlns:a16="http://schemas.microsoft.com/office/drawing/2014/main" id="{FFE1EE90-2D27-4D8B-94D6-A9FEA8C3BB9A}"/>
              </a:ext>
            </a:extLst>
          </p:cNvPr>
          <p:cNvPicPr>
            <a:picLocks noChangeAspect="1"/>
          </p:cNvPicPr>
          <p:nvPr/>
        </p:nvPicPr>
        <p:blipFill>
          <a:blip r:embed="rId3"/>
          <a:stretch>
            <a:fillRect/>
          </a:stretch>
        </p:blipFill>
        <p:spPr>
          <a:xfrm>
            <a:off x="1655714" y="4216403"/>
            <a:ext cx="2994093" cy="2014068"/>
          </a:xfrm>
          <a:prstGeom prst="rect">
            <a:avLst/>
          </a:prstGeom>
        </p:spPr>
      </p:pic>
      <p:pic>
        <p:nvPicPr>
          <p:cNvPr id="18" name="Resim 17">
            <a:extLst>
              <a:ext uri="{FF2B5EF4-FFF2-40B4-BE49-F238E27FC236}">
                <a16:creationId xmlns="" xmlns:a16="http://schemas.microsoft.com/office/drawing/2014/main" id="{DDADCA15-5093-414E-BD63-DEB9F0F29B04}"/>
              </a:ext>
            </a:extLst>
          </p:cNvPr>
          <p:cNvPicPr>
            <a:picLocks noChangeAspect="1"/>
          </p:cNvPicPr>
          <p:nvPr/>
        </p:nvPicPr>
        <p:blipFill>
          <a:blip r:embed="rId3"/>
          <a:stretch>
            <a:fillRect/>
          </a:stretch>
        </p:blipFill>
        <p:spPr>
          <a:xfrm>
            <a:off x="4612917" y="4216402"/>
            <a:ext cx="2994094" cy="2014068"/>
          </a:xfrm>
          <a:prstGeom prst="rect">
            <a:avLst/>
          </a:prstGeom>
        </p:spPr>
      </p:pic>
      <p:graphicFrame>
        <p:nvGraphicFramePr>
          <p:cNvPr id="2" name="Tablo 1">
            <a:extLst>
              <a:ext uri="{FF2B5EF4-FFF2-40B4-BE49-F238E27FC236}">
                <a16:creationId xmlns="" xmlns:a16="http://schemas.microsoft.com/office/drawing/2014/main" id="{BE1F8F47-974D-43D4-9919-19083D03E640}"/>
              </a:ext>
            </a:extLst>
          </p:cNvPr>
          <p:cNvGraphicFramePr>
            <a:graphicFrameLocks noGrp="1"/>
          </p:cNvGraphicFramePr>
          <p:nvPr>
            <p:extLst>
              <p:ext uri="{D42A27DB-BD31-4B8C-83A1-F6EECF244321}">
                <p14:modId xmlns:p14="http://schemas.microsoft.com/office/powerpoint/2010/main" val="88812288"/>
              </p:ext>
            </p:extLst>
          </p:nvPr>
        </p:nvGraphicFramePr>
        <p:xfrm>
          <a:off x="1655715" y="2562537"/>
          <a:ext cx="8908499" cy="1679746"/>
        </p:xfrm>
        <a:graphic>
          <a:graphicData uri="http://schemas.openxmlformats.org/drawingml/2006/table">
            <a:tbl>
              <a:tblPr firstRow="1" firstCol="1" bandRow="1">
                <a:tableStyleId>{68D230F3-CF80-4859-8CE7-A43EE81993B5}</a:tableStyleId>
              </a:tblPr>
              <a:tblGrid>
                <a:gridCol w="4465220">
                  <a:extLst>
                    <a:ext uri="{9D8B030D-6E8A-4147-A177-3AD203B41FA5}">
                      <a16:colId xmlns="" xmlns:a16="http://schemas.microsoft.com/office/drawing/2014/main" val="3653066311"/>
                    </a:ext>
                  </a:extLst>
                </a:gridCol>
                <a:gridCol w="2220725">
                  <a:extLst>
                    <a:ext uri="{9D8B030D-6E8A-4147-A177-3AD203B41FA5}">
                      <a16:colId xmlns="" xmlns:a16="http://schemas.microsoft.com/office/drawing/2014/main" val="2800316125"/>
                    </a:ext>
                  </a:extLst>
                </a:gridCol>
                <a:gridCol w="2222554">
                  <a:extLst>
                    <a:ext uri="{9D8B030D-6E8A-4147-A177-3AD203B41FA5}">
                      <a16:colId xmlns="" xmlns:a16="http://schemas.microsoft.com/office/drawing/2014/main" val="807921372"/>
                    </a:ext>
                  </a:extLst>
                </a:gridCol>
              </a:tblGrid>
              <a:tr h="275802">
                <a:tc>
                  <a:txBody>
                    <a:bodyPr/>
                    <a:lstStyle/>
                    <a:p>
                      <a:pPr marL="356870" indent="-6350">
                        <a:lnSpc>
                          <a:spcPct val="107000"/>
                        </a:lnSpc>
                        <a:spcAft>
                          <a:spcPts val="625"/>
                        </a:spcAft>
                      </a:pPr>
                      <a:r>
                        <a:rPr lang="tr-TR" sz="1500" b="1" dirty="0">
                          <a:solidFill>
                            <a:srgbClr val="FF0000"/>
                          </a:solidFill>
                          <a:effectLst/>
                        </a:rPr>
                        <a:t> </a:t>
                      </a:r>
                      <a:r>
                        <a:rPr lang="tr-TR" sz="1500" b="1" dirty="0" err="1">
                          <a:solidFill>
                            <a:srgbClr val="FF0000"/>
                          </a:solidFill>
                          <a:effectLst/>
                        </a:rPr>
                        <a:t>Hipotermi</a:t>
                      </a:r>
                      <a:r>
                        <a:rPr lang="tr-TR" sz="1500" b="1" dirty="0">
                          <a:solidFill>
                            <a:srgbClr val="FF0000"/>
                          </a:solidFill>
                          <a:effectLst/>
                        </a:rPr>
                        <a:t> (°C)</a:t>
                      </a:r>
                      <a:r>
                        <a:rPr lang="tr-TR" sz="1500" dirty="0">
                          <a:solidFill>
                            <a:srgbClr val="FF0000"/>
                          </a:solidFill>
                          <a:effectLst/>
                        </a:rPr>
                        <a:t> </a:t>
                      </a:r>
                      <a:endParaRPr lang="tr-TR" sz="15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6350" indent="-6350">
                        <a:lnSpc>
                          <a:spcPct val="107000"/>
                        </a:lnSpc>
                        <a:spcAft>
                          <a:spcPts val="625"/>
                        </a:spcAft>
                      </a:pPr>
                      <a:r>
                        <a:rPr lang="tr-TR" sz="1500" b="1" dirty="0">
                          <a:solidFill>
                            <a:srgbClr val="FF0000"/>
                          </a:solidFill>
                          <a:effectLst/>
                        </a:rPr>
                        <a:t>İstenilen </a:t>
                      </a:r>
                      <a:r>
                        <a:rPr lang="tr-TR" sz="1500" b="1" dirty="0" err="1">
                          <a:solidFill>
                            <a:srgbClr val="FF0000"/>
                          </a:solidFill>
                          <a:effectLst/>
                        </a:rPr>
                        <a:t>Htc</a:t>
                      </a:r>
                      <a:r>
                        <a:rPr lang="tr-TR" sz="1500" b="1" dirty="0">
                          <a:solidFill>
                            <a:srgbClr val="FF0000"/>
                          </a:solidFill>
                          <a:effectLst/>
                        </a:rPr>
                        <a:t> (%)</a:t>
                      </a:r>
                      <a:r>
                        <a:rPr lang="tr-TR" sz="1500" dirty="0">
                          <a:solidFill>
                            <a:srgbClr val="FF0000"/>
                          </a:solidFill>
                          <a:effectLst/>
                        </a:rPr>
                        <a:t> </a:t>
                      </a:r>
                      <a:endParaRPr lang="tr-TR" sz="15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6870" indent="-6350">
                        <a:lnSpc>
                          <a:spcPct val="107000"/>
                        </a:lnSpc>
                        <a:spcAft>
                          <a:spcPts val="625"/>
                        </a:spcAft>
                      </a:pPr>
                      <a:r>
                        <a:rPr lang="tr-TR" sz="1500" b="1" dirty="0">
                          <a:solidFill>
                            <a:srgbClr val="FF0000"/>
                          </a:solidFill>
                          <a:effectLst/>
                        </a:rPr>
                        <a:t>Debi (</a:t>
                      </a:r>
                      <a:r>
                        <a:rPr lang="tr-TR" sz="1500" b="1" dirty="0" err="1">
                          <a:solidFill>
                            <a:srgbClr val="FF0000"/>
                          </a:solidFill>
                          <a:effectLst/>
                        </a:rPr>
                        <a:t>lt</a:t>
                      </a:r>
                      <a:r>
                        <a:rPr lang="tr-TR" sz="1500" b="1" dirty="0">
                          <a:solidFill>
                            <a:srgbClr val="FF0000"/>
                          </a:solidFill>
                          <a:effectLst/>
                        </a:rPr>
                        <a:t>/</a:t>
                      </a:r>
                      <a:r>
                        <a:rPr lang="tr-TR" sz="1500" b="1" dirty="0" err="1">
                          <a:solidFill>
                            <a:srgbClr val="FF0000"/>
                          </a:solidFill>
                          <a:effectLst/>
                        </a:rPr>
                        <a:t>dk</a:t>
                      </a:r>
                      <a:r>
                        <a:rPr lang="tr-TR" sz="1500" b="1" dirty="0">
                          <a:solidFill>
                            <a:srgbClr val="FF0000"/>
                          </a:solidFill>
                          <a:effectLst/>
                        </a:rPr>
                        <a:t>/m2) </a:t>
                      </a:r>
                      <a:endParaRPr lang="tr-TR" sz="15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extLst>
                  <a:ext uri="{0D108BD9-81ED-4DB2-BD59-A6C34878D82A}">
                    <a16:rowId xmlns="" xmlns:a16="http://schemas.microsoft.com/office/drawing/2014/main" val="2604434203"/>
                  </a:ext>
                </a:extLst>
              </a:tr>
              <a:tr h="350986">
                <a:tc>
                  <a:txBody>
                    <a:bodyPr/>
                    <a:lstStyle/>
                    <a:p>
                      <a:pPr marL="356870" indent="-6350">
                        <a:lnSpc>
                          <a:spcPct val="107000"/>
                        </a:lnSpc>
                        <a:spcAft>
                          <a:spcPts val="625"/>
                        </a:spcAft>
                      </a:pPr>
                      <a:r>
                        <a:rPr lang="tr-TR" sz="1500">
                          <a:solidFill>
                            <a:schemeClr val="tx1"/>
                          </a:solidFill>
                          <a:effectLst/>
                        </a:rPr>
                        <a:t>32 – 36 </a:t>
                      </a:r>
                      <a:endParaRPr lang="tr-TR"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4965" indent="-6350">
                        <a:lnSpc>
                          <a:spcPct val="107000"/>
                        </a:lnSpc>
                        <a:spcAft>
                          <a:spcPts val="625"/>
                        </a:spcAft>
                      </a:pPr>
                      <a:r>
                        <a:rPr lang="tr-TR" sz="1500">
                          <a:solidFill>
                            <a:schemeClr val="tx1"/>
                          </a:solidFill>
                          <a:effectLst/>
                        </a:rPr>
                        <a:t>30 – 32 </a:t>
                      </a:r>
                      <a:endParaRPr lang="tr-TR"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6235" indent="-6350">
                        <a:lnSpc>
                          <a:spcPct val="107000"/>
                        </a:lnSpc>
                        <a:spcAft>
                          <a:spcPts val="625"/>
                        </a:spcAft>
                      </a:pPr>
                      <a:r>
                        <a:rPr lang="tr-TR" sz="1500" dirty="0">
                          <a:solidFill>
                            <a:schemeClr val="tx1"/>
                          </a:solidFill>
                          <a:effectLst/>
                        </a:rPr>
                        <a:t>2,4 – 2,6 </a:t>
                      </a:r>
                      <a:endParaRPr lang="tr-TR"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extLst>
                  <a:ext uri="{0D108BD9-81ED-4DB2-BD59-A6C34878D82A}">
                    <a16:rowId xmlns="" xmlns:a16="http://schemas.microsoft.com/office/drawing/2014/main" val="2137484169"/>
                  </a:ext>
                </a:extLst>
              </a:tr>
              <a:tr h="350986">
                <a:tc>
                  <a:txBody>
                    <a:bodyPr/>
                    <a:lstStyle/>
                    <a:p>
                      <a:pPr marL="356870" indent="-6350">
                        <a:lnSpc>
                          <a:spcPct val="107000"/>
                        </a:lnSpc>
                        <a:spcAft>
                          <a:spcPts val="625"/>
                        </a:spcAft>
                      </a:pPr>
                      <a:r>
                        <a:rPr lang="tr-TR" sz="1500" dirty="0">
                          <a:solidFill>
                            <a:schemeClr val="tx1"/>
                          </a:solidFill>
                          <a:effectLst/>
                        </a:rPr>
                        <a:t>28 – 31 </a:t>
                      </a:r>
                      <a:endParaRPr lang="tr-TR"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4965" indent="-6350">
                        <a:lnSpc>
                          <a:spcPct val="107000"/>
                        </a:lnSpc>
                        <a:spcAft>
                          <a:spcPts val="625"/>
                        </a:spcAft>
                      </a:pPr>
                      <a:r>
                        <a:rPr lang="tr-TR" sz="1500">
                          <a:solidFill>
                            <a:schemeClr val="tx1"/>
                          </a:solidFill>
                          <a:effectLst/>
                        </a:rPr>
                        <a:t>25 – 28 </a:t>
                      </a:r>
                      <a:endParaRPr lang="tr-TR"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6235" indent="-6350">
                        <a:lnSpc>
                          <a:spcPct val="107000"/>
                        </a:lnSpc>
                        <a:spcAft>
                          <a:spcPts val="625"/>
                        </a:spcAft>
                      </a:pPr>
                      <a:r>
                        <a:rPr lang="tr-TR" sz="1500">
                          <a:solidFill>
                            <a:schemeClr val="tx1"/>
                          </a:solidFill>
                          <a:effectLst/>
                        </a:rPr>
                        <a:t>1,8 – 2,2 </a:t>
                      </a:r>
                      <a:endParaRPr lang="tr-TR"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extLst>
                  <a:ext uri="{0D108BD9-81ED-4DB2-BD59-A6C34878D82A}">
                    <a16:rowId xmlns="" xmlns:a16="http://schemas.microsoft.com/office/drawing/2014/main" val="858676263"/>
                  </a:ext>
                </a:extLst>
              </a:tr>
              <a:tr h="350986">
                <a:tc>
                  <a:txBody>
                    <a:bodyPr/>
                    <a:lstStyle/>
                    <a:p>
                      <a:pPr marL="356870" indent="-6350">
                        <a:lnSpc>
                          <a:spcPct val="107000"/>
                        </a:lnSpc>
                        <a:spcAft>
                          <a:spcPts val="625"/>
                        </a:spcAft>
                      </a:pPr>
                      <a:r>
                        <a:rPr lang="tr-TR" sz="1500">
                          <a:solidFill>
                            <a:schemeClr val="tx1"/>
                          </a:solidFill>
                          <a:effectLst/>
                        </a:rPr>
                        <a:t>24 – 27 </a:t>
                      </a:r>
                      <a:endParaRPr lang="tr-TR"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4965" indent="-6350">
                        <a:lnSpc>
                          <a:spcPct val="107000"/>
                        </a:lnSpc>
                        <a:spcAft>
                          <a:spcPts val="625"/>
                        </a:spcAft>
                      </a:pPr>
                      <a:r>
                        <a:rPr lang="tr-TR" sz="1500" dirty="0">
                          <a:solidFill>
                            <a:schemeClr val="tx1"/>
                          </a:solidFill>
                          <a:effectLst/>
                        </a:rPr>
                        <a:t>22 – 25 </a:t>
                      </a:r>
                      <a:endParaRPr lang="tr-TR"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6235" indent="-6350">
                        <a:lnSpc>
                          <a:spcPct val="107000"/>
                        </a:lnSpc>
                        <a:spcAft>
                          <a:spcPts val="625"/>
                        </a:spcAft>
                      </a:pPr>
                      <a:r>
                        <a:rPr lang="tr-TR" sz="1500">
                          <a:solidFill>
                            <a:schemeClr val="tx1"/>
                          </a:solidFill>
                          <a:effectLst/>
                        </a:rPr>
                        <a:t>1,6 – 2,0 </a:t>
                      </a:r>
                      <a:endParaRPr lang="tr-TR"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extLst>
                  <a:ext uri="{0D108BD9-81ED-4DB2-BD59-A6C34878D82A}">
                    <a16:rowId xmlns="" xmlns:a16="http://schemas.microsoft.com/office/drawing/2014/main" val="3880084499"/>
                  </a:ext>
                </a:extLst>
              </a:tr>
              <a:tr h="350986">
                <a:tc>
                  <a:txBody>
                    <a:bodyPr/>
                    <a:lstStyle/>
                    <a:p>
                      <a:pPr marL="356870" indent="-6350">
                        <a:lnSpc>
                          <a:spcPct val="107000"/>
                        </a:lnSpc>
                        <a:spcAft>
                          <a:spcPts val="625"/>
                        </a:spcAft>
                      </a:pPr>
                      <a:r>
                        <a:rPr lang="tr-TR" sz="1500" dirty="0">
                          <a:solidFill>
                            <a:schemeClr val="tx1"/>
                          </a:solidFill>
                          <a:effectLst/>
                        </a:rPr>
                        <a:t>17 – 23 </a:t>
                      </a:r>
                      <a:endParaRPr lang="tr-TR"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4965" indent="-6350">
                        <a:lnSpc>
                          <a:spcPct val="107000"/>
                        </a:lnSpc>
                        <a:spcAft>
                          <a:spcPts val="625"/>
                        </a:spcAft>
                      </a:pPr>
                      <a:r>
                        <a:rPr lang="tr-TR" sz="1500">
                          <a:solidFill>
                            <a:schemeClr val="tx1"/>
                          </a:solidFill>
                          <a:effectLst/>
                        </a:rPr>
                        <a:t>20 – 22 </a:t>
                      </a:r>
                      <a:endParaRPr lang="tr-TR" sz="15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tc>
                  <a:txBody>
                    <a:bodyPr/>
                    <a:lstStyle/>
                    <a:p>
                      <a:pPr marL="356235" indent="-6350">
                        <a:lnSpc>
                          <a:spcPct val="107000"/>
                        </a:lnSpc>
                        <a:spcAft>
                          <a:spcPts val="625"/>
                        </a:spcAft>
                      </a:pPr>
                      <a:r>
                        <a:rPr lang="tr-TR" sz="1500" dirty="0">
                          <a:solidFill>
                            <a:schemeClr val="tx1"/>
                          </a:solidFill>
                          <a:effectLst/>
                        </a:rPr>
                        <a:t>1,4 – 1,8 </a:t>
                      </a:r>
                      <a:endParaRPr lang="tr-TR"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57150" marR="60854" marT="31221" marB="0"/>
                </a:tc>
                <a:extLst>
                  <a:ext uri="{0D108BD9-81ED-4DB2-BD59-A6C34878D82A}">
                    <a16:rowId xmlns="" xmlns:a16="http://schemas.microsoft.com/office/drawing/2014/main" val="1054734484"/>
                  </a:ext>
                </a:extLst>
              </a:tr>
            </a:tbl>
          </a:graphicData>
        </a:graphic>
      </p:graphicFrame>
      <p:pic>
        <p:nvPicPr>
          <p:cNvPr id="7" name="Resim 6">
            <a:extLst>
              <a:ext uri="{FF2B5EF4-FFF2-40B4-BE49-F238E27FC236}">
                <a16:creationId xmlns="" xmlns:a16="http://schemas.microsoft.com/office/drawing/2014/main" id="{1BE73331-861A-48BA-8808-DE4A3F68FB17}"/>
              </a:ext>
            </a:extLst>
          </p:cNvPr>
          <p:cNvPicPr>
            <a:picLocks noChangeAspect="1"/>
          </p:cNvPicPr>
          <p:nvPr/>
        </p:nvPicPr>
        <p:blipFill>
          <a:blip r:embed="rId3"/>
          <a:stretch>
            <a:fillRect/>
          </a:stretch>
        </p:blipFill>
        <p:spPr>
          <a:xfrm>
            <a:off x="7607010" y="4325584"/>
            <a:ext cx="2994094" cy="2014068"/>
          </a:xfrm>
          <a:prstGeom prst="rect">
            <a:avLst/>
          </a:prstGeom>
        </p:spPr>
      </p:pic>
    </p:spTree>
    <p:extLst>
      <p:ext uri="{BB962C8B-B14F-4D97-AF65-F5344CB8AC3E}">
        <p14:creationId xmlns:p14="http://schemas.microsoft.com/office/powerpoint/2010/main" val="356648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11">
            <a:extLst>
              <a:ext uri="{FF2B5EF4-FFF2-40B4-BE49-F238E27FC236}">
                <a16:creationId xmlns="" xmlns:a16="http://schemas.microsoft.com/office/drawing/2014/main" id="{A4D26D6A-5671-42CC-9DAE-6353F59CC548}"/>
              </a:ext>
            </a:extLst>
          </p:cNvPr>
          <p:cNvSpPr/>
          <p:nvPr/>
        </p:nvSpPr>
        <p:spPr>
          <a:xfrm>
            <a:off x="9693877" y="5154972"/>
            <a:ext cx="776900" cy="6720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2" name="Rettangolo 11">
            <a:extLst>
              <a:ext uri="{FF2B5EF4-FFF2-40B4-BE49-F238E27FC236}">
                <a16:creationId xmlns="" xmlns:a16="http://schemas.microsoft.com/office/drawing/2014/main" id="{24A6EB81-768C-43CD-953C-CD908D8ECD58}"/>
              </a:ext>
            </a:extLst>
          </p:cNvPr>
          <p:cNvSpPr/>
          <p:nvPr/>
        </p:nvSpPr>
        <p:spPr>
          <a:xfrm>
            <a:off x="4253957" y="5172635"/>
            <a:ext cx="820066" cy="65442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3" name="Rettangolo 11">
            <a:extLst>
              <a:ext uri="{FF2B5EF4-FFF2-40B4-BE49-F238E27FC236}">
                <a16:creationId xmlns="" xmlns:a16="http://schemas.microsoft.com/office/drawing/2014/main" id="{7A78C940-245F-4B42-91A2-E9E5F770AB30}"/>
              </a:ext>
            </a:extLst>
          </p:cNvPr>
          <p:cNvSpPr/>
          <p:nvPr/>
        </p:nvSpPr>
        <p:spPr>
          <a:xfrm>
            <a:off x="7060980" y="5154973"/>
            <a:ext cx="645941" cy="67208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p>
        </p:txBody>
      </p:sp>
      <p:sp>
        <p:nvSpPr>
          <p:cNvPr id="15" name="Metin kutusu 14">
            <a:extLst>
              <a:ext uri="{FF2B5EF4-FFF2-40B4-BE49-F238E27FC236}">
                <a16:creationId xmlns="" xmlns:a16="http://schemas.microsoft.com/office/drawing/2014/main" id="{51F9A370-206E-4296-B535-FB9BBC2BD0B9}"/>
              </a:ext>
            </a:extLst>
          </p:cNvPr>
          <p:cNvSpPr txBox="1"/>
          <p:nvPr/>
        </p:nvSpPr>
        <p:spPr>
          <a:xfrm>
            <a:off x="4118588" y="5918515"/>
            <a:ext cx="6096000" cy="323165"/>
          </a:xfrm>
          <a:prstGeom prst="rect">
            <a:avLst/>
          </a:prstGeom>
          <a:noFill/>
        </p:spPr>
        <p:txBody>
          <a:bodyPr wrap="square">
            <a:spAutoFit/>
          </a:bodyPr>
          <a:lstStyle/>
          <a:p>
            <a:r>
              <a:rPr lang="tr-TR" sz="1500" b="1" dirty="0"/>
              <a:t>Alternatif yaklaşım: farklı hastaların farklı ihtiyaçları vardır</a:t>
            </a:r>
          </a:p>
        </p:txBody>
      </p:sp>
      <p:sp>
        <p:nvSpPr>
          <p:cNvPr id="17" name="Metin kutusu 16">
            <a:extLst>
              <a:ext uri="{FF2B5EF4-FFF2-40B4-BE49-F238E27FC236}">
                <a16:creationId xmlns="" xmlns:a16="http://schemas.microsoft.com/office/drawing/2014/main" id="{16F3FD58-B7FE-4480-8C4D-930D1F7DF926}"/>
              </a:ext>
            </a:extLst>
          </p:cNvPr>
          <p:cNvSpPr txBox="1"/>
          <p:nvPr/>
        </p:nvSpPr>
        <p:spPr>
          <a:xfrm>
            <a:off x="669482" y="2909594"/>
            <a:ext cx="3335036" cy="1261884"/>
          </a:xfrm>
          <a:prstGeom prst="rect">
            <a:avLst/>
          </a:prstGeom>
          <a:noFill/>
        </p:spPr>
        <p:txBody>
          <a:bodyPr wrap="square">
            <a:spAutoFit/>
          </a:bodyPr>
          <a:lstStyle/>
          <a:p>
            <a:endParaRPr lang="tr-TR" sz="2000" dirty="0"/>
          </a:p>
          <a:p>
            <a:r>
              <a:rPr lang="tr-TR" b="1" dirty="0">
                <a:solidFill>
                  <a:srgbClr val="FF0000"/>
                </a:solidFill>
              </a:rPr>
              <a:t>Fiziksel özellikler:</a:t>
            </a:r>
          </a:p>
          <a:p>
            <a:r>
              <a:rPr lang="tr-TR" b="1" dirty="0" err="1">
                <a:solidFill>
                  <a:srgbClr val="FF0000"/>
                </a:solidFill>
              </a:rPr>
              <a:t>Hematokrit</a:t>
            </a:r>
            <a:r>
              <a:rPr lang="tr-TR" b="1" dirty="0">
                <a:solidFill>
                  <a:srgbClr val="FF0000"/>
                </a:solidFill>
              </a:rPr>
              <a:t> :</a:t>
            </a:r>
          </a:p>
          <a:p>
            <a:r>
              <a:rPr lang="tr-TR" b="1" dirty="0" err="1">
                <a:solidFill>
                  <a:srgbClr val="FF0000"/>
                </a:solidFill>
              </a:rPr>
              <a:t>Metabolik</a:t>
            </a:r>
            <a:r>
              <a:rPr lang="tr-TR" b="1" dirty="0">
                <a:solidFill>
                  <a:srgbClr val="FF0000"/>
                </a:solidFill>
              </a:rPr>
              <a:t> ihtiyaçları</a:t>
            </a:r>
            <a:r>
              <a:rPr lang="tr-TR" sz="2000" dirty="0"/>
              <a:t>:</a:t>
            </a:r>
          </a:p>
        </p:txBody>
      </p:sp>
      <p:pic>
        <p:nvPicPr>
          <p:cNvPr id="14" name="Resim 13">
            <a:extLst>
              <a:ext uri="{FF2B5EF4-FFF2-40B4-BE49-F238E27FC236}">
                <a16:creationId xmlns="" xmlns:a16="http://schemas.microsoft.com/office/drawing/2014/main" id="{8AC86CAB-C4AE-4A28-8DDB-D0B701620974}"/>
              </a:ext>
            </a:extLst>
          </p:cNvPr>
          <p:cNvPicPr>
            <a:picLocks noChangeAspect="1"/>
          </p:cNvPicPr>
          <p:nvPr/>
        </p:nvPicPr>
        <p:blipFill>
          <a:blip r:embed="rId3"/>
          <a:stretch>
            <a:fillRect/>
          </a:stretch>
        </p:blipFill>
        <p:spPr>
          <a:xfrm>
            <a:off x="2923161" y="2028167"/>
            <a:ext cx="2702299" cy="1793065"/>
          </a:xfrm>
          <a:prstGeom prst="rect">
            <a:avLst/>
          </a:prstGeom>
        </p:spPr>
      </p:pic>
      <p:pic>
        <p:nvPicPr>
          <p:cNvPr id="16" name="Resim 15">
            <a:extLst>
              <a:ext uri="{FF2B5EF4-FFF2-40B4-BE49-F238E27FC236}">
                <a16:creationId xmlns="" xmlns:a16="http://schemas.microsoft.com/office/drawing/2014/main" id="{22CB6B8A-07BB-4AB0-85C8-84E79AFF4104}"/>
              </a:ext>
            </a:extLst>
          </p:cNvPr>
          <p:cNvPicPr>
            <a:picLocks noChangeAspect="1"/>
          </p:cNvPicPr>
          <p:nvPr/>
        </p:nvPicPr>
        <p:blipFill>
          <a:blip r:embed="rId3"/>
          <a:stretch>
            <a:fillRect/>
          </a:stretch>
        </p:blipFill>
        <p:spPr>
          <a:xfrm>
            <a:off x="5584753" y="2017059"/>
            <a:ext cx="2665553" cy="1793065"/>
          </a:xfrm>
          <a:prstGeom prst="rect">
            <a:avLst/>
          </a:prstGeom>
        </p:spPr>
      </p:pic>
      <p:sp>
        <p:nvSpPr>
          <p:cNvPr id="18" name="Metin kutusu 17">
            <a:extLst>
              <a:ext uri="{FF2B5EF4-FFF2-40B4-BE49-F238E27FC236}">
                <a16:creationId xmlns="" xmlns:a16="http://schemas.microsoft.com/office/drawing/2014/main" id="{4069A924-DA89-4BA9-BAC0-99E5DF7598DB}"/>
              </a:ext>
            </a:extLst>
          </p:cNvPr>
          <p:cNvSpPr txBox="1"/>
          <p:nvPr/>
        </p:nvSpPr>
        <p:spPr>
          <a:xfrm>
            <a:off x="3272480" y="701692"/>
            <a:ext cx="6942108" cy="502766"/>
          </a:xfrm>
          <a:prstGeom prst="rect">
            <a:avLst/>
          </a:prstGeom>
          <a:noFill/>
        </p:spPr>
        <p:txBody>
          <a:bodyPr wrap="square">
            <a:spAutoFit/>
          </a:bodyPr>
          <a:lstStyle/>
          <a:p>
            <a:pPr algn="ctr"/>
            <a:r>
              <a:rPr lang="tr-TR" sz="2667" dirty="0"/>
              <a:t>Aynı </a:t>
            </a:r>
            <a:r>
              <a:rPr lang="tr-TR" sz="2667" dirty="0" err="1"/>
              <a:t>Bsa'ya</a:t>
            </a:r>
            <a:r>
              <a:rPr lang="tr-TR" sz="2667" dirty="0"/>
              <a:t> Sahip Hastalar Farklı Olabilir:</a:t>
            </a:r>
          </a:p>
        </p:txBody>
      </p:sp>
      <p:graphicFrame>
        <p:nvGraphicFramePr>
          <p:cNvPr id="7" name="Tablo 6">
            <a:extLst>
              <a:ext uri="{FF2B5EF4-FFF2-40B4-BE49-F238E27FC236}">
                <a16:creationId xmlns="" xmlns:a16="http://schemas.microsoft.com/office/drawing/2014/main" id="{FBEBD0B9-8E72-4B1E-9786-0AC6922A090C}"/>
              </a:ext>
            </a:extLst>
          </p:cNvPr>
          <p:cNvGraphicFramePr>
            <a:graphicFrameLocks noGrp="1"/>
          </p:cNvGraphicFramePr>
          <p:nvPr>
            <p:extLst/>
          </p:nvPr>
        </p:nvGraphicFramePr>
        <p:xfrm>
          <a:off x="2923160" y="3889275"/>
          <a:ext cx="8062596" cy="1937785"/>
        </p:xfrm>
        <a:graphic>
          <a:graphicData uri="http://schemas.openxmlformats.org/drawingml/2006/table">
            <a:tbl>
              <a:tblPr/>
              <a:tblGrid>
                <a:gridCol w="895844">
                  <a:extLst>
                    <a:ext uri="{9D8B030D-6E8A-4147-A177-3AD203B41FA5}">
                      <a16:colId xmlns="" xmlns:a16="http://schemas.microsoft.com/office/drawing/2014/main" val="1660248252"/>
                    </a:ext>
                  </a:extLst>
                </a:gridCol>
                <a:gridCol w="895844">
                  <a:extLst>
                    <a:ext uri="{9D8B030D-6E8A-4147-A177-3AD203B41FA5}">
                      <a16:colId xmlns="" xmlns:a16="http://schemas.microsoft.com/office/drawing/2014/main" val="658762546"/>
                    </a:ext>
                  </a:extLst>
                </a:gridCol>
                <a:gridCol w="895844">
                  <a:extLst>
                    <a:ext uri="{9D8B030D-6E8A-4147-A177-3AD203B41FA5}">
                      <a16:colId xmlns="" xmlns:a16="http://schemas.microsoft.com/office/drawing/2014/main" val="1494005351"/>
                    </a:ext>
                  </a:extLst>
                </a:gridCol>
                <a:gridCol w="895844">
                  <a:extLst>
                    <a:ext uri="{9D8B030D-6E8A-4147-A177-3AD203B41FA5}">
                      <a16:colId xmlns="" xmlns:a16="http://schemas.microsoft.com/office/drawing/2014/main" val="1037206416"/>
                    </a:ext>
                  </a:extLst>
                </a:gridCol>
                <a:gridCol w="895844">
                  <a:extLst>
                    <a:ext uri="{9D8B030D-6E8A-4147-A177-3AD203B41FA5}">
                      <a16:colId xmlns="" xmlns:a16="http://schemas.microsoft.com/office/drawing/2014/main" val="1436796598"/>
                    </a:ext>
                  </a:extLst>
                </a:gridCol>
                <a:gridCol w="895844">
                  <a:extLst>
                    <a:ext uri="{9D8B030D-6E8A-4147-A177-3AD203B41FA5}">
                      <a16:colId xmlns="" xmlns:a16="http://schemas.microsoft.com/office/drawing/2014/main" val="2852204103"/>
                    </a:ext>
                  </a:extLst>
                </a:gridCol>
                <a:gridCol w="895844">
                  <a:extLst>
                    <a:ext uri="{9D8B030D-6E8A-4147-A177-3AD203B41FA5}">
                      <a16:colId xmlns="" xmlns:a16="http://schemas.microsoft.com/office/drawing/2014/main" val="947843034"/>
                    </a:ext>
                  </a:extLst>
                </a:gridCol>
                <a:gridCol w="895844">
                  <a:extLst>
                    <a:ext uri="{9D8B030D-6E8A-4147-A177-3AD203B41FA5}">
                      <a16:colId xmlns="" xmlns:a16="http://schemas.microsoft.com/office/drawing/2014/main" val="2508116872"/>
                    </a:ext>
                  </a:extLst>
                </a:gridCol>
                <a:gridCol w="895844">
                  <a:extLst>
                    <a:ext uri="{9D8B030D-6E8A-4147-A177-3AD203B41FA5}">
                      <a16:colId xmlns="" xmlns:a16="http://schemas.microsoft.com/office/drawing/2014/main" val="2959770800"/>
                    </a:ext>
                  </a:extLst>
                </a:gridCol>
              </a:tblGrid>
              <a:tr h="387557">
                <a:tc>
                  <a:txBody>
                    <a:bodyPr/>
                    <a:lstStyle/>
                    <a:p>
                      <a:pPr algn="l" fontAlgn="b"/>
                      <a:r>
                        <a:rPr lang="tr-TR" sz="1300" b="1" i="0" u="none" strike="noStrike" dirty="0">
                          <a:solidFill>
                            <a:schemeClr val="tx1"/>
                          </a:solidFill>
                          <a:effectLst/>
                          <a:latin typeface="Calibri" panose="020F0502020204030204" pitchFamily="34" charset="0"/>
                        </a:rPr>
                        <a:t>BOY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160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dirty="0">
                          <a:solidFill>
                            <a:schemeClr val="tx1"/>
                          </a:solidFill>
                          <a:effectLst/>
                          <a:latin typeface="Calibri" panose="020F0502020204030204" pitchFamily="34" charset="0"/>
                        </a:rPr>
                        <a:t>cm</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a:solidFill>
                            <a:schemeClr val="tx1"/>
                          </a:solidFill>
                          <a:effectLst/>
                          <a:latin typeface="Calibri" panose="020F0502020204030204" pitchFamily="34" charset="0"/>
                        </a:rPr>
                        <a:t>BOY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195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cm</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a:solidFill>
                            <a:schemeClr val="tx1"/>
                          </a:solidFill>
                          <a:effectLst/>
                          <a:latin typeface="Calibri" panose="020F0502020204030204" pitchFamily="34" charset="0"/>
                        </a:rPr>
                        <a:t>BOY</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175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cm</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77607688"/>
                  </a:ext>
                </a:extLst>
              </a:tr>
              <a:tr h="387557">
                <a:tc>
                  <a:txBody>
                    <a:bodyPr/>
                    <a:lstStyle/>
                    <a:p>
                      <a:pPr algn="l" fontAlgn="b"/>
                      <a:r>
                        <a:rPr lang="tr-TR" sz="1300" b="1" i="0" u="none" strike="noStrike" dirty="0">
                          <a:solidFill>
                            <a:schemeClr val="tx1"/>
                          </a:solidFill>
                          <a:effectLst/>
                          <a:latin typeface="Calibri" panose="020F0502020204030204" pitchFamily="34" charset="0"/>
                        </a:rPr>
                        <a:t>KİLO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94</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kg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a:solidFill>
                            <a:schemeClr val="tx1"/>
                          </a:solidFill>
                          <a:effectLst/>
                          <a:latin typeface="Calibri" panose="020F0502020204030204" pitchFamily="34" charset="0"/>
                        </a:rPr>
                        <a:t>KİLO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67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kg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a:solidFill>
                            <a:schemeClr val="tx1"/>
                          </a:solidFill>
                          <a:effectLst/>
                          <a:latin typeface="Calibri" panose="020F0502020204030204" pitchFamily="34" charset="0"/>
                        </a:rPr>
                        <a:t>KİLO</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80</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dirty="0">
                          <a:solidFill>
                            <a:schemeClr val="tx1"/>
                          </a:solidFill>
                          <a:effectLst/>
                          <a:latin typeface="Calibri" panose="020F0502020204030204" pitchFamily="34" charset="0"/>
                        </a:rPr>
                        <a:t>kg</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2969736664"/>
                  </a:ext>
                </a:extLst>
              </a:tr>
              <a:tr h="387557">
                <a:tc>
                  <a:txBody>
                    <a:bodyPr/>
                    <a:lstStyle/>
                    <a:p>
                      <a:pPr algn="l" fontAlgn="b"/>
                      <a:r>
                        <a:rPr lang="tr-TR" sz="1300" b="1" i="0" u="none" strike="noStrike">
                          <a:solidFill>
                            <a:schemeClr val="tx1"/>
                          </a:solidFill>
                          <a:effectLst/>
                          <a:latin typeface="Calibri" panose="020F0502020204030204" pitchFamily="34" charset="0"/>
                        </a:rPr>
                        <a:t>BMI</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36,72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dirty="0">
                          <a:solidFill>
                            <a:schemeClr val="tx1"/>
                          </a:solidFill>
                          <a:effectLst/>
                          <a:latin typeface="Calibri" panose="020F0502020204030204" pitchFamily="34" charset="0"/>
                        </a:rPr>
                        <a:t>kg/dk²</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dirty="0">
                          <a:solidFill>
                            <a:schemeClr val="tx1"/>
                          </a:solidFill>
                          <a:effectLst/>
                          <a:latin typeface="Calibri" panose="020F0502020204030204" pitchFamily="34" charset="0"/>
                        </a:rPr>
                        <a:t>BMI</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17,62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dirty="0">
                          <a:solidFill>
                            <a:schemeClr val="tx1"/>
                          </a:solidFill>
                          <a:effectLst/>
                          <a:latin typeface="Calibri" panose="020F0502020204030204" pitchFamily="34" charset="0"/>
                        </a:rPr>
                        <a:t>kg/dk²</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a:solidFill>
                            <a:schemeClr val="tx1"/>
                          </a:solidFill>
                          <a:effectLst/>
                          <a:latin typeface="Calibri" panose="020F0502020204030204" pitchFamily="34" charset="0"/>
                        </a:rPr>
                        <a:t>BMI</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a:solidFill>
                            <a:schemeClr val="tx1"/>
                          </a:solidFill>
                          <a:effectLst/>
                          <a:latin typeface="Calibri" panose="020F0502020204030204" pitchFamily="34" charset="0"/>
                        </a:rPr>
                        <a:t>26,12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kg/dk²</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3127159638"/>
                  </a:ext>
                </a:extLst>
              </a:tr>
              <a:tr h="387557">
                <a:tc>
                  <a:txBody>
                    <a:bodyPr/>
                    <a:lstStyle/>
                    <a:p>
                      <a:pPr algn="l" fontAlgn="b"/>
                      <a:r>
                        <a:rPr lang="tr-TR" sz="1300" b="1" i="0" u="none" strike="noStrike">
                          <a:solidFill>
                            <a:schemeClr val="tx1"/>
                          </a:solidFill>
                          <a:effectLst/>
                          <a:latin typeface="Calibri" panose="020F0502020204030204" pitchFamily="34" charset="0"/>
                        </a:rPr>
                        <a:t>BSA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1,96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m</a:t>
                      </a:r>
                      <a:r>
                        <a:rPr lang="tr-TR" sz="1300" b="0" i="0" u="none" strike="noStrike">
                          <a:solidFill>
                            <a:schemeClr val="tx1"/>
                          </a:solidFill>
                          <a:effectLst/>
                          <a:latin typeface="Arial Tur" panose="020B0604020202020204" pitchFamily="34" charset="0"/>
                        </a:rPr>
                        <a:t>²</a:t>
                      </a:r>
                      <a:endParaRPr lang="tr-TR" sz="1300" b="0" i="0" u="none" strike="noStrike">
                        <a:solidFill>
                          <a:schemeClr val="tx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a:solidFill>
                            <a:schemeClr val="tx1"/>
                          </a:solidFill>
                          <a:effectLst/>
                          <a:latin typeface="Calibri" panose="020F0502020204030204" pitchFamily="34" charset="0"/>
                        </a:rPr>
                        <a:t>BSA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1,96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m</a:t>
                      </a:r>
                      <a:r>
                        <a:rPr lang="tr-TR" sz="1300" b="0" i="0" u="none" strike="noStrike">
                          <a:solidFill>
                            <a:schemeClr val="tx1"/>
                          </a:solidFill>
                          <a:effectLst/>
                          <a:latin typeface="Arial Tur" panose="020B0604020202020204" pitchFamily="34" charset="0"/>
                        </a:rPr>
                        <a:t>²</a:t>
                      </a:r>
                      <a:endParaRPr lang="tr-TR" sz="1300" b="0" i="0" u="none" strike="noStrike">
                        <a:solidFill>
                          <a:schemeClr val="tx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a:solidFill>
                            <a:schemeClr val="tx1"/>
                          </a:solidFill>
                          <a:effectLst/>
                          <a:latin typeface="Calibri" panose="020F0502020204030204" pitchFamily="34" charset="0"/>
                        </a:rPr>
                        <a:t>BSA</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a:solidFill>
                            <a:schemeClr val="tx1"/>
                          </a:solidFill>
                          <a:effectLst/>
                          <a:latin typeface="Calibri" panose="020F0502020204030204" pitchFamily="34" charset="0"/>
                        </a:rPr>
                        <a:t>1,96</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a:solidFill>
                            <a:schemeClr val="tx1"/>
                          </a:solidFill>
                          <a:effectLst/>
                          <a:latin typeface="Calibri" panose="020F0502020204030204" pitchFamily="34" charset="0"/>
                        </a:rPr>
                        <a:t>m</a:t>
                      </a:r>
                      <a:r>
                        <a:rPr lang="tr-TR" sz="1300" b="0" i="0" u="none" strike="noStrike">
                          <a:solidFill>
                            <a:schemeClr val="tx1"/>
                          </a:solidFill>
                          <a:effectLst/>
                          <a:latin typeface="Arial Tur" panose="020B0604020202020204" pitchFamily="34" charset="0"/>
                        </a:rPr>
                        <a:t>²</a:t>
                      </a:r>
                      <a:endParaRPr lang="tr-TR" sz="1300" b="0" i="0" u="none" strike="noStrike">
                        <a:solidFill>
                          <a:schemeClr val="tx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232440830"/>
                  </a:ext>
                </a:extLst>
              </a:tr>
              <a:tr h="387557">
                <a:tc>
                  <a:txBody>
                    <a:bodyPr/>
                    <a:lstStyle/>
                    <a:p>
                      <a:pPr algn="l" fontAlgn="b"/>
                      <a:r>
                        <a:rPr lang="tr-TR" sz="1300" b="1" i="0" u="none" strike="noStrike" dirty="0">
                          <a:solidFill>
                            <a:schemeClr val="tx1"/>
                          </a:solidFill>
                          <a:effectLst/>
                          <a:latin typeface="Calibri" panose="020F0502020204030204" pitchFamily="34" charset="0"/>
                        </a:rPr>
                        <a:t>FLOW</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4,7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dirty="0">
                          <a:solidFill>
                            <a:schemeClr val="tx1"/>
                          </a:solidFill>
                          <a:effectLst/>
                          <a:latin typeface="Calibri" panose="020F0502020204030204" pitchFamily="34" charset="0"/>
                        </a:rPr>
                        <a:t>l/</a:t>
                      </a:r>
                      <a:r>
                        <a:rPr lang="tr-TR" sz="1300" b="0" i="0" u="none" strike="noStrike" dirty="0" err="1">
                          <a:solidFill>
                            <a:schemeClr val="tx1"/>
                          </a:solidFill>
                          <a:effectLst/>
                          <a:latin typeface="Calibri" panose="020F0502020204030204" pitchFamily="34" charset="0"/>
                        </a:rPr>
                        <a:t>min</a:t>
                      </a:r>
                      <a:endParaRPr lang="tr-TR" sz="1300" b="0" i="0" u="none" strike="noStrike" dirty="0">
                        <a:solidFill>
                          <a:schemeClr val="tx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dirty="0">
                          <a:solidFill>
                            <a:schemeClr val="tx1"/>
                          </a:solidFill>
                          <a:effectLst/>
                          <a:latin typeface="Calibri" panose="020F0502020204030204" pitchFamily="34" charset="0"/>
                        </a:rPr>
                        <a:t>FLOW</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a:solidFill>
                            <a:schemeClr val="tx1"/>
                          </a:solidFill>
                          <a:effectLst/>
                          <a:latin typeface="Calibri" panose="020F0502020204030204" pitchFamily="34" charset="0"/>
                        </a:rPr>
                        <a:t>4,7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dirty="0">
                          <a:solidFill>
                            <a:schemeClr val="tx1"/>
                          </a:solidFill>
                          <a:effectLst/>
                          <a:latin typeface="Calibri" panose="020F0502020204030204" pitchFamily="34" charset="0"/>
                        </a:rPr>
                        <a:t>l/</a:t>
                      </a:r>
                      <a:r>
                        <a:rPr lang="tr-TR" sz="1300" b="0" i="0" u="none" strike="noStrike" dirty="0" err="1">
                          <a:solidFill>
                            <a:schemeClr val="tx1"/>
                          </a:solidFill>
                          <a:effectLst/>
                          <a:latin typeface="Calibri" panose="020F0502020204030204" pitchFamily="34" charset="0"/>
                        </a:rPr>
                        <a:t>min</a:t>
                      </a:r>
                      <a:endParaRPr lang="tr-TR" sz="1300" b="0" i="0" u="none" strike="noStrike" dirty="0">
                        <a:solidFill>
                          <a:schemeClr val="tx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1" i="0" u="none" strike="noStrike" dirty="0">
                          <a:solidFill>
                            <a:schemeClr val="tx1"/>
                          </a:solidFill>
                          <a:effectLst/>
                          <a:latin typeface="Calibri" panose="020F0502020204030204" pitchFamily="34" charset="0"/>
                        </a:rPr>
                        <a:t>FLOW</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tr-TR" sz="1300" b="1" i="0" u="none" strike="noStrike" dirty="0">
                          <a:solidFill>
                            <a:schemeClr val="tx1"/>
                          </a:solidFill>
                          <a:effectLst/>
                          <a:latin typeface="Calibri" panose="020F0502020204030204" pitchFamily="34" charset="0"/>
                        </a:rPr>
                        <a:t>4,7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1300" b="0" i="0" u="none" strike="noStrike" dirty="0">
                          <a:solidFill>
                            <a:schemeClr val="tx1"/>
                          </a:solidFill>
                          <a:effectLst/>
                          <a:latin typeface="Calibri" panose="020F0502020204030204" pitchFamily="34" charset="0"/>
                        </a:rPr>
                        <a:t>l/</a:t>
                      </a:r>
                      <a:r>
                        <a:rPr lang="tr-TR" sz="1300" b="0" i="0" u="none" strike="noStrike" dirty="0" err="1">
                          <a:solidFill>
                            <a:schemeClr val="tx1"/>
                          </a:solidFill>
                          <a:effectLst/>
                          <a:latin typeface="Calibri" panose="020F0502020204030204" pitchFamily="34" charset="0"/>
                        </a:rPr>
                        <a:t>min</a:t>
                      </a:r>
                      <a:endParaRPr lang="tr-TR" sz="1300" b="0" i="0" u="none" strike="noStrike" dirty="0">
                        <a:solidFill>
                          <a:schemeClr val="tx1"/>
                        </a:solidFill>
                        <a:effectLst/>
                        <a:latin typeface="Calibri" panose="020F0502020204030204" pitchFamily="34" charset="0"/>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504167106"/>
                  </a:ext>
                </a:extLst>
              </a:tr>
            </a:tbl>
          </a:graphicData>
        </a:graphic>
      </p:graphicFrame>
      <p:pic>
        <p:nvPicPr>
          <p:cNvPr id="19" name="Resim 18">
            <a:extLst>
              <a:ext uri="{FF2B5EF4-FFF2-40B4-BE49-F238E27FC236}">
                <a16:creationId xmlns="" xmlns:a16="http://schemas.microsoft.com/office/drawing/2014/main" id="{B56428E2-7FBE-4D26-AD7D-0D01B5A9463C}"/>
              </a:ext>
            </a:extLst>
          </p:cNvPr>
          <p:cNvPicPr>
            <a:picLocks noChangeAspect="1"/>
          </p:cNvPicPr>
          <p:nvPr/>
        </p:nvPicPr>
        <p:blipFill>
          <a:blip r:embed="rId3"/>
          <a:stretch>
            <a:fillRect/>
          </a:stretch>
        </p:blipFill>
        <p:spPr>
          <a:xfrm>
            <a:off x="8164688" y="2014394"/>
            <a:ext cx="2821070" cy="1790400"/>
          </a:xfrm>
          <a:prstGeom prst="rect">
            <a:avLst/>
          </a:prstGeom>
        </p:spPr>
      </p:pic>
      <p:sp>
        <p:nvSpPr>
          <p:cNvPr id="23" name="Oval 22">
            <a:extLst>
              <a:ext uri="{FF2B5EF4-FFF2-40B4-BE49-F238E27FC236}">
                <a16:creationId xmlns="" xmlns:a16="http://schemas.microsoft.com/office/drawing/2014/main" id="{844F4894-E004-485C-A50F-757C726DDF28}"/>
              </a:ext>
            </a:extLst>
          </p:cNvPr>
          <p:cNvSpPr/>
          <p:nvPr/>
        </p:nvSpPr>
        <p:spPr>
          <a:xfrm>
            <a:off x="4253956" y="3960988"/>
            <a:ext cx="820067" cy="7970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algn="l"/>
            <a:endParaRPr lang="tr-TR" sz="1000" dirty="0">
              <a:solidFill>
                <a:schemeClr val="tx1"/>
              </a:solidFill>
            </a:endParaRPr>
          </a:p>
        </p:txBody>
      </p:sp>
      <p:sp>
        <p:nvSpPr>
          <p:cNvPr id="25" name="Oval 24">
            <a:extLst>
              <a:ext uri="{FF2B5EF4-FFF2-40B4-BE49-F238E27FC236}">
                <a16:creationId xmlns="" xmlns:a16="http://schemas.microsoft.com/office/drawing/2014/main" id="{EB107363-8456-43E0-A872-2F4B7987AE88}"/>
              </a:ext>
            </a:extLst>
          </p:cNvPr>
          <p:cNvSpPr/>
          <p:nvPr/>
        </p:nvSpPr>
        <p:spPr>
          <a:xfrm>
            <a:off x="9693877" y="3970258"/>
            <a:ext cx="820067" cy="7970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algn="l"/>
            <a:endParaRPr lang="tr-TR" sz="1000" dirty="0">
              <a:solidFill>
                <a:schemeClr val="tx1"/>
              </a:solidFill>
            </a:endParaRPr>
          </a:p>
        </p:txBody>
      </p:sp>
      <p:sp>
        <p:nvSpPr>
          <p:cNvPr id="26" name="Oval 25">
            <a:extLst>
              <a:ext uri="{FF2B5EF4-FFF2-40B4-BE49-F238E27FC236}">
                <a16:creationId xmlns="" xmlns:a16="http://schemas.microsoft.com/office/drawing/2014/main" id="{AF322A65-691F-4874-89BA-C6B1777B5896}"/>
              </a:ext>
            </a:extLst>
          </p:cNvPr>
          <p:cNvSpPr/>
          <p:nvPr/>
        </p:nvSpPr>
        <p:spPr>
          <a:xfrm>
            <a:off x="6990979" y="3970258"/>
            <a:ext cx="820067" cy="79702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4300" tIns="114300" rIns="114300" bIns="114300" rtlCol="0" anchor="t"/>
          <a:lstStyle/>
          <a:p>
            <a:pPr algn="l"/>
            <a:endParaRPr lang="tr-TR" sz="1000" dirty="0">
              <a:solidFill>
                <a:schemeClr val="tx1"/>
              </a:solidFill>
            </a:endParaRPr>
          </a:p>
        </p:txBody>
      </p:sp>
    </p:spTree>
    <p:extLst>
      <p:ext uri="{BB962C8B-B14F-4D97-AF65-F5344CB8AC3E}">
        <p14:creationId xmlns:p14="http://schemas.microsoft.com/office/powerpoint/2010/main" val="27839444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z="3200" b="1" smtClean="0">
                <a:solidFill>
                  <a:srgbClr val="FF0000"/>
                </a:solidFill>
              </a:rPr>
              <a:t>STANDART YAKLAŞIMDA ARTERYEL AKIMIN YETERLİ OLDUĞUNU NASIL ANLARIZ?</a:t>
            </a:r>
            <a:endParaRPr lang="tr-TR" sz="3200" b="1">
              <a:solidFill>
                <a:srgbClr val="FF0000"/>
              </a:solidFill>
            </a:endParaRPr>
          </a:p>
        </p:txBody>
      </p:sp>
      <p:sp>
        <p:nvSpPr>
          <p:cNvPr id="3" name="İçerik Yer Tutucusu 2"/>
          <p:cNvSpPr>
            <a:spLocks noGrp="1"/>
          </p:cNvSpPr>
          <p:nvPr>
            <p:ph idx="1"/>
          </p:nvPr>
        </p:nvSpPr>
        <p:spPr/>
        <p:txBody>
          <a:bodyPr/>
          <a:lstStyle/>
          <a:p>
            <a:endParaRPr lang="tr-TR"/>
          </a:p>
          <a:p>
            <a:pPr marL="0" indent="0">
              <a:buNone/>
            </a:pPr>
            <a:r>
              <a:rPr lang="tr-TR" smtClean="0"/>
              <a:t> *VENÖZ PvO2 VE SvO2 </a:t>
            </a:r>
          </a:p>
          <a:p>
            <a:r>
              <a:rPr lang="tr-TR"/>
              <a:t>*</a:t>
            </a:r>
            <a:r>
              <a:rPr lang="tr-TR" smtClean="0"/>
              <a:t>LACTAT DÜZEYİ</a:t>
            </a:r>
          </a:p>
          <a:p>
            <a:r>
              <a:rPr lang="tr-TR" smtClean="0"/>
              <a:t>*MEAN ARTERYEL BASINÇ</a:t>
            </a:r>
            <a:endParaRPr lang="tr-TR"/>
          </a:p>
        </p:txBody>
      </p:sp>
    </p:spTree>
    <p:extLst>
      <p:ext uri="{BB962C8B-B14F-4D97-AF65-F5344CB8AC3E}">
        <p14:creationId xmlns:p14="http://schemas.microsoft.com/office/powerpoint/2010/main" val="28599127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smtClean="0">
                <a:solidFill>
                  <a:srgbClr val="FF0000"/>
                </a:solidFill>
              </a:rPr>
              <a:t>GÜNCEL YAKLAŞIMLAR</a:t>
            </a:r>
            <a:endParaRPr lang="tr-TR" b="1" dirty="0">
              <a:solidFill>
                <a:srgbClr val="FF0000"/>
              </a:solidFill>
            </a:endParaRPr>
          </a:p>
        </p:txBody>
      </p:sp>
      <p:sp>
        <p:nvSpPr>
          <p:cNvPr id="3" name="İçerik Yer Tutucusu 2"/>
          <p:cNvSpPr>
            <a:spLocks noGrp="1"/>
          </p:cNvSpPr>
          <p:nvPr>
            <p:ph idx="1"/>
          </p:nvPr>
        </p:nvSpPr>
        <p:spPr/>
        <p:txBody>
          <a:bodyPr/>
          <a:lstStyle/>
          <a:p>
            <a:r>
              <a:rPr lang="tr-TR" b="1" dirty="0" smtClean="0"/>
              <a:t>OKSİJEN TÜKETİMİ (VO2)</a:t>
            </a:r>
          </a:p>
          <a:p>
            <a:r>
              <a:rPr lang="tr-TR" b="1" dirty="0" smtClean="0"/>
              <a:t>OKSİJEN SUNUMU (DO2)</a:t>
            </a:r>
          </a:p>
          <a:p>
            <a:r>
              <a:rPr lang="tr-TR" b="1" dirty="0" smtClean="0"/>
              <a:t>PARSİYEL ARTER OKSİJEN BASINCI (PaO2)</a:t>
            </a:r>
          </a:p>
          <a:p>
            <a:r>
              <a:rPr lang="tr-TR" b="1" dirty="0" smtClean="0"/>
              <a:t>PARSİYEL ARTER CO2 BASINCI (PaCO2)</a:t>
            </a:r>
          </a:p>
          <a:p>
            <a:r>
              <a:rPr lang="tr-TR" b="1" dirty="0" smtClean="0"/>
              <a:t>MİKS VENÖZ OKSİJEN SATÜRASYONU (SvO2)</a:t>
            </a:r>
          </a:p>
          <a:p>
            <a:r>
              <a:rPr lang="tr-TR" b="1" dirty="0" smtClean="0"/>
              <a:t>ARTER-VENÖZ KARBONDİOKSİT BASINÇ FARKI (PCO2)</a:t>
            </a:r>
            <a:endParaRPr lang="tr-TR" b="1" dirty="0"/>
          </a:p>
        </p:txBody>
      </p:sp>
    </p:spTree>
    <p:extLst>
      <p:ext uri="{BB962C8B-B14F-4D97-AF65-F5344CB8AC3E}">
        <p14:creationId xmlns:p14="http://schemas.microsoft.com/office/powerpoint/2010/main" val="36124748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413597" y="70352"/>
            <a:ext cx="5846927" cy="5337517"/>
          </a:xfrm>
        </p:spPr>
        <p:txBody>
          <a:bodyPr>
            <a:normAutofit/>
          </a:bodyPr>
          <a:lstStyle/>
          <a:p>
            <a:r>
              <a:rPr lang="tr-TR" sz="3600" b="1" dirty="0" smtClean="0">
                <a:solidFill>
                  <a:srgbClr val="FF0000"/>
                </a:solidFill>
              </a:rPr>
              <a:t>DOKU OKSİJENASYONU</a:t>
            </a:r>
            <a:r>
              <a:rPr lang="tr-TR" sz="2000" b="1" dirty="0" smtClean="0">
                <a:solidFill>
                  <a:schemeClr val="accent3">
                    <a:lumMod val="50000"/>
                  </a:schemeClr>
                </a:solidFill>
              </a:rPr>
              <a:t/>
            </a:r>
            <a:br>
              <a:rPr lang="tr-TR" sz="2000" b="1" dirty="0" smtClean="0">
                <a:solidFill>
                  <a:schemeClr val="accent3">
                    <a:lumMod val="50000"/>
                  </a:schemeClr>
                </a:solidFill>
              </a:rPr>
            </a:br>
            <a:r>
              <a:rPr lang="tr-TR" sz="2000" b="1" dirty="0" smtClean="0">
                <a:solidFill>
                  <a:schemeClr val="accent3">
                    <a:lumMod val="50000"/>
                  </a:schemeClr>
                </a:solidFill>
              </a:rPr>
              <a:t>Havada </a:t>
            </a:r>
            <a:r>
              <a:rPr lang="tr-TR" sz="2000" b="1" dirty="0">
                <a:solidFill>
                  <a:schemeClr val="accent3">
                    <a:lumMod val="50000"/>
                  </a:schemeClr>
                </a:solidFill>
              </a:rPr>
              <a:t>bulunan oksijen, </a:t>
            </a:r>
            <a:r>
              <a:rPr lang="tr-TR" sz="2000" b="1" dirty="0" err="1">
                <a:solidFill>
                  <a:schemeClr val="accent3">
                    <a:lumMod val="50000"/>
                  </a:schemeClr>
                </a:solidFill>
              </a:rPr>
              <a:t>inspirium</a:t>
            </a:r>
            <a:r>
              <a:rPr lang="tr-TR" sz="2000" b="1" dirty="0">
                <a:solidFill>
                  <a:schemeClr val="accent3">
                    <a:lumMod val="50000"/>
                  </a:schemeClr>
                </a:solidFill>
              </a:rPr>
              <a:t> yoluyla alveollere </a:t>
            </a:r>
            <a:r>
              <a:rPr lang="tr-TR" sz="2000" b="1" dirty="0" err="1">
                <a:solidFill>
                  <a:schemeClr val="accent3">
                    <a:lumMod val="50000"/>
                  </a:schemeClr>
                </a:solidFill>
              </a:rPr>
              <a:t>ventile</a:t>
            </a:r>
            <a:r>
              <a:rPr lang="tr-TR" sz="2000" b="1" dirty="0">
                <a:solidFill>
                  <a:schemeClr val="accent3">
                    <a:lumMod val="50000"/>
                  </a:schemeClr>
                </a:solidFill>
              </a:rPr>
              <a:t> olmakta, difüzyon yoluyla kana geçmekte, %96 oranında hemoglobine bağlanarak dokulara sunulmakta ve dokuda aerobik metabolizma yoluyla okside olmaktadır. </a:t>
            </a:r>
            <a:br>
              <a:rPr lang="tr-TR" sz="2000" b="1" dirty="0">
                <a:solidFill>
                  <a:schemeClr val="accent3">
                    <a:lumMod val="50000"/>
                  </a:schemeClr>
                </a:solidFill>
              </a:rPr>
            </a:br>
            <a:r>
              <a:rPr lang="tr-TR" sz="2000" b="1" dirty="0">
                <a:solidFill>
                  <a:schemeClr val="accent3">
                    <a:lumMod val="50000"/>
                  </a:schemeClr>
                </a:solidFill>
              </a:rPr>
              <a:t/>
            </a:r>
            <a:br>
              <a:rPr lang="tr-TR" sz="2000" b="1" dirty="0">
                <a:solidFill>
                  <a:schemeClr val="accent3">
                    <a:lumMod val="50000"/>
                  </a:schemeClr>
                </a:solidFill>
              </a:rPr>
            </a:br>
            <a:r>
              <a:rPr lang="tr-TR" sz="2000" b="1" dirty="0">
                <a:solidFill>
                  <a:schemeClr val="accent3">
                    <a:lumMod val="50000"/>
                  </a:schemeClr>
                </a:solidFill>
              </a:rPr>
              <a:t>Kandaki toplam oksijen </a:t>
            </a:r>
            <a:r>
              <a:rPr lang="tr-TR" sz="2000" b="1" dirty="0" err="1">
                <a:solidFill>
                  <a:schemeClr val="accent3">
                    <a:lumMod val="50000"/>
                  </a:schemeClr>
                </a:solidFill>
              </a:rPr>
              <a:t>kontenti</a:t>
            </a:r>
            <a:r>
              <a:rPr lang="tr-TR" sz="2000" b="1" dirty="0">
                <a:solidFill>
                  <a:schemeClr val="accent3">
                    <a:lumMod val="50000"/>
                  </a:schemeClr>
                </a:solidFill>
              </a:rPr>
              <a:t> , hemoglobine bağlı oksijen ile kanda çözülmüş haldeki oksijenin toplam miktarıdır.</a:t>
            </a:r>
            <a:br>
              <a:rPr lang="tr-TR" sz="2000" b="1" dirty="0">
                <a:solidFill>
                  <a:schemeClr val="accent3">
                    <a:lumMod val="50000"/>
                  </a:schemeClr>
                </a:solidFill>
              </a:rPr>
            </a:br>
            <a:r>
              <a:rPr lang="tr-TR" sz="2000" b="1" dirty="0">
                <a:solidFill>
                  <a:schemeClr val="accent3">
                    <a:lumMod val="50000"/>
                  </a:schemeClr>
                </a:solidFill>
              </a:rPr>
              <a:t/>
            </a:r>
            <a:br>
              <a:rPr lang="tr-TR" sz="2000" b="1" dirty="0">
                <a:solidFill>
                  <a:schemeClr val="accent3">
                    <a:lumMod val="50000"/>
                  </a:schemeClr>
                </a:solidFill>
              </a:rPr>
            </a:br>
            <a:r>
              <a:rPr lang="tr-TR" sz="2000" b="1" dirty="0">
                <a:solidFill>
                  <a:schemeClr val="accent3">
                    <a:lumMod val="50000"/>
                  </a:schemeClr>
                </a:solidFill>
              </a:rPr>
              <a:t>Dokulara oksijen transportu, </a:t>
            </a:r>
            <a:r>
              <a:rPr lang="tr-TR" sz="2000" b="1" dirty="0" err="1">
                <a:solidFill>
                  <a:schemeClr val="accent3">
                    <a:lumMod val="50000"/>
                  </a:schemeClr>
                </a:solidFill>
              </a:rPr>
              <a:t>respiratuvar</a:t>
            </a:r>
            <a:r>
              <a:rPr lang="tr-TR" sz="2000" b="1" dirty="0">
                <a:solidFill>
                  <a:schemeClr val="accent3">
                    <a:lumMod val="50000"/>
                  </a:schemeClr>
                </a:solidFill>
              </a:rPr>
              <a:t> ve </a:t>
            </a:r>
            <a:r>
              <a:rPr lang="tr-TR" sz="2000" b="1" dirty="0" err="1">
                <a:solidFill>
                  <a:schemeClr val="accent3">
                    <a:lumMod val="50000"/>
                  </a:schemeClr>
                </a:solidFill>
              </a:rPr>
              <a:t>kardiak</a:t>
            </a:r>
            <a:r>
              <a:rPr lang="tr-TR" sz="2000" b="1" dirty="0">
                <a:solidFill>
                  <a:schemeClr val="accent3">
                    <a:lumMod val="50000"/>
                  </a:schemeClr>
                </a:solidFill>
              </a:rPr>
              <a:t> fonksiyonların düzenli çalışması ile gerçekleşmektedir.</a:t>
            </a:r>
            <a:r>
              <a:rPr lang="tr-TR" sz="2000" dirty="0">
                <a:solidFill>
                  <a:schemeClr val="accent3">
                    <a:lumMod val="50000"/>
                  </a:schemeClr>
                </a:solidFill>
              </a:rPr>
              <a:t/>
            </a:r>
            <a:br>
              <a:rPr lang="tr-TR" sz="2000" dirty="0">
                <a:solidFill>
                  <a:schemeClr val="accent3">
                    <a:lumMod val="50000"/>
                  </a:schemeClr>
                </a:solidFill>
              </a:rPr>
            </a:br>
            <a:endParaRPr lang="tr-TR" sz="2000" dirty="0">
              <a:solidFill>
                <a:schemeClr val="accent3">
                  <a:lumMod val="50000"/>
                </a:schemeClr>
              </a:solidFill>
            </a:endParaRPr>
          </a:p>
        </p:txBody>
      </p:sp>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54636" y="1038449"/>
            <a:ext cx="3081617" cy="4969027"/>
          </a:xfrm>
        </p:spPr>
      </p:pic>
    </p:spTree>
    <p:extLst>
      <p:ext uri="{BB962C8B-B14F-4D97-AF65-F5344CB8AC3E}">
        <p14:creationId xmlns:p14="http://schemas.microsoft.com/office/powerpoint/2010/main" val="20968099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MA\DETAILS\VO.png">
            <a:extLst>
              <a:ext uri="{FF2B5EF4-FFF2-40B4-BE49-F238E27FC236}">
                <a16:creationId xmlns="" xmlns:a16="http://schemas.microsoft.com/office/drawing/2014/main" id="{FD762D9B-A55B-492E-94CC-92B8CBECBE80}"/>
              </a:ext>
            </a:extLst>
          </p:cNvPr>
          <p:cNvPicPr>
            <a:picLocks noChangeAspect="1" noChangeArrowheads="1"/>
          </p:cNvPicPr>
          <p:nvPr/>
        </p:nvPicPr>
        <p:blipFill>
          <a:blip r:embed="rId3" cstate="print"/>
          <a:srcRect/>
          <a:stretch>
            <a:fillRect/>
          </a:stretch>
        </p:blipFill>
        <p:spPr bwMode="auto">
          <a:xfrm>
            <a:off x="854031" y="1252827"/>
            <a:ext cx="3652465" cy="3937780"/>
          </a:xfrm>
          <a:prstGeom prst="rect">
            <a:avLst/>
          </a:prstGeom>
          <a:noFill/>
        </p:spPr>
      </p:pic>
      <p:sp>
        <p:nvSpPr>
          <p:cNvPr id="3" name="Rectangle 35">
            <a:extLst>
              <a:ext uri="{FF2B5EF4-FFF2-40B4-BE49-F238E27FC236}">
                <a16:creationId xmlns="" xmlns:a16="http://schemas.microsoft.com/office/drawing/2014/main" id="{BB82B529-FC3A-45C6-B41F-F6DA00ADE75D}"/>
              </a:ext>
            </a:extLst>
          </p:cNvPr>
          <p:cNvSpPr/>
          <p:nvPr/>
        </p:nvSpPr>
        <p:spPr>
          <a:xfrm>
            <a:off x="3207224" y="852717"/>
            <a:ext cx="825332" cy="400110"/>
          </a:xfrm>
          <a:prstGeom prst="rect">
            <a:avLst/>
          </a:prstGeom>
        </p:spPr>
        <p:txBody>
          <a:bodyPr wrap="square">
            <a:spAutoFit/>
          </a:bodyPr>
          <a:lstStyle/>
          <a:p>
            <a:r>
              <a:rPr lang="it-IT" sz="2000" b="1" dirty="0">
                <a:solidFill>
                  <a:srgbClr val="00B0B9"/>
                </a:solidFill>
                <a:latin typeface="Verdana"/>
              </a:rPr>
              <a:t>DO</a:t>
            </a:r>
            <a:r>
              <a:rPr lang="it-IT" sz="2000" b="1" baseline="-25000" dirty="0">
                <a:solidFill>
                  <a:srgbClr val="00B0B9"/>
                </a:solidFill>
                <a:latin typeface="Verdana"/>
              </a:rPr>
              <a:t>2</a:t>
            </a:r>
            <a:endParaRPr lang="it-IT" sz="2000" dirty="0">
              <a:solidFill>
                <a:srgbClr val="00B0B9"/>
              </a:solidFill>
              <a:latin typeface="Verdana"/>
            </a:endParaRPr>
          </a:p>
        </p:txBody>
      </p:sp>
      <p:sp>
        <p:nvSpPr>
          <p:cNvPr id="5" name="Metin kutusu 4">
            <a:extLst>
              <a:ext uri="{FF2B5EF4-FFF2-40B4-BE49-F238E27FC236}">
                <a16:creationId xmlns="" xmlns:a16="http://schemas.microsoft.com/office/drawing/2014/main" id="{2AE4515E-1070-4565-BC21-82599BC7F856}"/>
              </a:ext>
            </a:extLst>
          </p:cNvPr>
          <p:cNvSpPr txBox="1"/>
          <p:nvPr/>
        </p:nvSpPr>
        <p:spPr>
          <a:xfrm>
            <a:off x="854031" y="929662"/>
            <a:ext cx="833718" cy="323165"/>
          </a:xfrm>
          <a:prstGeom prst="rect">
            <a:avLst/>
          </a:prstGeom>
          <a:noFill/>
        </p:spPr>
        <p:txBody>
          <a:bodyPr wrap="square">
            <a:spAutoFit/>
          </a:bodyPr>
          <a:lstStyle/>
          <a:p>
            <a:r>
              <a:rPr lang="it-IT" sz="1500" b="1" dirty="0">
                <a:solidFill>
                  <a:srgbClr val="00B0B9"/>
                </a:solidFill>
                <a:latin typeface="Verdana"/>
              </a:rPr>
              <a:t>VCO</a:t>
            </a:r>
            <a:r>
              <a:rPr lang="it-IT" sz="1500" b="1" baseline="-25000" dirty="0">
                <a:solidFill>
                  <a:srgbClr val="00B0B9"/>
                </a:solidFill>
                <a:latin typeface="Verdana"/>
              </a:rPr>
              <a:t>2</a:t>
            </a:r>
            <a:endParaRPr lang="it-IT" sz="1500" dirty="0">
              <a:solidFill>
                <a:srgbClr val="00B0B9"/>
              </a:solidFill>
              <a:latin typeface="Verdana"/>
            </a:endParaRPr>
          </a:p>
        </p:txBody>
      </p:sp>
      <p:sp>
        <p:nvSpPr>
          <p:cNvPr id="7" name="Metin kutusu 6">
            <a:extLst>
              <a:ext uri="{FF2B5EF4-FFF2-40B4-BE49-F238E27FC236}">
                <a16:creationId xmlns="" xmlns:a16="http://schemas.microsoft.com/office/drawing/2014/main" id="{34FB6A30-67A1-46C9-B8B6-C2198FC43DA2}"/>
              </a:ext>
            </a:extLst>
          </p:cNvPr>
          <p:cNvSpPr txBox="1"/>
          <p:nvPr/>
        </p:nvSpPr>
        <p:spPr>
          <a:xfrm>
            <a:off x="4506496" y="1939151"/>
            <a:ext cx="6095999" cy="2914324"/>
          </a:xfrm>
          <a:prstGeom prst="rect">
            <a:avLst/>
          </a:prstGeom>
          <a:noFill/>
        </p:spPr>
        <p:txBody>
          <a:bodyPr wrap="square" numCol="1">
            <a:spAutoFit/>
          </a:bodyPr>
          <a:lstStyle/>
          <a:p>
            <a:r>
              <a:rPr lang="tr-TR" sz="1667" dirty="0"/>
              <a:t> </a:t>
            </a:r>
            <a:r>
              <a:rPr lang="tr-TR" sz="1667" dirty="0">
                <a:latin typeface="Arial" panose="020B0604020202020204" pitchFamily="34" charset="0"/>
                <a:cs typeface="Arial" panose="020B0604020202020204" pitchFamily="34" charset="0"/>
              </a:rPr>
              <a:t>Dokulara sunulan oksijen (DO</a:t>
            </a:r>
            <a:r>
              <a:rPr lang="tr-TR" sz="1667" baseline="-25000" dirty="0">
                <a:latin typeface="Arial" panose="020B0604020202020204" pitchFamily="34" charset="0"/>
                <a:cs typeface="Arial" panose="020B0604020202020204" pitchFamily="34" charset="0"/>
              </a:rPr>
              <a:t>2</a:t>
            </a:r>
            <a:r>
              <a:rPr lang="tr-TR" sz="1667" dirty="0">
                <a:latin typeface="Arial" panose="020B0604020202020204" pitchFamily="34" charset="0"/>
                <a:cs typeface="Arial" panose="020B0604020202020204" pitchFamily="34" charset="0"/>
              </a:rPr>
              <a:t>), </a:t>
            </a:r>
            <a:r>
              <a:rPr lang="tr-TR" sz="1667" dirty="0" err="1">
                <a:latin typeface="Arial" panose="020B0604020202020204" pitchFamily="34" charset="0"/>
                <a:cs typeface="Arial" panose="020B0604020202020204" pitchFamily="34" charset="0"/>
              </a:rPr>
              <a:t>mikrosirkülasyondan</a:t>
            </a:r>
            <a:r>
              <a:rPr lang="tr-TR" sz="1667" dirty="0">
                <a:latin typeface="Arial" panose="020B0604020202020204" pitchFamily="34" charset="0"/>
                <a:cs typeface="Arial" panose="020B0604020202020204" pitchFamily="34" charset="0"/>
              </a:rPr>
              <a:t> dokulara alınan O2 </a:t>
            </a:r>
            <a:r>
              <a:rPr lang="tr-TR" sz="1667" dirty="0" err="1">
                <a:latin typeface="Arial" panose="020B0604020202020204" pitchFamily="34" charset="0"/>
                <a:cs typeface="Arial" panose="020B0604020202020204" pitchFamily="34" charset="0"/>
              </a:rPr>
              <a:t>nin</a:t>
            </a:r>
            <a:r>
              <a:rPr lang="tr-TR" sz="1667" dirty="0">
                <a:latin typeface="Arial" panose="020B0604020202020204" pitchFamily="34" charset="0"/>
                <a:cs typeface="Arial" panose="020B0604020202020204" pitchFamily="34" charset="0"/>
              </a:rPr>
              <a:t> tutulum hızı (VO</a:t>
            </a:r>
            <a:r>
              <a:rPr lang="tr-TR" sz="1667" baseline="-25000" dirty="0">
                <a:latin typeface="Arial" panose="020B0604020202020204" pitchFamily="34" charset="0"/>
                <a:cs typeface="Arial" panose="020B0604020202020204" pitchFamily="34" charset="0"/>
              </a:rPr>
              <a:t>2</a:t>
            </a:r>
            <a:r>
              <a:rPr lang="tr-TR" sz="1667" dirty="0">
                <a:latin typeface="Arial" panose="020B0604020202020204" pitchFamily="34" charset="0"/>
                <a:cs typeface="Arial" panose="020B0604020202020204" pitchFamily="34" charset="0"/>
              </a:rPr>
              <a:t>), olarak gösterilmekte, VO</a:t>
            </a:r>
            <a:r>
              <a:rPr lang="tr-TR" sz="1667" baseline="-25000" dirty="0">
                <a:latin typeface="Arial" panose="020B0604020202020204" pitchFamily="34" charset="0"/>
                <a:cs typeface="Arial" panose="020B0604020202020204" pitchFamily="34" charset="0"/>
              </a:rPr>
              <a:t>2</a:t>
            </a:r>
            <a:r>
              <a:rPr lang="tr-TR" sz="1667" dirty="0">
                <a:latin typeface="Arial" panose="020B0604020202020204" pitchFamily="34" charset="0"/>
                <a:cs typeface="Arial" panose="020B0604020202020204" pitchFamily="34" charset="0"/>
              </a:rPr>
              <a:t> </a:t>
            </a:r>
            <a:r>
              <a:rPr lang="tr-TR" sz="1667" dirty="0" err="1">
                <a:latin typeface="Arial" panose="020B0604020202020204" pitchFamily="34" charset="0"/>
                <a:cs typeface="Arial" panose="020B0604020202020204" pitchFamily="34" charset="0"/>
              </a:rPr>
              <a:t>nin</a:t>
            </a:r>
            <a:r>
              <a:rPr lang="tr-TR" sz="1667" dirty="0">
                <a:latin typeface="Arial" panose="020B0604020202020204" pitchFamily="34" charset="0"/>
                <a:cs typeface="Arial" panose="020B0604020202020204" pitchFamily="34" charset="0"/>
              </a:rPr>
              <a:t>,</a:t>
            </a:r>
          </a:p>
          <a:p>
            <a:r>
              <a:rPr lang="tr-TR" sz="1667" dirty="0" err="1">
                <a:latin typeface="Arial" panose="020B0604020202020204" pitchFamily="34" charset="0"/>
                <a:cs typeface="Arial" panose="020B0604020202020204" pitchFamily="34" charset="0"/>
              </a:rPr>
              <a:t>metabolik</a:t>
            </a:r>
            <a:r>
              <a:rPr lang="tr-TR" sz="1667" dirty="0">
                <a:latin typeface="Arial" panose="020B0604020202020204" pitchFamily="34" charset="0"/>
                <a:cs typeface="Arial" panose="020B0604020202020204" pitchFamily="34" charset="0"/>
              </a:rPr>
              <a:t> olaylarda kullanılan değerine ise ,metabolizma oksijen hızı (MRO</a:t>
            </a:r>
            <a:r>
              <a:rPr lang="tr-TR" sz="1667" baseline="-25000" dirty="0">
                <a:latin typeface="Arial" panose="020B0604020202020204" pitchFamily="34" charset="0"/>
                <a:cs typeface="Arial" panose="020B0604020202020204" pitchFamily="34" charset="0"/>
              </a:rPr>
              <a:t>2</a:t>
            </a:r>
            <a:r>
              <a:rPr lang="tr-TR" sz="1667" dirty="0">
                <a:latin typeface="Arial" panose="020B0604020202020204" pitchFamily="34" charset="0"/>
                <a:cs typeface="Arial" panose="020B0604020202020204" pitchFamily="34" charset="0"/>
              </a:rPr>
              <a:t>) adı verilmektedir.</a:t>
            </a:r>
          </a:p>
          <a:p>
            <a:endParaRPr lang="tr-TR" sz="1667" dirty="0">
              <a:latin typeface="Arial" panose="020B0604020202020204" pitchFamily="34" charset="0"/>
              <a:cs typeface="Arial" panose="020B0604020202020204" pitchFamily="34" charset="0"/>
            </a:endParaRPr>
          </a:p>
          <a:p>
            <a:r>
              <a:rPr lang="tr-TR" sz="1667" dirty="0">
                <a:latin typeface="Arial" panose="020B0604020202020204" pitchFamily="34" charset="0"/>
                <a:cs typeface="Arial" panose="020B0604020202020204" pitchFamily="34" charset="0"/>
              </a:rPr>
              <a:t>MR02 değeri, mitokondri içinde suya dönüşen O</a:t>
            </a:r>
            <a:r>
              <a:rPr lang="tr-TR" sz="1667" baseline="-25000" dirty="0">
                <a:latin typeface="Arial" panose="020B0604020202020204" pitchFamily="34" charset="0"/>
                <a:cs typeface="Arial" panose="020B0604020202020204" pitchFamily="34" charset="0"/>
              </a:rPr>
              <a:t>2</a:t>
            </a:r>
            <a:endParaRPr lang="tr-TR" sz="1667" dirty="0">
              <a:latin typeface="Arial" panose="020B0604020202020204" pitchFamily="34" charset="0"/>
              <a:cs typeface="Arial" panose="020B0604020202020204" pitchFamily="34" charset="0"/>
            </a:endParaRPr>
          </a:p>
          <a:p>
            <a:r>
              <a:rPr lang="tr-TR" sz="1667" dirty="0">
                <a:latin typeface="Arial" panose="020B0604020202020204" pitchFamily="34" charset="0"/>
                <a:cs typeface="Arial" panose="020B0604020202020204" pitchFamily="34" charset="0"/>
              </a:rPr>
              <a:t>miktarıdır. Sağlıklı bireylerde, oksijen dokularda</a:t>
            </a:r>
          </a:p>
          <a:p>
            <a:r>
              <a:rPr lang="tr-TR" sz="1667" dirty="0">
                <a:latin typeface="Arial" panose="020B0604020202020204" pitchFamily="34" charset="0"/>
                <a:cs typeface="Arial" panose="020B0604020202020204" pitchFamily="34" charset="0"/>
              </a:rPr>
              <a:t>depolanmadığından </a:t>
            </a:r>
            <a:r>
              <a:rPr lang="tr-TR" sz="1667" b="1" dirty="0">
                <a:latin typeface="Arial" panose="020B0604020202020204" pitchFamily="34" charset="0"/>
                <a:cs typeface="Arial" panose="020B0604020202020204" pitchFamily="34" charset="0"/>
              </a:rPr>
              <a:t>V</a:t>
            </a:r>
            <a:r>
              <a:rPr lang="tr-TR" sz="1667" dirty="0">
                <a:latin typeface="Arial" panose="020B0604020202020204" pitchFamily="34" charset="0"/>
                <a:cs typeface="Arial" panose="020B0604020202020204" pitchFamily="34" charset="0"/>
              </a:rPr>
              <a:t>O</a:t>
            </a:r>
            <a:r>
              <a:rPr lang="tr-TR" sz="1667" baseline="-25000" dirty="0">
                <a:latin typeface="Arial" panose="020B0604020202020204" pitchFamily="34" charset="0"/>
                <a:cs typeface="Arial" panose="020B0604020202020204" pitchFamily="34" charset="0"/>
              </a:rPr>
              <a:t>2</a:t>
            </a:r>
            <a:r>
              <a:rPr lang="tr-TR" sz="1667" b="1" dirty="0">
                <a:latin typeface="Arial" panose="020B0604020202020204" pitchFamily="34" charset="0"/>
                <a:cs typeface="Arial" panose="020B0604020202020204" pitchFamily="34" charset="0"/>
              </a:rPr>
              <a:t> = MR</a:t>
            </a:r>
            <a:r>
              <a:rPr lang="tr-TR" sz="1667" dirty="0">
                <a:latin typeface="Arial" panose="020B0604020202020204" pitchFamily="34" charset="0"/>
                <a:cs typeface="Arial" panose="020B0604020202020204" pitchFamily="34" charset="0"/>
              </a:rPr>
              <a:t>O</a:t>
            </a:r>
            <a:r>
              <a:rPr lang="tr-TR" sz="1667" baseline="-25000" dirty="0">
                <a:latin typeface="Arial" panose="020B0604020202020204" pitchFamily="34" charset="0"/>
                <a:cs typeface="Arial" panose="020B0604020202020204" pitchFamily="34" charset="0"/>
              </a:rPr>
              <a:t>2</a:t>
            </a:r>
            <a:r>
              <a:rPr lang="tr-TR" sz="1667" dirty="0">
                <a:latin typeface="Arial" panose="020B0604020202020204" pitchFamily="34" charset="0"/>
                <a:cs typeface="Arial" panose="020B0604020202020204" pitchFamily="34" charset="0"/>
              </a:rPr>
              <a:t> olarak</a:t>
            </a:r>
          </a:p>
          <a:p>
            <a:r>
              <a:rPr lang="tr-TR" sz="1667" dirty="0">
                <a:latin typeface="Arial" panose="020B0604020202020204" pitchFamily="34" charset="0"/>
                <a:cs typeface="Arial" panose="020B0604020202020204" pitchFamily="34" charset="0"/>
              </a:rPr>
              <a:t>yorumlanmaktadır. </a:t>
            </a:r>
          </a:p>
          <a:p>
            <a:endParaRPr lang="tr-TR" sz="1667" dirty="0">
              <a:latin typeface="Arial" panose="020B0604020202020204" pitchFamily="34" charset="0"/>
              <a:cs typeface="Arial" panose="020B0604020202020204" pitchFamily="34" charset="0"/>
            </a:endParaRPr>
          </a:p>
        </p:txBody>
      </p:sp>
      <p:sp>
        <p:nvSpPr>
          <p:cNvPr id="10" name="Metin kutusu 9">
            <a:extLst>
              <a:ext uri="{FF2B5EF4-FFF2-40B4-BE49-F238E27FC236}">
                <a16:creationId xmlns="" xmlns:a16="http://schemas.microsoft.com/office/drawing/2014/main" id="{111F65B1-AD80-45CF-8457-6F08F0BBAA0E}"/>
              </a:ext>
            </a:extLst>
          </p:cNvPr>
          <p:cNvSpPr txBox="1"/>
          <p:nvPr/>
        </p:nvSpPr>
        <p:spPr>
          <a:xfrm>
            <a:off x="4032556" y="668531"/>
            <a:ext cx="6096000" cy="400110"/>
          </a:xfrm>
          <a:prstGeom prst="rect">
            <a:avLst/>
          </a:prstGeom>
          <a:noFill/>
        </p:spPr>
        <p:txBody>
          <a:bodyPr wrap="square">
            <a:spAutoFit/>
          </a:bodyPr>
          <a:lstStyle/>
          <a:p>
            <a:r>
              <a:rPr lang="tr-TR" sz="2000" b="1" dirty="0">
                <a:solidFill>
                  <a:srgbClr val="FF0000"/>
                </a:solidFill>
              </a:rPr>
              <a:t>Doku Oksijen Dengesi</a:t>
            </a:r>
          </a:p>
        </p:txBody>
      </p:sp>
      <p:sp>
        <p:nvSpPr>
          <p:cNvPr id="12" name="Metin kutusu 11">
            <a:extLst>
              <a:ext uri="{FF2B5EF4-FFF2-40B4-BE49-F238E27FC236}">
                <a16:creationId xmlns="" xmlns:a16="http://schemas.microsoft.com/office/drawing/2014/main" id="{C54C30F2-2AF5-4DBA-8B1D-27E2B9D18447}"/>
              </a:ext>
            </a:extLst>
          </p:cNvPr>
          <p:cNvSpPr txBox="1"/>
          <p:nvPr/>
        </p:nvSpPr>
        <p:spPr>
          <a:xfrm>
            <a:off x="533099" y="5331570"/>
            <a:ext cx="11658901" cy="784830"/>
          </a:xfrm>
          <a:prstGeom prst="rect">
            <a:avLst/>
          </a:prstGeom>
          <a:noFill/>
        </p:spPr>
        <p:txBody>
          <a:bodyPr wrap="square">
            <a:spAutoFit/>
          </a:bodyPr>
          <a:lstStyle/>
          <a:p>
            <a:r>
              <a:rPr lang="tr-TR" sz="1500" b="1" dirty="0" smtClean="0"/>
              <a:t>Yapılan </a:t>
            </a:r>
            <a:r>
              <a:rPr lang="tr-TR" sz="1500" b="1" dirty="0"/>
              <a:t>çalışmalarda yağ oranı düşük fit bir bireyin V</a:t>
            </a:r>
            <a:r>
              <a:rPr lang="tr-TR" sz="1500" b="1" dirty="0">
                <a:latin typeface="Avenir Next World"/>
              </a:rPr>
              <a:t>O</a:t>
            </a:r>
            <a:r>
              <a:rPr lang="tr-TR" sz="1500" b="1" baseline="-25000" dirty="0">
                <a:latin typeface="Avenir Next World"/>
              </a:rPr>
              <a:t>2</a:t>
            </a:r>
            <a:r>
              <a:rPr lang="tr-TR" sz="1500" b="1" dirty="0"/>
              <a:t> </a:t>
            </a:r>
            <a:r>
              <a:rPr lang="tr-TR" sz="1500" b="1" dirty="0" err="1"/>
              <a:t>max</a:t>
            </a:r>
            <a:r>
              <a:rPr lang="tr-TR" sz="1500" b="1" dirty="0"/>
              <a:t> 85mg/kg/</a:t>
            </a:r>
            <a:r>
              <a:rPr lang="tr-TR" sz="1500" b="1" dirty="0" err="1"/>
              <a:t>dk</a:t>
            </a:r>
            <a:r>
              <a:rPr lang="tr-TR" sz="1500" b="1" dirty="0"/>
              <a:t> (dakikada 85mg oksijen) iken yağ oranı yüksek bireylerde bu oran  V</a:t>
            </a:r>
            <a:r>
              <a:rPr lang="tr-TR" sz="1500" b="1" dirty="0">
                <a:latin typeface="Avenir Next World"/>
              </a:rPr>
              <a:t>O</a:t>
            </a:r>
            <a:r>
              <a:rPr lang="tr-TR" sz="1500" b="1" baseline="-25000" dirty="0">
                <a:latin typeface="Avenir Next World"/>
              </a:rPr>
              <a:t>2</a:t>
            </a:r>
            <a:r>
              <a:rPr lang="tr-TR" sz="1500" b="1" dirty="0"/>
              <a:t>max 40mg/kg/</a:t>
            </a:r>
            <a:r>
              <a:rPr lang="tr-TR" sz="1500" b="1" dirty="0" err="1"/>
              <a:t>dk</a:t>
            </a:r>
            <a:r>
              <a:rPr lang="tr-TR" sz="1500" b="1" dirty="0"/>
              <a:t> olarak ölçülmüştür. </a:t>
            </a:r>
          </a:p>
          <a:p>
            <a:r>
              <a:rPr lang="tr-TR" sz="1500" b="1" dirty="0" smtClean="0"/>
              <a:t>Yağ </a:t>
            </a:r>
            <a:r>
              <a:rPr lang="tr-TR" sz="1500" b="1" dirty="0"/>
              <a:t>oranı düşük  bireylerin oksijen ihtiyacı yağ oranı yüksek bireylere göre 2 kat daha fazla olduğu </a:t>
            </a:r>
            <a:r>
              <a:rPr lang="tr-TR" sz="1500" b="1" dirty="0" smtClean="0"/>
              <a:t>görülmüştür</a:t>
            </a:r>
            <a:endParaRPr lang="tr-TR" sz="1500" b="1" dirty="0"/>
          </a:p>
        </p:txBody>
      </p:sp>
    </p:spTree>
    <p:extLst>
      <p:ext uri="{BB962C8B-B14F-4D97-AF65-F5344CB8AC3E}">
        <p14:creationId xmlns:p14="http://schemas.microsoft.com/office/powerpoint/2010/main" val="14378636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etin kutusu 9">
            <a:extLst>
              <a:ext uri="{FF2B5EF4-FFF2-40B4-BE49-F238E27FC236}">
                <a16:creationId xmlns="" xmlns:a16="http://schemas.microsoft.com/office/drawing/2014/main" id="{111F65B1-AD80-45CF-8457-6F08F0BBAA0E}"/>
              </a:ext>
            </a:extLst>
          </p:cNvPr>
          <p:cNvSpPr txBox="1"/>
          <p:nvPr/>
        </p:nvSpPr>
        <p:spPr>
          <a:xfrm>
            <a:off x="2730087" y="900431"/>
            <a:ext cx="7923989" cy="400110"/>
          </a:xfrm>
          <a:prstGeom prst="rect">
            <a:avLst/>
          </a:prstGeom>
          <a:noFill/>
        </p:spPr>
        <p:txBody>
          <a:bodyPr wrap="square">
            <a:spAutoFit/>
          </a:bodyPr>
          <a:lstStyle/>
          <a:p>
            <a:r>
              <a:rPr lang="tr-TR" sz="2000" b="1" dirty="0">
                <a:solidFill>
                  <a:srgbClr val="FF0000"/>
                </a:solidFill>
              </a:rPr>
              <a:t>Oksijen Transportunun </a:t>
            </a:r>
            <a:r>
              <a:rPr lang="tr-TR" sz="2000" b="1" dirty="0" err="1">
                <a:solidFill>
                  <a:srgbClr val="FF0000"/>
                </a:solidFill>
              </a:rPr>
              <a:t>Monitörizasyonu</a:t>
            </a:r>
            <a:r>
              <a:rPr lang="tr-TR" sz="2000" b="1" dirty="0">
                <a:solidFill>
                  <a:srgbClr val="FF0000"/>
                </a:solidFill>
              </a:rPr>
              <a:t> Nasıl </a:t>
            </a:r>
            <a:r>
              <a:rPr lang="tr-TR" sz="2000" b="1" err="1">
                <a:solidFill>
                  <a:srgbClr val="FF0000"/>
                </a:solidFill>
              </a:rPr>
              <a:t>Yapilmalıdır</a:t>
            </a:r>
            <a:r>
              <a:rPr lang="tr-TR" sz="2000" b="1">
                <a:solidFill>
                  <a:srgbClr val="FF0000"/>
                </a:solidFill>
              </a:rPr>
              <a:t> </a:t>
            </a:r>
            <a:r>
              <a:rPr lang="tr-TR" sz="2000" b="1" smtClean="0">
                <a:solidFill>
                  <a:srgbClr val="FF0000"/>
                </a:solidFill>
              </a:rPr>
              <a:t>?</a:t>
            </a:r>
            <a:endParaRPr lang="tr-TR" sz="2000" b="1" dirty="0">
              <a:solidFill>
                <a:srgbClr val="FF0000"/>
              </a:solidFill>
            </a:endParaRPr>
          </a:p>
        </p:txBody>
      </p:sp>
      <p:sp>
        <p:nvSpPr>
          <p:cNvPr id="9" name="Metin kutusu 8">
            <a:extLst>
              <a:ext uri="{FF2B5EF4-FFF2-40B4-BE49-F238E27FC236}">
                <a16:creationId xmlns="" xmlns:a16="http://schemas.microsoft.com/office/drawing/2014/main" id="{0235E8C6-EA68-41E5-AF39-6675F9A12F9F}"/>
              </a:ext>
            </a:extLst>
          </p:cNvPr>
          <p:cNvSpPr txBox="1"/>
          <p:nvPr/>
        </p:nvSpPr>
        <p:spPr>
          <a:xfrm>
            <a:off x="4118723" y="2199997"/>
            <a:ext cx="7550313" cy="2246769"/>
          </a:xfrm>
          <a:prstGeom prst="rect">
            <a:avLst/>
          </a:prstGeom>
          <a:noFill/>
        </p:spPr>
        <p:txBody>
          <a:bodyPr wrap="square">
            <a:spAutoFit/>
          </a:bodyPr>
          <a:lstStyle/>
          <a:p>
            <a:pPr algn="just"/>
            <a:r>
              <a:rPr lang="tr-TR" sz="2000" b="1" dirty="0"/>
              <a:t>Oksijen transportunda sıklıkla D</a:t>
            </a:r>
            <a:r>
              <a:rPr lang="tr-TR" sz="2000" b="1" dirty="0">
                <a:latin typeface="Avenir Next World"/>
              </a:rPr>
              <a:t>O</a:t>
            </a:r>
            <a:r>
              <a:rPr lang="tr-TR" sz="2000" b="1" baseline="-25000" dirty="0">
                <a:latin typeface="Avenir Next World"/>
              </a:rPr>
              <a:t>2</a:t>
            </a:r>
            <a:r>
              <a:rPr lang="tr-TR" sz="2000" b="1" dirty="0"/>
              <a:t> ve V</a:t>
            </a:r>
            <a:r>
              <a:rPr lang="tr-TR" sz="2000" b="1" dirty="0">
                <a:latin typeface="Avenir Next World"/>
              </a:rPr>
              <a:t>O</a:t>
            </a:r>
            <a:r>
              <a:rPr lang="tr-TR" sz="2000" b="1" baseline="-25000" dirty="0">
                <a:latin typeface="Avenir Next World"/>
              </a:rPr>
              <a:t>2</a:t>
            </a:r>
            <a:r>
              <a:rPr lang="tr-TR" sz="2000" b="1" dirty="0"/>
              <a:t> değerleri kullanılmaktadır. Bu parametreler Global olarak sistemik sirkülasyondan ölçülebilmektedir. Oksijen </a:t>
            </a:r>
            <a:r>
              <a:rPr lang="tr-TR" sz="2000" b="1" dirty="0" err="1"/>
              <a:t>uptake</a:t>
            </a:r>
            <a:r>
              <a:rPr lang="tr-TR" sz="2000" b="1" dirty="0"/>
              <a:t> (V</a:t>
            </a:r>
            <a:r>
              <a:rPr lang="tr-TR" sz="2000" b="1" dirty="0">
                <a:latin typeface="Avenir Next World"/>
              </a:rPr>
              <a:t>O</a:t>
            </a:r>
            <a:r>
              <a:rPr lang="tr-TR" sz="2000" b="1" baseline="-25000" dirty="0">
                <a:latin typeface="Avenir Next World"/>
              </a:rPr>
              <a:t>2</a:t>
            </a:r>
            <a:r>
              <a:rPr lang="tr-TR" sz="2000" b="1" dirty="0"/>
              <a:t>), dokulara giden </a:t>
            </a:r>
            <a:r>
              <a:rPr lang="tr-TR" sz="2000" b="1" dirty="0">
                <a:latin typeface="Avenir Next World"/>
              </a:rPr>
              <a:t>O</a:t>
            </a:r>
            <a:r>
              <a:rPr lang="tr-TR" sz="2000" b="1" baseline="-25000" dirty="0">
                <a:latin typeface="Avenir Next World"/>
              </a:rPr>
              <a:t>2</a:t>
            </a:r>
            <a:r>
              <a:rPr lang="tr-TR" sz="2000" b="1" dirty="0"/>
              <a:t> miktarı hakkında yeterli bilgiler vermesine rağmen, doku </a:t>
            </a:r>
            <a:r>
              <a:rPr lang="tr-TR" sz="2000" b="1" dirty="0" err="1"/>
              <a:t>oksijenizasyonu</a:t>
            </a:r>
            <a:r>
              <a:rPr lang="tr-TR" sz="2000" b="1" dirty="0"/>
              <a:t> hakkında yeterli bilgiler vermemektedir. </a:t>
            </a:r>
          </a:p>
          <a:p>
            <a:pPr algn="just"/>
            <a:r>
              <a:rPr lang="tr-TR" sz="2000" b="1" dirty="0"/>
              <a:t>Çünkü doku </a:t>
            </a:r>
            <a:r>
              <a:rPr lang="tr-TR" sz="2000" b="1" dirty="0" err="1"/>
              <a:t>oksijenizasyonu</a:t>
            </a:r>
            <a:r>
              <a:rPr lang="tr-TR" sz="2000" b="1" dirty="0"/>
              <a:t>, </a:t>
            </a:r>
            <a:r>
              <a:rPr lang="tr-TR" sz="2000" b="1" dirty="0" err="1"/>
              <a:t>metobolizma</a:t>
            </a:r>
            <a:r>
              <a:rPr lang="tr-TR" sz="2000" b="1" dirty="0"/>
              <a:t> hızı (MR</a:t>
            </a:r>
            <a:r>
              <a:rPr lang="tr-TR" sz="2000" b="1" dirty="0">
                <a:latin typeface="Avenir Next World"/>
              </a:rPr>
              <a:t>O</a:t>
            </a:r>
            <a:r>
              <a:rPr lang="tr-TR" sz="2000" b="1" baseline="-25000" dirty="0">
                <a:latin typeface="Avenir Next World"/>
              </a:rPr>
              <a:t>2</a:t>
            </a:r>
            <a:r>
              <a:rPr lang="tr-TR" sz="2000" b="1" dirty="0"/>
              <a:t>) gibi ölçülebilen bir işlem gerektirmektedir</a:t>
            </a:r>
            <a:r>
              <a:rPr lang="tr-TR" sz="2000" b="1" dirty="0" smtClean="0"/>
              <a:t>.</a:t>
            </a:r>
            <a:endParaRPr lang="tr-TR" sz="2000" b="1" dirty="0"/>
          </a:p>
        </p:txBody>
      </p:sp>
      <p:pic>
        <p:nvPicPr>
          <p:cNvPr id="6" name="Resim 5">
            <a:extLst>
              <a:ext uri="{FF2B5EF4-FFF2-40B4-BE49-F238E27FC236}">
                <a16:creationId xmlns="" xmlns:a16="http://schemas.microsoft.com/office/drawing/2014/main" id="{B1E12F63-0BF0-4BE9-AD24-B80FEA1F6B49}"/>
              </a:ext>
            </a:extLst>
          </p:cNvPr>
          <p:cNvPicPr>
            <a:picLocks noChangeAspect="1"/>
          </p:cNvPicPr>
          <p:nvPr/>
        </p:nvPicPr>
        <p:blipFill>
          <a:blip r:embed="rId3"/>
          <a:stretch>
            <a:fillRect/>
          </a:stretch>
        </p:blipFill>
        <p:spPr>
          <a:xfrm>
            <a:off x="495290" y="1375764"/>
            <a:ext cx="3623433" cy="4241423"/>
          </a:xfrm>
          <a:prstGeom prst="rect">
            <a:avLst/>
          </a:prstGeom>
        </p:spPr>
      </p:pic>
    </p:spTree>
    <p:extLst>
      <p:ext uri="{BB962C8B-B14F-4D97-AF65-F5344CB8AC3E}">
        <p14:creationId xmlns:p14="http://schemas.microsoft.com/office/powerpoint/2010/main" val="12676426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 xmlns:a16="http://schemas.microsoft.com/office/drawing/2014/main" id="{FB7C92DD-3C3E-4CA1-A1DB-3C95A17FD7C8}"/>
              </a:ext>
            </a:extLst>
          </p:cNvPr>
          <p:cNvSpPr txBox="1"/>
          <p:nvPr/>
        </p:nvSpPr>
        <p:spPr>
          <a:xfrm>
            <a:off x="6005510" y="2190549"/>
            <a:ext cx="5573049" cy="2154051"/>
          </a:xfrm>
          <a:prstGeom prst="rect">
            <a:avLst/>
          </a:prstGeom>
          <a:noFill/>
        </p:spPr>
        <p:txBody>
          <a:bodyPr wrap="square" lIns="0" tIns="0" rIns="0" bIns="0" rtlCol="0">
            <a:spAutoFit/>
          </a:bodyPr>
          <a:lstStyle/>
          <a:p>
            <a:pPr algn="l"/>
            <a:r>
              <a:rPr lang="tr-TR" sz="2333" b="1" dirty="0" smtClean="0">
                <a:latin typeface="Baskerville Old Face" panose="02020602080505020303" pitchFamily="18" charset="0"/>
              </a:rPr>
              <a:t>Standart </a:t>
            </a:r>
            <a:r>
              <a:rPr lang="tr-TR" sz="2333" b="1" dirty="0" err="1">
                <a:latin typeface="Baskerville Old Face" panose="02020602080505020303" pitchFamily="18" charset="0"/>
              </a:rPr>
              <a:t>monitörizasyonda</a:t>
            </a:r>
            <a:r>
              <a:rPr lang="tr-TR" sz="2333" b="1" dirty="0">
                <a:latin typeface="Baskerville Old Face" panose="02020602080505020303" pitchFamily="18" charset="0"/>
              </a:rPr>
              <a:t> </a:t>
            </a:r>
            <a:r>
              <a:rPr lang="tr-TR" sz="2333" b="1" dirty="0" err="1">
                <a:latin typeface="Baskerville Old Face" panose="02020602080505020303" pitchFamily="18" charset="0"/>
              </a:rPr>
              <a:t>lactat</a:t>
            </a:r>
            <a:r>
              <a:rPr lang="tr-TR" sz="2333" b="1" dirty="0">
                <a:latin typeface="Baskerville Old Face" panose="02020602080505020303" pitchFamily="18" charset="0"/>
              </a:rPr>
              <a:t> üretimindeki artış kan gazı cihazından takip edilmektedir. Ancak </a:t>
            </a:r>
            <a:r>
              <a:rPr lang="tr-TR" sz="2333" b="1" dirty="0" err="1">
                <a:latin typeface="Baskerville Old Face" panose="02020602080505020303" pitchFamily="18" charset="0"/>
              </a:rPr>
              <a:t>lactat</a:t>
            </a:r>
            <a:r>
              <a:rPr lang="tr-TR" sz="2333" b="1" dirty="0">
                <a:latin typeface="Baskerville Old Face" panose="02020602080505020303" pitchFamily="18" charset="0"/>
              </a:rPr>
              <a:t> üretimindeki artış doku </a:t>
            </a:r>
            <a:r>
              <a:rPr lang="tr-TR" sz="2333" b="1" dirty="0" err="1">
                <a:latin typeface="Baskerville Old Face" panose="02020602080505020303" pitchFamily="18" charset="0"/>
              </a:rPr>
              <a:t>perfüzyonun</a:t>
            </a:r>
            <a:r>
              <a:rPr lang="tr-TR" sz="2333" b="1" dirty="0">
                <a:latin typeface="Baskerville Old Face" panose="02020602080505020303" pitchFamily="18" charset="0"/>
              </a:rPr>
              <a:t> bozulmasından sonra  görülmektedir.</a:t>
            </a:r>
          </a:p>
          <a:p>
            <a:pPr algn="l"/>
            <a:endParaRPr lang="tr-TR" sz="2333" b="1" dirty="0">
              <a:latin typeface="Baskerville Old Face" panose="02020602080505020303" pitchFamily="18" charset="0"/>
            </a:endParaRPr>
          </a:p>
        </p:txBody>
      </p:sp>
      <p:pic>
        <p:nvPicPr>
          <p:cNvPr id="3" name="Resim 2">
            <a:extLst>
              <a:ext uri="{FF2B5EF4-FFF2-40B4-BE49-F238E27FC236}">
                <a16:creationId xmlns="" xmlns:a16="http://schemas.microsoft.com/office/drawing/2014/main" id="{B08FC6CE-C20B-4182-88A0-ECC775EB3329}"/>
              </a:ext>
            </a:extLst>
          </p:cNvPr>
          <p:cNvPicPr>
            <a:picLocks noChangeAspect="1"/>
          </p:cNvPicPr>
          <p:nvPr/>
        </p:nvPicPr>
        <p:blipFill>
          <a:blip r:embed="rId3"/>
          <a:stretch>
            <a:fillRect/>
          </a:stretch>
        </p:blipFill>
        <p:spPr>
          <a:xfrm>
            <a:off x="763469" y="1225550"/>
            <a:ext cx="4914371" cy="4406900"/>
          </a:xfrm>
          <a:prstGeom prst="rect">
            <a:avLst/>
          </a:prstGeom>
        </p:spPr>
      </p:pic>
    </p:spTree>
    <p:extLst>
      <p:ext uri="{BB962C8B-B14F-4D97-AF65-F5344CB8AC3E}">
        <p14:creationId xmlns:p14="http://schemas.microsoft.com/office/powerpoint/2010/main" val="9147809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smtClean="0">
                <a:solidFill>
                  <a:srgbClr val="FF0000"/>
                </a:solidFill>
              </a:rPr>
              <a:t>PERFÜZYON YETERLİLİĞİNDE GÜNCEL YAKLAŞIMLAR</a:t>
            </a:r>
            <a:endParaRPr lang="tr-TR">
              <a:solidFill>
                <a:srgbClr val="FF0000"/>
              </a:solidFill>
            </a:endParaRPr>
          </a:p>
        </p:txBody>
      </p:sp>
      <p:sp>
        <p:nvSpPr>
          <p:cNvPr id="5" name="Metin Yer Tutucusu 4"/>
          <p:cNvSpPr>
            <a:spLocks noGrp="1"/>
          </p:cNvSpPr>
          <p:nvPr>
            <p:ph type="body" idx="1"/>
          </p:nvPr>
        </p:nvSpPr>
        <p:spPr>
          <a:xfrm>
            <a:off x="1091821" y="5895833"/>
            <a:ext cx="4784777" cy="314174"/>
          </a:xfrm>
        </p:spPr>
        <p:txBody>
          <a:bodyPr/>
          <a:lstStyle/>
          <a:p>
            <a:r>
              <a:rPr lang="tr-TR" sz="1600" b="1" i="1">
                <a:solidFill>
                  <a:srgbClr val="C00000"/>
                </a:solidFill>
                <a:latin typeface="Arial" charset="0"/>
                <a:cs typeface="ヒラギノ角ゴ Pro W3"/>
              </a:rPr>
              <a:t>2019 EACTS/EACTA/EBCP guideline</a:t>
            </a:r>
            <a:endParaRPr lang="tr-TR" sz="1600" b="1" i="1">
              <a:solidFill>
                <a:srgbClr val="C00000"/>
              </a:solidFill>
            </a:endParaRPr>
          </a:p>
        </p:txBody>
      </p:sp>
      <p:pic>
        <p:nvPicPr>
          <p:cNvPr id="7" name="İçerik Yer Tutucusu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91821" y="2127496"/>
            <a:ext cx="9194006" cy="3378200"/>
          </a:xfrm>
        </p:spPr>
      </p:pic>
    </p:spTree>
    <p:extLst>
      <p:ext uri="{BB962C8B-B14F-4D97-AF65-F5344CB8AC3E}">
        <p14:creationId xmlns:p14="http://schemas.microsoft.com/office/powerpoint/2010/main" val="15232911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pPr>
              <a:lnSpc>
                <a:spcPct val="90000"/>
              </a:lnSpc>
              <a:buFont typeface="Arial" charset="0"/>
              <a:buChar char="•"/>
            </a:pPr>
            <a:r>
              <a:rPr lang="tr-TR" dirty="0">
                <a:latin typeface="Arial" panose="020B0604020202020204" pitchFamily="34" charset="0"/>
                <a:cs typeface="Arial" panose="020B0604020202020204" pitchFamily="34" charset="0"/>
              </a:rPr>
              <a:t>2019 </a:t>
            </a:r>
            <a:r>
              <a:rPr lang="tr-TR" dirty="0" err="1">
                <a:latin typeface="Arial" panose="020B0604020202020204" pitchFamily="34" charset="0"/>
                <a:cs typeface="Arial" panose="020B0604020202020204" pitchFamily="34" charset="0"/>
              </a:rPr>
              <a:t>Guideline</a:t>
            </a:r>
            <a:r>
              <a:rPr lang="tr-TR" dirty="0">
                <a:latin typeface="Arial" panose="020B0604020202020204" pitchFamily="34" charset="0"/>
                <a:cs typeface="Arial" panose="020B0604020202020204" pitchFamily="34" charset="0"/>
              </a:rPr>
              <a:t> </a:t>
            </a:r>
            <a:r>
              <a:rPr lang="tr-TR" dirty="0" smtClean="0">
                <a:latin typeface="Arial" panose="020B0604020202020204" pitchFamily="34" charset="0"/>
                <a:cs typeface="Arial" panose="020B0604020202020204" pitchFamily="34" charset="0"/>
              </a:rPr>
              <a:t>bilgilerine göre doğru </a:t>
            </a:r>
            <a:r>
              <a:rPr lang="tr-TR" dirty="0">
                <a:latin typeface="Arial" panose="020B0604020202020204" pitchFamily="34" charset="0"/>
                <a:cs typeface="Arial" panose="020B0604020202020204" pitchFamily="34" charset="0"/>
              </a:rPr>
              <a:t>ve anlık verilerle uygulanan </a:t>
            </a:r>
            <a:r>
              <a:rPr lang="tr-TR" dirty="0" err="1">
                <a:latin typeface="Arial" panose="020B0604020202020204" pitchFamily="34" charset="0"/>
                <a:cs typeface="Arial" panose="020B0604020202020204" pitchFamily="34" charset="0"/>
              </a:rPr>
              <a:t>perfüzyon</a:t>
            </a:r>
            <a:r>
              <a:rPr lang="tr-TR" dirty="0">
                <a:latin typeface="Arial" panose="020B0604020202020204" pitchFamily="34" charset="0"/>
                <a:cs typeface="Arial" panose="020B0604020202020204" pitchFamily="34" charset="0"/>
              </a:rPr>
              <a:t> teknikleri artık standartlaşmaktadır</a:t>
            </a:r>
            <a:r>
              <a:rPr lang="tr-TR" dirty="0" smtClean="0">
                <a:latin typeface="Arial" panose="020B0604020202020204" pitchFamily="34" charset="0"/>
                <a:cs typeface="Arial" panose="020B0604020202020204" pitchFamily="34" charset="0"/>
              </a:rPr>
              <a:t>.</a:t>
            </a:r>
            <a:endParaRPr lang="tr-TR" dirty="0">
              <a:latin typeface="Arial" panose="020B0604020202020204" pitchFamily="34" charset="0"/>
              <a:cs typeface="Arial" panose="020B0604020202020204" pitchFamily="34" charset="0"/>
            </a:endParaRPr>
          </a:p>
          <a:p>
            <a:pPr>
              <a:lnSpc>
                <a:spcPct val="90000"/>
              </a:lnSpc>
              <a:buFont typeface="Arial" charset="0"/>
              <a:buChar char="•"/>
            </a:pPr>
            <a:r>
              <a:rPr lang="tr-TR" dirty="0">
                <a:latin typeface="Arial" panose="020B0604020202020204" pitchFamily="34" charset="0"/>
                <a:cs typeface="Arial" panose="020B0604020202020204" pitchFamily="34" charset="0"/>
              </a:rPr>
              <a:t> </a:t>
            </a:r>
            <a:r>
              <a:rPr lang="tr-TR" dirty="0">
                <a:solidFill>
                  <a:srgbClr val="FF0000"/>
                </a:solidFill>
                <a:latin typeface="Arial" panose="020B0604020202020204" pitchFamily="34" charset="0"/>
                <a:cs typeface="Arial" panose="020B0604020202020204" pitchFamily="34" charset="0"/>
              </a:rPr>
              <a:t>Bu veriler </a:t>
            </a:r>
            <a:r>
              <a:rPr lang="tr-TR" dirty="0" smtClean="0">
                <a:solidFill>
                  <a:srgbClr val="FF0000"/>
                </a:solidFill>
                <a:latin typeface="Arial" panose="020B0604020202020204" pitchFamily="34" charset="0"/>
                <a:cs typeface="Arial" panose="020B0604020202020204" pitchFamily="34" charset="0"/>
              </a:rPr>
              <a:t>sayesinde;</a:t>
            </a:r>
            <a:endParaRPr lang="tr-TR" dirty="0">
              <a:solidFill>
                <a:srgbClr val="FF0000"/>
              </a:solidFill>
              <a:latin typeface="Arial" panose="020B0604020202020204" pitchFamily="34" charset="0"/>
              <a:cs typeface="Arial" panose="020B0604020202020204" pitchFamily="34" charset="0"/>
            </a:endParaRPr>
          </a:p>
          <a:p>
            <a:pPr>
              <a:lnSpc>
                <a:spcPct val="90000"/>
              </a:lnSpc>
            </a:pPr>
            <a:r>
              <a:rPr lang="tr-TR" dirty="0">
                <a:latin typeface="Arial" panose="020B0604020202020204" pitchFamily="34" charset="0"/>
                <a:cs typeface="Arial" panose="020B0604020202020204" pitchFamily="34" charset="0"/>
              </a:rPr>
              <a:t>      Yeterli </a:t>
            </a:r>
            <a:r>
              <a:rPr lang="tr-TR" dirty="0" err="1">
                <a:latin typeface="Arial" panose="020B0604020202020204" pitchFamily="34" charset="0"/>
                <a:cs typeface="Arial" panose="020B0604020202020204" pitchFamily="34" charset="0"/>
              </a:rPr>
              <a:t>perfüzyon</a:t>
            </a:r>
            <a:r>
              <a:rPr lang="tr-TR" dirty="0">
                <a:latin typeface="Arial" panose="020B0604020202020204" pitchFamily="34" charset="0"/>
                <a:cs typeface="Arial" panose="020B0604020202020204" pitchFamily="34" charset="0"/>
              </a:rPr>
              <a:t> </a:t>
            </a:r>
            <a:r>
              <a:rPr lang="tr-TR" dirty="0" err="1">
                <a:latin typeface="Arial" panose="020B0604020202020204" pitchFamily="34" charset="0"/>
                <a:cs typeface="Arial" panose="020B0604020202020204" pitchFamily="34" charset="0"/>
              </a:rPr>
              <a:t>sağlıyormuyuz</a:t>
            </a:r>
            <a:r>
              <a:rPr lang="tr-TR" dirty="0">
                <a:latin typeface="Arial" panose="020B0604020202020204" pitchFamily="34" charset="0"/>
                <a:cs typeface="Arial" panose="020B0604020202020204" pitchFamily="34" charset="0"/>
              </a:rPr>
              <a:t> ?</a:t>
            </a:r>
          </a:p>
          <a:p>
            <a:pPr>
              <a:lnSpc>
                <a:spcPct val="90000"/>
              </a:lnSpc>
            </a:pPr>
            <a:r>
              <a:rPr lang="tr-TR" dirty="0">
                <a:latin typeface="Arial" panose="020B0604020202020204" pitchFamily="34" charset="0"/>
                <a:cs typeface="Arial" panose="020B0604020202020204" pitchFamily="34" charset="0"/>
              </a:rPr>
              <a:t>      Akım hasta için yeterlimi ? </a:t>
            </a:r>
          </a:p>
          <a:p>
            <a:pPr>
              <a:lnSpc>
                <a:spcPct val="90000"/>
              </a:lnSpc>
            </a:pPr>
            <a:r>
              <a:rPr lang="tr-TR" dirty="0">
                <a:latin typeface="Arial" panose="020B0604020202020204" pitchFamily="34" charset="0"/>
                <a:cs typeface="Arial" panose="020B0604020202020204" pitchFamily="34" charset="0"/>
              </a:rPr>
              <a:t>      Akımı ne kadar düşmeliyiz yada yükselmeliyiz ?</a:t>
            </a:r>
          </a:p>
          <a:p>
            <a:endParaRPr lang="tr-TR" dirty="0"/>
          </a:p>
        </p:txBody>
      </p:sp>
    </p:spTree>
    <p:extLst>
      <p:ext uri="{BB962C8B-B14F-4D97-AF65-F5344CB8AC3E}">
        <p14:creationId xmlns:p14="http://schemas.microsoft.com/office/powerpoint/2010/main" val="33130061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useBgFill="1">
        <p:nvSpPr>
          <p:cNvPr id="3" name="İçerik Yer Tutucusu 2"/>
          <p:cNvSpPr>
            <a:spLocks noGrp="1"/>
          </p:cNvSpPr>
          <p:nvPr>
            <p:ph idx="1"/>
          </p:nvPr>
        </p:nvSpPr>
        <p:spPr/>
        <p:txBody>
          <a:bodyPr>
            <a:normAutofit/>
          </a:bodyPr>
          <a:lstStyle/>
          <a:p>
            <a:r>
              <a:rPr lang="tr-TR" sz="4800" smtClean="0"/>
              <a:t>TEŞEKKÜRLER </a:t>
            </a:r>
            <a:r>
              <a:rPr lang="tr-TR" sz="4800" smtClean="0">
                <a:sym typeface="Wingdings" panose="05000000000000000000" pitchFamily="2" charset="2"/>
              </a:rPr>
              <a:t></a:t>
            </a:r>
            <a:endParaRPr lang="tr-TR" sz="4800"/>
          </a:p>
        </p:txBody>
      </p:sp>
    </p:spTree>
    <p:extLst>
      <p:ext uri="{BB962C8B-B14F-4D97-AF65-F5344CB8AC3E}">
        <p14:creationId xmlns:p14="http://schemas.microsoft.com/office/powerpoint/2010/main" val="1223780318"/>
      </p:ext>
    </p:extLst>
  </p:cSld>
  <p:clrMapOvr>
    <a:masterClrMapping/>
  </p:clrMapOvr>
  <p:timing>
    <p:tnLst>
      <p:par>
        <p:cTn id="1" dur="indefinite" restart="never" nodeType="tmRoot"/>
      </p:par>
    </p:tnLst>
  </p:timing>
</p:sld>
</file>

<file path=ppt/theme/theme1.xml><?xml version="1.0" encoding="utf-8"?>
<a:theme xmlns:a="http://schemas.openxmlformats.org/drawingml/2006/main" name="Geçmişe bakış">
  <a:themeElements>
    <a:clrScheme name="Geçmişe bakış">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42239</TotalTime>
  <Words>1269</Words>
  <Application>Microsoft Office PowerPoint</Application>
  <PresentationFormat>Geniş ekran</PresentationFormat>
  <Paragraphs>212</Paragraphs>
  <Slides>22</Slides>
  <Notes>16</Notes>
  <HiddenSlides>0</HiddenSlides>
  <MMClips>0</MMClips>
  <ScaleCrop>false</ScaleCrop>
  <HeadingPairs>
    <vt:vector size="6" baseType="variant">
      <vt:variant>
        <vt:lpstr>Kullanılan Yazı Tipleri</vt:lpstr>
      </vt:variant>
      <vt:variant>
        <vt:i4>11</vt:i4>
      </vt:variant>
      <vt:variant>
        <vt:lpstr>Tema</vt:lpstr>
      </vt:variant>
      <vt:variant>
        <vt:i4>1</vt:i4>
      </vt:variant>
      <vt:variant>
        <vt:lpstr>Slayt Başlıkları</vt:lpstr>
      </vt:variant>
      <vt:variant>
        <vt:i4>22</vt:i4>
      </vt:variant>
    </vt:vector>
  </HeadingPairs>
  <TitlesOfParts>
    <vt:vector size="34" baseType="lpstr">
      <vt:lpstr>Arabic Typesetting</vt:lpstr>
      <vt:lpstr>Arial</vt:lpstr>
      <vt:lpstr>Arial Tur</vt:lpstr>
      <vt:lpstr>Avenir Next World</vt:lpstr>
      <vt:lpstr>Baskerville Old Face</vt:lpstr>
      <vt:lpstr>Calibri</vt:lpstr>
      <vt:lpstr>Calibri Light</vt:lpstr>
      <vt:lpstr>Times New Roman</vt:lpstr>
      <vt:lpstr>Verdana</vt:lpstr>
      <vt:lpstr>Wingdings</vt:lpstr>
      <vt:lpstr>ヒラギノ角ゴ Pro W3</vt:lpstr>
      <vt:lpstr>Geçmişe bakış</vt:lpstr>
      <vt:lpstr>PERFÜZYON YETERLİLİĞİNDE GÜNCEL YAKLAŞIMLAR</vt:lpstr>
      <vt:lpstr>PowerPoint Sunusu</vt:lpstr>
      <vt:lpstr>PowerPoint Sunusu</vt:lpstr>
      <vt:lpstr>PowerPoint Sunusu</vt:lpstr>
      <vt:lpstr>ANESTEZİ MONİTÖRİZASYONU ; </vt:lpstr>
      <vt:lpstr>GÜNCEL ANESTEZİ MONİTÖRİZASYONU</vt:lpstr>
      <vt:lpstr>KPB’DA MONİTÖRİZASYON</vt:lpstr>
      <vt:lpstr>PowerPoint Sunusu</vt:lpstr>
      <vt:lpstr>PowerPoint Sunusu</vt:lpstr>
      <vt:lpstr>PowerPoint Sunusu</vt:lpstr>
      <vt:lpstr>STANDART YAKLAŞIMDA YAŞ VE POMPA FLOWU</vt:lpstr>
      <vt:lpstr>PowerPoint Sunusu</vt:lpstr>
      <vt:lpstr>PowerPoint Sunusu</vt:lpstr>
      <vt:lpstr>STANDART YAKLAŞIMDA ARTERYEL AKIMIN YETERLİ OLDUĞUNU NASIL ANLARIZ?</vt:lpstr>
      <vt:lpstr>GÜNCEL YAKLAŞIMLAR</vt:lpstr>
      <vt:lpstr>DOKU OKSİJENASYONU Havada bulunan oksijen, inspirium yoluyla alveollere ventile olmakta, difüzyon yoluyla kana geçmekte, %96 oranında hemoglobine bağlanarak dokulara sunulmakta ve dokuda aerobik metabolizma yoluyla okside olmaktadır.   Kandaki toplam oksijen kontenti , hemoglobine bağlı oksijen ile kanda çözülmüş haldeki oksijenin toplam miktarıdır.  Dokulara oksijen transportu, respiratuvar ve kardiak fonksiyonların düzenli çalışması ile gerçekleşmektedir. </vt:lpstr>
      <vt:lpstr>PowerPoint Sunusu</vt:lpstr>
      <vt:lpstr>PowerPoint Sunusu</vt:lpstr>
      <vt:lpstr>PowerPoint Sunusu</vt:lpstr>
      <vt:lpstr>PERFÜZYON YETERLİLİĞİNDE GÜNCEL YAKLAŞIMLAR</vt:lpstr>
      <vt:lpstr>PowerPoint Sunusu</vt:lpstr>
      <vt:lpstr>PowerPoint Sunusu</vt:lpstr>
    </vt:vector>
  </TitlesOfParts>
  <Company>SilentAll Team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PERFÜZYON YETERLİLİĞİNDE GÜNCEL YAKLAŞIMLAR</dc:title>
  <dc:creator>izelataseven</dc:creator>
  <cp:lastModifiedBy>izelataseven</cp:lastModifiedBy>
  <cp:revision>26</cp:revision>
  <dcterms:created xsi:type="dcterms:W3CDTF">2022-08-10T07:59:56Z</dcterms:created>
  <dcterms:modified xsi:type="dcterms:W3CDTF">2022-09-10T06:43:11Z</dcterms:modified>
</cp:coreProperties>
</file>