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67" r:id="rId4"/>
    <p:sldId id="275" r:id="rId5"/>
    <p:sldId id="259" r:id="rId6"/>
    <p:sldId id="270" r:id="rId7"/>
    <p:sldId id="271" r:id="rId8"/>
    <p:sldId id="309" r:id="rId9"/>
    <p:sldId id="262" r:id="rId10"/>
    <p:sldId id="261" r:id="rId11"/>
    <p:sldId id="260" r:id="rId12"/>
    <p:sldId id="273" r:id="rId13"/>
    <p:sldId id="276" r:id="rId14"/>
    <p:sldId id="308" r:id="rId15"/>
    <p:sldId id="307" r:id="rId16"/>
    <p:sldId id="300" r:id="rId17"/>
    <p:sldId id="280" r:id="rId18"/>
    <p:sldId id="268" r:id="rId19"/>
    <p:sldId id="323" r:id="rId20"/>
    <p:sldId id="322" r:id="rId21"/>
    <p:sldId id="293" r:id="rId22"/>
    <p:sldId id="294" r:id="rId23"/>
    <p:sldId id="291" r:id="rId24"/>
    <p:sldId id="292" r:id="rId25"/>
    <p:sldId id="290" r:id="rId26"/>
    <p:sldId id="297" r:id="rId27"/>
    <p:sldId id="299" r:id="rId28"/>
    <p:sldId id="289" r:id="rId29"/>
    <p:sldId id="286" r:id="rId30"/>
    <p:sldId id="283" r:id="rId31"/>
    <p:sldId id="284" r:id="rId32"/>
    <p:sldId id="282" r:id="rId33"/>
    <p:sldId id="281" r:id="rId34"/>
    <p:sldId id="310" r:id="rId35"/>
    <p:sldId id="311" r:id="rId36"/>
    <p:sldId id="312" r:id="rId37"/>
    <p:sldId id="306" r:id="rId38"/>
    <p:sldId id="301" r:id="rId39"/>
    <p:sldId id="303" r:id="rId40"/>
    <p:sldId id="304" r:id="rId41"/>
    <p:sldId id="313" r:id="rId42"/>
    <p:sldId id="314" r:id="rId43"/>
    <p:sldId id="315" r:id="rId44"/>
    <p:sldId id="320" r:id="rId45"/>
    <p:sldId id="321" r:id="rId46"/>
    <p:sldId id="316" r:id="rId47"/>
    <p:sldId id="317" r:id="rId48"/>
    <p:sldId id="318" r:id="rId49"/>
    <p:sldId id="325" r:id="rId50"/>
    <p:sldId id="327" r:id="rId51"/>
    <p:sldId id="328" r:id="rId52"/>
    <p:sldId id="329" r:id="rId53"/>
    <p:sldId id="319" r:id="rId54"/>
    <p:sldId id="324" r:id="rId55"/>
    <p:sldId id="266" r:id="rId56"/>
    <p:sldId id="326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1E4F33-C8EA-417B-B0B1-99768330BDA1}" v="737" dt="2021-10-04T21:33:39.884"/>
    <p1510:client id="{73BE951A-C81D-4534-9401-9DD02CB367E9}" v="170" dt="2021-10-04T20:00:02.605"/>
    <p1510:client id="{7F8B6E0D-1E8B-46DF-B47E-4E6552D36A03}" v="95" dt="2021-10-04T19:33:49.207"/>
    <p1510:client id="{8622B0B2-17D5-43ED-864A-523869CE6F77}" v="1" dt="2021-10-04T21:39:49.077"/>
    <p1510:client id="{8CD58A59-CFA2-4FDF-A289-DE5AB8B508EF}" v="232" dt="2021-10-05T19:32:29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0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46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39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19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3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15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33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02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144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59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18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72958-D8B0-D94A-A233-B83FC854A542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9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836613"/>
            <a:ext cx="7772400" cy="14700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 BOARD OF CARDIOVASCULAR PERFUSION</a:t>
            </a:r>
            <a:br>
              <a:rPr lang="tr-TR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>
                <a:solidFill>
                  <a:srgbClr val="0000FF"/>
                </a:solidFill>
                <a:cs typeface="Calibri"/>
              </a:rPr>
              <a:t>AND TURKEY</a:t>
            </a:r>
            <a:endParaRPr lang="tr-TR" sz="4400" b="1">
              <a:solidFill>
                <a:srgbClr val="0000FF"/>
              </a:solidFill>
              <a:cs typeface="Calibri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933825"/>
            <a:ext cx="6400800" cy="1752600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tr-TR" sz="3100" b="1">
                <a:solidFill>
                  <a:schemeClr val="tx1">
                    <a:lumMod val="75000"/>
                    <a:lumOff val="25000"/>
                  </a:schemeClr>
                </a:solidFill>
              </a:rPr>
              <a:t>Tamer SARI, MS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/>
              <a:t>EBCP </a:t>
            </a:r>
            <a:r>
              <a:rPr lang="tr-TR" sz="2400" err="1"/>
              <a:t>Turkish</a:t>
            </a:r>
            <a:r>
              <a:rPr lang="tr-TR" sz="2400"/>
              <a:t> </a:t>
            </a:r>
            <a:r>
              <a:rPr lang="tr-TR" sz="2400" err="1"/>
              <a:t>Delegate</a:t>
            </a:r>
            <a:endParaRPr lang="tr-TR" sz="2400"/>
          </a:p>
          <a:p>
            <a:pPr eaLnBrk="1" hangingPunct="1">
              <a:lnSpc>
                <a:spcPct val="80000"/>
              </a:lnSpc>
              <a:defRPr/>
            </a:pPr>
            <a:endParaRPr lang="tr-TR" sz="2400" b="1"/>
          </a:p>
          <a:p>
            <a:pPr eaLnBrk="1" hangingPunct="1">
              <a:lnSpc>
                <a:spcPct val="80000"/>
              </a:lnSpc>
              <a:defRPr/>
            </a:pPr>
            <a:endParaRPr lang="tr-TR" sz="2400" b="1"/>
          </a:p>
          <a:p>
            <a:pPr eaLnBrk="1" hangingPunct="1">
              <a:lnSpc>
                <a:spcPct val="80000"/>
              </a:lnSpc>
              <a:defRPr/>
            </a:pPr>
            <a:endParaRPr lang="tr-TR" sz="2400"/>
          </a:p>
          <a:p>
            <a:pPr eaLnBrk="1" hangingPunct="1">
              <a:lnSpc>
                <a:spcPct val="80000"/>
              </a:lnSpc>
              <a:defRPr/>
            </a:pPr>
            <a:endParaRPr lang="tr-TR" sz="2000"/>
          </a:p>
          <a:p>
            <a:pPr eaLnBrk="1" hangingPunct="1">
              <a:lnSpc>
                <a:spcPct val="80000"/>
              </a:lnSpc>
              <a:defRPr/>
            </a:pPr>
            <a:r>
              <a:rPr lang="tr-TR" sz="2000"/>
              <a:t>Klinik Perfüzyonist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1800"/>
              <a:t>Bayındır Hastanesi, 2017</a:t>
            </a:r>
            <a:endParaRPr lang="tr-TR" sz="2000"/>
          </a:p>
        </p:txBody>
      </p:sp>
      <p:pic>
        <p:nvPicPr>
          <p:cNvPr id="14339" name="Picture 4" descr="bayındırhastanele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092825"/>
            <a:ext cx="2112963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340" name="Object 5"/>
          <p:cNvGraphicFramePr>
            <a:graphicFrameLocks noChangeAspect="1"/>
          </p:cNvGraphicFramePr>
          <p:nvPr/>
        </p:nvGraphicFramePr>
        <p:xfrm>
          <a:off x="6732588" y="6092825"/>
          <a:ext cx="21367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" r:id="rId4" imgW="2572109" imgH="666667" progId="">
                  <p:embed/>
                </p:oleObj>
              </mc:Choice>
              <mc:Fallback>
                <p:oleObj r:id="rId4" imgW="2572109" imgH="666667" progId="">
                  <p:embed/>
                  <p:pic>
                    <p:nvPicPr>
                      <p:cNvPr id="1434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6092825"/>
                        <a:ext cx="21367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1249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476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/>
              <a:t>FIRST COMMISION MEETING BEFORE RECOGNATION 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3336" b="13336"/>
          <a:stretch>
            <a:fillRect/>
          </a:stretch>
        </p:blipFill>
        <p:spPr/>
      </p:pic>
      <p:sp>
        <p:nvSpPr>
          <p:cNvPr id="6" name="Rectangle 5"/>
          <p:cNvSpPr/>
          <p:nvPr/>
        </p:nvSpPr>
        <p:spPr>
          <a:xfrm>
            <a:off x="3787442" y="6224602"/>
            <a:ext cx="1523174" cy="369332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tr-TR"/>
              <a:t>10 </a:t>
            </a:r>
            <a:r>
              <a:rPr lang="tr-TR" err="1"/>
              <a:t>Agust</a:t>
            </a:r>
            <a:r>
              <a:rPr lang="tr-TR"/>
              <a:t> </a:t>
            </a:r>
            <a:r>
              <a:rPr lang="en-US"/>
              <a:t>2010</a:t>
            </a:r>
          </a:p>
        </p:txBody>
      </p:sp>
    </p:spTree>
    <p:extLst>
      <p:ext uri="{BB962C8B-B14F-4D97-AF65-F5344CB8AC3E}">
        <p14:creationId xmlns:p14="http://schemas.microsoft.com/office/powerpoint/2010/main" val="3401297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-1830" y="581507"/>
            <a:ext cx="8715073" cy="426607"/>
          </a:xfrm>
        </p:spPr>
        <p:txBody>
          <a:bodyPr>
            <a:noAutofit/>
          </a:bodyPr>
          <a:lstStyle/>
          <a:p>
            <a:r>
              <a:rPr lang="tr-TR" sz="3600"/>
              <a:t>WHO IS PERFUSIONIST AND WHAT IS RESPONSIBLTY (MINISTRY OF HEALTH) COMMISSION 2010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8282"/>
            <a:ext cx="9144000" cy="570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27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10178"/>
            <a:ext cx="8229600" cy="1066443"/>
          </a:xfrm>
        </p:spPr>
        <p:txBody>
          <a:bodyPr>
            <a:normAutofit fontScale="90000"/>
          </a:bodyPr>
          <a:lstStyle/>
          <a:p>
            <a:r>
              <a:rPr lang="tr-TR">
                <a:cs typeface="Calibri"/>
              </a:rPr>
              <a:t>ONE OF COMMISSION IN MINISTRY OF HEALTH</a:t>
            </a:r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6621"/>
            <a:ext cx="9144000" cy="5778112"/>
          </a:xfrm>
        </p:spPr>
      </p:pic>
    </p:spTree>
    <p:extLst>
      <p:ext uri="{BB962C8B-B14F-4D97-AF65-F5344CB8AC3E}">
        <p14:creationId xmlns:p14="http://schemas.microsoft.com/office/powerpoint/2010/main" val="3948599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80"/>
            <a:ext cx="8229600" cy="1143000"/>
          </a:xfrm>
        </p:spPr>
        <p:txBody>
          <a:bodyPr>
            <a:normAutofit/>
          </a:bodyPr>
          <a:lstStyle/>
          <a:p>
            <a:r>
              <a:rPr lang="en-US" sz="3800"/>
              <a:t>Tamer Sari, Frank </a:t>
            </a:r>
            <a:r>
              <a:rPr lang="en-US" sz="3800" err="1"/>
              <a:t>Merkle</a:t>
            </a:r>
            <a:r>
              <a:rPr lang="en-US" sz="3800"/>
              <a:t>, </a:t>
            </a:r>
            <a:r>
              <a:rPr lang="en-US" sz="3800" err="1"/>
              <a:t>Omür</a:t>
            </a:r>
            <a:r>
              <a:rPr lang="en-US" sz="3800"/>
              <a:t> </a:t>
            </a:r>
            <a:r>
              <a:rPr lang="en-US" sz="3800" err="1"/>
              <a:t>Ozmen</a:t>
            </a:r>
            <a:endParaRPr lang="en-US" sz="380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3336" b="13336"/>
          <a:stretch>
            <a:fillRect/>
          </a:stretch>
        </p:blipFill>
        <p:spPr>
          <a:xfrm>
            <a:off x="11728" y="1138518"/>
            <a:ext cx="9130671" cy="5021517"/>
          </a:xfrm>
        </p:spPr>
      </p:pic>
      <p:sp>
        <p:nvSpPr>
          <p:cNvPr id="6" name="TextBox 5"/>
          <p:cNvSpPr txBox="1"/>
          <p:nvPr/>
        </p:nvSpPr>
        <p:spPr>
          <a:xfrm>
            <a:off x="4233333" y="6261633"/>
            <a:ext cx="1337161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/>
              <a:t>SWISS  2011</a:t>
            </a:r>
          </a:p>
        </p:txBody>
      </p:sp>
    </p:spTree>
    <p:extLst>
      <p:ext uri="{BB962C8B-B14F-4D97-AF65-F5344CB8AC3E}">
        <p14:creationId xmlns:p14="http://schemas.microsoft.com/office/powerpoint/2010/main" val="470662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87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" y="0"/>
            <a:ext cx="91291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46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FBA824-4A25-4480-8E44-2E3709DDA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cs typeface="Calibri"/>
              </a:rPr>
              <a:t>Grand </a:t>
            </a:r>
            <a:r>
              <a:rPr lang="tr-TR" err="1">
                <a:cs typeface="Calibri"/>
              </a:rPr>
              <a:t>national</a:t>
            </a:r>
            <a:r>
              <a:rPr lang="tr-TR">
                <a:cs typeface="Calibri"/>
              </a:rPr>
              <a:t> </a:t>
            </a:r>
            <a:r>
              <a:rPr lang="tr-TR" err="1">
                <a:cs typeface="Calibri"/>
              </a:rPr>
              <a:t>assembly</a:t>
            </a:r>
            <a:r>
              <a:rPr lang="tr-TR">
                <a:cs typeface="Calibri"/>
              </a:rPr>
              <a:t> of </a:t>
            </a:r>
            <a:r>
              <a:rPr lang="tr-TR" err="1">
                <a:cs typeface="Calibri"/>
              </a:rPr>
              <a:t>Turkey</a:t>
            </a:r>
            <a:endParaRPr lang="tr-TR" err="1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2F61FF4-0C26-4115-B51E-9AED5A8A7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tr-TR" err="1">
                <a:cs typeface="Calibri"/>
              </a:rPr>
              <a:t>The</a:t>
            </a:r>
            <a:r>
              <a:rPr lang="tr-TR">
                <a:cs typeface="Calibri"/>
              </a:rPr>
              <a:t> Definition of </a:t>
            </a:r>
            <a:r>
              <a:rPr lang="tr-TR" err="1">
                <a:cs typeface="Calibri"/>
              </a:rPr>
              <a:t>Perfusionist</a:t>
            </a:r>
            <a:r>
              <a:rPr lang="tr-TR">
                <a:cs typeface="Calibri"/>
              </a:rPr>
              <a:t> as a </a:t>
            </a:r>
            <a:r>
              <a:rPr lang="tr-TR" err="1">
                <a:cs typeface="Calibri"/>
              </a:rPr>
              <a:t>Profession</a:t>
            </a:r>
            <a:endParaRPr lang="tr-TR">
              <a:cs typeface="Calibri"/>
            </a:endParaRPr>
          </a:p>
          <a:p>
            <a:r>
              <a:rPr lang="tr-TR">
                <a:cs typeface="Calibri"/>
              </a:rPr>
              <a:t>4 </a:t>
            </a:r>
            <a:r>
              <a:rPr lang="tr-TR" err="1">
                <a:cs typeface="Calibri"/>
              </a:rPr>
              <a:t>year</a:t>
            </a:r>
            <a:r>
              <a:rPr lang="tr-TR">
                <a:cs typeface="Calibri"/>
              </a:rPr>
              <a:t> </a:t>
            </a:r>
            <a:r>
              <a:rPr lang="tr-TR" err="1">
                <a:cs typeface="Calibri"/>
              </a:rPr>
              <a:t>perfusion</a:t>
            </a:r>
            <a:r>
              <a:rPr lang="tr-TR">
                <a:cs typeface="Calibri"/>
              </a:rPr>
              <a:t> </a:t>
            </a:r>
            <a:r>
              <a:rPr lang="tr-TR" err="1">
                <a:cs typeface="Calibri"/>
              </a:rPr>
              <a:t>education</a:t>
            </a:r>
            <a:r>
              <a:rPr lang="tr-TR">
                <a:cs typeface="Calibri"/>
              </a:rPr>
              <a:t> as a </a:t>
            </a:r>
            <a:r>
              <a:rPr lang="tr-TR" err="1">
                <a:cs typeface="Calibri"/>
              </a:rPr>
              <a:t>bachelor</a:t>
            </a:r>
            <a:r>
              <a:rPr lang="tr-TR">
                <a:cs typeface="Calibri"/>
              </a:rPr>
              <a:t> </a:t>
            </a:r>
            <a:r>
              <a:rPr lang="tr-TR" err="1">
                <a:cs typeface="Calibri"/>
              </a:rPr>
              <a:t>degree</a:t>
            </a:r>
          </a:p>
          <a:p>
            <a:r>
              <a:rPr lang="tr-TR">
                <a:cs typeface="Calibri"/>
              </a:rPr>
              <a:t>2 </a:t>
            </a:r>
            <a:r>
              <a:rPr lang="tr-TR" err="1">
                <a:cs typeface="Calibri"/>
              </a:rPr>
              <a:t>year</a:t>
            </a:r>
            <a:r>
              <a:rPr lang="tr-TR">
                <a:cs typeface="Calibri"/>
              </a:rPr>
              <a:t> </a:t>
            </a:r>
            <a:r>
              <a:rPr lang="tr-TR" err="1">
                <a:cs typeface="Calibri"/>
              </a:rPr>
              <a:t>master's</a:t>
            </a:r>
            <a:r>
              <a:rPr lang="tr-TR">
                <a:cs typeface="Calibri"/>
              </a:rPr>
              <a:t> in </a:t>
            </a:r>
            <a:r>
              <a:rPr lang="tr-TR" err="1">
                <a:cs typeface="Calibri"/>
              </a:rPr>
              <a:t>perfusion</a:t>
            </a:r>
            <a:r>
              <a:rPr lang="tr-TR">
                <a:cs typeface="Calibri"/>
              </a:rPr>
              <a:t> </a:t>
            </a:r>
            <a:r>
              <a:rPr lang="tr-TR" err="1">
                <a:cs typeface="Calibri"/>
              </a:rPr>
              <a:t>following</a:t>
            </a:r>
            <a:r>
              <a:rPr lang="tr-TR">
                <a:cs typeface="Calibri"/>
              </a:rPr>
              <a:t> </a:t>
            </a:r>
            <a:r>
              <a:rPr lang="tr-TR" err="1">
                <a:cs typeface="Calibri"/>
              </a:rPr>
              <a:t>bachelor's</a:t>
            </a:r>
            <a:r>
              <a:rPr lang="tr-TR">
                <a:cs typeface="Calibri"/>
              </a:rPr>
              <a:t> </a:t>
            </a:r>
            <a:r>
              <a:rPr lang="tr-TR" err="1">
                <a:cs typeface="Calibri"/>
              </a:rPr>
              <a:t>degree</a:t>
            </a:r>
            <a:endParaRPr lang="tr-TR">
              <a:cs typeface="Calibri"/>
            </a:endParaRPr>
          </a:p>
          <a:p>
            <a:r>
              <a:rPr lang="tr-TR" err="1">
                <a:cs typeface="Calibri"/>
              </a:rPr>
              <a:t>Grandfather</a:t>
            </a:r>
            <a:r>
              <a:rPr lang="tr-TR">
                <a:cs typeface="Calibri"/>
              </a:rPr>
              <a:t> </a:t>
            </a:r>
            <a:r>
              <a:rPr lang="tr-TR" err="1">
                <a:cs typeface="Calibri"/>
              </a:rPr>
              <a:t>Licence</a:t>
            </a:r>
            <a:r>
              <a:rPr lang="tr-TR">
                <a:cs typeface="Calibri"/>
              </a:rPr>
              <a:t>( </a:t>
            </a:r>
            <a:r>
              <a:rPr lang="tr-TR" err="1">
                <a:cs typeface="Calibri"/>
              </a:rPr>
              <a:t>one</a:t>
            </a:r>
            <a:r>
              <a:rPr lang="tr-TR">
                <a:cs typeface="Calibri"/>
              </a:rPr>
              <a:t> </a:t>
            </a:r>
            <a:r>
              <a:rPr lang="tr-TR" err="1">
                <a:cs typeface="Calibri"/>
              </a:rPr>
              <a:t>week</a:t>
            </a:r>
            <a:r>
              <a:rPr lang="tr-TR">
                <a:cs typeface="Calibri"/>
              </a:rPr>
              <a:t> </a:t>
            </a:r>
            <a:r>
              <a:rPr lang="tr-TR" err="1">
                <a:cs typeface="Calibri"/>
              </a:rPr>
              <a:t>training</a:t>
            </a:r>
            <a:r>
              <a:rPr lang="tr-TR">
                <a:cs typeface="Calibri"/>
              </a:rPr>
              <a:t> </a:t>
            </a:r>
            <a:r>
              <a:rPr lang="tr-TR" err="1">
                <a:cs typeface="Calibri"/>
              </a:rPr>
              <a:t>and</a:t>
            </a:r>
            <a:r>
              <a:rPr lang="tr-TR">
                <a:cs typeface="Calibri"/>
              </a:rPr>
              <a:t> </a:t>
            </a:r>
            <a:r>
              <a:rPr lang="tr-TR" err="1">
                <a:cs typeface="Calibri"/>
              </a:rPr>
              <a:t>licensure</a:t>
            </a:r>
            <a:r>
              <a:rPr lang="tr-TR">
                <a:cs typeface="Calibri"/>
              </a:rPr>
              <a:t> </a:t>
            </a:r>
            <a:r>
              <a:rPr lang="tr-TR" err="1">
                <a:cs typeface="Calibri"/>
              </a:rPr>
              <a:t>examination</a:t>
            </a:r>
            <a:r>
              <a:rPr lang="tr-TR">
                <a:cs typeface="Calibri"/>
              </a:rPr>
              <a:t> </a:t>
            </a:r>
            <a:r>
              <a:rPr lang="tr-TR" err="1">
                <a:cs typeface="Calibri"/>
              </a:rPr>
              <a:t>by</a:t>
            </a:r>
            <a:r>
              <a:rPr lang="tr-TR">
                <a:cs typeface="Calibri"/>
              </a:rPr>
              <a:t> </a:t>
            </a:r>
            <a:r>
              <a:rPr lang="tr-TR" err="1">
                <a:cs typeface="Calibri"/>
              </a:rPr>
              <a:t>ministry</a:t>
            </a:r>
            <a:r>
              <a:rPr lang="tr-TR">
                <a:cs typeface="Calibri"/>
              </a:rPr>
              <a:t> of </a:t>
            </a:r>
            <a:r>
              <a:rPr lang="tr-TR" err="1">
                <a:cs typeface="Calibri"/>
              </a:rPr>
              <a:t>health</a:t>
            </a:r>
            <a:r>
              <a:rPr lang="tr-TR">
                <a:cs typeface="Calibri"/>
              </a:rPr>
              <a:t>)</a:t>
            </a:r>
          </a:p>
          <a:p>
            <a:endParaRPr lang="tr-TR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1580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731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175"/>
            <a:ext cx="9144001" cy="6854825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/>
          <a:srcRect t="29376" b="29376"/>
          <a:stretch>
            <a:fillRect/>
          </a:stretch>
        </p:blipFill>
        <p:spPr>
          <a:xfrm>
            <a:off x="1" y="951308"/>
            <a:ext cx="9144000" cy="504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55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5774261"/>
            <a:ext cx="8229600" cy="62283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175"/>
            <a:ext cx="9144001" cy="6854825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215" y="3175"/>
            <a:ext cx="60155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33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6" y="0"/>
            <a:ext cx="90969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27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5905"/>
            <a:ext cx="8229600" cy="28002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tr-TR" err="1"/>
              <a:t>Turkish</a:t>
            </a:r>
            <a:r>
              <a:rPr lang="tr-TR"/>
              <a:t> </a:t>
            </a:r>
            <a:r>
              <a:rPr lang="tr-TR" err="1"/>
              <a:t>Society</a:t>
            </a:r>
            <a:r>
              <a:rPr lang="tr-TR"/>
              <a:t>  </a:t>
            </a:r>
            <a:r>
              <a:rPr lang="tr-TR" err="1"/>
              <a:t>admitted</a:t>
            </a:r>
            <a:r>
              <a:rPr lang="tr-TR"/>
              <a:t> </a:t>
            </a:r>
            <a:r>
              <a:rPr lang="tr-TR" err="1"/>
              <a:t>to</a:t>
            </a:r>
            <a:r>
              <a:rPr lang="tr-TR"/>
              <a:t> </a:t>
            </a:r>
            <a:r>
              <a:rPr lang="tr-TR" err="1"/>
              <a:t>Associate</a:t>
            </a:r>
            <a:r>
              <a:rPr lang="tr-TR"/>
              <a:t> </a:t>
            </a:r>
            <a:r>
              <a:rPr lang="tr-TR" err="1"/>
              <a:t>Membership</a:t>
            </a:r>
            <a:r>
              <a:rPr lang="tr-TR"/>
              <a:t>   </a:t>
            </a:r>
            <a:r>
              <a:rPr lang="tr-TR" err="1"/>
              <a:t>Category</a:t>
            </a:r>
            <a:endParaRPr lang="tr-TR" err="1">
              <a:cs typeface="Calibri"/>
            </a:endParaRPr>
          </a:p>
          <a:p>
            <a:pPr marL="0" indent="0" algn="ctr">
              <a:buNone/>
            </a:pPr>
            <a:endParaRPr lang="tr-TR"/>
          </a:p>
          <a:p>
            <a:pPr marL="0" indent="0" algn="ctr">
              <a:buNone/>
            </a:pPr>
            <a:r>
              <a:rPr lang="tr-TR"/>
              <a:t>        </a:t>
            </a:r>
            <a:r>
              <a:rPr lang="tr-TR" b="1"/>
              <a:t>EBCP </a:t>
            </a:r>
            <a:r>
              <a:rPr lang="tr-TR" b="1" err="1"/>
              <a:t>Associate</a:t>
            </a:r>
            <a:r>
              <a:rPr lang="tr-TR" b="1"/>
              <a:t> </a:t>
            </a:r>
            <a:r>
              <a:rPr lang="tr-TR" b="1" err="1"/>
              <a:t>Membership</a:t>
            </a:r>
            <a:r>
              <a:rPr lang="tr-TR"/>
              <a:t>            2011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231775"/>
            <a:ext cx="6572250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04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0"/>
            <a:ext cx="9144000" cy="663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93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EBCP Board Meeting Lisbon</a:t>
            </a:r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7162" b="17162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3736731" y="3244334"/>
            <a:ext cx="1670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EBCP PİC (2).jpg</a:t>
            </a:r>
          </a:p>
        </p:txBody>
      </p:sp>
    </p:spTree>
    <p:extLst>
      <p:ext uri="{BB962C8B-B14F-4D97-AF65-F5344CB8AC3E}">
        <p14:creationId xmlns:p14="http://schemas.microsoft.com/office/powerpoint/2010/main" val="1553302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/>
              <a:t>EBCP Board </a:t>
            </a:r>
            <a:r>
              <a:rPr lang="tr-TR" err="1"/>
              <a:t>Members</a:t>
            </a:r>
            <a:r>
              <a:rPr lang="tr-TR"/>
              <a:t> </a:t>
            </a:r>
            <a:r>
              <a:rPr lang="tr-TR" err="1"/>
              <a:t>and</a:t>
            </a:r>
            <a:r>
              <a:rPr lang="tr-TR"/>
              <a:t> </a:t>
            </a:r>
            <a:r>
              <a:rPr lang="tr-TR" err="1"/>
              <a:t>Delegates</a:t>
            </a:r>
          </a:p>
        </p:txBody>
      </p:sp>
      <p:sp>
        <p:nvSpPr>
          <p:cNvPr id="4" name="AutoShape 2" descr="https://www.ebcp.eu/login/images/xteam---c0fef38446f4d13c984e6903a1957e318662c1cb.jpg.pagespeed.ic.YZt6XSthB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694328"/>
            <a:ext cx="9148355" cy="455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08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74" y="0"/>
            <a:ext cx="8694452" cy="6858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24774" y="5082988"/>
            <a:ext cx="5405718" cy="6633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634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94447" y="-12233"/>
            <a:ext cx="8229600" cy="1020762"/>
          </a:xfrm>
        </p:spPr>
        <p:txBody>
          <a:bodyPr/>
          <a:lstStyle/>
          <a:p>
            <a:r>
              <a:rPr lang="tr-TR" err="1">
                <a:cs typeface="Calibri"/>
              </a:rPr>
              <a:t>Deutsches</a:t>
            </a:r>
            <a:r>
              <a:rPr lang="tr-TR">
                <a:cs typeface="Calibri"/>
              </a:rPr>
              <a:t> </a:t>
            </a:r>
            <a:r>
              <a:rPr lang="tr-TR" err="1">
                <a:cs typeface="Calibri"/>
              </a:rPr>
              <a:t>Herzzentrum</a:t>
            </a:r>
            <a:r>
              <a:rPr lang="tr-TR">
                <a:cs typeface="Calibri"/>
              </a:rPr>
              <a:t> Berlin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529"/>
            <a:ext cx="9144000" cy="5862919"/>
          </a:xfrm>
        </p:spPr>
      </p:pic>
    </p:spTree>
    <p:extLst>
      <p:ext uri="{BB962C8B-B14F-4D97-AF65-F5344CB8AC3E}">
        <p14:creationId xmlns:p14="http://schemas.microsoft.com/office/powerpoint/2010/main" val="2894247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4" descr="bina, kişi, zemin, açık hava içeren bir resim&#10;&#10;Açıklama otomatik olarak oluşturuldu">
            <a:extLst>
              <a:ext uri="{FF2B5EF4-FFF2-40B4-BE49-F238E27FC236}">
                <a16:creationId xmlns:a16="http://schemas.microsoft.com/office/drawing/2014/main" id="{AEA5D37E-8E87-4F61-9379-9815FF2B11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51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985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4" descr="metin, kişi, poz, grup içeren bir resim&#10;&#10;Açıklama otomatik olarak oluşturuldu">
            <a:extLst>
              <a:ext uri="{FF2B5EF4-FFF2-40B4-BE49-F238E27FC236}">
                <a16:creationId xmlns:a16="http://schemas.microsoft.com/office/drawing/2014/main" id="{21D3B167-6B8B-41DA-84F2-E9D726F9B1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51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71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Unvan 1"/>
          <p:cNvSpPr txBox="1">
            <a:spLocks/>
          </p:cNvSpPr>
          <p:nvPr/>
        </p:nvSpPr>
        <p:spPr>
          <a:xfrm>
            <a:off x="5316070" y="6134100"/>
            <a:ext cx="3827930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 Aralık 2016</a:t>
            </a:r>
          </a:p>
        </p:txBody>
      </p:sp>
    </p:spTree>
    <p:extLst>
      <p:ext uri="{BB962C8B-B14F-4D97-AF65-F5344CB8AC3E}">
        <p14:creationId xmlns:p14="http://schemas.microsoft.com/office/powerpoint/2010/main" val="2577518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609282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Unvan 1"/>
          <p:cNvSpPr txBox="1">
            <a:spLocks/>
          </p:cNvSpPr>
          <p:nvPr/>
        </p:nvSpPr>
        <p:spPr>
          <a:xfrm>
            <a:off x="5316070" y="6134100"/>
            <a:ext cx="3827930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Aralık 2016</a:t>
            </a:r>
          </a:p>
        </p:txBody>
      </p:sp>
    </p:spTree>
    <p:extLst>
      <p:ext uri="{BB962C8B-B14F-4D97-AF65-F5344CB8AC3E}">
        <p14:creationId xmlns:p14="http://schemas.microsoft.com/office/powerpoint/2010/main" val="3264747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323459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850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024" y="1"/>
            <a:ext cx="5136776" cy="685799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115671" y="2770093"/>
            <a:ext cx="2017058" cy="510988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03656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175" y="38100"/>
            <a:ext cx="4819650" cy="67818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725270" y="2994210"/>
            <a:ext cx="2837329" cy="493059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5126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127" y="0"/>
            <a:ext cx="4817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959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İçerik Yer Tutucus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2852" y="1191898"/>
            <a:ext cx="7338296" cy="5363633"/>
          </a:xfrm>
          <a:prstGeom prst="rect">
            <a:avLst/>
          </a:prstGeom>
        </p:spPr>
      </p:pic>
      <p:sp>
        <p:nvSpPr>
          <p:cNvPr id="8" name="Unvan 1"/>
          <p:cNvSpPr txBox="1">
            <a:spLocks/>
          </p:cNvSpPr>
          <p:nvPr/>
        </p:nvSpPr>
        <p:spPr>
          <a:xfrm>
            <a:off x="457199" y="920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Dublin, </a:t>
            </a:r>
            <a:r>
              <a:rPr lang="tr-TR" b="1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İreland</a:t>
            </a:r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39657110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517" y="0"/>
            <a:ext cx="5744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0989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462" y="66675"/>
            <a:ext cx="4791075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453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443" y="0"/>
            <a:ext cx="53391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347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5" name="Unvan 1"/>
          <p:cNvSpPr txBox="1">
            <a:spLocks/>
          </p:cNvSpPr>
          <p:nvPr/>
        </p:nvSpPr>
        <p:spPr>
          <a:xfrm>
            <a:off x="546847" y="516572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172 ÜYE BAŞVURU YAPMIŞTIR</a:t>
            </a:r>
          </a:p>
        </p:txBody>
      </p:sp>
    </p:spTree>
    <p:extLst>
      <p:ext uri="{BB962C8B-B14F-4D97-AF65-F5344CB8AC3E}">
        <p14:creationId xmlns:p14="http://schemas.microsoft.com/office/powerpoint/2010/main" val="103625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9F81521-6D45-44AB-B151-9769EA5AD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800">
                <a:solidFill>
                  <a:schemeClr val="bg1"/>
                </a:solidFill>
              </a:rPr>
              <a:t>NOW WE HAVE</a:t>
            </a: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</a:t>
            </a:r>
            <a:r>
              <a:rPr lang="en-US" sz="2800">
                <a:solidFill>
                  <a:schemeClr val="bg1"/>
                </a:solidFill>
              </a:rPr>
              <a:t> ECCP </a:t>
            </a:r>
            <a:endParaRPr lang="en-US" sz="28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Resim 4" descr="metin, kişi, poz, insanlar içeren bir resim&#10;&#10;Açıklama otomatik olarak oluşturuldu">
            <a:extLst>
              <a:ext uri="{FF2B5EF4-FFF2-40B4-BE49-F238E27FC236}">
                <a16:creationId xmlns:a16="http://schemas.microsoft.com/office/drawing/2014/main" id="{49359D0A-13E0-4D75-87BF-E431E74DA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208" r="13792"/>
          <a:stretch/>
        </p:blipFill>
        <p:spPr>
          <a:xfrm>
            <a:off x="1642533" y="1675227"/>
            <a:ext cx="5858932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618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4" descr="kişi, yer, tavan, iç mekan içeren bir resim&#10;&#10;Açıklama otomatik olarak oluşturuldu">
            <a:extLst>
              <a:ext uri="{FF2B5EF4-FFF2-40B4-BE49-F238E27FC236}">
                <a16:creationId xmlns:a16="http://schemas.microsoft.com/office/drawing/2014/main" id="{18E8D4A1-1E38-4481-AF5D-3076306F3D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9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067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4" descr="metin içeren bir resim&#10;&#10;Açıklama otomatik olarak oluşturuldu">
            <a:extLst>
              <a:ext uri="{FF2B5EF4-FFF2-40B4-BE49-F238E27FC236}">
                <a16:creationId xmlns:a16="http://schemas.microsoft.com/office/drawing/2014/main" id="{E88FD4F6-89D4-4342-AC06-65A8A24276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255" b="33043"/>
          <a:stretch/>
        </p:blipFill>
        <p:spPr>
          <a:xfrm>
            <a:off x="342900" y="457200"/>
            <a:ext cx="84582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125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2977" b="22977"/>
          <a:stretch>
            <a:fillRect/>
          </a:stretch>
        </p:blipFill>
        <p:spPr>
          <a:xfrm>
            <a:off x="457200" y="923925"/>
            <a:ext cx="8229600" cy="5311775"/>
          </a:xfrm>
        </p:spPr>
      </p:pic>
    </p:spTree>
    <p:extLst>
      <p:ext uri="{BB962C8B-B14F-4D97-AF65-F5344CB8AC3E}">
        <p14:creationId xmlns:p14="http://schemas.microsoft.com/office/powerpoint/2010/main" val="1831888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9410" b="29410"/>
          <a:stretch>
            <a:fillRect/>
          </a:stretch>
        </p:blipFill>
        <p:spPr>
          <a:xfrm>
            <a:off x="457200" y="1501365"/>
            <a:ext cx="8607748" cy="4733930"/>
          </a:xfrm>
        </p:spPr>
      </p:pic>
    </p:spTree>
    <p:extLst>
      <p:ext uri="{BB962C8B-B14F-4D97-AF65-F5344CB8AC3E}">
        <p14:creationId xmlns:p14="http://schemas.microsoft.com/office/powerpoint/2010/main" val="7464528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68662" r="-68662"/>
          <a:stretch>
            <a:fillRect/>
          </a:stretch>
        </p:blipFill>
        <p:spPr>
          <a:xfrm>
            <a:off x="-2622400" y="1452418"/>
            <a:ext cx="14498446" cy="4525962"/>
          </a:xfrm>
        </p:spPr>
      </p:pic>
    </p:spTree>
    <p:extLst>
      <p:ext uri="{BB962C8B-B14F-4D97-AF65-F5344CB8AC3E}">
        <p14:creationId xmlns:p14="http://schemas.microsoft.com/office/powerpoint/2010/main" val="30694738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7162" b="1716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0948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E76D67-7B06-43AB-808B-BA9A29CFB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cs typeface="Calibri"/>
              </a:rPr>
              <a:t>PERFUSION SCHOOLS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5C3709-D398-45C7-8D2B-314ED5C7D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tr-TR" dirty="0">
                <a:cs typeface="Calibri"/>
              </a:rPr>
              <a:t>TWO ACCREDITED MASTER DEGREE SCHOLL ANKARA UNIVERSITY AND DOKUZ EYLUL UNIVERSTY IN IZMIR AND THEY WOULD LIKE APPLICATE FOR REACREDITED</a:t>
            </a:r>
          </a:p>
          <a:p>
            <a:r>
              <a:rPr lang="tr-TR" dirty="0">
                <a:cs typeface="Calibri"/>
              </a:rPr>
              <a:t>TWO BACHELOR DEGREE (4 YEAR) PERFUSION SCHOOLL </a:t>
            </a:r>
          </a:p>
          <a:p>
            <a:r>
              <a:rPr lang="tr-TR" dirty="0">
                <a:cs typeface="Calibri"/>
              </a:rPr>
              <a:t>USKUDAR UNIVERSITY IN ISTANBUL</a:t>
            </a:r>
          </a:p>
          <a:p>
            <a:r>
              <a:rPr lang="tr-TR" dirty="0">
                <a:cs typeface="Calibri"/>
              </a:rPr>
              <a:t>GELISIM UNIVERSTY IN ISTANBUL</a:t>
            </a:r>
          </a:p>
        </p:txBody>
      </p:sp>
    </p:spTree>
    <p:extLst>
      <p:ext uri="{BB962C8B-B14F-4D97-AF65-F5344CB8AC3E}">
        <p14:creationId xmlns:p14="http://schemas.microsoft.com/office/powerpoint/2010/main" val="29265977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B5E859-57B5-4990-A052-A919BF9C3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>
                <a:cs typeface="Calibri"/>
              </a:rPr>
              <a:t>PERFUSION MASTER SCHOOLS</a:t>
            </a:r>
            <a:br>
              <a:rPr lang="tr-TR">
                <a:cs typeface="Calibri"/>
              </a:rPr>
            </a:b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60CA572-31EA-4C67-AC65-0721A9C08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tr-TR">
                <a:cs typeface="Calibri"/>
              </a:rPr>
              <a:t>AND IN DIFFERENT REGIONAL CITY IN TURKEY</a:t>
            </a:r>
          </a:p>
          <a:p>
            <a:r>
              <a:rPr lang="tr-TR">
                <a:cs typeface="Calibri"/>
              </a:rPr>
              <a:t>15 MASTER'S DEGREE PERFUSION SCHOOL AND THEY ARE NOT ACCREDITED</a:t>
            </a:r>
          </a:p>
          <a:p>
            <a:endParaRPr lang="tr-TR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90307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F014DD-BC76-46E2-8DCB-BE73E0F48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cs typeface="Calibri"/>
              </a:rPr>
              <a:t>BOARD EXAM 2020 ONLINE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71EC893-7603-4A68-A8EA-516694788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tr-TR">
                <a:cs typeface="Calibri"/>
              </a:rPr>
              <a:t>15 APPLICANT FROM MASTER ACCREDITED SCHOOL</a:t>
            </a:r>
          </a:p>
          <a:p>
            <a:r>
              <a:rPr lang="tr-TR">
                <a:cs typeface="Calibri"/>
              </a:rPr>
              <a:t>4PASS</a:t>
            </a:r>
          </a:p>
          <a:p>
            <a:r>
              <a:rPr lang="tr-TR">
                <a:cs typeface="Calibri"/>
              </a:rPr>
              <a:t>11 DID NOT PASS</a:t>
            </a:r>
          </a:p>
        </p:txBody>
      </p:sp>
    </p:spTree>
    <p:extLst>
      <p:ext uri="{BB962C8B-B14F-4D97-AF65-F5344CB8AC3E}">
        <p14:creationId xmlns:p14="http://schemas.microsoft.com/office/powerpoint/2010/main" val="40453583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D95AB58-1468-4579-A4A8-89AA6A834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tr-TR" sz="4700">
                <a:cs typeface="Calibri"/>
              </a:rPr>
              <a:t>2020 Board </a:t>
            </a:r>
            <a:r>
              <a:rPr lang="tr-TR" sz="4700" err="1">
                <a:cs typeface="Calibri"/>
              </a:rPr>
              <a:t>exam</a:t>
            </a:r>
            <a:endParaRPr lang="tr-TR" sz="4700" err="1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8288"/>
                      <a:gd name="connsiteX1" fmla="*/ 625450 w 2606040"/>
                      <a:gd name="connsiteY1" fmla="*/ 0 h 18288"/>
                      <a:gd name="connsiteX2" fmla="*/ 1224839 w 2606040"/>
                      <a:gd name="connsiteY2" fmla="*/ 0 h 18288"/>
                      <a:gd name="connsiteX3" fmla="*/ 1824228 w 2606040"/>
                      <a:gd name="connsiteY3" fmla="*/ 0 h 18288"/>
                      <a:gd name="connsiteX4" fmla="*/ 2606040 w 2606040"/>
                      <a:gd name="connsiteY4" fmla="*/ 0 h 18288"/>
                      <a:gd name="connsiteX5" fmla="*/ 2606040 w 2606040"/>
                      <a:gd name="connsiteY5" fmla="*/ 18288 h 18288"/>
                      <a:gd name="connsiteX6" fmla="*/ 1902409 w 2606040"/>
                      <a:gd name="connsiteY6" fmla="*/ 18288 h 18288"/>
                      <a:gd name="connsiteX7" fmla="*/ 1276960 w 2606040"/>
                      <a:gd name="connsiteY7" fmla="*/ 18288 h 18288"/>
                      <a:gd name="connsiteX8" fmla="*/ 677570 w 2606040"/>
                      <a:gd name="connsiteY8" fmla="*/ 18288 h 18288"/>
                      <a:gd name="connsiteX9" fmla="*/ 0 w 2606040"/>
                      <a:gd name="connsiteY9" fmla="*/ 18288 h 18288"/>
                      <a:gd name="connsiteX10" fmla="*/ 0 w 260604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8288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462" y="4771"/>
                          <a:pt x="2606793" y="12323"/>
                          <a:pt x="2606040" y="18288"/>
                        </a:cubicBezTo>
                        <a:cubicBezTo>
                          <a:pt x="2256758" y="31410"/>
                          <a:pt x="2173673" y="-12878"/>
                          <a:pt x="1902409" y="18288"/>
                        </a:cubicBezTo>
                        <a:cubicBezTo>
                          <a:pt x="1631145" y="49454"/>
                          <a:pt x="1461378" y="5466"/>
                          <a:pt x="1276960" y="18288"/>
                        </a:cubicBezTo>
                        <a:cubicBezTo>
                          <a:pt x="1092542" y="31110"/>
                          <a:pt x="890442" y="13213"/>
                          <a:pt x="677570" y="18288"/>
                        </a:cubicBezTo>
                        <a:cubicBezTo>
                          <a:pt x="464698" y="23364"/>
                          <a:pt x="187648" y="35837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606040" h="18288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5426" y="8857"/>
                          <a:pt x="2606544" y="13619"/>
                          <a:pt x="2606040" y="18288"/>
                        </a:cubicBezTo>
                        <a:cubicBezTo>
                          <a:pt x="2393024" y="2241"/>
                          <a:pt x="2191161" y="39259"/>
                          <a:pt x="1980590" y="18288"/>
                        </a:cubicBezTo>
                        <a:cubicBezTo>
                          <a:pt x="1770019" y="-2683"/>
                          <a:pt x="1476440" y="36114"/>
                          <a:pt x="1276960" y="18288"/>
                        </a:cubicBezTo>
                        <a:cubicBezTo>
                          <a:pt x="1077480" y="463"/>
                          <a:pt x="880988" y="42125"/>
                          <a:pt x="651510" y="18288"/>
                        </a:cubicBezTo>
                        <a:cubicBezTo>
                          <a:pt x="422032" y="-5549"/>
                          <a:pt x="130744" y="-1947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462A7E3-282C-4F36-8372-90C4D8760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endParaRPr lang="en-US" sz="1900"/>
          </a:p>
        </p:txBody>
      </p:sp>
      <p:pic>
        <p:nvPicPr>
          <p:cNvPr id="4" name="Resim 4" descr="metin, ekran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F96C88C1-5977-4591-89D9-B73E54AA82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3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637175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4" descr="metin, elektronik eşyalar içeren bir resim&#10;&#10;Açıklama otomatik olarak oluşturuldu">
            <a:extLst>
              <a:ext uri="{FF2B5EF4-FFF2-40B4-BE49-F238E27FC236}">
                <a16:creationId xmlns:a16="http://schemas.microsoft.com/office/drawing/2014/main" id="{E87DDD8E-5486-4FC1-9DE1-D5437E1B56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13" b="4123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AA3332E-92C9-4A83-B727-B67489F1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10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Board exam 2020</a:t>
            </a:r>
            <a:endParaRPr lang="en-US" sz="3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1035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D5E3AD-06A6-4DFA-8583-208AE1C7A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cs typeface="Calibri"/>
              </a:rPr>
              <a:t>BOARD EXAM 2021</a:t>
            </a: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90682B4-CCEF-4F2F-9F0A-0AA812F2A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tr-TR">
                <a:cs typeface="Calibri"/>
              </a:rPr>
              <a:t>THERE IS 13 APPLICANT FOR EXAM</a:t>
            </a:r>
          </a:p>
          <a:p>
            <a:endParaRPr lang="tr-TR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00865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4" descr="kişi, takım, dik, adam içeren bir resim&#10;&#10;Açıklama otomatik olarak oluşturuldu">
            <a:extLst>
              <a:ext uri="{FF2B5EF4-FFF2-40B4-BE49-F238E27FC236}">
                <a16:creationId xmlns:a16="http://schemas.microsoft.com/office/drawing/2014/main" id="{4DBDD64B-774A-4EE8-BF89-87CA694C7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2BB01D5-C85E-429F-8475-90AEFB584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100">
                <a:solidFill>
                  <a:schemeClr val="tx1">
                    <a:lumMod val="85000"/>
                    <a:lumOff val="15000"/>
                  </a:schemeClr>
                </a:solidFill>
              </a:rPr>
              <a:t>March 2020 Commision in Ministry of Health</a:t>
            </a:r>
          </a:p>
        </p:txBody>
      </p: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2794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4" descr="kişi, duvar, iç mekan, yer içeren bir resim&#10;&#10;Açıklama otomatik olarak oluşturuldu">
            <a:extLst>
              <a:ext uri="{FF2B5EF4-FFF2-40B4-BE49-F238E27FC236}">
                <a16:creationId xmlns:a16="http://schemas.microsoft.com/office/drawing/2014/main" id="{E75D7B40-3091-4041-AC7B-F8564CDA68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16D2DDC-D1B1-477C-A0A7-0D1C98C0C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914400">
              <a:lnSpc>
                <a:spcPct val="90000"/>
              </a:lnSpc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JUNE 2020 WHAT IS  THE RESPONSIBILTIES AND DUTIES OF PERFUSIONIST PREPARE WRITTEN DOCUMENTS AND EDUCATIONAL ANALYSE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9845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4" descr="kişi, zemin, adam, dik içeren bir resim&#10;&#10;Açıklama otomatik olarak oluşturuldu">
            <a:extLst>
              <a:ext uri="{FF2B5EF4-FFF2-40B4-BE49-F238E27FC236}">
                <a16:creationId xmlns:a16="http://schemas.microsoft.com/office/drawing/2014/main" id="{65B82944-3EFD-49EE-A310-7E6B585D08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4189F25-9F11-42AA-ACD2-FC788BA2B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100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Visit to Council of Higher Education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57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87C604-D2ED-4D2A-A170-DD094881E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4" descr="metin içeren bir resim&#10;&#10;Açıklama otomatik olarak oluşturuldu">
            <a:extLst>
              <a:ext uri="{FF2B5EF4-FFF2-40B4-BE49-F238E27FC236}">
                <a16:creationId xmlns:a16="http://schemas.microsoft.com/office/drawing/2014/main" id="{5DA103F9-C9B1-4397-9236-1154521D4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667" y="212045"/>
            <a:ext cx="8987400" cy="6684607"/>
          </a:xfrm>
        </p:spPr>
      </p:pic>
    </p:spTree>
    <p:extLst>
      <p:ext uri="{BB962C8B-B14F-4D97-AF65-F5344CB8AC3E}">
        <p14:creationId xmlns:p14="http://schemas.microsoft.com/office/powerpoint/2010/main" val="33181120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86CC93-D2E3-496C-8B09-A096257FD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9" descr="metin, yer içeren bir resim&#10;&#10;Açıklama otomatik olarak oluşturuldu">
            <a:extLst>
              <a:ext uri="{FF2B5EF4-FFF2-40B4-BE49-F238E27FC236}">
                <a16:creationId xmlns:a16="http://schemas.microsoft.com/office/drawing/2014/main" id="{2C2400AD-59C0-4A9C-A451-54664F65A3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311681" y="966432"/>
            <a:ext cx="6531784" cy="5151952"/>
          </a:xfrm>
        </p:spPr>
      </p:pic>
    </p:spTree>
    <p:extLst>
      <p:ext uri="{BB962C8B-B14F-4D97-AF65-F5344CB8AC3E}">
        <p14:creationId xmlns:p14="http://schemas.microsoft.com/office/powerpoint/2010/main" val="9358042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FDFD7A-28D1-4EFC-8A14-11F6C1050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4" descr="metin, yer içeren bir resim&#10;&#10;Açıklama otomatik olarak oluşturuldu">
            <a:extLst>
              <a:ext uri="{FF2B5EF4-FFF2-40B4-BE49-F238E27FC236}">
                <a16:creationId xmlns:a16="http://schemas.microsoft.com/office/drawing/2014/main" id="{0F16C28A-BB6B-4892-8E74-4B66DEF62A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190697" y="991901"/>
            <a:ext cx="6544519" cy="4909981"/>
          </a:xfrm>
        </p:spPr>
      </p:pic>
    </p:spTree>
    <p:extLst>
      <p:ext uri="{BB962C8B-B14F-4D97-AF65-F5344CB8AC3E}">
        <p14:creationId xmlns:p14="http://schemas.microsoft.com/office/powerpoint/2010/main" val="125559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524598F-A08E-431A-A65B-8F1D748BD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cs typeface="Calibri"/>
              </a:rPr>
              <a:t>VI.PERFUSION SYMPOSIUM</a:t>
            </a:r>
          </a:p>
        </p:txBody>
      </p:sp>
      <p:pic>
        <p:nvPicPr>
          <p:cNvPr id="4" name="Resim 4" descr="metin, gök, dağ, işaret içeren bir resim&#10;&#10;Açıklama otomatik olarak oluşturuldu">
            <a:extLst>
              <a:ext uri="{FF2B5EF4-FFF2-40B4-BE49-F238E27FC236}">
                <a16:creationId xmlns:a16="http://schemas.microsoft.com/office/drawing/2014/main" id="{E9AD9ADF-6304-42EA-A0A4-D899A724CE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55783"/>
            <a:ext cx="8229600" cy="3618563"/>
          </a:xfrm>
        </p:spPr>
      </p:pic>
    </p:spTree>
    <p:extLst>
      <p:ext uri="{BB962C8B-B14F-4D97-AF65-F5344CB8AC3E}">
        <p14:creationId xmlns:p14="http://schemas.microsoft.com/office/powerpoint/2010/main" val="11868738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4" descr="açık hava, yol, araba, kırmızı içeren bir resim&#10;&#10;Açıklama otomatik olarak oluşturuldu">
            <a:extLst>
              <a:ext uri="{FF2B5EF4-FFF2-40B4-BE49-F238E27FC236}">
                <a16:creationId xmlns:a16="http://schemas.microsoft.com/office/drawing/2014/main" id="{C00E3122-6928-48BF-AFDF-EE860F67AC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393" r="1" b="1717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4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6A2E13F-FB8F-40FB-946E-921C6E084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100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AFTER HARD WORK MY GIFT</a:t>
            </a:r>
            <a:endParaRPr lang="en-US" sz="3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6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2717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pic>
        <p:nvPicPr>
          <p:cNvPr id="10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718" y="0"/>
            <a:ext cx="5756564" cy="6858000"/>
          </a:xfrm>
        </p:spPr>
      </p:pic>
      <p:sp>
        <p:nvSpPr>
          <p:cNvPr id="11" name="Unvan 1"/>
          <p:cNvSpPr txBox="1">
            <a:spLocks/>
          </p:cNvSpPr>
          <p:nvPr/>
        </p:nvSpPr>
        <p:spPr>
          <a:xfrm>
            <a:off x="457200" y="5127812"/>
            <a:ext cx="8229600" cy="1730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SONSUZ TEŞEKKÜRLER…</a:t>
            </a: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44" y="1"/>
            <a:ext cx="9058556" cy="735106"/>
          </a:xfrm>
          <a:prstGeom prst="rect">
            <a:avLst/>
          </a:prstGeom>
        </p:spPr>
      </p:pic>
      <p:sp>
        <p:nvSpPr>
          <p:cNvPr id="17" name="Unvan 1"/>
          <p:cNvSpPr txBox="1">
            <a:spLocks/>
          </p:cNvSpPr>
          <p:nvPr/>
        </p:nvSpPr>
        <p:spPr>
          <a:xfrm>
            <a:off x="1317811" y="35849"/>
            <a:ext cx="4805083" cy="708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 Dr. </a:t>
            </a:r>
            <a:r>
              <a:rPr lang="tr-TR" sz="3200" b="1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Bingür</a:t>
            </a:r>
            <a:r>
              <a:rPr lang="tr-TR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SÖNMEZ</a:t>
            </a:r>
          </a:p>
        </p:txBody>
      </p:sp>
    </p:spTree>
    <p:extLst>
      <p:ext uri="{BB962C8B-B14F-4D97-AF65-F5344CB8AC3E}">
        <p14:creationId xmlns:p14="http://schemas.microsoft.com/office/powerpoint/2010/main" val="118026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7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3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30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15" tmFilter="0, 0; 0.125,0.2665; 0.25,0.4; 0.375,0.465; 0.5,0.5;  0.625,0.535; 0.75,0.6; 0.875,0.7335; 1,1">
                                          <p:stCondLst>
                                            <p:cond delay="16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5" tmFilter="0, 0; 0.125,0.2665; 0.25,0.4; 0.375,0.465; 0.5,0.5;  0.625,0.535; 0.75,0.6; 0.875,0.7335; 1,1">
                                          <p:stCondLst>
                                            <p:cond delay="20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3">
                                          <p:stCondLst>
                                            <p:cond delay="8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07" decel="50000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3">
                                          <p:stCondLst>
                                            <p:cond delay="164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07" decel="50000">
                                          <p:stCondLst>
                                            <p:cond delay="167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3">
                                          <p:stCondLst>
                                            <p:cond delay="205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07" decel="50000">
                                          <p:stCondLst>
                                            <p:cond delay="208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3">
                                          <p:stCondLst>
                                            <p:cond delay="226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07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0477C05-F8C5-4892-B1A3-E9EB76607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28CAD7-693A-4F07-93D3-C46CBB1C3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tr-TR" dirty="0">
                <a:cs typeface="Calibri"/>
              </a:rPr>
              <a:t>THANK YOU VERY MUCH</a:t>
            </a:r>
          </a:p>
          <a:p>
            <a:endParaRPr lang="tr-TR" dirty="0">
              <a:cs typeface="Calibri"/>
            </a:endParaRPr>
          </a:p>
          <a:p>
            <a:r>
              <a:rPr lang="tr-TR" dirty="0">
                <a:cs typeface="Calibri"/>
              </a:rPr>
              <a:t>THANK YOU VERY MUCH</a:t>
            </a:r>
          </a:p>
          <a:p>
            <a:endParaRPr lang="tr-TR" dirty="0">
              <a:cs typeface="Calibri"/>
            </a:endParaRPr>
          </a:p>
          <a:p>
            <a:r>
              <a:rPr lang="tr-TR" dirty="0">
                <a:cs typeface="Calibri"/>
              </a:rPr>
              <a:t>THANK YOU VERY MUCH</a:t>
            </a:r>
          </a:p>
        </p:txBody>
      </p:sp>
    </p:spTree>
    <p:extLst>
      <p:ext uri="{BB962C8B-B14F-4D97-AF65-F5344CB8AC3E}">
        <p14:creationId xmlns:p14="http://schemas.microsoft.com/office/powerpoint/2010/main" val="3684848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TM04033929[[fn=Tablet]]</Template>
  <Application>Microsoft Office PowerPoint</Application>
  <PresentationFormat>Ekran Gösterisi (4:3)</PresentationFormat>
  <Slides>56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56</vt:i4>
      </vt:variant>
    </vt:vector>
  </HeadingPairs>
  <TitlesOfParts>
    <vt:vector size="57" baseType="lpstr">
      <vt:lpstr>Office Theme</vt:lpstr>
      <vt:lpstr>EUROPEAN BOARD OF CARDIOVASCULAR PERFUSION AND TURKEY</vt:lpstr>
      <vt:lpstr>FIRST COMMISION MEETING BEFORE RECOGNATION </vt:lpstr>
      <vt:lpstr>WHO IS PERFUSIONIST AND WHAT IS RESPONSIBLTY (MINISTRY OF HEALTH) COMMISSION 2010</vt:lpstr>
      <vt:lpstr>ONE OF COMMISSION IN MINISTRY OF HEALTH</vt:lpstr>
      <vt:lpstr>Tamer Sari, Frank Merkle, Omür Ozmen</vt:lpstr>
      <vt:lpstr>PowerPoint Sunusu</vt:lpstr>
      <vt:lpstr>PowerPoint Sunusu</vt:lpstr>
      <vt:lpstr>Grand national assembly of Turkey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EBCP Board Meeting Lisbon</vt:lpstr>
      <vt:lpstr>EBCP Board Members and Delegates</vt:lpstr>
      <vt:lpstr>PowerPoint Sunusu</vt:lpstr>
      <vt:lpstr>Deutsches Herzzentrum Berlin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NOW WE HAVE  ECCP 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PERFUSION SCHOOLS</vt:lpstr>
      <vt:lpstr>PERFUSION MASTER SCHOOLS </vt:lpstr>
      <vt:lpstr>BOARD EXAM 2020 ONLINE</vt:lpstr>
      <vt:lpstr>2020 Board exam</vt:lpstr>
      <vt:lpstr>Board exam 2020</vt:lpstr>
      <vt:lpstr>BOARD EXAM 2021</vt:lpstr>
      <vt:lpstr>March 2020 Commision in Ministry of Health</vt:lpstr>
      <vt:lpstr>JUNE 2020 WHAT IS  THE RESPONSIBILTIES AND DUTIES OF PERFUSIONIST PREPARE WRITTEN DOCUMENTS AND EDUCATIONAL ANALYSE</vt:lpstr>
      <vt:lpstr>Visit to Council of Higher Education</vt:lpstr>
      <vt:lpstr>PowerPoint Sunusu</vt:lpstr>
      <vt:lpstr>PowerPoint Sunusu</vt:lpstr>
      <vt:lpstr>PowerPoint Sunusu</vt:lpstr>
      <vt:lpstr>VI.PERFUSION SYMPOSIUM</vt:lpstr>
      <vt:lpstr>AFTER HARD WORK MY GIFT</vt:lpstr>
      <vt:lpstr>PowerPoint Sunusu</vt:lpstr>
      <vt:lpstr>PowerPoint Sunusu</vt:lpstr>
    </vt:vector>
  </TitlesOfParts>
  <Company>tamersari@ttmail.com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tamer sari</dc:creator>
  <cp:revision>97</cp:revision>
  <dcterms:created xsi:type="dcterms:W3CDTF">2017-11-02T15:03:43Z</dcterms:created>
  <dcterms:modified xsi:type="dcterms:W3CDTF">2021-10-05T19:33:52Z</dcterms:modified>
</cp:coreProperties>
</file>