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86" r:id="rId3"/>
    <p:sldId id="361" r:id="rId4"/>
    <p:sldId id="362" r:id="rId5"/>
    <p:sldId id="367" r:id="rId6"/>
    <p:sldId id="349" r:id="rId7"/>
    <p:sldId id="351" r:id="rId8"/>
    <p:sldId id="352" r:id="rId9"/>
    <p:sldId id="353" r:id="rId10"/>
    <p:sldId id="359" r:id="rId11"/>
    <p:sldId id="295" r:id="rId12"/>
    <p:sldId id="301" r:id="rId13"/>
    <p:sldId id="299" r:id="rId14"/>
    <p:sldId id="365" r:id="rId15"/>
    <p:sldId id="300" r:id="rId16"/>
    <p:sldId id="348" r:id="rId17"/>
    <p:sldId id="302" r:id="rId18"/>
    <p:sldId id="305" r:id="rId19"/>
    <p:sldId id="306" r:id="rId20"/>
    <p:sldId id="307" r:id="rId21"/>
    <p:sldId id="345" r:id="rId22"/>
    <p:sldId id="363" r:id="rId23"/>
    <p:sldId id="261" r:id="rId24"/>
    <p:sldId id="262" r:id="rId25"/>
    <p:sldId id="263" r:id="rId26"/>
    <p:sldId id="366" r:id="rId27"/>
    <p:sldId id="320" r:id="rId28"/>
    <p:sldId id="337" r:id="rId29"/>
    <p:sldId id="317" r:id="rId30"/>
    <p:sldId id="354" r:id="rId31"/>
    <p:sldId id="364" r:id="rId32"/>
    <p:sldId id="338" r:id="rId3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8"/>
    <p:restoredTop sz="94663"/>
  </p:normalViewPr>
  <p:slideViewPr>
    <p:cSldViewPr snapToGrid="0" snapToObjects="1">
      <p:cViewPr varScale="1">
        <p:scale>
          <a:sx n="103" d="100"/>
          <a:sy n="103" d="100"/>
        </p:scale>
        <p:origin x="16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328DB-D3BB-F34C-8BBA-0E5A7B5DB44E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01438-4011-D645-818B-64AAD92FF72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7200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4A7076-95BA-794C-A794-A1C4F3ACAD78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24A7F-BECE-4A49-A1DE-53936B06F6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7669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Hastanemizdeki</a:t>
            </a:r>
            <a:r>
              <a:rPr lang="tr-TR" baseline="0" dirty="0" smtClean="0"/>
              <a:t> ECMO sonrası hasta taburcu edebilme oranımız %10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6BDEF-899C-C947-920C-7BC52C69002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605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0563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x-none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550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964DFCC-C589-BF47-A819-03408DCE312B}" type="slidenum">
              <a:rPr lang="tr-TR" altLang="x-none"/>
              <a:pPr/>
              <a:t>23</a:t>
            </a:fld>
            <a:endParaRPr lang="tr-TR" altLang="x-none"/>
          </a:p>
        </p:txBody>
      </p:sp>
      <p:sp>
        <p:nvSpPr>
          <p:cNvPr id="491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91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894821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8BC6345-44D1-654B-8EEE-554D36A8F161}" type="slidenum">
              <a:rPr lang="tr-TR" altLang="x-none"/>
              <a:pPr/>
              <a:t>24</a:t>
            </a:fld>
            <a:endParaRPr lang="tr-TR" altLang="x-none"/>
          </a:p>
        </p:txBody>
      </p:sp>
      <p:sp>
        <p:nvSpPr>
          <p:cNvPr id="501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01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839537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02B4DCE-D96C-BB46-B035-0601D17F382C}" type="slidenum">
              <a:rPr lang="tr-TR" altLang="x-none"/>
              <a:pPr/>
              <a:t>25</a:t>
            </a:fld>
            <a:endParaRPr lang="tr-TR" altLang="x-none"/>
          </a:p>
        </p:txBody>
      </p:sp>
      <p:sp>
        <p:nvSpPr>
          <p:cNvPr id="512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12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47995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51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450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0679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506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020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895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1863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526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738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811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06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609600" y="1604964"/>
            <a:ext cx="2573867" cy="871537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3386667" y="1604964"/>
            <a:ext cx="2573867" cy="871537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609600" y="2628900"/>
            <a:ext cx="2573867" cy="8715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3386667" y="2628900"/>
            <a:ext cx="2573867" cy="8715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528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F953F-4FCF-2E4B-9261-11CC53D38CBD}" type="datetimeFigureOut">
              <a:rPr lang="tr-TR" smtClean="0"/>
              <a:t>29.03.2018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CDEDA-8180-F948-9C76-FBFF60B322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93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tiff"/><Relationship Id="rId3" Type="http://schemas.openxmlformats.org/officeDocument/2006/relationships/image" Target="../media/image15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emf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tiff"/><Relationship Id="rId3" Type="http://schemas.openxmlformats.org/officeDocument/2006/relationships/image" Target="../media/image2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jpeg"/><Relationship Id="rId3" Type="http://schemas.openxmlformats.org/officeDocument/2006/relationships/image" Target="../media/image36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emf"/><Relationship Id="rId5" Type="http://schemas.openxmlformats.org/officeDocument/2006/relationships/image" Target="../media/image41.tif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Relationship Id="rId3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smtClean="0">
                <a:solidFill>
                  <a:schemeClr val="bg1"/>
                </a:solidFill>
              </a:rPr>
              <a:t>ECMO STANDARDİZASYONU</a:t>
            </a:r>
            <a:endParaRPr lang="tr-TR" dirty="0">
              <a:solidFill>
                <a:schemeClr val="bg1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60378"/>
            <a:ext cx="10515600" cy="4145478"/>
          </a:xfr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Metin kutusu 6"/>
          <p:cNvSpPr txBox="1"/>
          <p:nvPr/>
        </p:nvSpPr>
        <p:spPr>
          <a:xfrm>
            <a:off x="1155941" y="5705856"/>
            <a:ext cx="9429763" cy="156966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tr-TR" sz="2400" dirty="0" smtClean="0">
              <a:solidFill>
                <a:schemeClr val="bg1"/>
              </a:solidFill>
            </a:endParaRPr>
          </a:p>
          <a:p>
            <a:pPr algn="ctr"/>
            <a:r>
              <a:rPr lang="tr-TR" sz="2400" dirty="0" smtClean="0">
                <a:solidFill>
                  <a:schemeClr val="bg1"/>
                </a:solidFill>
              </a:rPr>
              <a:t>Kenan Demir, </a:t>
            </a:r>
            <a:r>
              <a:rPr lang="tr-TR" sz="2400" dirty="0" err="1" smtClean="0">
                <a:solidFill>
                  <a:schemeClr val="bg1"/>
                </a:solidFill>
              </a:rPr>
              <a:t>Perfüzyonist</a:t>
            </a:r>
            <a:endParaRPr lang="tr-TR" sz="2400" dirty="0" smtClean="0">
              <a:solidFill>
                <a:schemeClr val="bg1"/>
              </a:solidFill>
            </a:endParaRPr>
          </a:p>
          <a:p>
            <a:pPr algn="ctr"/>
            <a:r>
              <a:rPr lang="tr-TR" sz="2400" dirty="0" err="1" smtClean="0">
                <a:solidFill>
                  <a:schemeClr val="bg1"/>
                </a:solidFill>
              </a:rPr>
              <a:t>Siyami</a:t>
            </a:r>
            <a:r>
              <a:rPr lang="tr-TR" sz="2400" dirty="0" smtClean="0">
                <a:solidFill>
                  <a:schemeClr val="bg1"/>
                </a:solidFill>
              </a:rPr>
              <a:t> Ersek GKDCEAH </a:t>
            </a:r>
          </a:p>
          <a:p>
            <a:pPr algn="ctr"/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5704" y="5705856"/>
            <a:ext cx="1536192" cy="115214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687656"/>
            <a:ext cx="1155940" cy="118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8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440871"/>
            <a:ext cx="5181600" cy="5736092"/>
          </a:xfrm>
          <a:solidFill>
            <a:srgbClr val="002060"/>
          </a:solidFill>
        </p:spPr>
        <p:txBody>
          <a:bodyPr>
            <a:normAutofit fontScale="92500"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ECMO,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Akut </a:t>
            </a:r>
            <a:r>
              <a:rPr lang="tr-TR" dirty="0" err="1" smtClean="0">
                <a:solidFill>
                  <a:schemeClr val="bg1"/>
                </a:solidFill>
              </a:rPr>
              <a:t>Kardiyojenik</a:t>
            </a:r>
            <a:r>
              <a:rPr lang="tr-TR" dirty="0" smtClean="0">
                <a:solidFill>
                  <a:schemeClr val="bg1"/>
                </a:solidFill>
              </a:rPr>
              <a:t> Şok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Akut </a:t>
            </a:r>
            <a:r>
              <a:rPr lang="tr-TR" dirty="0" err="1" smtClean="0">
                <a:solidFill>
                  <a:schemeClr val="bg1"/>
                </a:solidFill>
              </a:rPr>
              <a:t>Respiratuvar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  <a:r>
              <a:rPr lang="tr-TR" dirty="0" err="1" smtClean="0">
                <a:solidFill>
                  <a:schemeClr val="bg1"/>
                </a:solidFill>
              </a:rPr>
              <a:t>Distres</a:t>
            </a:r>
            <a:endParaRPr lang="tr-TR" dirty="0" smtClean="0">
              <a:solidFill>
                <a:schemeClr val="bg1"/>
              </a:solidFill>
            </a:endParaRPr>
          </a:p>
          <a:p>
            <a:r>
              <a:rPr lang="tr-TR" dirty="0" smtClean="0">
                <a:solidFill>
                  <a:schemeClr val="bg1"/>
                </a:solidFill>
              </a:rPr>
              <a:t>Hayat Kurtarıcı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Kalp ve damar cerrahisi kliniklerinin  </a:t>
            </a:r>
            <a:r>
              <a:rPr lang="tr-TR" dirty="0" err="1" smtClean="0">
                <a:solidFill>
                  <a:schemeClr val="bg1"/>
                </a:solidFill>
              </a:rPr>
              <a:t>vazgecilmez</a:t>
            </a:r>
            <a:r>
              <a:rPr lang="tr-TR" dirty="0" smtClean="0">
                <a:solidFill>
                  <a:schemeClr val="bg1"/>
                </a:solidFill>
              </a:rPr>
              <a:t> ekipmanı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Erişkin ve </a:t>
            </a:r>
            <a:r>
              <a:rPr lang="tr-TR" dirty="0" err="1" smtClean="0">
                <a:solidFill>
                  <a:schemeClr val="bg1"/>
                </a:solidFill>
              </a:rPr>
              <a:t>pediyatrik</a:t>
            </a:r>
            <a:r>
              <a:rPr lang="tr-TR" dirty="0" smtClean="0">
                <a:solidFill>
                  <a:schemeClr val="bg1"/>
                </a:solidFill>
              </a:rPr>
              <a:t> genel yoğun bakımlarda kullanımı artmakta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200 civarı kalp damar cerrahisi kliniği ve bazı genel yoğun bakımlar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Yılda yaklaşık 1500-2000 erişkin, 500-600 </a:t>
            </a:r>
            <a:r>
              <a:rPr lang="tr-TR" dirty="0" err="1" smtClean="0">
                <a:solidFill>
                  <a:schemeClr val="bg1"/>
                </a:solidFill>
              </a:rPr>
              <a:t>pediyatrik</a:t>
            </a:r>
            <a:r>
              <a:rPr lang="tr-TR" dirty="0" smtClean="0">
                <a:solidFill>
                  <a:schemeClr val="bg1"/>
                </a:solidFill>
              </a:rPr>
              <a:t> vaka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>
          <a:xfrm>
            <a:off x="6172200" y="440871"/>
            <a:ext cx="5181600" cy="5736092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4000" dirty="0" smtClean="0">
                <a:solidFill>
                  <a:srgbClr val="002060"/>
                </a:solidFill>
              </a:rPr>
              <a:t>Dünya gelişmiş merkezler</a:t>
            </a:r>
          </a:p>
          <a:p>
            <a:pPr lvl="1">
              <a:lnSpc>
                <a:spcPct val="150000"/>
              </a:lnSpc>
            </a:pPr>
            <a:r>
              <a:rPr lang="tr-TR" sz="4000" dirty="0" smtClean="0">
                <a:solidFill>
                  <a:srgbClr val="002060"/>
                </a:solidFill>
              </a:rPr>
              <a:t>ECMO’dan ayırma %40-60</a:t>
            </a:r>
          </a:p>
          <a:p>
            <a:pPr lvl="1">
              <a:lnSpc>
                <a:spcPct val="150000"/>
              </a:lnSpc>
            </a:pPr>
            <a:r>
              <a:rPr lang="tr-TR" sz="4000" dirty="0" smtClean="0">
                <a:solidFill>
                  <a:srgbClr val="002060"/>
                </a:solidFill>
              </a:rPr>
              <a:t>Taburcu % 35-45</a:t>
            </a:r>
          </a:p>
          <a:p>
            <a:pPr lvl="1">
              <a:lnSpc>
                <a:spcPct val="150000"/>
              </a:lnSpc>
            </a:pPr>
            <a:r>
              <a:rPr lang="tr-TR" sz="4000" dirty="0" smtClean="0">
                <a:solidFill>
                  <a:srgbClr val="002060"/>
                </a:solidFill>
              </a:rPr>
              <a:t>1yıllık survi%25-40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9063" y="440871"/>
            <a:ext cx="2272937" cy="189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51" y="0"/>
            <a:ext cx="9674901" cy="6458829"/>
          </a:xfrm>
        </p:spPr>
      </p:pic>
      <p:sp>
        <p:nvSpPr>
          <p:cNvPr id="7" name="İçerik Yer Tutucus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İçerik Yer Tutucus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499" y="4717892"/>
            <a:ext cx="6583501" cy="2140108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11027428" y="494851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>
                <a:solidFill>
                  <a:schemeClr val="bg1"/>
                </a:solidFill>
              </a:rPr>
              <a:t>2016</a:t>
            </a:r>
            <a:endParaRPr lang="tr-T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73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93" y="1988593"/>
            <a:ext cx="11003907" cy="4869407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İçerik Yer Tutucus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954773" cy="25272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57432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1425"/>
            <a:ext cx="5671751" cy="4028647"/>
          </a:xfrm>
        </p:spPr>
      </p:pic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4" y="123568"/>
            <a:ext cx="5181600" cy="2517857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14" y="365124"/>
            <a:ext cx="6626870" cy="615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endParaRPr lang="tr-TR" sz="96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>
            <a:off x="838200" y="1466396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20000" dirty="0" smtClean="0">
                <a:latin typeface="American Typewriter" charset="0"/>
                <a:ea typeface="American Typewriter" charset="0"/>
                <a:cs typeface="American Typewriter" charset="0"/>
              </a:rPr>
              <a:t>%10?</a:t>
            </a:r>
          </a:p>
          <a:p>
            <a:pPr marL="0" indent="0" algn="ctr">
              <a:buNone/>
            </a:pPr>
            <a:r>
              <a:rPr lang="tr-TR" sz="20000" dirty="0" smtClean="0">
                <a:latin typeface="American Typewriter" charset="0"/>
                <a:ea typeface="American Typewriter" charset="0"/>
                <a:cs typeface="American Typewriter" charset="0"/>
              </a:rPr>
              <a:t>%20?</a:t>
            </a:r>
            <a:endParaRPr lang="tr-TR" sz="20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375" y="3086098"/>
            <a:ext cx="2168353" cy="172504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770" y="43937"/>
            <a:ext cx="1422459" cy="14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95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Neyi eksik yapıyoruz? </a:t>
            </a:r>
            <a:b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</a:b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Neyi farklı yapabiliriz?</a:t>
            </a:r>
            <a:endParaRPr lang="tr-TR" dirty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29708" y="2667000"/>
            <a:ext cx="3900210" cy="3124200"/>
          </a:xfrm>
        </p:spPr>
      </p:pic>
      <p:pic>
        <p:nvPicPr>
          <p:cNvPr id="8" name="İçerik Yer Tutucusu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30538" y="2667000"/>
            <a:ext cx="3756949" cy="3124200"/>
          </a:xfrm>
        </p:spPr>
      </p:pic>
    </p:spTree>
    <p:extLst>
      <p:ext uri="{BB962C8B-B14F-4D97-AF65-F5344CB8AC3E}">
        <p14:creationId xmlns:p14="http://schemas.microsoft.com/office/powerpoint/2010/main" val="55512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549444" y="2533289"/>
            <a:ext cx="3070774" cy="195532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smtClean="0">
                <a:latin typeface="American Typewriter" charset="0"/>
                <a:ea typeface="American Typewriter" charset="0"/>
                <a:cs typeface="American Typewriter" charset="0"/>
              </a:rPr>
              <a:t>Hasta</a:t>
            </a:r>
            <a:endParaRPr lang="tr-TR" sz="400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9444" y="301923"/>
            <a:ext cx="3070774" cy="1955321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dirty="0" smtClean="0">
                <a:latin typeface="American Typewriter" charset="0"/>
                <a:ea typeface="American Typewriter" charset="0"/>
                <a:cs typeface="American Typewriter" charset="0"/>
              </a:rPr>
              <a:t>Doktor</a:t>
            </a:r>
            <a:endParaRPr lang="tr-TR" sz="4000" dirty="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49443" y="4764655"/>
            <a:ext cx="3246179" cy="1955321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smtClean="0">
                <a:latin typeface="American Typewriter" charset="0"/>
                <a:ea typeface="American Typewriter" charset="0"/>
                <a:cs typeface="American Typewriter" charset="0"/>
              </a:rPr>
              <a:t>Bakım Hizmetleri</a:t>
            </a:r>
            <a:endParaRPr lang="tr-TR" sz="3200"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4261449" y="987195"/>
            <a:ext cx="6262777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Endikasyon</a:t>
            </a:r>
            <a:r>
              <a:rPr lang="tr-TR" sz="3200" dirty="0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, Teknik, Tecrübe</a:t>
            </a:r>
            <a:endParaRPr lang="tr-TR" sz="32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4261449" y="3218561"/>
            <a:ext cx="3482197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Ko-morbidite</a:t>
            </a:r>
            <a:endParaRPr lang="tr-TR" sz="32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261449" y="5449927"/>
            <a:ext cx="3482197" cy="584775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Tecrübe</a:t>
            </a:r>
            <a:endParaRPr lang="tr-TR" sz="32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8850701" y="3218561"/>
            <a:ext cx="2513830" cy="584775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tr-TR" sz="3200" smtClean="0">
                <a:solidFill>
                  <a:schemeClr val="bg1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Endikasyon</a:t>
            </a:r>
            <a:endParaRPr lang="tr-TR" sz="3200" dirty="0">
              <a:solidFill>
                <a:schemeClr val="bg1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6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Standardizasyon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Veritabanı</a:t>
            </a:r>
            <a:endParaRPr lang="tr-TR" b="1" dirty="0" smtClean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Denetim</a:t>
            </a:r>
          </a:p>
          <a:p>
            <a:r>
              <a:rPr lang="tr-TR" dirty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Hangi hastaya takalım?</a:t>
            </a:r>
          </a:p>
          <a:p>
            <a:r>
              <a:rPr lang="tr-TR" b="1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Endikasyon</a:t>
            </a:r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standardizasyonu</a:t>
            </a:r>
            <a:endParaRPr lang="tr-TR" b="1" dirty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Nasıl </a:t>
            </a:r>
            <a:r>
              <a:rPr lang="tr-TR" b="1" dirty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iyi bakabiliriz?</a:t>
            </a:r>
          </a:p>
          <a:p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ECMO’dan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ayrılma oranı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Taburcu oranı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92283"/>
            <a:ext cx="5181600" cy="3818021"/>
          </a:xfrm>
        </p:spPr>
      </p:pic>
      <p:sp>
        <p:nvSpPr>
          <p:cNvPr id="8" name="Metin kutusu 7"/>
          <p:cNvSpPr txBox="1"/>
          <p:nvPr/>
        </p:nvSpPr>
        <p:spPr>
          <a:xfrm>
            <a:off x="3581690" y="2127938"/>
            <a:ext cx="5028621" cy="369332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Biz kendimizi denetlemezsek, </a:t>
            </a:r>
            <a:r>
              <a:rPr lang="tr-TR" smtClean="0">
                <a:solidFill>
                  <a:schemeClr val="bg1"/>
                </a:solidFill>
              </a:rPr>
              <a:t>başkaları bizi denetler.</a:t>
            </a:r>
            <a:endParaRPr lang="tr-T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04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85612"/>
            <a:ext cx="10515600" cy="1325563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rgbClr val="002060"/>
                </a:solidFill>
              </a:rPr>
              <a:t>Ekstrakorporeyal</a:t>
            </a:r>
            <a:r>
              <a:rPr lang="tr-TR" b="1" dirty="0" smtClean="0">
                <a:solidFill>
                  <a:srgbClr val="002060"/>
                </a:solidFill>
              </a:rPr>
              <a:t> Yaşam Desteği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b="1" u="sng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takmaktan ötesi</a:t>
            </a: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Tecrübe</a:t>
            </a: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Eğitim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Özellikli bakım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Bakım standardı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kılavuzları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Ekip çalışması</a:t>
            </a:r>
            <a:endParaRPr lang="tr-TR" dirty="0">
              <a:solidFill>
                <a:schemeClr val="bg1">
                  <a:lumMod val="75000"/>
                </a:scheme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6164"/>
            <a:ext cx="5181600" cy="3890260"/>
          </a:xfrm>
        </p:spPr>
      </p:pic>
    </p:spTree>
    <p:extLst>
      <p:ext uri="{BB962C8B-B14F-4D97-AF65-F5344CB8AC3E}">
        <p14:creationId xmlns:p14="http://schemas.microsoft.com/office/powerpoint/2010/main" val="141771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93" y="133960"/>
            <a:ext cx="5181600" cy="1913968"/>
          </a:xfrm>
        </p:spPr>
      </p:pic>
      <p:pic>
        <p:nvPicPr>
          <p:cNvPr id="8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83064"/>
            <a:ext cx="5181600" cy="3251003"/>
          </a:xfrm>
        </p:spPr>
      </p:pic>
      <p:pic>
        <p:nvPicPr>
          <p:cNvPr id="9" name="İçerik Yer Tutucusu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23" y="3669908"/>
            <a:ext cx="5181600" cy="3036460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912" y="301865"/>
            <a:ext cx="1968500" cy="1447800"/>
          </a:xfrm>
          <a:prstGeom prst="rect">
            <a:avLst/>
          </a:prstGeom>
        </p:spPr>
      </p:pic>
      <p:pic>
        <p:nvPicPr>
          <p:cNvPr id="12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486" y="1458174"/>
            <a:ext cx="5181600" cy="2617881"/>
          </a:xfrm>
        </p:spPr>
      </p:pic>
      <p:sp>
        <p:nvSpPr>
          <p:cNvPr id="2" name="Metin kutusu 1"/>
          <p:cNvSpPr txBox="1"/>
          <p:nvPr/>
        </p:nvSpPr>
        <p:spPr>
          <a:xfrm>
            <a:off x="8552329" y="383058"/>
            <a:ext cx="3075849" cy="707886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4000" smtClean="0">
                <a:solidFill>
                  <a:schemeClr val="bg1"/>
                </a:solidFill>
              </a:rPr>
              <a:t>EĞİTİM</a:t>
            </a:r>
            <a:endParaRPr lang="tr-TR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0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  <a:defRPr/>
            </a:pPr>
            <a:r>
              <a:rPr lang="en-US" dirty="0" smtClean="0">
                <a:solidFill>
                  <a:schemeClr val="bg1"/>
                </a:solidFill>
              </a:rPr>
              <a:t>ECMO </a:t>
            </a:r>
            <a:r>
              <a:rPr lang="en-US" dirty="0" err="1" smtClean="0">
                <a:solidFill>
                  <a:schemeClr val="bg1"/>
                </a:solidFill>
              </a:rPr>
              <a:t>Komplikasyonları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Hemodinamik-Solunumsal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Cihaza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bağlı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komplikasyonlar</a:t>
            </a:r>
            <a:endParaRPr lang="en-US" b="1" dirty="0" smtClean="0">
              <a:solidFill>
                <a:srgbClr val="002060"/>
              </a:solidFill>
            </a:endParaRPr>
          </a:p>
          <a:p>
            <a:pPr lvl="1"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Sorunu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anlamak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ve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çözmek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Enfeksiyon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Bacak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İskemisi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Kanama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Tromboz-Hemoliz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70000"/>
              </a:lnSpc>
              <a:defRPr/>
            </a:pPr>
            <a:r>
              <a:rPr lang="en-US" b="1" dirty="0" err="1" smtClean="0">
                <a:solidFill>
                  <a:srgbClr val="002060"/>
                </a:solidFill>
              </a:rPr>
              <a:t>Nörolojik</a:t>
            </a:r>
            <a:endParaRPr lang="en-US" b="1" dirty="0" smtClean="0">
              <a:solidFill>
                <a:srgbClr val="002060"/>
              </a:solidFill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sz="half" idx="2"/>
          </p:nvPr>
        </p:nvSpPr>
        <p:spPr>
          <a:xfrm>
            <a:off x="6711043" y="1825625"/>
            <a:ext cx="4947557" cy="435133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270000"/>
              </a:lnSpc>
            </a:pPr>
            <a:r>
              <a:rPr lang="tr-TR" b="1" dirty="0" err="1" smtClean="0">
                <a:solidFill>
                  <a:srgbClr val="002060"/>
                </a:solidFill>
              </a:rPr>
              <a:t>Multidisipliner</a:t>
            </a:r>
            <a:r>
              <a:rPr lang="tr-TR" b="1" dirty="0" smtClean="0">
                <a:solidFill>
                  <a:srgbClr val="002060"/>
                </a:solidFill>
              </a:rPr>
              <a:t> Yaklaşım</a:t>
            </a:r>
          </a:p>
          <a:p>
            <a:pPr>
              <a:lnSpc>
                <a:spcPct val="270000"/>
              </a:lnSpc>
            </a:pPr>
            <a:r>
              <a:rPr lang="tr-TR" b="1" dirty="0" smtClean="0">
                <a:solidFill>
                  <a:srgbClr val="002060"/>
                </a:solidFill>
              </a:rPr>
              <a:t>Ekip çalışması</a:t>
            </a:r>
          </a:p>
          <a:p>
            <a:pPr>
              <a:lnSpc>
                <a:spcPct val="270000"/>
              </a:lnSpc>
            </a:pPr>
            <a:r>
              <a:rPr lang="tr-TR" b="1" dirty="0" smtClean="0">
                <a:solidFill>
                  <a:srgbClr val="002060"/>
                </a:solidFill>
              </a:rPr>
              <a:t>Konusunda tecrübeli,</a:t>
            </a:r>
          </a:p>
          <a:p>
            <a:pPr marL="0" indent="0">
              <a:lnSpc>
                <a:spcPct val="270000"/>
              </a:lnSpc>
              <a:buNone/>
            </a:pPr>
            <a:r>
              <a:rPr lang="tr-TR" b="1" dirty="0" smtClean="0">
                <a:solidFill>
                  <a:srgbClr val="002060"/>
                </a:solidFill>
              </a:rPr>
              <a:t> uzmanlaşmış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4" name="Sağ Ok 3"/>
          <p:cNvSpPr/>
          <p:nvPr/>
        </p:nvSpPr>
        <p:spPr>
          <a:xfrm>
            <a:off x="4312049" y="2467202"/>
            <a:ext cx="1860151" cy="850220"/>
          </a:xfrm>
          <a:prstGeom prst="rightArrow">
            <a:avLst>
              <a:gd name="adj1" fmla="val 50000"/>
              <a:gd name="adj2" fmla="val 1072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622" y="3517900"/>
            <a:ext cx="2794000" cy="27940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7848" y="2684463"/>
            <a:ext cx="23241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ECMO Merkezlerinin Mantığı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</a:rPr>
              <a:t>Bakım kalitesi ve tedavi standartlarının yükseltilmesi</a:t>
            </a:r>
          </a:p>
          <a:p>
            <a:pPr lvl="1"/>
            <a:r>
              <a:rPr lang="tr-TR" dirty="0" smtClean="0">
                <a:solidFill>
                  <a:srgbClr val="002060"/>
                </a:solidFill>
              </a:rPr>
              <a:t>Vaka sayısının artması ve ekibin belli bir tedaviye odaklanması sonucunda klinik başarı artar.</a:t>
            </a:r>
          </a:p>
          <a:p>
            <a:r>
              <a:rPr lang="tr-TR" b="1" dirty="0" smtClean="0">
                <a:solidFill>
                  <a:srgbClr val="002060"/>
                </a:solidFill>
              </a:rPr>
              <a:t>Kaynakların verimli kullanımı</a:t>
            </a:r>
          </a:p>
          <a:p>
            <a:pPr lvl="1"/>
            <a:r>
              <a:rPr lang="tr-TR" dirty="0" smtClean="0">
                <a:solidFill>
                  <a:srgbClr val="002060"/>
                </a:solidFill>
              </a:rPr>
              <a:t>Vaka yoğunluğu ve tecrübe artışı ile gelen klinik başarı ile hasta başı </a:t>
            </a:r>
            <a:r>
              <a:rPr lang="tr-TR" dirty="0" err="1" smtClean="0">
                <a:solidFill>
                  <a:srgbClr val="002060"/>
                </a:solidFill>
              </a:rPr>
              <a:t>maaliyetler</a:t>
            </a:r>
            <a:r>
              <a:rPr lang="tr-TR" dirty="0" smtClean="0">
                <a:solidFill>
                  <a:srgbClr val="002060"/>
                </a:solidFill>
              </a:rPr>
              <a:t> azalır. “etkin-maliyet”</a:t>
            </a:r>
          </a:p>
          <a:p>
            <a:pPr lvl="1"/>
            <a:r>
              <a:rPr lang="tr-TR" dirty="0" smtClean="0">
                <a:solidFill>
                  <a:srgbClr val="002060"/>
                </a:solidFill>
              </a:rPr>
              <a:t>Klinik araştırmalar, </a:t>
            </a:r>
            <a:r>
              <a:rPr lang="tr-TR" dirty="0" err="1" smtClean="0">
                <a:solidFill>
                  <a:srgbClr val="002060"/>
                </a:solidFill>
              </a:rPr>
              <a:t>inovasyon</a:t>
            </a:r>
            <a:r>
              <a:rPr lang="tr-TR" dirty="0" smtClean="0">
                <a:solidFill>
                  <a:srgbClr val="002060"/>
                </a:solidFill>
              </a:rPr>
              <a:t> artar.</a:t>
            </a:r>
          </a:p>
          <a:p>
            <a:r>
              <a:rPr lang="tr-TR" b="1" dirty="0" smtClean="0">
                <a:solidFill>
                  <a:srgbClr val="002060"/>
                </a:solidFill>
              </a:rPr>
              <a:t>Mükemmeliyet Merkezleri</a:t>
            </a:r>
          </a:p>
          <a:p>
            <a:pPr lvl="1"/>
            <a:r>
              <a:rPr lang="tr-TR" dirty="0" smtClean="0">
                <a:solidFill>
                  <a:srgbClr val="002060"/>
                </a:solidFill>
              </a:rPr>
              <a:t>Klinik uygulama ve bakım standartlarının üst düzeyde uygulanabilir hale gelmesi. Standartların yükseltilmesi</a:t>
            </a:r>
            <a:endParaRPr lang="tr-T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3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120"/>
            <a:ext cx="6713735" cy="2955010"/>
          </a:xfrm>
        </p:spPr>
      </p:pic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713735" y="348120"/>
            <a:ext cx="5181600" cy="4351338"/>
          </a:xfrm>
          <a:solidFill>
            <a:srgbClr val="002060"/>
          </a:solidFill>
        </p:spPr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ECMO tedavilerini uygulamak için belirli alt yapı gereksiniminin sağlanmış, eğitimli bir ekibin ekip oluşturulmuş olması, </a:t>
            </a:r>
            <a:r>
              <a:rPr lang="tr-TR" dirty="0" err="1" smtClean="0">
                <a:solidFill>
                  <a:schemeClr val="bg1"/>
                </a:solidFill>
              </a:rPr>
              <a:t>endikasyon</a:t>
            </a:r>
            <a:r>
              <a:rPr lang="tr-TR" dirty="0" smtClean="0">
                <a:solidFill>
                  <a:schemeClr val="bg1"/>
                </a:solidFill>
              </a:rPr>
              <a:t>, </a:t>
            </a:r>
            <a:r>
              <a:rPr lang="tr-TR" dirty="0" err="1" smtClean="0">
                <a:solidFill>
                  <a:schemeClr val="bg1"/>
                </a:solidFill>
              </a:rPr>
              <a:t>kanülasyon</a:t>
            </a:r>
            <a:r>
              <a:rPr lang="tr-TR" dirty="0" smtClean="0">
                <a:solidFill>
                  <a:schemeClr val="bg1"/>
                </a:solidFill>
              </a:rPr>
              <a:t> ve bakım protokollerinin standartlara göre hazırlanmış ve uygulanıyor olması önerilir.</a:t>
            </a:r>
          </a:p>
          <a:p>
            <a:r>
              <a:rPr lang="tr-TR" dirty="0" smtClean="0">
                <a:solidFill>
                  <a:schemeClr val="bg1"/>
                </a:solidFill>
              </a:rPr>
              <a:t>ECMO Merkezi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38200" y="1690688"/>
            <a:ext cx="1845365" cy="914400"/>
          </a:xfrm>
          <a:prstGeom prst="ellipse">
            <a:avLst/>
          </a:prstGeom>
          <a:noFill/>
          <a:ln w="1206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Metin kutusu 6"/>
          <p:cNvSpPr txBox="1"/>
          <p:nvPr/>
        </p:nvSpPr>
        <p:spPr>
          <a:xfrm>
            <a:off x="1262901" y="4305527"/>
            <a:ext cx="3435749" cy="646331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tr-TR" sz="3600" smtClean="0">
                <a:solidFill>
                  <a:srgbClr val="002060"/>
                </a:solidFill>
              </a:rPr>
              <a:t>Yılda en az 6 vaka</a:t>
            </a:r>
            <a:endParaRPr lang="tr-TR" sz="3600">
              <a:solidFill>
                <a:srgbClr val="002060"/>
              </a:solidFill>
            </a:endParaRPr>
          </a:p>
        </p:txBody>
      </p:sp>
      <p:cxnSp>
        <p:nvCxnSpPr>
          <p:cNvPr id="9" name="Düz Ok Bağlayıcısı 8"/>
          <p:cNvCxnSpPr/>
          <p:nvPr/>
        </p:nvCxnSpPr>
        <p:spPr>
          <a:xfrm>
            <a:off x="2058093" y="2605088"/>
            <a:ext cx="327298" cy="1589225"/>
          </a:xfrm>
          <a:prstGeom prst="straightConnector1">
            <a:avLst/>
          </a:prstGeom>
          <a:ln w="1174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esi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750" y="4951858"/>
            <a:ext cx="19685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3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586014" y="362341"/>
            <a:ext cx="5330373" cy="2605973"/>
          </a:xfrm>
          <a:solidFill>
            <a:srgbClr val="002060"/>
          </a:solidFill>
        </p:spPr>
        <p:txBody>
          <a:bodyPr/>
          <a:lstStyle/>
          <a:p>
            <a:r>
              <a:rPr lang="tr-TR" dirty="0" smtClean="0">
                <a:solidFill>
                  <a:schemeClr val="bg1"/>
                </a:solidFill>
              </a:rPr>
              <a:t>Bakım kalitesi ve tedavi standartlarının yükseltilmesi</a:t>
            </a:r>
          </a:p>
          <a:p>
            <a:pPr lvl="1"/>
            <a:r>
              <a:rPr lang="tr-TR" dirty="0" smtClean="0">
                <a:solidFill>
                  <a:schemeClr val="bg1"/>
                </a:solidFill>
              </a:rPr>
              <a:t>Vaka sayısının artması ve ekibin belli bir tedaviye odaklanması sonucunda klinik başarı artar.</a:t>
            </a:r>
          </a:p>
        </p:txBody>
      </p:sp>
      <p:pic>
        <p:nvPicPr>
          <p:cNvPr id="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014" y="189489"/>
            <a:ext cx="5181600" cy="27250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81"/>
          <a:stretch>
            <a:fillRect/>
          </a:stretch>
        </p:blipFill>
        <p:spPr bwMode="auto">
          <a:xfrm>
            <a:off x="7609114" y="1665328"/>
            <a:ext cx="4381500" cy="61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387" y="3199196"/>
            <a:ext cx="6286500" cy="154940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814" y="5152330"/>
            <a:ext cx="6223000" cy="1498600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3" y="3730430"/>
            <a:ext cx="51308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4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"/>
          <a:stretch>
            <a:fillRect/>
          </a:stretch>
        </p:blipFill>
        <p:spPr bwMode="auto">
          <a:xfrm>
            <a:off x="0" y="0"/>
            <a:ext cx="8933996" cy="7805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443" y="2060457"/>
            <a:ext cx="5709557" cy="102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86" y="5716955"/>
            <a:ext cx="5445514" cy="46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8" y="3167744"/>
            <a:ext cx="6720469" cy="380455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6"/>
          <p:cNvSpPr txBox="1"/>
          <p:nvPr/>
        </p:nvSpPr>
        <p:spPr>
          <a:xfrm>
            <a:off x="6482442" y="3163587"/>
            <a:ext cx="5709557" cy="193899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Mortaliteyi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 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düşüren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 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vaka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 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sayısı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: “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en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 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az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 22/</a:t>
            </a:r>
            <a:r>
              <a:rPr lang="en-US" altLang="x-none" sz="4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yıl</a:t>
            </a:r>
            <a:r>
              <a:rPr lang="en-US" altLang="x-non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” (</a:t>
            </a:r>
            <a:r>
              <a:rPr lang="en-US" altLang="x-none" sz="40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rebuchet MS" charset="0"/>
              </a:rPr>
              <a:t>95% CI, 22–28)</a:t>
            </a:r>
            <a:endParaRPr lang="fr-FR" altLang="x-none" sz="40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24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r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fr-FR" altLang="x-none" dirty="0" err="1" smtClean="0">
                <a:solidFill>
                  <a:schemeClr val="bg1"/>
                </a:solidFill>
              </a:rPr>
              <a:t>İngiltere’de</a:t>
            </a:r>
            <a:r>
              <a:rPr lang="fr-FR" altLang="x-none" dirty="0" smtClean="0">
                <a:solidFill>
                  <a:schemeClr val="bg1"/>
                </a:solidFill>
              </a:rPr>
              <a:t> ECMO</a:t>
            </a:r>
            <a:endParaRPr lang="en-US" altLang="x-none" dirty="0">
              <a:solidFill>
                <a:schemeClr val="bg1"/>
              </a:solidFill>
            </a:endParaRPr>
          </a:p>
        </p:txBody>
      </p:sp>
      <p:pic>
        <p:nvPicPr>
          <p:cNvPr id="37890" name="Picture 2" descr="http://www.uhsm.nhs.uk/ecmo/PublishingImages/cent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3" b="28171"/>
          <a:stretch>
            <a:fillRect/>
          </a:stretch>
        </p:blipFill>
        <p:spPr bwMode="auto">
          <a:xfrm>
            <a:off x="2767014" y="1628775"/>
            <a:ext cx="5824537" cy="500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4" descr="http://www.uhsm.nhs.uk/ecmo/PublishingImages/cent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t="72153" r="8382" b="6693"/>
          <a:stretch>
            <a:fillRect/>
          </a:stretch>
        </p:blipFill>
        <p:spPr bwMode="auto">
          <a:xfrm>
            <a:off x="6416676" y="1916114"/>
            <a:ext cx="387191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32" y="1916114"/>
            <a:ext cx="1682750" cy="2596243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838200" y="4737783"/>
            <a:ext cx="2295097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5 ECMO Merkezi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4" t="8739" r="27446" b="5135"/>
          <a:stretch>
            <a:fillRect/>
          </a:stretch>
        </p:blipFill>
        <p:spPr bwMode="auto">
          <a:xfrm>
            <a:off x="3471863" y="0"/>
            <a:ext cx="52117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Metin kutusu 1"/>
          <p:cNvSpPr txBox="1"/>
          <p:nvPr/>
        </p:nvSpPr>
        <p:spPr>
          <a:xfrm>
            <a:off x="8964386" y="1436914"/>
            <a:ext cx="2295097" cy="95410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tr-TR" sz="2800" smtClean="0">
                <a:solidFill>
                  <a:schemeClr val="bg1"/>
                </a:solidFill>
              </a:rPr>
              <a:t>14 ECMO Merkezi</a:t>
            </a:r>
            <a:endParaRPr lang="tr-TR" sz="2800">
              <a:solidFill>
                <a:schemeClr val="bg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93939" y="1436914"/>
            <a:ext cx="2295097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</a:rPr>
              <a:t>İTALYA</a:t>
            </a:r>
            <a:endParaRPr lang="tr-TR" sz="2800" dirty="0">
              <a:solidFill>
                <a:schemeClr val="bg1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94" y="2259620"/>
            <a:ext cx="3121277" cy="233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re 3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fr-FR" altLang="x-none" dirty="0" smtClean="0">
                <a:solidFill>
                  <a:schemeClr val="bg1"/>
                </a:solidFill>
              </a:rPr>
              <a:t>Mobil </a:t>
            </a:r>
            <a:r>
              <a:rPr lang="fr-FR" altLang="x-none" dirty="0">
                <a:solidFill>
                  <a:schemeClr val="bg1"/>
                </a:solidFill>
              </a:rPr>
              <a:t>ECMO </a:t>
            </a:r>
            <a:r>
              <a:rPr lang="fr-FR" altLang="x-none" dirty="0" err="1" smtClean="0">
                <a:solidFill>
                  <a:schemeClr val="bg1"/>
                </a:solidFill>
              </a:rPr>
              <a:t>Kurtarma</a:t>
            </a:r>
            <a:r>
              <a:rPr lang="fr-FR" altLang="x-none" dirty="0" smtClean="0">
                <a:solidFill>
                  <a:schemeClr val="bg1"/>
                </a:solidFill>
              </a:rPr>
              <a:t> </a:t>
            </a:r>
            <a:r>
              <a:rPr lang="fr-FR" altLang="x-none" dirty="0" err="1" smtClean="0">
                <a:solidFill>
                  <a:schemeClr val="bg1"/>
                </a:solidFill>
              </a:rPr>
              <a:t>Timi</a:t>
            </a:r>
            <a:r>
              <a:rPr lang="fr-FR" altLang="x-none" dirty="0" smtClean="0">
                <a:solidFill>
                  <a:schemeClr val="bg1"/>
                </a:solidFill>
              </a:rPr>
              <a:t> Paris</a:t>
            </a:r>
            <a:endParaRPr lang="fr-FR" altLang="x-none" dirty="0">
              <a:solidFill>
                <a:schemeClr val="bg1"/>
              </a:solidFill>
            </a:endParaRPr>
          </a:p>
        </p:txBody>
      </p:sp>
      <p:pic>
        <p:nvPicPr>
          <p:cNvPr id="54274" name="Imag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18" y="3345316"/>
            <a:ext cx="8053388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85"/>
          <a:stretch>
            <a:fillRect/>
          </a:stretch>
        </p:blipFill>
        <p:spPr bwMode="auto">
          <a:xfrm>
            <a:off x="4020344" y="1433739"/>
            <a:ext cx="8043862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50" y="2271486"/>
            <a:ext cx="3468007" cy="277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8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altLang="x-none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4" r="2222" b="3079"/>
          <a:stretch>
            <a:fillRect/>
          </a:stretch>
        </p:blipFill>
        <p:spPr bwMode="auto">
          <a:xfrm>
            <a:off x="1524000" y="1"/>
            <a:ext cx="8705850" cy="672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049842" y="3614227"/>
            <a:ext cx="8064896" cy="1138773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endParaRPr lang="fr-FR" sz="1000" dirty="0">
              <a:solidFill>
                <a:srgbClr val="FF3300"/>
              </a:solidFill>
            </a:endParaRPr>
          </a:p>
          <a:p>
            <a:pPr algn="ctr">
              <a:defRPr/>
            </a:pPr>
            <a:r>
              <a:rPr lang="fr-FR" sz="4800" dirty="0" smtClean="0">
                <a:solidFill>
                  <a:schemeClr val="tx1"/>
                </a:solidFill>
              </a:rPr>
              <a:t>1 </a:t>
            </a:r>
            <a:r>
              <a:rPr lang="fr-FR" sz="4800" dirty="0" err="1" smtClean="0">
                <a:solidFill>
                  <a:schemeClr val="tx1"/>
                </a:solidFill>
              </a:rPr>
              <a:t>yıllık</a:t>
            </a:r>
            <a:r>
              <a:rPr lang="fr-FR" sz="4800" dirty="0" smtClean="0">
                <a:solidFill>
                  <a:schemeClr val="tx1"/>
                </a:solidFill>
              </a:rPr>
              <a:t> </a:t>
            </a:r>
            <a:r>
              <a:rPr lang="fr-FR" sz="4800" dirty="0" err="1" smtClean="0">
                <a:solidFill>
                  <a:schemeClr val="tx1"/>
                </a:solidFill>
              </a:rPr>
              <a:t>yaşam</a:t>
            </a:r>
            <a:r>
              <a:rPr lang="fr-FR" sz="4800" dirty="0" smtClean="0">
                <a:solidFill>
                  <a:schemeClr val="tx1"/>
                </a:solidFill>
              </a:rPr>
              <a:t>= </a:t>
            </a:r>
            <a:r>
              <a:rPr lang="fr-FR" sz="4800" dirty="0">
                <a:solidFill>
                  <a:schemeClr val="tx1"/>
                </a:solidFill>
              </a:rPr>
              <a:t>35%</a:t>
            </a:r>
            <a:endParaRPr lang="fr-FR" sz="1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fr-FR" sz="1000" dirty="0">
                <a:solidFill>
                  <a:srgbClr val="FF3300"/>
                </a:solidFill>
              </a:rPr>
              <a:t>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90758" cy="3750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40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421083" y="1121055"/>
            <a:ext cx="5466733" cy="4351338"/>
          </a:xfrm>
        </p:spPr>
        <p:txBody>
          <a:bodyPr/>
          <a:lstStyle/>
          <a:p>
            <a:r>
              <a:rPr lang="en-US" altLang="x-none" dirty="0" smtClean="0"/>
              <a:t>150 transport</a:t>
            </a:r>
          </a:p>
          <a:p>
            <a:pPr lvl="1"/>
            <a:r>
              <a:rPr lang="en-US" altLang="x-none" dirty="0" smtClean="0"/>
              <a:t>VV ECMO: 75%</a:t>
            </a:r>
          </a:p>
          <a:p>
            <a:pPr lvl="1"/>
            <a:r>
              <a:rPr lang="en-US" altLang="x-none" dirty="0" smtClean="0"/>
              <a:t>VA-VAV: 25%</a:t>
            </a:r>
          </a:p>
          <a:p>
            <a:pPr lvl="1"/>
            <a:endParaRPr lang="en-US" altLang="x-none" dirty="0" smtClean="0"/>
          </a:p>
          <a:p>
            <a:r>
              <a:rPr lang="en-US" altLang="x-none" dirty="0" smtClean="0"/>
              <a:t>Transport </a:t>
            </a:r>
            <a:r>
              <a:rPr lang="en-US" altLang="x-none" dirty="0" err="1" smtClean="0"/>
              <a:t>mesafesi</a:t>
            </a:r>
            <a:r>
              <a:rPr lang="en-US" altLang="x-none" dirty="0" smtClean="0"/>
              <a:t>: 4–12000 km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2182019"/>
            <a:ext cx="8845550" cy="44958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reeform 9"/>
          <p:cNvSpPr/>
          <p:nvPr/>
        </p:nvSpPr>
        <p:spPr>
          <a:xfrm>
            <a:off x="7894638" y="3146396"/>
            <a:ext cx="273050" cy="150328"/>
          </a:xfrm>
          <a:custGeom>
            <a:avLst/>
            <a:gdLst>
              <a:gd name="connsiteX0" fmla="*/ 593179 w 593179"/>
              <a:gd name="connsiteY0" fmla="*/ 6375 h 292514"/>
              <a:gd name="connsiteX1" fmla="*/ 163688 w 593179"/>
              <a:gd name="connsiteY1" fmla="*/ 34084 h 292514"/>
              <a:gd name="connsiteX2" fmla="*/ 11288 w 593179"/>
              <a:gd name="connsiteY2" fmla="*/ 269612 h 292514"/>
              <a:gd name="connsiteX3" fmla="*/ 11288 w 593179"/>
              <a:gd name="connsiteY3" fmla="*/ 283466 h 29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79" h="292514">
                <a:moveTo>
                  <a:pt x="593179" y="6375"/>
                </a:moveTo>
                <a:cubicBezTo>
                  <a:pt x="426924" y="-1707"/>
                  <a:pt x="260670" y="-9789"/>
                  <a:pt x="163688" y="34084"/>
                </a:cubicBezTo>
                <a:cubicBezTo>
                  <a:pt x="66706" y="77957"/>
                  <a:pt x="36688" y="228048"/>
                  <a:pt x="11288" y="269612"/>
                </a:cubicBezTo>
                <a:cubicBezTo>
                  <a:pt x="-14112" y="311176"/>
                  <a:pt x="11288" y="283466"/>
                  <a:pt x="11288" y="28346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8031163" y="3000772"/>
            <a:ext cx="2957512" cy="657225"/>
          </a:xfrm>
          <a:custGeom>
            <a:avLst/>
            <a:gdLst>
              <a:gd name="connsiteX0" fmla="*/ 0 w 3003699"/>
              <a:gd name="connsiteY0" fmla="*/ 198964 h 656738"/>
              <a:gd name="connsiteX1" fmla="*/ 1094509 w 3003699"/>
              <a:gd name="connsiteY1" fmla="*/ 18855 h 656738"/>
              <a:gd name="connsiteX2" fmla="*/ 2840182 w 3003699"/>
              <a:gd name="connsiteY2" fmla="*/ 600746 h 656738"/>
              <a:gd name="connsiteX3" fmla="*/ 2826328 w 3003699"/>
              <a:gd name="connsiteY3" fmla="*/ 600746 h 65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3699" h="656738">
                <a:moveTo>
                  <a:pt x="0" y="198964"/>
                </a:moveTo>
                <a:cubicBezTo>
                  <a:pt x="310572" y="75427"/>
                  <a:pt x="621145" y="-48109"/>
                  <a:pt x="1094509" y="18855"/>
                </a:cubicBezTo>
                <a:cubicBezTo>
                  <a:pt x="1567873" y="85819"/>
                  <a:pt x="2551546" y="503764"/>
                  <a:pt x="2840182" y="600746"/>
                </a:cubicBezTo>
                <a:cubicBezTo>
                  <a:pt x="3128818" y="697728"/>
                  <a:pt x="2977573" y="649237"/>
                  <a:pt x="2826328" y="60074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894638" y="3106680"/>
            <a:ext cx="273050" cy="16827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349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" t="37450" b="3500"/>
          <a:stretch>
            <a:fillRect/>
          </a:stretch>
        </p:blipFill>
        <p:spPr bwMode="auto">
          <a:xfrm>
            <a:off x="7250796" y="-253772"/>
            <a:ext cx="4749800" cy="2382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Connector 27"/>
          <p:cNvCxnSpPr/>
          <p:nvPr/>
        </p:nvCxnSpPr>
        <p:spPr>
          <a:xfrm flipV="1">
            <a:off x="8125619" y="1071364"/>
            <a:ext cx="1500077" cy="2121298"/>
          </a:xfrm>
          <a:prstGeom prst="lin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4" idx="3"/>
          </p:cNvCxnSpPr>
          <p:nvPr/>
        </p:nvCxnSpPr>
        <p:spPr>
          <a:xfrm flipV="1">
            <a:off x="8167689" y="2505016"/>
            <a:ext cx="4954587" cy="685800"/>
          </a:xfrm>
          <a:prstGeom prst="line">
            <a:avLst/>
          </a:prstGeom>
          <a:ln>
            <a:solidFill>
              <a:srgbClr val="9ED3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7" name="TextBox 1"/>
          <p:cNvSpPr txBox="1">
            <a:spLocks noChangeArrowheads="1"/>
          </p:cNvSpPr>
          <p:nvPr/>
        </p:nvSpPr>
        <p:spPr bwMode="auto">
          <a:xfrm>
            <a:off x="4446814" y="226615"/>
            <a:ext cx="2590800" cy="830263"/>
          </a:xfrm>
          <a:prstGeom prst="rect">
            <a:avLst/>
          </a:prstGeom>
          <a:solidFill>
            <a:srgbClr val="002060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dirty="0">
                <a:solidFill>
                  <a:schemeClr val="bg1"/>
                </a:solidFill>
              </a:rPr>
              <a:t>Columbia ECMO Transport Service</a:t>
            </a:r>
          </a:p>
        </p:txBody>
      </p:sp>
      <p:graphicFrame>
        <p:nvGraphicFramePr>
          <p:cNvPr id="15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405084"/>
              </p:ext>
            </p:extLst>
          </p:nvPr>
        </p:nvGraphicFramePr>
        <p:xfrm>
          <a:off x="258763" y="4046580"/>
          <a:ext cx="7772400" cy="219456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427809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x-none" altLang="x-none" sz="3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Survi</a:t>
                      </a:r>
                      <a:r>
                        <a:rPr kumimoji="0" lang="en-US" altLang="x-none" sz="3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x-none" sz="3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Dekanülasyoı</a:t>
                      </a:r>
                      <a:r>
                        <a:rPr kumimoji="0" lang="en-US" altLang="x-none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-n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%83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30-gün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%74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Taburcu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 defTabSz="4572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defTabSz="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2pPr>
                      <a:lvl3pPr marL="1143000" indent="-228600" defTabSz="4572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3pPr>
                      <a:lvl4pPr marL="16002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4pPr>
                      <a:lvl5pPr marL="2057400" indent="-228600" defTabSz="4572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%68</a:t>
                      </a:r>
                      <a:endParaRPr kumimoji="0" lang="en-US" altLang="x-none" sz="3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8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85612"/>
            <a:ext cx="10515600" cy="1325563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rgbClr val="002060"/>
                </a:solidFill>
              </a:rPr>
              <a:t>Ekstrakorporeyal</a:t>
            </a:r>
            <a:r>
              <a:rPr lang="tr-TR" b="1" dirty="0" smtClean="0">
                <a:solidFill>
                  <a:srgbClr val="002060"/>
                </a:solidFill>
              </a:rPr>
              <a:t> Yaşam Desteği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takmaktan ötesi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Tecrübe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Eğitim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Özellikli bakım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Bakım standardı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kılavuzları</a:t>
            </a: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Ekip çalışması</a:t>
            </a:r>
            <a:endParaRPr lang="tr-TR" b="1" dirty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6164"/>
            <a:ext cx="5181600" cy="3890260"/>
          </a:xfrm>
        </p:spPr>
      </p:pic>
    </p:spTree>
    <p:extLst>
      <p:ext uri="{BB962C8B-B14F-4D97-AF65-F5344CB8AC3E}">
        <p14:creationId xmlns:p14="http://schemas.microsoft.com/office/powerpoint/2010/main" val="10152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686719" y="86407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r-TR" altLang="x-none" sz="4000" b="1" smtClean="0">
                <a:solidFill>
                  <a:srgbClr val="FF0000"/>
                </a:solidFill>
                <a:latin typeface="+mn-lt"/>
                <a:ea typeface="DejaVu Sans" charset="0"/>
                <a:cs typeface="DejaVu Sans" charset="0"/>
              </a:rPr>
              <a:t>ECMO EKİBİ</a:t>
            </a:r>
            <a:endParaRPr lang="tr-TR" altLang="x-none" sz="4000" b="1" dirty="0">
              <a:solidFill>
                <a:srgbClr val="FF0000"/>
              </a:solidFill>
              <a:latin typeface="+mn-lt"/>
              <a:ea typeface="DejaVu Sans" charset="0"/>
              <a:cs typeface="DejaVu Sans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16429" y="1494973"/>
            <a:ext cx="4608059" cy="1895475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txBody>
          <a:bodyPr lIns="0" tIns="0" rIns="0" bIns="0"/>
          <a:lstStyle>
            <a:lvl1pPr marL="431800" indent="-322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b="1" u="sng" dirty="0">
                <a:solidFill>
                  <a:schemeClr val="bg1"/>
                </a:solidFill>
                <a:ea typeface="DejaVu Sans" charset="0"/>
                <a:cs typeface="DejaVu Sans" charset="0"/>
              </a:rPr>
              <a:t>ECMO program yöneticisi</a:t>
            </a:r>
            <a:r>
              <a:rPr lang="tr-TR" altLang="x-none" sz="2400" b="1" u="sng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dirty="0" err="1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Kardiyovasküler</a:t>
            </a: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 cerrah, yoğun 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bakım uzmanı</a:t>
            </a: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, 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travma 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cerrahı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197599" y="1494973"/>
            <a:ext cx="4644571" cy="189547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lIns="0" tIns="0" rIns="0" bIns="0"/>
          <a:lstStyle>
            <a:lvl1pPr marL="431800" indent="-322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b="1" u="sng" dirty="0">
                <a:solidFill>
                  <a:schemeClr val="bg1"/>
                </a:solidFill>
                <a:ea typeface="DejaVu Sans" charset="0"/>
                <a:cs typeface="DejaVu Sans" charset="0"/>
              </a:rPr>
              <a:t>ECMO </a:t>
            </a:r>
            <a:r>
              <a:rPr lang="tr-TR" altLang="x-none" sz="2400" b="1" u="sng" dirty="0" err="1">
                <a:solidFill>
                  <a:schemeClr val="bg1"/>
                </a:solidFill>
                <a:ea typeface="DejaVu Sans" charset="0"/>
                <a:cs typeface="DejaVu Sans" charset="0"/>
              </a:rPr>
              <a:t>kordinatörü</a:t>
            </a:r>
            <a:r>
              <a:rPr lang="tr-TR" altLang="x-none" sz="2400" b="1" u="sng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Yoğun 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bakım </a:t>
            </a:r>
            <a:r>
              <a:rPr lang="tr-TR" altLang="x-none" sz="2400" dirty="0" err="1">
                <a:solidFill>
                  <a:schemeClr val="bg1"/>
                </a:solidFill>
                <a:ea typeface="DejaVu Sans" charset="0"/>
                <a:cs typeface="DejaVu Sans" charset="0"/>
              </a:rPr>
              <a:t>hemşiresi,solunum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sz="2400" dirty="0" err="1">
                <a:solidFill>
                  <a:schemeClr val="bg1"/>
                </a:solidFill>
                <a:ea typeface="DejaVu Sans" charset="0"/>
                <a:cs typeface="DejaVu Sans" charset="0"/>
              </a:rPr>
              <a:t>terapisti,klinik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sz="2400" dirty="0" err="1">
                <a:solidFill>
                  <a:schemeClr val="bg1"/>
                </a:solidFill>
                <a:ea typeface="DejaVu Sans" charset="0"/>
                <a:cs typeface="DejaVu Sans" charset="0"/>
              </a:rPr>
              <a:t>perfüzyonist</a:t>
            </a:r>
            <a:endParaRPr lang="tr-TR" altLang="x-none" sz="2400" dirty="0">
              <a:solidFill>
                <a:schemeClr val="bg1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6197600" y="3657602"/>
            <a:ext cx="4644570" cy="1895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 lIns="0" tIns="0" rIns="0" bIns="0"/>
          <a:lstStyle>
            <a:lvl1pPr marL="431800" indent="-322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b="1" u="sng" dirty="0">
                <a:solidFill>
                  <a:srgbClr val="002060"/>
                </a:solidFill>
                <a:ea typeface="DejaVu Sans" charset="0"/>
                <a:cs typeface="DejaVu Sans" charset="0"/>
              </a:rPr>
              <a:t>ECMO SPESİYALİSTİ</a:t>
            </a:r>
            <a:r>
              <a:rPr lang="tr-TR" altLang="x-none" sz="2400" b="1" u="sng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dirty="0" err="1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Hemşire,solunum</a:t>
            </a:r>
            <a:r>
              <a:rPr lang="tr-TR" altLang="x-none" sz="2400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sz="24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terapisti</a:t>
            </a:r>
            <a:r>
              <a:rPr lang="tr-TR" altLang="x-none" sz="2400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, </a:t>
            </a:r>
            <a:r>
              <a:rPr lang="tr-TR" altLang="x-none" sz="2400" dirty="0" err="1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perfüzyonist</a:t>
            </a:r>
            <a:r>
              <a:rPr lang="tr-TR" altLang="x-none" sz="2400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, biyomedikal </a:t>
            </a:r>
            <a:r>
              <a:rPr lang="tr-TR" altLang="x-none" sz="24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teknisyeni veya sağlık </a:t>
            </a:r>
            <a:r>
              <a:rPr lang="tr-TR" altLang="x-none" sz="2400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teknisyeni</a:t>
            </a:r>
            <a:endParaRPr lang="tr-TR" altLang="x-none" sz="2400" dirty="0">
              <a:solidFill>
                <a:srgbClr val="00206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816429" y="3690261"/>
            <a:ext cx="4608059" cy="18954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0" tIns="0" rIns="0" bIns="0"/>
          <a:lstStyle>
            <a:lvl1pPr marL="431800" indent="-32226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b="1" u="sng" dirty="0">
                <a:solidFill>
                  <a:schemeClr val="bg1"/>
                </a:solidFill>
                <a:ea typeface="DejaVu Sans" charset="0"/>
                <a:cs typeface="DejaVu Sans" charset="0"/>
              </a:rPr>
              <a:t>ECMO </a:t>
            </a:r>
            <a:r>
              <a:rPr lang="tr-TR" altLang="x-none" sz="2400" b="1" u="sng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Doktoru</a:t>
            </a:r>
            <a:r>
              <a:rPr lang="tr-TR" altLang="x-none" sz="2400" u="sng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sz="2400" dirty="0" err="1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Kardiyovasküler</a:t>
            </a: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sz="2400" dirty="0" err="1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cerrah,yoğun</a:t>
            </a:r>
            <a:r>
              <a:rPr lang="tr-TR" altLang="x-none" sz="2400" dirty="0" smtClean="0">
                <a:solidFill>
                  <a:schemeClr val="bg1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bakım </a:t>
            </a:r>
            <a:r>
              <a:rPr lang="tr-TR" altLang="x-none" sz="2400" dirty="0" err="1">
                <a:solidFill>
                  <a:schemeClr val="bg1"/>
                </a:solidFill>
                <a:ea typeface="DejaVu Sans" charset="0"/>
                <a:cs typeface="DejaVu Sans" charset="0"/>
              </a:rPr>
              <a:t>uzmanı,travma</a:t>
            </a:r>
            <a:r>
              <a:rPr lang="tr-TR" altLang="x-none" sz="2400" dirty="0">
                <a:solidFill>
                  <a:schemeClr val="bg1"/>
                </a:solidFill>
                <a:ea typeface="DejaVu Sans" charset="0"/>
                <a:cs typeface="DejaVu Sans" charset="0"/>
              </a:rPr>
              <a:t> cerrahı</a:t>
            </a:r>
          </a:p>
        </p:txBody>
      </p:sp>
    </p:spTree>
    <p:extLst>
      <p:ext uri="{BB962C8B-B14F-4D97-AF65-F5344CB8AC3E}">
        <p14:creationId xmlns:p14="http://schemas.microsoft.com/office/powerpoint/2010/main" val="4521742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981201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r-TR" altLang="x-none" sz="3600" b="1" dirty="0">
                <a:solidFill>
                  <a:srgbClr val="FF0000"/>
                </a:solidFill>
                <a:latin typeface="+mn-lt"/>
                <a:ea typeface="DejaVu Sans" charset="0"/>
                <a:cs typeface="DejaVu Sans" charset="0"/>
              </a:rPr>
              <a:t>ECMO merkezinde bulunması </a:t>
            </a:r>
            <a:endParaRPr lang="tr-TR" altLang="x-none" sz="3600" b="1" dirty="0" smtClean="0">
              <a:solidFill>
                <a:srgbClr val="FF0000"/>
              </a:solidFill>
              <a:latin typeface="+mn-lt"/>
              <a:ea typeface="DejaVu Sans" charset="0"/>
              <a:cs typeface="DejaVu Sans" charset="0"/>
            </a:endParaRPr>
          </a:p>
          <a:p>
            <a:pPr algn="ctr">
              <a:lnSpc>
                <a:spcPct val="100000"/>
              </a:lnSpc>
            </a:pPr>
            <a:r>
              <a:rPr lang="tr-TR" altLang="x-none" sz="3600" b="1" dirty="0" smtClean="0">
                <a:solidFill>
                  <a:srgbClr val="FF0000"/>
                </a:solidFill>
                <a:latin typeface="+mn-lt"/>
                <a:ea typeface="DejaVu Sans" charset="0"/>
                <a:cs typeface="DejaVu Sans" charset="0"/>
              </a:rPr>
              <a:t>gereken </a:t>
            </a:r>
            <a:r>
              <a:rPr lang="tr-TR" altLang="x-none" sz="3600" b="1" dirty="0">
                <a:solidFill>
                  <a:srgbClr val="FF0000"/>
                </a:solidFill>
                <a:latin typeface="+mn-lt"/>
                <a:ea typeface="DejaVu Sans" charset="0"/>
                <a:cs typeface="DejaVu Sans" charset="0"/>
              </a:rPr>
              <a:t>disiplinler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0319" y="1781175"/>
            <a:ext cx="5181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Kardiyoloji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Kalp damar cerrahisi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Genel cerrahi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Anesteziyoloji</a:t>
            </a:r>
            <a:endParaRPr lang="tr-TR" altLang="x-none" b="1" dirty="0">
              <a:solidFill>
                <a:srgbClr val="002060"/>
              </a:solidFill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Beyin </a:t>
            </a: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cerrahi,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Radyoloji</a:t>
            </a:r>
            <a:endParaRPr lang="tr-TR" altLang="x-none" b="1" dirty="0">
              <a:solidFill>
                <a:srgbClr val="002060"/>
              </a:solidFill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Arial" charset="0"/>
              <a:buChar char="•"/>
            </a:pPr>
            <a:r>
              <a:rPr lang="tr-TR" altLang="x-none" b="1" dirty="0" err="1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Kardiyovasküler</a:t>
            </a: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b="1" dirty="0" err="1">
                <a:solidFill>
                  <a:srgbClr val="002060"/>
                </a:solidFill>
                <a:ea typeface="DejaVu Sans" charset="0"/>
                <a:cs typeface="DejaVu Sans" charset="0"/>
              </a:rPr>
              <a:t>perfüzyon</a:t>
            </a: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 </a:t>
            </a: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bölümü</a:t>
            </a:r>
            <a:endParaRPr lang="tr-TR" altLang="x-none" b="1" dirty="0">
              <a:solidFill>
                <a:srgbClr val="00206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Genetik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Solunum terapisi (yoğun bakım tecrübeli)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Biyomedikal mühendisi</a:t>
            </a: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Nöroloji</a:t>
            </a:r>
            <a:endParaRPr lang="tr-TR" altLang="x-none" b="1" dirty="0">
              <a:solidFill>
                <a:srgbClr val="002060"/>
              </a:solidFill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 err="1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Nefroloji</a:t>
            </a:r>
            <a:endParaRPr lang="tr-TR" altLang="x-none" b="1" dirty="0">
              <a:solidFill>
                <a:srgbClr val="002060"/>
              </a:solidFill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>
                <a:srgbClr val="FFFFFF"/>
              </a:buClr>
              <a:buSzPct val="45000"/>
              <a:buFont typeface="StarSymbol" charset="0"/>
              <a:buChar char="l"/>
            </a:pPr>
            <a:r>
              <a:rPr lang="tr-TR" altLang="x-none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>Fizik </a:t>
            </a:r>
            <a:r>
              <a:rPr lang="tr-TR" altLang="x-none" b="1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tedavi</a:t>
            </a:r>
            <a:endParaRPr lang="tr-TR" dirty="0">
              <a:solidFill>
                <a:srgbClr val="00206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47557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981201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tr-TR" altLang="x-none" sz="3200" b="1">
                <a:solidFill>
                  <a:srgbClr val="FF0000"/>
                </a:solidFill>
                <a:latin typeface="+mn-lt"/>
                <a:ea typeface="DejaVu Sans" charset="0"/>
                <a:cs typeface="DejaVu Sans" charset="0"/>
              </a:rPr>
              <a:t>ECMO TRANSPORT EKİBİ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981201" y="1604964"/>
            <a:ext cx="8228013" cy="397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marL="215900" indent="-214313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  <a:buClr>
                <a:srgbClr val="FF3333"/>
              </a:buClr>
              <a:buSzPct val="45000"/>
              <a:buFont typeface="StarSymbol" charset="0"/>
              <a:buChar char="l"/>
            </a:pPr>
            <a:r>
              <a:rPr lang="tr-TR" altLang="x-none" sz="32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Kalp damar cerrahı</a:t>
            </a:r>
          </a:p>
          <a:p>
            <a:pPr>
              <a:lnSpc>
                <a:spcPct val="100000"/>
              </a:lnSpc>
              <a:buClr>
                <a:srgbClr val="FF3333"/>
              </a:buClr>
              <a:buSzPct val="45000"/>
              <a:buFont typeface="StarSymbol" charset="0"/>
              <a:buChar char="l"/>
            </a:pPr>
            <a:r>
              <a:rPr lang="tr-TR" altLang="x-none" sz="32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Yoğun bakım uzmanı</a:t>
            </a:r>
          </a:p>
          <a:p>
            <a:pPr>
              <a:lnSpc>
                <a:spcPct val="100000"/>
              </a:lnSpc>
              <a:buClr>
                <a:srgbClr val="FF3333"/>
              </a:buClr>
              <a:buSzPct val="45000"/>
              <a:buFont typeface="StarSymbol" charset="0"/>
              <a:buChar char="l"/>
            </a:pPr>
            <a:r>
              <a:rPr lang="tr-TR" altLang="x-none" sz="3200" dirty="0" err="1">
                <a:solidFill>
                  <a:srgbClr val="002060"/>
                </a:solidFill>
                <a:ea typeface="DejaVu Sans" charset="0"/>
                <a:cs typeface="DejaVu Sans" charset="0"/>
              </a:rPr>
              <a:t>Perfüzyonist</a:t>
            </a:r>
            <a:endParaRPr lang="tr-TR" altLang="x-none" sz="3200" dirty="0">
              <a:solidFill>
                <a:srgbClr val="002060"/>
              </a:solidFill>
              <a:ea typeface="DejaVu Sans" charset="0"/>
              <a:cs typeface="DejaVu Sans" charset="0"/>
            </a:endParaRPr>
          </a:p>
          <a:p>
            <a:pPr>
              <a:lnSpc>
                <a:spcPct val="100000"/>
              </a:lnSpc>
              <a:buClr>
                <a:srgbClr val="FF3333"/>
              </a:buClr>
              <a:buSzPct val="45000"/>
              <a:buFont typeface="StarSymbol" charset="0"/>
              <a:buChar char="l"/>
            </a:pPr>
            <a:r>
              <a:rPr lang="tr-TR" altLang="x-none" sz="32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İki hemşire</a:t>
            </a:r>
          </a:p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endParaRPr lang="tr-TR" altLang="x-none" sz="3200" dirty="0">
              <a:solidFill>
                <a:srgbClr val="002060"/>
              </a:solidFill>
              <a:ea typeface="DejaVu Sans" charset="0"/>
              <a:cs typeface="DejaVu Sans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955801" y="5057776"/>
            <a:ext cx="9502775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  <a:cs typeface="Microsoft YaHei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tr-TR" altLang="x-none" sz="24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(Bu ekip tam </a:t>
            </a:r>
            <a:r>
              <a:rPr lang="tr-TR" altLang="x-none" sz="2400" dirty="0" err="1">
                <a:solidFill>
                  <a:srgbClr val="002060"/>
                </a:solidFill>
                <a:ea typeface="DejaVu Sans" charset="0"/>
                <a:cs typeface="DejaVu Sans" charset="0"/>
              </a:rPr>
              <a:t>techizatlı</a:t>
            </a:r>
            <a:r>
              <a:rPr lang="tr-TR" altLang="x-none" sz="2400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>, eğitimli </a:t>
            </a:r>
            <a:r>
              <a:rPr lang="tr-TR" altLang="x-none" sz="2400" dirty="0">
                <a:solidFill>
                  <a:srgbClr val="002060"/>
                </a:solidFill>
                <a:ea typeface="DejaVu Sans" charset="0"/>
                <a:cs typeface="DejaVu Sans" charset="0"/>
              </a:rPr>
              <a:t>ve 7/24 göreve hazır olmalıdır.)</a:t>
            </a:r>
          </a:p>
        </p:txBody>
      </p:sp>
    </p:spTree>
    <p:extLst>
      <p:ext uri="{BB962C8B-B14F-4D97-AF65-F5344CB8AC3E}">
        <p14:creationId xmlns:p14="http://schemas.microsoft.com/office/powerpoint/2010/main" val="11328654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14400" y="285612"/>
            <a:ext cx="10515600" cy="1325563"/>
          </a:xfr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rgbClr val="002060"/>
                </a:solidFill>
              </a:rPr>
              <a:t>Ekstrakorporeyal</a:t>
            </a:r>
            <a:r>
              <a:rPr lang="tr-TR" b="1" dirty="0" smtClean="0">
                <a:solidFill>
                  <a:srgbClr val="002060"/>
                </a:solidFill>
              </a:rPr>
              <a:t> Yaşam Desteği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takmaktan ötesi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Tecrübe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Eğitim</a:t>
            </a: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Özellikli teknikler</a:t>
            </a:r>
          </a:p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Bakım standardı</a:t>
            </a:r>
          </a:p>
          <a:p>
            <a:r>
              <a:rPr lang="tr-TR" dirty="0" smtClean="0">
                <a:solidFill>
                  <a:schemeClr val="bg1">
                    <a:lumMod val="7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kılavuzları</a:t>
            </a:r>
          </a:p>
          <a:p>
            <a:r>
              <a:rPr lang="tr-TR" dirty="0" smtClean="0">
                <a:solidFill>
                  <a:schemeClr val="bg1">
                    <a:lumMod val="85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Ekip çalışması</a:t>
            </a:r>
            <a:endParaRPr lang="tr-TR" dirty="0">
              <a:solidFill>
                <a:schemeClr val="bg1">
                  <a:lumMod val="85000"/>
                </a:scheme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6164"/>
            <a:ext cx="5181600" cy="3890260"/>
          </a:xfrm>
        </p:spPr>
      </p:pic>
    </p:spTree>
    <p:extLst>
      <p:ext uri="{BB962C8B-B14F-4D97-AF65-F5344CB8AC3E}">
        <p14:creationId xmlns:p14="http://schemas.microsoft.com/office/powerpoint/2010/main" val="32389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rgbClr val="002060"/>
                </a:solidFill>
              </a:rPr>
              <a:t>Endikasyon,Kanülasyon</a:t>
            </a:r>
            <a:r>
              <a:rPr lang="tr-TR" dirty="0" smtClean="0">
                <a:solidFill>
                  <a:srgbClr val="002060"/>
                </a:solidFill>
              </a:rPr>
              <a:t> ve Bakım Teknikleri</a:t>
            </a:r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54500" y="2108994"/>
            <a:ext cx="3683000" cy="3784600"/>
          </a:xfrm>
        </p:spPr>
      </p:pic>
      <p:sp>
        <p:nvSpPr>
          <p:cNvPr id="5" name="Bulut 4"/>
          <p:cNvSpPr/>
          <p:nvPr/>
        </p:nvSpPr>
        <p:spPr>
          <a:xfrm>
            <a:off x="8143336" y="1880559"/>
            <a:ext cx="3485072" cy="18288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dirty="0" smtClean="0"/>
              <a:t>Benim tarzım bu!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063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tr-TR" dirty="0" err="1" smtClean="0">
                <a:solidFill>
                  <a:schemeClr val="bg1"/>
                </a:solidFill>
              </a:rPr>
              <a:t>Ekstrakorporeyal</a:t>
            </a:r>
            <a:r>
              <a:rPr lang="tr-TR" dirty="0" smtClean="0">
                <a:solidFill>
                  <a:schemeClr val="bg1"/>
                </a:solidFill>
              </a:rPr>
              <a:t> Yaşam Desteği Ünitesi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Doktor</a:t>
            </a:r>
          </a:p>
          <a:p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Endikasyonlar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konusunda ortak akıl geliştirilmesi-Erişkin ve </a:t>
            </a:r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Pediyatrik</a:t>
            </a:r>
            <a:endParaRPr lang="tr-TR" dirty="0" smtClean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Kanülasyon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konusunda standardizasyon geliştirilmesi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Takip ve “</a:t>
            </a:r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weaning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” protokollerine uyum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Özdenetim-3 ay, 6 ay, 1 yıllık sonuçlar</a:t>
            </a:r>
          </a:p>
          <a:p>
            <a:r>
              <a:rPr lang="tr-TR" dirty="0" smtClean="0">
                <a:solidFill>
                  <a:srgbClr val="C0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Her ekibin bir </a:t>
            </a:r>
            <a:r>
              <a:rPr lang="tr-TR" dirty="0" err="1" smtClean="0">
                <a:solidFill>
                  <a:srgbClr val="C0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ECMO’cusu</a:t>
            </a:r>
            <a:r>
              <a:rPr lang="tr-TR" dirty="0" smtClean="0">
                <a:solidFill>
                  <a:srgbClr val="C0000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olsun </a:t>
            </a:r>
            <a:endParaRPr lang="tr-TR" dirty="0">
              <a:solidFill>
                <a:srgbClr val="C0000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Bakım Hizmetleri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ECMO eğitimi ve sertifikasyonu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Gönüllülük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Düzenli aralıklarla eğitim tekrarı</a:t>
            </a:r>
          </a:p>
          <a:p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Özellikli ekip</a:t>
            </a:r>
          </a:p>
        </p:txBody>
      </p:sp>
    </p:spTree>
    <p:extLst>
      <p:ext uri="{BB962C8B-B14F-4D97-AF65-F5344CB8AC3E}">
        <p14:creationId xmlns:p14="http://schemas.microsoft.com/office/powerpoint/2010/main" val="20359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r>
              <a:rPr lang="tr-TR" sz="4800" b="1" dirty="0" smtClean="0">
                <a:solidFill>
                  <a:schemeClr val="bg1"/>
                </a:solidFill>
              </a:rPr>
              <a:t>Klinik Başarı? </a:t>
            </a:r>
            <a:r>
              <a:rPr lang="tr-TR" sz="4800" b="1" dirty="0" err="1" smtClean="0">
                <a:solidFill>
                  <a:schemeClr val="bg1"/>
                </a:solidFill>
              </a:rPr>
              <a:t>Maaliyet</a:t>
            </a:r>
            <a:r>
              <a:rPr lang="tr-TR" sz="4800" b="1" dirty="0" smtClean="0">
                <a:solidFill>
                  <a:schemeClr val="bg1"/>
                </a:solidFill>
              </a:rPr>
              <a:t>?</a:t>
            </a:r>
            <a:endParaRPr lang="tr-TR" sz="4800" b="1" dirty="0">
              <a:solidFill>
                <a:schemeClr val="bg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2060"/>
                </a:solidFill>
              </a:rPr>
              <a:t>1500X8.800 TL=13.200.000 TL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%10 taburcu oranı ile Taburcu başı cihaz </a:t>
            </a:r>
            <a:r>
              <a:rPr lang="tr-TR" dirty="0" err="1" smtClean="0">
                <a:solidFill>
                  <a:srgbClr val="002060"/>
                </a:solidFill>
              </a:rPr>
              <a:t>maaliyeti</a:t>
            </a:r>
            <a:r>
              <a:rPr lang="tr-TR" dirty="0" smtClean="0">
                <a:solidFill>
                  <a:srgbClr val="002060"/>
                </a:solidFill>
              </a:rPr>
              <a:t>=88.000 TL</a:t>
            </a:r>
          </a:p>
          <a:p>
            <a:r>
              <a:rPr lang="tr-TR" b="1" dirty="0" smtClean="0">
                <a:solidFill>
                  <a:srgbClr val="002060"/>
                </a:solidFill>
              </a:rPr>
              <a:t>Artı yoğun bakım </a:t>
            </a:r>
            <a:r>
              <a:rPr lang="tr-TR" b="1" dirty="0" err="1" smtClean="0">
                <a:solidFill>
                  <a:srgbClr val="002060"/>
                </a:solidFill>
              </a:rPr>
              <a:t>maaliyeti</a:t>
            </a:r>
            <a:r>
              <a:rPr lang="tr-TR" b="1" dirty="0" smtClean="0">
                <a:solidFill>
                  <a:srgbClr val="002060"/>
                </a:solidFill>
              </a:rPr>
              <a:t> (ilaç, kan, emek) hariç 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% 40 taburcu oranı 22.000 TL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Daha yüksek klinik başarı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Kurtarılmış daha fazla hayat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Daha etkin </a:t>
            </a:r>
            <a:r>
              <a:rPr lang="tr-TR" dirty="0" err="1" smtClean="0">
                <a:solidFill>
                  <a:srgbClr val="002060"/>
                </a:solidFill>
              </a:rPr>
              <a:t>maaliyet</a:t>
            </a:r>
            <a:endParaRPr lang="tr-TR" dirty="0" smtClean="0">
              <a:solidFill>
                <a:srgbClr val="002060"/>
              </a:solidFill>
            </a:endParaRPr>
          </a:p>
          <a:p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39703"/>
            <a:ext cx="5181600" cy="4351338"/>
          </a:xfrm>
          <a:noFill/>
        </p:spPr>
        <p:txBody>
          <a:bodyPr/>
          <a:lstStyle/>
          <a:p>
            <a:pPr>
              <a:lnSpc>
                <a:spcPct val="250000"/>
              </a:lnSpc>
            </a:pPr>
            <a:r>
              <a:rPr lang="tr-TR" b="1" dirty="0" err="1" smtClean="0">
                <a:solidFill>
                  <a:srgbClr val="002060"/>
                </a:solidFill>
              </a:rPr>
              <a:t>Veritabanı</a:t>
            </a:r>
            <a:endParaRPr lang="tr-TR" b="1" dirty="0" smtClean="0">
              <a:solidFill>
                <a:srgbClr val="002060"/>
              </a:solidFill>
            </a:endParaRPr>
          </a:p>
          <a:p>
            <a:pPr>
              <a:lnSpc>
                <a:spcPct val="250000"/>
              </a:lnSpc>
            </a:pPr>
            <a:r>
              <a:rPr lang="tr-TR" b="1" dirty="0" smtClean="0">
                <a:solidFill>
                  <a:srgbClr val="002060"/>
                </a:solidFill>
              </a:rPr>
              <a:t>Kalite Denetimi</a:t>
            </a:r>
          </a:p>
        </p:txBody>
      </p:sp>
    </p:spTree>
    <p:extLst>
      <p:ext uri="{BB962C8B-B14F-4D97-AF65-F5344CB8AC3E}">
        <p14:creationId xmlns:p14="http://schemas.microsoft.com/office/powerpoint/2010/main" val="90057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36743"/>
            <a:ext cx="10515600" cy="1325563"/>
          </a:xfrm>
          <a:solidFill>
            <a:srgbClr val="002060"/>
          </a:solidFill>
        </p:spPr>
        <p:txBody>
          <a:bodyPr/>
          <a:lstStyle/>
          <a:p>
            <a:r>
              <a:rPr lang="tr-TR" b="1" smtClean="0">
                <a:solidFill>
                  <a:schemeClr val="bg1"/>
                </a:solidFill>
              </a:rPr>
              <a:t>Mükemmeliyet Merkezleri</a:t>
            </a:r>
            <a:endParaRPr lang="tr-TR" b="1">
              <a:solidFill>
                <a:schemeClr val="bg1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58" y="1799048"/>
            <a:ext cx="9525898" cy="5058951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973" y="4576134"/>
            <a:ext cx="5394027" cy="2281865"/>
          </a:xfrm>
          <a:prstGeom prst="rect">
            <a:avLst/>
          </a:prstGeom>
        </p:spPr>
      </p:pic>
      <p:sp>
        <p:nvSpPr>
          <p:cNvPr id="8" name="İçerik Yer Tutucusu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228" y="0"/>
            <a:ext cx="5181600" cy="21318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17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002060"/>
                </a:solidFill>
              </a:rPr>
              <a:t>Klinik başarı için alt yapı ve eğitim standartlarına uyum; 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Kılavuzlara uygun olarak </a:t>
            </a:r>
            <a:r>
              <a:rPr lang="tr-TR" dirty="0" err="1" smtClean="0">
                <a:solidFill>
                  <a:srgbClr val="002060"/>
                </a:solidFill>
              </a:rPr>
              <a:t>endikasyon</a:t>
            </a:r>
            <a:r>
              <a:rPr lang="tr-TR" dirty="0" smtClean="0">
                <a:solidFill>
                  <a:srgbClr val="002060"/>
                </a:solidFill>
              </a:rPr>
              <a:t>, </a:t>
            </a:r>
            <a:r>
              <a:rPr lang="tr-TR" dirty="0" err="1" smtClean="0">
                <a:solidFill>
                  <a:srgbClr val="002060"/>
                </a:solidFill>
              </a:rPr>
              <a:t>kanülasyon</a:t>
            </a:r>
            <a:r>
              <a:rPr lang="tr-TR" dirty="0" smtClean="0">
                <a:solidFill>
                  <a:srgbClr val="002060"/>
                </a:solidFill>
              </a:rPr>
              <a:t> ve bakım süreçlerini yönetmek; </a:t>
            </a:r>
            <a:endParaRPr lang="tr-TR" dirty="0">
              <a:solidFill>
                <a:srgbClr val="002060"/>
              </a:solidFill>
            </a:endParaRPr>
          </a:p>
          <a:p>
            <a:r>
              <a:rPr lang="tr-TR" dirty="0" smtClean="0">
                <a:solidFill>
                  <a:srgbClr val="002060"/>
                </a:solidFill>
              </a:rPr>
              <a:t>Aileler</a:t>
            </a:r>
            <a:r>
              <a:rPr lang="tr-TR" dirty="0">
                <a:solidFill>
                  <a:srgbClr val="002060"/>
                </a:solidFill>
              </a:rPr>
              <a:t>, hastalar ve </a:t>
            </a:r>
            <a:r>
              <a:rPr lang="tr-TR" dirty="0" smtClean="0">
                <a:solidFill>
                  <a:srgbClr val="002060"/>
                </a:solidFill>
              </a:rPr>
              <a:t>personel arasında iletişim</a:t>
            </a:r>
          </a:p>
          <a:p>
            <a:r>
              <a:rPr lang="tr-TR" dirty="0" smtClean="0">
                <a:solidFill>
                  <a:srgbClr val="002060"/>
                </a:solidFill>
              </a:rPr>
              <a:t>Veri kaydı ve denetim mekanizmaları</a:t>
            </a:r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tr-TR" smtClean="0">
                <a:solidFill>
                  <a:schemeClr val="bg1"/>
                </a:solidFill>
              </a:rPr>
              <a:t>Mükemmeliyet Merkezleri</a:t>
            </a:r>
            <a:endParaRPr lang="tr-TR">
              <a:solidFill>
                <a:schemeClr val="bg1"/>
              </a:solidFill>
            </a:endParaRPr>
          </a:p>
        </p:txBody>
      </p:sp>
      <p:pic>
        <p:nvPicPr>
          <p:cNvPr id="6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  <p:extLst>
      <p:ext uri="{BB962C8B-B14F-4D97-AF65-F5344CB8AC3E}">
        <p14:creationId xmlns:p14="http://schemas.microsoft.com/office/powerpoint/2010/main" val="63349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88" y="365125"/>
            <a:ext cx="4577672" cy="6103564"/>
          </a:xfrm>
        </p:spPr>
      </p:pic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5106837" y="365125"/>
            <a:ext cx="5401574" cy="610356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Hastalar için</a:t>
            </a:r>
          </a:p>
          <a:p>
            <a:pPr>
              <a:lnSpc>
                <a:spcPct val="200000"/>
              </a:lnSpc>
            </a:pP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%</a:t>
            </a:r>
            <a:r>
              <a:rPr lang="tr-TR" dirty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?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’u, %40’ a çıkarmak</a:t>
            </a:r>
          </a:p>
          <a:p>
            <a:pPr>
              <a:lnSpc>
                <a:spcPct val="200000"/>
              </a:lnSpc>
            </a:pPr>
            <a:r>
              <a:rPr lang="tr-TR" dirty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Klinik başarıyı artırmak</a:t>
            </a:r>
          </a:p>
          <a:p>
            <a:pPr>
              <a:lnSpc>
                <a:spcPct val="200000"/>
              </a:lnSpc>
            </a:pP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Ülkemiz için</a:t>
            </a:r>
          </a:p>
          <a:p>
            <a:pPr>
              <a:lnSpc>
                <a:spcPct val="200000"/>
              </a:lnSpc>
            </a:pPr>
            <a:r>
              <a:rPr lang="tr-TR" dirty="0" err="1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Maaliyetleri</a:t>
            </a:r>
            <a:r>
              <a:rPr lang="tr-TR" dirty="0" smtClean="0">
                <a:solidFill>
                  <a:srgbClr val="002060"/>
                </a:solidFill>
                <a:latin typeface="American Typewriter" charset="0"/>
                <a:ea typeface="American Typewriter" charset="0"/>
                <a:cs typeface="American Typewriter" charset="0"/>
              </a:rPr>
              <a:t> azaltmak</a:t>
            </a:r>
          </a:p>
          <a:p>
            <a:pPr>
              <a:lnSpc>
                <a:spcPct val="200000"/>
              </a:lnSpc>
            </a:pPr>
            <a:endParaRPr lang="tr-TR" dirty="0">
              <a:solidFill>
                <a:srgbClr val="002060"/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5864" y="3416907"/>
            <a:ext cx="23241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1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2982</TotalTime>
  <Words>657</Words>
  <Application>Microsoft Macintosh PowerPoint</Application>
  <PresentationFormat>Geniş Ekran</PresentationFormat>
  <Paragraphs>180</Paragraphs>
  <Slides>32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41" baseType="lpstr">
      <vt:lpstr>American Typewriter</vt:lpstr>
      <vt:lpstr>Calibri</vt:lpstr>
      <vt:lpstr>Calibri Light</vt:lpstr>
      <vt:lpstr>DejaVu Sans</vt:lpstr>
      <vt:lpstr>ＭＳ Ｐゴシック</vt:lpstr>
      <vt:lpstr>StarSymbol</vt:lpstr>
      <vt:lpstr>Trebuchet MS</vt:lpstr>
      <vt:lpstr>Arial</vt:lpstr>
      <vt:lpstr>Office Teması</vt:lpstr>
      <vt:lpstr>ECMO STANDARDİZASYONU</vt:lpstr>
      <vt:lpstr>PowerPoint Sunusu</vt:lpstr>
      <vt:lpstr>PowerPoint Sunusu</vt:lpstr>
      <vt:lpstr>PowerPoint Sunusu</vt:lpstr>
      <vt:lpstr>PowerPoint Sunusu</vt:lpstr>
      <vt:lpstr>PowerPoint Sunusu</vt:lpstr>
      <vt:lpstr>Neyi eksik yapıyoruz?  Neyi farklı yapabiliriz?</vt:lpstr>
      <vt:lpstr>PowerPoint Sunusu</vt:lpstr>
      <vt:lpstr>Standardizasyon</vt:lpstr>
      <vt:lpstr>Ekstrakorporeyal Yaşam Desteği</vt:lpstr>
      <vt:lpstr>PowerPoint Sunusu</vt:lpstr>
      <vt:lpstr>ECMO Komplikasyonları</vt:lpstr>
      <vt:lpstr>ECMO Merkezlerinin Mantığı</vt:lpstr>
      <vt:lpstr>PowerPoint Sunusu</vt:lpstr>
      <vt:lpstr>PowerPoint Sunusu</vt:lpstr>
      <vt:lpstr>PowerPoint Sunusu</vt:lpstr>
      <vt:lpstr>İngiltere’de ECMO</vt:lpstr>
      <vt:lpstr>PowerPoint Sunusu</vt:lpstr>
      <vt:lpstr>Mobil ECMO Kurtarma Timi Paris</vt:lpstr>
      <vt:lpstr>PowerPoint Sunusu</vt:lpstr>
      <vt:lpstr>PowerPoint Sunusu</vt:lpstr>
      <vt:lpstr>Ekstrakorporeyal Yaşam Desteği</vt:lpstr>
      <vt:lpstr>PowerPoint Sunusu</vt:lpstr>
      <vt:lpstr>PowerPoint Sunusu</vt:lpstr>
      <vt:lpstr>PowerPoint Sunusu</vt:lpstr>
      <vt:lpstr>Ekstrakorporeyal Yaşam Desteği</vt:lpstr>
      <vt:lpstr>Endikasyon,Kanülasyon ve Bakım Teknikleri</vt:lpstr>
      <vt:lpstr>Ekstrakorporeyal Yaşam Desteği Ünitesi</vt:lpstr>
      <vt:lpstr>Klinik Başarı? Maaliyet?</vt:lpstr>
      <vt:lpstr>Mükemmeliyet Merkezleri</vt:lpstr>
      <vt:lpstr>Mükemmeliyet Merkezleri</vt:lpstr>
      <vt:lpstr>PowerPoint Sunusu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ECMO STANDARDİZASYONU</dc:title>
  <dc:creator>Ms Ms</dc:creator>
  <cp:lastModifiedBy>Ms Ms</cp:lastModifiedBy>
  <cp:revision>32</cp:revision>
  <cp:lastPrinted>2018-03-29T17:07:18Z</cp:lastPrinted>
  <dcterms:created xsi:type="dcterms:W3CDTF">2018-03-25T17:45:51Z</dcterms:created>
  <dcterms:modified xsi:type="dcterms:W3CDTF">2018-03-30T18:23:33Z</dcterms:modified>
</cp:coreProperties>
</file>