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68"/>
  </p:notesMasterIdLst>
  <p:sldIdLst>
    <p:sldId id="257" r:id="rId2"/>
    <p:sldId id="417" r:id="rId3"/>
    <p:sldId id="446" r:id="rId4"/>
    <p:sldId id="312" r:id="rId5"/>
    <p:sldId id="488" r:id="rId6"/>
    <p:sldId id="447" r:id="rId7"/>
    <p:sldId id="259" r:id="rId8"/>
    <p:sldId id="532" r:id="rId9"/>
    <p:sldId id="533" r:id="rId10"/>
    <p:sldId id="266" r:id="rId11"/>
    <p:sldId id="577" r:id="rId12"/>
    <p:sldId id="539" r:id="rId13"/>
    <p:sldId id="540" r:id="rId14"/>
    <p:sldId id="541" r:id="rId15"/>
    <p:sldId id="543" r:id="rId16"/>
    <p:sldId id="323" r:id="rId17"/>
    <p:sldId id="464" r:id="rId18"/>
    <p:sldId id="551" r:id="rId19"/>
    <p:sldId id="553" r:id="rId20"/>
    <p:sldId id="552" r:id="rId21"/>
    <p:sldId id="554" r:id="rId22"/>
    <p:sldId id="511" r:id="rId23"/>
    <p:sldId id="546" r:id="rId24"/>
    <p:sldId id="547" r:id="rId25"/>
    <p:sldId id="548" r:id="rId26"/>
    <p:sldId id="549" r:id="rId27"/>
    <p:sldId id="443" r:id="rId28"/>
    <p:sldId id="332" r:id="rId29"/>
    <p:sldId id="550" r:id="rId30"/>
    <p:sldId id="457" r:id="rId31"/>
    <p:sldId id="555" r:id="rId32"/>
    <p:sldId id="557" r:id="rId33"/>
    <p:sldId id="401" r:id="rId34"/>
    <p:sldId id="505" r:id="rId35"/>
    <p:sldId id="591" r:id="rId36"/>
    <p:sldId id="364" r:id="rId37"/>
    <p:sldId id="407" r:id="rId38"/>
    <p:sldId id="340" r:id="rId39"/>
    <p:sldId id="474" r:id="rId40"/>
    <p:sldId id="347" r:id="rId41"/>
    <p:sldId id="280" r:id="rId42"/>
    <p:sldId id="583" r:id="rId43"/>
    <p:sldId id="589" r:id="rId44"/>
    <p:sldId id="588" r:id="rId45"/>
    <p:sldId id="586" r:id="rId46"/>
    <p:sldId id="593" r:id="rId47"/>
    <p:sldId id="587" r:id="rId48"/>
    <p:sldId id="584" r:id="rId49"/>
    <p:sldId id="585" r:id="rId50"/>
    <p:sldId id="367" r:id="rId51"/>
    <p:sldId id="483" r:id="rId52"/>
    <p:sldId id="569" r:id="rId53"/>
    <p:sldId id="365" r:id="rId54"/>
    <p:sldId id="324" r:id="rId55"/>
    <p:sldId id="361" r:id="rId56"/>
    <p:sldId id="325" r:id="rId57"/>
    <p:sldId id="578" r:id="rId58"/>
    <p:sldId id="503" r:id="rId59"/>
    <p:sldId id="504" r:id="rId60"/>
    <p:sldId id="576" r:id="rId61"/>
    <p:sldId id="592" r:id="rId62"/>
    <p:sldId id="582" r:id="rId63"/>
    <p:sldId id="579" r:id="rId64"/>
    <p:sldId id="500" r:id="rId65"/>
    <p:sldId id="581" r:id="rId66"/>
    <p:sldId id="580" r:id="rId67"/>
  </p:sldIdLst>
  <p:sldSz cx="9144000" cy="6858000" type="screen4x3"/>
  <p:notesSz cx="6858000" cy="9144000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-94"/>
        <a:ea typeface="Arial" charset="-94"/>
        <a:cs typeface="Arial" charset="-94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-94"/>
        <a:ea typeface="Arial" charset="-94"/>
        <a:cs typeface="Arial" charset="-94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-94"/>
        <a:ea typeface="Arial" charset="-94"/>
        <a:cs typeface="Arial" charset="-94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-94"/>
        <a:ea typeface="Arial" charset="-94"/>
        <a:cs typeface="Arial" charset="-94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-94"/>
        <a:ea typeface="Arial" charset="-94"/>
        <a:cs typeface="Arial" charset="-94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-94"/>
        <a:ea typeface="Arial" charset="-94"/>
        <a:cs typeface="Arial" charset="-94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-94"/>
        <a:ea typeface="Arial" charset="-94"/>
        <a:cs typeface="Arial" charset="-94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-94"/>
        <a:ea typeface="Arial" charset="-94"/>
        <a:cs typeface="Arial" charset="-94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-94"/>
        <a:ea typeface="Arial" charset="-94"/>
        <a:cs typeface="Arial" charset="-94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4667" autoAdjust="0"/>
  </p:normalViewPr>
  <p:slideViewPr>
    <p:cSldViewPr>
      <p:cViewPr varScale="1">
        <p:scale>
          <a:sx n="96" d="100"/>
          <a:sy n="96" d="100"/>
        </p:scale>
        <p:origin x="2336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F1B11A3-C876-8049-8946-74041DEAF4B0}" type="datetimeFigureOut">
              <a:rPr lang="tr-TR"/>
              <a:pPr>
                <a:defRPr/>
              </a:pPr>
              <a:t>30.03.2018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tr-TR" noProof="0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noProof="0"/>
              <a:t>Asıl metin stillerini düzenlemek için tıklatın</a:t>
            </a:r>
          </a:p>
          <a:p>
            <a:pPr lvl="1"/>
            <a:r>
              <a:rPr lang="tr-TR" noProof="0"/>
              <a:t>İkinci düzey</a:t>
            </a:r>
          </a:p>
          <a:p>
            <a:pPr lvl="2"/>
            <a:r>
              <a:rPr lang="tr-TR" noProof="0"/>
              <a:t>Üçüncü düzey</a:t>
            </a:r>
          </a:p>
          <a:p>
            <a:pPr lvl="3"/>
            <a:r>
              <a:rPr lang="tr-TR" noProof="0"/>
              <a:t>Dördüncü düzey</a:t>
            </a:r>
          </a:p>
          <a:p>
            <a:pPr lvl="4"/>
            <a:r>
              <a:rPr lang="tr-TR" noProof="0"/>
              <a:t>Beşinci düzey</a:t>
            </a: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-94"/>
              </a:defRPr>
            </a:lvl1pPr>
          </a:lstStyle>
          <a:p>
            <a:fld id="{7055307F-2815-374F-A316-EBC9D53CE15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027410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1 Slayt Görüntüsü Yer Tutucusu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90115" name="2 Not Yer Tutucusu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tr-TR" altLang="tr-TR"/>
          </a:p>
        </p:txBody>
      </p:sp>
      <p:sp>
        <p:nvSpPr>
          <p:cNvPr id="56324" name="3 Slayt Numarası Yer Tutucusu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-94"/>
                <a:ea typeface="Arial" charset="-94"/>
                <a:cs typeface="Arial" charset="-94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-94"/>
                <a:ea typeface="Arial" charset="-94"/>
                <a:cs typeface="Arial" charset="-94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-94"/>
                <a:ea typeface="Arial" charset="-94"/>
                <a:cs typeface="Arial" charset="-94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-94"/>
                <a:ea typeface="Arial" charset="-94"/>
                <a:cs typeface="Arial" charset="-94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-94"/>
                <a:ea typeface="Arial" charset="-94"/>
                <a:cs typeface="Arial" charset="-9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  <a:ea typeface="Arial" charset="-94"/>
                <a:cs typeface="Arial" charset="-9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  <a:ea typeface="Arial" charset="-94"/>
                <a:cs typeface="Arial" charset="-9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  <a:ea typeface="Arial" charset="-94"/>
                <a:cs typeface="Arial" charset="-9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  <a:ea typeface="Arial" charset="-94"/>
                <a:cs typeface="Arial" charset="-94"/>
              </a:defRPr>
            </a:lvl9pPr>
          </a:lstStyle>
          <a:p>
            <a:pPr eaLnBrk="1" hangingPunct="1"/>
            <a:fld id="{FDDFBAA1-0671-6B4F-BA0E-A45AE363FDCE}" type="slidenum">
              <a:rPr lang="tr-TR" altLang="tr-TR">
                <a:latin typeface="Calibri" charset="-94"/>
              </a:rPr>
              <a:pPr eaLnBrk="1" hangingPunct="1"/>
              <a:t>1</a:t>
            </a:fld>
            <a:endParaRPr lang="tr-TR" altLang="tr-TR">
              <a:latin typeface="Calibri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1189503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9086A461-94B8-0048-A73F-1CC3BBAD46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9668648-E849-724A-A836-4E143F9B5DC0}" type="slidenum">
              <a:rPr lang="en-US" altLang="tr-TR"/>
              <a:pPr/>
              <a:t>17</a:t>
            </a:fld>
            <a:endParaRPr lang="en-US" altLang="tr-TR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88A0D921-EAFA-A940-94D6-225CA4DF97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8E92277A-ACAB-6948-B21F-BAE5DDF69C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660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41E0A326-70C7-5F4F-9FD3-566484BF57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CC80727-FC3D-244C-BB3B-08BFCC902361}" type="slidenum">
              <a:rPr lang="en-US" altLang="tr-TR"/>
              <a:pPr/>
              <a:t>22</a:t>
            </a:fld>
            <a:endParaRPr lang="en-US" altLang="tr-TR"/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2E62015D-29B7-FB42-8EC6-B3E2AA85983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EA529A93-B713-874A-81A8-5253CA4217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7863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C9CF148C-1A3F-514C-B18B-4BBED6E03C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AE3C171-EC6A-D545-AFD8-529B6CFD1A41}" type="slidenum">
              <a:rPr lang="en-US" altLang="tr-TR"/>
              <a:pPr/>
              <a:t>27</a:t>
            </a:fld>
            <a:endParaRPr lang="en-US" altLang="tr-TR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01746C6A-5B8B-CC4C-960C-FA73BB6F4E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B5E95445-D7A9-AC41-8E75-C8B0A9EC83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2438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E221E60-1AA0-7449-81CB-037EF8D6B6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B22757D-00DC-0D48-81CC-59A9C2352FB7}" type="slidenum">
              <a:rPr lang="en-US" altLang="tr-TR">
                <a:latin typeface="Calibri" panose="020F0502020204030204" pitchFamily="34" charset="0"/>
              </a:rPr>
              <a:pPr eaLnBrk="1" hangingPunct="1"/>
              <a:t>30</a:t>
            </a:fld>
            <a:endParaRPr lang="en-US" altLang="tr-TR">
              <a:latin typeface="Calibri" panose="020F0502020204030204" pitchFamily="34" charset="0"/>
            </a:endParaRPr>
          </a:p>
        </p:txBody>
      </p:sp>
      <p:sp>
        <p:nvSpPr>
          <p:cNvPr id="112643" name="Rectangle 2">
            <a:extLst>
              <a:ext uri="{FF2B5EF4-FFF2-40B4-BE49-F238E27FC236}">
                <a16:creationId xmlns:a16="http://schemas.microsoft.com/office/drawing/2014/main" id="{BFB1D5B3-1940-C343-A01C-1902738D98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44" name="Rectangle 3">
            <a:extLst>
              <a:ext uri="{FF2B5EF4-FFF2-40B4-BE49-F238E27FC236}">
                <a16:creationId xmlns:a16="http://schemas.microsoft.com/office/drawing/2014/main" id="{99349289-ACE8-444C-9ECC-E0E9C15938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059298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B0EB2AFA-1154-5841-8AA3-802B35E3CC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C1E18CE-BEDB-8F49-8E6C-3485B0BA9E30}" type="slidenum">
              <a:rPr lang="en-US" altLang="tr-TR"/>
              <a:pPr/>
              <a:t>34</a:t>
            </a:fld>
            <a:endParaRPr lang="en-US" altLang="tr-TR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A76E681A-6977-1C48-A91B-DF7461C4A4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055530DE-F98D-EE49-92D3-27D36EB8D2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2307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40D03E3A-42BB-304D-9BFE-4DCF56088D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2E6DBE2-C55F-7E4B-9D11-FD86D34C0027}" type="slidenum">
              <a:rPr lang="en-US" altLang="tr-TR"/>
              <a:pPr/>
              <a:t>39</a:t>
            </a:fld>
            <a:endParaRPr lang="en-US" altLang="tr-TR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FDFAE697-0984-A94D-974E-6819B006A0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38AF91F4-7398-684D-AF22-BDAC2B2744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7726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1 Slayt Görüntüsü Yer Tutucusu">
            <a:extLst>
              <a:ext uri="{FF2B5EF4-FFF2-40B4-BE49-F238E27FC236}">
                <a16:creationId xmlns:a16="http://schemas.microsoft.com/office/drawing/2014/main" id="{2A9EF904-6FC9-CE49-9B15-7FBFBF36B35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2 Not Yer Tutucusu">
            <a:extLst>
              <a:ext uri="{FF2B5EF4-FFF2-40B4-BE49-F238E27FC236}">
                <a16:creationId xmlns:a16="http://schemas.microsoft.com/office/drawing/2014/main" id="{4B98E311-3089-6F4B-9A02-F0D5DF24043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/>
          </a:p>
        </p:txBody>
      </p:sp>
      <p:sp>
        <p:nvSpPr>
          <p:cNvPr id="4" name="3 Slayt Numarası Yer Tutucusu">
            <a:extLst>
              <a:ext uri="{FF2B5EF4-FFF2-40B4-BE49-F238E27FC236}">
                <a16:creationId xmlns:a16="http://schemas.microsoft.com/office/drawing/2014/main" id="{784AB95B-0CD5-6E40-8946-A0545F888A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A8F2110-9C20-DD49-B7EB-8CE94A921610}" type="slidenum">
              <a:rPr lang="tr-TR" altLang="tr-TR">
                <a:latin typeface="Calibri" panose="020F0502020204030204" pitchFamily="34" charset="0"/>
              </a:rPr>
              <a:pPr eaLnBrk="1" hangingPunct="1"/>
              <a:t>56</a:t>
            </a:fld>
            <a:endParaRPr lang="tr-TR" altLang="tr-T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6049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1 Slayt Görüntüsü Yer Tutucusu">
            <a:extLst>
              <a:ext uri="{FF2B5EF4-FFF2-40B4-BE49-F238E27FC236}">
                <a16:creationId xmlns:a16="http://schemas.microsoft.com/office/drawing/2014/main" id="{61A2722A-8A84-2B4D-A8B0-A2415191069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2 Not Yer Tutucusu">
            <a:extLst>
              <a:ext uri="{FF2B5EF4-FFF2-40B4-BE49-F238E27FC236}">
                <a16:creationId xmlns:a16="http://schemas.microsoft.com/office/drawing/2014/main" id="{1184923F-D320-8148-B5A3-209CA5A89F1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r-TR" altLang="tr-TR"/>
          </a:p>
        </p:txBody>
      </p:sp>
      <p:sp>
        <p:nvSpPr>
          <p:cNvPr id="4" name="3 Slayt Numarası Yer Tutucusu">
            <a:extLst>
              <a:ext uri="{FF2B5EF4-FFF2-40B4-BE49-F238E27FC236}">
                <a16:creationId xmlns:a16="http://schemas.microsoft.com/office/drawing/2014/main" id="{762DB5BC-04E8-384B-AC0E-4B8497C0EB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834E0A5-1F1B-554C-89A0-CA38CF32EA6D}" type="slidenum">
              <a:rPr lang="tr-TR" altLang="tr-TR">
                <a:latin typeface="Calibri" panose="020F0502020204030204" pitchFamily="34" charset="0"/>
              </a:rPr>
              <a:pPr eaLnBrk="1" hangingPunct="1"/>
              <a:t>60</a:t>
            </a:fld>
            <a:endParaRPr lang="tr-TR" altLang="tr-T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8920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tr-TR"/>
              <a:t>Asıl alt başlık stilini düzenlemek için tıklatın</a:t>
            </a:r>
            <a:endParaRPr lang="en-US"/>
          </a:p>
        </p:txBody>
      </p:sp>
      <p:sp>
        <p:nvSpPr>
          <p:cNvPr id="4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9E0170-36FF-5445-A199-6017C8281195}" type="datetimeFigureOut">
              <a:rPr lang="tr-TR"/>
              <a:pPr>
                <a:defRPr/>
              </a:pPr>
              <a:t>30.03.2018</a:t>
            </a:fld>
            <a:endParaRPr lang="tr-TR"/>
          </a:p>
        </p:txBody>
      </p:sp>
      <p:sp>
        <p:nvSpPr>
          <p:cNvPr id="5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2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FF13BB-A82A-3149-A656-B93A9127C5AF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997578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5C140-C794-7047-8312-A9721AB7D448}" type="datetimeFigureOut">
              <a:rPr lang="tr-TR"/>
              <a:pPr>
                <a:defRPr/>
              </a:pPr>
              <a:t>30.03.2018</a:t>
            </a:fld>
            <a:endParaRPr lang="tr-TR"/>
          </a:p>
        </p:txBody>
      </p:sp>
      <p:sp>
        <p:nvSpPr>
          <p:cNvPr id="5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2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67EB07-F186-9A43-9DB7-B7CFC55A0AE1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91021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C1E2A7-3749-0243-8946-7AD3D544667F}" type="datetimeFigureOut">
              <a:rPr lang="tr-TR"/>
              <a:pPr>
                <a:defRPr/>
              </a:pPr>
              <a:t>30.03.2018</a:t>
            </a:fld>
            <a:endParaRPr lang="tr-TR"/>
          </a:p>
        </p:txBody>
      </p:sp>
      <p:sp>
        <p:nvSpPr>
          <p:cNvPr id="5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2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958E22-8733-B34D-A7CA-A8B2BD1A456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194320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DAB555-B552-FA41-B0A1-C916F55E60C7}" type="datetimeFigureOut">
              <a:rPr lang="tr-TR"/>
              <a:pPr>
                <a:defRPr/>
              </a:pPr>
              <a:t>30.03.2018</a:t>
            </a:fld>
            <a:endParaRPr lang="tr-TR"/>
          </a:p>
        </p:txBody>
      </p:sp>
      <p:sp>
        <p:nvSpPr>
          <p:cNvPr id="6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2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5C0DE1-83CB-3542-B26F-793B1E80EA96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17247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82B449-15B3-9043-AA8B-5AD00A21A1BC}" type="datetimeFigureOut">
              <a:rPr lang="tr-TR"/>
              <a:pPr>
                <a:defRPr/>
              </a:pPr>
              <a:t>30.03.2018</a:t>
            </a:fld>
            <a:endParaRPr lang="tr-TR"/>
          </a:p>
        </p:txBody>
      </p:sp>
      <p:sp>
        <p:nvSpPr>
          <p:cNvPr id="8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2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38CBC7-9452-9945-92EE-C777D60D45F8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138389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FCCE1A-79E3-C144-AB27-398A8AC954FC}" type="datetimeFigureOut">
              <a:rPr lang="tr-TR"/>
              <a:pPr>
                <a:defRPr/>
              </a:pPr>
              <a:t>30.03.2018</a:t>
            </a:fld>
            <a:endParaRPr lang="tr-TR"/>
          </a:p>
        </p:txBody>
      </p:sp>
      <p:sp>
        <p:nvSpPr>
          <p:cNvPr id="4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2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916437-34BA-3E45-9510-CB8B5EFFC0F6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983002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05758-74DE-1747-A0E5-0B107E739519}" type="datetimeFigureOut">
              <a:rPr lang="tr-TR"/>
              <a:pPr>
                <a:defRPr/>
              </a:pPr>
              <a:t>30.03.2018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2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CBA674-29F5-DA4E-B560-DD6FD5271FF7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736581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AC341-B1B2-BC41-95CA-6BC16AAF6C4A}" type="datetimeFigureOut">
              <a:rPr lang="tr-TR"/>
              <a:pPr>
                <a:defRPr/>
              </a:pPr>
              <a:t>30.03.2018</a:t>
            </a:fld>
            <a:endParaRPr lang="tr-TR"/>
          </a:p>
        </p:txBody>
      </p:sp>
      <p:sp>
        <p:nvSpPr>
          <p:cNvPr id="6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2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D2D7CC-DC8E-544D-8A3A-80CB33DAD10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33226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tr-TR" noProof="0"/>
              <a:t>Resim eklemek için simgeyi tıklatın</a:t>
            </a:r>
            <a:endParaRPr lang="en-US" noProof="0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7D5316-B78B-8843-A4C0-86D4F7F2D0D5}" type="datetimeFigureOut">
              <a:rPr lang="tr-TR"/>
              <a:pPr>
                <a:defRPr/>
              </a:pPr>
              <a:t>30.03.2018</a:t>
            </a:fld>
            <a:endParaRPr lang="tr-TR"/>
          </a:p>
        </p:txBody>
      </p:sp>
      <p:sp>
        <p:nvSpPr>
          <p:cNvPr id="6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2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3AD1AC-486B-AF4A-A7ED-89BFDE3EEA81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505708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54731-8A2F-784D-BF52-C78A8997A937}" type="datetimeFigureOut">
              <a:rPr lang="tr-TR"/>
              <a:pPr>
                <a:defRPr/>
              </a:pPr>
              <a:t>30.03.2018</a:t>
            </a:fld>
            <a:endParaRPr lang="tr-TR"/>
          </a:p>
        </p:txBody>
      </p:sp>
      <p:sp>
        <p:nvSpPr>
          <p:cNvPr id="5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2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BC111A-E7AB-AC44-94F8-5B4C4F0E9EE1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54506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1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367F63-FC8E-BF47-8860-964009453460}" type="datetimeFigureOut">
              <a:rPr lang="tr-TR"/>
              <a:pPr>
                <a:defRPr/>
              </a:pPr>
              <a:t>30.03.2018</a:t>
            </a:fld>
            <a:endParaRPr lang="tr-TR"/>
          </a:p>
        </p:txBody>
      </p:sp>
      <p:sp>
        <p:nvSpPr>
          <p:cNvPr id="5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2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18B11B-D680-2544-A884-02959AA4EC02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082357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7E332D7-DB41-744D-9D43-E2BB620BB9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C8F302F-936C-AE4A-9E26-85574CBB3B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76CB060-9BB2-E644-9AEE-44DFFEDEF3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78231C-214A-5D4E-A77C-A80641627A53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022249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476250"/>
            <a:ext cx="8229600" cy="941388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Tablo Yer Tutucusu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349750"/>
          </a:xfrm>
        </p:spPr>
        <p:txBody>
          <a:bodyPr/>
          <a:lstStyle/>
          <a:p>
            <a:pPr lvl="0"/>
            <a:endParaRPr lang="tr-TR" noProof="0"/>
          </a:p>
        </p:txBody>
      </p:sp>
      <p:sp>
        <p:nvSpPr>
          <p:cNvPr id="4" name="3 Slayt Numarası Yer Tutucusu">
            <a:extLst>
              <a:ext uri="{FF2B5EF4-FFF2-40B4-BE49-F238E27FC236}">
                <a16:creationId xmlns:a16="http://schemas.microsoft.com/office/drawing/2014/main" id="{B7C71168-3E96-3043-B422-BB63869C12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388350" y="153988"/>
            <a:ext cx="323850" cy="244475"/>
          </a:xfrm>
        </p:spPr>
        <p:txBody>
          <a:bodyPr/>
          <a:lstStyle>
            <a:lvl1pPr>
              <a:defRPr/>
            </a:lvl1pPr>
          </a:lstStyle>
          <a:p>
            <a:r>
              <a:rPr lang="en-GB" altLang="tr-TR"/>
              <a:t>   </a:t>
            </a:r>
            <a:fld id="{ADB43427-E806-8C47-8DAD-C82FD8279A28}" type="slidenum">
              <a:rPr lang="en-GB" altLang="tr-TR"/>
              <a:pPr/>
              <a:t>‹#›</a:t>
            </a:fld>
            <a:r>
              <a:rPr lang="en-GB" altLang="tr-TR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9309962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81000" y="381000"/>
            <a:ext cx="8001000" cy="8382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685800" y="1295400"/>
            <a:ext cx="3810000" cy="46482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810000" cy="46482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>
            <a:extLst>
              <a:ext uri="{FF2B5EF4-FFF2-40B4-BE49-F238E27FC236}">
                <a16:creationId xmlns:a16="http://schemas.microsoft.com/office/drawing/2014/main" id="{7A257EEF-6C18-9847-9AEF-3F9297D9EB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60150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5 Altbilgi Yer Tutucusu">
            <a:extLst>
              <a:ext uri="{FF2B5EF4-FFF2-40B4-BE49-F238E27FC236}">
                <a16:creationId xmlns:a16="http://schemas.microsoft.com/office/drawing/2014/main" id="{71BE066A-B01B-8B45-B2C8-D0F418574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0150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6 Slayt Numarası Yer Tutucusu">
            <a:extLst>
              <a:ext uri="{FF2B5EF4-FFF2-40B4-BE49-F238E27FC236}">
                <a16:creationId xmlns:a16="http://schemas.microsoft.com/office/drawing/2014/main" id="{7CD84710-FAD8-7649-B759-E74AE8623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0" y="60150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E8F9F5E-6A1E-A949-A4D5-6411561ACFC8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980302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5123" name="12 Metin Yer Tutucusu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  <a:endParaRPr lang="en-US" altLang="tr-TR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6C2E7AB-1BC0-FA4B-BA35-D06D5A33CE97}" type="datetimeFigureOut">
              <a:rPr lang="tr-TR"/>
              <a:pPr>
                <a:defRPr/>
              </a:pPr>
              <a:t>30.03.2018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BCBCBC"/>
                </a:solidFill>
                <a:latin typeface="Book Antiqua" charset="-94"/>
              </a:defRPr>
            </a:lvl1pPr>
          </a:lstStyle>
          <a:p>
            <a:fld id="{D141A42A-259D-BA4D-BD49-DC16EE2D480A}" type="slidenum">
              <a:rPr lang="tr-TR" altLang="tr-TR"/>
              <a:pPr/>
              <a:t>‹#›</a:t>
            </a:fld>
            <a:endParaRPr lang="tr-TR" altLang="tr-T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07" r:id="rId1"/>
    <p:sldLayoutId id="2147484208" r:id="rId2"/>
    <p:sldLayoutId id="2147484209" r:id="rId3"/>
    <p:sldLayoutId id="2147484210" r:id="rId4"/>
    <p:sldLayoutId id="2147484211" r:id="rId5"/>
    <p:sldLayoutId id="2147484212" r:id="rId6"/>
    <p:sldLayoutId id="2147484213" r:id="rId7"/>
    <p:sldLayoutId id="2147484214" r:id="rId8"/>
    <p:sldLayoutId id="2147484215" r:id="rId9"/>
    <p:sldLayoutId id="2147484216" r:id="rId10"/>
    <p:sldLayoutId id="2147484217" r:id="rId11"/>
    <p:sldLayoutId id="2147484218" r:id="rId12"/>
    <p:sldLayoutId id="2147484219" r:id="rId13"/>
    <p:sldLayoutId id="2147484220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Lucida Sans" pitchFamily="34" charset="0"/>
        </a:defRPr>
      </a:lvl9pPr>
    </p:titleStyle>
    <p:bodyStyle>
      <a:lvl1pPr marL="547688" indent="-411163" algn="l" rtl="0" eaLnBrk="0" fontAlgn="base" hangingPunct="0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library.yale.edu/~bturner/neareast/Tashrih-i_Mansuri.html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tif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4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6.jpe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57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tiff"/><Relationship Id="rId2" Type="http://schemas.openxmlformats.org/officeDocument/2006/relationships/image" Target="../media/image59.tiff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2.tiff"/><Relationship Id="rId4" Type="http://schemas.openxmlformats.org/officeDocument/2006/relationships/image" Target="../media/image61.tif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tiff"/><Relationship Id="rId2" Type="http://schemas.openxmlformats.org/officeDocument/2006/relationships/hyperlink" Target="mailto:sgunaydin@isnet.net.tr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3 Metin kutusu"/>
          <p:cNvSpPr txBox="1">
            <a:spLocks noChangeArrowheads="1"/>
          </p:cNvSpPr>
          <p:nvPr/>
        </p:nvSpPr>
        <p:spPr bwMode="auto">
          <a:xfrm>
            <a:off x="1763688" y="5301208"/>
            <a:ext cx="878497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-94"/>
                <a:ea typeface="Arial" charset="-94"/>
                <a:cs typeface="Arial" charset="-94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-94"/>
                <a:ea typeface="Arial" charset="-94"/>
                <a:cs typeface="Arial" charset="-94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-94"/>
                <a:ea typeface="Arial" charset="-94"/>
                <a:cs typeface="Arial" charset="-94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-94"/>
                <a:ea typeface="Arial" charset="-94"/>
                <a:cs typeface="Arial" charset="-94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-94"/>
                <a:ea typeface="Arial" charset="-94"/>
                <a:cs typeface="Arial" charset="-9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  <a:ea typeface="Arial" charset="-94"/>
                <a:cs typeface="Arial" charset="-9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  <a:ea typeface="Arial" charset="-94"/>
                <a:cs typeface="Arial" charset="-9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  <a:ea typeface="Arial" charset="-94"/>
                <a:cs typeface="Arial" charset="-9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  <a:ea typeface="Arial" charset="-94"/>
                <a:cs typeface="Arial" charset="-94"/>
              </a:defRPr>
            </a:lvl9pPr>
          </a:lstStyle>
          <a:p>
            <a:pPr algn="ctr"/>
            <a:r>
              <a:rPr lang="tr-TR" sz="2400" dirty="0">
                <a:latin typeface="Georgia" charset="-94"/>
                <a:ea typeface="Georgia" charset="-94"/>
                <a:cs typeface="Georgia" charset="-94"/>
              </a:rPr>
              <a:t>Prof. Dr. Serdar Günaydın</a:t>
            </a:r>
          </a:p>
          <a:p>
            <a:pPr algn="ctr"/>
            <a:r>
              <a:rPr lang="tr-TR" altLang="tr-TR" sz="2400" dirty="0">
                <a:effectLst>
                  <a:outerShdw blurRad="38100" dist="38100" dir="2700000" algn="tl">
                    <a:srgbClr val="69676D"/>
                  </a:outerShdw>
                </a:effectLst>
                <a:latin typeface="Georgia" charset="-94"/>
                <a:ea typeface="Georgia" charset="-94"/>
                <a:cs typeface="Georgia" charset="-94"/>
              </a:rPr>
              <a:t>Numune Eğitim ve Araştırma Hastanesi</a:t>
            </a:r>
          </a:p>
          <a:p>
            <a:pPr algn="ctr"/>
            <a:r>
              <a:rPr lang="tr-TR" altLang="tr-TR" sz="2400" dirty="0">
                <a:effectLst>
                  <a:outerShdw blurRad="38100" dist="38100" dir="2700000" algn="tl">
                    <a:srgbClr val="69676D"/>
                  </a:outerShdw>
                </a:effectLst>
                <a:latin typeface="Georgia" charset="-94"/>
                <a:ea typeface="Georgia" charset="-94"/>
                <a:cs typeface="Georgia" charset="-94"/>
              </a:rPr>
              <a:t>Kalp Damar Cerrahisi</a:t>
            </a:r>
          </a:p>
          <a:p>
            <a:pPr algn="ctr"/>
            <a:r>
              <a:rPr lang="tr-TR" altLang="tr-TR" sz="2400" dirty="0">
                <a:effectLst>
                  <a:outerShdw blurRad="38100" dist="38100" dir="2700000" algn="tl">
                    <a:srgbClr val="69676D"/>
                  </a:outerShdw>
                </a:effectLst>
                <a:latin typeface="Georgia" charset="-94"/>
                <a:ea typeface="Georgia" charset="-94"/>
                <a:cs typeface="Georgia" charset="-94"/>
              </a:rPr>
              <a:t>Ankara</a:t>
            </a:r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>
          <a:xfrm>
            <a:off x="4306585" y="2011194"/>
            <a:ext cx="4674765" cy="2424987"/>
          </a:xfrm>
        </p:spPr>
        <p:txBody>
          <a:bodyPr/>
          <a:lstStyle/>
          <a:p>
            <a:pPr algn="ctr"/>
            <a:br>
              <a:rPr lang="en-US" sz="1400" b="0" dirty="0">
                <a:solidFill>
                  <a:srgbClr val="FFFF00"/>
                </a:solidFill>
                <a:effectLst/>
                <a:latin typeface="Comic Sans MS" panose="030F0902030302020204" pitchFamily="66" charset="0"/>
                <a:ea typeface="Comic Sans MS" charset="-94"/>
                <a:cs typeface="Comic Sans MS" charset="-94"/>
              </a:rPr>
            </a:br>
            <a:br>
              <a:rPr lang="en-US" sz="1400" b="0" dirty="0">
                <a:solidFill>
                  <a:srgbClr val="FFFF00"/>
                </a:solidFill>
                <a:effectLst/>
                <a:latin typeface="Comic Sans MS" panose="030F0902030302020204" pitchFamily="66" charset="0"/>
                <a:ea typeface="Comic Sans MS" charset="-94"/>
                <a:cs typeface="Comic Sans MS" charset="-94"/>
              </a:rPr>
            </a:br>
            <a:r>
              <a:rPr lang="tr-TR" b="0" dirty="0" err="1">
                <a:solidFill>
                  <a:srgbClr val="FFC000"/>
                </a:solidFill>
                <a:effectLst/>
                <a:latin typeface="Comic Sans MS" panose="030F0902030302020204" pitchFamily="66" charset="0"/>
              </a:rPr>
              <a:t>Oksijenatör</a:t>
            </a:r>
            <a:r>
              <a:rPr lang="tr-TR" b="0" dirty="0">
                <a:solidFill>
                  <a:srgbClr val="FFC000"/>
                </a:solidFill>
                <a:effectLst/>
                <a:latin typeface="Comic Sans MS" panose="030F0902030302020204" pitchFamily="66" charset="0"/>
              </a:rPr>
              <a:t> Teknolojisi ve Yenilikler</a:t>
            </a:r>
            <a:br>
              <a:rPr lang="tr-TR" sz="3200" b="0" dirty="0">
                <a:solidFill>
                  <a:srgbClr val="FFC000"/>
                </a:solidFill>
                <a:effectLst/>
                <a:latin typeface="Comic Sans MS" panose="030F0902030302020204" pitchFamily="66" charset="0"/>
              </a:rPr>
            </a:br>
            <a:r>
              <a:rPr lang="en-US" sz="2000" b="0" dirty="0">
                <a:solidFill>
                  <a:srgbClr val="FFC000"/>
                </a:solidFill>
                <a:effectLst/>
                <a:latin typeface="Comic Sans MS" panose="030F0902030302020204" pitchFamily="66" charset="0"/>
                <a:ea typeface="Comic Sans MS" charset="-94"/>
                <a:cs typeface="Comic Sans MS" charset="-94"/>
              </a:rPr>
              <a:t>” </a:t>
            </a:r>
            <a:br>
              <a:rPr lang="tr-TR" sz="2000" b="0" dirty="0">
                <a:solidFill>
                  <a:srgbClr val="FFC000"/>
                </a:solidFill>
                <a:effectLst/>
                <a:latin typeface="Comic Sans MS" panose="030F0902030302020204" pitchFamily="66" charset="0"/>
                <a:ea typeface="Comic Sans MS" charset="-94"/>
                <a:cs typeface="Comic Sans MS" charset="-94"/>
              </a:rPr>
            </a:br>
            <a:endParaRPr lang="tr-TR" sz="2000" b="0" dirty="0">
              <a:solidFill>
                <a:srgbClr val="FFC000"/>
              </a:solidFill>
              <a:latin typeface="Comic Sans MS" panose="030F0902030302020204" pitchFamily="66" charset="0"/>
              <a:ea typeface="Comic Sans MS" charset="-94"/>
              <a:cs typeface="Comic Sans MS" charset="-94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111344"/>
            <a:ext cx="1096982" cy="1089995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28938FEF-5872-1D4A-A889-C35F3B1B37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82" y="144016"/>
            <a:ext cx="3737962" cy="55172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835696" y="5348288"/>
            <a:ext cx="7086600" cy="1509712"/>
          </a:xfrm>
        </p:spPr>
        <p:txBody>
          <a:bodyPr/>
          <a:lstStyle/>
          <a:p>
            <a:pPr algn="ctr"/>
            <a:r>
              <a:rPr lang="tr-TR" sz="3600" dirty="0">
                <a:latin typeface="Georgia" charset="-94"/>
                <a:ea typeface="Georgia" charset="-94"/>
                <a:cs typeface="Georgia" charset="-94"/>
              </a:rPr>
              <a:t>Çıkar Çatışması Yoktur</a:t>
            </a:r>
          </a:p>
        </p:txBody>
      </p:sp>
      <p:pic>
        <p:nvPicPr>
          <p:cNvPr id="4" name="Picture 3" descr="Click to see larger image.">
            <a:hlinkClick r:id="rId2"/>
            <a:extLst>
              <a:ext uri="{FF2B5EF4-FFF2-40B4-BE49-F238E27FC236}">
                <a16:creationId xmlns:a16="http://schemas.microsoft.com/office/drawing/2014/main" id="{650344DC-0158-1D4D-8C4C-56C9BD5BCA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5590476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401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3">
            <a:extLst>
              <a:ext uri="{FF2B5EF4-FFF2-40B4-BE49-F238E27FC236}">
                <a16:creationId xmlns:a16="http://schemas.microsoft.com/office/drawing/2014/main" id="{FFE20702-44A2-AB41-96C2-385832CE17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05779"/>
            <a:ext cx="8229600" cy="868958"/>
          </a:xfrm>
        </p:spPr>
        <p:txBody>
          <a:bodyPr/>
          <a:lstStyle/>
          <a:p>
            <a:pPr>
              <a:defRPr/>
            </a:pPr>
            <a:r>
              <a:rPr lang="en-US" sz="3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902030302020204" pitchFamily="66" charset="0"/>
              </a:rPr>
              <a:t>THEODUR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902030302020204" pitchFamily="66" charset="0"/>
              </a:rPr>
              <a:t> </a:t>
            </a:r>
            <a:r>
              <a:rPr lang="en-US" sz="3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902030302020204" pitchFamily="66" charset="0"/>
              </a:rPr>
              <a:t>BILROTH</a:t>
            </a:r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Comic Sans MS" panose="030F0902030302020204" pitchFamily="66" charset="0"/>
              </a:rPr>
              <a:t> </a:t>
            </a:r>
            <a:r>
              <a:rPr lang="en-US" sz="1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902030302020204" pitchFamily="66" charset="0"/>
              </a:rPr>
              <a:t>1880</a:t>
            </a:r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3789B293-B697-8140-8D6C-6A747C8C4CC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341438"/>
            <a:ext cx="4038600" cy="1582737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altLang="tr-TR" sz="1800" b="1" dirty="0"/>
              <a:t>“Any Man Who Would Attempt To Operate On The Heart Should Lose The Esteem Of H</a:t>
            </a:r>
            <a:r>
              <a:rPr lang="tr-TR" altLang="tr-TR" sz="1800" b="1" dirty="0"/>
              <a:t>i</a:t>
            </a:r>
            <a:r>
              <a:rPr lang="en-US" altLang="tr-TR" sz="1800" b="1" dirty="0"/>
              <a:t>s Colleagues”</a:t>
            </a:r>
          </a:p>
          <a:p>
            <a:pPr algn="ctr">
              <a:buFont typeface="Wingdings" pitchFamily="2" charset="2"/>
              <a:buNone/>
            </a:pPr>
            <a:endParaRPr lang="en-US" altLang="tr-TR" sz="1800" b="1" dirty="0"/>
          </a:p>
          <a:p>
            <a:pPr algn="ctr">
              <a:buFont typeface="Wingdings" pitchFamily="2" charset="2"/>
              <a:buNone/>
            </a:pPr>
            <a:endParaRPr lang="en-US" altLang="tr-TR" sz="1800" b="1" dirty="0"/>
          </a:p>
        </p:txBody>
      </p:sp>
      <p:pic>
        <p:nvPicPr>
          <p:cNvPr id="19460" name="Picture 5">
            <a:extLst>
              <a:ext uri="{FF2B5EF4-FFF2-40B4-BE49-F238E27FC236}">
                <a16:creationId xmlns:a16="http://schemas.microsoft.com/office/drawing/2014/main" id="{2A4878F2-6936-F943-B76F-0D0A67546C49}"/>
              </a:ext>
            </a:extLst>
          </p:cNvPr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1219200"/>
            <a:ext cx="4191000" cy="5334000"/>
          </a:xfrm>
          <a:noFill/>
        </p:spPr>
      </p:pic>
      <p:sp>
        <p:nvSpPr>
          <p:cNvPr id="5" name="4 Metin kutusu">
            <a:extLst>
              <a:ext uri="{FF2B5EF4-FFF2-40B4-BE49-F238E27FC236}">
                <a16:creationId xmlns:a16="http://schemas.microsoft.com/office/drawing/2014/main" id="{D06272D3-886C-5B46-9AE3-A43BFC23C27A}"/>
              </a:ext>
            </a:extLst>
          </p:cNvPr>
          <p:cNvSpPr txBox="1"/>
          <p:nvPr/>
        </p:nvSpPr>
        <p:spPr>
          <a:xfrm>
            <a:off x="250825" y="3068638"/>
            <a:ext cx="4105275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tr-T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charset="0"/>
              </a:rPr>
              <a:t>“Kalp üzerinde ameliyat yapmaya yeltenecek herhangi biri  meslektaşlarına karşı onurunu kaybetmeye mahkumdur”</a:t>
            </a:r>
          </a:p>
        </p:txBody>
      </p:sp>
    </p:spTree>
    <p:extLst>
      <p:ext uri="{BB962C8B-B14F-4D97-AF65-F5344CB8AC3E}">
        <p14:creationId xmlns:p14="http://schemas.microsoft.com/office/powerpoint/2010/main" val="2550488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2F2489C5-A045-9240-AED2-8DC4BD79AEE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838200"/>
            <a:ext cx="8229600" cy="4530725"/>
          </a:xfrm>
        </p:spPr>
        <p:txBody>
          <a:bodyPr/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en-US" sz="2800" b="1" dirty="0">
                <a:solidFill>
                  <a:schemeClr val="folHlink"/>
                </a:solidFill>
                <a:effectLst/>
                <a:latin typeface="Georgia" panose="02040502050405020303" pitchFamily="18" charset="0"/>
              </a:rPr>
              <a:t>1812</a:t>
            </a:r>
            <a:r>
              <a:rPr lang="en-US" sz="2800" b="1" dirty="0">
                <a:effectLst/>
                <a:latin typeface="Georgia" panose="02040502050405020303" pitchFamily="18" charset="0"/>
              </a:rPr>
              <a:t> </a:t>
            </a:r>
            <a:r>
              <a:rPr lang="en-US" sz="2800" b="1" dirty="0">
                <a:solidFill>
                  <a:schemeClr val="accent1"/>
                </a:solidFill>
                <a:effectLst/>
                <a:latin typeface="Georgia" panose="02040502050405020303" pitchFamily="18" charset="0"/>
              </a:rPr>
              <a:t>JULIEN </a:t>
            </a:r>
            <a:r>
              <a:rPr lang="en-US" sz="2800" b="1" dirty="0" err="1">
                <a:solidFill>
                  <a:schemeClr val="accent1"/>
                </a:solidFill>
                <a:effectLst/>
                <a:latin typeface="Georgia" panose="02040502050405020303" pitchFamily="18" charset="0"/>
              </a:rPr>
              <a:t>LeGALLOIS</a:t>
            </a:r>
            <a:r>
              <a:rPr lang="en-US" b="1" dirty="0">
                <a:solidFill>
                  <a:schemeClr val="accent1"/>
                </a:solidFill>
                <a:latin typeface="Georgia" panose="02040502050405020303" pitchFamily="18" charset="0"/>
              </a:rPr>
              <a:t>- </a:t>
            </a:r>
            <a:r>
              <a:rPr lang="en-US" b="1" dirty="0" err="1">
                <a:latin typeface="Georgia" panose="02040502050405020303" pitchFamily="18" charset="0"/>
              </a:rPr>
              <a:t>Yapay</a:t>
            </a:r>
            <a:r>
              <a:rPr lang="en-US" b="1" dirty="0">
                <a:latin typeface="Georgia" panose="02040502050405020303" pitchFamily="18" charset="0"/>
              </a:rPr>
              <a:t> </a:t>
            </a:r>
            <a:r>
              <a:rPr lang="en-US" b="1" dirty="0" err="1">
                <a:latin typeface="Georgia" panose="02040502050405020303" pitchFamily="18" charset="0"/>
              </a:rPr>
              <a:t>Dolaşım</a:t>
            </a:r>
            <a:r>
              <a:rPr lang="en-US" b="1" dirty="0">
                <a:latin typeface="Georgia" panose="02040502050405020303" pitchFamily="18" charset="0"/>
              </a:rPr>
              <a:t> </a:t>
            </a:r>
            <a:r>
              <a:rPr lang="en-US" b="1" dirty="0" err="1">
                <a:latin typeface="Georgia" panose="02040502050405020303" pitchFamily="18" charset="0"/>
              </a:rPr>
              <a:t>Konsepti</a:t>
            </a:r>
            <a:endParaRPr lang="en-US" sz="2800" b="1" dirty="0">
              <a:effectLst/>
              <a:latin typeface="Georgia" panose="02040502050405020303" pitchFamily="18" charset="0"/>
              <a:cs typeface="Arial" charset="0"/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§"/>
              <a:defRPr/>
            </a:pPr>
            <a:endParaRPr lang="en-US" sz="2800" b="1" dirty="0">
              <a:solidFill>
                <a:schemeClr val="folHlink"/>
              </a:solidFill>
              <a:effectLst/>
              <a:latin typeface="Georgia" panose="02040502050405020303" pitchFamily="18" charset="0"/>
              <a:cs typeface="Arial" charset="0"/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en-US" sz="2800" b="1" dirty="0">
                <a:solidFill>
                  <a:schemeClr val="folHlink"/>
                </a:solidFill>
                <a:effectLst/>
                <a:latin typeface="Georgia" panose="02040502050405020303" pitchFamily="18" charset="0"/>
                <a:cs typeface="Arial" charset="0"/>
              </a:rPr>
              <a:t>1869</a:t>
            </a:r>
            <a:r>
              <a:rPr lang="en-US" sz="2800" b="1" dirty="0">
                <a:effectLst/>
                <a:latin typeface="Georgia" panose="02040502050405020303" pitchFamily="18" charset="0"/>
                <a:cs typeface="Arial" charset="0"/>
              </a:rPr>
              <a:t> </a:t>
            </a:r>
            <a:r>
              <a:rPr lang="en-US" sz="2800" b="1" dirty="0">
                <a:solidFill>
                  <a:schemeClr val="accent1"/>
                </a:solidFill>
                <a:effectLst/>
                <a:latin typeface="Georgia" panose="02040502050405020303" pitchFamily="18" charset="0"/>
                <a:cs typeface="Arial" charset="0"/>
              </a:rPr>
              <a:t>LUDWIG </a:t>
            </a:r>
            <a:r>
              <a:rPr lang="en-US" b="1" dirty="0">
                <a:solidFill>
                  <a:schemeClr val="accent1"/>
                </a:solidFill>
                <a:latin typeface="Georgia" panose="02040502050405020303" pitchFamily="18" charset="0"/>
                <a:cs typeface="Arial" charset="0"/>
              </a:rPr>
              <a:t>-</a:t>
            </a:r>
            <a:r>
              <a:rPr lang="en-US" sz="2800" b="1" dirty="0">
                <a:solidFill>
                  <a:schemeClr val="accent1"/>
                </a:solidFill>
                <a:effectLst/>
                <a:latin typeface="Georgia" panose="02040502050405020303" pitchFamily="18" charset="0"/>
                <a:cs typeface="Arial" charset="0"/>
              </a:rPr>
              <a:t>SCHMIDT- </a:t>
            </a:r>
            <a:r>
              <a:rPr lang="en-US" sz="2800" b="1" dirty="0" err="1">
                <a:effectLst/>
                <a:latin typeface="Georgia" panose="02040502050405020303" pitchFamily="18" charset="0"/>
                <a:cs typeface="Arial" charset="0"/>
              </a:rPr>
              <a:t>Gaz</a:t>
            </a:r>
            <a:r>
              <a:rPr lang="en-US" sz="2800" b="1" dirty="0">
                <a:effectLst/>
                <a:latin typeface="Georgia" panose="02040502050405020303" pitchFamily="18" charset="0"/>
                <a:cs typeface="Arial" charset="0"/>
              </a:rPr>
              <a:t> </a:t>
            </a:r>
            <a:r>
              <a:rPr lang="en-US" sz="2800" b="1" dirty="0" err="1">
                <a:effectLst/>
                <a:latin typeface="Georgia" panose="02040502050405020303" pitchFamily="18" charset="0"/>
                <a:cs typeface="Arial" charset="0"/>
              </a:rPr>
              <a:t>Dolu</a:t>
            </a:r>
            <a:r>
              <a:rPr lang="en-US" sz="2800" b="1" dirty="0">
                <a:effectLst/>
                <a:latin typeface="Georgia" panose="02040502050405020303" pitchFamily="18" charset="0"/>
                <a:cs typeface="Arial" charset="0"/>
              </a:rPr>
              <a:t> </a:t>
            </a:r>
            <a:r>
              <a:rPr lang="en-US" sz="2800" b="1" dirty="0" err="1">
                <a:effectLst/>
                <a:latin typeface="Georgia" panose="02040502050405020303" pitchFamily="18" charset="0"/>
                <a:cs typeface="Arial" charset="0"/>
              </a:rPr>
              <a:t>Bir</a:t>
            </a:r>
            <a:r>
              <a:rPr lang="en-US" sz="2800" b="1" dirty="0">
                <a:effectLst/>
                <a:latin typeface="Georgia" panose="02040502050405020303" pitchFamily="18" charset="0"/>
                <a:cs typeface="Arial" charset="0"/>
              </a:rPr>
              <a:t> </a:t>
            </a:r>
            <a:r>
              <a:rPr lang="en-US" sz="2800" b="1" dirty="0" err="1">
                <a:effectLst/>
                <a:latin typeface="Georgia" panose="02040502050405020303" pitchFamily="18" charset="0"/>
                <a:cs typeface="Arial" charset="0"/>
              </a:rPr>
              <a:t>Balonda</a:t>
            </a:r>
            <a:r>
              <a:rPr lang="en-US" sz="2800" b="1" dirty="0">
                <a:effectLst/>
                <a:latin typeface="Georgia" panose="02040502050405020303" pitchFamily="18" charset="0"/>
                <a:cs typeface="Arial" charset="0"/>
              </a:rPr>
              <a:t> </a:t>
            </a:r>
            <a:r>
              <a:rPr lang="en-US" sz="2800" b="1" dirty="0" err="1">
                <a:effectLst/>
                <a:latin typeface="Georgia" panose="02040502050405020303" pitchFamily="18" charset="0"/>
                <a:cs typeface="Arial" charset="0"/>
              </a:rPr>
              <a:t>Kan</a:t>
            </a:r>
            <a:r>
              <a:rPr lang="en-US" sz="2800" b="1" dirty="0">
                <a:effectLst/>
                <a:latin typeface="Georgia" panose="02040502050405020303" pitchFamily="18" charset="0"/>
                <a:cs typeface="Arial" charset="0"/>
              </a:rPr>
              <a:t> </a:t>
            </a:r>
            <a:r>
              <a:rPr lang="en-US" sz="2800" b="1" dirty="0" err="1">
                <a:effectLst/>
                <a:latin typeface="Georgia" panose="02040502050405020303" pitchFamily="18" charset="0"/>
                <a:cs typeface="Arial" charset="0"/>
              </a:rPr>
              <a:t>Oksijenizasyonu</a:t>
            </a:r>
            <a:endParaRPr lang="en-US" sz="2800" b="1" dirty="0">
              <a:effectLst/>
              <a:latin typeface="Georgia" panose="02040502050405020303" pitchFamily="18" charset="0"/>
              <a:cs typeface="Arial" charset="0"/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§"/>
              <a:defRPr/>
            </a:pPr>
            <a:endParaRPr lang="en-US" sz="2800" b="1" dirty="0">
              <a:latin typeface="Georgia" panose="02040502050405020303" pitchFamily="18" charset="0"/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en-US" sz="2800" b="1" dirty="0">
                <a:solidFill>
                  <a:schemeClr val="folHlink"/>
                </a:solidFill>
                <a:effectLst/>
                <a:latin typeface="Georgia" panose="02040502050405020303" pitchFamily="18" charset="0"/>
              </a:rPr>
              <a:t>1882</a:t>
            </a:r>
            <a:r>
              <a:rPr lang="en-US" sz="2800" b="1" dirty="0">
                <a:effectLst/>
                <a:latin typeface="Georgia" panose="02040502050405020303" pitchFamily="18" charset="0"/>
              </a:rPr>
              <a:t> </a:t>
            </a:r>
            <a:r>
              <a:rPr lang="en-US" sz="2800" b="1" dirty="0">
                <a:solidFill>
                  <a:schemeClr val="accent1"/>
                </a:solidFill>
                <a:effectLst/>
                <a:latin typeface="Georgia" panose="02040502050405020303" pitchFamily="18" charset="0"/>
              </a:rPr>
              <a:t>von SCHRAEDER- </a:t>
            </a:r>
            <a:r>
              <a:rPr lang="en-US" b="1" dirty="0">
                <a:effectLst/>
                <a:latin typeface="Georgia" panose="02040502050405020303" pitchFamily="18" charset="0"/>
              </a:rPr>
              <a:t>İlk Bubble </a:t>
            </a:r>
            <a:r>
              <a:rPr lang="en-US" b="1" dirty="0" err="1">
                <a:effectLst/>
                <a:latin typeface="Georgia" panose="02040502050405020303" pitchFamily="18" charset="0"/>
              </a:rPr>
              <a:t>Oksijenatör</a:t>
            </a:r>
            <a:endParaRPr lang="en-US" sz="2800" b="1" dirty="0">
              <a:effectLst/>
              <a:latin typeface="Georgia" panose="02040502050405020303" pitchFamily="18" charset="0"/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§"/>
              <a:defRPr/>
            </a:pPr>
            <a:endParaRPr lang="en-US" sz="2800" b="1" dirty="0">
              <a:effectLst/>
              <a:latin typeface="Georgia" panose="02040502050405020303" pitchFamily="18" charset="0"/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§"/>
              <a:defRPr/>
            </a:pPr>
            <a:endParaRPr lang="en-US" sz="2800" b="1" dirty="0">
              <a:effectLst/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74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>
            <a:extLst>
              <a:ext uri="{FF2B5EF4-FFF2-40B4-BE49-F238E27FC236}">
                <a16:creationId xmlns:a16="http://schemas.microsoft.com/office/drawing/2014/main" id="{6283582D-EAFD-534C-A3C6-AED5E193B42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60648"/>
            <a:ext cx="3923928" cy="159246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§"/>
            </a:pPr>
            <a:endParaRPr lang="en-US" altLang="tr-TR" sz="2400" b="1" dirty="0">
              <a:solidFill>
                <a:schemeClr val="folHlink"/>
              </a:solidFill>
              <a:effectLst/>
              <a:latin typeface="Georgia" panose="02040502050405020303" pitchFamily="18" charset="0"/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§"/>
            </a:pPr>
            <a:endParaRPr lang="en-US" altLang="tr-TR" sz="2400" b="1" dirty="0">
              <a:solidFill>
                <a:schemeClr val="folHlink"/>
              </a:solidFill>
              <a:effectLst/>
              <a:latin typeface="Georgia" panose="02040502050405020303" pitchFamily="18" charset="0"/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§"/>
            </a:pPr>
            <a:endParaRPr lang="en-US" altLang="tr-TR" sz="2400" b="1" dirty="0">
              <a:solidFill>
                <a:schemeClr val="folHlink"/>
              </a:solidFill>
              <a:effectLst/>
              <a:latin typeface="Georgia" panose="02040502050405020303" pitchFamily="18" charset="0"/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§"/>
            </a:pPr>
            <a:r>
              <a:rPr lang="en-US" altLang="tr-TR" sz="2400" b="1" dirty="0">
                <a:solidFill>
                  <a:schemeClr val="folHlink"/>
                </a:solidFill>
                <a:effectLst/>
                <a:latin typeface="Georgia" panose="02040502050405020303" pitchFamily="18" charset="0"/>
              </a:rPr>
              <a:t>1893</a:t>
            </a:r>
            <a:r>
              <a:rPr lang="en-US" altLang="tr-TR" sz="2400" b="1" dirty="0">
                <a:effectLst/>
                <a:latin typeface="Georgia" panose="02040502050405020303" pitchFamily="18" charset="0"/>
              </a:rPr>
              <a:t> </a:t>
            </a:r>
            <a:r>
              <a:rPr lang="en-US" altLang="tr-TR" sz="2400" b="1" dirty="0">
                <a:solidFill>
                  <a:schemeClr val="accent1"/>
                </a:solidFill>
                <a:effectLst/>
                <a:latin typeface="Georgia" panose="02040502050405020303" pitchFamily="18" charset="0"/>
              </a:rPr>
              <a:t>DANIEL HALE WILLIAMS- </a:t>
            </a:r>
            <a:r>
              <a:rPr lang="en-US" altLang="tr-TR" sz="2400" b="1" dirty="0" err="1">
                <a:effectLst/>
                <a:latin typeface="Georgia" panose="02040502050405020303" pitchFamily="18" charset="0"/>
              </a:rPr>
              <a:t>Perikartta</a:t>
            </a:r>
            <a:r>
              <a:rPr lang="en-US" altLang="tr-TR" sz="2400" b="1" dirty="0">
                <a:effectLst/>
                <a:latin typeface="Georgia" panose="02040502050405020303" pitchFamily="18" charset="0"/>
              </a:rPr>
              <a:t> </a:t>
            </a:r>
            <a:r>
              <a:rPr lang="en-US" altLang="tr-TR" sz="2400" b="1" dirty="0" err="1">
                <a:effectLst/>
                <a:latin typeface="Georgia" panose="02040502050405020303" pitchFamily="18" charset="0"/>
              </a:rPr>
              <a:t>bıçaklanma</a:t>
            </a:r>
            <a:r>
              <a:rPr lang="en-US" altLang="tr-TR" sz="2400" b="1" dirty="0">
                <a:effectLst/>
                <a:latin typeface="Georgia" panose="02040502050405020303" pitchFamily="18" charset="0"/>
              </a:rPr>
              <a:t> </a:t>
            </a:r>
            <a:r>
              <a:rPr lang="en-US" altLang="tr-TR" sz="2400" b="1" dirty="0" err="1">
                <a:effectLst/>
                <a:latin typeface="Georgia" panose="02040502050405020303" pitchFamily="18" charset="0"/>
              </a:rPr>
              <a:t>sonrası</a:t>
            </a:r>
            <a:r>
              <a:rPr lang="en-US" altLang="tr-TR" sz="2400" b="1" dirty="0">
                <a:effectLst/>
                <a:latin typeface="Georgia" panose="02040502050405020303" pitchFamily="18" charset="0"/>
              </a:rPr>
              <a:t> </a:t>
            </a:r>
            <a:r>
              <a:rPr lang="en-US" altLang="tr-TR" sz="2400" b="1" dirty="0" err="1">
                <a:effectLst/>
                <a:latin typeface="Georgia" panose="02040502050405020303" pitchFamily="18" charset="0"/>
              </a:rPr>
              <a:t>oluşan</a:t>
            </a:r>
            <a:r>
              <a:rPr lang="en-US" altLang="tr-TR" sz="2400" b="1" dirty="0">
                <a:effectLst/>
                <a:latin typeface="Georgia" panose="02040502050405020303" pitchFamily="18" charset="0"/>
              </a:rPr>
              <a:t> </a:t>
            </a:r>
            <a:r>
              <a:rPr lang="en-US" altLang="tr-TR" sz="2400" b="1" dirty="0" err="1">
                <a:effectLst/>
                <a:latin typeface="Georgia" panose="02040502050405020303" pitchFamily="18" charset="0"/>
              </a:rPr>
              <a:t>defekt</a:t>
            </a:r>
            <a:r>
              <a:rPr lang="en-US" altLang="tr-TR" sz="2400" b="1" dirty="0">
                <a:effectLst/>
                <a:latin typeface="Georgia" panose="02040502050405020303" pitchFamily="18" charset="0"/>
              </a:rPr>
              <a:t> </a:t>
            </a:r>
            <a:r>
              <a:rPr lang="en-US" altLang="tr-TR" sz="2400" b="1" dirty="0" err="1">
                <a:effectLst/>
                <a:latin typeface="Georgia" panose="02040502050405020303" pitchFamily="18" charset="0"/>
              </a:rPr>
              <a:t>tamiri</a:t>
            </a:r>
            <a:endParaRPr lang="en-US" altLang="tr-TR" sz="2400" b="1" dirty="0">
              <a:effectLst/>
              <a:latin typeface="Georgia" panose="02040502050405020303" pitchFamily="18" charset="0"/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§"/>
            </a:pPr>
            <a:r>
              <a:rPr lang="en-US" altLang="tr-TR" sz="2400" b="1" dirty="0">
                <a:solidFill>
                  <a:schemeClr val="folHlink"/>
                </a:solidFill>
                <a:latin typeface="Georgia" panose="02040502050405020303" pitchFamily="18" charset="0"/>
              </a:rPr>
              <a:t>1897</a:t>
            </a:r>
            <a:r>
              <a:rPr lang="en-US" altLang="tr-TR" sz="2400" b="1" dirty="0">
                <a:latin typeface="Georgia" panose="02040502050405020303" pitchFamily="18" charset="0"/>
              </a:rPr>
              <a:t> </a:t>
            </a:r>
            <a:r>
              <a:rPr lang="en-US" altLang="tr-TR" sz="2400" b="1" dirty="0">
                <a:solidFill>
                  <a:schemeClr val="accent1"/>
                </a:solidFill>
                <a:latin typeface="Georgia" panose="02040502050405020303" pitchFamily="18" charset="0"/>
              </a:rPr>
              <a:t>LUDWIG REHN- </a:t>
            </a:r>
            <a:r>
              <a:rPr lang="en-US" altLang="tr-TR" sz="2400" b="1" dirty="0" err="1">
                <a:latin typeface="Georgia" panose="02040502050405020303" pitchFamily="18" charset="0"/>
              </a:rPr>
              <a:t>Sağ</a:t>
            </a:r>
            <a:r>
              <a:rPr lang="en-US" altLang="tr-TR" sz="2400" b="1" dirty="0">
                <a:latin typeface="Georgia" panose="02040502050405020303" pitchFamily="18" charset="0"/>
              </a:rPr>
              <a:t> </a:t>
            </a:r>
            <a:r>
              <a:rPr lang="en-US" altLang="tr-TR" sz="2400" b="1" dirty="0" err="1">
                <a:latin typeface="Georgia" panose="02040502050405020303" pitchFamily="18" charset="0"/>
              </a:rPr>
              <a:t>Ventriküldeki</a:t>
            </a:r>
            <a:r>
              <a:rPr lang="en-US" altLang="tr-TR" sz="2400" b="1" dirty="0">
                <a:latin typeface="Georgia" panose="02040502050405020303" pitchFamily="18" charset="0"/>
              </a:rPr>
              <a:t> 1.5 cm </a:t>
            </a:r>
            <a:r>
              <a:rPr lang="en-US" altLang="tr-TR" sz="2400" b="1" dirty="0" err="1">
                <a:latin typeface="Georgia" panose="02040502050405020303" pitchFamily="18" charset="0"/>
              </a:rPr>
              <a:t>lik</a:t>
            </a:r>
            <a:r>
              <a:rPr lang="en-US" altLang="tr-TR" sz="2400" b="1" dirty="0">
                <a:latin typeface="Georgia" panose="02040502050405020303" pitchFamily="18" charset="0"/>
              </a:rPr>
              <a:t> </a:t>
            </a:r>
            <a:r>
              <a:rPr lang="en-US" altLang="tr-TR" sz="2400" b="1" dirty="0" err="1">
                <a:latin typeface="Georgia" panose="02040502050405020303" pitchFamily="18" charset="0"/>
              </a:rPr>
              <a:t>bıçak</a:t>
            </a:r>
            <a:r>
              <a:rPr lang="en-US" altLang="tr-TR" sz="2400" b="1" dirty="0">
                <a:latin typeface="Georgia" panose="02040502050405020303" pitchFamily="18" charset="0"/>
              </a:rPr>
              <a:t> </a:t>
            </a:r>
            <a:r>
              <a:rPr lang="en-US" altLang="tr-TR" sz="2400" b="1" dirty="0" err="1">
                <a:latin typeface="Georgia" panose="02040502050405020303" pitchFamily="18" charset="0"/>
              </a:rPr>
              <a:t>yarasının</a:t>
            </a:r>
            <a:r>
              <a:rPr lang="en-US" altLang="tr-TR" sz="2400" b="1" dirty="0">
                <a:latin typeface="Georgia" panose="02040502050405020303" pitchFamily="18" charset="0"/>
              </a:rPr>
              <a:t> </a:t>
            </a:r>
            <a:r>
              <a:rPr lang="en-US" altLang="tr-TR" sz="2400" b="1" dirty="0" err="1">
                <a:latin typeface="Georgia" panose="02040502050405020303" pitchFamily="18" charset="0"/>
              </a:rPr>
              <a:t>tamiri</a:t>
            </a:r>
            <a:endParaRPr lang="en-US" altLang="tr-TR" sz="2400" dirty="0">
              <a:latin typeface="Georgia" panose="02040502050405020303" pitchFamily="18" charset="0"/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§"/>
            </a:pPr>
            <a:endParaRPr lang="en-US" altLang="tr-TR" sz="2400" b="1" dirty="0">
              <a:effectLst/>
              <a:latin typeface="Georgia" panose="02040502050405020303" pitchFamily="18" charset="0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E568CA05-83FC-2D4B-91A2-BFCC23890F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55976" y="548680"/>
            <a:ext cx="4641553" cy="4536504"/>
          </a:xfrm>
          <a:prstGeom prst="rect">
            <a:avLst/>
          </a:prstGeom>
          <a:noFill/>
          <a:ln/>
        </p:spPr>
      </p:pic>
    </p:spTree>
    <p:extLst>
      <p:ext uri="{BB962C8B-B14F-4D97-AF65-F5344CB8AC3E}">
        <p14:creationId xmlns:p14="http://schemas.microsoft.com/office/powerpoint/2010/main" val="2145040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4604E3EF-2EB9-A04F-8F89-BBF2D1E2E96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333375"/>
            <a:ext cx="8229600" cy="2332038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altLang="tr-TR" sz="2000" b="1" dirty="0">
                <a:latin typeface="Georgia" panose="02040502050405020303" pitchFamily="18" charset="0"/>
              </a:rPr>
              <a:t>“Surgery Of The Heart Had Probably Reached The </a:t>
            </a:r>
            <a:r>
              <a:rPr lang="en-US" altLang="tr-TR" sz="2000" b="1" dirty="0" err="1">
                <a:latin typeface="Georgia" panose="02040502050405020303" pitchFamily="18" charset="0"/>
              </a:rPr>
              <a:t>Lımıts</a:t>
            </a:r>
            <a:r>
              <a:rPr lang="en-US" altLang="tr-TR" sz="2000" b="1" dirty="0">
                <a:latin typeface="Georgia" panose="02040502050405020303" pitchFamily="18" charset="0"/>
              </a:rPr>
              <a:t> Of Nature, No New Method Or </a:t>
            </a:r>
            <a:r>
              <a:rPr lang="en-US" altLang="tr-TR" sz="2000" b="1" dirty="0" err="1">
                <a:latin typeface="Georgia" panose="02040502050405020303" pitchFamily="18" charset="0"/>
              </a:rPr>
              <a:t>Dıscovery</a:t>
            </a:r>
            <a:r>
              <a:rPr lang="en-US" altLang="tr-TR" sz="2000" b="1" dirty="0">
                <a:latin typeface="Georgia" panose="02040502050405020303" pitchFamily="18" charset="0"/>
              </a:rPr>
              <a:t> Could Attend A Wound To The Heart”</a:t>
            </a:r>
          </a:p>
          <a:p>
            <a:pPr algn="ctr">
              <a:buFont typeface="Wingdings" pitchFamily="2" charset="2"/>
              <a:buNone/>
            </a:pPr>
            <a:endParaRPr lang="tr-TR" altLang="tr-TR" sz="2000" b="1" dirty="0">
              <a:latin typeface="Georgia" panose="02040502050405020303" pitchFamily="18" charset="0"/>
            </a:endParaRPr>
          </a:p>
          <a:p>
            <a:pPr algn="ctr">
              <a:buFont typeface="Wingdings" pitchFamily="2" charset="2"/>
              <a:buNone/>
            </a:pPr>
            <a:r>
              <a:rPr lang="en-US" altLang="tr-TR" sz="2000" b="1" dirty="0">
                <a:latin typeface="Georgia" panose="02040502050405020303" pitchFamily="18" charset="0"/>
              </a:rPr>
              <a:t>Stephen Paget</a:t>
            </a:r>
          </a:p>
          <a:p>
            <a:pPr algn="ctr">
              <a:buFont typeface="Wingdings" pitchFamily="2" charset="2"/>
              <a:buNone/>
            </a:pPr>
            <a:r>
              <a:rPr lang="en-US" altLang="tr-TR" sz="1400" dirty="0">
                <a:latin typeface="Georgia" panose="02040502050405020303" pitchFamily="18" charset="0"/>
              </a:rPr>
              <a:t>1896</a:t>
            </a:r>
          </a:p>
        </p:txBody>
      </p:sp>
      <p:sp>
        <p:nvSpPr>
          <p:cNvPr id="3" name="2 Metin kutusu">
            <a:extLst>
              <a:ext uri="{FF2B5EF4-FFF2-40B4-BE49-F238E27FC236}">
                <a16:creationId xmlns:a16="http://schemas.microsoft.com/office/drawing/2014/main" id="{B15469ED-4A29-634C-9075-A96E8884350F}"/>
              </a:ext>
            </a:extLst>
          </p:cNvPr>
          <p:cNvSpPr txBox="1"/>
          <p:nvPr/>
        </p:nvSpPr>
        <p:spPr>
          <a:xfrm>
            <a:off x="323850" y="2565400"/>
            <a:ext cx="4464050" cy="3108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tr-T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  <a:cs typeface="Arial" charset="0"/>
              </a:rPr>
              <a:t>Kalp Cerrahisi muhtemelen doğayı zorlayabilecek son sınırına artık ulaşmıştır, hiçbir yeni yöntem veya buluş kalpteki bir yaralanmayı tedavi etmeye yetemez</a:t>
            </a:r>
          </a:p>
        </p:txBody>
      </p:sp>
      <p:pic>
        <p:nvPicPr>
          <p:cNvPr id="11268" name="Picture 5">
            <a:extLst>
              <a:ext uri="{FF2B5EF4-FFF2-40B4-BE49-F238E27FC236}">
                <a16:creationId xmlns:a16="http://schemas.microsoft.com/office/drawing/2014/main" id="{2C7C27BF-E5BD-6940-9804-21613A5CA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238" y="2420938"/>
            <a:ext cx="2965450" cy="377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7657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 Box 2">
            <a:extLst>
              <a:ext uri="{FF2B5EF4-FFF2-40B4-BE49-F238E27FC236}">
                <a16:creationId xmlns:a16="http://schemas.microsoft.com/office/drawing/2014/main" id="{FDAABCC5-138A-824B-985F-4A60C1E5D1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375" y="265113"/>
            <a:ext cx="75438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tr-TR" altLang="tr-TR" b="1" dirty="0" err="1">
                <a:solidFill>
                  <a:srgbClr val="F8FD1D"/>
                </a:solidFill>
                <a:latin typeface="Comic Sans MS" panose="030F0902030302020204" pitchFamily="66" charset="0"/>
              </a:rPr>
              <a:t>Kardiyopulmoner</a:t>
            </a:r>
            <a:r>
              <a:rPr lang="tr-TR" altLang="tr-TR" b="1" dirty="0">
                <a:solidFill>
                  <a:srgbClr val="F8FD1D"/>
                </a:solidFill>
                <a:latin typeface="Comic Sans MS" panose="030F0902030302020204" pitchFamily="66" charset="0"/>
              </a:rPr>
              <a:t> Bypass- Tarihsel Gelişim</a:t>
            </a:r>
            <a:endParaRPr lang="en-US" altLang="tr-TR" b="1" dirty="0">
              <a:solidFill>
                <a:srgbClr val="F8FD1D"/>
              </a:solidFill>
              <a:latin typeface="Comic Sans MS" panose="030F0902030302020204" pitchFamily="66" charset="0"/>
            </a:endParaRPr>
          </a:p>
        </p:txBody>
      </p:sp>
      <p:sp>
        <p:nvSpPr>
          <p:cNvPr id="19458" name="Line 3">
            <a:extLst>
              <a:ext uri="{FF2B5EF4-FFF2-40B4-BE49-F238E27FC236}">
                <a16:creationId xmlns:a16="http://schemas.microsoft.com/office/drawing/2014/main" id="{B4A803C4-A74A-A04C-B820-2DD1A6804C61}"/>
              </a:ext>
            </a:extLst>
          </p:cNvPr>
          <p:cNvSpPr>
            <a:spLocks noChangeShapeType="1"/>
          </p:cNvSpPr>
          <p:nvPr/>
        </p:nvSpPr>
        <p:spPr bwMode="auto">
          <a:xfrm>
            <a:off x="600075" y="2819400"/>
            <a:ext cx="7953375" cy="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tr-TR"/>
          </a:p>
        </p:txBody>
      </p:sp>
      <p:sp>
        <p:nvSpPr>
          <p:cNvPr id="19459" name="Line 4">
            <a:extLst>
              <a:ext uri="{FF2B5EF4-FFF2-40B4-BE49-F238E27FC236}">
                <a16:creationId xmlns:a16="http://schemas.microsoft.com/office/drawing/2014/main" id="{5D357314-C3CC-BA4D-8E36-26752B079421}"/>
              </a:ext>
            </a:extLst>
          </p:cNvPr>
          <p:cNvSpPr>
            <a:spLocks noChangeShapeType="1"/>
          </p:cNvSpPr>
          <p:nvPr/>
        </p:nvSpPr>
        <p:spPr bwMode="auto">
          <a:xfrm>
            <a:off x="600075" y="2514600"/>
            <a:ext cx="0" cy="609600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tr-TR"/>
          </a:p>
        </p:txBody>
      </p:sp>
      <p:sp>
        <p:nvSpPr>
          <p:cNvPr id="19460" name="Line 5">
            <a:extLst>
              <a:ext uri="{FF2B5EF4-FFF2-40B4-BE49-F238E27FC236}">
                <a16:creationId xmlns:a16="http://schemas.microsoft.com/office/drawing/2014/main" id="{238A8040-8A20-CB42-B8B3-7A218E87D64F}"/>
              </a:ext>
            </a:extLst>
          </p:cNvPr>
          <p:cNvSpPr>
            <a:spLocks noChangeShapeType="1"/>
          </p:cNvSpPr>
          <p:nvPr/>
        </p:nvSpPr>
        <p:spPr bwMode="auto">
          <a:xfrm>
            <a:off x="8553450" y="2514600"/>
            <a:ext cx="0" cy="609600"/>
          </a:xfrm>
          <a:prstGeom prst="line">
            <a:avLst/>
          </a:prstGeom>
          <a:noFill/>
          <a:ln w="508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tr-TR"/>
          </a:p>
        </p:txBody>
      </p:sp>
      <p:sp>
        <p:nvSpPr>
          <p:cNvPr id="19461" name="Line 6">
            <a:extLst>
              <a:ext uri="{FF2B5EF4-FFF2-40B4-BE49-F238E27FC236}">
                <a16:creationId xmlns:a16="http://schemas.microsoft.com/office/drawing/2014/main" id="{47B85FCA-68A7-304D-B678-432F02207830}"/>
              </a:ext>
            </a:extLst>
          </p:cNvPr>
          <p:cNvSpPr>
            <a:spLocks noChangeShapeType="1"/>
          </p:cNvSpPr>
          <p:nvPr/>
        </p:nvSpPr>
        <p:spPr bwMode="auto">
          <a:xfrm>
            <a:off x="828675" y="2438400"/>
            <a:ext cx="0" cy="1143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tr-TR"/>
          </a:p>
        </p:txBody>
      </p:sp>
      <p:sp>
        <p:nvSpPr>
          <p:cNvPr id="19462" name="Text Box 7">
            <a:extLst>
              <a:ext uri="{FF2B5EF4-FFF2-40B4-BE49-F238E27FC236}">
                <a16:creationId xmlns:a16="http://schemas.microsoft.com/office/drawing/2014/main" id="{3E699432-7690-B147-90B1-52AABD459B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375" y="2159000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tr-TR" sz="1000" b="1">
                <a:solidFill>
                  <a:srgbClr val="F8FD1D"/>
                </a:solidFill>
              </a:rPr>
              <a:t>1812</a:t>
            </a:r>
          </a:p>
        </p:txBody>
      </p:sp>
      <p:sp>
        <p:nvSpPr>
          <p:cNvPr id="19463" name="Text Box 8">
            <a:extLst>
              <a:ext uri="{FF2B5EF4-FFF2-40B4-BE49-F238E27FC236}">
                <a16:creationId xmlns:a16="http://schemas.microsoft.com/office/drawing/2014/main" id="{841BB085-1B92-344D-BF4B-C2DABDF4D7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675" y="3581400"/>
            <a:ext cx="1066800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tr-TR" sz="1000" b="1"/>
              <a:t>Le Gallois</a:t>
            </a:r>
          </a:p>
          <a:p>
            <a:pPr eaLnBrk="1" hangingPunct="1"/>
            <a:r>
              <a:rPr lang="en-US" altLang="tr-TR" sz="900" b="1"/>
              <a:t>Suggested</a:t>
            </a:r>
          </a:p>
          <a:p>
            <a:pPr eaLnBrk="1" hangingPunct="1"/>
            <a:r>
              <a:rPr lang="en-US" altLang="tr-TR" sz="900" b="1"/>
              <a:t>Extracorporeal</a:t>
            </a:r>
          </a:p>
          <a:p>
            <a:pPr eaLnBrk="1" hangingPunct="1"/>
            <a:r>
              <a:rPr lang="en-US" altLang="tr-TR" sz="900" b="1"/>
              <a:t>Circulation</a:t>
            </a:r>
          </a:p>
        </p:txBody>
      </p:sp>
      <p:sp>
        <p:nvSpPr>
          <p:cNvPr id="19464" name="Line 9">
            <a:extLst>
              <a:ext uri="{FF2B5EF4-FFF2-40B4-BE49-F238E27FC236}">
                <a16:creationId xmlns:a16="http://schemas.microsoft.com/office/drawing/2014/main" id="{56951CFF-A529-F04F-BE16-1335FFF90D50}"/>
              </a:ext>
            </a:extLst>
          </p:cNvPr>
          <p:cNvSpPr>
            <a:spLocks noChangeShapeType="1"/>
          </p:cNvSpPr>
          <p:nvPr/>
        </p:nvSpPr>
        <p:spPr bwMode="auto">
          <a:xfrm>
            <a:off x="1362075" y="2438400"/>
            <a:ext cx="0" cy="62865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tr-TR"/>
          </a:p>
        </p:txBody>
      </p:sp>
      <p:sp>
        <p:nvSpPr>
          <p:cNvPr id="19465" name="Text Box 10">
            <a:extLst>
              <a:ext uri="{FF2B5EF4-FFF2-40B4-BE49-F238E27FC236}">
                <a16:creationId xmlns:a16="http://schemas.microsoft.com/office/drawing/2014/main" id="{908DEFAF-5B0E-F040-848E-D1C7A3AE62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1250" y="2159000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tr-TR" sz="1000" b="1">
                <a:solidFill>
                  <a:srgbClr val="F8FD1D"/>
                </a:solidFill>
              </a:rPr>
              <a:t>1869</a:t>
            </a:r>
          </a:p>
        </p:txBody>
      </p:sp>
      <p:sp>
        <p:nvSpPr>
          <p:cNvPr id="19466" name="Text Box 11">
            <a:extLst>
              <a:ext uri="{FF2B5EF4-FFF2-40B4-BE49-F238E27FC236}">
                <a16:creationId xmlns:a16="http://schemas.microsoft.com/office/drawing/2014/main" id="{C13FFE30-C3F0-D440-B72A-24C4711FC0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875" y="2986088"/>
            <a:ext cx="121920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tr-TR" sz="1000" b="1"/>
              <a:t>Ludwig/Schmidt</a:t>
            </a:r>
          </a:p>
          <a:p>
            <a:pPr eaLnBrk="1" hangingPunct="1"/>
            <a:r>
              <a:rPr lang="en-US" altLang="tr-TR" sz="900" b="1"/>
              <a:t>Oxygenated Blood</a:t>
            </a:r>
          </a:p>
        </p:txBody>
      </p:sp>
      <p:sp>
        <p:nvSpPr>
          <p:cNvPr id="19467" name="Line 12">
            <a:extLst>
              <a:ext uri="{FF2B5EF4-FFF2-40B4-BE49-F238E27FC236}">
                <a16:creationId xmlns:a16="http://schemas.microsoft.com/office/drawing/2014/main" id="{C2A748D7-BDC9-2F4A-8938-2CDE7A088E72}"/>
              </a:ext>
            </a:extLst>
          </p:cNvPr>
          <p:cNvSpPr>
            <a:spLocks noChangeShapeType="1"/>
          </p:cNvSpPr>
          <p:nvPr/>
        </p:nvSpPr>
        <p:spPr bwMode="auto">
          <a:xfrm>
            <a:off x="2047875" y="2438400"/>
            <a:ext cx="0" cy="1143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tr-TR"/>
          </a:p>
        </p:txBody>
      </p:sp>
      <p:sp>
        <p:nvSpPr>
          <p:cNvPr id="19468" name="Text Box 13">
            <a:extLst>
              <a:ext uri="{FF2B5EF4-FFF2-40B4-BE49-F238E27FC236}">
                <a16:creationId xmlns:a16="http://schemas.microsoft.com/office/drawing/2014/main" id="{F9039684-E208-F646-AE7E-9E3A91DB24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4475" y="3657600"/>
            <a:ext cx="144780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tr-TR" sz="1000" b="1"/>
              <a:t>Von Schroder</a:t>
            </a:r>
          </a:p>
          <a:p>
            <a:pPr eaLnBrk="1" hangingPunct="1"/>
            <a:r>
              <a:rPr lang="en-US" altLang="tr-TR" sz="900" b="1"/>
              <a:t>1</a:t>
            </a:r>
            <a:r>
              <a:rPr lang="en-US" altLang="tr-TR" sz="900" b="1" baseline="30000"/>
              <a:t>st</a:t>
            </a:r>
            <a:r>
              <a:rPr lang="en-US" altLang="tr-TR" sz="900" b="1"/>
              <a:t> Bubble Oxygenator</a:t>
            </a:r>
          </a:p>
        </p:txBody>
      </p:sp>
      <p:sp>
        <p:nvSpPr>
          <p:cNvPr id="19469" name="Text Box 14">
            <a:extLst>
              <a:ext uri="{FF2B5EF4-FFF2-40B4-BE49-F238E27FC236}">
                <a16:creationId xmlns:a16="http://schemas.microsoft.com/office/drawing/2014/main" id="{210A9D86-E166-444E-B9C6-C45FCE9E13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4038" y="2159000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tr-TR" sz="1000" b="1">
                <a:solidFill>
                  <a:srgbClr val="F8FD1D"/>
                </a:solidFill>
              </a:rPr>
              <a:t>1882</a:t>
            </a:r>
          </a:p>
        </p:txBody>
      </p:sp>
      <p:sp>
        <p:nvSpPr>
          <p:cNvPr id="19470" name="Line 15">
            <a:extLst>
              <a:ext uri="{FF2B5EF4-FFF2-40B4-BE49-F238E27FC236}">
                <a16:creationId xmlns:a16="http://schemas.microsoft.com/office/drawing/2014/main" id="{CBCB59FD-64B5-6844-970E-C29BC1CF00E8}"/>
              </a:ext>
            </a:extLst>
          </p:cNvPr>
          <p:cNvSpPr>
            <a:spLocks noChangeShapeType="1"/>
          </p:cNvSpPr>
          <p:nvPr/>
        </p:nvSpPr>
        <p:spPr bwMode="auto">
          <a:xfrm>
            <a:off x="2581275" y="2438400"/>
            <a:ext cx="0" cy="62865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tr-TR"/>
          </a:p>
        </p:txBody>
      </p:sp>
      <p:sp>
        <p:nvSpPr>
          <p:cNvPr id="19471" name="Text Box 16">
            <a:extLst>
              <a:ext uri="{FF2B5EF4-FFF2-40B4-BE49-F238E27FC236}">
                <a16:creationId xmlns:a16="http://schemas.microsoft.com/office/drawing/2014/main" id="{4E371BF8-6491-CF43-9DD8-AB3C37CB0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25" y="2157413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tr-TR" sz="1000" b="1">
                <a:solidFill>
                  <a:srgbClr val="F8FD1D"/>
                </a:solidFill>
              </a:rPr>
              <a:t>1885</a:t>
            </a:r>
          </a:p>
        </p:txBody>
      </p:sp>
      <p:sp>
        <p:nvSpPr>
          <p:cNvPr id="19472" name="Text Box 17">
            <a:extLst>
              <a:ext uri="{FF2B5EF4-FFF2-40B4-BE49-F238E27FC236}">
                <a16:creationId xmlns:a16="http://schemas.microsoft.com/office/drawing/2014/main" id="{2B918F59-DA05-CE4E-AA51-89AB360C04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2971800"/>
            <a:ext cx="137160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tr-TR" sz="1000" b="1"/>
              <a:t>Von Frey/Gruber</a:t>
            </a:r>
          </a:p>
          <a:p>
            <a:pPr eaLnBrk="1" hangingPunct="1"/>
            <a:r>
              <a:rPr lang="en-US" altLang="tr-TR" sz="900" b="1"/>
              <a:t>1</a:t>
            </a:r>
            <a:r>
              <a:rPr lang="en-US" altLang="tr-TR" sz="900" b="1" baseline="30000"/>
              <a:t>st</a:t>
            </a:r>
            <a:r>
              <a:rPr lang="en-US" altLang="tr-TR" sz="900" b="1"/>
              <a:t> Film Oxygenator</a:t>
            </a:r>
          </a:p>
        </p:txBody>
      </p:sp>
      <p:sp>
        <p:nvSpPr>
          <p:cNvPr id="19473" name="Line 18">
            <a:extLst>
              <a:ext uri="{FF2B5EF4-FFF2-40B4-BE49-F238E27FC236}">
                <a16:creationId xmlns:a16="http://schemas.microsoft.com/office/drawing/2014/main" id="{C6D4AEF7-35AD-994B-9625-F8548884AB1B}"/>
              </a:ext>
            </a:extLst>
          </p:cNvPr>
          <p:cNvSpPr>
            <a:spLocks noChangeShapeType="1"/>
          </p:cNvSpPr>
          <p:nvPr/>
        </p:nvSpPr>
        <p:spPr bwMode="auto">
          <a:xfrm>
            <a:off x="3495675" y="2408238"/>
            <a:ext cx="0" cy="1143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tr-TR"/>
          </a:p>
        </p:txBody>
      </p:sp>
      <p:sp>
        <p:nvSpPr>
          <p:cNvPr id="19474" name="Text Box 19">
            <a:extLst>
              <a:ext uri="{FF2B5EF4-FFF2-40B4-BE49-F238E27FC236}">
                <a16:creationId xmlns:a16="http://schemas.microsoft.com/office/drawing/2014/main" id="{44AD8776-0ABA-E14C-B81A-4C10ABAE91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7075" y="2133600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tr-TR" sz="1000" b="1">
                <a:solidFill>
                  <a:srgbClr val="F8FD1D"/>
                </a:solidFill>
              </a:rPr>
              <a:t>1895</a:t>
            </a:r>
          </a:p>
        </p:txBody>
      </p:sp>
      <p:sp>
        <p:nvSpPr>
          <p:cNvPr id="19475" name="Text Box 20">
            <a:extLst>
              <a:ext uri="{FF2B5EF4-FFF2-40B4-BE49-F238E27FC236}">
                <a16:creationId xmlns:a16="http://schemas.microsoft.com/office/drawing/2014/main" id="{2D22B94A-BAE3-464B-A3C0-DB474E2DEF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9875" y="3505200"/>
            <a:ext cx="144780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tr-TR" sz="1000" b="1"/>
              <a:t>Jacobj</a:t>
            </a:r>
          </a:p>
          <a:p>
            <a:pPr eaLnBrk="1" hangingPunct="1"/>
            <a:r>
              <a:rPr lang="en-US" altLang="tr-TR" sz="900" b="1"/>
              <a:t>Biological Oxygenator</a:t>
            </a:r>
          </a:p>
        </p:txBody>
      </p:sp>
      <p:sp>
        <p:nvSpPr>
          <p:cNvPr id="19476" name="Line 21">
            <a:extLst>
              <a:ext uri="{FF2B5EF4-FFF2-40B4-BE49-F238E27FC236}">
                <a16:creationId xmlns:a16="http://schemas.microsoft.com/office/drawing/2014/main" id="{8443F9E6-2744-B54A-99B8-67C8D0028203}"/>
              </a:ext>
            </a:extLst>
          </p:cNvPr>
          <p:cNvSpPr>
            <a:spLocks noChangeShapeType="1"/>
          </p:cNvSpPr>
          <p:nvPr/>
        </p:nvSpPr>
        <p:spPr bwMode="auto">
          <a:xfrm>
            <a:off x="4657725" y="2414588"/>
            <a:ext cx="0" cy="62865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tr-TR"/>
          </a:p>
        </p:txBody>
      </p:sp>
      <p:sp>
        <p:nvSpPr>
          <p:cNvPr id="19477" name="Text Box 22">
            <a:extLst>
              <a:ext uri="{FF2B5EF4-FFF2-40B4-BE49-F238E27FC236}">
                <a16:creationId xmlns:a16="http://schemas.microsoft.com/office/drawing/2014/main" id="{0AB3ACA9-9F64-FB4B-A776-8754DA3DE8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4838" y="2133600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tr-TR" sz="1000" b="1">
                <a:solidFill>
                  <a:srgbClr val="F8FD1D"/>
                </a:solidFill>
              </a:rPr>
              <a:t>1935</a:t>
            </a:r>
          </a:p>
        </p:txBody>
      </p:sp>
      <p:sp>
        <p:nvSpPr>
          <p:cNvPr id="19478" name="Text Box 23">
            <a:extLst>
              <a:ext uri="{FF2B5EF4-FFF2-40B4-BE49-F238E27FC236}">
                <a16:creationId xmlns:a16="http://schemas.microsoft.com/office/drawing/2014/main" id="{99A1FC0F-0460-0A4D-9FBB-1258DA30C8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9088" y="2971800"/>
            <a:ext cx="976312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tr-TR" sz="1000" b="1"/>
              <a:t>Gibbon</a:t>
            </a:r>
          </a:p>
          <a:p>
            <a:pPr eaLnBrk="1" hangingPunct="1"/>
            <a:r>
              <a:rPr lang="en-US" altLang="tr-TR" sz="900" b="1"/>
              <a:t>1</a:t>
            </a:r>
            <a:r>
              <a:rPr lang="en-US" altLang="tr-TR" sz="900" b="1" baseline="30000"/>
              <a:t>st</a:t>
            </a:r>
            <a:r>
              <a:rPr lang="en-US" altLang="tr-TR" sz="900" b="1"/>
              <a:t> Total </a:t>
            </a:r>
          </a:p>
          <a:p>
            <a:pPr eaLnBrk="1" hangingPunct="1"/>
            <a:r>
              <a:rPr lang="en-US" altLang="tr-TR" sz="900" b="1"/>
              <a:t>Animal Bypass</a:t>
            </a:r>
          </a:p>
        </p:txBody>
      </p:sp>
      <p:sp>
        <p:nvSpPr>
          <p:cNvPr id="19479" name="Line 24">
            <a:extLst>
              <a:ext uri="{FF2B5EF4-FFF2-40B4-BE49-F238E27FC236}">
                <a16:creationId xmlns:a16="http://schemas.microsoft.com/office/drawing/2014/main" id="{81328795-6603-F248-892D-1672E53F4414}"/>
              </a:ext>
            </a:extLst>
          </p:cNvPr>
          <p:cNvSpPr>
            <a:spLocks noChangeShapeType="1"/>
          </p:cNvSpPr>
          <p:nvPr/>
        </p:nvSpPr>
        <p:spPr bwMode="auto">
          <a:xfrm>
            <a:off x="5110163" y="2433638"/>
            <a:ext cx="0" cy="1143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tr-TR"/>
          </a:p>
        </p:txBody>
      </p:sp>
      <p:sp>
        <p:nvSpPr>
          <p:cNvPr id="19480" name="Text Box 25">
            <a:extLst>
              <a:ext uri="{FF2B5EF4-FFF2-40B4-BE49-F238E27FC236}">
                <a16:creationId xmlns:a16="http://schemas.microsoft.com/office/drawing/2014/main" id="{02775F4E-3877-CA43-9880-9510D1498D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7750" y="2133600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tr-TR" sz="1000" b="1">
                <a:solidFill>
                  <a:srgbClr val="F8FD1D"/>
                </a:solidFill>
              </a:rPr>
              <a:t>1950</a:t>
            </a:r>
          </a:p>
        </p:txBody>
      </p:sp>
      <p:sp>
        <p:nvSpPr>
          <p:cNvPr id="19481" name="Text Box 26">
            <a:extLst>
              <a:ext uri="{FF2B5EF4-FFF2-40B4-BE49-F238E27FC236}">
                <a16:creationId xmlns:a16="http://schemas.microsoft.com/office/drawing/2014/main" id="{24598F09-08A5-A74D-8605-B5AE9D2673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8675" y="3581400"/>
            <a:ext cx="971550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tr-TR" sz="1000" b="1"/>
              <a:t>Clark/Gollan</a:t>
            </a:r>
          </a:p>
          <a:p>
            <a:pPr eaLnBrk="1" hangingPunct="1"/>
            <a:r>
              <a:rPr lang="en-US" altLang="tr-TR" sz="900" b="1"/>
              <a:t>Silicone Coated </a:t>
            </a:r>
          </a:p>
          <a:p>
            <a:pPr eaLnBrk="1" hangingPunct="1"/>
            <a:r>
              <a:rPr lang="en-US" altLang="tr-TR" sz="900" b="1"/>
              <a:t>Oxygenator</a:t>
            </a:r>
          </a:p>
        </p:txBody>
      </p:sp>
      <p:sp>
        <p:nvSpPr>
          <p:cNvPr id="19482" name="Line 27">
            <a:extLst>
              <a:ext uri="{FF2B5EF4-FFF2-40B4-BE49-F238E27FC236}">
                <a16:creationId xmlns:a16="http://schemas.microsoft.com/office/drawing/2014/main" id="{07918F72-29CF-3846-A1D4-A187A361D1D1}"/>
              </a:ext>
            </a:extLst>
          </p:cNvPr>
          <p:cNvSpPr>
            <a:spLocks noChangeShapeType="1"/>
          </p:cNvSpPr>
          <p:nvPr/>
        </p:nvSpPr>
        <p:spPr bwMode="auto">
          <a:xfrm>
            <a:off x="5578475" y="2438400"/>
            <a:ext cx="0" cy="62865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tr-TR"/>
          </a:p>
        </p:txBody>
      </p:sp>
      <p:sp>
        <p:nvSpPr>
          <p:cNvPr id="19483" name="Text Box 28">
            <a:extLst>
              <a:ext uri="{FF2B5EF4-FFF2-40B4-BE49-F238E27FC236}">
                <a16:creationId xmlns:a16="http://schemas.microsoft.com/office/drawing/2014/main" id="{4C02AB7D-7ACD-7B46-BAD8-53FE30ED62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21351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tr-TR" sz="1000" b="1">
                <a:solidFill>
                  <a:srgbClr val="F8FD1D"/>
                </a:solidFill>
              </a:rPr>
              <a:t>1951</a:t>
            </a:r>
          </a:p>
        </p:txBody>
      </p:sp>
      <p:sp>
        <p:nvSpPr>
          <p:cNvPr id="19484" name="Text Box 29">
            <a:extLst>
              <a:ext uri="{FF2B5EF4-FFF2-40B4-BE49-F238E27FC236}">
                <a16:creationId xmlns:a16="http://schemas.microsoft.com/office/drawing/2014/main" id="{88CEDC0E-BA54-8B4D-8F70-A38430CCBC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2990850"/>
            <a:ext cx="990600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tr-TR" sz="1000" b="1" dirty="0"/>
              <a:t>Dennis/ </a:t>
            </a:r>
            <a:r>
              <a:rPr lang="en-US" altLang="tr-TR" sz="1000" b="1" dirty="0" err="1"/>
              <a:t>Uoffi</a:t>
            </a:r>
            <a:endParaRPr lang="en-US" altLang="tr-TR" sz="1000" b="1" dirty="0"/>
          </a:p>
          <a:p>
            <a:pPr eaLnBrk="1" hangingPunct="1"/>
            <a:r>
              <a:rPr lang="en-US" altLang="tr-TR" sz="900" b="1" dirty="0"/>
              <a:t>1</a:t>
            </a:r>
            <a:r>
              <a:rPr lang="en-US" altLang="tr-TR" sz="900" b="1" baseline="30000" dirty="0"/>
              <a:t>st</a:t>
            </a:r>
            <a:r>
              <a:rPr lang="en-US" altLang="tr-TR" sz="900" b="1" dirty="0"/>
              <a:t> Total </a:t>
            </a:r>
          </a:p>
          <a:p>
            <a:pPr eaLnBrk="1" hangingPunct="1"/>
            <a:r>
              <a:rPr lang="en-US" altLang="tr-TR" sz="900" b="1" dirty="0"/>
              <a:t>Human Bypass</a:t>
            </a:r>
          </a:p>
        </p:txBody>
      </p:sp>
      <p:sp>
        <p:nvSpPr>
          <p:cNvPr id="19485" name="Line 30">
            <a:extLst>
              <a:ext uri="{FF2B5EF4-FFF2-40B4-BE49-F238E27FC236}">
                <a16:creationId xmlns:a16="http://schemas.microsoft.com/office/drawing/2014/main" id="{E169AE44-F46A-8D4C-ADA5-EBBA324CE12B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2438400"/>
            <a:ext cx="0" cy="1143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tr-TR"/>
          </a:p>
        </p:txBody>
      </p:sp>
      <p:sp>
        <p:nvSpPr>
          <p:cNvPr id="19486" name="Text Box 31">
            <a:extLst>
              <a:ext uri="{FF2B5EF4-FFF2-40B4-BE49-F238E27FC236}">
                <a16:creationId xmlns:a16="http://schemas.microsoft.com/office/drawing/2014/main" id="{BEE114BD-9700-1240-AC60-248A40323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3581400"/>
            <a:ext cx="990600" cy="80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tr-TR" sz="1000" b="1"/>
              <a:t>Gibbon</a:t>
            </a:r>
          </a:p>
          <a:p>
            <a:pPr eaLnBrk="1" hangingPunct="1"/>
            <a:r>
              <a:rPr lang="en-US" altLang="tr-TR" sz="900" b="1"/>
              <a:t>1</a:t>
            </a:r>
            <a:r>
              <a:rPr lang="en-US" altLang="tr-TR" sz="900" b="1" baseline="30000"/>
              <a:t>st</a:t>
            </a:r>
            <a:r>
              <a:rPr lang="en-US" altLang="tr-TR" sz="900" b="1"/>
              <a:t> Successful Total </a:t>
            </a:r>
          </a:p>
          <a:p>
            <a:pPr eaLnBrk="1" hangingPunct="1"/>
            <a:r>
              <a:rPr lang="en-US" altLang="tr-TR" sz="900" b="1"/>
              <a:t>Human Bypass</a:t>
            </a:r>
          </a:p>
        </p:txBody>
      </p:sp>
      <p:sp>
        <p:nvSpPr>
          <p:cNvPr id="19487" name="Text Box 32">
            <a:extLst>
              <a:ext uri="{FF2B5EF4-FFF2-40B4-BE49-F238E27FC236}">
                <a16:creationId xmlns:a16="http://schemas.microsoft.com/office/drawing/2014/main" id="{9256AF4A-93C1-0147-810A-745A7CE38A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2133600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tr-TR" sz="1000" b="1">
                <a:solidFill>
                  <a:srgbClr val="F8FD1D"/>
                </a:solidFill>
              </a:rPr>
              <a:t>1953</a:t>
            </a:r>
          </a:p>
        </p:txBody>
      </p:sp>
      <p:sp>
        <p:nvSpPr>
          <p:cNvPr id="19488" name="Line 33">
            <a:extLst>
              <a:ext uri="{FF2B5EF4-FFF2-40B4-BE49-F238E27FC236}">
                <a16:creationId xmlns:a16="http://schemas.microsoft.com/office/drawing/2014/main" id="{41B0B3B2-BA68-BB4C-BA30-873D47CCFA06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1925" y="2438400"/>
            <a:ext cx="0" cy="62865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tr-TR"/>
          </a:p>
        </p:txBody>
      </p:sp>
      <p:sp>
        <p:nvSpPr>
          <p:cNvPr id="19489" name="Text Box 34">
            <a:extLst>
              <a:ext uri="{FF2B5EF4-FFF2-40B4-BE49-F238E27FC236}">
                <a16:creationId xmlns:a16="http://schemas.microsoft.com/office/drawing/2014/main" id="{2C5FE4A2-BAFC-6641-8079-FA377B54C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67450" y="213518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tr-TR" sz="1000" b="1">
                <a:solidFill>
                  <a:srgbClr val="F8FD1D"/>
                </a:solidFill>
              </a:rPr>
              <a:t>1954</a:t>
            </a:r>
          </a:p>
        </p:txBody>
      </p:sp>
      <p:sp>
        <p:nvSpPr>
          <p:cNvPr id="19490" name="Text Box 35">
            <a:extLst>
              <a:ext uri="{FF2B5EF4-FFF2-40B4-BE49-F238E27FC236}">
                <a16:creationId xmlns:a16="http://schemas.microsoft.com/office/drawing/2014/main" id="{B444E2A4-5501-264D-ABD8-A9AAAF28F4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8850" y="2990850"/>
            <a:ext cx="990600" cy="38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tr-TR" sz="1000" b="1"/>
              <a:t>Lillehei</a:t>
            </a:r>
          </a:p>
          <a:p>
            <a:pPr eaLnBrk="1" hangingPunct="1"/>
            <a:r>
              <a:rPr lang="en-US" altLang="tr-TR" sz="900" b="1"/>
              <a:t>X-Circulation</a:t>
            </a:r>
          </a:p>
        </p:txBody>
      </p:sp>
      <p:sp>
        <p:nvSpPr>
          <p:cNvPr id="19491" name="Line 36">
            <a:extLst>
              <a:ext uri="{FF2B5EF4-FFF2-40B4-BE49-F238E27FC236}">
                <a16:creationId xmlns:a16="http://schemas.microsoft.com/office/drawing/2014/main" id="{87B20679-C690-724A-9619-3AF267096FF0}"/>
              </a:ext>
            </a:extLst>
          </p:cNvPr>
          <p:cNvSpPr>
            <a:spLocks noChangeShapeType="1"/>
          </p:cNvSpPr>
          <p:nvPr/>
        </p:nvSpPr>
        <p:spPr bwMode="auto">
          <a:xfrm>
            <a:off x="6924675" y="2441575"/>
            <a:ext cx="0" cy="1143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tr-TR"/>
          </a:p>
        </p:txBody>
      </p:sp>
      <p:sp>
        <p:nvSpPr>
          <p:cNvPr id="19492" name="Text Box 37">
            <a:extLst>
              <a:ext uri="{FF2B5EF4-FFF2-40B4-BE49-F238E27FC236}">
                <a16:creationId xmlns:a16="http://schemas.microsoft.com/office/drawing/2014/main" id="{F3B96E09-B3BF-BB4C-ADB4-19E80D363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1275" y="3584575"/>
            <a:ext cx="990600" cy="80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tr-TR" sz="1000" b="1"/>
              <a:t>De Wall</a:t>
            </a:r>
          </a:p>
          <a:p>
            <a:pPr eaLnBrk="1" hangingPunct="1"/>
            <a:r>
              <a:rPr lang="en-US" altLang="tr-TR" sz="900" b="1"/>
              <a:t>Bubble Oxygenator </a:t>
            </a:r>
          </a:p>
          <a:p>
            <a:pPr eaLnBrk="1" hangingPunct="1"/>
            <a:r>
              <a:rPr lang="en-US" altLang="tr-TR" sz="900" b="1"/>
              <a:t>Disposable Parts</a:t>
            </a:r>
          </a:p>
        </p:txBody>
      </p:sp>
      <p:sp>
        <p:nvSpPr>
          <p:cNvPr id="19493" name="Text Box 38">
            <a:extLst>
              <a:ext uri="{FF2B5EF4-FFF2-40B4-BE49-F238E27FC236}">
                <a16:creationId xmlns:a16="http://schemas.microsoft.com/office/drawing/2014/main" id="{31926C4C-A642-BB40-8A31-7469DAED77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6075" y="2136775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tr-TR" sz="1000" b="1">
                <a:solidFill>
                  <a:srgbClr val="F8FD1D"/>
                </a:solidFill>
              </a:rPr>
              <a:t>1955</a:t>
            </a:r>
          </a:p>
        </p:txBody>
      </p:sp>
      <p:sp>
        <p:nvSpPr>
          <p:cNvPr id="19494" name="Line 39">
            <a:extLst>
              <a:ext uri="{FF2B5EF4-FFF2-40B4-BE49-F238E27FC236}">
                <a16:creationId xmlns:a16="http://schemas.microsoft.com/office/drawing/2014/main" id="{940014EA-7F4B-B249-9269-567EE9B9376E}"/>
              </a:ext>
            </a:extLst>
          </p:cNvPr>
          <p:cNvSpPr>
            <a:spLocks noChangeShapeType="1"/>
          </p:cNvSpPr>
          <p:nvPr/>
        </p:nvSpPr>
        <p:spPr bwMode="auto">
          <a:xfrm>
            <a:off x="7273925" y="2433638"/>
            <a:ext cx="0" cy="62865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tr-TR"/>
          </a:p>
        </p:txBody>
      </p:sp>
      <p:sp>
        <p:nvSpPr>
          <p:cNvPr id="19495" name="Text Box 40">
            <a:extLst>
              <a:ext uri="{FF2B5EF4-FFF2-40B4-BE49-F238E27FC236}">
                <a16:creationId xmlns:a16="http://schemas.microsoft.com/office/drawing/2014/main" id="{918498E1-4C03-A14A-BF93-FE5875166F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9450" y="2130425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tr-TR" sz="1000" b="1">
                <a:solidFill>
                  <a:srgbClr val="F8FD1D"/>
                </a:solidFill>
              </a:rPr>
              <a:t>1956</a:t>
            </a:r>
          </a:p>
        </p:txBody>
      </p:sp>
      <p:sp>
        <p:nvSpPr>
          <p:cNvPr id="19496" name="Text Box 41">
            <a:extLst>
              <a:ext uri="{FF2B5EF4-FFF2-40B4-BE49-F238E27FC236}">
                <a16:creationId xmlns:a16="http://schemas.microsoft.com/office/drawing/2014/main" id="{6E4AAD26-F874-2447-9B45-93ADED1204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0850" y="2986088"/>
            <a:ext cx="990600" cy="52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tr-TR" sz="1000" b="1"/>
              <a:t>Lillehei</a:t>
            </a:r>
          </a:p>
          <a:p>
            <a:pPr eaLnBrk="1" hangingPunct="1"/>
            <a:r>
              <a:rPr lang="en-US" altLang="tr-TR" sz="900" b="1"/>
              <a:t>Plastic sheet</a:t>
            </a:r>
          </a:p>
          <a:p>
            <a:pPr eaLnBrk="1" hangingPunct="1"/>
            <a:r>
              <a:rPr lang="en-US" altLang="tr-TR" sz="900" b="1"/>
              <a:t>Oxygenator</a:t>
            </a:r>
          </a:p>
        </p:txBody>
      </p:sp>
      <p:sp>
        <p:nvSpPr>
          <p:cNvPr id="19497" name="Line 42">
            <a:extLst>
              <a:ext uri="{FF2B5EF4-FFF2-40B4-BE49-F238E27FC236}">
                <a16:creationId xmlns:a16="http://schemas.microsoft.com/office/drawing/2014/main" id="{81758ED6-4FC0-E74E-BB70-BA5B84D7CD4F}"/>
              </a:ext>
            </a:extLst>
          </p:cNvPr>
          <p:cNvSpPr>
            <a:spLocks noChangeShapeType="1"/>
          </p:cNvSpPr>
          <p:nvPr/>
        </p:nvSpPr>
        <p:spPr bwMode="auto">
          <a:xfrm>
            <a:off x="7700963" y="2433638"/>
            <a:ext cx="0" cy="1143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tr-TR"/>
          </a:p>
        </p:txBody>
      </p:sp>
      <p:sp>
        <p:nvSpPr>
          <p:cNvPr id="19498" name="Text Box 43">
            <a:extLst>
              <a:ext uri="{FF2B5EF4-FFF2-40B4-BE49-F238E27FC236}">
                <a16:creationId xmlns:a16="http://schemas.microsoft.com/office/drawing/2014/main" id="{F26673B3-A1DA-8B4E-93E0-E90402565A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7563" y="3576638"/>
            <a:ext cx="1119187" cy="94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tr-TR" sz="1000" b="1"/>
              <a:t>Lande/Lillehei</a:t>
            </a:r>
          </a:p>
          <a:p>
            <a:pPr eaLnBrk="1" hangingPunct="1"/>
            <a:r>
              <a:rPr lang="en-US" altLang="tr-TR" sz="900" b="1"/>
              <a:t>Lande-Edwards Disposable Membrane Oxygenator </a:t>
            </a:r>
          </a:p>
          <a:p>
            <a:pPr eaLnBrk="1" hangingPunct="1"/>
            <a:endParaRPr lang="en-US" altLang="tr-TR" sz="900" b="1"/>
          </a:p>
        </p:txBody>
      </p:sp>
      <p:sp>
        <p:nvSpPr>
          <p:cNvPr id="19499" name="Text Box 44">
            <a:extLst>
              <a:ext uri="{FF2B5EF4-FFF2-40B4-BE49-F238E27FC236}">
                <a16:creationId xmlns:a16="http://schemas.microsoft.com/office/drawing/2014/main" id="{3F43BDA0-6893-F84C-86E7-407881843C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2363" y="2128838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tr-TR" sz="1000" b="1">
                <a:solidFill>
                  <a:srgbClr val="F8FD1D"/>
                </a:solidFill>
              </a:rPr>
              <a:t>1967</a:t>
            </a:r>
          </a:p>
        </p:txBody>
      </p:sp>
      <p:sp>
        <p:nvSpPr>
          <p:cNvPr id="19500" name="Line 45">
            <a:extLst>
              <a:ext uri="{FF2B5EF4-FFF2-40B4-BE49-F238E27FC236}">
                <a16:creationId xmlns:a16="http://schemas.microsoft.com/office/drawing/2014/main" id="{4BBFA031-5F7F-DB4C-9BDB-29C4041511A4}"/>
              </a:ext>
            </a:extLst>
          </p:cNvPr>
          <p:cNvSpPr>
            <a:spLocks noChangeShapeType="1"/>
          </p:cNvSpPr>
          <p:nvPr/>
        </p:nvSpPr>
        <p:spPr bwMode="auto">
          <a:xfrm>
            <a:off x="8083550" y="2435225"/>
            <a:ext cx="0" cy="62865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>
            <a:spAutoFit/>
          </a:bodyPr>
          <a:lstStyle/>
          <a:p>
            <a:endParaRPr lang="tr-TR"/>
          </a:p>
        </p:txBody>
      </p:sp>
      <p:sp>
        <p:nvSpPr>
          <p:cNvPr id="19501" name="Text Box 46">
            <a:extLst>
              <a:ext uri="{FF2B5EF4-FFF2-40B4-BE49-F238E27FC236}">
                <a16:creationId xmlns:a16="http://schemas.microsoft.com/office/drawing/2014/main" id="{FB14A44C-A013-F549-B484-875F152AD8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9075" y="2132013"/>
            <a:ext cx="533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tr-TR" sz="1000" b="1">
                <a:solidFill>
                  <a:srgbClr val="F8FD1D"/>
                </a:solidFill>
              </a:rPr>
              <a:t>1969</a:t>
            </a:r>
          </a:p>
        </p:txBody>
      </p:sp>
      <p:sp>
        <p:nvSpPr>
          <p:cNvPr id="19502" name="Text Box 47">
            <a:extLst>
              <a:ext uri="{FF2B5EF4-FFF2-40B4-BE49-F238E27FC236}">
                <a16:creationId xmlns:a16="http://schemas.microsoft.com/office/drawing/2014/main" id="{FA49AF83-6C68-204F-87AD-F844F9577B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10475" y="2987675"/>
            <a:ext cx="990600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tr-TR" sz="1000" b="1"/>
              <a:t>Harvey</a:t>
            </a:r>
          </a:p>
          <a:p>
            <a:pPr eaLnBrk="1" hangingPunct="1"/>
            <a:r>
              <a:rPr lang="en-US" altLang="tr-TR" sz="900" b="1"/>
              <a:t>Bubble</a:t>
            </a:r>
          </a:p>
          <a:p>
            <a:pPr eaLnBrk="1" hangingPunct="1"/>
            <a:r>
              <a:rPr lang="en-US" altLang="tr-TR" sz="900" b="1"/>
              <a:t>Oxygenator</a:t>
            </a:r>
          </a:p>
        </p:txBody>
      </p:sp>
      <p:sp>
        <p:nvSpPr>
          <p:cNvPr id="19521" name="Text Box 66">
            <a:extLst>
              <a:ext uri="{FF2B5EF4-FFF2-40B4-BE49-F238E27FC236}">
                <a16:creationId xmlns:a16="http://schemas.microsoft.com/office/drawing/2014/main" id="{4C65F4A7-A17B-034B-914B-A8043DF7EE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676400"/>
            <a:ext cx="243840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1800" b="1">
                <a:solidFill>
                  <a:srgbClr val="F8FD1D"/>
                </a:solidFill>
                <a:latin typeface="Georgia" panose="02040502050405020303" pitchFamily="18" charset="0"/>
              </a:rPr>
              <a:t>Oksijenatör</a:t>
            </a:r>
            <a:endParaRPr lang="en-US" altLang="tr-TR" sz="1800" b="1">
              <a:solidFill>
                <a:srgbClr val="F8FD1D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431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7" name="Rectangle 3">
            <a:extLst>
              <a:ext uri="{FF2B5EF4-FFF2-40B4-BE49-F238E27FC236}">
                <a16:creationId xmlns:a16="http://schemas.microsoft.com/office/drawing/2014/main" id="{886B265E-CFDD-9741-AFAA-B95395F2A4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-88900" y="988789"/>
            <a:ext cx="8229600" cy="5440363"/>
          </a:xfrm>
        </p:spPr>
        <p:txBody>
          <a:bodyPr/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800" dirty="0">
                <a:solidFill>
                  <a:schemeClr val="tx2"/>
                </a:solidFill>
                <a:latin typeface="Georgia" panose="02040502050405020303" pitchFamily="18" charset="0"/>
              </a:rPr>
              <a:t>1900 </a:t>
            </a:r>
            <a:r>
              <a:rPr lang="tr-TR" altLang="tr-TR" sz="2800" dirty="0" err="1">
                <a:latin typeface="Georgia" panose="02040502050405020303" pitchFamily="18" charset="0"/>
              </a:rPr>
              <a:t>lerden</a:t>
            </a:r>
            <a:r>
              <a:rPr lang="tr-TR" altLang="tr-TR" sz="2800" dirty="0">
                <a:latin typeface="Georgia" panose="02040502050405020303" pitchFamily="18" charset="0"/>
              </a:rPr>
              <a:t> önce fizyologlar izole organ </a:t>
            </a:r>
            <a:r>
              <a:rPr lang="tr-TR" altLang="tr-TR" sz="2800" dirty="0" err="1">
                <a:latin typeface="Georgia" panose="02040502050405020303" pitchFamily="18" charset="0"/>
              </a:rPr>
              <a:t>perfüzyonları</a:t>
            </a:r>
            <a:r>
              <a:rPr lang="tr-TR" altLang="tr-TR" sz="2800" dirty="0">
                <a:latin typeface="Georgia" panose="02040502050405020303" pitchFamily="18" charset="0"/>
              </a:rPr>
              <a:t> ile ilgilenmeye başlamışlardı ve bu amaçla kanı oksijenlendirmek için bir yönteme ihtiyaçları vardı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800" dirty="0" err="1">
                <a:solidFill>
                  <a:schemeClr val="tx2"/>
                </a:solidFill>
                <a:latin typeface="Georgia" panose="02040502050405020303" pitchFamily="18" charset="0"/>
              </a:rPr>
              <a:t>Von</a:t>
            </a:r>
            <a:r>
              <a:rPr lang="tr-TR" altLang="tr-TR" sz="2800" dirty="0">
                <a:solidFill>
                  <a:schemeClr val="tx2"/>
                </a:solidFill>
                <a:latin typeface="Georgia" panose="02040502050405020303" pitchFamily="18" charset="0"/>
              </a:rPr>
              <a:t> </a:t>
            </a:r>
            <a:r>
              <a:rPr lang="tr-TR" altLang="tr-TR" sz="2800" dirty="0" err="1">
                <a:solidFill>
                  <a:schemeClr val="tx2"/>
                </a:solidFill>
                <a:latin typeface="Georgia" panose="02040502050405020303" pitchFamily="18" charset="0"/>
              </a:rPr>
              <a:t>Frey</a:t>
            </a:r>
            <a:r>
              <a:rPr lang="tr-TR" altLang="tr-TR" sz="2800" dirty="0">
                <a:latin typeface="Georgia" panose="02040502050405020303" pitchFamily="18" charset="0"/>
              </a:rPr>
              <a:t> ve </a:t>
            </a:r>
            <a:r>
              <a:rPr lang="tr-TR" altLang="tr-TR" sz="2800" dirty="0" err="1">
                <a:solidFill>
                  <a:schemeClr val="tx2"/>
                </a:solidFill>
                <a:latin typeface="Georgia" panose="02040502050405020303" pitchFamily="18" charset="0"/>
              </a:rPr>
              <a:t>Gruber</a:t>
            </a:r>
            <a:r>
              <a:rPr lang="tr-TR" altLang="tr-TR" sz="2800" dirty="0">
                <a:latin typeface="Georgia" panose="02040502050405020303" pitchFamily="18" charset="0"/>
              </a:rPr>
              <a:t> </a:t>
            </a:r>
            <a:r>
              <a:rPr lang="tr-TR" altLang="tr-TR" sz="2800" dirty="0">
                <a:solidFill>
                  <a:schemeClr val="tx2"/>
                </a:solidFill>
                <a:latin typeface="Georgia" panose="02040502050405020303" pitchFamily="18" charset="0"/>
              </a:rPr>
              <a:t>1885</a:t>
            </a:r>
            <a:r>
              <a:rPr lang="tr-TR" altLang="tr-TR" sz="2800" dirty="0">
                <a:latin typeface="Georgia" panose="02040502050405020303" pitchFamily="18" charset="0"/>
              </a:rPr>
              <a:t> yılında bir kan pompası tarif ettiler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800" dirty="0">
                <a:latin typeface="Georgia" panose="02040502050405020303" pitchFamily="18" charset="0"/>
              </a:rPr>
              <a:t>Bu pompada kan ince bir </a:t>
            </a:r>
          </a:p>
          <a:p>
            <a:pPr marL="136525" indent="0" eaLnBrk="1" hangingPunct="1">
              <a:buClr>
                <a:srgbClr val="FF0000"/>
              </a:buClr>
              <a:buNone/>
            </a:pPr>
            <a:r>
              <a:rPr lang="tr-TR" altLang="tr-TR" sz="2800" dirty="0">
                <a:latin typeface="Georgia" panose="02040502050405020303" pitchFamily="18" charset="0"/>
              </a:rPr>
              <a:t>	film tabaka üzerinden yana</a:t>
            </a:r>
          </a:p>
          <a:p>
            <a:pPr marL="136525" indent="0" eaLnBrk="1" hangingPunct="1">
              <a:buClr>
                <a:srgbClr val="FF0000"/>
              </a:buClr>
              <a:buNone/>
            </a:pPr>
            <a:r>
              <a:rPr lang="tr-TR" altLang="tr-TR" sz="2800" dirty="0">
                <a:latin typeface="Georgia" panose="02040502050405020303" pitchFamily="18" charset="0"/>
              </a:rPr>
              <a:t>	yatık dönen bir silindir </a:t>
            </a:r>
          </a:p>
          <a:p>
            <a:pPr marL="136525" indent="0" eaLnBrk="1" hangingPunct="1">
              <a:buClr>
                <a:srgbClr val="FF0000"/>
              </a:buClr>
              <a:buNone/>
            </a:pPr>
            <a:r>
              <a:rPr lang="tr-TR" altLang="tr-TR" sz="2800" dirty="0">
                <a:latin typeface="Georgia" panose="02040502050405020303" pitchFamily="18" charset="0"/>
              </a:rPr>
              <a:t>	içine akıyordu </a:t>
            </a:r>
            <a:r>
              <a:rPr lang="tr-TR" altLang="tr-TR" sz="2400" dirty="0">
                <a:latin typeface="Georgia" panose="02040502050405020303" pitchFamily="18" charset="0"/>
              </a:rPr>
              <a:t> </a:t>
            </a:r>
          </a:p>
        </p:txBody>
      </p:sp>
      <p:sp>
        <p:nvSpPr>
          <p:cNvPr id="400388" name="Rectangle 4">
            <a:extLst>
              <a:ext uri="{FF2B5EF4-FFF2-40B4-BE49-F238E27FC236}">
                <a16:creationId xmlns:a16="http://schemas.microsoft.com/office/drawing/2014/main" id="{191DCE4E-A0FC-6B4A-9CB5-6521B4E02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5421" y="278755"/>
            <a:ext cx="685315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tr-TR" altLang="tr-TR" dirty="0">
                <a:solidFill>
                  <a:srgbClr val="FFFF00"/>
                </a:solidFill>
                <a:latin typeface="Comic Sans MS" panose="030F0902030302020204" pitchFamily="66" charset="0"/>
              </a:rPr>
              <a:t>KARDİYOPULMONER BYPASS</a:t>
            </a:r>
            <a:r>
              <a:rPr lang="tr-TR" altLang="en-US" dirty="0">
                <a:solidFill>
                  <a:srgbClr val="FFFF00"/>
                </a:solidFill>
                <a:latin typeface="Comic Sans MS" panose="030F0902030302020204" pitchFamily="66" charset="0"/>
              </a:rPr>
              <a:t>’</a:t>
            </a:r>
            <a:r>
              <a:rPr lang="tr-TR" altLang="tr-TR" dirty="0">
                <a:solidFill>
                  <a:srgbClr val="FFFF00"/>
                </a:solidFill>
                <a:latin typeface="Comic Sans MS" panose="030F0902030302020204" pitchFamily="66" charset="0"/>
              </a:rPr>
              <a:t> IN GELİŞİMİ</a:t>
            </a:r>
          </a:p>
        </p:txBody>
      </p:sp>
      <p:pic>
        <p:nvPicPr>
          <p:cNvPr id="6147" name="Picture 5" descr="Max Von Frey">
            <a:extLst>
              <a:ext uri="{FF2B5EF4-FFF2-40B4-BE49-F238E27FC236}">
                <a16:creationId xmlns:a16="http://schemas.microsoft.com/office/drawing/2014/main" id="{FAB11E26-636E-8B44-88EF-21BB2C2ED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4005263"/>
            <a:ext cx="1606550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6" descr="Max Von Gruber">
            <a:extLst>
              <a:ext uri="{FF2B5EF4-FFF2-40B4-BE49-F238E27FC236}">
                <a16:creationId xmlns:a16="http://schemas.microsoft.com/office/drawing/2014/main" id="{71FE2AB5-6F96-964E-A94B-D797A2BDF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3429000"/>
            <a:ext cx="1743075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0391" name="Rectangle 7">
            <a:extLst>
              <a:ext uri="{FF2B5EF4-FFF2-40B4-BE49-F238E27FC236}">
                <a16:creationId xmlns:a16="http://schemas.microsoft.com/office/drawing/2014/main" id="{E6499874-2413-9541-A864-B7FBF0AC1B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063" y="6021388"/>
            <a:ext cx="12715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tr-TR" altLang="tr-TR" sz="20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Von Frey</a:t>
            </a:r>
          </a:p>
        </p:txBody>
      </p:sp>
      <p:sp>
        <p:nvSpPr>
          <p:cNvPr id="400392" name="Rectangle 8">
            <a:extLst>
              <a:ext uri="{FF2B5EF4-FFF2-40B4-BE49-F238E27FC236}">
                <a16:creationId xmlns:a16="http://schemas.microsoft.com/office/drawing/2014/main" id="{8D62C3BD-1F48-3C4F-80E1-BF26937810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7625" y="5516563"/>
            <a:ext cx="946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tr-TR">
                <a:solidFill>
                  <a:schemeClr val="bg1"/>
                </a:solidFill>
                <a:latin typeface="Arial" charset="0"/>
                <a:ea typeface="ＭＳ Ｐゴシック" charset="0"/>
              </a:rPr>
              <a:t>Gruber</a:t>
            </a:r>
          </a:p>
        </p:txBody>
      </p:sp>
    </p:spTree>
    <p:extLst>
      <p:ext uri="{BB962C8B-B14F-4D97-AF65-F5344CB8AC3E}">
        <p14:creationId xmlns:p14="http://schemas.microsoft.com/office/powerpoint/2010/main" val="1144576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1" name="Rectangle 3">
            <a:extLst>
              <a:ext uri="{FF2B5EF4-FFF2-40B4-BE49-F238E27FC236}">
                <a16:creationId xmlns:a16="http://schemas.microsoft.com/office/drawing/2014/main" id="{9CE29AC3-BF6B-3F44-8D6B-86CE9B3ACC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1052736"/>
            <a:ext cx="8435975" cy="467995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400" dirty="0">
                <a:solidFill>
                  <a:schemeClr val="tx2"/>
                </a:solidFill>
                <a:latin typeface="Georgia" panose="02040502050405020303" pitchFamily="18" charset="0"/>
              </a:rPr>
              <a:t>1895</a:t>
            </a:r>
            <a:r>
              <a:rPr lang="tr-TR" altLang="tr-TR" sz="2400" dirty="0">
                <a:latin typeface="Georgia" panose="02040502050405020303" pitchFamily="18" charset="0"/>
              </a:rPr>
              <a:t> yılında </a:t>
            </a:r>
            <a:r>
              <a:rPr lang="tr-TR" altLang="tr-TR" sz="2400" dirty="0" err="1">
                <a:solidFill>
                  <a:schemeClr val="tx2"/>
                </a:solidFill>
                <a:latin typeface="Georgia" panose="02040502050405020303" pitchFamily="18" charset="0"/>
              </a:rPr>
              <a:t>Jacobi</a:t>
            </a:r>
            <a:r>
              <a:rPr lang="tr-TR" altLang="tr-TR" sz="2400" dirty="0">
                <a:latin typeface="Georgia" panose="02040502050405020303" pitchFamily="18" charset="0"/>
              </a:rPr>
              <a:t> kanı yapay olarak havalandırılan eksize edilmiş hayvan akciğeri içinden geçirmiştir</a:t>
            </a:r>
          </a:p>
          <a:p>
            <a:pPr eaLnBrk="1" hangingPunct="1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400" dirty="0">
                <a:solidFill>
                  <a:schemeClr val="tx2"/>
                </a:solidFill>
                <a:latin typeface="Georgia" panose="02040502050405020303" pitchFamily="18" charset="0"/>
              </a:rPr>
              <a:t>1926</a:t>
            </a:r>
            <a:r>
              <a:rPr lang="tr-TR" altLang="tr-TR" sz="2400" dirty="0">
                <a:latin typeface="Georgia" panose="02040502050405020303" pitchFamily="18" charset="0"/>
              </a:rPr>
              <a:t> da </a:t>
            </a:r>
            <a:r>
              <a:rPr lang="tr-TR" altLang="tr-TR" sz="2400" dirty="0">
                <a:solidFill>
                  <a:schemeClr val="tx2"/>
                </a:solidFill>
                <a:latin typeface="Georgia" panose="02040502050405020303" pitchFamily="18" charset="0"/>
              </a:rPr>
              <a:t>Rusya</a:t>
            </a:r>
            <a:r>
              <a:rPr lang="tr-TR" altLang="tr-TR" sz="2400" dirty="0">
                <a:latin typeface="Georgia" panose="02040502050405020303" pitchFamily="18" charset="0"/>
              </a:rPr>
              <a:t> da </a:t>
            </a:r>
            <a:r>
              <a:rPr lang="tr-TR" altLang="tr-TR" sz="2400" dirty="0" err="1">
                <a:solidFill>
                  <a:schemeClr val="tx2"/>
                </a:solidFill>
                <a:latin typeface="Georgia" panose="02040502050405020303" pitchFamily="18" charset="0"/>
              </a:rPr>
              <a:t>Profesor</a:t>
            </a:r>
            <a:r>
              <a:rPr lang="tr-TR" altLang="tr-TR" sz="2400" dirty="0">
                <a:solidFill>
                  <a:schemeClr val="tx2"/>
                </a:solidFill>
                <a:latin typeface="Georgia" panose="02040502050405020303" pitchFamily="18" charset="0"/>
              </a:rPr>
              <a:t> S S </a:t>
            </a:r>
            <a:r>
              <a:rPr lang="tr-TR" altLang="tr-TR" sz="2400" dirty="0" err="1">
                <a:solidFill>
                  <a:schemeClr val="tx2"/>
                </a:solidFill>
                <a:latin typeface="Georgia" panose="02040502050405020303" pitchFamily="18" charset="0"/>
              </a:rPr>
              <a:t>Brukhonenko</a:t>
            </a:r>
            <a:r>
              <a:rPr lang="tr-TR" altLang="tr-TR" sz="2400" dirty="0">
                <a:latin typeface="Georgia" panose="02040502050405020303" pitchFamily="18" charset="0"/>
              </a:rPr>
              <a:t> ve                  </a:t>
            </a:r>
            <a:r>
              <a:rPr lang="tr-TR" altLang="tr-TR" sz="2400" dirty="0">
                <a:solidFill>
                  <a:schemeClr val="tx2"/>
                </a:solidFill>
                <a:latin typeface="Georgia" panose="02040502050405020303" pitchFamily="18" charset="0"/>
              </a:rPr>
              <a:t>S </a:t>
            </a:r>
            <a:r>
              <a:rPr lang="tr-TR" altLang="tr-TR" sz="2400" dirty="0" err="1">
                <a:solidFill>
                  <a:schemeClr val="tx2"/>
                </a:solidFill>
                <a:latin typeface="Georgia" panose="02040502050405020303" pitchFamily="18" charset="0"/>
              </a:rPr>
              <a:t>Terebinsky</a:t>
            </a:r>
            <a:r>
              <a:rPr lang="tr-TR" altLang="tr-TR" sz="2400" dirty="0">
                <a:latin typeface="Georgia" panose="02040502050405020303" pitchFamily="18" charset="0"/>
              </a:rPr>
              <a:t> eksize edilmiş bir havyan akciğerinin kullanıldığı ve hareket ettirilen iki pompanın kullanıldığı bir makineyi tasarladılar </a:t>
            </a:r>
          </a:p>
          <a:p>
            <a:pPr eaLnBrk="1" hangingPunct="1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400" dirty="0">
                <a:latin typeface="Georgia" panose="02040502050405020303" pitchFamily="18" charset="0"/>
              </a:rPr>
              <a:t>Bu makine başlangıçta izole organların </a:t>
            </a:r>
            <a:r>
              <a:rPr lang="tr-TR" altLang="tr-TR" sz="2400" dirty="0" err="1">
                <a:latin typeface="Georgia" panose="02040502050405020303" pitchFamily="18" charset="0"/>
              </a:rPr>
              <a:t>perfüzyonunda</a:t>
            </a:r>
            <a:r>
              <a:rPr lang="tr-TR" altLang="tr-TR" sz="2400" dirty="0">
                <a:latin typeface="Georgia" panose="02040502050405020303" pitchFamily="18" charset="0"/>
              </a:rPr>
              <a:t> ve sonra tüm hayvan </a:t>
            </a:r>
            <a:r>
              <a:rPr lang="tr-TR" altLang="tr-TR" sz="2400" dirty="0" err="1">
                <a:latin typeface="Georgia" panose="02040502050405020303" pitchFamily="18" charset="0"/>
              </a:rPr>
              <a:t>perfüzyonunda</a:t>
            </a:r>
            <a:r>
              <a:rPr lang="tr-TR" altLang="tr-TR" sz="2400" dirty="0">
                <a:latin typeface="Georgia" panose="02040502050405020303" pitchFamily="18" charset="0"/>
              </a:rPr>
              <a:t> kullanıldı  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2140D2E-00A4-7746-8600-5E8F6B4681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5421" y="278755"/>
            <a:ext cx="685315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tr-TR" altLang="tr-TR" dirty="0">
                <a:solidFill>
                  <a:srgbClr val="FFFF00"/>
                </a:solidFill>
                <a:latin typeface="Comic Sans MS" panose="030F0902030302020204" pitchFamily="66" charset="0"/>
              </a:rPr>
              <a:t>KARDİYOPULMONER BYPASS</a:t>
            </a:r>
            <a:r>
              <a:rPr lang="tr-TR" altLang="en-US" dirty="0">
                <a:solidFill>
                  <a:srgbClr val="FFFF00"/>
                </a:solidFill>
                <a:latin typeface="Comic Sans MS" panose="030F0902030302020204" pitchFamily="66" charset="0"/>
              </a:rPr>
              <a:t>’</a:t>
            </a:r>
            <a:r>
              <a:rPr lang="tr-TR" altLang="tr-TR" dirty="0">
                <a:solidFill>
                  <a:srgbClr val="FFFF00"/>
                </a:solidFill>
                <a:latin typeface="Comic Sans MS" panose="030F0902030302020204" pitchFamily="66" charset="0"/>
              </a:rPr>
              <a:t> IN GELİŞİMİ</a:t>
            </a:r>
          </a:p>
        </p:txBody>
      </p:sp>
    </p:spTree>
    <p:extLst>
      <p:ext uri="{BB962C8B-B14F-4D97-AF65-F5344CB8AC3E}">
        <p14:creationId xmlns:p14="http://schemas.microsoft.com/office/powerpoint/2010/main" val="862227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3">
            <a:extLst>
              <a:ext uri="{FF2B5EF4-FFF2-40B4-BE49-F238E27FC236}">
                <a16:creationId xmlns:a16="http://schemas.microsoft.com/office/drawing/2014/main" id="{303AD7B7-0A32-9D48-913C-9F4D3A0AF0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tr-TR">
              <a:ea typeface="ＭＳ Ｐゴシック" panose="020B0600070205080204" pitchFamily="34" charset="-128"/>
            </a:endParaRPr>
          </a:p>
        </p:txBody>
      </p:sp>
      <p:pic>
        <p:nvPicPr>
          <p:cNvPr id="20482" name="Picture 4" descr="surg photo 6 crowded or HBO 106 ctexasheartinstitute">
            <a:extLst>
              <a:ext uri="{FF2B5EF4-FFF2-40B4-BE49-F238E27FC236}">
                <a16:creationId xmlns:a16="http://schemas.microsoft.com/office/drawing/2014/main" id="{8AD61F41-B6CB-F84C-91EB-70B27DA31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33400"/>
            <a:ext cx="87630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8782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ideo2.mp4">
            <a:hlinkClick r:id="" action="ppaction://media"/>
            <a:extLst>
              <a:ext uri="{FF2B5EF4-FFF2-40B4-BE49-F238E27FC236}">
                <a16:creationId xmlns:a16="http://schemas.microsoft.com/office/drawing/2014/main" id="{4067FD7F-AB57-194C-9E07-9F622EA811F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23528" y="188640"/>
            <a:ext cx="8616957" cy="6462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807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04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5" name="Rectangle 3">
            <a:extLst>
              <a:ext uri="{FF2B5EF4-FFF2-40B4-BE49-F238E27FC236}">
                <a16:creationId xmlns:a16="http://schemas.microsoft.com/office/drawing/2014/main" id="{9F495021-1106-C240-B8FC-2F598D7DA2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286" y="1268760"/>
            <a:ext cx="6130925" cy="5095875"/>
          </a:xfrm>
        </p:spPr>
        <p:txBody>
          <a:bodyPr/>
          <a:lstStyle/>
          <a:p>
            <a:pPr marL="136525" indent="0" eaLnBrk="1" hangingPunct="1">
              <a:lnSpc>
                <a:spcPct val="90000"/>
              </a:lnSpc>
              <a:buClr>
                <a:srgbClr val="FF0000"/>
              </a:buClr>
              <a:buNone/>
            </a:pPr>
            <a:r>
              <a:rPr lang="tr-TR" altLang="tr-TR" dirty="0">
                <a:latin typeface="Georgia" panose="02040502050405020303" pitchFamily="18" charset="0"/>
              </a:rPr>
              <a:t>İlk klinik kullanım:</a:t>
            </a:r>
          </a:p>
          <a:p>
            <a:pPr lvl="1"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dirty="0">
                <a:solidFill>
                  <a:srgbClr val="FF0000"/>
                </a:solidFill>
                <a:latin typeface="Georgia" panose="02040502050405020303" pitchFamily="18" charset="0"/>
              </a:rPr>
              <a:t>1951</a:t>
            </a:r>
            <a:r>
              <a:rPr lang="tr-TR" altLang="tr-TR" dirty="0">
                <a:solidFill>
                  <a:schemeClr val="tx2"/>
                </a:solidFill>
                <a:latin typeface="Georgia" panose="02040502050405020303" pitchFamily="18" charset="0"/>
              </a:rPr>
              <a:t>-Clarence </a:t>
            </a:r>
            <a:r>
              <a:rPr lang="tr-TR" altLang="tr-TR" dirty="0" err="1">
                <a:solidFill>
                  <a:schemeClr val="tx2"/>
                </a:solidFill>
                <a:latin typeface="Georgia" panose="02040502050405020303" pitchFamily="18" charset="0"/>
              </a:rPr>
              <a:t>Dennis</a:t>
            </a:r>
            <a:endParaRPr lang="tr-TR" altLang="tr-TR" dirty="0">
              <a:solidFill>
                <a:schemeClr val="tx2"/>
              </a:solidFill>
              <a:latin typeface="Georgia" panose="02040502050405020303" pitchFamily="18" charset="0"/>
            </a:endParaRPr>
          </a:p>
          <a:p>
            <a:pPr lvl="1"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dirty="0">
                <a:latin typeface="Georgia" panose="02040502050405020303" pitchFamily="18" charset="0"/>
              </a:rPr>
              <a:t>Çok büyük kalbi olan </a:t>
            </a:r>
            <a:r>
              <a:rPr lang="tr-TR" altLang="tr-TR" dirty="0">
                <a:solidFill>
                  <a:schemeClr val="tx2"/>
                </a:solidFill>
                <a:latin typeface="Georgia" panose="02040502050405020303" pitchFamily="18" charset="0"/>
              </a:rPr>
              <a:t>ASD</a:t>
            </a:r>
            <a:r>
              <a:rPr lang="tr-TR" altLang="tr-TR" dirty="0">
                <a:latin typeface="Georgia" panose="02040502050405020303" pitchFamily="18" charset="0"/>
              </a:rPr>
              <a:t> </a:t>
            </a:r>
            <a:r>
              <a:rPr lang="tr-TR" altLang="tr-TR" dirty="0" err="1">
                <a:latin typeface="Georgia" panose="02040502050405020303" pitchFamily="18" charset="0"/>
              </a:rPr>
              <a:t>li</a:t>
            </a:r>
            <a:r>
              <a:rPr lang="tr-TR" altLang="tr-TR" dirty="0">
                <a:latin typeface="Georgia" panose="02040502050405020303" pitchFamily="18" charset="0"/>
              </a:rPr>
              <a:t> 6 yaşındaki bir kız başarı ile kalp-akciğer makinesine bağlandı</a:t>
            </a:r>
          </a:p>
          <a:p>
            <a:pPr lvl="1"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dirty="0">
                <a:latin typeface="Georgia" panose="02040502050405020303" pitchFamily="18" charset="0"/>
              </a:rPr>
              <a:t>Ameliyat zorla gerçekleştirildi </a:t>
            </a:r>
          </a:p>
          <a:p>
            <a:pPr lvl="1"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dirty="0">
                <a:latin typeface="Georgia" panose="02040502050405020303" pitchFamily="18" charset="0"/>
              </a:rPr>
              <a:t>Ancak hasta </a:t>
            </a:r>
            <a:r>
              <a:rPr lang="tr-TR" altLang="tr-TR" dirty="0">
                <a:solidFill>
                  <a:schemeClr val="tx2"/>
                </a:solidFill>
                <a:latin typeface="Georgia" panose="02040502050405020303" pitchFamily="18" charset="0"/>
              </a:rPr>
              <a:t>kan kaybı</a:t>
            </a:r>
            <a:r>
              <a:rPr lang="tr-TR" altLang="tr-TR" dirty="0">
                <a:latin typeface="Georgia" panose="02040502050405020303" pitchFamily="18" charset="0"/>
              </a:rPr>
              <a:t> ve cerrahi olarak yaratılan </a:t>
            </a:r>
            <a:r>
              <a:rPr lang="tr-TR" altLang="tr-TR" dirty="0" err="1">
                <a:solidFill>
                  <a:schemeClr val="tx2"/>
                </a:solidFill>
                <a:latin typeface="Georgia" panose="02040502050405020303" pitchFamily="18" charset="0"/>
              </a:rPr>
              <a:t>triküspid</a:t>
            </a:r>
            <a:r>
              <a:rPr lang="tr-TR" altLang="tr-TR" dirty="0">
                <a:solidFill>
                  <a:schemeClr val="tx2"/>
                </a:solidFill>
                <a:latin typeface="Georgia" panose="02040502050405020303" pitchFamily="18" charset="0"/>
              </a:rPr>
              <a:t> </a:t>
            </a:r>
            <a:r>
              <a:rPr lang="tr-TR" altLang="tr-TR" dirty="0" err="1">
                <a:solidFill>
                  <a:schemeClr val="tx2"/>
                </a:solidFill>
                <a:latin typeface="Georgia" panose="02040502050405020303" pitchFamily="18" charset="0"/>
              </a:rPr>
              <a:t>stenozu</a:t>
            </a:r>
            <a:r>
              <a:rPr lang="tr-TR" altLang="tr-TR" dirty="0">
                <a:latin typeface="Georgia" panose="02040502050405020303" pitchFamily="18" charset="0"/>
              </a:rPr>
              <a:t> nedeniyle kaybedildi</a:t>
            </a:r>
          </a:p>
          <a:p>
            <a:pPr lvl="1"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dirty="0">
                <a:latin typeface="Georgia" panose="02040502050405020303" pitchFamily="18" charset="0"/>
              </a:rPr>
              <a:t>Bu deneyimde kalp-akciğer makinesinin iyi çalıştığı görüldü  </a:t>
            </a:r>
          </a:p>
        </p:txBody>
      </p:sp>
      <p:pic>
        <p:nvPicPr>
          <p:cNvPr id="13315" name="Picture 5" descr="clarencedennis">
            <a:extLst>
              <a:ext uri="{FF2B5EF4-FFF2-40B4-BE49-F238E27FC236}">
                <a16:creationId xmlns:a16="http://schemas.microsoft.com/office/drawing/2014/main" id="{C20CA881-51F7-FC4F-BEE9-FF05782BC8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138" y="1916113"/>
            <a:ext cx="2709862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054F4F2-DCFC-9B43-AF10-EA320C7BD9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5421" y="278755"/>
            <a:ext cx="685315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tr-TR" altLang="tr-TR" dirty="0">
                <a:solidFill>
                  <a:srgbClr val="FFFF00"/>
                </a:solidFill>
                <a:latin typeface="Comic Sans MS" panose="030F0902030302020204" pitchFamily="66" charset="0"/>
              </a:rPr>
              <a:t>KARDİYOPULMONER BYPASS</a:t>
            </a:r>
            <a:r>
              <a:rPr lang="tr-TR" altLang="en-US" dirty="0">
                <a:solidFill>
                  <a:srgbClr val="FFFF00"/>
                </a:solidFill>
                <a:latin typeface="Comic Sans MS" panose="030F0902030302020204" pitchFamily="66" charset="0"/>
              </a:rPr>
              <a:t>’</a:t>
            </a:r>
            <a:r>
              <a:rPr lang="tr-TR" altLang="tr-TR" dirty="0">
                <a:solidFill>
                  <a:srgbClr val="FFFF00"/>
                </a:solidFill>
                <a:latin typeface="Comic Sans MS" panose="030F0902030302020204" pitchFamily="66" charset="0"/>
              </a:rPr>
              <a:t> IN GELİŞİMİ</a:t>
            </a:r>
          </a:p>
        </p:txBody>
      </p:sp>
    </p:spTree>
    <p:extLst>
      <p:ext uri="{BB962C8B-B14F-4D97-AF65-F5344CB8AC3E}">
        <p14:creationId xmlns:p14="http://schemas.microsoft.com/office/powerpoint/2010/main" val="38832206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9" name="Rectangle 3">
            <a:extLst>
              <a:ext uri="{FF2B5EF4-FFF2-40B4-BE49-F238E27FC236}">
                <a16:creationId xmlns:a16="http://schemas.microsoft.com/office/drawing/2014/main" id="{199D5D3E-E069-BC43-9283-4629F5DDE5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3528" y="1340768"/>
            <a:ext cx="4835525" cy="3784600"/>
          </a:xfrm>
        </p:spPr>
        <p:txBody>
          <a:bodyPr/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400" dirty="0">
                <a:solidFill>
                  <a:schemeClr val="tx2"/>
                </a:solidFill>
                <a:latin typeface="Georgia" panose="02040502050405020303" pitchFamily="18" charset="0"/>
              </a:rPr>
              <a:t>1951</a:t>
            </a:r>
            <a:r>
              <a:rPr lang="tr-TR" altLang="en-US" sz="2400" dirty="0">
                <a:latin typeface="Georgia" panose="02040502050405020303" pitchFamily="18" charset="0"/>
              </a:rPr>
              <a:t>’</a:t>
            </a:r>
            <a:r>
              <a:rPr lang="tr-TR" altLang="tr-TR" sz="2400" dirty="0">
                <a:latin typeface="Georgia" panose="02040502050405020303" pitchFamily="18" charset="0"/>
              </a:rPr>
              <a:t>de </a:t>
            </a:r>
            <a:r>
              <a:rPr lang="tr-TR" altLang="tr-TR" sz="2400" dirty="0" err="1">
                <a:solidFill>
                  <a:srgbClr val="FF0000"/>
                </a:solidFill>
                <a:latin typeface="Georgia" panose="02040502050405020303" pitchFamily="18" charset="0"/>
              </a:rPr>
              <a:t>Mario</a:t>
            </a:r>
            <a:r>
              <a:rPr lang="tr-TR" altLang="tr-TR" sz="2400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tr-TR" altLang="tr-TR" sz="2400" dirty="0" err="1">
                <a:solidFill>
                  <a:srgbClr val="FF0000"/>
                </a:solidFill>
                <a:latin typeface="Georgia" panose="02040502050405020303" pitchFamily="18" charset="0"/>
              </a:rPr>
              <a:t>Digliotti</a:t>
            </a:r>
            <a:r>
              <a:rPr lang="tr-TR" altLang="tr-TR" sz="2400" dirty="0">
                <a:latin typeface="Georgia" panose="02040502050405020303" pitchFamily="18" charset="0"/>
              </a:rPr>
              <a:t> kalp-akciğer makinesini büyük bir </a:t>
            </a:r>
            <a:r>
              <a:rPr lang="tr-TR" altLang="tr-TR" sz="2400" dirty="0" err="1">
                <a:latin typeface="Georgia" panose="02040502050405020303" pitchFamily="18" charset="0"/>
              </a:rPr>
              <a:t>mediasten</a:t>
            </a:r>
            <a:r>
              <a:rPr lang="tr-TR" altLang="tr-TR" sz="2400" dirty="0">
                <a:latin typeface="Georgia" panose="02040502050405020303" pitchFamily="18" charset="0"/>
              </a:rPr>
              <a:t> tümörü rezeksiyonu sırasında kullandı 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400" dirty="0" err="1">
                <a:solidFill>
                  <a:srgbClr val="FF0000"/>
                </a:solidFill>
                <a:latin typeface="Georgia" panose="02040502050405020303" pitchFamily="18" charset="0"/>
              </a:rPr>
              <a:t>Parsiyel</a:t>
            </a:r>
            <a:r>
              <a:rPr lang="tr-TR" altLang="tr-TR" sz="2400" dirty="0">
                <a:solidFill>
                  <a:srgbClr val="FF0000"/>
                </a:solidFill>
                <a:latin typeface="Georgia" panose="02040502050405020303" pitchFamily="18" charset="0"/>
              </a:rPr>
              <a:t> bypass (1 L/</a:t>
            </a:r>
            <a:r>
              <a:rPr lang="tr-TR" altLang="tr-TR" sz="2400" dirty="0" err="1">
                <a:solidFill>
                  <a:srgbClr val="FF0000"/>
                </a:solidFill>
                <a:latin typeface="Georgia" panose="02040502050405020303" pitchFamily="18" charset="0"/>
              </a:rPr>
              <a:t>dak</a:t>
            </a:r>
            <a:r>
              <a:rPr lang="tr-TR" altLang="tr-TR" sz="2400" dirty="0">
                <a:solidFill>
                  <a:srgbClr val="FF0000"/>
                </a:solidFill>
                <a:latin typeface="Georgia" panose="02040502050405020303" pitchFamily="18" charset="0"/>
              </a:rPr>
              <a:t>) ile tümör başarı ile çıkarıldı</a:t>
            </a:r>
            <a:r>
              <a:rPr lang="tr-TR" altLang="tr-TR" sz="2400" dirty="0">
                <a:latin typeface="Georgia" panose="02040502050405020303" pitchFamily="18" charset="0"/>
              </a:rPr>
              <a:t> 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400" dirty="0" err="1">
                <a:solidFill>
                  <a:schemeClr val="tx2"/>
                </a:solidFill>
                <a:latin typeface="Georgia" panose="02040502050405020303" pitchFamily="18" charset="0"/>
              </a:rPr>
              <a:t>Digliotti</a:t>
            </a:r>
            <a:r>
              <a:rPr lang="tr-TR" altLang="tr-TR" sz="2400" dirty="0">
                <a:solidFill>
                  <a:schemeClr val="tx2"/>
                </a:solidFill>
                <a:latin typeface="Georgia" panose="02040502050405020303" pitchFamily="18" charset="0"/>
              </a:rPr>
              <a:t> makinesini hiçbir zaman insanlarda açık kalp ameliyatları için kullanmadı</a:t>
            </a:r>
            <a:r>
              <a:rPr lang="tr-TR" altLang="tr-TR" sz="2400" dirty="0">
                <a:latin typeface="Georgia" panose="02040502050405020303" pitchFamily="18" charset="0"/>
              </a:rPr>
              <a:t> </a:t>
            </a:r>
          </a:p>
        </p:txBody>
      </p:sp>
      <p:pic>
        <p:nvPicPr>
          <p:cNvPr id="14339" name="Picture 6" descr="Dogliotti">
            <a:extLst>
              <a:ext uri="{FF2B5EF4-FFF2-40B4-BE49-F238E27FC236}">
                <a16:creationId xmlns:a16="http://schemas.microsoft.com/office/drawing/2014/main" id="{6BDB4E6D-A5EF-8C4C-983B-B583AAA880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1773238"/>
            <a:ext cx="2860675" cy="378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143F053-2050-354C-8D9D-2944F5EF45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5421" y="278755"/>
            <a:ext cx="685315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tr-TR" altLang="tr-TR" dirty="0">
                <a:solidFill>
                  <a:srgbClr val="FFFF00"/>
                </a:solidFill>
                <a:latin typeface="Comic Sans MS" panose="030F0902030302020204" pitchFamily="66" charset="0"/>
              </a:rPr>
              <a:t>KARDİYOPULMONER BYPASS</a:t>
            </a:r>
            <a:r>
              <a:rPr lang="tr-TR" altLang="en-US" dirty="0">
                <a:solidFill>
                  <a:srgbClr val="FFFF00"/>
                </a:solidFill>
                <a:latin typeface="Comic Sans MS" panose="030F0902030302020204" pitchFamily="66" charset="0"/>
              </a:rPr>
              <a:t>’</a:t>
            </a:r>
            <a:r>
              <a:rPr lang="tr-TR" altLang="tr-TR" dirty="0">
                <a:solidFill>
                  <a:srgbClr val="FFFF00"/>
                </a:solidFill>
                <a:latin typeface="Comic Sans MS" panose="030F0902030302020204" pitchFamily="66" charset="0"/>
              </a:rPr>
              <a:t> IN GELİŞİMİ</a:t>
            </a:r>
          </a:p>
        </p:txBody>
      </p:sp>
    </p:spTree>
    <p:extLst>
      <p:ext uri="{BB962C8B-B14F-4D97-AF65-F5344CB8AC3E}">
        <p14:creationId xmlns:p14="http://schemas.microsoft.com/office/powerpoint/2010/main" val="28135505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3" name="Rectangle 3">
            <a:extLst>
              <a:ext uri="{FF2B5EF4-FFF2-40B4-BE49-F238E27FC236}">
                <a16:creationId xmlns:a16="http://schemas.microsoft.com/office/drawing/2014/main" id="{67365BBE-80BA-4A42-AD3F-B5DCA85669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1520" y="908720"/>
            <a:ext cx="5122863" cy="5629275"/>
          </a:xfrm>
        </p:spPr>
        <p:txBody>
          <a:bodyPr/>
          <a:lstStyle/>
          <a:p>
            <a:pPr eaLnBrk="1" hangingPunct="1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18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Forest</a:t>
            </a:r>
            <a:r>
              <a:rPr lang="tr-TR" altLang="tr-TR" sz="1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tr-TR" altLang="tr-TR" sz="18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Dodrill</a:t>
            </a:r>
            <a:r>
              <a:rPr lang="tr-TR" altLang="tr-TR" sz="18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 ise mekanik pompasını </a:t>
            </a:r>
            <a:r>
              <a:rPr lang="tr-TR" altLang="tr-TR" sz="1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1952</a:t>
            </a:r>
            <a:r>
              <a:rPr lang="tr-TR" altLang="en-US" sz="18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’</a:t>
            </a:r>
            <a:r>
              <a:rPr lang="tr-TR" altLang="tr-TR" sz="18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de sol bypass için kullanımı ve </a:t>
            </a:r>
            <a:r>
              <a:rPr lang="tr-TR" altLang="tr-TR" sz="1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50 dakika</a:t>
            </a:r>
            <a:r>
              <a:rPr lang="tr-TR" altLang="tr-TR" sz="18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 süre ile sol </a:t>
            </a:r>
            <a:r>
              <a:rPr lang="tr-TR" altLang="tr-TR" sz="18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ventrikülü</a:t>
            </a:r>
            <a:r>
              <a:rPr lang="tr-TR" altLang="tr-TR" sz="18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 devre dışı bırakıp </a:t>
            </a:r>
            <a:r>
              <a:rPr lang="tr-TR" altLang="tr-TR" sz="1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mitral kapak cerrahisi</a:t>
            </a:r>
            <a:r>
              <a:rPr lang="tr-TR" altLang="tr-TR" sz="18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 uygulamıştır </a:t>
            </a:r>
          </a:p>
          <a:p>
            <a:pPr eaLnBrk="1" hangingPunct="1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18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Bu ilk başarılı </a:t>
            </a:r>
            <a:r>
              <a:rPr lang="tr-TR" altLang="tr-TR" sz="1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sol kalp baypastır</a:t>
            </a:r>
          </a:p>
          <a:p>
            <a:pPr eaLnBrk="1" hangingPunct="1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18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Daha sonra </a:t>
            </a:r>
            <a:r>
              <a:rPr lang="tr-TR" altLang="tr-TR" sz="18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Dodrill</a:t>
            </a:r>
            <a:r>
              <a:rPr lang="tr-TR" altLang="tr-TR" sz="18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 makineyi 16 yaşında </a:t>
            </a:r>
            <a:r>
              <a:rPr lang="tr-TR" altLang="tr-TR" sz="18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pulmoner</a:t>
            </a:r>
            <a:r>
              <a:rPr lang="tr-TR" altLang="tr-TR" sz="18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tr-TR" altLang="tr-TR" sz="18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stenozlu</a:t>
            </a:r>
            <a:r>
              <a:rPr lang="tr-TR" altLang="tr-TR" sz="18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 bir çocukta kullanmış ve </a:t>
            </a:r>
            <a:r>
              <a:rPr lang="tr-TR" altLang="tr-TR" sz="1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ilk başarılı sağ kalp baypası</a:t>
            </a:r>
            <a:r>
              <a:rPr lang="tr-TR" altLang="tr-TR" sz="18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 gerçekleştirmiştir </a:t>
            </a:r>
          </a:p>
          <a:p>
            <a:pPr eaLnBrk="1" hangingPunct="1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18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Temmuz 1952 ve Aralık 1954</a:t>
            </a:r>
            <a:r>
              <a:rPr lang="tr-TR" altLang="tr-TR" sz="18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 tarihleri arasında </a:t>
            </a:r>
            <a:r>
              <a:rPr lang="tr-TR" altLang="tr-TR" sz="1800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Dodrill</a:t>
            </a:r>
            <a:r>
              <a:rPr lang="tr-TR" altLang="tr-TR" sz="18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tr-TR" altLang="tr-TR" sz="1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13</a:t>
            </a:r>
            <a:r>
              <a:rPr lang="tr-TR" altLang="tr-TR" sz="18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 hastada </a:t>
            </a:r>
            <a:r>
              <a:rPr lang="tr-TR" altLang="tr-TR" sz="18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Dodrill</a:t>
            </a:r>
            <a:r>
              <a:rPr lang="tr-TR" altLang="tr-TR" sz="1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-General </a:t>
            </a:r>
            <a:r>
              <a:rPr lang="tr-TR" altLang="tr-TR" sz="18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Motors</a:t>
            </a:r>
            <a:r>
              <a:rPr lang="tr-TR" altLang="tr-TR" sz="1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 makinesini</a:t>
            </a:r>
            <a:r>
              <a:rPr lang="tr-TR" altLang="tr-TR" sz="18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 kullanmış ve bunlardan en az </a:t>
            </a:r>
            <a:r>
              <a:rPr lang="tr-TR" altLang="tr-TR" sz="1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5</a:t>
            </a:r>
            <a:r>
              <a:rPr lang="tr-TR" altLang="tr-TR" sz="18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 tanesi yaşamıştır </a:t>
            </a:r>
          </a:p>
          <a:p>
            <a:pPr eaLnBrk="1" hangingPunct="1">
              <a:lnSpc>
                <a:spcPct val="120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18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Dodrill</a:t>
            </a:r>
            <a:r>
              <a:rPr lang="tr-TR" altLang="tr-TR" sz="1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 köpeklerde </a:t>
            </a:r>
            <a:r>
              <a:rPr lang="tr-TR" altLang="tr-TR" sz="18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membran</a:t>
            </a:r>
            <a:r>
              <a:rPr lang="tr-TR" altLang="tr-TR" sz="1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tr-TR" altLang="tr-TR" sz="1800" dirty="0" err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oksijenatör</a:t>
            </a:r>
            <a:r>
              <a:rPr lang="tr-TR" altLang="tr-TR" sz="1800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 kullanmasına rağmen insanlarda 1955 e kadar kullanmamıştır </a:t>
            </a:r>
          </a:p>
        </p:txBody>
      </p:sp>
      <p:pic>
        <p:nvPicPr>
          <p:cNvPr id="15363" name="Picture 5" descr="Dodrill heart lung machine">
            <a:extLst>
              <a:ext uri="{FF2B5EF4-FFF2-40B4-BE49-F238E27FC236}">
                <a16:creationId xmlns:a16="http://schemas.microsoft.com/office/drawing/2014/main" id="{F0E0D3A0-1E5D-524A-A086-C22550694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773238"/>
            <a:ext cx="3527425" cy="350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D3CAFA5-1897-A440-BB2E-55B36AFB47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5421" y="278755"/>
            <a:ext cx="685315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tr-TR" altLang="tr-TR" dirty="0">
                <a:solidFill>
                  <a:srgbClr val="FFFF00"/>
                </a:solidFill>
                <a:latin typeface="Comic Sans MS" panose="030F0902030302020204" pitchFamily="66" charset="0"/>
              </a:rPr>
              <a:t>KARDİYOPULMONER BYPASS</a:t>
            </a:r>
            <a:r>
              <a:rPr lang="tr-TR" altLang="en-US" dirty="0">
                <a:solidFill>
                  <a:srgbClr val="FFFF00"/>
                </a:solidFill>
                <a:latin typeface="Comic Sans MS" panose="030F0902030302020204" pitchFamily="66" charset="0"/>
              </a:rPr>
              <a:t>’</a:t>
            </a:r>
            <a:r>
              <a:rPr lang="tr-TR" altLang="tr-TR" dirty="0">
                <a:solidFill>
                  <a:srgbClr val="FFFF00"/>
                </a:solidFill>
                <a:latin typeface="Comic Sans MS" panose="030F0902030302020204" pitchFamily="66" charset="0"/>
              </a:rPr>
              <a:t> IN GELİŞİMİ</a:t>
            </a:r>
          </a:p>
        </p:txBody>
      </p:sp>
    </p:spTree>
    <p:extLst>
      <p:ext uri="{BB962C8B-B14F-4D97-AF65-F5344CB8AC3E}">
        <p14:creationId xmlns:p14="http://schemas.microsoft.com/office/powerpoint/2010/main" val="1518997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1" name="Rectangle 3">
            <a:extLst>
              <a:ext uri="{FF2B5EF4-FFF2-40B4-BE49-F238E27FC236}">
                <a16:creationId xmlns:a16="http://schemas.microsoft.com/office/drawing/2014/main" id="{9CB540EC-4CD6-3A4E-977C-813C571761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62918" y="908720"/>
            <a:ext cx="5194300" cy="5629275"/>
          </a:xfrm>
        </p:spPr>
        <p:txBody>
          <a:bodyPr/>
          <a:lstStyle/>
          <a:p>
            <a:pPr eaLnBrk="1" hangingPunct="1">
              <a:lnSpc>
                <a:spcPct val="95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John </a:t>
            </a:r>
            <a:r>
              <a:rPr lang="tr-TR" altLang="tr-TR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Lewis</a:t>
            </a:r>
            <a:r>
              <a:rPr lang="tr-TR" altLang="tr-TR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 </a:t>
            </a:r>
            <a:r>
              <a:rPr lang="tr-TR" altLang="tr-TR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2 Eylül 1952</a:t>
            </a:r>
            <a:r>
              <a:rPr lang="tr-TR" altLang="tr-TR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 de 5 yaşındaki bir kız çocuğunda ASD </a:t>
            </a:r>
            <a:r>
              <a:rPr lang="tr-TR" altLang="tr-TR" sz="20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hipotermi</a:t>
            </a:r>
            <a:r>
              <a:rPr lang="tr-TR" altLang="tr-TR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 tekniğini kullanarak kapatmıştır</a:t>
            </a:r>
          </a:p>
          <a:p>
            <a:pPr eaLnBrk="1" hangingPunct="1">
              <a:lnSpc>
                <a:spcPct val="95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Kız dondurulmuş battaniyelere sarılmış ve iki saat sonra çocuğun </a:t>
            </a:r>
            <a:r>
              <a:rPr lang="tr-TR" altLang="tr-TR" sz="20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rektal</a:t>
            </a:r>
            <a:r>
              <a:rPr lang="tr-TR" altLang="tr-TR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 ısısı 28 ºC</a:t>
            </a:r>
            <a:r>
              <a:rPr lang="tr-TR" alt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’</a:t>
            </a:r>
            <a:r>
              <a:rPr lang="tr-TR" altLang="tr-TR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 ye soğumuştur </a:t>
            </a:r>
          </a:p>
          <a:p>
            <a:pPr eaLnBrk="1" hangingPunct="1">
              <a:lnSpc>
                <a:spcPct val="95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Daha sonra 5. sağ </a:t>
            </a:r>
            <a:r>
              <a:rPr lang="tr-TR" altLang="tr-TR" sz="20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interkostal</a:t>
            </a:r>
            <a:r>
              <a:rPr lang="tr-TR" altLang="tr-TR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 aralıktan girilerek kardiyak </a:t>
            </a:r>
            <a:r>
              <a:rPr lang="tr-TR" altLang="tr-TR" sz="20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inflow</a:t>
            </a:r>
            <a:r>
              <a:rPr lang="tr-TR" altLang="tr-TR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 kapatılmış ve 5.5 dakikalık bir sürede ASD kapatılmıştır. </a:t>
            </a:r>
          </a:p>
          <a:p>
            <a:pPr eaLnBrk="1" hangingPunct="1">
              <a:lnSpc>
                <a:spcPct val="95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Daha sonra hasta 45 ºC </a:t>
            </a:r>
            <a:r>
              <a:rPr lang="tr-TR" altLang="tr-TR" sz="20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lik</a:t>
            </a:r>
            <a:r>
              <a:rPr lang="tr-TR" altLang="tr-TR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 su tankı içine konulmuş ve 35 dakika sonra </a:t>
            </a:r>
            <a:r>
              <a:rPr lang="tr-TR" altLang="tr-TR" sz="20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rektal</a:t>
            </a:r>
            <a:r>
              <a:rPr lang="tr-TR" altLang="tr-TR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 vücut ısısı 36 ºC</a:t>
            </a:r>
            <a:r>
              <a:rPr lang="tr-TR" altLang="en-US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’</a:t>
            </a:r>
            <a:r>
              <a:rPr lang="tr-TR" altLang="tr-TR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 ye yükselmiş ve çocuk anesteziden kısa süre içinde uyanmış ve </a:t>
            </a:r>
            <a:r>
              <a:rPr lang="tr-TR" altLang="tr-TR" sz="20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nekahat</a:t>
            </a:r>
            <a:r>
              <a:rPr lang="tr-TR" altLang="tr-TR" sz="2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 dönemi gayet sorunsuz bir şekilde geçerek taburcu edilmiştir </a:t>
            </a:r>
          </a:p>
        </p:txBody>
      </p:sp>
      <p:pic>
        <p:nvPicPr>
          <p:cNvPr id="17411" name="Picture 5" descr="F John Lewis and Shumway">
            <a:extLst>
              <a:ext uri="{FF2B5EF4-FFF2-40B4-BE49-F238E27FC236}">
                <a16:creationId xmlns:a16="http://schemas.microsoft.com/office/drawing/2014/main" id="{E816490F-6F89-794D-9BE7-663188BA21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1341438"/>
            <a:ext cx="3287712" cy="374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1654" name="Text Box 6">
            <a:extLst>
              <a:ext uri="{FF2B5EF4-FFF2-40B4-BE49-F238E27FC236}">
                <a16:creationId xmlns:a16="http://schemas.microsoft.com/office/drawing/2014/main" id="{B20B9E0B-460C-9841-8C75-0E65AD263C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5013325"/>
            <a:ext cx="2876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tr-TR">
                <a:solidFill>
                  <a:schemeClr val="tx2"/>
                </a:solidFill>
                <a:latin typeface="Arial" charset="0"/>
                <a:ea typeface="ＭＳ Ｐゴシック" charset="0"/>
              </a:rPr>
              <a:t>John Lewis ve Shumway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B236535-94B0-7042-BD3A-C43E758D2E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5421" y="278755"/>
            <a:ext cx="685315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tr-TR" altLang="tr-TR" dirty="0">
                <a:solidFill>
                  <a:srgbClr val="FFFF00"/>
                </a:solidFill>
                <a:latin typeface="Comic Sans MS" panose="030F0902030302020204" pitchFamily="66" charset="0"/>
              </a:rPr>
              <a:t>KARDİYOPULMONER BYPASS</a:t>
            </a:r>
            <a:r>
              <a:rPr lang="tr-TR" altLang="en-US" dirty="0">
                <a:solidFill>
                  <a:srgbClr val="FFFF00"/>
                </a:solidFill>
                <a:latin typeface="Comic Sans MS" panose="030F0902030302020204" pitchFamily="66" charset="0"/>
              </a:rPr>
              <a:t>’</a:t>
            </a:r>
            <a:r>
              <a:rPr lang="tr-TR" altLang="tr-TR" dirty="0">
                <a:solidFill>
                  <a:srgbClr val="FFFF00"/>
                </a:solidFill>
                <a:latin typeface="Comic Sans MS" panose="030F0902030302020204" pitchFamily="66" charset="0"/>
              </a:rPr>
              <a:t> IN GELİŞİMİ</a:t>
            </a:r>
          </a:p>
        </p:txBody>
      </p:sp>
    </p:spTree>
    <p:extLst>
      <p:ext uri="{BB962C8B-B14F-4D97-AF65-F5344CB8AC3E}">
        <p14:creationId xmlns:p14="http://schemas.microsoft.com/office/powerpoint/2010/main" val="32032672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E1DFBBB1-DBE4-274F-B38E-B105CB9B4C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tr-TR" sz="3600" b="1" dirty="0">
                <a:solidFill>
                  <a:srgbClr val="FFFF00"/>
                </a:solidFill>
                <a:effectLst/>
                <a:latin typeface="Comic Sans MS" panose="030F0902030302020204" pitchFamily="66" charset="0"/>
              </a:rPr>
              <a:t>JOHN LEWIS / RICHARD VARCO /  C. WALTON LILLEHEI</a:t>
            </a:r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CFB21C1E-1C45-4B4D-9A1E-800AE4EA786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B9E21061-01C1-4141-8359-22562EE8FF29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§"/>
            </a:pPr>
            <a:r>
              <a:rPr lang="en-US" altLang="tr-TR" b="1" dirty="0" err="1">
                <a:effectLst/>
                <a:latin typeface="Georgia" panose="02040502050405020303" pitchFamily="18" charset="0"/>
              </a:rPr>
              <a:t>Dünyanın</a:t>
            </a:r>
            <a:r>
              <a:rPr lang="en-US" altLang="tr-TR" b="1" dirty="0">
                <a:effectLst/>
                <a:latin typeface="Georgia" panose="02040502050405020303" pitchFamily="18" charset="0"/>
              </a:rPr>
              <a:t> ilk </a:t>
            </a:r>
            <a:r>
              <a:rPr lang="en-US" altLang="tr-TR" b="1" dirty="0" err="1">
                <a:effectLst/>
                <a:latin typeface="Georgia" panose="02040502050405020303" pitchFamily="18" charset="0"/>
              </a:rPr>
              <a:t>açık</a:t>
            </a:r>
            <a:r>
              <a:rPr lang="en-US" altLang="tr-TR" b="1" dirty="0">
                <a:effectLst/>
                <a:latin typeface="Georgia" panose="02040502050405020303" pitchFamily="18" charset="0"/>
              </a:rPr>
              <a:t> </a:t>
            </a:r>
            <a:r>
              <a:rPr lang="en-US" altLang="tr-TR" b="1" dirty="0" err="1">
                <a:effectLst/>
                <a:latin typeface="Georgia" panose="02040502050405020303" pitchFamily="18" charset="0"/>
              </a:rPr>
              <a:t>kalp</a:t>
            </a:r>
            <a:r>
              <a:rPr lang="en-US" altLang="tr-TR" b="1" dirty="0">
                <a:effectLst/>
                <a:latin typeface="Georgia" panose="02040502050405020303" pitchFamily="18" charset="0"/>
              </a:rPr>
              <a:t> </a:t>
            </a:r>
            <a:r>
              <a:rPr lang="en-US" altLang="tr-TR" b="1" dirty="0" err="1">
                <a:effectLst/>
                <a:latin typeface="Georgia" panose="02040502050405020303" pitchFamily="18" charset="0"/>
              </a:rPr>
              <a:t>cerrahisi</a:t>
            </a:r>
            <a:endParaRPr lang="en-US" altLang="tr-TR" b="1" dirty="0">
              <a:effectLst/>
              <a:latin typeface="Georgia" panose="02040502050405020303" pitchFamily="18" charset="0"/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§"/>
            </a:pPr>
            <a:endParaRPr lang="en-US" altLang="tr-TR" b="1" dirty="0">
              <a:effectLst/>
              <a:latin typeface="Georgia" panose="02040502050405020303" pitchFamily="18" charset="0"/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§"/>
            </a:pPr>
            <a:r>
              <a:rPr lang="en-US" altLang="tr-TR" b="1" dirty="0" err="1">
                <a:effectLst/>
                <a:latin typeface="Georgia" panose="02040502050405020303" pitchFamily="18" charset="0"/>
              </a:rPr>
              <a:t>Direkt</a:t>
            </a:r>
            <a:r>
              <a:rPr lang="en-US" altLang="tr-TR" b="1" dirty="0">
                <a:effectLst/>
                <a:latin typeface="Georgia" panose="02040502050405020303" pitchFamily="18" charset="0"/>
              </a:rPr>
              <a:t> </a:t>
            </a:r>
            <a:r>
              <a:rPr lang="en-US" altLang="tr-TR" b="1" dirty="0" err="1">
                <a:effectLst/>
                <a:latin typeface="Georgia" panose="02040502050405020303" pitchFamily="18" charset="0"/>
              </a:rPr>
              <a:t>görüntü</a:t>
            </a:r>
            <a:r>
              <a:rPr lang="en-US" altLang="tr-TR" b="1" dirty="0">
                <a:effectLst/>
                <a:latin typeface="Georgia" panose="02040502050405020303" pitchFamily="18" charset="0"/>
              </a:rPr>
              <a:t> </a:t>
            </a:r>
            <a:r>
              <a:rPr lang="en-US" altLang="tr-TR" b="1" dirty="0" err="1">
                <a:effectLst/>
                <a:latin typeface="Georgia" panose="02040502050405020303" pitchFamily="18" charset="0"/>
              </a:rPr>
              <a:t>altında</a:t>
            </a:r>
            <a:endParaRPr lang="en-US" altLang="tr-TR" b="1" dirty="0">
              <a:effectLst/>
              <a:latin typeface="Georgia" panose="02040502050405020303" pitchFamily="18" charset="0"/>
            </a:endParaRPr>
          </a:p>
          <a:p>
            <a:pPr marL="136525" indent="0" eaLnBrk="1" hangingPunct="1">
              <a:buClr>
                <a:srgbClr val="FF0000"/>
              </a:buClr>
              <a:buNone/>
            </a:pPr>
            <a:r>
              <a:rPr lang="en-US" altLang="tr-TR" b="1" dirty="0">
                <a:effectLst/>
                <a:latin typeface="Georgia" panose="02040502050405020303" pitchFamily="18" charset="0"/>
              </a:rPr>
              <a:t> 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§"/>
            </a:pPr>
            <a:r>
              <a:rPr lang="en-US" altLang="tr-TR" b="1" dirty="0" err="1">
                <a:latin typeface="Georgia" panose="02040502050405020303" pitchFamily="18" charset="0"/>
              </a:rPr>
              <a:t>Buzlu</a:t>
            </a:r>
            <a:r>
              <a:rPr lang="en-US" altLang="tr-TR" b="1" dirty="0">
                <a:latin typeface="Georgia" panose="02040502050405020303" pitchFamily="18" charset="0"/>
              </a:rPr>
              <a:t> </a:t>
            </a:r>
            <a:r>
              <a:rPr lang="en-US" altLang="tr-TR" b="1" dirty="0" err="1">
                <a:latin typeface="Georgia" panose="02040502050405020303" pitchFamily="18" charset="0"/>
              </a:rPr>
              <a:t>suya</a:t>
            </a:r>
            <a:r>
              <a:rPr lang="en-US" altLang="tr-TR" b="1" dirty="0">
                <a:latin typeface="Georgia" panose="02040502050405020303" pitchFamily="18" charset="0"/>
              </a:rPr>
              <a:t> </a:t>
            </a:r>
            <a:r>
              <a:rPr lang="en-US" altLang="tr-TR" b="1" dirty="0" err="1">
                <a:latin typeface="Georgia" panose="02040502050405020303" pitchFamily="18" charset="0"/>
              </a:rPr>
              <a:t>batırarak</a:t>
            </a:r>
            <a:r>
              <a:rPr lang="en-US" altLang="tr-TR" b="1" dirty="0">
                <a:latin typeface="Georgia" panose="02040502050405020303" pitchFamily="18" charset="0"/>
              </a:rPr>
              <a:t> </a:t>
            </a:r>
            <a:r>
              <a:rPr lang="en-US" altLang="tr-TR" b="1" dirty="0" err="1">
                <a:latin typeface="Georgia" panose="02040502050405020303" pitchFamily="18" charset="0"/>
              </a:rPr>
              <a:t>soğutma</a:t>
            </a:r>
            <a:endParaRPr lang="en-US" altLang="tr-TR" b="1" dirty="0">
              <a:effectLst/>
              <a:latin typeface="Georgia" panose="02040502050405020303" pitchFamily="18" charset="0"/>
            </a:endParaRPr>
          </a:p>
        </p:txBody>
      </p:sp>
      <p:pic>
        <p:nvPicPr>
          <p:cNvPr id="10245" name="Picture 5" descr="HISTORICAL PHOTOS 005">
            <a:extLst>
              <a:ext uri="{FF2B5EF4-FFF2-40B4-BE49-F238E27FC236}">
                <a16:creationId xmlns:a16="http://schemas.microsoft.com/office/drawing/2014/main" id="{4B31F57A-63A7-1640-8B29-A72240B413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71600"/>
            <a:ext cx="426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48772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0361E53C-6B94-914D-8058-FED67104AE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tr-TR" sz="3600" dirty="0">
                <a:solidFill>
                  <a:srgbClr val="FFFF00"/>
                </a:solidFill>
                <a:effectLst/>
                <a:latin typeface="Comic Sans MS" panose="030F0902030302020204" pitchFamily="66" charset="0"/>
              </a:rPr>
              <a:t>BUZLU SUYA BATIRARARK SOĞUTMA</a:t>
            </a:r>
            <a:endParaRPr lang="en-US" altLang="tr-TR" sz="3600" b="1" dirty="0">
              <a:solidFill>
                <a:srgbClr val="FFFF00"/>
              </a:solidFill>
              <a:effectLst/>
              <a:latin typeface="Comic Sans MS" panose="030F0902030302020204" pitchFamily="66" charset="0"/>
            </a:endParaRPr>
          </a:p>
        </p:txBody>
      </p:sp>
      <p:pic>
        <p:nvPicPr>
          <p:cNvPr id="12291" name="Picture 3">
            <a:extLst>
              <a:ext uri="{FF2B5EF4-FFF2-40B4-BE49-F238E27FC236}">
                <a16:creationId xmlns:a16="http://schemas.microsoft.com/office/drawing/2014/main" id="{B0900A4C-F53B-E34C-8971-CF4FBA623A82}"/>
              </a:ext>
            </a:extLst>
          </p:cNvPr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1219200"/>
            <a:ext cx="4114800" cy="5257800"/>
          </a:xfrm>
        </p:spPr>
      </p:pic>
      <p:pic>
        <p:nvPicPr>
          <p:cNvPr id="12292" name="Picture 5">
            <a:extLst>
              <a:ext uri="{FF2B5EF4-FFF2-40B4-BE49-F238E27FC236}">
                <a16:creationId xmlns:a16="http://schemas.microsoft.com/office/drawing/2014/main" id="{C0AABD9E-F1EE-CC46-B887-9A22A0BE3669}"/>
              </a:ext>
            </a:extLst>
          </p:cNvPr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1219200"/>
            <a:ext cx="4114800" cy="5257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73321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3" name="Rectangle 3">
            <a:extLst>
              <a:ext uri="{FF2B5EF4-FFF2-40B4-BE49-F238E27FC236}">
                <a16:creationId xmlns:a16="http://schemas.microsoft.com/office/drawing/2014/main" id="{222CDBF1-B0C4-614D-B258-6A95D54C94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124744"/>
            <a:ext cx="5915025" cy="5368925"/>
          </a:xfrm>
        </p:spPr>
        <p:txBody>
          <a:bodyPr/>
          <a:lstStyle/>
          <a:p>
            <a:pPr algn="just" eaLnBrk="1" hangingPunct="1">
              <a:lnSpc>
                <a:spcPct val="115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000" dirty="0">
                <a:latin typeface="Georgia" panose="02040502050405020303" pitchFamily="18" charset="0"/>
              </a:rPr>
              <a:t>Bu sırada </a:t>
            </a:r>
            <a:r>
              <a:rPr lang="tr-TR" altLang="tr-TR" sz="2000" dirty="0">
                <a:solidFill>
                  <a:schemeClr val="tx2"/>
                </a:solidFill>
                <a:latin typeface="Georgia" panose="02040502050405020303" pitchFamily="18" charset="0"/>
              </a:rPr>
              <a:t>C Walton </a:t>
            </a:r>
            <a:r>
              <a:rPr lang="tr-TR" altLang="tr-TR" sz="2000" dirty="0" err="1">
                <a:solidFill>
                  <a:schemeClr val="tx2"/>
                </a:solidFill>
                <a:latin typeface="Georgia" panose="02040502050405020303" pitchFamily="18" charset="0"/>
              </a:rPr>
              <a:t>Lillehei</a:t>
            </a:r>
            <a:r>
              <a:rPr lang="tr-TR" altLang="tr-TR" sz="2000" dirty="0">
                <a:latin typeface="Georgia" panose="02040502050405020303" pitchFamily="18" charset="0"/>
              </a:rPr>
              <a:t> ve arkadaşları Minnesota Üniversitesinde </a:t>
            </a:r>
            <a:r>
              <a:rPr lang="tr-TR" altLang="tr-TR" sz="2000" dirty="0">
                <a:solidFill>
                  <a:srgbClr val="FF0000"/>
                </a:solidFill>
                <a:latin typeface="Georgia" panose="02040502050405020303" pitchFamily="18" charset="0"/>
              </a:rPr>
              <a:t>kontrollü kros-sirkülasyon</a:t>
            </a:r>
            <a:r>
              <a:rPr lang="tr-TR" altLang="tr-TR" sz="2000" dirty="0">
                <a:latin typeface="Georgia" panose="02040502050405020303" pitchFamily="18" charset="0"/>
              </a:rPr>
              <a:t> adını verdiği bir teknik üzerinde çalışmaktaydı</a:t>
            </a:r>
          </a:p>
          <a:p>
            <a:pPr algn="just" eaLnBrk="1" hangingPunct="1">
              <a:lnSpc>
                <a:spcPct val="115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000" dirty="0">
                <a:latin typeface="Georgia" panose="02040502050405020303" pitchFamily="18" charset="0"/>
              </a:rPr>
              <a:t>Bu teknikte bir köpeğin dolaşımı geçici bir süre için diğer bir köpeğin dolaşımı ile desteklenmekteydi</a:t>
            </a:r>
          </a:p>
          <a:p>
            <a:pPr algn="just" eaLnBrk="1" hangingPunct="1">
              <a:lnSpc>
                <a:spcPct val="115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000" dirty="0">
                <a:latin typeface="Georgia" panose="02040502050405020303" pitchFamily="18" charset="0"/>
              </a:rPr>
              <a:t>Bu tekniğe, sağlıklı bir insanın tehlikeye atılması konusunda yoğun bir eleştiri gelse de o zamanki kalp-akciğer makinelerinde alınan kötü sonuçlar bu yönde ilerlemeyi cesaretlendirmiştir</a:t>
            </a:r>
          </a:p>
        </p:txBody>
      </p:sp>
      <p:pic>
        <p:nvPicPr>
          <p:cNvPr id="25603" name="Picture 5" descr="C Walton Lilehie">
            <a:extLst>
              <a:ext uri="{FF2B5EF4-FFF2-40B4-BE49-F238E27FC236}">
                <a16:creationId xmlns:a16="http://schemas.microsoft.com/office/drawing/2014/main" id="{A5430550-4078-C748-875D-277B52AD1B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1484313"/>
            <a:ext cx="3009900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AEABF96-B75A-4843-B3D5-C242FEAB78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5421" y="278755"/>
            <a:ext cx="685315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tr-TR" altLang="tr-TR" dirty="0">
                <a:solidFill>
                  <a:srgbClr val="FFFF00"/>
                </a:solidFill>
                <a:latin typeface="Comic Sans MS" panose="030F0902030302020204" pitchFamily="66" charset="0"/>
              </a:rPr>
              <a:t>KARDİYOPULMONER BYPASS</a:t>
            </a:r>
            <a:r>
              <a:rPr lang="tr-TR" altLang="en-US" dirty="0">
                <a:solidFill>
                  <a:srgbClr val="FFFF00"/>
                </a:solidFill>
                <a:latin typeface="Comic Sans MS" panose="030F0902030302020204" pitchFamily="66" charset="0"/>
              </a:rPr>
              <a:t>’</a:t>
            </a:r>
            <a:r>
              <a:rPr lang="tr-TR" altLang="tr-TR" dirty="0">
                <a:solidFill>
                  <a:srgbClr val="FFFF00"/>
                </a:solidFill>
                <a:latin typeface="Comic Sans MS" panose="030F0902030302020204" pitchFamily="66" charset="0"/>
              </a:rPr>
              <a:t> IN GELİŞİMİ</a:t>
            </a:r>
          </a:p>
        </p:txBody>
      </p:sp>
    </p:spTree>
    <p:extLst>
      <p:ext uri="{BB962C8B-B14F-4D97-AF65-F5344CB8AC3E}">
        <p14:creationId xmlns:p14="http://schemas.microsoft.com/office/powerpoint/2010/main" val="41006165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5" descr="CPB3">
            <a:extLst>
              <a:ext uri="{FF2B5EF4-FFF2-40B4-BE49-F238E27FC236}">
                <a16:creationId xmlns:a16="http://schemas.microsoft.com/office/drawing/2014/main" id="{EEB1E608-7F7E-D548-8BD0-7D3DC8AC8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300" y="404664"/>
            <a:ext cx="5689600" cy="535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1894" name="Text Box 6">
            <a:extLst>
              <a:ext uri="{FF2B5EF4-FFF2-40B4-BE49-F238E27FC236}">
                <a16:creationId xmlns:a16="http://schemas.microsoft.com/office/drawing/2014/main" id="{CED69F47-CAC6-2245-9D4A-8AC19C8E6C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6021288"/>
            <a:ext cx="44640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tr-TR" altLang="tr-TR" dirty="0">
                <a:solidFill>
                  <a:srgbClr val="FFFF00"/>
                </a:solidFill>
                <a:latin typeface="Georgia" panose="02040502050405020303" pitchFamily="18" charset="0"/>
              </a:rPr>
              <a:t>Kontrollü Kros Sirkülasyon</a:t>
            </a:r>
          </a:p>
        </p:txBody>
      </p:sp>
    </p:spTree>
    <p:extLst>
      <p:ext uri="{BB962C8B-B14F-4D97-AF65-F5344CB8AC3E}">
        <p14:creationId xmlns:p14="http://schemas.microsoft.com/office/powerpoint/2010/main" val="25810158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867" name="Rectangle 3">
            <a:extLst>
              <a:ext uri="{FF2B5EF4-FFF2-40B4-BE49-F238E27FC236}">
                <a16:creationId xmlns:a16="http://schemas.microsoft.com/office/drawing/2014/main" id="{5DE8FCFF-0DE9-8A4E-BFB7-1A1EF7FD9E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80728"/>
            <a:ext cx="8229600" cy="50958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400" dirty="0">
                <a:latin typeface="Georgia" panose="02040502050405020303" pitchFamily="18" charset="0"/>
              </a:rPr>
              <a:t>İlk olarak 26 Mart 1954</a:t>
            </a:r>
            <a:r>
              <a:rPr lang="tr-TR" altLang="en-US" sz="2400" dirty="0">
                <a:latin typeface="Georgia" panose="02040502050405020303" pitchFamily="18" charset="0"/>
              </a:rPr>
              <a:t>’</a:t>
            </a:r>
            <a:r>
              <a:rPr lang="tr-TR" altLang="tr-TR" sz="2400" dirty="0">
                <a:latin typeface="Georgia" panose="02040502050405020303" pitchFamily="18" charset="0"/>
              </a:rPr>
              <a:t>de VSD </a:t>
            </a:r>
            <a:r>
              <a:rPr lang="tr-TR" altLang="tr-TR" sz="2400" dirty="0" err="1">
                <a:latin typeface="Georgia" panose="02040502050405020303" pitchFamily="18" charset="0"/>
              </a:rPr>
              <a:t>li</a:t>
            </a:r>
            <a:r>
              <a:rPr lang="tr-TR" altLang="tr-TR" sz="2400" dirty="0">
                <a:latin typeface="Georgia" panose="02040502050405020303" pitchFamily="18" charset="0"/>
              </a:rPr>
              <a:t> 12 aylık bir çocuk kros-sirkülasyonla ameliyat edilmiştir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400" dirty="0">
                <a:latin typeface="Georgia" panose="02040502050405020303" pitchFamily="18" charset="0"/>
              </a:rPr>
              <a:t>Bu ameliyatta çocukla aynı kan grubundan olan ebeveynlerden biri veya çok yakın bir akrabası destek amaçlı kullanılmalıydı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400" dirty="0" err="1">
                <a:latin typeface="Georgia" panose="02040502050405020303" pitchFamily="18" charset="0"/>
              </a:rPr>
              <a:t>Lillehei</a:t>
            </a:r>
            <a:r>
              <a:rPr lang="tr-TR" altLang="en-US" sz="2400" dirty="0">
                <a:latin typeface="Georgia" panose="02040502050405020303" pitchFamily="18" charset="0"/>
              </a:rPr>
              <a:t>’</a:t>
            </a:r>
            <a:r>
              <a:rPr lang="tr-TR" altLang="tr-TR" sz="2400" dirty="0">
                <a:latin typeface="Georgia" panose="02040502050405020303" pitchFamily="18" charset="0"/>
              </a:rPr>
              <a:t> </a:t>
            </a:r>
            <a:r>
              <a:rPr lang="tr-TR" altLang="tr-TR" sz="2400" dirty="0" err="1">
                <a:latin typeface="Georgia" panose="02040502050405020303" pitchFamily="18" charset="0"/>
              </a:rPr>
              <a:t>ın</a:t>
            </a:r>
            <a:r>
              <a:rPr lang="tr-TR" altLang="tr-TR" sz="2400" dirty="0">
                <a:latin typeface="Georgia" panose="02040502050405020303" pitchFamily="18" charset="0"/>
              </a:rPr>
              <a:t> ilk vakasında çocuğun babası kullanıldı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400" dirty="0">
                <a:latin typeface="Georgia" panose="02040502050405020303" pitchFamily="18" charset="0"/>
              </a:rPr>
              <a:t>Hasta 10 ay boyunca kontrol edilemeyen kalp yetmezliği ve </a:t>
            </a:r>
            <a:r>
              <a:rPr lang="tr-TR" altLang="tr-TR" sz="2400" dirty="0" err="1">
                <a:latin typeface="Georgia" panose="02040502050405020303" pitchFamily="18" charset="0"/>
              </a:rPr>
              <a:t>pnömoni</a:t>
            </a:r>
            <a:r>
              <a:rPr lang="tr-TR" altLang="tr-TR" sz="2400" dirty="0">
                <a:latin typeface="Georgia" panose="02040502050405020303" pitchFamily="18" charset="0"/>
              </a:rPr>
              <a:t> nedeniyle hastanede yatırılmıştı 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400" dirty="0" err="1">
                <a:latin typeface="Georgia" panose="02040502050405020303" pitchFamily="18" charset="0"/>
              </a:rPr>
              <a:t>Postoperatif</a:t>
            </a:r>
            <a:r>
              <a:rPr lang="tr-TR" altLang="tr-TR" sz="2400" dirty="0">
                <a:latin typeface="Georgia" panose="02040502050405020303" pitchFamily="18" charset="0"/>
              </a:rPr>
              <a:t> 11. günde hızlı ilerleyen bir </a:t>
            </a:r>
            <a:r>
              <a:rPr lang="tr-TR" altLang="tr-TR" sz="2400" dirty="0" err="1">
                <a:latin typeface="Georgia" panose="02040502050405020303" pitchFamily="18" charset="0"/>
              </a:rPr>
              <a:t>trakeal</a:t>
            </a:r>
            <a:r>
              <a:rPr lang="tr-TR" altLang="tr-TR" sz="2400" dirty="0">
                <a:latin typeface="Georgia" panose="02040502050405020303" pitchFamily="18" charset="0"/>
              </a:rPr>
              <a:t> bronşit nedeniyle kaybedilene kadar sorunsuz bir iyileşme gözlenmiştir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400" dirty="0">
                <a:latin typeface="Georgia" panose="02040502050405020303" pitchFamily="18" charset="0"/>
              </a:rPr>
              <a:t>Otopside VSD</a:t>
            </a:r>
            <a:r>
              <a:rPr lang="tr-TR" altLang="en-US" sz="2400" dirty="0">
                <a:latin typeface="Georgia" panose="02040502050405020303" pitchFamily="18" charset="0"/>
              </a:rPr>
              <a:t>’</a:t>
            </a:r>
            <a:r>
              <a:rPr lang="tr-TR" altLang="tr-TR" sz="2400" dirty="0">
                <a:latin typeface="Georgia" panose="02040502050405020303" pitchFamily="18" charset="0"/>
              </a:rPr>
              <a:t> </a:t>
            </a:r>
            <a:r>
              <a:rPr lang="tr-TR" altLang="tr-TR" sz="2400" dirty="0" err="1">
                <a:latin typeface="Georgia" panose="02040502050405020303" pitchFamily="18" charset="0"/>
              </a:rPr>
              <a:t>nin</a:t>
            </a:r>
            <a:r>
              <a:rPr lang="tr-TR" altLang="tr-TR" sz="2400" dirty="0">
                <a:latin typeface="Georgia" panose="02040502050405020303" pitchFamily="18" charset="0"/>
              </a:rPr>
              <a:t> kapalı olduğu ve solunum yolu enfeksiyonunun ölüm nedeni olduğu doğrulanmıştır  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15841C4-700C-FC43-A8EE-54F484741D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5421" y="278755"/>
            <a:ext cx="685315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tr-TR" altLang="tr-TR" dirty="0">
                <a:solidFill>
                  <a:srgbClr val="FFFF00"/>
                </a:solidFill>
                <a:latin typeface="Comic Sans MS" panose="030F0902030302020204" pitchFamily="66" charset="0"/>
              </a:rPr>
              <a:t>KARDİYOPULMONER BYPASS</a:t>
            </a:r>
            <a:r>
              <a:rPr lang="tr-TR" altLang="en-US" dirty="0">
                <a:solidFill>
                  <a:srgbClr val="FFFF00"/>
                </a:solidFill>
                <a:latin typeface="Comic Sans MS" panose="030F0902030302020204" pitchFamily="66" charset="0"/>
              </a:rPr>
              <a:t>’</a:t>
            </a:r>
            <a:r>
              <a:rPr lang="tr-TR" altLang="tr-TR" dirty="0">
                <a:solidFill>
                  <a:srgbClr val="FFFF00"/>
                </a:solidFill>
                <a:latin typeface="Comic Sans MS" panose="030F0902030302020204" pitchFamily="66" charset="0"/>
              </a:rPr>
              <a:t> IN GELİŞİMİ</a:t>
            </a:r>
          </a:p>
        </p:txBody>
      </p:sp>
    </p:spTree>
    <p:extLst>
      <p:ext uri="{BB962C8B-B14F-4D97-AF65-F5344CB8AC3E}">
        <p14:creationId xmlns:p14="http://schemas.microsoft.com/office/powerpoint/2010/main" val="31139840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5" name="Rectangle 3">
            <a:extLst>
              <a:ext uri="{FF2B5EF4-FFF2-40B4-BE49-F238E27FC236}">
                <a16:creationId xmlns:a16="http://schemas.microsoft.com/office/drawing/2014/main" id="{C0796685-4BDB-0743-A577-E4E7B5BA60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3528" y="1052736"/>
            <a:ext cx="8229600" cy="47085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800" dirty="0">
                <a:latin typeface="Georgia" panose="02040502050405020303" pitchFamily="18" charset="0"/>
              </a:rPr>
              <a:t>1955</a:t>
            </a:r>
            <a:r>
              <a:rPr lang="tr-TR" altLang="en-US" sz="2800" dirty="0">
                <a:latin typeface="Georgia" panose="02040502050405020303" pitchFamily="18" charset="0"/>
              </a:rPr>
              <a:t>’</a:t>
            </a:r>
            <a:r>
              <a:rPr lang="tr-TR" altLang="tr-TR" sz="2800" dirty="0">
                <a:latin typeface="Georgia" panose="02040502050405020303" pitchFamily="18" charset="0"/>
              </a:rPr>
              <a:t>de </a:t>
            </a:r>
            <a:r>
              <a:rPr lang="tr-TR" altLang="tr-TR" sz="2800" dirty="0" err="1">
                <a:latin typeface="Georgia" panose="02040502050405020303" pitchFamily="18" charset="0"/>
              </a:rPr>
              <a:t>Lillehei</a:t>
            </a:r>
            <a:r>
              <a:rPr lang="tr-TR" altLang="tr-TR" sz="2800" dirty="0">
                <a:latin typeface="Georgia" panose="02040502050405020303" pitchFamily="18" charset="0"/>
              </a:rPr>
              <a:t> </a:t>
            </a:r>
            <a:r>
              <a:rPr lang="tr-TR" altLang="tr-TR" sz="2800" dirty="0" err="1">
                <a:latin typeface="Georgia" panose="02040502050405020303" pitchFamily="18" charset="0"/>
              </a:rPr>
              <a:t>ventriküler</a:t>
            </a:r>
            <a:r>
              <a:rPr lang="tr-TR" altLang="tr-TR" sz="2800" dirty="0">
                <a:latin typeface="Georgia" panose="02040502050405020303" pitchFamily="18" charset="0"/>
              </a:rPr>
              <a:t> </a:t>
            </a:r>
            <a:r>
              <a:rPr lang="tr-TR" altLang="tr-TR" sz="2800" dirty="0" err="1">
                <a:latin typeface="Georgia" panose="02040502050405020303" pitchFamily="18" charset="0"/>
              </a:rPr>
              <a:t>septal</a:t>
            </a:r>
            <a:r>
              <a:rPr lang="tr-TR" altLang="tr-TR" sz="2800" dirty="0">
                <a:latin typeface="Georgia" panose="02040502050405020303" pitchFamily="18" charset="0"/>
              </a:rPr>
              <a:t> </a:t>
            </a:r>
            <a:r>
              <a:rPr lang="tr-TR" altLang="tr-TR" sz="2800" dirty="0" err="1">
                <a:latin typeface="Georgia" panose="02040502050405020303" pitchFamily="18" charset="0"/>
              </a:rPr>
              <a:t>defekt</a:t>
            </a:r>
            <a:r>
              <a:rPr lang="tr-TR" altLang="tr-TR" sz="2800" dirty="0">
                <a:latin typeface="Georgia" panose="02040502050405020303" pitchFamily="18" charset="0"/>
              </a:rPr>
              <a:t>, </a:t>
            </a:r>
            <a:r>
              <a:rPr lang="tr-TR" altLang="tr-TR" sz="2800" dirty="0" err="1">
                <a:latin typeface="Georgia" panose="02040502050405020303" pitchFamily="18" charset="0"/>
              </a:rPr>
              <a:t>Fallot</a:t>
            </a:r>
            <a:r>
              <a:rPr lang="tr-TR" altLang="tr-TR" sz="2800" dirty="0">
                <a:latin typeface="Georgia" panose="02040502050405020303" pitchFamily="18" charset="0"/>
              </a:rPr>
              <a:t> </a:t>
            </a:r>
            <a:r>
              <a:rPr lang="tr-TR" altLang="tr-TR" sz="2800" dirty="0" err="1">
                <a:latin typeface="Georgia" panose="02040502050405020303" pitchFamily="18" charset="0"/>
              </a:rPr>
              <a:t>tetralojisi</a:t>
            </a:r>
            <a:r>
              <a:rPr lang="tr-TR" altLang="tr-TR" sz="2800" dirty="0">
                <a:latin typeface="Georgia" panose="02040502050405020303" pitchFamily="18" charset="0"/>
              </a:rPr>
              <a:t>, </a:t>
            </a:r>
            <a:r>
              <a:rPr lang="tr-TR" altLang="tr-TR" sz="2800" dirty="0" err="1">
                <a:latin typeface="Georgia" panose="02040502050405020303" pitchFamily="18" charset="0"/>
              </a:rPr>
              <a:t>atrioventriküler</a:t>
            </a:r>
            <a:r>
              <a:rPr lang="tr-TR" altLang="tr-TR" sz="2800" dirty="0">
                <a:latin typeface="Georgia" panose="02040502050405020303" pitchFamily="18" charset="0"/>
              </a:rPr>
              <a:t> kanal </a:t>
            </a:r>
            <a:r>
              <a:rPr lang="tr-TR" altLang="tr-TR" sz="2800" dirty="0" err="1">
                <a:latin typeface="Georgia" panose="02040502050405020303" pitchFamily="18" charset="0"/>
              </a:rPr>
              <a:t>defektleri</a:t>
            </a:r>
            <a:r>
              <a:rPr lang="tr-TR" altLang="tr-TR" sz="2800" dirty="0">
                <a:latin typeface="Georgia" panose="02040502050405020303" pitchFamily="18" charset="0"/>
              </a:rPr>
              <a:t> dahil 32 hasta yayınlamıştır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800" dirty="0">
                <a:solidFill>
                  <a:schemeClr val="tx2"/>
                </a:solidFill>
                <a:latin typeface="Georgia" panose="02040502050405020303" pitchFamily="18" charset="0"/>
              </a:rPr>
              <a:t>Temmuz 1955</a:t>
            </a:r>
            <a:r>
              <a:rPr lang="tr-TR" altLang="en-US" sz="2800" dirty="0">
                <a:solidFill>
                  <a:schemeClr val="tx2"/>
                </a:solidFill>
                <a:latin typeface="Georgia" panose="02040502050405020303" pitchFamily="18" charset="0"/>
              </a:rPr>
              <a:t>’</a:t>
            </a:r>
            <a:r>
              <a:rPr lang="tr-TR" altLang="tr-TR" sz="2800" dirty="0">
                <a:solidFill>
                  <a:schemeClr val="tx2"/>
                </a:solidFill>
                <a:latin typeface="Georgia" panose="02040502050405020303" pitchFamily="18" charset="0"/>
              </a:rPr>
              <a:t>de</a:t>
            </a:r>
            <a:r>
              <a:rPr lang="tr-TR" altLang="tr-TR" sz="2800" dirty="0">
                <a:latin typeface="Georgia" panose="02040502050405020303" pitchFamily="18" charset="0"/>
              </a:rPr>
              <a:t> kros-sirkülasyon sistemi için kullanılan pompaya </a:t>
            </a:r>
            <a:r>
              <a:rPr lang="tr-TR" altLang="tr-TR" sz="2800" dirty="0" err="1">
                <a:solidFill>
                  <a:srgbClr val="FF0000"/>
                </a:solidFill>
                <a:latin typeface="Georgia" panose="02040502050405020303" pitchFamily="18" charset="0"/>
              </a:rPr>
              <a:t>DeWall</a:t>
            </a:r>
            <a:r>
              <a:rPr lang="tr-TR" altLang="tr-TR" sz="2800" dirty="0">
                <a:solidFill>
                  <a:srgbClr val="FF0000"/>
                </a:solidFill>
                <a:latin typeface="Georgia" panose="02040502050405020303" pitchFamily="18" charset="0"/>
              </a:rPr>
              <a:t> ve </a:t>
            </a:r>
            <a:r>
              <a:rPr lang="tr-TR" altLang="tr-TR" sz="2800" dirty="0" err="1">
                <a:solidFill>
                  <a:srgbClr val="FF0000"/>
                </a:solidFill>
                <a:latin typeface="Georgia" panose="02040502050405020303" pitchFamily="18" charset="0"/>
              </a:rPr>
              <a:t>Lillehei</a:t>
            </a:r>
            <a:r>
              <a:rPr lang="tr-TR" altLang="tr-TR" sz="2800" dirty="0">
                <a:latin typeface="Georgia" panose="02040502050405020303" pitchFamily="18" charset="0"/>
              </a:rPr>
              <a:t> tarafından geliştirilen bir </a:t>
            </a:r>
            <a:r>
              <a:rPr lang="tr-TR" altLang="tr-TR" sz="2800" dirty="0" err="1">
                <a:solidFill>
                  <a:srgbClr val="FF0000"/>
                </a:solidFill>
                <a:latin typeface="Georgia" panose="02040502050405020303" pitchFamily="18" charset="0"/>
              </a:rPr>
              <a:t>bubble</a:t>
            </a:r>
            <a:r>
              <a:rPr lang="tr-TR" altLang="tr-TR" sz="2800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tr-TR" altLang="tr-TR" sz="2800" dirty="0" err="1">
                <a:solidFill>
                  <a:srgbClr val="FF0000"/>
                </a:solidFill>
                <a:latin typeface="Georgia" panose="02040502050405020303" pitchFamily="18" charset="0"/>
              </a:rPr>
              <a:t>oksijenatör</a:t>
            </a:r>
            <a:r>
              <a:rPr lang="tr-TR" altLang="tr-TR" sz="2800" dirty="0">
                <a:latin typeface="Georgia" panose="02040502050405020303" pitchFamily="18" charset="0"/>
              </a:rPr>
              <a:t> ilave edilmiştir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800" dirty="0">
                <a:solidFill>
                  <a:schemeClr val="tx2"/>
                </a:solidFill>
                <a:latin typeface="Georgia" panose="02040502050405020303" pitchFamily="18" charset="0"/>
              </a:rPr>
              <a:t>Kros-sirkülasyon tekniği 1954–1955 arasında 45 hastada kullanıldıktan sonra terk edilmiştir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800" dirty="0">
                <a:solidFill>
                  <a:srgbClr val="FF0000"/>
                </a:solidFill>
                <a:latin typeface="Georgia" panose="02040502050405020303" pitchFamily="18" charset="0"/>
              </a:rPr>
              <a:t>Her ne kadar kısa ömürlü olsa da kros-sirkülasyon kalp cerrahisinin gelişiminde önemli bir basamak olmuştur 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D1A1D3A-4204-E241-A762-FEA1A86D33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5421" y="278755"/>
            <a:ext cx="685315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tr-TR" altLang="tr-TR" dirty="0">
                <a:solidFill>
                  <a:srgbClr val="FFFF00"/>
                </a:solidFill>
                <a:latin typeface="Comic Sans MS" panose="030F0902030302020204" pitchFamily="66" charset="0"/>
              </a:rPr>
              <a:t>KARDİYOPULMONER BYPASS</a:t>
            </a:r>
            <a:r>
              <a:rPr lang="tr-TR" altLang="en-US" dirty="0">
                <a:solidFill>
                  <a:srgbClr val="FFFF00"/>
                </a:solidFill>
                <a:latin typeface="Comic Sans MS" panose="030F0902030302020204" pitchFamily="66" charset="0"/>
              </a:rPr>
              <a:t>’</a:t>
            </a:r>
            <a:r>
              <a:rPr lang="tr-TR" altLang="tr-TR" dirty="0">
                <a:solidFill>
                  <a:srgbClr val="FFFF00"/>
                </a:solidFill>
                <a:latin typeface="Comic Sans MS" panose="030F0902030302020204" pitchFamily="66" charset="0"/>
              </a:rPr>
              <a:t> IN GELİŞİMİ</a:t>
            </a:r>
          </a:p>
        </p:txBody>
      </p:sp>
    </p:spTree>
    <p:extLst>
      <p:ext uri="{BB962C8B-B14F-4D97-AF65-F5344CB8AC3E}">
        <p14:creationId xmlns:p14="http://schemas.microsoft.com/office/powerpoint/2010/main" val="15785326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934DCB64-E76C-244F-A473-A8A9039795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620000" cy="1676400"/>
          </a:xfrm>
        </p:spPr>
        <p:txBody>
          <a:bodyPr/>
          <a:lstStyle/>
          <a:p>
            <a:pPr eaLnBrk="1" hangingPunct="1"/>
            <a:r>
              <a:rPr lang="en-US" altLang="tr-TR" sz="3600" b="1" dirty="0">
                <a:solidFill>
                  <a:srgbClr val="FFFF00"/>
                </a:solidFill>
                <a:effectLst/>
                <a:latin typeface="Comic Sans MS" panose="030F0902030302020204" pitchFamily="66" charset="0"/>
              </a:rPr>
              <a:t>Controlled Cross-Circulation</a:t>
            </a:r>
            <a:br>
              <a:rPr lang="en-US" altLang="tr-TR" sz="3600" b="1" dirty="0">
                <a:solidFill>
                  <a:srgbClr val="FFFF00"/>
                </a:solidFill>
                <a:effectLst/>
                <a:latin typeface="Comic Sans MS" panose="030F0902030302020204" pitchFamily="66" charset="0"/>
              </a:rPr>
            </a:br>
            <a:r>
              <a:rPr lang="en-US" altLang="tr-TR" sz="3600" b="1" dirty="0">
                <a:solidFill>
                  <a:srgbClr val="FFFF00"/>
                </a:solidFill>
                <a:effectLst/>
                <a:latin typeface="Comic Sans MS" panose="030F0902030302020204" pitchFamily="66" charset="0"/>
              </a:rPr>
              <a:t>3/26/54-7/19/55</a:t>
            </a:r>
          </a:p>
        </p:txBody>
      </p:sp>
      <p:sp>
        <p:nvSpPr>
          <p:cNvPr id="352259" name="Rectangle 3">
            <a:extLst>
              <a:ext uri="{FF2B5EF4-FFF2-40B4-BE49-F238E27FC236}">
                <a16:creationId xmlns:a16="http://schemas.microsoft.com/office/drawing/2014/main" id="{CBDF325E-943F-ED4D-AFCB-406BCEF38E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229600" cy="3763963"/>
          </a:xfrm>
        </p:spPr>
        <p:txBody>
          <a:bodyPr/>
          <a:lstStyle/>
          <a:p>
            <a:pPr marL="136525" indent="0" eaLnBrk="1" hangingPunct="1">
              <a:buClr>
                <a:srgbClr val="FF0000"/>
              </a:buClr>
              <a:buNone/>
              <a:defRPr/>
            </a:pPr>
            <a:r>
              <a:rPr lang="en-US" b="1" dirty="0">
                <a:solidFill>
                  <a:srgbClr val="CCECF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Georgia" panose="02040502050405020303" pitchFamily="18" charset="0"/>
              </a:rPr>
              <a:t>                       </a:t>
            </a:r>
            <a:r>
              <a:rPr lang="en-US" sz="2800" b="1" dirty="0">
                <a:solidFill>
                  <a:schemeClr val="folHlink"/>
                </a:solidFill>
                <a:effectLst/>
                <a:latin typeface="Georgia" panose="02040502050405020303" pitchFamily="18" charset="0"/>
              </a:rPr>
              <a:t>NO.   MORT.         &lt; 2Y     MORT.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en-US" sz="2800" b="1" dirty="0">
                <a:effectLst/>
                <a:latin typeface="Georgia" panose="02040502050405020303" pitchFamily="18" charset="0"/>
              </a:rPr>
              <a:t>VSD           28     8 (28%)          16      6 (37%)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en-US" sz="2800" b="1" dirty="0">
                <a:effectLst/>
                <a:latin typeface="Georgia" panose="02040502050405020303" pitchFamily="18" charset="0"/>
              </a:rPr>
              <a:t>TOF           11     4 (36%)            5      3 (60%)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en-US" sz="2800" b="1" dirty="0">
                <a:effectLst/>
                <a:latin typeface="Georgia" panose="02040502050405020303" pitchFamily="18" charset="0"/>
              </a:rPr>
              <a:t>CAVC          4     3 (75%)            3      2 (67%)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en-US" sz="2800" b="1" dirty="0">
                <a:effectLst/>
                <a:latin typeface="Georgia" panose="02040502050405020303" pitchFamily="18" charset="0"/>
              </a:rPr>
              <a:t>IPS              2      0               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en-US" sz="2800" b="1" dirty="0">
                <a:effectLst/>
                <a:latin typeface="Georgia" panose="02040502050405020303" pitchFamily="18" charset="0"/>
              </a:rPr>
              <a:t>                  45    15 (33%)          24    11 (49%)</a:t>
            </a:r>
          </a:p>
        </p:txBody>
      </p:sp>
    </p:spTree>
    <p:extLst>
      <p:ext uri="{BB962C8B-B14F-4D97-AF65-F5344CB8AC3E}">
        <p14:creationId xmlns:p14="http://schemas.microsoft.com/office/powerpoint/2010/main" val="2678092460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3" name="Rectangle 3">
            <a:extLst>
              <a:ext uri="{FF2B5EF4-FFF2-40B4-BE49-F238E27FC236}">
                <a16:creationId xmlns:a16="http://schemas.microsoft.com/office/drawing/2014/main" id="{BCDD4859-D1AC-FE40-B4A9-2C741A1FAD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1426" y="908720"/>
            <a:ext cx="5338763" cy="5224462"/>
          </a:xfrm>
        </p:spPr>
        <p:txBody>
          <a:bodyPr/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400" dirty="0">
                <a:latin typeface="Georgia" panose="02040502050405020303" pitchFamily="18" charset="0"/>
              </a:rPr>
              <a:t>II. Dünya Savaşından sonra </a:t>
            </a:r>
            <a:r>
              <a:rPr lang="tr-TR" altLang="tr-TR" sz="2400" dirty="0">
                <a:solidFill>
                  <a:srgbClr val="FF0000"/>
                </a:solidFill>
                <a:latin typeface="Georgia" panose="02040502050405020303" pitchFamily="18" charset="0"/>
              </a:rPr>
              <a:t>John </a:t>
            </a:r>
            <a:r>
              <a:rPr lang="tr-TR" altLang="tr-TR" sz="2400" dirty="0" err="1">
                <a:solidFill>
                  <a:srgbClr val="FF0000"/>
                </a:solidFill>
                <a:latin typeface="Georgia" panose="02040502050405020303" pitchFamily="18" charset="0"/>
              </a:rPr>
              <a:t>Gibbon</a:t>
            </a:r>
            <a:r>
              <a:rPr lang="tr-TR" altLang="tr-TR" sz="2400" dirty="0">
                <a:latin typeface="Georgia" panose="02040502050405020303" pitchFamily="18" charset="0"/>
              </a:rPr>
              <a:t> araştırmalarına geri döner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400" dirty="0">
                <a:solidFill>
                  <a:schemeClr val="tx2"/>
                </a:solidFill>
                <a:latin typeface="Georgia" panose="02040502050405020303" pitchFamily="18" charset="0"/>
              </a:rPr>
              <a:t>IBM</a:t>
            </a:r>
            <a:r>
              <a:rPr lang="tr-TR" altLang="tr-TR" sz="2400" dirty="0">
                <a:latin typeface="Georgia" panose="02040502050405020303" pitchFamily="18" charset="0"/>
              </a:rPr>
              <a:t> in başkanı </a:t>
            </a:r>
            <a:r>
              <a:rPr lang="tr-TR" altLang="tr-TR" sz="2400" dirty="0">
                <a:solidFill>
                  <a:srgbClr val="FF0000"/>
                </a:solidFill>
                <a:latin typeface="Georgia" panose="02040502050405020303" pitchFamily="18" charset="0"/>
              </a:rPr>
              <a:t>Thomas Watson</a:t>
            </a:r>
            <a:r>
              <a:rPr lang="tr-TR" altLang="tr-TR" sz="2400" dirty="0">
                <a:latin typeface="Georgia" panose="02040502050405020303" pitchFamily="18" charset="0"/>
              </a:rPr>
              <a:t> ile tanışır. Watson </a:t>
            </a:r>
            <a:r>
              <a:rPr lang="tr-TR" altLang="tr-TR" sz="2400" dirty="0" err="1">
                <a:latin typeface="Georgia" panose="02040502050405020303" pitchFamily="18" charset="0"/>
              </a:rPr>
              <a:t>Gibbon</a:t>
            </a:r>
            <a:r>
              <a:rPr lang="tr-TR" altLang="en-US" sz="2400" dirty="0">
                <a:latin typeface="Georgia" panose="02040502050405020303" pitchFamily="18" charset="0"/>
              </a:rPr>
              <a:t>’</a:t>
            </a:r>
            <a:r>
              <a:rPr lang="tr-TR" altLang="tr-TR" sz="2400" dirty="0">
                <a:latin typeface="Georgia" panose="02040502050405020303" pitchFamily="18" charset="0"/>
              </a:rPr>
              <a:t> un araştırmalarından etkilenir ve ona yardım sözü verir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400" dirty="0">
                <a:latin typeface="Georgia" panose="02040502050405020303" pitchFamily="18" charset="0"/>
              </a:rPr>
              <a:t>IBM</a:t>
            </a:r>
            <a:r>
              <a:rPr lang="tr-TR" altLang="en-US" sz="2400" dirty="0">
                <a:latin typeface="Georgia" panose="02040502050405020303" pitchFamily="18" charset="0"/>
              </a:rPr>
              <a:t>’</a:t>
            </a:r>
            <a:r>
              <a:rPr lang="tr-TR" altLang="tr-TR" sz="2400" dirty="0">
                <a:latin typeface="Georgia" panose="02040502050405020303" pitchFamily="18" charset="0"/>
              </a:rPr>
              <a:t> den altı mühendisin yardımıyla </a:t>
            </a:r>
            <a:r>
              <a:rPr lang="tr-TR" altLang="tr-TR" sz="2400" dirty="0" err="1">
                <a:latin typeface="Georgia" panose="02040502050405020303" pitchFamily="18" charset="0"/>
              </a:rPr>
              <a:t>Gibbon</a:t>
            </a:r>
            <a:r>
              <a:rPr lang="tr-TR" altLang="en-US" sz="2400" dirty="0">
                <a:latin typeface="Georgia" panose="02040502050405020303" pitchFamily="18" charset="0"/>
              </a:rPr>
              <a:t>’</a:t>
            </a:r>
            <a:r>
              <a:rPr lang="tr-TR" altLang="tr-TR" sz="2400" dirty="0">
                <a:latin typeface="Georgia" panose="02040502050405020303" pitchFamily="18" charset="0"/>
              </a:rPr>
              <a:t> un ilk makinesine benzer bir kalp-akciğer makinesi yapılır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400" dirty="0">
                <a:latin typeface="Georgia" panose="02040502050405020303" pitchFamily="18" charset="0"/>
              </a:rPr>
              <a:t>Bu makine </a:t>
            </a:r>
            <a:r>
              <a:rPr lang="tr-TR" altLang="tr-TR" sz="2400" dirty="0" err="1">
                <a:latin typeface="Georgia" panose="02040502050405020303" pitchFamily="18" charset="0"/>
              </a:rPr>
              <a:t>vertikal</a:t>
            </a:r>
            <a:r>
              <a:rPr lang="tr-TR" altLang="tr-TR" sz="2400" dirty="0">
                <a:latin typeface="Georgia" panose="02040502050405020303" pitchFamily="18" charset="0"/>
              </a:rPr>
              <a:t> bir silindir </a:t>
            </a:r>
            <a:r>
              <a:rPr lang="tr-TR" altLang="tr-TR" sz="2400" dirty="0" err="1">
                <a:latin typeface="Georgia" panose="02040502050405020303" pitchFamily="18" charset="0"/>
              </a:rPr>
              <a:t>oksijenatör</a:t>
            </a:r>
            <a:r>
              <a:rPr lang="tr-TR" altLang="tr-TR" sz="2400" dirty="0">
                <a:latin typeface="Georgia" panose="02040502050405020303" pitchFamily="18" charset="0"/>
              </a:rPr>
              <a:t> ve </a:t>
            </a:r>
            <a:r>
              <a:rPr lang="tr-TR" altLang="tr-TR" sz="2400" dirty="0" err="1">
                <a:latin typeface="Georgia" panose="02040502050405020303" pitchFamily="18" charset="0"/>
              </a:rPr>
              <a:t>modifiye</a:t>
            </a:r>
            <a:r>
              <a:rPr lang="tr-TR" altLang="tr-TR" sz="2400" dirty="0">
                <a:latin typeface="Georgia" panose="02040502050405020303" pitchFamily="18" charset="0"/>
              </a:rPr>
              <a:t> bir </a:t>
            </a:r>
            <a:r>
              <a:rPr lang="tr-TR" altLang="tr-TR" sz="2400" dirty="0" err="1">
                <a:latin typeface="Georgia" panose="02040502050405020303" pitchFamily="18" charset="0"/>
              </a:rPr>
              <a:t>rotatuar</a:t>
            </a:r>
            <a:r>
              <a:rPr lang="tr-TR" altLang="tr-TR" sz="2400" dirty="0">
                <a:latin typeface="Georgia" panose="02040502050405020303" pitchFamily="18" charset="0"/>
              </a:rPr>
              <a:t> </a:t>
            </a:r>
            <a:r>
              <a:rPr lang="tr-TR" altLang="tr-TR" sz="2400" dirty="0" err="1">
                <a:latin typeface="Georgia" panose="02040502050405020303" pitchFamily="18" charset="0"/>
              </a:rPr>
              <a:t>DeBakey</a:t>
            </a:r>
            <a:r>
              <a:rPr lang="tr-TR" altLang="tr-TR" sz="2400" dirty="0">
                <a:latin typeface="Georgia" panose="02040502050405020303" pitchFamily="18" charset="0"/>
              </a:rPr>
              <a:t> pompasından oluşuyordu 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§"/>
            </a:pPr>
            <a:endParaRPr lang="tr-TR" altLang="tr-TR" sz="2400" dirty="0">
              <a:latin typeface="Georgia" panose="02040502050405020303" pitchFamily="18" charset="0"/>
            </a:endParaRPr>
          </a:p>
        </p:txBody>
      </p:sp>
      <p:pic>
        <p:nvPicPr>
          <p:cNvPr id="20483" name="Picture 5" descr="gibbon">
            <a:extLst>
              <a:ext uri="{FF2B5EF4-FFF2-40B4-BE49-F238E27FC236}">
                <a16:creationId xmlns:a16="http://schemas.microsoft.com/office/drawing/2014/main" id="{336F8024-7105-FB4A-955A-9DC1CC19B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1268413"/>
            <a:ext cx="2700338" cy="249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6" descr="Thomas Watson IBM">
            <a:extLst>
              <a:ext uri="{FF2B5EF4-FFF2-40B4-BE49-F238E27FC236}">
                <a16:creationId xmlns:a16="http://schemas.microsoft.com/office/drawing/2014/main" id="{94E4BDFB-CF51-3047-BAF3-2CB73C6AE0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3789363"/>
            <a:ext cx="3708400" cy="274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>
            <a:extLst>
              <a:ext uri="{FF2B5EF4-FFF2-40B4-BE49-F238E27FC236}">
                <a16:creationId xmlns:a16="http://schemas.microsoft.com/office/drawing/2014/main" id="{C51E6C54-BDB4-0143-9747-D19E188F6C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5421" y="278755"/>
            <a:ext cx="685315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tr-TR" altLang="tr-TR" dirty="0">
                <a:solidFill>
                  <a:srgbClr val="FFFF00"/>
                </a:solidFill>
                <a:latin typeface="Comic Sans MS" panose="030F0902030302020204" pitchFamily="66" charset="0"/>
              </a:rPr>
              <a:t>KARDİYOPULMONER BYPASS</a:t>
            </a:r>
            <a:r>
              <a:rPr lang="tr-TR" altLang="en-US" dirty="0">
                <a:solidFill>
                  <a:srgbClr val="FFFF00"/>
                </a:solidFill>
                <a:latin typeface="Comic Sans MS" panose="030F0902030302020204" pitchFamily="66" charset="0"/>
              </a:rPr>
              <a:t>’</a:t>
            </a:r>
            <a:r>
              <a:rPr lang="tr-TR" altLang="tr-TR" dirty="0">
                <a:solidFill>
                  <a:srgbClr val="FFFF00"/>
                </a:solidFill>
                <a:latin typeface="Comic Sans MS" panose="030F0902030302020204" pitchFamily="66" charset="0"/>
              </a:rPr>
              <a:t> IN GELİŞİMİ</a:t>
            </a:r>
          </a:p>
        </p:txBody>
      </p:sp>
    </p:spTree>
    <p:extLst>
      <p:ext uri="{BB962C8B-B14F-4D97-AF65-F5344CB8AC3E}">
        <p14:creationId xmlns:p14="http://schemas.microsoft.com/office/powerpoint/2010/main" val="29099378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5" descr="CPB1">
            <a:extLst>
              <a:ext uri="{FF2B5EF4-FFF2-40B4-BE49-F238E27FC236}">
                <a16:creationId xmlns:a16="http://schemas.microsoft.com/office/drawing/2014/main" id="{53E95600-50C1-924A-8ABD-C941E81C7F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30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2"/>
            <a:ext cx="8137525" cy="578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49311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5" descr="CPB2">
            <a:extLst>
              <a:ext uri="{FF2B5EF4-FFF2-40B4-BE49-F238E27FC236}">
                <a16:creationId xmlns:a16="http://schemas.microsoft.com/office/drawing/2014/main" id="{166EB6AF-AAF5-6B49-9CD4-6D61D77B5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32656"/>
            <a:ext cx="6624637" cy="583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65653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5" name="Rectangle 3">
            <a:extLst>
              <a:ext uri="{FF2B5EF4-FFF2-40B4-BE49-F238E27FC236}">
                <a16:creationId xmlns:a16="http://schemas.microsoft.com/office/drawing/2014/main" id="{AC78AB28-3C6F-E745-BE1E-B43568D5C5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2756" y="1124744"/>
            <a:ext cx="8218487" cy="50958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400" dirty="0" err="1">
                <a:latin typeface="Georgia" panose="02040502050405020303" pitchFamily="18" charset="0"/>
              </a:rPr>
              <a:t>Gibbon</a:t>
            </a:r>
            <a:r>
              <a:rPr lang="tr-TR" altLang="en-US" sz="2400" dirty="0" err="1">
                <a:latin typeface="Georgia" panose="02040502050405020303" pitchFamily="18" charset="0"/>
              </a:rPr>
              <a:t>’</a:t>
            </a:r>
            <a:r>
              <a:rPr lang="tr-TR" altLang="tr-TR" sz="2400" dirty="0" err="1">
                <a:latin typeface="Georgia" panose="02040502050405020303" pitchFamily="18" charset="0"/>
              </a:rPr>
              <a:t>ın</a:t>
            </a:r>
            <a:r>
              <a:rPr lang="tr-TR" altLang="tr-TR" sz="2400" dirty="0">
                <a:latin typeface="Georgia" panose="02040502050405020303" pitchFamily="18" charset="0"/>
              </a:rPr>
              <a:t> bu yeni makinesini küçük köpeklerde başarıyla kullanmış ve bunlardan bazıları uzun süre yaşamıştır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400" dirty="0">
                <a:latin typeface="Georgia" panose="02040502050405020303" pitchFamily="18" charset="0"/>
              </a:rPr>
              <a:t> Ancak </a:t>
            </a:r>
            <a:r>
              <a:rPr lang="tr-TR" altLang="tr-TR" sz="2400" dirty="0" err="1">
                <a:latin typeface="Georgia" panose="02040502050405020303" pitchFamily="18" charset="0"/>
              </a:rPr>
              <a:t>Gibbon</a:t>
            </a:r>
            <a:r>
              <a:rPr lang="tr-TR" altLang="en-US" sz="2400" dirty="0">
                <a:latin typeface="Georgia" panose="02040502050405020303" pitchFamily="18" charset="0"/>
              </a:rPr>
              <a:t>’</a:t>
            </a:r>
            <a:r>
              <a:rPr lang="tr-TR" altLang="tr-TR" sz="2400" dirty="0">
                <a:latin typeface="Georgia" panose="02040502050405020303" pitchFamily="18" charset="0"/>
              </a:rPr>
              <a:t> un kan </a:t>
            </a:r>
            <a:r>
              <a:rPr lang="tr-TR" altLang="tr-TR" sz="2400" dirty="0" err="1">
                <a:latin typeface="Georgia" panose="02040502050405020303" pitchFamily="18" charset="0"/>
              </a:rPr>
              <a:t>oksijenatörü</a:t>
            </a:r>
            <a:r>
              <a:rPr lang="tr-TR" altLang="tr-TR" sz="2400" dirty="0">
                <a:latin typeface="Georgia" panose="02040502050405020303" pitchFamily="18" charset="0"/>
              </a:rPr>
              <a:t> insanlar için oldukça küçüktü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400" dirty="0">
                <a:latin typeface="Georgia" panose="02040502050405020303" pitchFamily="18" charset="0"/>
              </a:rPr>
              <a:t>Bunun üzerine IBM takımı daha büyük bir </a:t>
            </a:r>
            <a:r>
              <a:rPr lang="tr-TR" altLang="tr-TR" sz="2400" dirty="0" err="1">
                <a:latin typeface="Georgia" panose="02040502050405020303" pitchFamily="18" charset="0"/>
              </a:rPr>
              <a:t>oksijenatörü</a:t>
            </a:r>
            <a:r>
              <a:rPr lang="tr-TR" altLang="tr-TR" sz="2400" dirty="0">
                <a:latin typeface="Georgia" panose="02040502050405020303" pitchFamily="18" charset="0"/>
              </a:rPr>
              <a:t> tasarlayıp yeni bir pompaya uyarladılar 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400" dirty="0">
                <a:latin typeface="Georgia" panose="02040502050405020303" pitchFamily="18" charset="0"/>
              </a:rPr>
              <a:t>Köpeklerdeki erken </a:t>
            </a:r>
            <a:r>
              <a:rPr lang="tr-TR" altLang="tr-TR" sz="2400" dirty="0" err="1">
                <a:latin typeface="Georgia" panose="02040502050405020303" pitchFamily="18" charset="0"/>
              </a:rPr>
              <a:t>mortalitesi</a:t>
            </a:r>
            <a:r>
              <a:rPr lang="tr-TR" altLang="tr-TR" sz="2400" dirty="0">
                <a:latin typeface="Georgia" panose="02040502050405020303" pitchFamily="18" charset="0"/>
              </a:rPr>
              <a:t> başlangıçta % 80</a:t>
            </a:r>
            <a:r>
              <a:rPr lang="tr-TR" altLang="en-US" sz="2400" dirty="0">
                <a:latin typeface="Georgia" panose="02040502050405020303" pitchFamily="18" charset="0"/>
              </a:rPr>
              <a:t>’</a:t>
            </a:r>
            <a:r>
              <a:rPr lang="tr-TR" altLang="tr-TR" sz="2400" dirty="0">
                <a:latin typeface="Georgia" panose="02040502050405020303" pitchFamily="18" charset="0"/>
              </a:rPr>
              <a:t> </a:t>
            </a:r>
            <a:r>
              <a:rPr lang="tr-TR" altLang="tr-TR" sz="2400" dirty="0" err="1">
                <a:latin typeface="Georgia" panose="02040502050405020303" pitchFamily="18" charset="0"/>
              </a:rPr>
              <a:t>ken</a:t>
            </a:r>
            <a:r>
              <a:rPr lang="tr-TR" altLang="tr-TR" sz="2400" dirty="0">
                <a:latin typeface="Georgia" panose="02040502050405020303" pitchFamily="18" charset="0"/>
              </a:rPr>
              <a:t> sonraları iyileşmiştir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400" dirty="0">
                <a:latin typeface="Georgia" panose="02040502050405020303" pitchFamily="18" charset="0"/>
              </a:rPr>
              <a:t>İlk hastası 15 yaşında, ciddi </a:t>
            </a:r>
            <a:r>
              <a:rPr lang="tr-TR" altLang="tr-TR" sz="2400" dirty="0" err="1">
                <a:latin typeface="Georgia" panose="02040502050405020303" pitchFamily="18" charset="0"/>
              </a:rPr>
              <a:t>konjestif</a:t>
            </a:r>
            <a:r>
              <a:rPr lang="tr-TR" altLang="tr-TR" sz="2400" dirty="0">
                <a:latin typeface="Georgia" panose="02040502050405020303" pitchFamily="18" charset="0"/>
              </a:rPr>
              <a:t> kalp yetmezliği olan bir kız olmuştur. Kızın </a:t>
            </a:r>
            <a:r>
              <a:rPr lang="tr-TR" altLang="tr-TR" sz="2400" dirty="0" err="1">
                <a:latin typeface="Georgia" panose="02040502050405020303" pitchFamily="18" charset="0"/>
              </a:rPr>
              <a:t>preoperatif</a:t>
            </a:r>
            <a:r>
              <a:rPr lang="tr-TR" altLang="tr-TR" sz="2400" dirty="0">
                <a:latin typeface="Georgia" panose="02040502050405020303" pitchFamily="18" charset="0"/>
              </a:rPr>
              <a:t> tanısı ASD idi. Ancak operasyonda ASD bulunamamıştır 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400" dirty="0">
                <a:latin typeface="Georgia" panose="02040502050405020303" pitchFamily="18" charset="0"/>
              </a:rPr>
              <a:t>Hasta kaybedilmiş, otopside geniş bir PDA tespit edilmiştir 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CA194E0-6163-1C44-95C4-1B89718A61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5421" y="278755"/>
            <a:ext cx="685315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tr-TR" altLang="tr-TR" dirty="0">
                <a:solidFill>
                  <a:srgbClr val="FFFF00"/>
                </a:solidFill>
                <a:latin typeface="Comic Sans MS" panose="030F0902030302020204" pitchFamily="66" charset="0"/>
              </a:rPr>
              <a:t>KARDİYOPULMONER BYPASS</a:t>
            </a:r>
            <a:r>
              <a:rPr lang="tr-TR" altLang="en-US" dirty="0">
                <a:solidFill>
                  <a:srgbClr val="FFFF00"/>
                </a:solidFill>
                <a:latin typeface="Comic Sans MS" panose="030F0902030302020204" pitchFamily="66" charset="0"/>
              </a:rPr>
              <a:t>’</a:t>
            </a:r>
            <a:r>
              <a:rPr lang="tr-TR" altLang="tr-TR" dirty="0">
                <a:solidFill>
                  <a:srgbClr val="FFFF00"/>
                </a:solidFill>
                <a:latin typeface="Comic Sans MS" panose="030F0902030302020204" pitchFamily="66" charset="0"/>
              </a:rPr>
              <a:t> IN GELİŞİMİ</a:t>
            </a:r>
          </a:p>
        </p:txBody>
      </p:sp>
    </p:spTree>
    <p:extLst>
      <p:ext uri="{BB962C8B-B14F-4D97-AF65-F5344CB8AC3E}">
        <p14:creationId xmlns:p14="http://schemas.microsoft.com/office/powerpoint/2010/main" val="17644760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An external file that holds a picture, illustration, etc., usually as some form of binary object. The name of referred object is thij00024-0013-a.jpg">
            <a:extLst>
              <a:ext uri="{FF2B5EF4-FFF2-40B4-BE49-F238E27FC236}">
                <a16:creationId xmlns:a16="http://schemas.microsoft.com/office/drawing/2014/main" id="{CAB72D5D-5765-5F40-946A-DE9D01F604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75" y="1447800"/>
            <a:ext cx="446722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Rectangle 3">
            <a:extLst>
              <a:ext uri="{FF2B5EF4-FFF2-40B4-BE49-F238E27FC236}">
                <a16:creationId xmlns:a16="http://schemas.microsoft.com/office/drawing/2014/main" id="{D8F1FC3B-6467-4B43-8A00-20969E0BFBA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67544" y="18864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tr-TR" sz="3600" b="1" dirty="0">
                <a:solidFill>
                  <a:srgbClr val="FFFF00"/>
                </a:solidFill>
                <a:effectLst/>
                <a:latin typeface="Comic Sans MS" panose="030F0902030302020204" pitchFamily="66" charset="0"/>
              </a:rPr>
              <a:t>GIBBON’S </a:t>
            </a:r>
            <a:br>
              <a:rPr lang="en-US" altLang="tr-TR" sz="3600" b="1" dirty="0">
                <a:solidFill>
                  <a:srgbClr val="FFFF00"/>
                </a:solidFill>
                <a:effectLst/>
                <a:latin typeface="Comic Sans MS" panose="030F0902030302020204" pitchFamily="66" charset="0"/>
              </a:rPr>
            </a:br>
            <a:r>
              <a:rPr lang="en-US" altLang="tr-TR" sz="3600" b="1" dirty="0">
                <a:solidFill>
                  <a:srgbClr val="FFFF00"/>
                </a:solidFill>
                <a:effectLst/>
                <a:latin typeface="Comic Sans MS" panose="030F0902030302020204" pitchFamily="66" charset="0"/>
              </a:rPr>
              <a:t>HEART-LUNG APPARATUS</a:t>
            </a:r>
            <a:r>
              <a:rPr lang="en-US" altLang="tr-TR" sz="4000" b="1" dirty="0">
                <a:solidFill>
                  <a:srgbClr val="FFFF00"/>
                </a:solidFill>
                <a:effectLst/>
                <a:latin typeface="Comic Sans MS" panose="030F0902030302020204" pitchFamily="66" charset="0"/>
              </a:rPr>
              <a:t> </a:t>
            </a:r>
            <a:r>
              <a:rPr lang="en-US" altLang="tr-TR" sz="1800" dirty="0">
                <a:solidFill>
                  <a:srgbClr val="FFFF00"/>
                </a:solidFill>
                <a:effectLst/>
                <a:latin typeface="Comic Sans MS" panose="030F0902030302020204" pitchFamily="66" charset="0"/>
              </a:rPr>
              <a:t>1937</a:t>
            </a:r>
          </a:p>
        </p:txBody>
      </p:sp>
    </p:spTree>
    <p:extLst>
      <p:ext uri="{BB962C8B-B14F-4D97-AF65-F5344CB8AC3E}">
        <p14:creationId xmlns:p14="http://schemas.microsoft.com/office/powerpoint/2010/main" val="3730787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A1F6A55B-C175-7F46-A7B0-3FF599385CD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8864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600" b="1" dirty="0">
                <a:solidFill>
                  <a:srgbClr val="FFFF00"/>
                </a:solidFill>
                <a:effectLst/>
                <a:latin typeface="Comic Sans MS" panose="030F0902030302020204" pitchFamily="66" charset="0"/>
              </a:rPr>
              <a:t>GIBBON’UN YAŞAYAN İLK HASTASI</a:t>
            </a:r>
            <a:r>
              <a:rPr lang="en-US" sz="4000" dirty="0">
                <a:solidFill>
                  <a:srgbClr val="FFFF00"/>
                </a:solidFill>
                <a:latin typeface="Comic Sans MS" panose="030F0902030302020204" pitchFamily="66" charset="0"/>
              </a:rPr>
              <a:t> </a:t>
            </a:r>
            <a:r>
              <a:rPr lang="en-US" sz="2000" dirty="0">
                <a:solidFill>
                  <a:srgbClr val="FFFF00"/>
                </a:solidFill>
                <a:effectLst/>
                <a:latin typeface="Comic Sans MS" panose="030F0902030302020204" pitchFamily="66" charset="0"/>
              </a:rPr>
              <a:t>1937</a:t>
            </a:r>
          </a:p>
        </p:txBody>
      </p:sp>
      <p:pic>
        <p:nvPicPr>
          <p:cNvPr id="26627" name="Picture 3" descr="FIRST H-L MACH SURVIVOR">
            <a:extLst>
              <a:ext uri="{FF2B5EF4-FFF2-40B4-BE49-F238E27FC236}">
                <a16:creationId xmlns:a16="http://schemas.microsoft.com/office/drawing/2014/main" id="{E0DE01C7-7E60-EC41-B681-38C3026B8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2688" y="1447800"/>
            <a:ext cx="6778625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14509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819" name="Rectangle 3">
            <a:extLst>
              <a:ext uri="{FF2B5EF4-FFF2-40B4-BE49-F238E27FC236}">
                <a16:creationId xmlns:a16="http://schemas.microsoft.com/office/drawing/2014/main" id="{60881FF2-3160-E54E-BD57-4328A344C4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9750" y="1412776"/>
            <a:ext cx="8064500" cy="3384550"/>
          </a:xfrm>
        </p:spPr>
        <p:txBody>
          <a:bodyPr/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800" dirty="0">
                <a:latin typeface="Georgia" panose="02040502050405020303" pitchFamily="18" charset="0"/>
              </a:rPr>
              <a:t>İkinci hasta yine </a:t>
            </a:r>
            <a:r>
              <a:rPr lang="tr-TR" altLang="tr-TR" sz="2800" dirty="0" err="1">
                <a:latin typeface="Georgia" panose="02040502050405020303" pitchFamily="18" charset="0"/>
              </a:rPr>
              <a:t>ASD</a:t>
            </a:r>
            <a:r>
              <a:rPr lang="tr-TR" altLang="en-US" sz="2800" dirty="0" err="1">
                <a:latin typeface="Georgia" panose="02040502050405020303" pitchFamily="18" charset="0"/>
              </a:rPr>
              <a:t>’</a:t>
            </a:r>
            <a:r>
              <a:rPr lang="tr-TR" altLang="tr-TR" sz="2800" dirty="0" err="1">
                <a:latin typeface="Georgia" panose="02040502050405020303" pitchFamily="18" charset="0"/>
              </a:rPr>
              <a:t>si</a:t>
            </a:r>
            <a:r>
              <a:rPr lang="tr-TR" altLang="tr-TR" sz="2800" dirty="0">
                <a:latin typeface="Georgia" panose="02040502050405020303" pitchFamily="18" charset="0"/>
              </a:rPr>
              <a:t> olan 18 yaşında bir kızdır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800" dirty="0" err="1">
                <a:latin typeface="Georgia" panose="02040502050405020303" pitchFamily="18" charset="0"/>
              </a:rPr>
              <a:t>Defekt</a:t>
            </a:r>
            <a:r>
              <a:rPr lang="tr-TR" altLang="tr-TR" sz="2800" dirty="0">
                <a:latin typeface="Georgia" panose="02040502050405020303" pitchFamily="18" charset="0"/>
              </a:rPr>
              <a:t> Mayıs 1953</a:t>
            </a:r>
            <a:r>
              <a:rPr lang="tr-TR" altLang="en-US" sz="2800" dirty="0">
                <a:latin typeface="Georgia" panose="02040502050405020303" pitchFamily="18" charset="0"/>
              </a:rPr>
              <a:t>’</a:t>
            </a:r>
            <a:r>
              <a:rPr lang="tr-TR" altLang="tr-TR" sz="2800" dirty="0">
                <a:latin typeface="Georgia" panose="02040502050405020303" pitchFamily="18" charset="0"/>
              </a:rPr>
              <a:t>de başarı ile kapatılmıştır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800" dirty="0">
                <a:latin typeface="Georgia" panose="02040502050405020303" pitchFamily="18" charset="0"/>
              </a:rPr>
              <a:t>Aylar sonra kardiyak </a:t>
            </a:r>
            <a:r>
              <a:rPr lang="tr-TR" altLang="tr-TR" sz="2800" dirty="0" err="1">
                <a:latin typeface="Georgia" panose="02040502050405020303" pitchFamily="18" charset="0"/>
              </a:rPr>
              <a:t>kateterizasyonda</a:t>
            </a:r>
            <a:r>
              <a:rPr lang="tr-TR" altLang="tr-TR" sz="2800" dirty="0">
                <a:latin typeface="Georgia" panose="02040502050405020303" pitchFamily="18" charset="0"/>
              </a:rPr>
              <a:t> </a:t>
            </a:r>
            <a:r>
              <a:rPr lang="tr-TR" altLang="tr-TR" sz="2800" dirty="0" err="1">
                <a:latin typeface="Georgia" panose="02040502050405020303" pitchFamily="18" charset="0"/>
              </a:rPr>
              <a:t>defektin</a:t>
            </a:r>
            <a:r>
              <a:rPr lang="tr-TR" altLang="tr-TR" sz="2800" dirty="0">
                <a:latin typeface="Georgia" panose="02040502050405020303" pitchFamily="18" charset="0"/>
              </a:rPr>
              <a:t> kapatıldığı doğrulanmıştır</a:t>
            </a: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800" dirty="0">
                <a:latin typeface="Georgia" panose="02040502050405020303" pitchFamily="18" charset="0"/>
              </a:rPr>
              <a:t> Bundan sonraki iki hasta kaybedilince </a:t>
            </a:r>
            <a:r>
              <a:rPr lang="tr-TR" altLang="tr-TR" sz="2800" dirty="0" err="1">
                <a:latin typeface="Georgia" panose="02040502050405020303" pitchFamily="18" charset="0"/>
              </a:rPr>
              <a:t>Gibbon</a:t>
            </a:r>
            <a:r>
              <a:rPr lang="tr-TR" altLang="tr-TR" sz="2800" dirty="0">
                <a:latin typeface="Georgia" panose="02040502050405020303" pitchFamily="18" charset="0"/>
              </a:rPr>
              <a:t> çalışmalara ara vermiştir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D4A6055-5D50-354C-B25B-FAA3BFA80A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5421" y="278755"/>
            <a:ext cx="685315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tr-TR" altLang="tr-TR" dirty="0">
                <a:solidFill>
                  <a:srgbClr val="FFFF00"/>
                </a:solidFill>
                <a:latin typeface="Comic Sans MS" panose="030F0902030302020204" pitchFamily="66" charset="0"/>
              </a:rPr>
              <a:t>KARDİYOPULMONER BYPASS</a:t>
            </a:r>
            <a:r>
              <a:rPr lang="tr-TR" altLang="en-US" dirty="0">
                <a:solidFill>
                  <a:srgbClr val="FFFF00"/>
                </a:solidFill>
                <a:latin typeface="Comic Sans MS" panose="030F0902030302020204" pitchFamily="66" charset="0"/>
              </a:rPr>
              <a:t>’</a:t>
            </a:r>
            <a:r>
              <a:rPr lang="tr-TR" altLang="tr-TR" dirty="0">
                <a:solidFill>
                  <a:srgbClr val="FFFF00"/>
                </a:solidFill>
                <a:latin typeface="Comic Sans MS" panose="030F0902030302020204" pitchFamily="66" charset="0"/>
              </a:rPr>
              <a:t> IN GELİŞİMİ</a:t>
            </a:r>
          </a:p>
        </p:txBody>
      </p:sp>
    </p:spTree>
    <p:extLst>
      <p:ext uri="{BB962C8B-B14F-4D97-AF65-F5344CB8AC3E}">
        <p14:creationId xmlns:p14="http://schemas.microsoft.com/office/powerpoint/2010/main" val="6911235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Rectangle 2">
            <a:extLst>
              <a:ext uri="{FF2B5EF4-FFF2-40B4-BE49-F238E27FC236}">
                <a16:creationId xmlns:a16="http://schemas.microsoft.com/office/drawing/2014/main" id="{F450B07B-FF03-FF4A-B87C-93CF127E17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905000"/>
          </a:xfrm>
        </p:spPr>
        <p:txBody>
          <a:bodyPr/>
          <a:lstStyle/>
          <a:p>
            <a:pPr>
              <a:defRPr/>
            </a:pPr>
            <a:r>
              <a:rPr lang="tr-TR" sz="3600" dirty="0">
                <a:solidFill>
                  <a:srgbClr val="FFFF00"/>
                </a:solidFill>
                <a:effectLst/>
                <a:latin typeface="Comic Sans MS" panose="030F0902030302020204" pitchFamily="66" charset="0"/>
              </a:rPr>
              <a:t>Kalp Akciğer Makinesiyle Erken Cerrahi</a:t>
            </a:r>
            <a:endParaRPr lang="en-US" sz="3600" dirty="0">
              <a:solidFill>
                <a:srgbClr val="FFFF00"/>
              </a:solidFill>
              <a:effectLst/>
              <a:latin typeface="Comic Sans MS" panose="030F0902030302020204" pitchFamily="66" charset="0"/>
            </a:endParaRPr>
          </a:p>
        </p:txBody>
      </p:sp>
      <p:sp>
        <p:nvSpPr>
          <p:cNvPr id="349187" name="Rectangle 3">
            <a:extLst>
              <a:ext uri="{FF2B5EF4-FFF2-40B4-BE49-F238E27FC236}">
                <a16:creationId xmlns:a16="http://schemas.microsoft.com/office/drawing/2014/main" id="{01DAD4F3-021B-AD45-A6E1-C6B7B39CE2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908050"/>
            <a:ext cx="7772400" cy="2092325"/>
          </a:xfrm>
        </p:spPr>
        <p:txBody>
          <a:bodyPr/>
          <a:lstStyle/>
          <a:p>
            <a:pPr>
              <a:buClr>
                <a:srgbClr val="FFC000"/>
              </a:buClr>
              <a:buFont typeface="Wingdings" pitchFamily="2" charset="2"/>
              <a:buChar char="Ø"/>
              <a:defRPr/>
            </a:pPr>
            <a:endParaRPr lang="en-US" sz="2000" b="1" dirty="0">
              <a:solidFill>
                <a:srgbClr val="99CCFF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Georgia" pitchFamily="18" charset="0"/>
            </a:endParaRPr>
          </a:p>
          <a:p>
            <a:pPr>
              <a:buClr>
                <a:srgbClr val="FFC000"/>
              </a:buClr>
              <a:buFont typeface="Wingdings" pitchFamily="2" charset="2"/>
              <a:buChar char="Ø"/>
              <a:defRPr/>
            </a:pPr>
            <a:endParaRPr lang="en-US" sz="2000" b="1" dirty="0">
              <a:solidFill>
                <a:srgbClr val="99CCFF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Georgia" pitchFamily="18" charset="0"/>
            </a:endParaRPr>
          </a:p>
          <a:p>
            <a:pPr>
              <a:buClr>
                <a:srgbClr val="FFC000"/>
              </a:buClr>
              <a:buFont typeface="Wingdings" pitchFamily="2" charset="2"/>
              <a:buChar char="Ø"/>
              <a:defRPr/>
            </a:pPr>
            <a:endParaRPr lang="en-US" sz="2400" b="1" dirty="0">
              <a:solidFill>
                <a:srgbClr val="99CCFF"/>
              </a:solidFill>
              <a:latin typeface="Georgia" pitchFamily="18" charset="0"/>
            </a:endParaRPr>
          </a:p>
          <a:p>
            <a:pPr>
              <a:buClr>
                <a:srgbClr val="FFC000"/>
              </a:buClr>
              <a:buFont typeface="Wingdings" pitchFamily="2" charset="2"/>
              <a:buChar char="Ø"/>
              <a:defRPr/>
            </a:pPr>
            <a:endParaRPr lang="en-US" sz="2400" b="1" dirty="0">
              <a:solidFill>
                <a:srgbClr val="99CCFF"/>
              </a:solidFill>
              <a:latin typeface="Georgia" pitchFamily="18" charset="0"/>
            </a:endParaRPr>
          </a:p>
          <a:p>
            <a:pPr>
              <a:buClr>
                <a:srgbClr val="FFC000"/>
              </a:buClr>
              <a:buFont typeface="Wingdings" pitchFamily="2" charset="2"/>
              <a:buChar char="Ø"/>
              <a:defRPr/>
            </a:pPr>
            <a:r>
              <a:rPr lang="en-US" sz="2400" b="1" dirty="0">
                <a:solidFill>
                  <a:srgbClr val="99CCFF"/>
                </a:solidFill>
                <a:latin typeface="Georgia" pitchFamily="18" charset="0"/>
              </a:rPr>
              <a:t>C. Dennis            1952         2/2       </a:t>
            </a:r>
            <a:r>
              <a:rPr lang="tr-TR" sz="2400" b="1" dirty="0" err="1">
                <a:solidFill>
                  <a:srgbClr val="99CCFF"/>
                </a:solidFill>
                <a:latin typeface="Georgia" pitchFamily="18" charset="0"/>
              </a:rPr>
              <a:t>Ex</a:t>
            </a:r>
            <a:endParaRPr lang="en-US" sz="2400" b="1" dirty="0">
              <a:solidFill>
                <a:srgbClr val="99CCFF"/>
              </a:solidFill>
              <a:latin typeface="Georgia" pitchFamily="18" charset="0"/>
            </a:endParaRPr>
          </a:p>
          <a:p>
            <a:pPr>
              <a:buClr>
                <a:srgbClr val="FFC000"/>
              </a:buClr>
              <a:buFont typeface="Wingdings" pitchFamily="2" charset="2"/>
              <a:buChar char="Ø"/>
              <a:defRPr/>
            </a:pPr>
            <a:r>
              <a:rPr lang="en-US" sz="2400" b="1" dirty="0" err="1">
                <a:solidFill>
                  <a:srgbClr val="FFFF00"/>
                </a:solidFill>
                <a:latin typeface="Georgia" pitchFamily="18" charset="0"/>
              </a:rPr>
              <a:t>J.Gibbon</a:t>
            </a:r>
            <a:r>
              <a:rPr lang="en-US" sz="2400" b="1" dirty="0">
                <a:solidFill>
                  <a:srgbClr val="FFFF00"/>
                </a:solidFill>
                <a:latin typeface="Georgia" pitchFamily="18" charset="0"/>
              </a:rPr>
              <a:t>             1953         5/6</a:t>
            </a:r>
            <a:r>
              <a:rPr lang="en-US" sz="2400" b="1" dirty="0">
                <a:solidFill>
                  <a:srgbClr val="99CCFF"/>
                </a:solidFill>
                <a:latin typeface="Georgia" pitchFamily="18" charset="0"/>
              </a:rPr>
              <a:t>       </a:t>
            </a:r>
            <a:r>
              <a:rPr lang="tr-TR" sz="2400" b="1" dirty="0" err="1">
                <a:solidFill>
                  <a:srgbClr val="99CCFF"/>
                </a:solidFill>
                <a:latin typeface="Georgia" pitchFamily="18" charset="0"/>
              </a:rPr>
              <a:t>Ex</a:t>
            </a:r>
            <a:endParaRPr lang="en-US" sz="2400" b="1" dirty="0">
              <a:solidFill>
                <a:srgbClr val="99CCFF"/>
              </a:solidFill>
              <a:latin typeface="Georgia" pitchFamily="18" charset="0"/>
            </a:endParaRPr>
          </a:p>
          <a:p>
            <a:pPr>
              <a:buClr>
                <a:srgbClr val="FFC000"/>
              </a:buClr>
              <a:buFont typeface="Wingdings" pitchFamily="2" charset="2"/>
              <a:buChar char="Ø"/>
              <a:defRPr/>
            </a:pPr>
            <a:r>
              <a:rPr lang="en-US" sz="2400" b="1" dirty="0" err="1">
                <a:solidFill>
                  <a:srgbClr val="99CCFF"/>
                </a:solidFill>
                <a:latin typeface="Georgia" pitchFamily="18" charset="0"/>
              </a:rPr>
              <a:t>J.Helmsworth</a:t>
            </a:r>
            <a:r>
              <a:rPr lang="en-US" sz="2400" b="1" dirty="0">
                <a:solidFill>
                  <a:srgbClr val="99CCFF"/>
                </a:solidFill>
                <a:latin typeface="Georgia" pitchFamily="18" charset="0"/>
              </a:rPr>
              <a:t>     1953         1/1      </a:t>
            </a:r>
            <a:r>
              <a:rPr lang="tr-TR" sz="2400" b="1" dirty="0" err="1">
                <a:solidFill>
                  <a:srgbClr val="99CCFF"/>
                </a:solidFill>
                <a:latin typeface="Georgia" pitchFamily="18" charset="0"/>
              </a:rPr>
              <a:t>Ex</a:t>
            </a:r>
            <a:endParaRPr lang="en-US" sz="2400" b="1" dirty="0">
              <a:solidFill>
                <a:srgbClr val="99CCFF"/>
              </a:solidFill>
              <a:latin typeface="Georgia" pitchFamily="18" charset="0"/>
            </a:endParaRPr>
          </a:p>
          <a:p>
            <a:pPr>
              <a:buClr>
                <a:srgbClr val="FFC000"/>
              </a:buClr>
              <a:buFont typeface="Wingdings" pitchFamily="2" charset="2"/>
              <a:buChar char="Ø"/>
              <a:defRPr/>
            </a:pPr>
            <a:r>
              <a:rPr lang="en-US" sz="2400" b="1" dirty="0" err="1">
                <a:solidFill>
                  <a:srgbClr val="99CCFF"/>
                </a:solidFill>
                <a:latin typeface="Georgia" pitchFamily="18" charset="0"/>
              </a:rPr>
              <a:t>D.Dodrill</a:t>
            </a:r>
            <a:r>
              <a:rPr lang="en-US" sz="2400" b="1" dirty="0">
                <a:solidFill>
                  <a:srgbClr val="99CCFF"/>
                </a:solidFill>
                <a:latin typeface="Georgia" pitchFamily="18" charset="0"/>
              </a:rPr>
              <a:t>              1953         2/2      </a:t>
            </a:r>
            <a:r>
              <a:rPr lang="tr-TR" sz="2400" b="1" dirty="0" err="1">
                <a:solidFill>
                  <a:srgbClr val="99CCFF"/>
                </a:solidFill>
                <a:latin typeface="Georgia" pitchFamily="18" charset="0"/>
              </a:rPr>
              <a:t>Ex</a:t>
            </a:r>
            <a:endParaRPr lang="tr-TR" sz="2400" b="1" dirty="0">
              <a:solidFill>
                <a:srgbClr val="99CCFF"/>
              </a:solidFill>
              <a:latin typeface="Georgia" pitchFamily="18" charset="0"/>
            </a:endParaRPr>
          </a:p>
          <a:p>
            <a:pPr>
              <a:buClr>
                <a:srgbClr val="FFC000"/>
              </a:buClr>
              <a:buFont typeface="Wingdings" pitchFamily="2" charset="2"/>
              <a:buChar char="Ø"/>
              <a:defRPr/>
            </a:pPr>
            <a:r>
              <a:rPr lang="en-US" sz="2400" b="1" dirty="0" err="1">
                <a:solidFill>
                  <a:srgbClr val="99CCFF"/>
                </a:solidFill>
                <a:latin typeface="Georgia" pitchFamily="18" charset="0"/>
              </a:rPr>
              <a:t>G.Clowes</a:t>
            </a:r>
            <a:r>
              <a:rPr lang="en-US" sz="2400" b="1" dirty="0">
                <a:solidFill>
                  <a:srgbClr val="99CCFF"/>
                </a:solidFill>
                <a:latin typeface="Georgia" pitchFamily="18" charset="0"/>
              </a:rPr>
              <a:t>             1953         2/2       </a:t>
            </a:r>
            <a:r>
              <a:rPr lang="tr-TR" sz="2400" b="1" dirty="0" err="1">
                <a:solidFill>
                  <a:srgbClr val="99CCFF"/>
                </a:solidFill>
                <a:latin typeface="Georgia" pitchFamily="18" charset="0"/>
              </a:rPr>
              <a:t>Ex</a:t>
            </a:r>
            <a:endParaRPr lang="en-US" sz="2400" b="1" dirty="0">
              <a:solidFill>
                <a:srgbClr val="99CCFF"/>
              </a:solidFill>
              <a:latin typeface="Georgia" pitchFamily="18" charset="0"/>
            </a:endParaRPr>
          </a:p>
          <a:p>
            <a:pPr>
              <a:buClr>
                <a:srgbClr val="FFC000"/>
              </a:buClr>
              <a:buFont typeface="Wingdings" pitchFamily="2" charset="2"/>
              <a:buChar char="Ø"/>
              <a:defRPr/>
            </a:pPr>
            <a:r>
              <a:rPr lang="en-US" sz="2400" b="1" dirty="0" err="1">
                <a:solidFill>
                  <a:srgbClr val="99CCFF"/>
                </a:solidFill>
                <a:latin typeface="Georgia" pitchFamily="18" charset="0"/>
              </a:rPr>
              <a:t>W.Mustard</a:t>
            </a:r>
            <a:r>
              <a:rPr lang="en-US" sz="2400" b="1" dirty="0">
                <a:solidFill>
                  <a:srgbClr val="99CCFF"/>
                </a:solidFill>
                <a:latin typeface="Georgia" pitchFamily="18" charset="0"/>
              </a:rPr>
              <a:t>           53/54        5/5    </a:t>
            </a:r>
            <a:r>
              <a:rPr lang="tr-TR" sz="2400" b="1" dirty="0" err="1">
                <a:solidFill>
                  <a:srgbClr val="99CCFF"/>
                </a:solidFill>
                <a:latin typeface="Georgia" pitchFamily="18" charset="0"/>
              </a:rPr>
              <a:t>Ex</a:t>
            </a:r>
            <a:r>
              <a:rPr lang="en-US" sz="2400" b="1" dirty="0">
                <a:solidFill>
                  <a:srgbClr val="99CCFF"/>
                </a:solidFill>
                <a:latin typeface="Georgia" pitchFamily="18" charset="0"/>
              </a:rPr>
              <a:t>                                                                         </a:t>
            </a:r>
          </a:p>
          <a:p>
            <a:pPr>
              <a:buClr>
                <a:srgbClr val="FFC000"/>
              </a:buClr>
              <a:buFont typeface="Wingdings 2" pitchFamily="18" charset="2"/>
              <a:buNone/>
              <a:defRPr/>
            </a:pPr>
            <a:r>
              <a:rPr lang="en-US" sz="2400" b="1" dirty="0">
                <a:solidFill>
                  <a:srgbClr val="99CCFF"/>
                </a:solidFill>
                <a:latin typeface="Georgia" pitchFamily="18" charset="0"/>
              </a:rPr>
              <a:t>                                              </a:t>
            </a:r>
            <a:r>
              <a:rPr lang="en-US" sz="2400" b="1" dirty="0">
                <a:solidFill>
                  <a:srgbClr val="FFFF00"/>
                </a:solidFill>
                <a:latin typeface="Georgia" pitchFamily="18" charset="0"/>
              </a:rPr>
              <a:t>17/18 </a:t>
            </a:r>
            <a:r>
              <a:rPr lang="en-US" sz="2400" b="1" dirty="0">
                <a:solidFill>
                  <a:srgbClr val="99CCFF"/>
                </a:solidFill>
                <a:latin typeface="Georgia" pitchFamily="18" charset="0"/>
              </a:rPr>
              <a:t>     </a:t>
            </a:r>
            <a:r>
              <a:rPr lang="en-US" sz="2400" b="1" dirty="0">
                <a:solidFill>
                  <a:srgbClr val="FFFF00"/>
                </a:solidFill>
                <a:latin typeface="Georgia" pitchFamily="18" charset="0"/>
              </a:rPr>
              <a:t>94.5%</a:t>
            </a:r>
            <a:r>
              <a:rPr lang="en-US" sz="2400" b="1" dirty="0">
                <a:solidFill>
                  <a:srgbClr val="99CCFF"/>
                </a:solidFill>
                <a:latin typeface="Georgia" pitchFamily="18" charset="0"/>
              </a:rPr>
              <a:t>           </a:t>
            </a:r>
          </a:p>
        </p:txBody>
      </p:sp>
      <p:sp>
        <p:nvSpPr>
          <p:cNvPr id="22532" name="Line 4">
            <a:extLst>
              <a:ext uri="{FF2B5EF4-FFF2-40B4-BE49-F238E27FC236}">
                <a16:creationId xmlns:a16="http://schemas.microsoft.com/office/drawing/2014/main" id="{387612E8-7BCA-3A46-A7BF-C03D1D7D7CE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39750" y="5222875"/>
            <a:ext cx="142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22795957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6" descr="john_w_kirklin_1">
            <a:extLst>
              <a:ext uri="{FF2B5EF4-FFF2-40B4-BE49-F238E27FC236}">
                <a16:creationId xmlns:a16="http://schemas.microsoft.com/office/drawing/2014/main" id="{8916106D-3605-6D4D-857B-B2DD60FEA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4476" y="1412776"/>
            <a:ext cx="3579524" cy="5445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3939" name="Rectangle 3">
            <a:extLst>
              <a:ext uri="{FF2B5EF4-FFF2-40B4-BE49-F238E27FC236}">
                <a16:creationId xmlns:a16="http://schemas.microsoft.com/office/drawing/2014/main" id="{581854D2-451A-F54F-B7B0-DA6A48ABA6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5536" y="1124744"/>
            <a:ext cx="3816424" cy="5368355"/>
          </a:xfrm>
        </p:spPr>
        <p:txBody>
          <a:bodyPr/>
          <a:lstStyle/>
          <a:p>
            <a:pPr eaLnBrk="1" hangingPunct="1">
              <a:lnSpc>
                <a:spcPct val="85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600" dirty="0">
                <a:latin typeface="Georgia" panose="02040502050405020303" pitchFamily="18" charset="0"/>
              </a:rPr>
              <a:t>Mayo </a:t>
            </a:r>
            <a:r>
              <a:rPr lang="tr-TR" altLang="tr-TR" sz="2600" dirty="0" err="1">
                <a:latin typeface="Georgia" panose="02040502050405020303" pitchFamily="18" charset="0"/>
              </a:rPr>
              <a:t>Clinic</a:t>
            </a:r>
            <a:r>
              <a:rPr lang="tr-TR" altLang="en-US" sz="2600" dirty="0" err="1">
                <a:latin typeface="Georgia" panose="02040502050405020303" pitchFamily="18" charset="0"/>
              </a:rPr>
              <a:t>’</a:t>
            </a:r>
            <a:r>
              <a:rPr lang="tr-TR" altLang="tr-TR" sz="2600" dirty="0" err="1">
                <a:latin typeface="Georgia" panose="02040502050405020303" pitchFamily="18" charset="0"/>
              </a:rPr>
              <a:t>de</a:t>
            </a:r>
            <a:r>
              <a:rPr lang="tr-TR" altLang="tr-TR" sz="2600" dirty="0">
                <a:latin typeface="Georgia" panose="02040502050405020303" pitchFamily="18" charset="0"/>
              </a:rPr>
              <a:t> </a:t>
            </a:r>
            <a:r>
              <a:rPr lang="tr-TR" altLang="tr-TR" sz="2600" dirty="0">
                <a:solidFill>
                  <a:srgbClr val="FF0000"/>
                </a:solidFill>
                <a:latin typeface="Georgia" panose="02040502050405020303" pitchFamily="18" charset="0"/>
              </a:rPr>
              <a:t>5 Mart 1955</a:t>
            </a:r>
            <a:r>
              <a:rPr lang="tr-TR" altLang="en-US" sz="2600" dirty="0">
                <a:latin typeface="Georgia" panose="02040502050405020303" pitchFamily="18" charset="0"/>
              </a:rPr>
              <a:t>’</a:t>
            </a:r>
            <a:r>
              <a:rPr lang="tr-TR" altLang="tr-TR" sz="2600" dirty="0">
                <a:latin typeface="Georgia" panose="02040502050405020303" pitchFamily="18" charset="0"/>
              </a:rPr>
              <a:t>de </a:t>
            </a:r>
            <a:r>
              <a:rPr lang="tr-TR" altLang="tr-TR" sz="2600" dirty="0">
                <a:solidFill>
                  <a:schemeClr val="tx2"/>
                </a:solidFill>
                <a:latin typeface="Georgia" panose="02040502050405020303" pitchFamily="18" charset="0"/>
              </a:rPr>
              <a:t>JW </a:t>
            </a:r>
            <a:r>
              <a:rPr lang="tr-TR" altLang="tr-TR" sz="2600" dirty="0" err="1">
                <a:solidFill>
                  <a:schemeClr val="tx2"/>
                </a:solidFill>
                <a:latin typeface="Georgia" panose="02040502050405020303" pitchFamily="18" charset="0"/>
              </a:rPr>
              <a:t>Kirklin</a:t>
            </a:r>
            <a:r>
              <a:rPr lang="tr-TR" altLang="tr-TR" sz="2600" dirty="0">
                <a:latin typeface="Georgia" panose="02040502050405020303" pitchFamily="18" charset="0"/>
              </a:rPr>
              <a:t> ve ark. </a:t>
            </a:r>
            <a:r>
              <a:rPr lang="tr-TR" altLang="tr-TR" sz="2600" dirty="0" err="1">
                <a:latin typeface="Georgia" panose="02040502050405020303" pitchFamily="18" charset="0"/>
              </a:rPr>
              <a:t>ları</a:t>
            </a:r>
            <a:r>
              <a:rPr lang="tr-TR" altLang="tr-TR" sz="2600" dirty="0">
                <a:latin typeface="Georgia" panose="02040502050405020303" pitchFamily="18" charset="0"/>
              </a:rPr>
              <a:t> açık kalp programını başlattı</a:t>
            </a:r>
          </a:p>
          <a:p>
            <a:pPr eaLnBrk="1" hangingPunct="1">
              <a:lnSpc>
                <a:spcPct val="85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600" dirty="0" err="1">
                <a:solidFill>
                  <a:schemeClr val="tx2"/>
                </a:solidFill>
                <a:latin typeface="Georgia" panose="02040502050405020303" pitchFamily="18" charset="0"/>
              </a:rPr>
              <a:t>Gibbon</a:t>
            </a:r>
            <a:r>
              <a:rPr lang="tr-TR" altLang="tr-TR" sz="2600" dirty="0">
                <a:solidFill>
                  <a:schemeClr val="tx2"/>
                </a:solidFill>
                <a:latin typeface="Georgia" panose="02040502050405020303" pitchFamily="18" charset="0"/>
              </a:rPr>
              <a:t>-IBM makinesini</a:t>
            </a:r>
            <a:r>
              <a:rPr lang="tr-TR" altLang="tr-TR" sz="2600" dirty="0">
                <a:latin typeface="Georgia" panose="02040502050405020303" pitchFamily="18" charset="0"/>
              </a:rPr>
              <a:t> temel alan ancak </a:t>
            </a:r>
            <a:r>
              <a:rPr lang="tr-TR" altLang="tr-TR" sz="2600" dirty="0" err="1">
                <a:latin typeface="Georgia" panose="02040502050405020303" pitchFamily="18" charset="0"/>
              </a:rPr>
              <a:t>modifiye</a:t>
            </a:r>
            <a:r>
              <a:rPr lang="tr-TR" altLang="tr-TR" sz="2600" dirty="0">
                <a:latin typeface="Georgia" panose="02040502050405020303" pitchFamily="18" charset="0"/>
              </a:rPr>
              <a:t> edip geliştirdikleri bir kalp-akciğer makinesi kullandılar</a:t>
            </a:r>
          </a:p>
          <a:p>
            <a:pPr eaLnBrk="1" hangingPunct="1">
              <a:lnSpc>
                <a:spcPct val="85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600" dirty="0">
                <a:latin typeface="Georgia" panose="02040502050405020303" pitchFamily="18" charset="0"/>
              </a:rPr>
              <a:t>Bu teknikle üst üste başarılı sonuçlar elde ettiler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C0A206-F3DB-CA46-845A-2D58BF241D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5421" y="278755"/>
            <a:ext cx="685315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tr-TR" altLang="tr-TR" dirty="0">
                <a:solidFill>
                  <a:srgbClr val="FFFF00"/>
                </a:solidFill>
                <a:latin typeface="Comic Sans MS" panose="030F0902030302020204" pitchFamily="66" charset="0"/>
              </a:rPr>
              <a:t>KARDİYOPULMONER BYPASS</a:t>
            </a:r>
            <a:r>
              <a:rPr lang="tr-TR" altLang="en-US" dirty="0">
                <a:solidFill>
                  <a:srgbClr val="FFFF00"/>
                </a:solidFill>
                <a:latin typeface="Comic Sans MS" panose="030F0902030302020204" pitchFamily="66" charset="0"/>
              </a:rPr>
              <a:t>’</a:t>
            </a:r>
            <a:r>
              <a:rPr lang="tr-TR" altLang="tr-TR" dirty="0">
                <a:solidFill>
                  <a:srgbClr val="FFFF00"/>
                </a:solidFill>
                <a:latin typeface="Comic Sans MS" panose="030F0902030302020204" pitchFamily="66" charset="0"/>
              </a:rPr>
              <a:t> IN GELİŞİMİ</a:t>
            </a:r>
          </a:p>
        </p:txBody>
      </p:sp>
    </p:spTree>
    <p:extLst>
      <p:ext uri="{BB962C8B-B14F-4D97-AF65-F5344CB8AC3E}">
        <p14:creationId xmlns:p14="http://schemas.microsoft.com/office/powerpoint/2010/main" val="9892693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7" name="Rectangle 3">
            <a:extLst>
              <a:ext uri="{FF2B5EF4-FFF2-40B4-BE49-F238E27FC236}">
                <a16:creationId xmlns:a16="http://schemas.microsoft.com/office/drawing/2014/main" id="{241EF890-FE11-3A4F-8E68-091D6353AA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88540" y="908720"/>
            <a:ext cx="6408738" cy="54721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400" dirty="0">
                <a:latin typeface="Georgia" panose="02040502050405020303" pitchFamily="18" charset="0"/>
              </a:rPr>
              <a:t>1956 yılının sonunda artık pek çok grup açık kalp programlarını başlattılar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400" dirty="0">
                <a:latin typeface="Georgia" panose="02040502050405020303" pitchFamily="18" charset="0"/>
              </a:rPr>
              <a:t>1970 </a:t>
            </a:r>
            <a:r>
              <a:rPr lang="tr-TR" altLang="tr-TR" sz="2400" dirty="0" err="1">
                <a:latin typeface="Georgia" panose="02040502050405020303" pitchFamily="18" charset="0"/>
              </a:rPr>
              <a:t>li</a:t>
            </a:r>
            <a:r>
              <a:rPr lang="tr-TR" altLang="tr-TR" sz="2400" dirty="0">
                <a:latin typeface="Georgia" panose="02040502050405020303" pitchFamily="18" charset="0"/>
              </a:rPr>
              <a:t> yıllardan sonra </a:t>
            </a:r>
            <a:r>
              <a:rPr lang="tr-TR" altLang="tr-TR" sz="2400" dirty="0" err="1">
                <a:latin typeface="Georgia" panose="02040502050405020303" pitchFamily="18" charset="0"/>
              </a:rPr>
              <a:t>kardiyopulmoner</a:t>
            </a:r>
            <a:r>
              <a:rPr lang="tr-TR" altLang="tr-TR" sz="2400" dirty="0">
                <a:latin typeface="Georgia" panose="02040502050405020303" pitchFamily="18" charset="0"/>
              </a:rPr>
              <a:t> bypassın kalp cerrahisinde yaygın olarak kullanılmaya başlaması ile </a:t>
            </a:r>
            <a:r>
              <a:rPr lang="tr-TR" altLang="tr-TR" sz="2400" dirty="0" err="1">
                <a:latin typeface="Georgia" panose="02040502050405020303" pitchFamily="18" charset="0"/>
              </a:rPr>
              <a:t>membran</a:t>
            </a:r>
            <a:r>
              <a:rPr lang="tr-TR" altLang="tr-TR" sz="2400" dirty="0">
                <a:latin typeface="Georgia" panose="02040502050405020303" pitchFamily="18" charset="0"/>
              </a:rPr>
              <a:t> </a:t>
            </a:r>
            <a:r>
              <a:rPr lang="tr-TR" altLang="tr-TR" sz="2400" dirty="0" err="1">
                <a:latin typeface="Georgia" panose="02040502050405020303" pitchFamily="18" charset="0"/>
              </a:rPr>
              <a:t>oksijenatörlerin</a:t>
            </a:r>
            <a:r>
              <a:rPr lang="tr-TR" altLang="tr-TR" sz="2400" dirty="0">
                <a:latin typeface="Georgia" panose="02040502050405020303" pitchFamily="18" charset="0"/>
              </a:rPr>
              <a:t> endüstriyel üretiminde büyük ilerlemeler sağlanmıştır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400" b="1" dirty="0" err="1">
                <a:solidFill>
                  <a:srgbClr val="FF0000"/>
                </a:solidFill>
                <a:latin typeface="Georgia" panose="02040502050405020303" pitchFamily="18" charset="0"/>
              </a:rPr>
              <a:t>Nazih</a:t>
            </a:r>
            <a:r>
              <a:rPr lang="tr-TR" altLang="tr-TR" sz="2400" b="1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tr-TR" altLang="tr-TR" sz="2400" b="1" dirty="0" err="1">
                <a:solidFill>
                  <a:srgbClr val="FF0000"/>
                </a:solidFill>
                <a:latin typeface="Georgia" panose="02040502050405020303" pitchFamily="18" charset="0"/>
              </a:rPr>
              <a:t>Zuhdi</a:t>
            </a:r>
            <a:r>
              <a:rPr lang="tr-TR" altLang="tr-TR" sz="2400" dirty="0">
                <a:latin typeface="Georgia" panose="02040502050405020303" pitchFamily="18" charset="0"/>
              </a:rPr>
              <a:t> tarafından </a:t>
            </a:r>
            <a:r>
              <a:rPr lang="tr-TR" altLang="tr-TR" sz="2400" dirty="0" err="1">
                <a:latin typeface="Georgia" panose="02040502050405020303" pitchFamily="18" charset="0"/>
              </a:rPr>
              <a:t>ekstrakorporal</a:t>
            </a:r>
            <a:r>
              <a:rPr lang="tr-TR" altLang="tr-TR" sz="2400" dirty="0">
                <a:latin typeface="Georgia" panose="02040502050405020303" pitchFamily="18" charset="0"/>
              </a:rPr>
              <a:t> dolaşımın sadece kan ile yapılmasının hem gereksiz hem de zararlı olduğu ortaya konmuştur ve </a:t>
            </a:r>
            <a:r>
              <a:rPr lang="tr-TR" altLang="tr-TR" sz="2400" dirty="0" err="1">
                <a:solidFill>
                  <a:schemeClr val="tx2"/>
                </a:solidFill>
                <a:latin typeface="Georgia" panose="02040502050405020303" pitchFamily="18" charset="0"/>
              </a:rPr>
              <a:t>hemodilüsyon</a:t>
            </a:r>
            <a:r>
              <a:rPr lang="tr-TR" altLang="tr-TR" sz="2400" dirty="0">
                <a:solidFill>
                  <a:schemeClr val="tx2"/>
                </a:solidFill>
                <a:latin typeface="Georgia" panose="02040502050405020303" pitchFamily="18" charset="0"/>
              </a:rPr>
              <a:t> prensibi</a:t>
            </a:r>
            <a:r>
              <a:rPr lang="tr-TR" altLang="tr-TR" sz="2400" dirty="0">
                <a:latin typeface="Georgia" panose="02040502050405020303" pitchFamily="18" charset="0"/>
              </a:rPr>
              <a:t> yerini almaya başlamıştır </a:t>
            </a:r>
          </a:p>
          <a:p>
            <a:pPr eaLnBrk="1" hangingPunct="1">
              <a:lnSpc>
                <a:spcPct val="90000"/>
              </a:lnSpc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400" dirty="0">
                <a:latin typeface="Georgia" panose="02040502050405020303" pitchFamily="18" charset="0"/>
              </a:rPr>
              <a:t>1980 </a:t>
            </a:r>
            <a:r>
              <a:rPr lang="tr-TR" altLang="tr-TR" sz="2400" dirty="0" err="1">
                <a:latin typeface="Georgia" panose="02040502050405020303" pitchFamily="18" charset="0"/>
              </a:rPr>
              <a:t>lerde</a:t>
            </a:r>
            <a:r>
              <a:rPr lang="tr-TR" altLang="tr-TR" sz="2400" dirty="0">
                <a:latin typeface="Georgia" panose="02040502050405020303" pitchFamily="18" charset="0"/>
              </a:rPr>
              <a:t> KPB </a:t>
            </a:r>
            <a:r>
              <a:rPr lang="tr-TR" altLang="tr-TR" sz="2400" dirty="0" err="1">
                <a:latin typeface="Georgia" panose="02040502050405020303" pitchFamily="18" charset="0"/>
              </a:rPr>
              <a:t>ın</a:t>
            </a:r>
            <a:r>
              <a:rPr lang="tr-TR" altLang="tr-TR" sz="2400" dirty="0">
                <a:latin typeface="Georgia" panose="02040502050405020303" pitchFamily="18" charset="0"/>
              </a:rPr>
              <a:t> kötü etkileri tanımlanmaya başlamış ve bunun üzerine daha </a:t>
            </a:r>
            <a:r>
              <a:rPr lang="tr-TR" altLang="tr-TR" sz="2400" dirty="0" err="1">
                <a:latin typeface="Georgia" panose="02040502050405020303" pitchFamily="18" charset="0"/>
              </a:rPr>
              <a:t>biyouyumlu</a:t>
            </a:r>
            <a:r>
              <a:rPr lang="tr-TR" altLang="tr-TR" sz="2400" dirty="0">
                <a:latin typeface="Georgia" panose="02040502050405020303" pitchFamily="18" charset="0"/>
              </a:rPr>
              <a:t> yüzeyler (</a:t>
            </a:r>
            <a:r>
              <a:rPr lang="tr-TR" altLang="tr-TR" sz="2400" dirty="0" err="1">
                <a:latin typeface="Georgia" panose="02040502050405020303" pitchFamily="18" charset="0"/>
              </a:rPr>
              <a:t>heparin</a:t>
            </a:r>
            <a:r>
              <a:rPr lang="tr-TR" altLang="tr-TR" sz="2400" dirty="0">
                <a:latin typeface="Georgia" panose="02040502050405020303" pitchFamily="18" charset="0"/>
              </a:rPr>
              <a:t> kaplı yüzeyler gibi) geliştirilmeye başlandı</a:t>
            </a:r>
          </a:p>
        </p:txBody>
      </p:sp>
      <p:pic>
        <p:nvPicPr>
          <p:cNvPr id="31747" name="Picture 5" descr="HassanZuhdi-sm">
            <a:extLst>
              <a:ext uri="{FF2B5EF4-FFF2-40B4-BE49-F238E27FC236}">
                <a16:creationId xmlns:a16="http://schemas.microsoft.com/office/drawing/2014/main" id="{C7734A59-63A7-3442-838A-7D28BAACF3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0455" y="3212976"/>
            <a:ext cx="2453545" cy="170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29EC24F-8A15-0A48-8189-234BFD075F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5421" y="278755"/>
            <a:ext cx="685315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tr-TR" altLang="tr-TR" dirty="0">
                <a:solidFill>
                  <a:srgbClr val="FFFF00"/>
                </a:solidFill>
                <a:latin typeface="Comic Sans MS" panose="030F0902030302020204" pitchFamily="66" charset="0"/>
              </a:rPr>
              <a:t>KARDİYOPULMONER BYPASS</a:t>
            </a:r>
            <a:r>
              <a:rPr lang="tr-TR" altLang="en-US" dirty="0">
                <a:solidFill>
                  <a:srgbClr val="FFFF00"/>
                </a:solidFill>
                <a:latin typeface="Comic Sans MS" panose="030F0902030302020204" pitchFamily="66" charset="0"/>
              </a:rPr>
              <a:t>’</a:t>
            </a:r>
            <a:r>
              <a:rPr lang="tr-TR" altLang="tr-TR" dirty="0">
                <a:solidFill>
                  <a:srgbClr val="FFFF00"/>
                </a:solidFill>
                <a:latin typeface="Comic Sans MS" panose="030F0902030302020204" pitchFamily="66" charset="0"/>
              </a:rPr>
              <a:t> IN GELİŞİMİ</a:t>
            </a:r>
          </a:p>
        </p:txBody>
      </p:sp>
    </p:spTree>
    <p:extLst>
      <p:ext uri="{BB962C8B-B14F-4D97-AF65-F5344CB8AC3E}">
        <p14:creationId xmlns:p14="http://schemas.microsoft.com/office/powerpoint/2010/main" val="14319402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FEAF9915-D24B-0943-8335-593F2B10E95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tr-TR" sz="3600" dirty="0">
                <a:solidFill>
                  <a:srgbClr val="FFFF00"/>
                </a:solidFill>
                <a:effectLst/>
                <a:latin typeface="Comic Sans MS" panose="030F0902030302020204" pitchFamily="66" charset="0"/>
              </a:rPr>
              <a:t>İLK AÇIK KALP CERRAHİSİ- RUSYA</a:t>
            </a:r>
            <a:r>
              <a:rPr lang="en-US" altLang="tr-TR" sz="3600" b="1" dirty="0">
                <a:solidFill>
                  <a:srgbClr val="FFFF00"/>
                </a:solidFill>
                <a:effectLst/>
                <a:latin typeface="Comic Sans MS" panose="030F0902030302020204" pitchFamily="66" charset="0"/>
              </a:rPr>
              <a:t> </a:t>
            </a:r>
            <a:r>
              <a:rPr lang="en-US" altLang="tr-TR" sz="1800" dirty="0">
                <a:solidFill>
                  <a:srgbClr val="FFFF00"/>
                </a:solidFill>
                <a:effectLst/>
                <a:latin typeface="Comic Sans MS" panose="030F0902030302020204" pitchFamily="66" charset="0"/>
              </a:rPr>
              <a:t>1952</a:t>
            </a:r>
          </a:p>
        </p:txBody>
      </p:sp>
      <p:pic>
        <p:nvPicPr>
          <p:cNvPr id="13315" name="Picture 3" descr="Doctors">
            <a:extLst>
              <a:ext uri="{FF2B5EF4-FFF2-40B4-BE49-F238E27FC236}">
                <a16:creationId xmlns:a16="http://schemas.microsoft.com/office/drawing/2014/main" id="{AEF4C62A-1DDA-124A-935C-748DAEB67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600200"/>
            <a:ext cx="67056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09834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AFBD1341-FADD-444B-A3EB-8175CED7E8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tr-TR" sz="3600" b="0" dirty="0">
                <a:solidFill>
                  <a:srgbClr val="FFFF00"/>
                </a:solidFill>
                <a:effectLst/>
                <a:latin typeface="Comic Sans MS" panose="030F0902030302020204" pitchFamily="66" charset="0"/>
              </a:rPr>
              <a:t>İLK AÇIK KALP CERRAHİSİ BREZİLYA</a:t>
            </a:r>
            <a:r>
              <a:rPr lang="en-US" altLang="tr-TR" b="0" dirty="0">
                <a:solidFill>
                  <a:srgbClr val="FFFF00"/>
                </a:solidFill>
                <a:effectLst/>
                <a:latin typeface="Comic Sans MS" panose="030F0902030302020204" pitchFamily="66" charset="0"/>
              </a:rPr>
              <a:t> </a:t>
            </a:r>
            <a:r>
              <a:rPr lang="en-US" altLang="tr-TR" sz="1800" b="0" dirty="0">
                <a:solidFill>
                  <a:srgbClr val="FFFF00"/>
                </a:solidFill>
                <a:effectLst/>
                <a:latin typeface="Comic Sans MS" panose="030F0902030302020204" pitchFamily="66" charset="0"/>
              </a:rPr>
              <a:t>1955</a:t>
            </a:r>
          </a:p>
        </p:txBody>
      </p:sp>
      <p:sp>
        <p:nvSpPr>
          <p:cNvPr id="339972" name="Rectangle 4">
            <a:extLst>
              <a:ext uri="{FF2B5EF4-FFF2-40B4-BE49-F238E27FC236}">
                <a16:creationId xmlns:a16="http://schemas.microsoft.com/office/drawing/2014/main" id="{87A577C3-458D-1B4B-A671-BF07C6D32865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pic>
        <p:nvPicPr>
          <p:cNvPr id="3076" name="Picture 6" descr="en_27911f3">
            <a:extLst>
              <a:ext uri="{FF2B5EF4-FFF2-40B4-BE49-F238E27FC236}">
                <a16:creationId xmlns:a16="http://schemas.microsoft.com/office/drawing/2014/main" id="{BC1CC06D-4ED9-9C4D-9B89-7D32AB960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600200"/>
            <a:ext cx="417195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7" descr="en_27911f2">
            <a:extLst>
              <a:ext uri="{FF2B5EF4-FFF2-40B4-BE49-F238E27FC236}">
                <a16:creationId xmlns:a16="http://schemas.microsoft.com/office/drawing/2014/main" id="{8A29A6C2-C694-CD42-8D6B-0C745706F923}"/>
              </a:ext>
            </a:extLst>
          </p:cNvPr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600200"/>
            <a:ext cx="4038600" cy="4876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65566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>
            <a:extLst>
              <a:ext uri="{FF2B5EF4-FFF2-40B4-BE49-F238E27FC236}">
                <a16:creationId xmlns:a16="http://schemas.microsoft.com/office/drawing/2014/main" id="{AD30773C-7FCB-8948-B73E-72CC258AB9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5780" y="-18256"/>
            <a:ext cx="8229600" cy="851520"/>
          </a:xfrm>
        </p:spPr>
        <p:txBody>
          <a:bodyPr>
            <a:normAutofit/>
          </a:bodyPr>
          <a:lstStyle/>
          <a:p>
            <a:r>
              <a:rPr lang="tr-TR" sz="4000" dirty="0">
                <a:solidFill>
                  <a:srgbClr val="FFFF00"/>
                </a:solidFill>
                <a:latin typeface="Comic Sans MS" panose="030F0902030302020204" pitchFamily="66" charset="0"/>
              </a:rPr>
              <a:t>TÜRKİYE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54352B05-1AB7-314D-A26E-B5D1154177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040532"/>
            <a:ext cx="5292080" cy="1896616"/>
          </a:xfrm>
        </p:spPr>
        <p:txBody>
          <a:bodyPr/>
          <a:lstStyle/>
          <a:p>
            <a:pPr marL="342900" indent="-342900" algn="l">
              <a:buClr>
                <a:srgbClr val="FF0000"/>
              </a:buClr>
              <a:buFont typeface="Wingdings" pitchFamily="2" charset="2"/>
              <a:buChar char="§"/>
            </a:pPr>
            <a:r>
              <a:rPr lang="tr-TR" sz="2000" dirty="0">
                <a:latin typeface="Georgia" panose="02040502050405020303" pitchFamily="18" charset="0"/>
              </a:rPr>
              <a:t>1962 Yılında İstanbul </a:t>
            </a:r>
            <a:r>
              <a:rPr lang="tr-TR" sz="2000" dirty="0" err="1">
                <a:latin typeface="Georgia" panose="02040502050405020303" pitchFamily="18" charset="0"/>
              </a:rPr>
              <a:t>Göğüs</a:t>
            </a:r>
            <a:r>
              <a:rPr lang="tr-TR" sz="2000" dirty="0">
                <a:latin typeface="Georgia" panose="02040502050405020303" pitchFamily="18" charset="0"/>
              </a:rPr>
              <a:t>, Kalp ve Damar Cerrahisi Merkezi'ni kuran Dr. </a:t>
            </a:r>
            <a:r>
              <a:rPr lang="tr-TR" sz="2000" dirty="0" err="1">
                <a:latin typeface="Georgia" panose="02040502050405020303" pitchFamily="18" charset="0"/>
              </a:rPr>
              <a:t>Siyami</a:t>
            </a:r>
            <a:r>
              <a:rPr lang="tr-TR" sz="2000" dirty="0">
                <a:latin typeface="Georgia" panose="02040502050405020303" pitchFamily="18" charset="0"/>
              </a:rPr>
              <a:t> Ersek, </a:t>
            </a:r>
            <a:r>
              <a:rPr lang="tr-TR" sz="2000" dirty="0" err="1">
                <a:latin typeface="Georgia" panose="02040502050405020303" pitchFamily="18" charset="0"/>
              </a:rPr>
              <a:t>yaklaşık</a:t>
            </a:r>
            <a:r>
              <a:rPr lang="tr-TR" sz="2000" dirty="0">
                <a:latin typeface="Georgia" panose="02040502050405020303" pitchFamily="18" charset="0"/>
              </a:rPr>
              <a:t> yirmi yıl </a:t>
            </a:r>
            <a:r>
              <a:rPr lang="tr-TR" sz="2000" dirty="0" err="1">
                <a:latin typeface="Georgia" panose="02040502050405020303" pitchFamily="18" charset="0"/>
              </a:rPr>
              <a:t>süreyle</a:t>
            </a:r>
            <a:r>
              <a:rPr lang="tr-TR" sz="2000" dirty="0">
                <a:latin typeface="Georgia" panose="02040502050405020303" pitchFamily="18" charset="0"/>
              </a:rPr>
              <a:t> bu kurumda Cerrahi </a:t>
            </a:r>
            <a:r>
              <a:rPr lang="tr-TR" sz="2000" dirty="0" err="1">
                <a:latin typeface="Georgia" panose="02040502050405020303" pitchFamily="18" charset="0"/>
              </a:rPr>
              <a:t>Direktörlük</a:t>
            </a:r>
            <a:r>
              <a:rPr lang="tr-TR" sz="2000" dirty="0">
                <a:latin typeface="Georgia" panose="02040502050405020303" pitchFamily="18" charset="0"/>
              </a:rPr>
              <a:t> ve </a:t>
            </a:r>
            <a:r>
              <a:rPr lang="tr-TR" sz="2000" dirty="0" err="1">
                <a:latin typeface="Georgia" panose="02040502050405020303" pitchFamily="18" charset="0"/>
              </a:rPr>
              <a:t>Başhekimlik</a:t>
            </a:r>
            <a:r>
              <a:rPr lang="tr-TR" sz="2000" dirty="0">
                <a:latin typeface="Georgia" panose="02040502050405020303" pitchFamily="18" charset="0"/>
              </a:rPr>
              <a:t> yaptı</a:t>
            </a:r>
          </a:p>
          <a:p>
            <a:pPr marL="342900" indent="-342900" algn="l">
              <a:buClr>
                <a:srgbClr val="FF0000"/>
              </a:buClr>
              <a:buFont typeface="Wingdings" pitchFamily="2" charset="2"/>
              <a:buChar char="§"/>
            </a:pPr>
            <a:r>
              <a:rPr lang="tr-TR" sz="2000" dirty="0">
                <a:latin typeface="Georgia" panose="02040502050405020303" pitchFamily="18" charset="0"/>
              </a:rPr>
              <a:t> Adı </a:t>
            </a:r>
            <a:r>
              <a:rPr lang="tr-TR" sz="2000" dirty="0" err="1">
                <a:latin typeface="Georgia" panose="02040502050405020303" pitchFamily="18" charset="0"/>
              </a:rPr>
              <a:t>geçen</a:t>
            </a:r>
            <a:r>
              <a:rPr lang="tr-TR" sz="2000" dirty="0">
                <a:latin typeface="Georgia" panose="02040502050405020303" pitchFamily="18" charset="0"/>
              </a:rPr>
              <a:t> merkez, </a:t>
            </a:r>
            <a:r>
              <a:rPr lang="tr-TR" sz="2000" dirty="0" err="1">
                <a:latin typeface="Georgia" panose="02040502050405020303" pitchFamily="18" charset="0"/>
              </a:rPr>
              <a:t>akciğer</a:t>
            </a:r>
            <a:r>
              <a:rPr lang="tr-TR" sz="2000" dirty="0">
                <a:latin typeface="Georgia" panose="02040502050405020303" pitchFamily="18" charset="0"/>
              </a:rPr>
              <a:t> ve kalp hastalıklarının tedavisinde </a:t>
            </a:r>
            <a:r>
              <a:rPr lang="tr-TR" sz="2000" dirty="0" err="1">
                <a:latin typeface="Georgia" panose="02040502050405020303" pitchFamily="18" charset="0"/>
              </a:rPr>
              <a:t>ülkemizin</a:t>
            </a:r>
            <a:r>
              <a:rPr lang="tr-TR" sz="2000" dirty="0">
                <a:latin typeface="Georgia" panose="02040502050405020303" pitchFamily="18" charset="0"/>
              </a:rPr>
              <a:t> en ileri </a:t>
            </a:r>
            <a:r>
              <a:rPr lang="tr-TR" sz="2000" dirty="0" err="1">
                <a:latin typeface="Georgia" panose="02040502050405020303" pitchFamily="18" charset="0"/>
              </a:rPr>
              <a:t>düzeydeki</a:t>
            </a:r>
            <a:r>
              <a:rPr lang="tr-TR" sz="2000" dirty="0">
                <a:latin typeface="Georgia" panose="02040502050405020303" pitchFamily="18" charset="0"/>
              </a:rPr>
              <a:t> </a:t>
            </a:r>
            <a:r>
              <a:rPr lang="tr-TR" sz="2000" dirty="0" err="1">
                <a:latin typeface="Georgia" panose="02040502050405020303" pitchFamily="18" charset="0"/>
              </a:rPr>
              <a:t>sağlık</a:t>
            </a:r>
            <a:r>
              <a:rPr lang="tr-TR" sz="2000" dirty="0">
                <a:latin typeface="Georgia" panose="02040502050405020303" pitchFamily="18" charset="0"/>
              </a:rPr>
              <a:t> kurum- </a:t>
            </a:r>
            <a:r>
              <a:rPr lang="tr-TR" sz="2000" dirty="0" err="1">
                <a:latin typeface="Georgia" panose="02040502050405020303" pitchFamily="18" charset="0"/>
              </a:rPr>
              <a:t>larından</a:t>
            </a:r>
            <a:r>
              <a:rPr lang="tr-TR" sz="2000" dirty="0">
                <a:latin typeface="Georgia" panose="02040502050405020303" pitchFamily="18" charset="0"/>
              </a:rPr>
              <a:t> biri olarak haklı bir </a:t>
            </a:r>
            <a:r>
              <a:rPr lang="tr-TR" sz="2000" dirty="0" err="1">
                <a:latin typeface="Georgia" panose="02040502050405020303" pitchFamily="18" charset="0"/>
              </a:rPr>
              <a:t>ün</a:t>
            </a:r>
            <a:r>
              <a:rPr lang="tr-TR" sz="2000" dirty="0">
                <a:latin typeface="Georgia" panose="02040502050405020303" pitchFamily="18" charset="0"/>
              </a:rPr>
              <a:t> kazandı</a:t>
            </a:r>
          </a:p>
          <a:p>
            <a:pPr marL="342900" indent="-342900" algn="l">
              <a:buClr>
                <a:srgbClr val="FF0000"/>
              </a:buClr>
              <a:buFont typeface="Wingdings" pitchFamily="2" charset="2"/>
              <a:buChar char="§"/>
            </a:pPr>
            <a:r>
              <a:rPr lang="tr-TR" sz="2000" dirty="0">
                <a:latin typeface="Georgia" panose="02040502050405020303" pitchFamily="18" charset="0"/>
              </a:rPr>
              <a:t>Ekibi ile </a:t>
            </a:r>
            <a:r>
              <a:rPr lang="tr-TR" sz="2000" dirty="0" err="1">
                <a:latin typeface="Georgia" panose="02040502050405020303" pitchFamily="18" charset="0"/>
              </a:rPr>
              <a:t>Türkiye'de</a:t>
            </a:r>
            <a:r>
              <a:rPr lang="tr-TR" sz="2000" dirty="0">
                <a:latin typeface="Georgia" panose="02040502050405020303" pitchFamily="18" charset="0"/>
              </a:rPr>
              <a:t> ilk </a:t>
            </a:r>
            <a:r>
              <a:rPr lang="tr-TR" sz="2000" dirty="0" err="1">
                <a:latin typeface="Georgia" panose="02040502050405020303" pitchFamily="18" charset="0"/>
              </a:rPr>
              <a:t>açık</a:t>
            </a:r>
            <a:r>
              <a:rPr lang="tr-TR" sz="2000" dirty="0">
                <a:latin typeface="Georgia" panose="02040502050405020303" pitchFamily="18" charset="0"/>
              </a:rPr>
              <a:t> kalp ameliyatını, İstanbul </a:t>
            </a:r>
            <a:r>
              <a:rPr lang="tr-TR" sz="2000" dirty="0" err="1">
                <a:latin typeface="Georgia" panose="02040502050405020303" pitchFamily="18" charset="0"/>
              </a:rPr>
              <a:t>Göğüs</a:t>
            </a:r>
            <a:r>
              <a:rPr lang="tr-TR" sz="2000" dirty="0">
                <a:latin typeface="Georgia" panose="02040502050405020303" pitchFamily="18" charset="0"/>
              </a:rPr>
              <a:t>, Kalp ve Damar Cerrahisi Merkezi' </a:t>
            </a:r>
            <a:r>
              <a:rPr lang="tr-TR" sz="2000" dirty="0" err="1">
                <a:latin typeface="Georgia" panose="02040502050405020303" pitchFamily="18" charset="0"/>
              </a:rPr>
              <a:t>nde</a:t>
            </a:r>
            <a:r>
              <a:rPr lang="tr-TR" sz="2000" dirty="0">
                <a:latin typeface="Georgia" panose="02040502050405020303" pitchFamily="18" charset="0"/>
              </a:rPr>
              <a:t> 1963 yılında </a:t>
            </a:r>
            <a:r>
              <a:rPr lang="tr-TR" sz="2000" dirty="0" err="1">
                <a:latin typeface="Georgia" panose="02040502050405020303" pitchFamily="18" charset="0"/>
              </a:rPr>
              <a:t>gerçekleştiren</a:t>
            </a:r>
            <a:r>
              <a:rPr lang="tr-TR" sz="2000" dirty="0">
                <a:latin typeface="Georgia" panose="02040502050405020303" pitchFamily="18" charset="0"/>
              </a:rPr>
              <a:t> Dr. </a:t>
            </a:r>
            <a:r>
              <a:rPr lang="tr-TR" sz="2000" dirty="0" err="1">
                <a:latin typeface="Georgia" panose="02040502050405020303" pitchFamily="18" charset="0"/>
              </a:rPr>
              <a:t>Siyami</a:t>
            </a:r>
            <a:r>
              <a:rPr lang="tr-TR" sz="2000" dirty="0">
                <a:latin typeface="Georgia" panose="02040502050405020303" pitchFamily="18" charset="0"/>
              </a:rPr>
              <a:t> Ersek, Amerika </a:t>
            </a:r>
            <a:r>
              <a:rPr lang="tr-TR" sz="2000" dirty="0" err="1">
                <a:latin typeface="Georgia" panose="02040502050405020303" pitchFamily="18" charset="0"/>
              </a:rPr>
              <a:t>Birleşik</a:t>
            </a:r>
            <a:r>
              <a:rPr lang="tr-TR" sz="2000" dirty="0">
                <a:latin typeface="Georgia" panose="02040502050405020303" pitchFamily="18" charset="0"/>
              </a:rPr>
              <a:t> Devletlerinden sonra, yine bu hastanede, aynı yıl, ilk yapay kalp </a:t>
            </a:r>
            <a:r>
              <a:rPr lang="tr-TR" sz="2000" dirty="0" err="1">
                <a:latin typeface="Georgia" panose="02040502050405020303" pitchFamily="18" charset="0"/>
              </a:rPr>
              <a:t>kapakçığı</a:t>
            </a:r>
            <a:r>
              <a:rPr lang="tr-TR" sz="2000" dirty="0">
                <a:latin typeface="Georgia" panose="02040502050405020303" pitchFamily="18" charset="0"/>
              </a:rPr>
              <a:t> ameliyatını uyguladı </a:t>
            </a:r>
          </a:p>
          <a:p>
            <a:pPr marL="342900" indent="-342900" algn="l">
              <a:buClr>
                <a:srgbClr val="FF0000"/>
              </a:buClr>
              <a:buFont typeface="Wingdings" pitchFamily="2" charset="2"/>
              <a:buChar char="§"/>
            </a:pPr>
            <a:endParaRPr lang="tr-TR" sz="2000" dirty="0">
              <a:latin typeface="Georgia" panose="02040502050405020303" pitchFamily="18" charset="0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52130B06-F3A6-4C46-B6DF-5051630FEA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080" y="1988840"/>
            <a:ext cx="3543300" cy="229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2393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8">
            <a:extLst>
              <a:ext uri="{FF2B5EF4-FFF2-40B4-BE49-F238E27FC236}">
                <a16:creationId xmlns:a16="http://schemas.microsoft.com/office/drawing/2014/main" id="{C5B09CF5-F629-BE4C-9A2C-7525A39F7F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188913"/>
            <a:ext cx="81359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tr-TR" sz="3200" dirty="0" err="1">
                <a:solidFill>
                  <a:srgbClr val="FFFF00"/>
                </a:solidFill>
                <a:latin typeface="Comic Sans MS" panose="030F0902030302020204" pitchFamily="66" charset="0"/>
              </a:rPr>
              <a:t>Oksijenatörlerin</a:t>
            </a:r>
            <a:r>
              <a:rPr lang="en-US" altLang="tr-TR" sz="3200" dirty="0">
                <a:solidFill>
                  <a:srgbClr val="FFFF00"/>
                </a:solidFill>
                <a:latin typeface="Comic Sans MS" panose="030F0902030302020204" pitchFamily="66" charset="0"/>
              </a:rPr>
              <a:t> </a:t>
            </a:r>
            <a:r>
              <a:rPr lang="en-US" altLang="tr-TR" sz="3200" dirty="0" err="1">
                <a:solidFill>
                  <a:srgbClr val="FFFF00"/>
                </a:solidFill>
                <a:latin typeface="Comic Sans MS" panose="030F0902030302020204" pitchFamily="66" charset="0"/>
              </a:rPr>
              <a:t>Teknolojik</a:t>
            </a:r>
            <a:r>
              <a:rPr lang="en-US" altLang="tr-TR" sz="3200" dirty="0">
                <a:solidFill>
                  <a:srgbClr val="FFFF00"/>
                </a:solidFill>
                <a:latin typeface="Comic Sans MS" panose="030F0902030302020204" pitchFamily="66" charset="0"/>
              </a:rPr>
              <a:t> </a:t>
            </a:r>
            <a:r>
              <a:rPr lang="en-US" altLang="tr-TR" sz="3200" dirty="0" err="1">
                <a:solidFill>
                  <a:srgbClr val="FFFF00"/>
                </a:solidFill>
                <a:latin typeface="Comic Sans MS" panose="030F0902030302020204" pitchFamily="66" charset="0"/>
              </a:rPr>
              <a:t>Gelişimi</a:t>
            </a:r>
            <a:endParaRPr lang="en-US" altLang="tr-TR" sz="3200" dirty="0">
              <a:solidFill>
                <a:srgbClr val="FFFF00"/>
              </a:solidFill>
              <a:latin typeface="Comic Sans MS" panose="030F0902030302020204" pitchFamily="66" charset="0"/>
            </a:endParaRPr>
          </a:p>
        </p:txBody>
      </p:sp>
      <p:sp>
        <p:nvSpPr>
          <p:cNvPr id="23555" name="Line 1530">
            <a:extLst>
              <a:ext uri="{FF2B5EF4-FFF2-40B4-BE49-F238E27FC236}">
                <a16:creationId xmlns:a16="http://schemas.microsoft.com/office/drawing/2014/main" id="{9BAA13E3-C4C8-3143-8747-BD9839AB12D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35038" y="1089025"/>
            <a:ext cx="0" cy="5184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3556" name="Line 1531">
            <a:extLst>
              <a:ext uri="{FF2B5EF4-FFF2-40B4-BE49-F238E27FC236}">
                <a16:creationId xmlns:a16="http://schemas.microsoft.com/office/drawing/2014/main" id="{B7A43366-6761-164B-8D2D-D71F6A6204A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33450" y="6165850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3557" name="Text Box 1532">
            <a:extLst>
              <a:ext uri="{FF2B5EF4-FFF2-40B4-BE49-F238E27FC236}">
                <a16:creationId xmlns:a16="http://schemas.microsoft.com/office/drawing/2014/main" id="{C626B61A-B924-5B4C-B52B-77AD3DF92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6089650"/>
            <a:ext cx="692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tr-TR"/>
              <a:t>1950</a:t>
            </a:r>
          </a:p>
        </p:txBody>
      </p:sp>
      <p:sp>
        <p:nvSpPr>
          <p:cNvPr id="23558" name="Line 1533">
            <a:extLst>
              <a:ext uri="{FF2B5EF4-FFF2-40B4-BE49-F238E27FC236}">
                <a16:creationId xmlns:a16="http://schemas.microsoft.com/office/drawing/2014/main" id="{A2E4E52D-3316-B94D-97F2-99DEBE275DD8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33450" y="5330825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3559" name="Line 1534">
            <a:extLst>
              <a:ext uri="{FF2B5EF4-FFF2-40B4-BE49-F238E27FC236}">
                <a16:creationId xmlns:a16="http://schemas.microsoft.com/office/drawing/2014/main" id="{7DC4044E-F0F5-C34B-89A0-9B7859B0EDD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33450" y="4497388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3560" name="Line 1535">
            <a:extLst>
              <a:ext uri="{FF2B5EF4-FFF2-40B4-BE49-F238E27FC236}">
                <a16:creationId xmlns:a16="http://schemas.microsoft.com/office/drawing/2014/main" id="{048528EF-4A32-DF44-A3D7-1E82A4B8E69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33450" y="3662363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3561" name="Line 1536">
            <a:extLst>
              <a:ext uri="{FF2B5EF4-FFF2-40B4-BE49-F238E27FC236}">
                <a16:creationId xmlns:a16="http://schemas.microsoft.com/office/drawing/2014/main" id="{B3B7A482-D027-8143-9B9F-36721A33190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35038" y="1993900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3562" name="Line 1537">
            <a:extLst>
              <a:ext uri="{FF2B5EF4-FFF2-40B4-BE49-F238E27FC236}">
                <a16:creationId xmlns:a16="http://schemas.microsoft.com/office/drawing/2014/main" id="{F84166A2-8862-7A4D-885B-41155C425011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33450" y="2828925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3563" name="Line 1538">
            <a:extLst>
              <a:ext uri="{FF2B5EF4-FFF2-40B4-BE49-F238E27FC236}">
                <a16:creationId xmlns:a16="http://schemas.microsoft.com/office/drawing/2014/main" id="{C2863D04-E238-DD4D-9254-366E8A1D9BA2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933450" y="1160463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3564" name="Text Box 1539">
            <a:extLst>
              <a:ext uri="{FF2B5EF4-FFF2-40B4-BE49-F238E27FC236}">
                <a16:creationId xmlns:a16="http://schemas.microsoft.com/office/drawing/2014/main" id="{94F74979-26A7-3D4F-91C3-B9B6614949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4422775"/>
            <a:ext cx="692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tr-TR"/>
              <a:t>1970</a:t>
            </a:r>
          </a:p>
        </p:txBody>
      </p:sp>
      <p:sp>
        <p:nvSpPr>
          <p:cNvPr id="23565" name="Text Box 1540">
            <a:extLst>
              <a:ext uri="{FF2B5EF4-FFF2-40B4-BE49-F238E27FC236}">
                <a16:creationId xmlns:a16="http://schemas.microsoft.com/office/drawing/2014/main" id="{36505317-2739-7547-AA9D-2A8B7DC2B2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5256213"/>
            <a:ext cx="692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tr-TR"/>
              <a:t>1960</a:t>
            </a:r>
          </a:p>
        </p:txBody>
      </p:sp>
      <p:sp>
        <p:nvSpPr>
          <p:cNvPr id="23566" name="Text Box 1541">
            <a:extLst>
              <a:ext uri="{FF2B5EF4-FFF2-40B4-BE49-F238E27FC236}">
                <a16:creationId xmlns:a16="http://schemas.microsoft.com/office/drawing/2014/main" id="{94A7B23E-AFC1-634D-BF95-5E5F24F804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2755900"/>
            <a:ext cx="692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tr-TR"/>
              <a:t>1990</a:t>
            </a:r>
          </a:p>
        </p:txBody>
      </p:sp>
      <p:sp>
        <p:nvSpPr>
          <p:cNvPr id="23567" name="Text Box 1542">
            <a:extLst>
              <a:ext uri="{FF2B5EF4-FFF2-40B4-BE49-F238E27FC236}">
                <a16:creationId xmlns:a16="http://schemas.microsoft.com/office/drawing/2014/main" id="{DE66E5FD-0FB5-8441-9DB9-060352568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589338"/>
            <a:ext cx="692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tr-TR"/>
              <a:t>1980</a:t>
            </a:r>
          </a:p>
        </p:txBody>
      </p:sp>
      <p:sp>
        <p:nvSpPr>
          <p:cNvPr id="23568" name="Text Box 1543">
            <a:extLst>
              <a:ext uri="{FF2B5EF4-FFF2-40B4-BE49-F238E27FC236}">
                <a16:creationId xmlns:a16="http://schemas.microsoft.com/office/drawing/2014/main" id="{42E3D232-46B8-BC40-A6D0-320A46E31B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089025"/>
            <a:ext cx="692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tr-TR"/>
              <a:t>2010</a:t>
            </a:r>
          </a:p>
        </p:txBody>
      </p:sp>
      <p:sp>
        <p:nvSpPr>
          <p:cNvPr id="23569" name="Text Box 1544">
            <a:extLst>
              <a:ext uri="{FF2B5EF4-FFF2-40B4-BE49-F238E27FC236}">
                <a16:creationId xmlns:a16="http://schemas.microsoft.com/office/drawing/2014/main" id="{CF9A7CE1-8D42-1145-98B7-EC8BECA8BE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922463"/>
            <a:ext cx="692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tr-TR"/>
              <a:t>2000</a:t>
            </a:r>
          </a:p>
        </p:txBody>
      </p:sp>
      <p:sp>
        <p:nvSpPr>
          <p:cNvPr id="23570" name="Text Box 1545">
            <a:extLst>
              <a:ext uri="{FF2B5EF4-FFF2-40B4-BE49-F238E27FC236}">
                <a16:creationId xmlns:a16="http://schemas.microsoft.com/office/drawing/2014/main" id="{8812A3F3-9067-9C45-8508-2D17B4B9DA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3500438"/>
            <a:ext cx="6140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tr-TR"/>
              <a:t>1981: Microporous hollow fiber membrane oxygenator</a:t>
            </a:r>
          </a:p>
        </p:txBody>
      </p:sp>
      <p:sp>
        <p:nvSpPr>
          <p:cNvPr id="23571" name="Line 1546">
            <a:extLst>
              <a:ext uri="{FF2B5EF4-FFF2-40B4-BE49-F238E27FC236}">
                <a16:creationId xmlns:a16="http://schemas.microsoft.com/office/drawing/2014/main" id="{B7178685-3919-E84E-A928-5B6EE5F48A7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50938" y="6021388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3572" name="Text Box 1547">
            <a:extLst>
              <a:ext uri="{FF2B5EF4-FFF2-40B4-BE49-F238E27FC236}">
                <a16:creationId xmlns:a16="http://schemas.microsoft.com/office/drawing/2014/main" id="{5DF9E414-ADB7-2047-A443-6B31D36D4C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5763" y="1773238"/>
            <a:ext cx="4895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tr-TR"/>
              <a:t>2002: Oxygenator with integrated arterial filter</a:t>
            </a:r>
          </a:p>
        </p:txBody>
      </p:sp>
      <p:sp>
        <p:nvSpPr>
          <p:cNvPr id="23573" name="Text Box 1548">
            <a:extLst>
              <a:ext uri="{FF2B5EF4-FFF2-40B4-BE49-F238E27FC236}">
                <a16:creationId xmlns:a16="http://schemas.microsoft.com/office/drawing/2014/main" id="{B1E2D170-6179-5B4E-A649-059FBA8643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5763" y="1268413"/>
            <a:ext cx="56880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tr-TR"/>
              <a:t>2008: Uni-chamber filter-oxygenator</a:t>
            </a:r>
          </a:p>
        </p:txBody>
      </p:sp>
      <p:sp>
        <p:nvSpPr>
          <p:cNvPr id="23574" name="Text Box 1549">
            <a:extLst>
              <a:ext uri="{FF2B5EF4-FFF2-40B4-BE49-F238E27FC236}">
                <a16:creationId xmlns:a16="http://schemas.microsoft.com/office/drawing/2014/main" id="{A4D242F5-A4BD-C240-A0A7-CC4655652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5834063"/>
            <a:ext cx="2444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tr-TR"/>
              <a:t>1953: Film oxygenator</a:t>
            </a:r>
          </a:p>
        </p:txBody>
      </p:sp>
      <p:sp>
        <p:nvSpPr>
          <p:cNvPr id="23575" name="Line 1550">
            <a:extLst>
              <a:ext uri="{FF2B5EF4-FFF2-40B4-BE49-F238E27FC236}">
                <a16:creationId xmlns:a16="http://schemas.microsoft.com/office/drawing/2014/main" id="{5FFE76FA-7329-DE49-964E-7705FD4F6B9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50938" y="5554663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3576" name="Line 1551">
            <a:extLst>
              <a:ext uri="{FF2B5EF4-FFF2-40B4-BE49-F238E27FC236}">
                <a16:creationId xmlns:a16="http://schemas.microsoft.com/office/drawing/2014/main" id="{5070FC07-A3D3-A24B-8D50-83E6D893C88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50938" y="3686175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3577" name="Line 1552">
            <a:extLst>
              <a:ext uri="{FF2B5EF4-FFF2-40B4-BE49-F238E27FC236}">
                <a16:creationId xmlns:a16="http://schemas.microsoft.com/office/drawing/2014/main" id="{06983B6E-3280-C449-959E-52880663A3C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50938" y="1484313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3578" name="Line 1553">
            <a:extLst>
              <a:ext uri="{FF2B5EF4-FFF2-40B4-BE49-F238E27FC236}">
                <a16:creationId xmlns:a16="http://schemas.microsoft.com/office/drawing/2014/main" id="{AB12850D-DBD1-E845-9E91-1DCC68C8CB4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50938" y="1952625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3579" name="Text Box 1554">
            <a:extLst>
              <a:ext uri="{FF2B5EF4-FFF2-40B4-BE49-F238E27FC236}">
                <a16:creationId xmlns:a16="http://schemas.microsoft.com/office/drawing/2014/main" id="{BE9D62D2-1041-F245-B035-46D9BE8769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5373688"/>
            <a:ext cx="29162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tr-TR"/>
              <a:t>1957: Bubble oxygenator</a:t>
            </a:r>
          </a:p>
        </p:txBody>
      </p:sp>
      <p:sp>
        <p:nvSpPr>
          <p:cNvPr id="23580" name="Text Box 1555">
            <a:extLst>
              <a:ext uri="{FF2B5EF4-FFF2-40B4-BE49-F238E27FC236}">
                <a16:creationId xmlns:a16="http://schemas.microsoft.com/office/drawing/2014/main" id="{7D216AC4-C05B-EC4E-AA40-BD98170B29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322763"/>
            <a:ext cx="6140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tr-TR"/>
              <a:t>1971: Hollow fiber membrane oxygenator</a:t>
            </a:r>
          </a:p>
        </p:txBody>
      </p:sp>
      <p:sp>
        <p:nvSpPr>
          <p:cNvPr id="23581" name="Line 1556">
            <a:extLst>
              <a:ext uri="{FF2B5EF4-FFF2-40B4-BE49-F238E27FC236}">
                <a16:creationId xmlns:a16="http://schemas.microsoft.com/office/drawing/2014/main" id="{1DBFAC23-5BF3-384B-8274-768D92E5465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50938" y="4508500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3582" name="Line 1557">
            <a:extLst>
              <a:ext uri="{FF2B5EF4-FFF2-40B4-BE49-F238E27FC236}">
                <a16:creationId xmlns:a16="http://schemas.microsoft.com/office/drawing/2014/main" id="{82AE324E-0C3E-554D-AC2D-2852C99D95F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50938" y="5799138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3583" name="Text Box 1558">
            <a:extLst>
              <a:ext uri="{FF2B5EF4-FFF2-40B4-BE49-F238E27FC236}">
                <a16:creationId xmlns:a16="http://schemas.microsoft.com/office/drawing/2014/main" id="{9C2C3E8D-0FDB-794F-852E-63B63477FE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5618163"/>
            <a:ext cx="58324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tr-TR"/>
              <a:t>1955: Membrane oxygenator</a:t>
            </a:r>
          </a:p>
        </p:txBody>
      </p:sp>
    </p:spTree>
    <p:extLst>
      <p:ext uri="{BB962C8B-B14F-4D97-AF65-F5344CB8AC3E}">
        <p14:creationId xmlns:p14="http://schemas.microsoft.com/office/powerpoint/2010/main" val="6391095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DCAA3318-5E27-C647-AFDE-D808F3DF1F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tr-TR" sz="2400" b="1" dirty="0">
                <a:solidFill>
                  <a:srgbClr val="FFFF00"/>
                </a:solidFill>
                <a:effectLst/>
                <a:latin typeface="Comic Sans MS" panose="030F0902030302020204" pitchFamily="66" charset="0"/>
              </a:rPr>
              <a:t>İLK </a:t>
            </a:r>
            <a:r>
              <a:rPr lang="en-US" altLang="tr-TR" sz="2400" dirty="0">
                <a:solidFill>
                  <a:srgbClr val="FFFF00"/>
                </a:solidFill>
                <a:effectLst/>
                <a:latin typeface="Comic Sans MS" panose="030F0902030302020204" pitchFamily="66" charset="0"/>
              </a:rPr>
              <a:t> </a:t>
            </a:r>
            <a:r>
              <a:rPr lang="en-US" altLang="tr-TR" sz="2400" b="1" dirty="0">
                <a:solidFill>
                  <a:srgbClr val="FFFF00"/>
                </a:solidFill>
                <a:effectLst/>
                <a:latin typeface="Comic Sans MS" panose="030F0902030302020204" pitchFamily="66" charset="0"/>
              </a:rPr>
              <a:t>BUBBLE OXYGENATOR (POLONYA)</a:t>
            </a:r>
          </a:p>
        </p:txBody>
      </p:sp>
      <p:sp>
        <p:nvSpPr>
          <p:cNvPr id="168964" name="Rectangle 4">
            <a:extLst>
              <a:ext uri="{FF2B5EF4-FFF2-40B4-BE49-F238E27FC236}">
                <a16:creationId xmlns:a16="http://schemas.microsoft.com/office/drawing/2014/main" id="{A0D6893F-BA59-4D47-A1A9-2A89A5244D3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endParaRPr lang="tr-TR"/>
          </a:p>
        </p:txBody>
      </p:sp>
      <p:pic>
        <p:nvPicPr>
          <p:cNvPr id="34820" name="Picture 3" descr="rys0204">
            <a:extLst>
              <a:ext uri="{FF2B5EF4-FFF2-40B4-BE49-F238E27FC236}">
                <a16:creationId xmlns:a16="http://schemas.microsoft.com/office/drawing/2014/main" id="{9D3F6AAC-8F0C-1445-93B0-A11D52CF4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41910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6" descr="rys0203">
            <a:extLst>
              <a:ext uri="{FF2B5EF4-FFF2-40B4-BE49-F238E27FC236}">
                <a16:creationId xmlns:a16="http://schemas.microsoft.com/office/drawing/2014/main" id="{B85A28E2-C9A1-CA40-9A3A-729A903A0B13}"/>
              </a:ext>
            </a:extLst>
          </p:cNvPr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1600200"/>
            <a:ext cx="4114800" cy="4876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50650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A9197861-E084-E045-ACA9-87398D225E3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16632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eaLnBrk="1" hangingPunct="1"/>
            <a:r>
              <a:rPr lang="en-US" altLang="tr-TR" sz="2800" b="1" dirty="0">
                <a:solidFill>
                  <a:srgbClr val="FFFF00"/>
                </a:solidFill>
                <a:effectLst/>
                <a:latin typeface="Comic Sans MS" panose="030F0902030302020204" pitchFamily="66" charset="0"/>
              </a:rPr>
              <a:t>ROTATING DISC </a:t>
            </a:r>
            <a:br>
              <a:rPr lang="en-US" altLang="tr-TR" sz="2800" b="1" dirty="0">
                <a:solidFill>
                  <a:srgbClr val="FFFF00"/>
                </a:solidFill>
                <a:effectLst/>
                <a:latin typeface="Comic Sans MS" panose="030F0902030302020204" pitchFamily="66" charset="0"/>
              </a:rPr>
            </a:br>
            <a:r>
              <a:rPr lang="en-US" altLang="tr-TR" sz="2800" b="1" dirty="0">
                <a:solidFill>
                  <a:srgbClr val="FFFF00"/>
                </a:solidFill>
                <a:effectLst/>
                <a:latin typeface="Comic Sans MS" panose="030F0902030302020204" pitchFamily="66" charset="0"/>
              </a:rPr>
              <a:t>OKSİJENATÖR</a:t>
            </a:r>
          </a:p>
        </p:txBody>
      </p:sp>
      <p:pic>
        <p:nvPicPr>
          <p:cNvPr id="11267" name="Picture 3" descr="J">
            <a:extLst>
              <a:ext uri="{FF2B5EF4-FFF2-40B4-BE49-F238E27FC236}">
                <a16:creationId xmlns:a16="http://schemas.microsoft.com/office/drawing/2014/main" id="{9657F84C-6CC6-DC41-A0B3-F42F8588BA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524000"/>
            <a:ext cx="65532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26013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C22E16CE-57DD-AA4B-A8E7-133587723F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7544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tr-TR" sz="3200" b="1" dirty="0">
                <a:solidFill>
                  <a:srgbClr val="FFFF00"/>
                </a:solidFill>
                <a:effectLst/>
                <a:latin typeface="Comic Sans MS" panose="030F0902030302020204" pitchFamily="66" charset="0"/>
              </a:rPr>
              <a:t>RICHARD DEWALL – VINCENT GOTT</a:t>
            </a:r>
          </a:p>
        </p:txBody>
      </p:sp>
      <p:pic>
        <p:nvPicPr>
          <p:cNvPr id="13315" name="Picture 3">
            <a:extLst>
              <a:ext uri="{FF2B5EF4-FFF2-40B4-BE49-F238E27FC236}">
                <a16:creationId xmlns:a16="http://schemas.microsoft.com/office/drawing/2014/main" id="{2516A54F-1FB1-7F49-8E08-E6983AAEE219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00200" y="1219200"/>
            <a:ext cx="5791200" cy="5410200"/>
          </a:xfrm>
        </p:spPr>
      </p:pic>
    </p:spTree>
    <p:extLst>
      <p:ext uri="{BB962C8B-B14F-4D97-AF65-F5344CB8AC3E}">
        <p14:creationId xmlns:p14="http://schemas.microsoft.com/office/powerpoint/2010/main" val="23663112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567ED0E7-0C3A-5B4C-9A7C-95563A6207E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16632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tr-TR" sz="3600" b="1" dirty="0">
                <a:solidFill>
                  <a:srgbClr val="FFFF00"/>
                </a:solidFill>
                <a:effectLst/>
                <a:latin typeface="Comic Sans MS" panose="030F0902030302020204" pitchFamily="66" charset="0"/>
              </a:rPr>
              <a:t>BENTLEY TEMPTROL OKSİJENATÖRÜ</a:t>
            </a:r>
          </a:p>
        </p:txBody>
      </p:sp>
      <p:pic>
        <p:nvPicPr>
          <p:cNvPr id="14339" name="Picture 3" descr="J">
            <a:extLst>
              <a:ext uri="{FF2B5EF4-FFF2-40B4-BE49-F238E27FC236}">
                <a16:creationId xmlns:a16="http://schemas.microsoft.com/office/drawing/2014/main" id="{D64022AC-70E0-A94B-849B-AEF1BA5864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00200"/>
            <a:ext cx="65532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86926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ext Box 2">
            <a:extLst>
              <a:ext uri="{FF2B5EF4-FFF2-40B4-BE49-F238E27FC236}">
                <a16:creationId xmlns:a16="http://schemas.microsoft.com/office/drawing/2014/main" id="{6DF118BF-F795-1C46-A411-3461F3C6A4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712" y="620688"/>
            <a:ext cx="6172200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tr-TR" altLang="tr-TR" sz="3200" dirty="0">
                <a:solidFill>
                  <a:srgbClr val="F8FD1D"/>
                </a:solidFill>
                <a:latin typeface="Comic Sans MS" panose="030F0902030302020204" pitchFamily="66" charset="0"/>
              </a:rPr>
              <a:t>OKSİJENATÖRLER</a:t>
            </a:r>
            <a:endParaRPr lang="en-US" altLang="tr-TR" sz="3200" dirty="0">
              <a:solidFill>
                <a:srgbClr val="F8FD1D"/>
              </a:solidFill>
              <a:latin typeface="Comic Sans MS" panose="030F0902030302020204" pitchFamily="66" charset="0"/>
            </a:endParaRPr>
          </a:p>
        </p:txBody>
      </p:sp>
      <p:sp>
        <p:nvSpPr>
          <p:cNvPr id="41986" name="Text Box 3">
            <a:extLst>
              <a:ext uri="{FF2B5EF4-FFF2-40B4-BE49-F238E27FC236}">
                <a16:creationId xmlns:a16="http://schemas.microsoft.com/office/drawing/2014/main" id="{FF22420C-FF85-A14E-B60E-7C4852C5B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3062" y="2060848"/>
            <a:ext cx="6508849" cy="2064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342900" indent="-342900" eaLnBrk="1" hangingPunct="1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§"/>
            </a:pPr>
            <a:r>
              <a:rPr lang="en-US" altLang="tr-TR" sz="3200" dirty="0">
                <a:latin typeface="Georgia" panose="02040502050405020303" pitchFamily="18" charset="0"/>
              </a:rPr>
              <a:t> Bubble </a:t>
            </a:r>
          </a:p>
          <a:p>
            <a:pPr marL="342900" indent="-342900" eaLnBrk="1" hangingPunct="1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§"/>
            </a:pPr>
            <a:r>
              <a:rPr lang="en-US" altLang="tr-TR" sz="3200" dirty="0">
                <a:latin typeface="Georgia" panose="02040502050405020303" pitchFamily="18" charset="0"/>
              </a:rPr>
              <a:t> Flat Plate (</a:t>
            </a:r>
            <a:r>
              <a:rPr lang="en-US" altLang="tr-TR" sz="3200" dirty="0" err="1">
                <a:latin typeface="Georgia" panose="02040502050405020303" pitchFamily="18" charset="0"/>
              </a:rPr>
              <a:t>Membran</a:t>
            </a:r>
            <a:r>
              <a:rPr lang="en-US" altLang="tr-TR" sz="3200" dirty="0">
                <a:latin typeface="Georgia" panose="02040502050405020303" pitchFamily="18" charset="0"/>
              </a:rPr>
              <a:t>)</a:t>
            </a:r>
          </a:p>
          <a:p>
            <a:pPr marL="342900" indent="-342900" eaLnBrk="1" hangingPunct="1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§"/>
            </a:pPr>
            <a:r>
              <a:rPr lang="en-US" altLang="tr-TR" sz="3200" dirty="0">
                <a:latin typeface="Georgia" panose="02040502050405020303" pitchFamily="18" charset="0"/>
              </a:rPr>
              <a:t> Hollow Fiber (</a:t>
            </a:r>
            <a:r>
              <a:rPr lang="en-US" altLang="tr-TR" sz="3200" dirty="0" err="1">
                <a:latin typeface="Georgia" panose="02040502050405020303" pitchFamily="18" charset="0"/>
              </a:rPr>
              <a:t>Membran</a:t>
            </a:r>
            <a:r>
              <a:rPr lang="en-US" altLang="tr-TR" sz="3200" dirty="0">
                <a:latin typeface="Georgia" panose="02040502050405020303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40069856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120D10B-DCBC-A544-809F-04536AB68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>
                <a:solidFill>
                  <a:srgbClr val="FFFF00"/>
                </a:solidFill>
                <a:latin typeface="Comic Sans MS" panose="030F0902030302020204" pitchFamily="66" charset="0"/>
              </a:rPr>
              <a:t>Bubble</a:t>
            </a:r>
            <a:r>
              <a:rPr lang="tr-TR" dirty="0">
                <a:solidFill>
                  <a:srgbClr val="FFFF00"/>
                </a:solidFill>
                <a:latin typeface="Comic Sans MS" panose="030F0902030302020204" pitchFamily="66" charset="0"/>
              </a:rPr>
              <a:t>/Membran </a:t>
            </a:r>
            <a:r>
              <a:rPr lang="tr-TR" dirty="0" err="1">
                <a:solidFill>
                  <a:srgbClr val="FFFF00"/>
                </a:solidFill>
                <a:latin typeface="Comic Sans MS" panose="030F0902030302020204" pitchFamily="66" charset="0"/>
              </a:rPr>
              <a:t>Oksijenatör</a:t>
            </a:r>
            <a:endParaRPr lang="tr-TR" dirty="0">
              <a:solidFill>
                <a:srgbClr val="FFFF00"/>
              </a:solidFill>
              <a:latin typeface="Comic Sans MS" panose="030F0902030302020204" pitchFamily="66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89514C2-305A-F14D-B67A-407589770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831" y="1410673"/>
            <a:ext cx="8229600" cy="4708525"/>
          </a:xfrm>
        </p:spPr>
        <p:txBody>
          <a:bodyPr/>
          <a:lstStyle/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r-TR" dirty="0">
                <a:latin typeface="Georgia" panose="02040502050405020303" pitchFamily="18" charset="0"/>
              </a:rPr>
              <a:t>Kan ile oksijeni , hava kabarcıkları oluşturarak, doğrudan karıştırma prensibine dayanır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r-TR" dirty="0">
                <a:latin typeface="Georgia" panose="02040502050405020303" pitchFamily="18" charset="0"/>
              </a:rPr>
              <a:t>Membran </a:t>
            </a:r>
            <a:r>
              <a:rPr lang="tr-TR" dirty="0" err="1">
                <a:latin typeface="Georgia" panose="02040502050405020303" pitchFamily="18" charset="0"/>
              </a:rPr>
              <a:t>oksijenatör</a:t>
            </a:r>
            <a:r>
              <a:rPr lang="tr-TR" dirty="0">
                <a:latin typeface="Georgia" panose="02040502050405020303" pitchFamily="18" charset="0"/>
              </a:rPr>
              <a:t> ise oksijenle sıvının geçiş yapamayacağı (ama oksijen/CO2 geçebilen) genellikle </a:t>
            </a:r>
            <a:r>
              <a:rPr lang="tr-TR" dirty="0" err="1">
                <a:latin typeface="Georgia" panose="02040502050405020303" pitchFamily="18" charset="0"/>
              </a:rPr>
              <a:t>poletilen</a:t>
            </a:r>
            <a:r>
              <a:rPr lang="tr-TR" dirty="0">
                <a:latin typeface="Georgia" panose="02040502050405020303" pitchFamily="18" charset="0"/>
              </a:rPr>
              <a:t> kökenli bir </a:t>
            </a:r>
            <a:r>
              <a:rPr lang="tr-TR" dirty="0" err="1">
                <a:latin typeface="Georgia" panose="02040502050405020303" pitchFamily="18" charset="0"/>
              </a:rPr>
              <a:t>membran</a:t>
            </a:r>
            <a:r>
              <a:rPr lang="tr-TR" dirty="0">
                <a:latin typeface="Georgia" panose="02040502050405020303" pitchFamily="18" charset="0"/>
              </a:rPr>
              <a:t> arasındaki etkileşimle çalışır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r-TR" dirty="0">
                <a:latin typeface="Georgia" panose="02040502050405020303" pitchFamily="18" charset="0"/>
              </a:rPr>
              <a:t>Membran </a:t>
            </a:r>
            <a:r>
              <a:rPr lang="tr-TR" dirty="0" err="1">
                <a:latin typeface="Georgia" panose="02040502050405020303" pitchFamily="18" charset="0"/>
              </a:rPr>
              <a:t>oksijenatörde</a:t>
            </a:r>
            <a:r>
              <a:rPr lang="tr-TR" dirty="0">
                <a:latin typeface="Georgia" panose="02040502050405020303" pitchFamily="18" charset="0"/>
              </a:rPr>
              <a:t> spiral bir yapı oluşturularak kanın temas yüzeyinin artırılması hedeflenir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r-TR" dirty="0"/>
              <a:t>Membran </a:t>
            </a:r>
            <a:r>
              <a:rPr lang="tr-TR" dirty="0" err="1"/>
              <a:t>oksijenatörler</a:t>
            </a:r>
            <a:r>
              <a:rPr lang="tr-TR" dirty="0"/>
              <a:t> </a:t>
            </a:r>
            <a:r>
              <a:rPr lang="tr-TR" dirty="0" err="1"/>
              <a:t>mikroporöz</a:t>
            </a:r>
            <a:r>
              <a:rPr lang="tr-TR" dirty="0"/>
              <a:t>, silikon veya </a:t>
            </a:r>
            <a:r>
              <a:rPr lang="tr-TR" dirty="0" err="1"/>
              <a:t>polipropilen</a:t>
            </a:r>
            <a:r>
              <a:rPr lang="tr-TR" dirty="0"/>
              <a:t> </a:t>
            </a:r>
            <a:r>
              <a:rPr lang="tr-TR" dirty="0" err="1"/>
              <a:t>membranlar</a:t>
            </a:r>
            <a:r>
              <a:rPr lang="tr-TR" dirty="0"/>
              <a:t> </a:t>
            </a:r>
            <a:r>
              <a:rPr lang="tr-TR" dirty="0" err="1"/>
              <a:t>kullanaktadır</a:t>
            </a:r>
            <a:endParaRPr lang="tr-TR" dirty="0"/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endParaRPr lang="tr-TR" dirty="0">
              <a:latin typeface="Georgia" panose="02040502050405020303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endParaRPr lang="tr-TR" dirty="0">
              <a:latin typeface="Georgia" panose="02040502050405020303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endParaRPr lang="tr-TR" dirty="0">
              <a:latin typeface="Georgia" panose="02040502050405020303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endParaRPr lang="tr-TR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4174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498F793-2A15-9E41-97C8-55FB22625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B277C55-E28A-BE42-90F9-9D385AFF5D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0" y="412750"/>
            <a:ext cx="6350000" cy="603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4830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93F76D9-9F55-3F44-A156-E16FB4BB1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2E93A784-4B3F-CA42-B75C-0C50734091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0" y="1168400"/>
            <a:ext cx="6985000" cy="452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259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>
            <a:extLst>
              <a:ext uri="{FF2B5EF4-FFF2-40B4-BE49-F238E27FC236}">
                <a16:creationId xmlns:a16="http://schemas.microsoft.com/office/drawing/2014/main" id="{2143302A-5DB2-9A43-81A7-53D8A62B2F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0020" y="188640"/>
            <a:ext cx="8229600" cy="820688"/>
          </a:xfrm>
        </p:spPr>
        <p:txBody>
          <a:bodyPr>
            <a:normAutofit/>
          </a:bodyPr>
          <a:lstStyle/>
          <a:p>
            <a:r>
              <a:rPr lang="tr-TR" sz="3600" dirty="0">
                <a:solidFill>
                  <a:srgbClr val="FFFF00"/>
                </a:solidFill>
                <a:latin typeface="Comic Sans MS" panose="030F0902030302020204" pitchFamily="66" charset="0"/>
              </a:rPr>
              <a:t>Membran </a:t>
            </a:r>
            <a:r>
              <a:rPr lang="tr-TR" sz="3600" dirty="0" err="1">
                <a:solidFill>
                  <a:srgbClr val="FFFF00"/>
                </a:solidFill>
                <a:latin typeface="Comic Sans MS" panose="030F0902030302020204" pitchFamily="66" charset="0"/>
              </a:rPr>
              <a:t>Oksijenatörler</a:t>
            </a:r>
            <a:endParaRPr lang="tr-TR" sz="3600" dirty="0">
              <a:solidFill>
                <a:srgbClr val="FFFF00"/>
              </a:solidFill>
              <a:latin typeface="Comic Sans MS" panose="030F0902030302020204" pitchFamily="66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09E095F-8B4D-BA40-9ED7-7821FD2BAA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0020" y="1124744"/>
            <a:ext cx="8584468" cy="1752600"/>
          </a:xfrm>
        </p:spPr>
        <p:txBody>
          <a:bodyPr/>
          <a:lstStyle/>
          <a:p>
            <a:pPr marL="457200" indent="-457200" algn="l">
              <a:buClr>
                <a:srgbClr val="FF0000"/>
              </a:buClr>
              <a:buFont typeface="Wingdings" pitchFamily="2" charset="2"/>
              <a:buChar char="§"/>
            </a:pPr>
            <a:r>
              <a:rPr lang="tr-TR" dirty="0">
                <a:solidFill>
                  <a:srgbClr val="FFC000"/>
                </a:solidFill>
                <a:latin typeface="Georgia" panose="02040502050405020303" pitchFamily="18" charset="0"/>
              </a:rPr>
              <a:t>Plak </a:t>
            </a:r>
            <a:r>
              <a:rPr lang="tr-TR" dirty="0" err="1">
                <a:solidFill>
                  <a:srgbClr val="FFC000"/>
                </a:solidFill>
                <a:latin typeface="Georgia" panose="02040502050405020303" pitchFamily="18" charset="0"/>
              </a:rPr>
              <a:t>Oksijenatörler</a:t>
            </a:r>
            <a:r>
              <a:rPr lang="tr-TR" dirty="0">
                <a:latin typeface="Georgia" panose="02040502050405020303" pitchFamily="18" charset="0"/>
              </a:rPr>
              <a:t> </a:t>
            </a:r>
          </a:p>
          <a:p>
            <a:pPr algn="l">
              <a:buClr>
                <a:srgbClr val="FF0000"/>
              </a:buClr>
              <a:buFont typeface="Wingdings" pitchFamily="2" charset="2"/>
              <a:buChar char="Ø"/>
            </a:pPr>
            <a:r>
              <a:rPr lang="tr-TR" sz="2400" i="1" dirty="0" err="1">
                <a:latin typeface="Georgia" panose="02040502050405020303" pitchFamily="18" charset="0"/>
              </a:rPr>
              <a:t>Mikroporöz</a:t>
            </a:r>
            <a:r>
              <a:rPr lang="tr-TR" sz="2400" i="1" dirty="0">
                <a:latin typeface="Georgia" panose="02040502050405020303" pitchFamily="18" charset="0"/>
              </a:rPr>
              <a:t> </a:t>
            </a:r>
            <a:r>
              <a:rPr lang="tr-TR" sz="2400" i="1" dirty="0" err="1">
                <a:latin typeface="Georgia" panose="02040502050405020303" pitchFamily="18" charset="0"/>
              </a:rPr>
              <a:t>membran</a:t>
            </a:r>
            <a:r>
              <a:rPr lang="tr-TR" sz="2400" i="1" dirty="0">
                <a:latin typeface="Georgia" panose="02040502050405020303" pitchFamily="18" charset="0"/>
              </a:rPr>
              <a:t> ve Z şeklinde kıvrılmış </a:t>
            </a:r>
            <a:r>
              <a:rPr lang="tr-TR" sz="2400" i="1" dirty="0" err="1">
                <a:latin typeface="Georgia" panose="02040502050405020303" pitchFamily="18" charset="0"/>
              </a:rPr>
              <a:t>polipropilen</a:t>
            </a:r>
            <a:endParaRPr lang="tr-TR" sz="2400" i="1" dirty="0">
              <a:latin typeface="Georgia" panose="02040502050405020303" pitchFamily="18" charset="0"/>
            </a:endParaRPr>
          </a:p>
          <a:p>
            <a:pPr algn="l">
              <a:buClr>
                <a:srgbClr val="FF0000"/>
              </a:buClr>
              <a:buFont typeface="Wingdings" pitchFamily="2" charset="2"/>
              <a:buChar char="Ø"/>
            </a:pPr>
            <a:r>
              <a:rPr lang="tr-TR" sz="2400" i="1" dirty="0">
                <a:latin typeface="Georgia" panose="02040502050405020303" pitchFamily="18" charset="0"/>
              </a:rPr>
              <a:t>Kan ve gaz akımı </a:t>
            </a:r>
            <a:r>
              <a:rPr lang="tr-TR" sz="2400" i="1" dirty="0" err="1">
                <a:latin typeface="Georgia" panose="02040502050405020303" pitchFamily="18" charset="0"/>
              </a:rPr>
              <a:t>membranın</a:t>
            </a:r>
            <a:r>
              <a:rPr lang="tr-TR" sz="2400" i="1" dirty="0">
                <a:latin typeface="Georgia" panose="02040502050405020303" pitchFamily="18" charset="0"/>
              </a:rPr>
              <a:t> tersi yöndedir</a:t>
            </a:r>
          </a:p>
          <a:p>
            <a:pPr marL="136525" indent="0" algn="l">
              <a:buClr>
                <a:srgbClr val="FF0000"/>
              </a:buClr>
              <a:buNone/>
            </a:pPr>
            <a:r>
              <a:rPr lang="tr-TR" sz="2400" i="1" dirty="0">
                <a:latin typeface="Georgia" panose="02040502050405020303" pitchFamily="18" charset="0"/>
              </a:rPr>
              <a:t>  (</a:t>
            </a:r>
            <a:r>
              <a:rPr lang="tr-TR" sz="2400" i="1" dirty="0" err="1">
                <a:latin typeface="Georgia" panose="02040502050405020303" pitchFamily="18" charset="0"/>
              </a:rPr>
              <a:t>Cobe</a:t>
            </a:r>
            <a:r>
              <a:rPr lang="tr-TR" sz="2400" i="1" dirty="0">
                <a:latin typeface="Georgia" panose="02040502050405020303" pitchFamily="18" charset="0"/>
              </a:rPr>
              <a:t> Excel, </a:t>
            </a:r>
            <a:r>
              <a:rPr lang="tr-TR" sz="2400" i="1" dirty="0" err="1">
                <a:latin typeface="Georgia" panose="02040502050405020303" pitchFamily="18" charset="0"/>
              </a:rPr>
              <a:t>Cobe</a:t>
            </a:r>
            <a:r>
              <a:rPr lang="tr-TR" sz="2400" i="1" dirty="0">
                <a:latin typeface="Georgia" panose="02040502050405020303" pitchFamily="18" charset="0"/>
              </a:rPr>
              <a:t> </a:t>
            </a:r>
            <a:r>
              <a:rPr lang="tr-TR" sz="2400" i="1" dirty="0" err="1">
                <a:latin typeface="Georgia" panose="02040502050405020303" pitchFamily="18" charset="0"/>
              </a:rPr>
              <a:t>VPCML,Shirley</a:t>
            </a:r>
            <a:r>
              <a:rPr lang="tr-TR" sz="2400" i="1" dirty="0">
                <a:latin typeface="Georgia" panose="02040502050405020303" pitchFamily="18" charset="0"/>
              </a:rPr>
              <a:t> M-2000)</a:t>
            </a:r>
          </a:p>
          <a:p>
            <a:pPr marL="457200" indent="-457200" algn="l">
              <a:buClr>
                <a:srgbClr val="FF0000"/>
              </a:buClr>
              <a:buFont typeface="Wingdings" pitchFamily="2" charset="2"/>
              <a:buChar char="§"/>
            </a:pPr>
            <a:r>
              <a:rPr lang="tr-TR" dirty="0">
                <a:solidFill>
                  <a:srgbClr val="FFC000"/>
                </a:solidFill>
                <a:latin typeface="Georgia" panose="02040502050405020303" pitchFamily="18" charset="0"/>
              </a:rPr>
              <a:t>Spiral </a:t>
            </a:r>
            <a:r>
              <a:rPr lang="tr-TR" dirty="0" err="1">
                <a:solidFill>
                  <a:srgbClr val="FFC000"/>
                </a:solidFill>
                <a:latin typeface="Georgia" panose="02040502050405020303" pitchFamily="18" charset="0"/>
              </a:rPr>
              <a:t>Oksijenatörler</a:t>
            </a:r>
            <a:r>
              <a:rPr lang="tr-TR" dirty="0">
                <a:latin typeface="Georgia" panose="02040502050405020303" pitchFamily="18" charset="0"/>
              </a:rPr>
              <a:t> </a:t>
            </a:r>
          </a:p>
          <a:p>
            <a:pPr algn="l">
              <a:buClr>
                <a:srgbClr val="FF0000"/>
              </a:buClr>
              <a:buFont typeface="Wingdings" pitchFamily="2" charset="2"/>
              <a:buChar char="Ø"/>
            </a:pPr>
            <a:r>
              <a:rPr lang="tr-TR" sz="2400" i="1" dirty="0">
                <a:latin typeface="Georgia" panose="02040502050405020303" pitchFamily="18" charset="0"/>
              </a:rPr>
              <a:t>Silikon kökenli (</a:t>
            </a:r>
            <a:r>
              <a:rPr lang="tr-TR" sz="2400" i="1" dirty="0" err="1">
                <a:latin typeface="Georgia" panose="02040502050405020303" pitchFamily="18" charset="0"/>
              </a:rPr>
              <a:t>Kobolov</a:t>
            </a:r>
            <a:r>
              <a:rPr lang="tr-TR" sz="2400" i="1" dirty="0">
                <a:latin typeface="Georgia" panose="02040502050405020303" pitchFamily="18" charset="0"/>
              </a:rPr>
              <a:t>)</a:t>
            </a:r>
          </a:p>
          <a:p>
            <a:pPr algn="l">
              <a:buClr>
                <a:srgbClr val="FF0000"/>
              </a:buClr>
              <a:buFont typeface="Wingdings" pitchFamily="2" charset="2"/>
              <a:buChar char="Ø"/>
            </a:pPr>
            <a:r>
              <a:rPr lang="tr-TR" sz="2400" i="1" dirty="0">
                <a:latin typeface="Georgia" panose="02040502050405020303" pitchFamily="18" charset="0"/>
              </a:rPr>
              <a:t>Membran merkezdeki bir aks etrafında kıvrılır</a:t>
            </a:r>
          </a:p>
          <a:p>
            <a:pPr marL="136525" indent="0" algn="l">
              <a:buClr>
                <a:srgbClr val="FF0000"/>
              </a:buClr>
              <a:buNone/>
            </a:pPr>
            <a:r>
              <a:rPr lang="tr-TR" sz="2400" i="1" dirty="0">
                <a:latin typeface="Georgia" panose="02040502050405020303" pitchFamily="18" charset="0"/>
              </a:rPr>
              <a:t>(</a:t>
            </a:r>
            <a:r>
              <a:rPr lang="tr-TR" sz="2400" i="1" dirty="0" err="1">
                <a:latin typeface="Georgia" panose="02040502050405020303" pitchFamily="18" charset="0"/>
              </a:rPr>
              <a:t>Avecor</a:t>
            </a:r>
            <a:r>
              <a:rPr lang="tr-TR" sz="2400" i="1" dirty="0">
                <a:latin typeface="Georgia" panose="02040502050405020303" pitchFamily="18" charset="0"/>
              </a:rPr>
              <a:t>)</a:t>
            </a:r>
          </a:p>
          <a:p>
            <a:pPr marL="457200" indent="-457200" algn="l">
              <a:buClr>
                <a:srgbClr val="FF0000"/>
              </a:buClr>
              <a:buFont typeface="Wingdings" pitchFamily="2" charset="2"/>
              <a:buChar char="§"/>
            </a:pPr>
            <a:r>
              <a:rPr lang="tr-TR" dirty="0">
                <a:solidFill>
                  <a:srgbClr val="FFC000"/>
                </a:solidFill>
                <a:latin typeface="Georgia" panose="02040502050405020303" pitchFamily="18" charset="0"/>
              </a:rPr>
              <a:t>Hollow fiber </a:t>
            </a:r>
            <a:r>
              <a:rPr lang="tr-TR" dirty="0" err="1">
                <a:solidFill>
                  <a:srgbClr val="FFC000"/>
                </a:solidFill>
                <a:latin typeface="Georgia" panose="02040502050405020303" pitchFamily="18" charset="0"/>
              </a:rPr>
              <a:t>oksijenatörler</a:t>
            </a:r>
            <a:r>
              <a:rPr lang="tr-TR" dirty="0">
                <a:solidFill>
                  <a:srgbClr val="FFC000"/>
                </a:solidFill>
                <a:latin typeface="Georgia" panose="02040502050405020303" pitchFamily="18" charset="0"/>
              </a:rPr>
              <a:t> </a:t>
            </a:r>
          </a:p>
          <a:p>
            <a:pPr algn="l">
              <a:buClr>
                <a:srgbClr val="FF0000"/>
              </a:buClr>
              <a:buFont typeface="Wingdings" pitchFamily="2" charset="2"/>
              <a:buChar char="Ø"/>
            </a:pPr>
            <a:r>
              <a:rPr lang="tr-TR" dirty="0" err="1">
                <a:latin typeface="Georgia" panose="02040502050405020303" pitchFamily="18" charset="0"/>
              </a:rPr>
              <a:t>Mikroporöz</a:t>
            </a:r>
            <a:r>
              <a:rPr lang="tr-TR" dirty="0">
                <a:latin typeface="Georgia" panose="02040502050405020303" pitchFamily="18" charset="0"/>
              </a:rPr>
              <a:t> </a:t>
            </a:r>
            <a:r>
              <a:rPr lang="tr-TR" dirty="0" err="1">
                <a:latin typeface="Georgia" panose="02040502050405020303" pitchFamily="18" charset="0"/>
              </a:rPr>
              <a:t>polipropilen</a:t>
            </a:r>
            <a:r>
              <a:rPr lang="tr-TR" dirty="0">
                <a:latin typeface="Georgia" panose="02040502050405020303" pitchFamily="18" charset="0"/>
              </a:rPr>
              <a:t> </a:t>
            </a:r>
            <a:r>
              <a:rPr lang="tr-TR" dirty="0" err="1">
                <a:latin typeface="Georgia" panose="02040502050405020303" pitchFamily="18" charset="0"/>
              </a:rPr>
              <a:t>membran</a:t>
            </a:r>
            <a:r>
              <a:rPr lang="tr-TR" dirty="0">
                <a:latin typeface="Georgia" panose="02040502050405020303" pitchFamily="18" charset="0"/>
              </a:rPr>
              <a:t> +</a:t>
            </a:r>
            <a:r>
              <a:rPr lang="tr-TR" dirty="0" err="1">
                <a:latin typeface="Georgia" panose="02040502050405020303" pitchFamily="18" charset="0"/>
              </a:rPr>
              <a:t>kapiller</a:t>
            </a:r>
            <a:r>
              <a:rPr lang="tr-TR" dirty="0">
                <a:latin typeface="Georgia" panose="02040502050405020303" pitchFamily="18" charset="0"/>
              </a:rPr>
              <a:t> fiberler</a:t>
            </a:r>
          </a:p>
          <a:p>
            <a:pPr algn="l">
              <a:buClr>
                <a:srgbClr val="FF0000"/>
              </a:buClr>
              <a:buFont typeface="Wingdings" pitchFamily="2" charset="2"/>
              <a:buChar char="Ø"/>
            </a:pPr>
            <a:r>
              <a:rPr lang="tr-TR" dirty="0">
                <a:latin typeface="Georgia" panose="02040502050405020303" pitchFamily="18" charset="0"/>
              </a:rPr>
              <a:t>Dolaşan kana göre ikiye ayrılır</a:t>
            </a:r>
          </a:p>
          <a:p>
            <a:pPr algn="l"/>
            <a:endParaRPr lang="tr-TR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469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1F09B91-F75B-C046-8D90-436B648EC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>
                <a:solidFill>
                  <a:srgbClr val="FFFF00"/>
                </a:solidFill>
                <a:latin typeface="Comic Sans MS" panose="030F0902030302020204" pitchFamily="66" charset="0"/>
              </a:rPr>
              <a:t>Hollow Fiber </a:t>
            </a:r>
            <a:r>
              <a:rPr lang="tr-TR" dirty="0" err="1">
                <a:solidFill>
                  <a:srgbClr val="FFFF00"/>
                </a:solidFill>
                <a:latin typeface="Comic Sans MS" panose="030F0902030302020204" pitchFamily="66" charset="0"/>
              </a:rPr>
              <a:t>Oksijenatörler</a:t>
            </a:r>
            <a:r>
              <a:rPr lang="tr-TR" dirty="0">
                <a:solidFill>
                  <a:srgbClr val="FFFF00"/>
                </a:solidFill>
                <a:latin typeface="Comic Sans MS" panose="030F0902030302020204" pitchFamily="66" charset="0"/>
              </a:rPr>
              <a:t> </a:t>
            </a:r>
            <a:br>
              <a:rPr lang="tr-TR" dirty="0">
                <a:solidFill>
                  <a:srgbClr val="FFFF00"/>
                </a:solidFill>
                <a:latin typeface="Comic Sans MS" panose="030F0902030302020204" pitchFamily="66" charset="0"/>
              </a:rPr>
            </a:br>
            <a:endParaRPr lang="tr-TR" dirty="0">
              <a:solidFill>
                <a:srgbClr val="FFFF00"/>
              </a:solidFill>
              <a:latin typeface="Comic Sans MS" panose="030F0902030302020204" pitchFamily="66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B686A3D-42EF-1D48-BBE5-4A9700414F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r-TR" dirty="0">
                <a:latin typeface="Georgia" panose="02040502050405020303" pitchFamily="18" charset="0"/>
              </a:rPr>
              <a:t>Kan </a:t>
            </a:r>
            <a:r>
              <a:rPr lang="tr-TR" dirty="0" err="1">
                <a:latin typeface="Georgia" panose="02040502050405020303" pitchFamily="18" charset="0"/>
              </a:rPr>
              <a:t>kapillerin</a:t>
            </a:r>
            <a:r>
              <a:rPr lang="tr-TR" dirty="0">
                <a:latin typeface="Georgia" panose="02040502050405020303" pitchFamily="18" charset="0"/>
              </a:rPr>
              <a:t> içinde  gaz dışında ters yöne akar 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r-TR" dirty="0">
                <a:latin typeface="Georgia" panose="02040502050405020303" pitchFamily="18" charset="0"/>
              </a:rPr>
              <a:t>Basınç </a:t>
            </a:r>
            <a:r>
              <a:rPr lang="tr-TR" dirty="0" err="1">
                <a:latin typeface="Georgia" panose="02040502050405020303" pitchFamily="18" charset="0"/>
              </a:rPr>
              <a:t>gradiyenti</a:t>
            </a:r>
            <a:r>
              <a:rPr lang="tr-TR" dirty="0">
                <a:latin typeface="Georgia" panose="02040502050405020303" pitchFamily="18" charset="0"/>
              </a:rPr>
              <a:t> oluşur  </a:t>
            </a:r>
          </a:p>
          <a:p>
            <a:pPr marL="136525" indent="0">
              <a:buClr>
                <a:srgbClr val="FF0000"/>
              </a:buClr>
              <a:buNone/>
            </a:pPr>
            <a:r>
              <a:rPr lang="tr-TR" dirty="0">
                <a:latin typeface="Georgia" panose="02040502050405020303" pitchFamily="18" charset="0"/>
              </a:rPr>
              <a:t>(</a:t>
            </a:r>
            <a:r>
              <a:rPr lang="tr-TR" dirty="0" err="1">
                <a:latin typeface="Georgia" panose="02040502050405020303" pitchFamily="18" charset="0"/>
              </a:rPr>
              <a:t>Bentley</a:t>
            </a:r>
            <a:r>
              <a:rPr lang="tr-TR" dirty="0">
                <a:latin typeface="Georgia" panose="02040502050405020303" pitchFamily="18" charset="0"/>
              </a:rPr>
              <a:t> CM40 - </a:t>
            </a:r>
            <a:r>
              <a:rPr lang="tr-TR" dirty="0" err="1">
                <a:latin typeface="Georgia" panose="02040502050405020303" pitchFamily="18" charset="0"/>
              </a:rPr>
              <a:t>Terumo</a:t>
            </a:r>
            <a:r>
              <a:rPr lang="tr-TR" dirty="0">
                <a:latin typeface="Georgia" panose="02040502050405020303" pitchFamily="18" charset="0"/>
              </a:rPr>
              <a:t> </a:t>
            </a:r>
            <a:r>
              <a:rPr lang="tr-TR" dirty="0" err="1">
                <a:latin typeface="Georgia" panose="02040502050405020303" pitchFamily="18" charset="0"/>
              </a:rPr>
              <a:t>Capiox</a:t>
            </a:r>
            <a:r>
              <a:rPr lang="tr-TR" dirty="0">
                <a:latin typeface="Georgia" panose="02040502050405020303" pitchFamily="18" charset="0"/>
              </a:rPr>
              <a:t> </a:t>
            </a:r>
            <a:r>
              <a:rPr lang="tr-TR" dirty="0" err="1">
                <a:latin typeface="Georgia" panose="02040502050405020303" pitchFamily="18" charset="0"/>
              </a:rPr>
              <a:t>Serie</a:t>
            </a:r>
            <a:r>
              <a:rPr lang="tr-TR" dirty="0">
                <a:latin typeface="Georgia" panose="02040502050405020303" pitchFamily="18" charset="0"/>
              </a:rPr>
              <a:t> 300)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r-TR" dirty="0">
                <a:latin typeface="Georgia" panose="02040502050405020303" pitchFamily="18" charset="0"/>
              </a:rPr>
              <a:t>Gaz </a:t>
            </a:r>
            <a:r>
              <a:rPr lang="tr-TR" dirty="0" err="1">
                <a:latin typeface="Georgia" panose="02040502050405020303" pitchFamily="18" charset="0"/>
              </a:rPr>
              <a:t>kapillerin</a:t>
            </a:r>
            <a:r>
              <a:rPr lang="tr-TR" dirty="0">
                <a:latin typeface="Georgia" panose="02040502050405020303" pitchFamily="18" charset="0"/>
              </a:rPr>
              <a:t> içinde kana batmış fiberlerin arasında akar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r-TR" dirty="0">
                <a:latin typeface="Georgia" panose="02040502050405020303" pitchFamily="18" charset="0"/>
              </a:rPr>
              <a:t>Basınç </a:t>
            </a:r>
            <a:r>
              <a:rPr lang="tr-TR" dirty="0" err="1">
                <a:latin typeface="Georgia" panose="02040502050405020303" pitchFamily="18" charset="0"/>
              </a:rPr>
              <a:t>gradiyenti</a:t>
            </a:r>
            <a:r>
              <a:rPr lang="tr-TR" dirty="0">
                <a:latin typeface="Georgia" panose="02040502050405020303" pitchFamily="18" charset="0"/>
              </a:rPr>
              <a:t> düşüktür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endParaRPr lang="tr-TR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06179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892FBB3-B34A-FE4C-BA94-C47B3F557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9E084154-4294-104C-ACE9-184F5703F7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248" y="620688"/>
            <a:ext cx="8101192" cy="516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42272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E1DC10A-8739-5D48-965D-4CEDD2034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-7310"/>
            <a:ext cx="8229600" cy="1143000"/>
          </a:xfrm>
        </p:spPr>
        <p:txBody>
          <a:bodyPr/>
          <a:lstStyle/>
          <a:p>
            <a:r>
              <a:rPr lang="tr-TR" dirty="0">
                <a:solidFill>
                  <a:srgbClr val="FFFF00"/>
                </a:solidFill>
                <a:latin typeface="Comic Sans MS" panose="030F0902030302020204" pitchFamily="66" charset="0"/>
              </a:rPr>
              <a:t>Değişik Sınıflama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FEA3241-0640-9748-B24E-74D09BBEA6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74" y="1135690"/>
            <a:ext cx="8229600" cy="4708525"/>
          </a:xfrm>
        </p:spPr>
        <p:txBody>
          <a:bodyPr/>
          <a:lstStyle/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r-TR" dirty="0">
                <a:solidFill>
                  <a:srgbClr val="FFC000"/>
                </a:solidFill>
                <a:latin typeface="Georgia" panose="02040502050405020303" pitchFamily="18" charset="0"/>
              </a:rPr>
              <a:t>TEMAS EDEN OKSİJENATÖRLER (CONTACT OXY)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tr-TR" sz="2400" i="1" dirty="0">
                <a:latin typeface="Georgia" panose="02040502050405020303" pitchFamily="18" charset="0"/>
              </a:rPr>
              <a:t>Doğrudan kanla temas eder (</a:t>
            </a:r>
            <a:r>
              <a:rPr lang="tr-TR" sz="2400" i="1" dirty="0" err="1">
                <a:latin typeface="Georgia" panose="02040502050405020303" pitchFamily="18" charset="0"/>
              </a:rPr>
              <a:t>bubble</a:t>
            </a:r>
            <a:r>
              <a:rPr lang="tr-TR" sz="2400" i="1" dirty="0">
                <a:latin typeface="Georgia" panose="02040502050405020303" pitchFamily="18" charset="0"/>
              </a:rPr>
              <a:t> </a:t>
            </a:r>
            <a:r>
              <a:rPr lang="tr-TR" sz="2400" i="1" dirty="0" err="1">
                <a:latin typeface="Georgia" panose="02040502050405020303" pitchFamily="18" charset="0"/>
              </a:rPr>
              <a:t>oksijenatörler</a:t>
            </a:r>
            <a:r>
              <a:rPr lang="tr-TR" sz="2400" i="1" dirty="0">
                <a:latin typeface="Georgia" panose="02040502050405020303" pitchFamily="18" charset="0"/>
              </a:rPr>
              <a:t> dahil)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tr-TR" sz="2400" i="1" dirty="0">
                <a:latin typeface="Georgia" panose="02040502050405020303" pitchFamily="18" charset="0"/>
              </a:rPr>
              <a:t>Gaz değişimi rastlantısal ve </a:t>
            </a:r>
            <a:r>
              <a:rPr lang="tr-TR" sz="2400" i="1" dirty="0" err="1">
                <a:latin typeface="Georgia" panose="02040502050405020303" pitchFamily="18" charset="0"/>
              </a:rPr>
              <a:t>stadart</a:t>
            </a:r>
            <a:r>
              <a:rPr lang="tr-TR" sz="2400" i="1" dirty="0">
                <a:latin typeface="Georgia" panose="02040502050405020303" pitchFamily="18" charset="0"/>
              </a:rPr>
              <a:t> dışıdır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tr-TR" sz="2400" i="1" dirty="0">
                <a:latin typeface="Georgia" panose="02040502050405020303" pitchFamily="18" charset="0"/>
              </a:rPr>
              <a:t>Küçük </a:t>
            </a:r>
            <a:r>
              <a:rPr lang="tr-TR" sz="2400" dirty="0">
                <a:latin typeface="Georgia" panose="02040502050405020303" pitchFamily="18" charset="0"/>
              </a:rPr>
              <a:t>hava kabarcıkları dolaşıma karışabilir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r-TR" dirty="0">
                <a:solidFill>
                  <a:srgbClr val="FFC000"/>
                </a:solidFill>
                <a:latin typeface="Georgia" panose="02040502050405020303" pitchFamily="18" charset="0"/>
              </a:rPr>
              <a:t>TEMASSIZ OKSİJENATÖRLER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tr-TR" sz="2400" i="1" dirty="0">
                <a:latin typeface="Georgia" panose="02040502050405020303" pitchFamily="18" charset="0"/>
              </a:rPr>
              <a:t>Temas katı veya sıvı bir bariyer aracılığıyla olur          ( </a:t>
            </a:r>
            <a:r>
              <a:rPr lang="tr-TR" sz="2400" i="1" dirty="0" err="1">
                <a:latin typeface="Georgia" panose="02040502050405020303" pitchFamily="18" charset="0"/>
              </a:rPr>
              <a:t>membran</a:t>
            </a:r>
            <a:r>
              <a:rPr lang="tr-TR" sz="2400" i="1" dirty="0">
                <a:latin typeface="Georgia" panose="02040502050405020303" pitchFamily="18" charset="0"/>
              </a:rPr>
              <a:t>, </a:t>
            </a:r>
            <a:r>
              <a:rPr lang="tr-TR" sz="2400" i="1" dirty="0" err="1">
                <a:latin typeface="Georgia" panose="02040502050405020303" pitchFamily="18" charset="0"/>
              </a:rPr>
              <a:t>transplantant</a:t>
            </a:r>
            <a:r>
              <a:rPr lang="tr-TR" sz="2400" i="1" dirty="0">
                <a:latin typeface="Georgia" panose="02040502050405020303" pitchFamily="18" charset="0"/>
              </a:rPr>
              <a:t> veya </a:t>
            </a:r>
            <a:r>
              <a:rPr lang="tr-TR" sz="2400" i="1" dirty="0" err="1">
                <a:latin typeface="Georgia" panose="02040502050405020303" pitchFamily="18" charset="0"/>
              </a:rPr>
              <a:t>liquid</a:t>
            </a:r>
            <a:r>
              <a:rPr lang="tr-TR" sz="2400" i="1" dirty="0">
                <a:latin typeface="Georgia" panose="02040502050405020303" pitchFamily="18" charset="0"/>
              </a:rPr>
              <a:t> </a:t>
            </a:r>
            <a:r>
              <a:rPr lang="tr-TR" sz="2400" i="1" dirty="0" err="1">
                <a:latin typeface="Georgia" panose="02040502050405020303" pitchFamily="18" charset="0"/>
              </a:rPr>
              <a:t>oksijenatörler</a:t>
            </a:r>
            <a:r>
              <a:rPr lang="tr-TR" sz="2400" i="1" dirty="0">
                <a:latin typeface="Georgia" panose="02040502050405020303" pitchFamily="18" charset="0"/>
              </a:rPr>
              <a:t>)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tr-TR" sz="2400" i="1" dirty="0">
                <a:latin typeface="Georgia" panose="02040502050405020303" pitchFamily="18" charset="0"/>
              </a:rPr>
              <a:t>Doğrudan kan ile karışan oksijen yoktur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tr-TR" sz="2400" i="1" dirty="0">
                <a:latin typeface="Georgia" panose="02040502050405020303" pitchFamily="18" charset="0"/>
              </a:rPr>
              <a:t>Hava kabarcığı oluşturma olasılığı çok azdır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tr-TR" sz="2400" i="1" dirty="0" err="1">
                <a:latin typeface="Georgia" panose="02040502050405020303" pitchFamily="18" charset="0"/>
              </a:rPr>
              <a:t>Hemoliz</a:t>
            </a:r>
            <a:r>
              <a:rPr lang="tr-TR" sz="2400" i="1" dirty="0">
                <a:latin typeface="Georgia" panose="02040502050405020303" pitchFamily="18" charset="0"/>
              </a:rPr>
              <a:t> riski de azalmıştır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endParaRPr lang="tr-TR" dirty="0">
              <a:latin typeface="Georgia" panose="02040502050405020303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endParaRPr lang="tr-TR" dirty="0">
              <a:latin typeface="Georgia" panose="02040502050405020303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endParaRPr lang="tr-TR" dirty="0">
              <a:latin typeface="Georgia" panose="02040502050405020303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endParaRPr lang="tr-TR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6565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4CD7D53-0AD0-4549-A673-2F347BCB1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252" y="-171400"/>
            <a:ext cx="8229600" cy="1143000"/>
          </a:xfrm>
        </p:spPr>
        <p:txBody>
          <a:bodyPr>
            <a:noAutofit/>
          </a:bodyPr>
          <a:lstStyle/>
          <a:p>
            <a:r>
              <a:rPr lang="tr-TR" sz="2800" dirty="0">
                <a:solidFill>
                  <a:srgbClr val="FFFF00"/>
                </a:solidFill>
                <a:latin typeface="Comic Sans MS" panose="030F0902030302020204" pitchFamily="66" charset="0"/>
              </a:rPr>
              <a:t>Uzun Süre Kullanımlı </a:t>
            </a:r>
            <a:r>
              <a:rPr lang="tr-TR" sz="2800" dirty="0" err="1">
                <a:solidFill>
                  <a:srgbClr val="FFFF00"/>
                </a:solidFill>
                <a:latin typeface="Comic Sans MS" panose="030F0902030302020204" pitchFamily="66" charset="0"/>
              </a:rPr>
              <a:t>Oksijenatörler</a:t>
            </a:r>
            <a:r>
              <a:rPr lang="tr-TR" sz="2800" dirty="0">
                <a:solidFill>
                  <a:srgbClr val="FFFF00"/>
                </a:solidFill>
                <a:latin typeface="Comic Sans MS" panose="030F0902030302020204" pitchFamily="66" charset="0"/>
              </a:rPr>
              <a:t> (ECMO)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442E845-67C0-0A48-802D-B96A9E2A62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252" y="836712"/>
            <a:ext cx="8496944" cy="4781127"/>
          </a:xfrm>
        </p:spPr>
        <p:txBody>
          <a:bodyPr/>
          <a:lstStyle/>
          <a:p>
            <a:pPr marL="136525" indent="0">
              <a:buNone/>
            </a:pPr>
            <a:r>
              <a:rPr lang="tr-TR" dirty="0">
                <a:solidFill>
                  <a:srgbClr val="FFC000"/>
                </a:solidFill>
                <a:latin typeface="Georgia" panose="02040502050405020303" pitchFamily="18" charset="0"/>
              </a:rPr>
              <a:t>Silikon </a:t>
            </a:r>
            <a:r>
              <a:rPr lang="tr-TR" dirty="0" err="1">
                <a:solidFill>
                  <a:srgbClr val="FFC000"/>
                </a:solidFill>
                <a:latin typeface="Georgia" panose="02040502050405020303" pitchFamily="18" charset="0"/>
              </a:rPr>
              <a:t>membran</a:t>
            </a:r>
            <a:endParaRPr lang="tr-TR" dirty="0">
              <a:solidFill>
                <a:srgbClr val="FFC000"/>
              </a:solidFill>
              <a:latin typeface="Georgia" panose="02040502050405020303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r-TR" sz="2400" dirty="0">
                <a:latin typeface="Georgia" panose="02040502050405020303" pitchFamily="18" charset="0"/>
              </a:rPr>
              <a:t>Silikon ABD de yaygın kullanılmakta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r-TR" sz="2400" dirty="0">
                <a:latin typeface="Georgia" panose="02040502050405020303" pitchFamily="18" charset="0"/>
              </a:rPr>
              <a:t>Plastik katmanla ayrılmış ince silikon tabaka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r-TR" sz="2400" dirty="0">
                <a:latin typeface="Georgia" panose="02040502050405020303" pitchFamily="18" charset="0"/>
              </a:rPr>
              <a:t>Silikon tabaka </a:t>
            </a:r>
            <a:r>
              <a:rPr lang="tr-TR" sz="2400" dirty="0" err="1">
                <a:latin typeface="Georgia" panose="02040502050405020303" pitchFamily="18" charset="0"/>
              </a:rPr>
              <a:t>polikarbonat</a:t>
            </a:r>
            <a:r>
              <a:rPr lang="tr-TR" sz="2400" dirty="0">
                <a:latin typeface="Georgia" panose="02040502050405020303" pitchFamily="18" charset="0"/>
              </a:rPr>
              <a:t> bir ana parçayla sarılıdır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r-TR" sz="2400" dirty="0">
                <a:latin typeface="Georgia" panose="02040502050405020303" pitchFamily="18" charset="0"/>
              </a:rPr>
              <a:t>Kan </a:t>
            </a:r>
            <a:r>
              <a:rPr lang="tr-TR" sz="2400" dirty="0" err="1">
                <a:latin typeface="Georgia" panose="02040502050405020303" pitchFamily="18" charset="0"/>
              </a:rPr>
              <a:t>membranın</a:t>
            </a:r>
            <a:r>
              <a:rPr lang="tr-TR" sz="2400" dirty="0">
                <a:latin typeface="Georgia" panose="02040502050405020303" pitchFamily="18" charset="0"/>
              </a:rPr>
              <a:t> bir yüzünden geçerken gaz akışı </a:t>
            </a:r>
            <a:r>
              <a:rPr lang="tr-TR" sz="2400" dirty="0" err="1">
                <a:latin typeface="Georgia" panose="02040502050405020303" pitchFamily="18" charset="0"/>
              </a:rPr>
              <a:t>membranın</a:t>
            </a:r>
            <a:r>
              <a:rPr lang="tr-TR" sz="2400" dirty="0">
                <a:latin typeface="Georgia" panose="02040502050405020303" pitchFamily="18" charset="0"/>
              </a:rPr>
              <a:t> diğer yüzünde aksi yönde olur</a:t>
            </a:r>
          </a:p>
          <a:p>
            <a:pPr marL="136525" indent="0">
              <a:buNone/>
            </a:pPr>
            <a:r>
              <a:rPr lang="tr-TR" dirty="0">
                <a:solidFill>
                  <a:srgbClr val="FFC000"/>
                </a:solidFill>
                <a:latin typeface="Georgia" panose="02040502050405020303" pitchFamily="18" charset="0"/>
              </a:rPr>
              <a:t>Hollow Fiber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r-TR" sz="2400" dirty="0">
                <a:latin typeface="Georgia" panose="02040502050405020303" pitchFamily="18" charset="0"/>
              </a:rPr>
              <a:t>ABD dışındaki ülkelerde yaygındır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r-TR" sz="2400" dirty="0" err="1">
                <a:latin typeface="Georgia" panose="02040502050405020303" pitchFamily="18" charset="0"/>
              </a:rPr>
              <a:t>Kapiller</a:t>
            </a:r>
            <a:r>
              <a:rPr lang="tr-TR" sz="2400" dirty="0">
                <a:latin typeface="Georgia" panose="02040502050405020303" pitchFamily="18" charset="0"/>
              </a:rPr>
              <a:t> tüp yapılar aracılığıyla gaz değişimi olur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r-TR" sz="2400" dirty="0">
                <a:latin typeface="Georgia" panose="02040502050405020303" pitchFamily="18" charset="0"/>
              </a:rPr>
              <a:t>Avantajları: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tr-TR" sz="2000" i="1" dirty="0" err="1">
                <a:latin typeface="Georgia" panose="02040502050405020303" pitchFamily="18" charset="0"/>
              </a:rPr>
              <a:t>Priming</a:t>
            </a:r>
            <a:r>
              <a:rPr lang="tr-TR" sz="2000" i="1" dirty="0">
                <a:latin typeface="Georgia" panose="02040502050405020303" pitchFamily="18" charset="0"/>
              </a:rPr>
              <a:t> hızlı ve kolay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tr-TR" sz="2000" i="1" dirty="0">
                <a:latin typeface="Georgia" panose="02040502050405020303" pitchFamily="18" charset="0"/>
              </a:rPr>
              <a:t>Kaplamalı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tr-TR" sz="2000" i="1" dirty="0">
                <a:latin typeface="Georgia" panose="02040502050405020303" pitchFamily="18" charset="0"/>
              </a:rPr>
              <a:t>Düşük yüzey alanı</a:t>
            </a:r>
          </a:p>
          <a:p>
            <a:pPr>
              <a:buClr>
                <a:srgbClr val="FF0000"/>
              </a:buClr>
              <a:buFont typeface="Wingdings" pitchFamily="2" charset="2"/>
              <a:buChar char="Ø"/>
            </a:pPr>
            <a:r>
              <a:rPr lang="tr-TR" sz="2000" i="1" dirty="0">
                <a:latin typeface="Georgia" panose="02040502050405020303" pitchFamily="18" charset="0"/>
              </a:rPr>
              <a:t>Düşük basınç </a:t>
            </a:r>
            <a:r>
              <a:rPr lang="tr-TR" sz="2000" i="1" dirty="0" err="1">
                <a:latin typeface="Georgia" panose="02040502050405020303" pitchFamily="18" charset="0"/>
              </a:rPr>
              <a:t>gradiyenti</a:t>
            </a:r>
            <a:endParaRPr lang="tr-TR" sz="2000" i="1" dirty="0">
              <a:latin typeface="Georgia" panose="02040502050405020303" pitchFamily="18" charset="0"/>
            </a:endParaRPr>
          </a:p>
          <a:p>
            <a:endParaRPr lang="tr-TR" sz="2400" dirty="0">
              <a:latin typeface="Georgia" panose="02040502050405020303" pitchFamily="18" charset="0"/>
            </a:endParaRPr>
          </a:p>
          <a:p>
            <a:endParaRPr lang="tr-TR" sz="24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45507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>
            <a:extLst>
              <a:ext uri="{FF2B5EF4-FFF2-40B4-BE49-F238E27FC236}">
                <a16:creationId xmlns:a16="http://schemas.microsoft.com/office/drawing/2014/main" id="{17DA13F7-D895-0246-83D2-553469521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170" y="548680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</a:bodyPr>
          <a:lstStyle/>
          <a:p>
            <a:pPr>
              <a:defRPr/>
            </a:pPr>
            <a:r>
              <a:rPr lang="tr-TR" dirty="0">
                <a:solidFill>
                  <a:srgbClr val="FFFF00"/>
                </a:solidFill>
                <a:latin typeface="Comic Sans MS" pitchFamily="66" charset="0"/>
                <a:ea typeface="+mj-ea"/>
                <a:cs typeface="+mj-cs"/>
              </a:rPr>
              <a:t>OKSİJENATÖR</a:t>
            </a:r>
            <a:br>
              <a:rPr lang="tr-TR" dirty="0">
                <a:solidFill>
                  <a:srgbClr val="FFFF00"/>
                </a:solidFill>
                <a:latin typeface="Comic Sans MS" pitchFamily="66" charset="0"/>
                <a:ea typeface="+mj-ea"/>
                <a:cs typeface="+mj-cs"/>
              </a:rPr>
            </a:br>
            <a:r>
              <a:rPr lang="tr-TR" dirty="0">
                <a:solidFill>
                  <a:srgbClr val="FFFF00"/>
                </a:solidFill>
                <a:latin typeface="Comic Sans MS" pitchFamily="66" charset="0"/>
                <a:ea typeface="+mj-ea"/>
                <a:cs typeface="+mj-cs"/>
              </a:rPr>
              <a:t>Çalışma Prensipleri</a:t>
            </a:r>
          </a:p>
        </p:txBody>
      </p:sp>
      <p:sp>
        <p:nvSpPr>
          <p:cNvPr id="44034" name="2 İçerik Yer Tutucusu">
            <a:extLst>
              <a:ext uri="{FF2B5EF4-FFF2-40B4-BE49-F238E27FC236}">
                <a16:creationId xmlns:a16="http://schemas.microsoft.com/office/drawing/2014/main" id="{87879EEF-5A1A-9242-85A0-DBECC982E3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623" y="1988840"/>
            <a:ext cx="8786812" cy="4708525"/>
          </a:xfrm>
        </p:spPr>
        <p:txBody>
          <a:bodyPr/>
          <a:lstStyle/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400" dirty="0" err="1">
                <a:latin typeface="Georgia" panose="02040502050405020303" pitchFamily="18" charset="0"/>
                <a:ea typeface="ＭＳ Ｐゴシック" panose="020B0600070205080204" pitchFamily="34" charset="-128"/>
              </a:rPr>
              <a:t>Oksijenatörlerdeki</a:t>
            </a:r>
            <a:r>
              <a:rPr lang="tr-TR" altLang="tr-TR" sz="2400" dirty="0">
                <a:latin typeface="Georgia" panose="02040502050405020303" pitchFamily="18" charset="0"/>
                <a:ea typeface="ＭＳ Ｐゴシック" panose="020B0600070205080204" pitchFamily="34" charset="-128"/>
              </a:rPr>
              <a:t> genel prensip kanı mümkün olabildiğince geniş bir yüzeye yayarak oksijen ile temasını sağlamak, dolayısıyla kanın oksijenlenmesini ve karbon dioksit eliminasyonunu sağlamaktır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400" dirty="0">
                <a:latin typeface="Georgia" panose="02040502050405020303" pitchFamily="18" charset="0"/>
                <a:ea typeface="ＭＳ Ｐゴシック" panose="020B0600070205080204" pitchFamily="34" charset="-128"/>
              </a:rPr>
              <a:t>Bu işlem sırasında en önemli sorun geniş bir yüzeye yayılan kanın </a:t>
            </a:r>
            <a:r>
              <a:rPr lang="tr-TR" altLang="tr-TR" sz="2400" dirty="0" err="1">
                <a:latin typeface="Georgia" panose="02040502050405020303" pitchFamily="18" charset="0"/>
                <a:ea typeface="ＭＳ Ｐゴシック" panose="020B0600070205080204" pitchFamily="34" charset="-128"/>
              </a:rPr>
              <a:t>hemolizini</a:t>
            </a:r>
            <a:r>
              <a:rPr lang="tr-TR" altLang="tr-TR" sz="2400" dirty="0">
                <a:latin typeface="Georgia" panose="02040502050405020303" pitchFamily="18" charset="0"/>
                <a:ea typeface="ＭＳ Ｐゴシック" panose="020B0600070205080204" pitchFamily="34" charset="-128"/>
              </a:rPr>
              <a:t> engellemek ve şekilli kan elamanlarının tahribini en aza indirmektir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400" dirty="0">
                <a:latin typeface="Georgia" panose="02040502050405020303" pitchFamily="18" charset="0"/>
                <a:ea typeface="ＭＳ Ｐゴシック" panose="020B0600070205080204" pitchFamily="34" charset="-128"/>
              </a:rPr>
              <a:t> </a:t>
            </a:r>
            <a:r>
              <a:rPr lang="tr-TR" altLang="tr-TR" sz="2400" dirty="0" err="1">
                <a:latin typeface="Georgia" panose="02040502050405020303" pitchFamily="18" charset="0"/>
                <a:ea typeface="ＭＳ Ｐゴシック" panose="020B0600070205080204" pitchFamily="34" charset="-128"/>
              </a:rPr>
              <a:t>Oksijenatörler</a:t>
            </a:r>
            <a:r>
              <a:rPr lang="tr-TR" altLang="tr-TR" sz="2400" dirty="0">
                <a:latin typeface="Georgia" panose="02040502050405020303" pitchFamily="18" charset="0"/>
                <a:ea typeface="ＭＳ Ｐゴシック" panose="020B0600070205080204" pitchFamily="34" charset="-128"/>
              </a:rPr>
              <a:t> aynı akciğer gibi O2 ve CO2 değiş-tokuşu yapılan ortamlardır</a:t>
            </a:r>
          </a:p>
        </p:txBody>
      </p:sp>
    </p:spTree>
    <p:extLst>
      <p:ext uri="{BB962C8B-B14F-4D97-AF65-F5344CB8AC3E}">
        <p14:creationId xmlns:p14="http://schemas.microsoft.com/office/powerpoint/2010/main" val="190030344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>
            <a:extLst>
              <a:ext uri="{FF2B5EF4-FFF2-40B4-BE49-F238E27FC236}">
                <a16:creationId xmlns:a16="http://schemas.microsoft.com/office/drawing/2014/main" id="{C30E887E-5749-8C4F-B44E-AF7B82B9B4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696913"/>
            <a:ext cx="8001000" cy="412750"/>
          </a:xfrm>
        </p:spPr>
        <p:txBody>
          <a:bodyPr>
            <a:normAutofit fontScale="90000"/>
          </a:bodyPr>
          <a:lstStyle/>
          <a:p>
            <a:pPr defTabSz="917575">
              <a:defRPr/>
            </a:pPr>
            <a:r>
              <a:rPr lang="tr-TR" sz="3200" dirty="0">
                <a:solidFill>
                  <a:srgbClr val="FFFF00"/>
                </a:solidFill>
                <a:latin typeface="Comic Sans MS" panose="030F0902030302020204" pitchFamily="66" charset="0"/>
              </a:rPr>
              <a:t>YÜZEY KAPLI SİSTEMLER</a:t>
            </a:r>
          </a:p>
        </p:txBody>
      </p:sp>
      <p:sp>
        <p:nvSpPr>
          <p:cNvPr id="299011" name="Rectangle 3">
            <a:extLst>
              <a:ext uri="{FF2B5EF4-FFF2-40B4-BE49-F238E27FC236}">
                <a16:creationId xmlns:a16="http://schemas.microsoft.com/office/drawing/2014/main" id="{46C4CA33-0EB4-5A40-A996-4A67EC7C53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670050" y="3417888"/>
            <a:ext cx="2254250" cy="442912"/>
          </a:xfrm>
        </p:spPr>
        <p:txBody>
          <a:bodyPr/>
          <a:lstStyle/>
          <a:p>
            <a:pPr marL="285750" indent="-285750" algn="ctr">
              <a:buFontTx/>
              <a:buNone/>
              <a:defRPr/>
            </a:pPr>
            <a:r>
              <a:rPr lang="tr-TR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HEPARIN</a:t>
            </a:r>
          </a:p>
        </p:txBody>
      </p:sp>
      <p:sp>
        <p:nvSpPr>
          <p:cNvPr id="299012" name="AutoShape 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1CF51872-9193-714F-BDAD-ED68B639A5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3" y="1916113"/>
            <a:ext cx="733425" cy="1214437"/>
          </a:xfrm>
          <a:prstGeom prst="curvedRightArrow">
            <a:avLst>
              <a:gd name="adj1" fmla="val 33117"/>
              <a:gd name="adj2" fmla="val 66234"/>
              <a:gd name="adj3" fmla="val 33333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/>
          </a:p>
        </p:txBody>
      </p:sp>
      <p:sp>
        <p:nvSpPr>
          <p:cNvPr id="299013" name="AutoShape 5">
            <a:extLst>
              <a:ext uri="{FF2B5EF4-FFF2-40B4-BE49-F238E27FC236}">
                <a16:creationId xmlns:a16="http://schemas.microsoft.com/office/drawing/2014/main" id="{768E444B-4466-414B-84B0-546D09AF90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5600" y="1916113"/>
            <a:ext cx="733425" cy="1214437"/>
          </a:xfrm>
          <a:prstGeom prst="curvedLeftArrow">
            <a:avLst>
              <a:gd name="adj1" fmla="val 33117"/>
              <a:gd name="adj2" fmla="val 66234"/>
              <a:gd name="adj3" fmla="val 33333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/>
          </a:p>
        </p:txBody>
      </p:sp>
      <p:sp>
        <p:nvSpPr>
          <p:cNvPr id="299014" name="Text Box 6">
            <a:extLst>
              <a:ext uri="{FF2B5EF4-FFF2-40B4-BE49-F238E27FC236}">
                <a16:creationId xmlns:a16="http://schemas.microsoft.com/office/drawing/2014/main" id="{47EF625D-9603-EF4C-A3BE-E0F0B09442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6338" y="3435350"/>
            <a:ext cx="1746250" cy="7858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5000"/>
              <a:buFont typeface="CommonBullets" pitchFamily="2" charset="2"/>
              <a:buNone/>
              <a:defRPr/>
            </a:pPr>
            <a:r>
              <a:rPr lang="tr-T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POLİMER</a:t>
            </a:r>
          </a:p>
          <a:p>
            <a:pPr eaLnBrk="0" hangingPunct="0">
              <a:defRPr/>
            </a:pPr>
            <a:endParaRPr lang="tr-TR" sz="2400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99015" name="Text Box 7">
            <a:extLst>
              <a:ext uri="{FF2B5EF4-FFF2-40B4-BE49-F238E27FC236}">
                <a16:creationId xmlns:a16="http://schemas.microsoft.com/office/drawing/2014/main" id="{689DBD40-99CB-194C-8D41-E63C27BAE2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4963" y="5203825"/>
            <a:ext cx="53276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eaLnBrk="0" hangingPunct="0">
              <a:defRPr/>
            </a:pPr>
            <a:r>
              <a:rPr lang="tr-TR" sz="2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POLİMER TABANLI HEPARIN BAĞLI</a:t>
            </a:r>
          </a:p>
        </p:txBody>
      </p:sp>
      <p:sp>
        <p:nvSpPr>
          <p:cNvPr id="299016" name="AutoShape 8">
            <a:extLst>
              <a:ext uri="{FF2B5EF4-FFF2-40B4-BE49-F238E27FC236}">
                <a16:creationId xmlns:a16="http://schemas.microsoft.com/office/drawing/2014/main" id="{054CF350-FE0D-A648-AF6F-90F144F469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7175" y="4108450"/>
            <a:ext cx="485775" cy="976313"/>
          </a:xfrm>
          <a:prstGeom prst="downArrow">
            <a:avLst>
              <a:gd name="adj1" fmla="val 50000"/>
              <a:gd name="adj2" fmla="val 50245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lIns="90000" tIns="46800" rIns="90000" bIns="4680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2254555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99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99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99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99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99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99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99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99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99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99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2000"/>
                                        <p:tgtEl>
                                          <p:spTgt spid="299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9011" grpId="0" build="p"/>
      <p:bldP spid="299012" grpId="0" animBg="1"/>
      <p:bldP spid="299013" grpId="0" animBg="1"/>
      <p:bldP spid="299014" grpId="0"/>
      <p:bldP spid="299015" grpId="0"/>
      <p:bldP spid="29901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>
            <a:extLst>
              <a:ext uri="{FF2B5EF4-FFF2-40B4-BE49-F238E27FC236}">
                <a16:creationId xmlns:a16="http://schemas.microsoft.com/office/drawing/2014/main" id="{B91394BA-9303-D84C-86B2-74AF275C4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sz="3200" dirty="0">
                <a:solidFill>
                  <a:srgbClr val="FFFF00"/>
                </a:solidFill>
              </a:rPr>
              <a:t>YÜZEY KAPLAMA</a:t>
            </a:r>
            <a:br>
              <a:rPr lang="tr-TR" sz="3200" dirty="0">
                <a:solidFill>
                  <a:srgbClr val="FFFF00"/>
                </a:solidFill>
              </a:rPr>
            </a:br>
            <a:r>
              <a:rPr lang="tr-TR" sz="2400" i="1" dirty="0">
                <a:solidFill>
                  <a:srgbClr val="FFFF00"/>
                </a:solidFill>
              </a:rPr>
              <a:t>YAYINLAR</a:t>
            </a:r>
            <a:endParaRPr lang="tr-TR" sz="3200" i="1" dirty="0">
              <a:solidFill>
                <a:srgbClr val="FFFF00"/>
              </a:solidFill>
            </a:endParaRPr>
          </a:p>
        </p:txBody>
      </p:sp>
      <p:pic>
        <p:nvPicPr>
          <p:cNvPr id="141314" name="Picture 2">
            <a:extLst>
              <a:ext uri="{FF2B5EF4-FFF2-40B4-BE49-F238E27FC236}">
                <a16:creationId xmlns:a16="http://schemas.microsoft.com/office/drawing/2014/main" id="{B5C303D3-AD5A-7549-9113-57AFE2345A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1557338"/>
            <a:ext cx="5761037" cy="475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14 Resim">
            <a:extLst>
              <a:ext uri="{FF2B5EF4-FFF2-40B4-BE49-F238E27FC236}">
                <a16:creationId xmlns:a16="http://schemas.microsoft.com/office/drawing/2014/main" id="{B8354E28-6006-DE49-8736-754A0437C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198688"/>
            <a:ext cx="5759450" cy="246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15 Resim">
            <a:extLst>
              <a:ext uri="{FF2B5EF4-FFF2-40B4-BE49-F238E27FC236}">
                <a16:creationId xmlns:a16="http://schemas.microsoft.com/office/drawing/2014/main" id="{E8F011E9-EF8E-AC41-B7E2-B4BC91456A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955800"/>
            <a:ext cx="5759450" cy="294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16 Resim">
            <a:extLst>
              <a:ext uri="{FF2B5EF4-FFF2-40B4-BE49-F238E27FC236}">
                <a16:creationId xmlns:a16="http://schemas.microsoft.com/office/drawing/2014/main" id="{139C2FC1-6D56-1442-B2DB-A8D7499FE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166938"/>
            <a:ext cx="5759450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17 Resim">
            <a:extLst>
              <a:ext uri="{FF2B5EF4-FFF2-40B4-BE49-F238E27FC236}">
                <a16:creationId xmlns:a16="http://schemas.microsoft.com/office/drawing/2014/main" id="{D1ADEA9F-9087-5446-883C-8718D9837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836738"/>
            <a:ext cx="5759450" cy="318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18 Resim">
            <a:extLst>
              <a:ext uri="{FF2B5EF4-FFF2-40B4-BE49-F238E27FC236}">
                <a16:creationId xmlns:a16="http://schemas.microsoft.com/office/drawing/2014/main" id="{CFD954CD-DBD2-0E44-8B71-ACED948D6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649413"/>
            <a:ext cx="5759450" cy="355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19 Resim">
            <a:extLst>
              <a:ext uri="{FF2B5EF4-FFF2-40B4-BE49-F238E27FC236}">
                <a16:creationId xmlns:a16="http://schemas.microsoft.com/office/drawing/2014/main" id="{2361BC86-889E-144E-AD05-EF4B792D3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173288"/>
            <a:ext cx="5759450" cy="25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22 Resim">
            <a:extLst>
              <a:ext uri="{FF2B5EF4-FFF2-40B4-BE49-F238E27FC236}">
                <a16:creationId xmlns:a16="http://schemas.microsoft.com/office/drawing/2014/main" id="{F5D2924F-D016-A04A-8E5D-B4EA83231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979613"/>
            <a:ext cx="5759450" cy="289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23 Resim">
            <a:extLst>
              <a:ext uri="{FF2B5EF4-FFF2-40B4-BE49-F238E27FC236}">
                <a16:creationId xmlns:a16="http://schemas.microsoft.com/office/drawing/2014/main" id="{D9D894FA-DE95-1942-A72E-313C913CA7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082800"/>
            <a:ext cx="5759450" cy="26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3924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9">
            <a:extLst>
              <a:ext uri="{FF2B5EF4-FFF2-40B4-BE49-F238E27FC236}">
                <a16:creationId xmlns:a16="http://schemas.microsoft.com/office/drawing/2014/main" id="{15FE0EBF-1407-2D47-888A-BA9691F3B6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6925" y="3032125"/>
            <a:ext cx="684213" cy="244792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/>
          </a:p>
        </p:txBody>
      </p:sp>
      <p:sp>
        <p:nvSpPr>
          <p:cNvPr id="24579" name="Rectangle 50">
            <a:extLst>
              <a:ext uri="{FF2B5EF4-FFF2-40B4-BE49-F238E27FC236}">
                <a16:creationId xmlns:a16="http://schemas.microsoft.com/office/drawing/2014/main" id="{D1BEFF83-4A05-894C-895D-60DC6E51B7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9475" y="2276475"/>
            <a:ext cx="684213" cy="32035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/>
          </a:p>
        </p:txBody>
      </p:sp>
      <p:sp>
        <p:nvSpPr>
          <p:cNvPr id="24580" name="Rectangle 51">
            <a:extLst>
              <a:ext uri="{FF2B5EF4-FFF2-40B4-BE49-F238E27FC236}">
                <a16:creationId xmlns:a16="http://schemas.microsoft.com/office/drawing/2014/main" id="{D9817EB9-D32B-744A-9644-05E6136B14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0438" y="1411288"/>
            <a:ext cx="684212" cy="406876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/>
          </a:p>
        </p:txBody>
      </p:sp>
      <p:sp>
        <p:nvSpPr>
          <p:cNvPr id="24581" name="Rectangle 52">
            <a:extLst>
              <a:ext uri="{FF2B5EF4-FFF2-40B4-BE49-F238E27FC236}">
                <a16:creationId xmlns:a16="http://schemas.microsoft.com/office/drawing/2014/main" id="{2CBBC9AD-D6AD-2247-8195-0041913CD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963" y="3824288"/>
            <a:ext cx="684212" cy="165576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/>
          </a:p>
        </p:txBody>
      </p:sp>
      <p:sp>
        <p:nvSpPr>
          <p:cNvPr id="24582" name="Rectangle 53">
            <a:extLst>
              <a:ext uri="{FF2B5EF4-FFF2-40B4-BE49-F238E27FC236}">
                <a16:creationId xmlns:a16="http://schemas.microsoft.com/office/drawing/2014/main" id="{B407A0B2-E95D-5B4E-8015-6E8EA04863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3413" y="4384675"/>
            <a:ext cx="684212" cy="1116013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/>
          </a:p>
        </p:txBody>
      </p:sp>
      <p:sp>
        <p:nvSpPr>
          <p:cNvPr id="24583" name="Text Box 8">
            <a:extLst>
              <a:ext uri="{FF2B5EF4-FFF2-40B4-BE49-F238E27FC236}">
                <a16:creationId xmlns:a16="http://schemas.microsoft.com/office/drawing/2014/main" id="{DF8A5A34-B293-2B4D-BA68-CBBABC407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6069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tr-TR" sz="2400" dirty="0">
                <a:solidFill>
                  <a:srgbClr val="FFFF00"/>
                </a:solidFill>
                <a:latin typeface="Comic Sans MS" panose="030F0902030302020204" pitchFamily="66" charset="0"/>
              </a:rPr>
              <a:t>YILLAR İÇİNDE PRİME VOLUMDE AZALMA</a:t>
            </a:r>
          </a:p>
        </p:txBody>
      </p:sp>
      <p:sp>
        <p:nvSpPr>
          <p:cNvPr id="24584" name="Line 55">
            <a:extLst>
              <a:ext uri="{FF2B5EF4-FFF2-40B4-BE49-F238E27FC236}">
                <a16:creationId xmlns:a16="http://schemas.microsoft.com/office/drawing/2014/main" id="{473C8E60-7CFB-0D45-8557-EF6B40ACCA2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73200" y="5491163"/>
            <a:ext cx="69500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4585" name="Line 56">
            <a:extLst>
              <a:ext uri="{FF2B5EF4-FFF2-40B4-BE49-F238E27FC236}">
                <a16:creationId xmlns:a16="http://schemas.microsoft.com/office/drawing/2014/main" id="{A40985DC-96F2-5248-B9BE-68CE042274EA}"/>
              </a:ext>
            </a:extLst>
          </p:cNvPr>
          <p:cNvSpPr>
            <a:spLocks noChangeShapeType="1"/>
          </p:cNvSpPr>
          <p:nvPr/>
        </p:nvSpPr>
        <p:spPr bwMode="auto">
          <a:xfrm>
            <a:off x="2581275" y="5383213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4586" name="Text Box 57">
            <a:extLst>
              <a:ext uri="{FF2B5EF4-FFF2-40B4-BE49-F238E27FC236}">
                <a16:creationId xmlns:a16="http://schemas.microsoft.com/office/drawing/2014/main" id="{7FE5CB98-52ED-EF4D-A828-1F72BF92FE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2500" y="5653088"/>
            <a:ext cx="692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tr-TR"/>
              <a:t>1981</a:t>
            </a:r>
          </a:p>
        </p:txBody>
      </p:sp>
      <p:sp>
        <p:nvSpPr>
          <p:cNvPr id="24587" name="Line 58">
            <a:extLst>
              <a:ext uri="{FF2B5EF4-FFF2-40B4-BE49-F238E27FC236}">
                <a16:creationId xmlns:a16="http://schemas.microsoft.com/office/drawing/2014/main" id="{6EA22E3A-CF22-0741-873E-77CFB2557BB1}"/>
              </a:ext>
            </a:extLst>
          </p:cNvPr>
          <p:cNvSpPr>
            <a:spLocks noChangeShapeType="1"/>
          </p:cNvSpPr>
          <p:nvPr/>
        </p:nvSpPr>
        <p:spPr bwMode="auto">
          <a:xfrm>
            <a:off x="4962525" y="5383213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4588" name="Line 59">
            <a:extLst>
              <a:ext uri="{FF2B5EF4-FFF2-40B4-BE49-F238E27FC236}">
                <a16:creationId xmlns:a16="http://schemas.microsoft.com/office/drawing/2014/main" id="{32B6A0BF-C4A1-394C-816C-A0DAA230AF75}"/>
              </a:ext>
            </a:extLst>
          </p:cNvPr>
          <p:cNvSpPr>
            <a:spLocks noChangeShapeType="1"/>
          </p:cNvSpPr>
          <p:nvPr/>
        </p:nvSpPr>
        <p:spPr bwMode="auto">
          <a:xfrm>
            <a:off x="6153150" y="5384800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4589" name="Line 60">
            <a:extLst>
              <a:ext uri="{FF2B5EF4-FFF2-40B4-BE49-F238E27FC236}">
                <a16:creationId xmlns:a16="http://schemas.microsoft.com/office/drawing/2014/main" id="{2B7D42B2-12AD-034A-9176-29B931109DB7}"/>
              </a:ext>
            </a:extLst>
          </p:cNvPr>
          <p:cNvSpPr>
            <a:spLocks noChangeShapeType="1"/>
          </p:cNvSpPr>
          <p:nvPr/>
        </p:nvSpPr>
        <p:spPr bwMode="auto">
          <a:xfrm>
            <a:off x="7343775" y="5383213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4590" name="Text Box 61">
            <a:extLst>
              <a:ext uri="{FF2B5EF4-FFF2-40B4-BE49-F238E27FC236}">
                <a16:creationId xmlns:a16="http://schemas.microsoft.com/office/drawing/2014/main" id="{E2D9B459-92A9-964B-BE96-D4C890EFCD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2163" y="5653088"/>
            <a:ext cx="692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tr-TR"/>
              <a:t>1992</a:t>
            </a:r>
          </a:p>
        </p:txBody>
      </p:sp>
      <p:sp>
        <p:nvSpPr>
          <p:cNvPr id="24591" name="Text Box 62">
            <a:extLst>
              <a:ext uri="{FF2B5EF4-FFF2-40B4-BE49-F238E27FC236}">
                <a16:creationId xmlns:a16="http://schemas.microsoft.com/office/drawing/2014/main" id="{2F1EDFF0-18A9-4E4E-81EE-21B6FCFEC5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2788" y="5653088"/>
            <a:ext cx="692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tr-TR"/>
              <a:t>1999</a:t>
            </a:r>
          </a:p>
        </p:txBody>
      </p:sp>
      <p:sp>
        <p:nvSpPr>
          <p:cNvPr id="24592" name="Text Box 63">
            <a:extLst>
              <a:ext uri="{FF2B5EF4-FFF2-40B4-BE49-F238E27FC236}">
                <a16:creationId xmlns:a16="http://schemas.microsoft.com/office/drawing/2014/main" id="{91034529-AE7F-E147-B830-B22048B51D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3413" y="5653088"/>
            <a:ext cx="692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tr-TR"/>
              <a:t>2008</a:t>
            </a:r>
          </a:p>
        </p:txBody>
      </p:sp>
      <p:sp>
        <p:nvSpPr>
          <p:cNvPr id="24593" name="Line 64">
            <a:extLst>
              <a:ext uri="{FF2B5EF4-FFF2-40B4-BE49-F238E27FC236}">
                <a16:creationId xmlns:a16="http://schemas.microsoft.com/office/drawing/2014/main" id="{95CB61C1-4E6E-F949-8706-4F25DDC0DBF7}"/>
              </a:ext>
            </a:extLst>
          </p:cNvPr>
          <p:cNvSpPr>
            <a:spLocks noChangeShapeType="1"/>
          </p:cNvSpPr>
          <p:nvPr/>
        </p:nvSpPr>
        <p:spPr bwMode="auto">
          <a:xfrm rot="5400000" flipH="1" flipV="1">
            <a:off x="-779463" y="3263901"/>
            <a:ext cx="4500563" cy="47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4594" name="Line 65">
            <a:extLst>
              <a:ext uri="{FF2B5EF4-FFF2-40B4-BE49-F238E27FC236}">
                <a16:creationId xmlns:a16="http://schemas.microsoft.com/office/drawing/2014/main" id="{8BE5A0CF-5E06-D84E-BC0A-EA1F24B517DE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1473200" y="1231900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4595" name="Line 66">
            <a:extLst>
              <a:ext uri="{FF2B5EF4-FFF2-40B4-BE49-F238E27FC236}">
                <a16:creationId xmlns:a16="http://schemas.microsoft.com/office/drawing/2014/main" id="{2820E003-A950-FD49-BE44-B67AF26DB94D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1473200" y="1698625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4596" name="Line 67">
            <a:extLst>
              <a:ext uri="{FF2B5EF4-FFF2-40B4-BE49-F238E27FC236}">
                <a16:creationId xmlns:a16="http://schemas.microsoft.com/office/drawing/2014/main" id="{5C4FBA1C-88DB-3D44-8D3E-02D755AED76F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1473200" y="2166938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4597" name="Line 68">
            <a:extLst>
              <a:ext uri="{FF2B5EF4-FFF2-40B4-BE49-F238E27FC236}">
                <a16:creationId xmlns:a16="http://schemas.microsoft.com/office/drawing/2014/main" id="{75C90431-879B-6E4F-9511-8C161F16C3F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1473200" y="3571875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4598" name="Line 69">
            <a:extLst>
              <a:ext uri="{FF2B5EF4-FFF2-40B4-BE49-F238E27FC236}">
                <a16:creationId xmlns:a16="http://schemas.microsoft.com/office/drawing/2014/main" id="{3BC69AD5-1935-104A-9D6C-7D191520FD5C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1473200" y="2635250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4599" name="Line 70">
            <a:extLst>
              <a:ext uri="{FF2B5EF4-FFF2-40B4-BE49-F238E27FC236}">
                <a16:creationId xmlns:a16="http://schemas.microsoft.com/office/drawing/2014/main" id="{EF478B24-73D0-2F4A-8D4A-A9FF877D6533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1473200" y="4976813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4600" name="Line 71">
            <a:extLst>
              <a:ext uri="{FF2B5EF4-FFF2-40B4-BE49-F238E27FC236}">
                <a16:creationId xmlns:a16="http://schemas.microsoft.com/office/drawing/2014/main" id="{86EF95C3-40D9-8641-A467-2DC4F616CB27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1473200" y="3103563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4601" name="Line 72">
            <a:extLst>
              <a:ext uri="{FF2B5EF4-FFF2-40B4-BE49-F238E27FC236}">
                <a16:creationId xmlns:a16="http://schemas.microsoft.com/office/drawing/2014/main" id="{5896C174-3596-B849-AA42-F0D651872AA9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1473200" y="4040188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4602" name="Line 73">
            <a:extLst>
              <a:ext uri="{FF2B5EF4-FFF2-40B4-BE49-F238E27FC236}">
                <a16:creationId xmlns:a16="http://schemas.microsoft.com/office/drawing/2014/main" id="{8E436244-DDB3-124E-9554-EB027B630E3A}"/>
              </a:ext>
            </a:extLst>
          </p:cNvPr>
          <p:cNvSpPr>
            <a:spLocks noChangeShapeType="1"/>
          </p:cNvSpPr>
          <p:nvPr/>
        </p:nvSpPr>
        <p:spPr bwMode="auto">
          <a:xfrm rot="-5400000">
            <a:off x="1473200" y="4508500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4603" name="Text Box 74">
            <a:extLst>
              <a:ext uri="{FF2B5EF4-FFF2-40B4-BE49-F238E27FC236}">
                <a16:creationId xmlns:a16="http://schemas.microsoft.com/office/drawing/2014/main" id="{66DB6786-BBE6-B042-AF4E-49BFCB8EE4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1160463"/>
            <a:ext cx="565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tr-TR"/>
              <a:t>900</a:t>
            </a:r>
          </a:p>
        </p:txBody>
      </p:sp>
      <p:sp>
        <p:nvSpPr>
          <p:cNvPr id="24604" name="Text Box 75">
            <a:extLst>
              <a:ext uri="{FF2B5EF4-FFF2-40B4-BE49-F238E27FC236}">
                <a16:creationId xmlns:a16="http://schemas.microsoft.com/office/drawing/2014/main" id="{95F5290B-1A60-ED41-8DD3-5B5039C9E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4435475"/>
            <a:ext cx="565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tr-TR"/>
              <a:t>200</a:t>
            </a:r>
          </a:p>
        </p:txBody>
      </p:sp>
      <p:sp>
        <p:nvSpPr>
          <p:cNvPr id="24605" name="Text Box 76">
            <a:extLst>
              <a:ext uri="{FF2B5EF4-FFF2-40B4-BE49-F238E27FC236}">
                <a16:creationId xmlns:a16="http://schemas.microsoft.com/office/drawing/2014/main" id="{04EC648F-766D-DC48-9BA1-EF8A94C4D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4903788"/>
            <a:ext cx="565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tr-TR"/>
              <a:t>100</a:t>
            </a:r>
          </a:p>
        </p:txBody>
      </p:sp>
      <p:sp>
        <p:nvSpPr>
          <p:cNvPr id="24606" name="Text Box 77">
            <a:extLst>
              <a:ext uri="{FF2B5EF4-FFF2-40B4-BE49-F238E27FC236}">
                <a16:creationId xmlns:a16="http://schemas.microsoft.com/office/drawing/2014/main" id="{DB376553-5920-5A4B-8EAB-89F2ED8486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2095500"/>
            <a:ext cx="565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tr-TR"/>
              <a:t>700</a:t>
            </a:r>
          </a:p>
        </p:txBody>
      </p:sp>
      <p:sp>
        <p:nvSpPr>
          <p:cNvPr id="24607" name="Text Box 78">
            <a:extLst>
              <a:ext uri="{FF2B5EF4-FFF2-40B4-BE49-F238E27FC236}">
                <a16:creationId xmlns:a16="http://schemas.microsoft.com/office/drawing/2014/main" id="{3512EE10-AE5D-944C-8101-48809B7990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3498850"/>
            <a:ext cx="565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tr-TR"/>
              <a:t>400</a:t>
            </a:r>
          </a:p>
        </p:txBody>
      </p:sp>
      <p:sp>
        <p:nvSpPr>
          <p:cNvPr id="24608" name="Text Box 79">
            <a:extLst>
              <a:ext uri="{FF2B5EF4-FFF2-40B4-BE49-F238E27FC236}">
                <a16:creationId xmlns:a16="http://schemas.microsoft.com/office/drawing/2014/main" id="{7D77D314-7DD5-7A42-BFAD-56F0F35388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3967163"/>
            <a:ext cx="565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tr-TR"/>
              <a:t>300</a:t>
            </a:r>
          </a:p>
        </p:txBody>
      </p:sp>
      <p:sp>
        <p:nvSpPr>
          <p:cNvPr id="24609" name="Text Box 80">
            <a:extLst>
              <a:ext uri="{FF2B5EF4-FFF2-40B4-BE49-F238E27FC236}">
                <a16:creationId xmlns:a16="http://schemas.microsoft.com/office/drawing/2014/main" id="{270E71B1-94FB-5648-964C-3FB0452662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1627188"/>
            <a:ext cx="565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tr-TR"/>
              <a:t>800</a:t>
            </a:r>
          </a:p>
        </p:txBody>
      </p:sp>
      <p:sp>
        <p:nvSpPr>
          <p:cNvPr id="24610" name="Text Box 81">
            <a:extLst>
              <a:ext uri="{FF2B5EF4-FFF2-40B4-BE49-F238E27FC236}">
                <a16:creationId xmlns:a16="http://schemas.microsoft.com/office/drawing/2014/main" id="{4BBF2A3A-31FD-3C48-AB89-4388159719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2563813"/>
            <a:ext cx="565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tr-TR"/>
              <a:t>600</a:t>
            </a:r>
          </a:p>
        </p:txBody>
      </p:sp>
      <p:sp>
        <p:nvSpPr>
          <p:cNvPr id="24611" name="Text Box 82">
            <a:extLst>
              <a:ext uri="{FF2B5EF4-FFF2-40B4-BE49-F238E27FC236}">
                <a16:creationId xmlns:a16="http://schemas.microsoft.com/office/drawing/2014/main" id="{46C883FA-FDFF-4644-ADC3-7B583E1521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113" y="3032125"/>
            <a:ext cx="565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tr-TR"/>
              <a:t>500</a:t>
            </a:r>
          </a:p>
        </p:txBody>
      </p:sp>
      <p:sp>
        <p:nvSpPr>
          <p:cNvPr id="24612" name="Line 83">
            <a:extLst>
              <a:ext uri="{FF2B5EF4-FFF2-40B4-BE49-F238E27FC236}">
                <a16:creationId xmlns:a16="http://schemas.microsoft.com/office/drawing/2014/main" id="{A83C9260-B5DF-DC4B-A2B0-BC396EAE9430}"/>
              </a:ext>
            </a:extLst>
          </p:cNvPr>
          <p:cNvSpPr>
            <a:spLocks noChangeShapeType="1"/>
          </p:cNvSpPr>
          <p:nvPr/>
        </p:nvSpPr>
        <p:spPr bwMode="auto">
          <a:xfrm>
            <a:off x="3771900" y="5372100"/>
            <a:ext cx="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4613" name="Text Box 84">
            <a:extLst>
              <a:ext uri="{FF2B5EF4-FFF2-40B4-BE49-F238E27FC236}">
                <a16:creationId xmlns:a16="http://schemas.microsoft.com/office/drawing/2014/main" id="{18130C48-5045-AE4C-88A6-E061BBD1DA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1538" y="5641975"/>
            <a:ext cx="692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tr-TR"/>
              <a:t>1987</a:t>
            </a:r>
          </a:p>
        </p:txBody>
      </p:sp>
      <p:sp>
        <p:nvSpPr>
          <p:cNvPr id="24619" name="Freeform 90">
            <a:extLst>
              <a:ext uri="{FF2B5EF4-FFF2-40B4-BE49-F238E27FC236}">
                <a16:creationId xmlns:a16="http://schemas.microsoft.com/office/drawing/2014/main" id="{726126EE-FC8A-3D4C-906F-63EF338E80A6}"/>
              </a:ext>
            </a:extLst>
          </p:cNvPr>
          <p:cNvSpPr>
            <a:spLocks/>
          </p:cNvSpPr>
          <p:nvPr/>
        </p:nvSpPr>
        <p:spPr bwMode="auto">
          <a:xfrm>
            <a:off x="2554288" y="1411288"/>
            <a:ext cx="4752975" cy="2989262"/>
          </a:xfrm>
          <a:custGeom>
            <a:avLst/>
            <a:gdLst>
              <a:gd name="T0" fmla="*/ 2147483647 w 356"/>
              <a:gd name="T1" fmla="*/ 2147483647 h 114"/>
              <a:gd name="T2" fmla="*/ 2147483647 w 356"/>
              <a:gd name="T3" fmla="*/ 2147483647 h 114"/>
              <a:gd name="T4" fmla="*/ 2147483647 w 356"/>
              <a:gd name="T5" fmla="*/ 2147483647 h 114"/>
              <a:gd name="T6" fmla="*/ 2147483647 w 356"/>
              <a:gd name="T7" fmla="*/ 2147483647 h 114"/>
              <a:gd name="T8" fmla="*/ 2147483647 w 356"/>
              <a:gd name="T9" fmla="*/ 2147483647 h 114"/>
              <a:gd name="T10" fmla="*/ 2147483647 w 356"/>
              <a:gd name="T11" fmla="*/ 2147483647 h 114"/>
              <a:gd name="T12" fmla="*/ 2147483647 w 356"/>
              <a:gd name="T13" fmla="*/ 2147483647 h 114"/>
              <a:gd name="T14" fmla="*/ 2147483647 w 356"/>
              <a:gd name="T15" fmla="*/ 2147483647 h 114"/>
              <a:gd name="T16" fmla="*/ 2147483647 w 356"/>
              <a:gd name="T17" fmla="*/ 2147483647 h 114"/>
              <a:gd name="T18" fmla="*/ 2147483647 w 356"/>
              <a:gd name="T19" fmla="*/ 2147483647 h 114"/>
              <a:gd name="T20" fmla="*/ 2147483647 w 356"/>
              <a:gd name="T21" fmla="*/ 2147483647 h 114"/>
              <a:gd name="T22" fmla="*/ 2147483647 w 356"/>
              <a:gd name="T23" fmla="*/ 2147483647 h 114"/>
              <a:gd name="T24" fmla="*/ 2147483647 w 356"/>
              <a:gd name="T25" fmla="*/ 2147483647 h 114"/>
              <a:gd name="T26" fmla="*/ 2147483647 w 356"/>
              <a:gd name="T27" fmla="*/ 2147483647 h 114"/>
              <a:gd name="T28" fmla="*/ 2147483647 w 356"/>
              <a:gd name="T29" fmla="*/ 2147483647 h 114"/>
              <a:gd name="T30" fmla="*/ 2147483647 w 356"/>
              <a:gd name="T31" fmla="*/ 2147483647 h 114"/>
              <a:gd name="T32" fmla="*/ 2147483647 w 356"/>
              <a:gd name="T33" fmla="*/ 2147483647 h 114"/>
              <a:gd name="T34" fmla="*/ 2147483647 w 356"/>
              <a:gd name="T35" fmla="*/ 2147483647 h 114"/>
              <a:gd name="T36" fmla="*/ 2147483647 w 356"/>
              <a:gd name="T37" fmla="*/ 2147483647 h 114"/>
              <a:gd name="T38" fmla="*/ 2147483647 w 356"/>
              <a:gd name="T39" fmla="*/ 2147483647 h 114"/>
              <a:gd name="T40" fmla="*/ 2147483647 w 356"/>
              <a:gd name="T41" fmla="*/ 2147483647 h 114"/>
              <a:gd name="T42" fmla="*/ 2147483647 w 356"/>
              <a:gd name="T43" fmla="*/ 2147483647 h 114"/>
              <a:gd name="T44" fmla="*/ 2147483647 w 356"/>
              <a:gd name="T45" fmla="*/ 2147483647 h 114"/>
              <a:gd name="T46" fmla="*/ 2147483647 w 356"/>
              <a:gd name="T47" fmla="*/ 2147483647 h 114"/>
              <a:gd name="T48" fmla="*/ 2147483647 w 356"/>
              <a:gd name="T49" fmla="*/ 2147483647 h 114"/>
              <a:gd name="T50" fmla="*/ 2147483647 w 356"/>
              <a:gd name="T51" fmla="*/ 2147483647 h 114"/>
              <a:gd name="T52" fmla="*/ 2147483647 w 356"/>
              <a:gd name="T53" fmla="*/ 2147483647 h 114"/>
              <a:gd name="T54" fmla="*/ 2147483647 w 356"/>
              <a:gd name="T55" fmla="*/ 2147483647 h 114"/>
              <a:gd name="T56" fmla="*/ 2147483647 w 356"/>
              <a:gd name="T57" fmla="*/ 2147483647 h 114"/>
              <a:gd name="T58" fmla="*/ 2147483647 w 356"/>
              <a:gd name="T59" fmla="*/ 2147483647 h 114"/>
              <a:gd name="T60" fmla="*/ 2147483647 w 356"/>
              <a:gd name="T61" fmla="*/ 2147483647 h 114"/>
              <a:gd name="T62" fmla="*/ 2147483647 w 356"/>
              <a:gd name="T63" fmla="*/ 2147483647 h 114"/>
              <a:gd name="T64" fmla="*/ 2147483647 w 356"/>
              <a:gd name="T65" fmla="*/ 2147483647 h 114"/>
              <a:gd name="T66" fmla="*/ 2147483647 w 356"/>
              <a:gd name="T67" fmla="*/ 2147483647 h 114"/>
              <a:gd name="T68" fmla="*/ 2147483647 w 356"/>
              <a:gd name="T69" fmla="*/ 2147483647 h 114"/>
              <a:gd name="T70" fmla="*/ 2147483647 w 356"/>
              <a:gd name="T71" fmla="*/ 2147483647 h 114"/>
              <a:gd name="T72" fmla="*/ 2147483647 w 356"/>
              <a:gd name="T73" fmla="*/ 2147483647 h 114"/>
              <a:gd name="T74" fmla="*/ 2147483647 w 356"/>
              <a:gd name="T75" fmla="*/ 2147483647 h 114"/>
              <a:gd name="T76" fmla="*/ 2147483647 w 356"/>
              <a:gd name="T77" fmla="*/ 2147483647 h 114"/>
              <a:gd name="T78" fmla="*/ 2147483647 w 356"/>
              <a:gd name="T79" fmla="*/ 2147483647 h 114"/>
              <a:gd name="T80" fmla="*/ 2147483647 w 356"/>
              <a:gd name="T81" fmla="*/ 2147483647 h 114"/>
              <a:gd name="T82" fmla="*/ 2147483647 w 356"/>
              <a:gd name="T83" fmla="*/ 2147483647 h 114"/>
              <a:gd name="T84" fmla="*/ 2147483647 w 356"/>
              <a:gd name="T85" fmla="*/ 2147483647 h 114"/>
              <a:gd name="T86" fmla="*/ 2147483647 w 356"/>
              <a:gd name="T87" fmla="*/ 2147483647 h 114"/>
              <a:gd name="T88" fmla="*/ 2147483647 w 356"/>
              <a:gd name="T89" fmla="*/ 2147483647 h 114"/>
              <a:gd name="T90" fmla="*/ 2147483647 w 356"/>
              <a:gd name="T91" fmla="*/ 2147483647 h 114"/>
              <a:gd name="T92" fmla="*/ 2147483647 w 356"/>
              <a:gd name="T93" fmla="*/ 2147483647 h 114"/>
              <a:gd name="T94" fmla="*/ 2147483647 w 356"/>
              <a:gd name="T95" fmla="*/ 2147483647 h 114"/>
              <a:gd name="T96" fmla="*/ 2147483647 w 356"/>
              <a:gd name="T97" fmla="*/ 2147483647 h 114"/>
              <a:gd name="T98" fmla="*/ 2147483647 w 356"/>
              <a:gd name="T99" fmla="*/ 2147483647 h 114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356"/>
              <a:gd name="T151" fmla="*/ 0 h 114"/>
              <a:gd name="T152" fmla="*/ 356 w 356"/>
              <a:gd name="T153" fmla="*/ 114 h 114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356" h="114">
                <a:moveTo>
                  <a:pt x="0" y="0"/>
                </a:moveTo>
                <a:lnTo>
                  <a:pt x="3" y="2"/>
                </a:lnTo>
                <a:lnTo>
                  <a:pt x="7" y="4"/>
                </a:lnTo>
                <a:lnTo>
                  <a:pt x="10" y="6"/>
                </a:lnTo>
                <a:lnTo>
                  <a:pt x="14" y="8"/>
                </a:lnTo>
                <a:lnTo>
                  <a:pt x="17" y="10"/>
                </a:lnTo>
                <a:lnTo>
                  <a:pt x="21" y="12"/>
                </a:lnTo>
                <a:lnTo>
                  <a:pt x="24" y="14"/>
                </a:lnTo>
                <a:lnTo>
                  <a:pt x="28" y="16"/>
                </a:lnTo>
                <a:lnTo>
                  <a:pt x="32" y="18"/>
                </a:lnTo>
                <a:lnTo>
                  <a:pt x="35" y="19"/>
                </a:lnTo>
                <a:lnTo>
                  <a:pt x="39" y="21"/>
                </a:lnTo>
                <a:lnTo>
                  <a:pt x="42" y="23"/>
                </a:lnTo>
                <a:lnTo>
                  <a:pt x="46" y="25"/>
                </a:lnTo>
                <a:lnTo>
                  <a:pt x="49" y="26"/>
                </a:lnTo>
                <a:lnTo>
                  <a:pt x="53" y="28"/>
                </a:lnTo>
                <a:lnTo>
                  <a:pt x="56" y="30"/>
                </a:lnTo>
                <a:lnTo>
                  <a:pt x="60" y="32"/>
                </a:lnTo>
                <a:lnTo>
                  <a:pt x="64" y="33"/>
                </a:lnTo>
                <a:lnTo>
                  <a:pt x="67" y="35"/>
                </a:lnTo>
                <a:lnTo>
                  <a:pt x="71" y="36"/>
                </a:lnTo>
                <a:lnTo>
                  <a:pt x="74" y="38"/>
                </a:lnTo>
                <a:lnTo>
                  <a:pt x="78" y="39"/>
                </a:lnTo>
                <a:lnTo>
                  <a:pt x="81" y="41"/>
                </a:lnTo>
                <a:lnTo>
                  <a:pt x="85" y="43"/>
                </a:lnTo>
                <a:lnTo>
                  <a:pt x="89" y="44"/>
                </a:lnTo>
                <a:lnTo>
                  <a:pt x="92" y="45"/>
                </a:lnTo>
                <a:lnTo>
                  <a:pt x="96" y="47"/>
                </a:lnTo>
                <a:lnTo>
                  <a:pt x="99" y="48"/>
                </a:lnTo>
                <a:lnTo>
                  <a:pt x="103" y="50"/>
                </a:lnTo>
                <a:lnTo>
                  <a:pt x="106" y="51"/>
                </a:lnTo>
                <a:lnTo>
                  <a:pt x="110" y="53"/>
                </a:lnTo>
                <a:lnTo>
                  <a:pt x="113" y="54"/>
                </a:lnTo>
                <a:lnTo>
                  <a:pt x="117" y="55"/>
                </a:lnTo>
                <a:lnTo>
                  <a:pt x="121" y="57"/>
                </a:lnTo>
                <a:lnTo>
                  <a:pt x="124" y="58"/>
                </a:lnTo>
                <a:lnTo>
                  <a:pt x="128" y="59"/>
                </a:lnTo>
                <a:lnTo>
                  <a:pt x="131" y="60"/>
                </a:lnTo>
                <a:lnTo>
                  <a:pt x="135" y="62"/>
                </a:lnTo>
                <a:lnTo>
                  <a:pt x="138" y="63"/>
                </a:lnTo>
                <a:lnTo>
                  <a:pt x="142" y="64"/>
                </a:lnTo>
                <a:lnTo>
                  <a:pt x="145" y="65"/>
                </a:lnTo>
                <a:lnTo>
                  <a:pt x="149" y="66"/>
                </a:lnTo>
                <a:lnTo>
                  <a:pt x="153" y="68"/>
                </a:lnTo>
                <a:lnTo>
                  <a:pt x="156" y="69"/>
                </a:lnTo>
                <a:lnTo>
                  <a:pt x="160" y="70"/>
                </a:lnTo>
                <a:lnTo>
                  <a:pt x="163" y="71"/>
                </a:lnTo>
                <a:lnTo>
                  <a:pt x="167" y="72"/>
                </a:lnTo>
                <a:lnTo>
                  <a:pt x="170" y="73"/>
                </a:lnTo>
                <a:lnTo>
                  <a:pt x="174" y="74"/>
                </a:lnTo>
                <a:lnTo>
                  <a:pt x="178" y="75"/>
                </a:lnTo>
                <a:lnTo>
                  <a:pt x="181" y="76"/>
                </a:lnTo>
                <a:lnTo>
                  <a:pt x="185" y="77"/>
                </a:lnTo>
                <a:lnTo>
                  <a:pt x="188" y="78"/>
                </a:lnTo>
                <a:lnTo>
                  <a:pt x="192" y="79"/>
                </a:lnTo>
                <a:lnTo>
                  <a:pt x="195" y="80"/>
                </a:lnTo>
                <a:lnTo>
                  <a:pt x="199" y="81"/>
                </a:lnTo>
                <a:lnTo>
                  <a:pt x="202" y="82"/>
                </a:lnTo>
                <a:lnTo>
                  <a:pt x="206" y="83"/>
                </a:lnTo>
                <a:lnTo>
                  <a:pt x="210" y="84"/>
                </a:lnTo>
                <a:lnTo>
                  <a:pt x="213" y="85"/>
                </a:lnTo>
                <a:lnTo>
                  <a:pt x="217" y="86"/>
                </a:lnTo>
                <a:lnTo>
                  <a:pt x="220" y="87"/>
                </a:lnTo>
                <a:lnTo>
                  <a:pt x="224" y="88"/>
                </a:lnTo>
                <a:lnTo>
                  <a:pt x="227" y="89"/>
                </a:lnTo>
                <a:lnTo>
                  <a:pt x="231" y="90"/>
                </a:lnTo>
                <a:lnTo>
                  <a:pt x="234" y="90"/>
                </a:lnTo>
                <a:lnTo>
                  <a:pt x="238" y="91"/>
                </a:lnTo>
                <a:lnTo>
                  <a:pt x="242" y="92"/>
                </a:lnTo>
                <a:lnTo>
                  <a:pt x="245" y="93"/>
                </a:lnTo>
                <a:lnTo>
                  <a:pt x="249" y="94"/>
                </a:lnTo>
                <a:lnTo>
                  <a:pt x="252" y="95"/>
                </a:lnTo>
                <a:lnTo>
                  <a:pt x="256" y="95"/>
                </a:lnTo>
                <a:lnTo>
                  <a:pt x="259" y="96"/>
                </a:lnTo>
                <a:lnTo>
                  <a:pt x="263" y="97"/>
                </a:lnTo>
                <a:lnTo>
                  <a:pt x="267" y="98"/>
                </a:lnTo>
                <a:lnTo>
                  <a:pt x="270" y="98"/>
                </a:lnTo>
                <a:lnTo>
                  <a:pt x="274" y="99"/>
                </a:lnTo>
                <a:lnTo>
                  <a:pt x="277" y="100"/>
                </a:lnTo>
                <a:lnTo>
                  <a:pt x="281" y="101"/>
                </a:lnTo>
                <a:lnTo>
                  <a:pt x="284" y="101"/>
                </a:lnTo>
                <a:lnTo>
                  <a:pt x="288" y="102"/>
                </a:lnTo>
                <a:lnTo>
                  <a:pt x="291" y="103"/>
                </a:lnTo>
                <a:lnTo>
                  <a:pt x="295" y="103"/>
                </a:lnTo>
                <a:lnTo>
                  <a:pt x="299" y="104"/>
                </a:lnTo>
                <a:lnTo>
                  <a:pt x="302" y="105"/>
                </a:lnTo>
                <a:lnTo>
                  <a:pt x="306" y="105"/>
                </a:lnTo>
                <a:lnTo>
                  <a:pt x="309" y="106"/>
                </a:lnTo>
                <a:lnTo>
                  <a:pt x="313" y="107"/>
                </a:lnTo>
                <a:lnTo>
                  <a:pt x="316" y="107"/>
                </a:lnTo>
                <a:lnTo>
                  <a:pt x="320" y="108"/>
                </a:lnTo>
                <a:lnTo>
                  <a:pt x="323" y="108"/>
                </a:lnTo>
                <a:lnTo>
                  <a:pt x="327" y="109"/>
                </a:lnTo>
                <a:lnTo>
                  <a:pt x="331" y="110"/>
                </a:lnTo>
                <a:lnTo>
                  <a:pt x="334" y="110"/>
                </a:lnTo>
                <a:lnTo>
                  <a:pt x="338" y="111"/>
                </a:lnTo>
                <a:lnTo>
                  <a:pt x="341" y="111"/>
                </a:lnTo>
                <a:lnTo>
                  <a:pt x="345" y="112"/>
                </a:lnTo>
                <a:lnTo>
                  <a:pt x="348" y="112"/>
                </a:lnTo>
                <a:lnTo>
                  <a:pt x="352" y="113"/>
                </a:lnTo>
                <a:lnTo>
                  <a:pt x="356" y="114"/>
                </a:lnTo>
              </a:path>
            </a:pathLst>
          </a:custGeom>
          <a:noFill/>
          <a:ln w="38100" cap="flat" cmpd="sng">
            <a:solidFill>
              <a:schemeClr val="accent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4620" name="Text Box 93">
            <a:extLst>
              <a:ext uri="{FF2B5EF4-FFF2-40B4-BE49-F238E27FC236}">
                <a16:creationId xmlns:a16="http://schemas.microsoft.com/office/drawing/2014/main" id="{4DB0309B-6A0F-B54F-A016-208E4287E72D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535781" y="2913857"/>
            <a:ext cx="2216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tr-TR"/>
              <a:t>Priming volume (ml)</a:t>
            </a:r>
          </a:p>
        </p:txBody>
      </p:sp>
    </p:spTree>
    <p:extLst>
      <p:ext uri="{BB962C8B-B14F-4D97-AF65-F5344CB8AC3E}">
        <p14:creationId xmlns:p14="http://schemas.microsoft.com/office/powerpoint/2010/main" val="308023702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>
            <a:extLst>
              <a:ext uri="{FF2B5EF4-FFF2-40B4-BE49-F238E27FC236}">
                <a16:creationId xmlns:a16="http://schemas.microsoft.com/office/drawing/2014/main" id="{2B8B4FD1-E47A-0242-B531-BDDB79E91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tr-TR" sz="2400" dirty="0">
                <a:solidFill>
                  <a:srgbClr val="FFFF00"/>
                </a:solidFill>
                <a:latin typeface="Comic Sans MS" panose="030F0902030302020204" pitchFamily="66" charset="0"/>
              </a:rPr>
              <a:t>ENTEGRE ARTERİYEL FİLTRELİ SİSTEMLER</a:t>
            </a:r>
          </a:p>
        </p:txBody>
      </p:sp>
      <p:sp>
        <p:nvSpPr>
          <p:cNvPr id="3" name="2 İçerik Yer Tutucusu">
            <a:extLst>
              <a:ext uri="{FF2B5EF4-FFF2-40B4-BE49-F238E27FC236}">
                <a16:creationId xmlns:a16="http://schemas.microsoft.com/office/drawing/2014/main" id="{CA99ED45-3453-AD45-B05B-0CA62325E3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6344" y="1143000"/>
            <a:ext cx="6767983" cy="5185321"/>
          </a:xfrm>
        </p:spPr>
        <p:txBody>
          <a:bodyPr/>
          <a:lstStyle/>
          <a:p>
            <a:pPr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Entegre 32 </a:t>
            </a:r>
            <a:r>
              <a:rPr lang="el-G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μ</a:t>
            </a:r>
            <a: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m </a:t>
            </a:r>
            <a:r>
              <a:rPr lang="tr-T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arteriyel</a:t>
            </a:r>
            <a: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filtre 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Filtre </a:t>
            </a:r>
            <a:r>
              <a:rPr lang="tr-T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oksijenatörün</a:t>
            </a:r>
            <a: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içinde </a:t>
            </a:r>
            <a:r>
              <a:rPr lang="tr-T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hollow</a:t>
            </a:r>
            <a: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fiber üstüne sarılı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Minimum </a:t>
            </a:r>
            <a:r>
              <a:rPr lang="tr-T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arteriyel</a:t>
            </a:r>
            <a: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filtre prime volüm (0-10 </a:t>
            </a:r>
            <a:r>
              <a:rPr lang="tr-T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mL</a:t>
            </a:r>
            <a: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)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tr-T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Pressure</a:t>
            </a:r>
            <a: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tr-T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drop</a:t>
            </a:r>
            <a: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-gaz ve </a:t>
            </a:r>
            <a:r>
              <a:rPr lang="tr-T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heat</a:t>
            </a:r>
            <a: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tr-TR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exchanger</a:t>
            </a:r>
            <a: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performansında negatif ektisi yok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Aktif yüzey alanı aynı prime volüm azalmış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  <a:defRPr/>
            </a:pP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§"/>
              <a:defRPr/>
            </a:pPr>
            <a:endParaRPr lang="tr-T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9080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2">
            <a:extLst>
              <a:ext uri="{FF2B5EF4-FFF2-40B4-BE49-F238E27FC236}">
                <a16:creationId xmlns:a16="http://schemas.microsoft.com/office/drawing/2014/main" id="{EDB9281D-4A14-E54E-A14E-50ECBC228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1714500"/>
            <a:ext cx="1714500" cy="362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4" descr="CAPIOX® FX25 Oxygenator with Integrated Arterial Filter">
            <a:extLst>
              <a:ext uri="{FF2B5EF4-FFF2-40B4-BE49-F238E27FC236}">
                <a16:creationId xmlns:a16="http://schemas.microsoft.com/office/drawing/2014/main" id="{96F72CC7-DD9D-7E47-A207-5B487F5DC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2071688"/>
            <a:ext cx="1933575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8" descr="http://www.maquet.com/images/thumbs/320_Quadr_i_Adult_Overview.jpg">
            <a:extLst>
              <a:ext uri="{FF2B5EF4-FFF2-40B4-BE49-F238E27FC236}">
                <a16:creationId xmlns:a16="http://schemas.microsoft.com/office/drawing/2014/main" id="{0D6609F9-9535-4A43-94A3-245B32F24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412875"/>
            <a:ext cx="3048000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2">
            <a:extLst>
              <a:ext uri="{FF2B5EF4-FFF2-40B4-BE49-F238E27FC236}">
                <a16:creationId xmlns:a16="http://schemas.microsoft.com/office/drawing/2014/main" id="{46DE7036-D967-794E-8B3F-8E29DD3C9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3500438"/>
            <a:ext cx="2268538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1 Başlık">
            <a:extLst>
              <a:ext uri="{FF2B5EF4-FFF2-40B4-BE49-F238E27FC236}">
                <a16:creationId xmlns:a16="http://schemas.microsoft.com/office/drawing/2014/main" id="{B60441E9-2D8B-C548-8A4A-4E6F9CB12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tr-TR" sz="2400" dirty="0">
                <a:solidFill>
                  <a:srgbClr val="FFFF00"/>
                </a:solidFill>
                <a:latin typeface="Comic Sans MS" panose="030F0902030302020204" pitchFamily="66" charset="0"/>
              </a:rPr>
              <a:t>ENTEGRE ARTERİYEL FİLTRELİ SİSTEMLER</a:t>
            </a:r>
          </a:p>
        </p:txBody>
      </p:sp>
    </p:spTree>
    <p:extLst>
      <p:ext uri="{BB962C8B-B14F-4D97-AF65-F5344CB8AC3E}">
        <p14:creationId xmlns:p14="http://schemas.microsoft.com/office/powerpoint/2010/main" val="43791628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>
            <a:extLst>
              <a:ext uri="{FF2B5EF4-FFF2-40B4-BE49-F238E27FC236}">
                <a16:creationId xmlns:a16="http://schemas.microsoft.com/office/drawing/2014/main" id="{7CBD3E6D-BA80-014F-9C3B-F9D2A7093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tr-TR" b="0" dirty="0">
                <a:solidFill>
                  <a:srgbClr val="FFFF00"/>
                </a:solidFill>
                <a:latin typeface="Comic Sans MS" panose="030F0902030302020204" pitchFamily="66" charset="0"/>
              </a:rPr>
              <a:t>Hastaya Göre </a:t>
            </a:r>
            <a:r>
              <a:rPr lang="tr-TR" b="0" dirty="0" err="1">
                <a:solidFill>
                  <a:srgbClr val="FFFF00"/>
                </a:solidFill>
                <a:latin typeface="Comic Sans MS" panose="030F0902030302020204" pitchFamily="66" charset="0"/>
              </a:rPr>
              <a:t>Oksijenatör</a:t>
            </a:r>
            <a:endParaRPr lang="tr-TR" b="0" dirty="0">
              <a:solidFill>
                <a:srgbClr val="FFFF00"/>
              </a:solidFill>
              <a:latin typeface="Comic Sans MS" panose="030F0902030302020204" pitchFamily="66" charset="0"/>
            </a:endParaRPr>
          </a:p>
        </p:txBody>
      </p:sp>
      <p:sp>
        <p:nvSpPr>
          <p:cNvPr id="6147" name="2 İçerik Yer Tutucusu">
            <a:extLst>
              <a:ext uri="{FF2B5EF4-FFF2-40B4-BE49-F238E27FC236}">
                <a16:creationId xmlns:a16="http://schemas.microsoft.com/office/drawing/2014/main" id="{5EE06363-621F-194A-8A3A-94F69FCFF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56792"/>
            <a:ext cx="4176713" cy="4175125"/>
          </a:xfrm>
        </p:spPr>
        <p:txBody>
          <a:bodyPr/>
          <a:lstStyle/>
          <a:p>
            <a:pPr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tr-TR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Pediyatrik</a:t>
            </a:r>
            <a:r>
              <a:rPr lang="tr-T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grupta uzun süredir yetişkinde yeni konsept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tr-TR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Hemodilüsyon</a:t>
            </a:r>
            <a:r>
              <a:rPr lang="tr-T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- Kan nakli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tr-T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Özellikle zayıf hasta grubunda çok efektif </a:t>
            </a:r>
          </a:p>
        </p:txBody>
      </p:sp>
      <p:pic>
        <p:nvPicPr>
          <p:cNvPr id="27652" name="Picture 2">
            <a:extLst>
              <a:ext uri="{FF2B5EF4-FFF2-40B4-BE49-F238E27FC236}">
                <a16:creationId xmlns:a16="http://schemas.microsoft.com/office/drawing/2014/main" id="{1468653C-6096-464A-8243-7D061A6E2D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1989138"/>
            <a:ext cx="4803775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82635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A210036-D8FD-9E47-8C24-B7E8E3993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188640"/>
            <a:ext cx="8229600" cy="796950"/>
          </a:xfrm>
        </p:spPr>
        <p:txBody>
          <a:bodyPr>
            <a:normAutofit/>
          </a:bodyPr>
          <a:lstStyle/>
          <a:p>
            <a:r>
              <a:rPr lang="tr-TR" sz="2800" dirty="0">
                <a:solidFill>
                  <a:srgbClr val="FFFF00"/>
                </a:solidFill>
                <a:latin typeface="Comic Sans MS" panose="030F0902030302020204" pitchFamily="66" charset="0"/>
              </a:rPr>
              <a:t>YENİ NESİL OKSİJENATÖRLER</a:t>
            </a:r>
          </a:p>
        </p:txBody>
      </p:sp>
      <p:pic>
        <p:nvPicPr>
          <p:cNvPr id="3" name="video 1 (2).mp4">
            <a:hlinkClick r:id="" action="ppaction://media"/>
            <a:extLst>
              <a:ext uri="{FF2B5EF4-FFF2-40B4-BE49-F238E27FC236}">
                <a16:creationId xmlns:a16="http://schemas.microsoft.com/office/drawing/2014/main" id="{DF8BDE9D-07F0-2E4B-A88B-013D3A0A43E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99592" y="1124744"/>
            <a:ext cx="7376368" cy="5532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829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4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>
            <a:extLst>
              <a:ext uri="{FF2B5EF4-FFF2-40B4-BE49-F238E27FC236}">
                <a16:creationId xmlns:a16="http://schemas.microsoft.com/office/drawing/2014/main" id="{4DBA10C5-35C7-8848-AB5A-BCB50A67A71C}"/>
              </a:ext>
            </a:extLst>
          </p:cNvPr>
          <p:cNvSpPr/>
          <p:nvPr/>
        </p:nvSpPr>
        <p:spPr>
          <a:xfrm>
            <a:off x="1478699" y="142852"/>
            <a:ext cx="5410455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tr-TR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Konvansiyonel </a:t>
            </a:r>
            <a:r>
              <a:rPr lang="tr-TR" sz="4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KPB</a:t>
            </a:r>
            <a:endParaRPr lang="tr-TR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5" name="4 Dikdörtgen">
            <a:extLst>
              <a:ext uri="{FF2B5EF4-FFF2-40B4-BE49-F238E27FC236}">
                <a16:creationId xmlns:a16="http://schemas.microsoft.com/office/drawing/2014/main" id="{B47A8E7E-14F2-7B43-B442-EC0D75673749}"/>
              </a:ext>
            </a:extLst>
          </p:cNvPr>
          <p:cNvSpPr/>
          <p:nvPr/>
        </p:nvSpPr>
        <p:spPr>
          <a:xfrm>
            <a:off x="2706528" y="1862728"/>
            <a:ext cx="2916183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tr-TR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Mini- </a:t>
            </a:r>
            <a:r>
              <a:rPr lang="tr-TR" sz="4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KPB</a:t>
            </a:r>
            <a:endParaRPr lang="tr-TR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6" name="5 Dikdörtgen">
            <a:extLst>
              <a:ext uri="{FF2B5EF4-FFF2-40B4-BE49-F238E27FC236}">
                <a16:creationId xmlns:a16="http://schemas.microsoft.com/office/drawing/2014/main" id="{5EB70F4C-BBCA-0F49-8AA4-EF6361D966D8}"/>
              </a:ext>
            </a:extLst>
          </p:cNvPr>
          <p:cNvSpPr/>
          <p:nvPr/>
        </p:nvSpPr>
        <p:spPr>
          <a:xfrm>
            <a:off x="-299787" y="3429000"/>
            <a:ext cx="9048251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tr-TR" sz="4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Extrakorporeal</a:t>
            </a:r>
            <a:r>
              <a:rPr lang="tr-TR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 Yaşam Desteği</a:t>
            </a:r>
          </a:p>
        </p:txBody>
      </p:sp>
      <p:sp>
        <p:nvSpPr>
          <p:cNvPr id="7" name="6 Dikdörtgen">
            <a:extLst>
              <a:ext uri="{FF2B5EF4-FFF2-40B4-BE49-F238E27FC236}">
                <a16:creationId xmlns:a16="http://schemas.microsoft.com/office/drawing/2014/main" id="{224E0EC5-ACBD-6348-AA17-4E695F6042A2}"/>
              </a:ext>
            </a:extLst>
          </p:cNvPr>
          <p:cNvSpPr/>
          <p:nvPr/>
        </p:nvSpPr>
        <p:spPr>
          <a:xfrm>
            <a:off x="1547872" y="5000636"/>
            <a:ext cx="4660778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tr-TR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Modüler </a:t>
            </a:r>
            <a:r>
              <a:rPr lang="tr-TR" sz="4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KPB</a:t>
            </a:r>
            <a:endParaRPr lang="tr-TR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8" name="7 Aşağı Ok">
            <a:extLst>
              <a:ext uri="{FF2B5EF4-FFF2-40B4-BE49-F238E27FC236}">
                <a16:creationId xmlns:a16="http://schemas.microsoft.com/office/drawing/2014/main" id="{2A0FBB37-BD4A-574F-B8FA-AFA1E3040AE0}"/>
              </a:ext>
            </a:extLst>
          </p:cNvPr>
          <p:cNvSpPr/>
          <p:nvPr/>
        </p:nvSpPr>
        <p:spPr>
          <a:xfrm>
            <a:off x="3786188" y="1143000"/>
            <a:ext cx="484187" cy="6429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9" name="8 Aşağı Ok">
            <a:extLst>
              <a:ext uri="{FF2B5EF4-FFF2-40B4-BE49-F238E27FC236}">
                <a16:creationId xmlns:a16="http://schemas.microsoft.com/office/drawing/2014/main" id="{3137EC39-F409-074D-A186-F93356898D21}"/>
              </a:ext>
            </a:extLst>
          </p:cNvPr>
          <p:cNvSpPr/>
          <p:nvPr/>
        </p:nvSpPr>
        <p:spPr>
          <a:xfrm>
            <a:off x="3786188" y="2714625"/>
            <a:ext cx="484187" cy="6429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10" name="9 Aşağı Ok">
            <a:extLst>
              <a:ext uri="{FF2B5EF4-FFF2-40B4-BE49-F238E27FC236}">
                <a16:creationId xmlns:a16="http://schemas.microsoft.com/office/drawing/2014/main" id="{FCD2042B-748D-344E-AD26-EF542087C948}"/>
              </a:ext>
            </a:extLst>
          </p:cNvPr>
          <p:cNvSpPr/>
          <p:nvPr/>
        </p:nvSpPr>
        <p:spPr>
          <a:xfrm>
            <a:off x="3786188" y="4286250"/>
            <a:ext cx="484187" cy="6429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5445097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>
            <a:extLst>
              <a:ext uri="{FF2B5EF4-FFF2-40B4-BE49-F238E27FC236}">
                <a16:creationId xmlns:a16="http://schemas.microsoft.com/office/drawing/2014/main" id="{80B9C27A-3674-F542-981B-F5E4FCBBFA0B}"/>
              </a:ext>
            </a:extLst>
          </p:cNvPr>
          <p:cNvSpPr/>
          <p:nvPr/>
        </p:nvSpPr>
        <p:spPr>
          <a:xfrm>
            <a:off x="1938307" y="0"/>
            <a:ext cx="4370107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tr-TR" sz="4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</a:rPr>
              <a:t>ModÜlEr</a:t>
            </a:r>
            <a:r>
              <a:rPr lang="tr-TR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</a:rPr>
              <a:t> </a:t>
            </a:r>
            <a:r>
              <a:rPr lang="tr-TR" sz="4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</a:rPr>
              <a:t>KPB</a:t>
            </a:r>
            <a:endParaRPr lang="tr-TR" sz="4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reflection blurRad="12700" stA="28000" endPos="45000" dist="1000" dir="5400000" sy="-100000" algn="bl" rotWithShape="0"/>
              </a:effectLst>
              <a:latin typeface="+mj-lt"/>
            </a:endParaRPr>
          </a:p>
        </p:txBody>
      </p:sp>
      <p:sp>
        <p:nvSpPr>
          <p:cNvPr id="3" name="2 Aşağı Ok">
            <a:extLst>
              <a:ext uri="{FF2B5EF4-FFF2-40B4-BE49-F238E27FC236}">
                <a16:creationId xmlns:a16="http://schemas.microsoft.com/office/drawing/2014/main" id="{C45C53DE-ED3A-C542-A32A-4CBEB905DCBA}"/>
              </a:ext>
            </a:extLst>
          </p:cNvPr>
          <p:cNvSpPr/>
          <p:nvPr/>
        </p:nvSpPr>
        <p:spPr>
          <a:xfrm>
            <a:off x="3944938" y="914400"/>
            <a:ext cx="484187" cy="6429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tr-TR"/>
          </a:p>
        </p:txBody>
      </p:sp>
      <p:sp>
        <p:nvSpPr>
          <p:cNvPr id="4" name="3 Dikdörtgen">
            <a:extLst>
              <a:ext uri="{FF2B5EF4-FFF2-40B4-BE49-F238E27FC236}">
                <a16:creationId xmlns:a16="http://schemas.microsoft.com/office/drawing/2014/main" id="{E266D54B-7188-CE45-A0EF-40AE54E00B26}"/>
              </a:ext>
            </a:extLst>
          </p:cNvPr>
          <p:cNvSpPr/>
          <p:nvPr/>
        </p:nvSpPr>
        <p:spPr>
          <a:xfrm>
            <a:off x="1538255" y="1571612"/>
            <a:ext cx="5681363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tr-TR" sz="36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Ekstremite</a:t>
            </a:r>
            <a:r>
              <a:rPr lang="tr-TR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tr-TR" sz="36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Perfüzyonu</a:t>
            </a:r>
            <a:endParaRPr lang="tr-TR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5" name="4 Dikdörtgen">
            <a:extLst>
              <a:ext uri="{FF2B5EF4-FFF2-40B4-BE49-F238E27FC236}">
                <a16:creationId xmlns:a16="http://schemas.microsoft.com/office/drawing/2014/main" id="{A0CC27C9-5ADD-F64F-9DF0-4D0C1266EBB1}"/>
              </a:ext>
            </a:extLst>
          </p:cNvPr>
          <p:cNvSpPr/>
          <p:nvPr/>
        </p:nvSpPr>
        <p:spPr>
          <a:xfrm>
            <a:off x="1753659" y="2928934"/>
            <a:ext cx="5589992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tr-TR" sz="36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Perkutan</a:t>
            </a:r>
            <a:r>
              <a:rPr lang="tr-TR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 Uygulamalar</a:t>
            </a:r>
          </a:p>
        </p:txBody>
      </p:sp>
      <p:sp>
        <p:nvSpPr>
          <p:cNvPr id="7" name="6 Dikdörtgen">
            <a:extLst>
              <a:ext uri="{FF2B5EF4-FFF2-40B4-BE49-F238E27FC236}">
                <a16:creationId xmlns:a16="http://schemas.microsoft.com/office/drawing/2014/main" id="{84FD9DE8-4DF5-624A-801B-5CB717D1F504}"/>
              </a:ext>
            </a:extLst>
          </p:cNvPr>
          <p:cNvSpPr/>
          <p:nvPr/>
        </p:nvSpPr>
        <p:spPr>
          <a:xfrm>
            <a:off x="1541058" y="3786190"/>
            <a:ext cx="5729453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tr-TR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Onkolojik Uygulamalar</a:t>
            </a:r>
          </a:p>
        </p:txBody>
      </p:sp>
      <p:sp>
        <p:nvSpPr>
          <p:cNvPr id="8" name="7 Dikdörtgen">
            <a:extLst>
              <a:ext uri="{FF2B5EF4-FFF2-40B4-BE49-F238E27FC236}">
                <a16:creationId xmlns:a16="http://schemas.microsoft.com/office/drawing/2014/main" id="{1F7116A8-4186-4147-BD01-93E4E8E0E7C7}"/>
              </a:ext>
            </a:extLst>
          </p:cNvPr>
          <p:cNvSpPr/>
          <p:nvPr/>
        </p:nvSpPr>
        <p:spPr>
          <a:xfrm>
            <a:off x="2033767" y="4643446"/>
            <a:ext cx="4458272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tr-TR" sz="36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Bridge</a:t>
            </a:r>
            <a:r>
              <a:rPr lang="tr-TR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tr-TR" sz="36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to</a:t>
            </a:r>
            <a:r>
              <a:rPr lang="tr-TR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 </a:t>
            </a:r>
            <a:r>
              <a:rPr lang="tr-TR" sz="36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Therapy</a:t>
            </a:r>
            <a:endParaRPr lang="tr-TR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9" name="8 Dikdörtgen">
            <a:extLst>
              <a:ext uri="{FF2B5EF4-FFF2-40B4-BE49-F238E27FC236}">
                <a16:creationId xmlns:a16="http://schemas.microsoft.com/office/drawing/2014/main" id="{A5B001EE-7A1A-574F-ACF4-2D2388410654}"/>
              </a:ext>
            </a:extLst>
          </p:cNvPr>
          <p:cNvSpPr/>
          <p:nvPr/>
        </p:nvSpPr>
        <p:spPr>
          <a:xfrm>
            <a:off x="1627605" y="2357430"/>
            <a:ext cx="5200462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tr-TR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Acil Servis Kullanımı</a:t>
            </a:r>
          </a:p>
        </p:txBody>
      </p:sp>
      <p:sp>
        <p:nvSpPr>
          <p:cNvPr id="10" name="9 Dikdörtgen">
            <a:extLst>
              <a:ext uri="{FF2B5EF4-FFF2-40B4-BE49-F238E27FC236}">
                <a16:creationId xmlns:a16="http://schemas.microsoft.com/office/drawing/2014/main" id="{42DE1760-9AEC-9144-872C-AFFD3D27A228}"/>
              </a:ext>
            </a:extLst>
          </p:cNvPr>
          <p:cNvSpPr/>
          <p:nvPr/>
        </p:nvSpPr>
        <p:spPr>
          <a:xfrm>
            <a:off x="2301634" y="5500702"/>
            <a:ext cx="3863557" cy="64633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tr-TR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Anjiyografi </a:t>
            </a:r>
            <a:r>
              <a:rPr lang="tr-TR" sz="36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Lab</a:t>
            </a:r>
            <a:endParaRPr lang="tr-TR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542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>
            <a:extLst>
              <a:ext uri="{FF2B5EF4-FFF2-40B4-BE49-F238E27FC236}">
                <a16:creationId xmlns:a16="http://schemas.microsoft.com/office/drawing/2014/main" id="{88086021-30B8-4746-A646-1DA96422D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20" y="214290"/>
            <a:ext cx="8686800" cy="841248"/>
          </a:xfrm>
        </p:spPr>
        <p:txBody>
          <a:bodyPr/>
          <a:lstStyle/>
          <a:p>
            <a:pPr>
              <a:defRPr/>
            </a:pPr>
            <a:r>
              <a:rPr lang="tr-TR" dirty="0"/>
              <a:t>MODÜLER DEVRE</a:t>
            </a:r>
          </a:p>
        </p:txBody>
      </p:sp>
      <p:pic>
        <p:nvPicPr>
          <p:cNvPr id="75779" name="4 Resim" descr="3.JPG">
            <a:extLst>
              <a:ext uri="{FF2B5EF4-FFF2-40B4-BE49-F238E27FC236}">
                <a16:creationId xmlns:a16="http://schemas.microsoft.com/office/drawing/2014/main" id="{DAC2FE0F-46BA-9043-83B7-9A461EF405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7688" y="1428750"/>
            <a:ext cx="4643437" cy="347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0" name="5 Resim" descr="5.JPG">
            <a:extLst>
              <a:ext uri="{FF2B5EF4-FFF2-40B4-BE49-F238E27FC236}">
                <a16:creationId xmlns:a16="http://schemas.microsoft.com/office/drawing/2014/main" id="{63737A20-A9BA-3647-B1AD-2B9E1AC0D8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57313"/>
            <a:ext cx="4214813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8243178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4E0B760-8CAF-2847-9232-698CF41E3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541" y="1484784"/>
            <a:ext cx="8698856" cy="4708525"/>
          </a:xfrm>
        </p:spPr>
        <p:txBody>
          <a:bodyPr/>
          <a:lstStyle/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400" dirty="0">
                <a:latin typeface="Georgia" panose="02040502050405020303" pitchFamily="18" charset="0"/>
                <a:ea typeface="ＭＳ Ｐゴシック" panose="020B0600070205080204" pitchFamily="34" charset="-128"/>
              </a:rPr>
              <a:t>Oksijen plazma içinde zor </a:t>
            </a:r>
            <a:r>
              <a:rPr lang="tr-TR" altLang="tr-TR" sz="2400" dirty="0" err="1">
                <a:latin typeface="Georgia" panose="02040502050405020303" pitchFamily="18" charset="0"/>
                <a:ea typeface="ＭＳ Ｐゴシック" panose="020B0600070205080204" pitchFamily="34" charset="-128"/>
              </a:rPr>
              <a:t>difüze</a:t>
            </a:r>
            <a:r>
              <a:rPr lang="tr-TR" altLang="tr-TR" sz="2400" dirty="0">
                <a:latin typeface="Georgia" panose="02040502050405020303" pitchFamily="18" charset="0"/>
                <a:ea typeface="ＭＳ Ｐゴシック" panose="020B0600070205080204" pitchFamily="34" charset="-128"/>
              </a:rPr>
              <a:t> olduğu için kanın çok geniş bir alana yayılması gerekir (2-5.4 m</a:t>
            </a:r>
            <a:r>
              <a:rPr lang="tr-TR" altLang="tr-TR" sz="2400" baseline="30000" dirty="0">
                <a:latin typeface="Georgia" panose="02040502050405020303" pitchFamily="18" charset="0"/>
                <a:ea typeface="ＭＳ Ｐゴシック" panose="020B0600070205080204" pitchFamily="34" charset="-128"/>
              </a:rPr>
              <a:t>2</a:t>
            </a:r>
            <a:r>
              <a:rPr lang="tr-TR" altLang="tr-TR" sz="2400" dirty="0">
                <a:latin typeface="Georgia" panose="02040502050405020303" pitchFamily="18" charset="0"/>
                <a:ea typeface="ＭＳ Ｐゴシック" panose="020B0600070205080204" pitchFamily="34" charset="-128"/>
              </a:rPr>
              <a:t>) 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400" dirty="0">
                <a:latin typeface="Georgia" panose="02040502050405020303" pitchFamily="18" charset="0"/>
                <a:ea typeface="ＭＳ Ｐゴシック" panose="020B0600070205080204" pitchFamily="34" charset="-128"/>
              </a:rPr>
              <a:t>Kana verilen dakikadaki oksijen </a:t>
            </a:r>
            <a:r>
              <a:rPr lang="tr-TR" altLang="tr-TR" sz="2400" dirty="0" err="1">
                <a:latin typeface="Georgia" panose="02040502050405020303" pitchFamily="18" charset="0"/>
                <a:ea typeface="ＭＳ Ｐゴシック" panose="020B0600070205080204" pitchFamily="34" charset="-128"/>
              </a:rPr>
              <a:t>membran</a:t>
            </a:r>
            <a:r>
              <a:rPr lang="tr-TR" altLang="tr-TR" sz="2400" dirty="0">
                <a:latin typeface="Georgia" panose="02040502050405020303" pitchFamily="18" charset="0"/>
                <a:ea typeface="ＭＳ Ｐゴシック" panose="020B0600070205080204" pitchFamily="34" charset="-128"/>
              </a:rPr>
              <a:t> </a:t>
            </a:r>
            <a:r>
              <a:rPr lang="tr-TR" altLang="tr-TR" sz="2400" dirty="0" err="1">
                <a:latin typeface="Georgia" panose="02040502050405020303" pitchFamily="18" charset="0"/>
                <a:ea typeface="ＭＳ Ｐゴシック" panose="020B0600070205080204" pitchFamily="34" charset="-128"/>
              </a:rPr>
              <a:t>oksijenatörlerde</a:t>
            </a:r>
            <a:r>
              <a:rPr lang="tr-TR" altLang="tr-TR" sz="2400" dirty="0">
                <a:latin typeface="Georgia" panose="02040502050405020303" pitchFamily="18" charset="0"/>
                <a:ea typeface="ＭＳ Ｐゴシック" panose="020B0600070205080204" pitchFamily="34" charset="-128"/>
              </a:rPr>
              <a:t> yaklaşık 400 ml iken; akciğerde bu değer 2 litredir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400" dirty="0">
                <a:latin typeface="Georgia" panose="02040502050405020303" pitchFamily="18" charset="0"/>
                <a:ea typeface="ＭＳ Ｐゴシック" panose="020B0600070205080204" pitchFamily="34" charset="-128"/>
              </a:rPr>
              <a:t>Kandan CO2 alma </a:t>
            </a:r>
            <a:r>
              <a:rPr lang="tr-TR" altLang="tr-TR" sz="2400" dirty="0" err="1">
                <a:latin typeface="Georgia" panose="02040502050405020303" pitchFamily="18" charset="0"/>
                <a:ea typeface="ＭＳ Ｐゴシック" panose="020B0600070205080204" pitchFamily="34" charset="-128"/>
              </a:rPr>
              <a:t>membran</a:t>
            </a:r>
            <a:r>
              <a:rPr lang="tr-TR" altLang="tr-TR" sz="2400" dirty="0">
                <a:latin typeface="Georgia" panose="02040502050405020303" pitchFamily="18" charset="0"/>
                <a:ea typeface="ＭＳ Ｐゴシック" panose="020B0600070205080204" pitchFamily="34" charset="-128"/>
              </a:rPr>
              <a:t> </a:t>
            </a:r>
            <a:r>
              <a:rPr lang="tr-TR" altLang="tr-TR" sz="2400" dirty="0" err="1">
                <a:latin typeface="Georgia" panose="02040502050405020303" pitchFamily="18" charset="0"/>
                <a:ea typeface="ＭＳ Ｐゴシック" panose="020B0600070205080204" pitchFamily="34" charset="-128"/>
              </a:rPr>
              <a:t>oksijenatörde</a:t>
            </a:r>
            <a:r>
              <a:rPr lang="tr-TR" altLang="tr-TR" sz="2400" dirty="0">
                <a:latin typeface="Georgia" panose="02040502050405020303" pitchFamily="18" charset="0"/>
                <a:ea typeface="ＭＳ Ｐゴシック" panose="020B0600070205080204" pitchFamily="34" charset="-128"/>
              </a:rPr>
              <a:t> yaklaşık 350 ml iken; akciğerde bu değer 1.6 litredir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r-TR" altLang="tr-TR" sz="2400" dirty="0">
                <a:ea typeface="ＭＳ Ｐゴシック" panose="020B0600070205080204" pitchFamily="34" charset="-128"/>
              </a:rPr>
              <a:t>Membran </a:t>
            </a:r>
            <a:r>
              <a:rPr lang="tr-TR" altLang="tr-TR" sz="2400" dirty="0" err="1">
                <a:ea typeface="ＭＳ Ｐゴシック" panose="020B0600070205080204" pitchFamily="34" charset="-128"/>
              </a:rPr>
              <a:t>oksijenatörler</a:t>
            </a:r>
            <a:r>
              <a:rPr lang="tr-TR" altLang="tr-TR" sz="2400" dirty="0">
                <a:ea typeface="ＭＳ Ｐゴシック" panose="020B0600070205080204" pitchFamily="34" charset="-128"/>
              </a:rPr>
              <a:t> akciğerin kan-gaz değişim alanına (100 m</a:t>
            </a:r>
            <a:r>
              <a:rPr lang="tr-TR" altLang="tr-TR" sz="2400" baseline="30000" dirty="0">
                <a:ea typeface="ＭＳ Ｐゴシック" panose="020B0600070205080204" pitchFamily="34" charset="-128"/>
              </a:rPr>
              <a:t>2</a:t>
            </a:r>
            <a:r>
              <a:rPr lang="tr-TR" altLang="tr-TR" sz="2400" dirty="0">
                <a:ea typeface="ＭＳ Ｐゴシック" panose="020B0600070205080204" pitchFamily="34" charset="-128"/>
              </a:rPr>
              <a:t>) ne kadar yaklaşılabilirse  kan-gaz değişiminde basınç azalabilecek ve kan travması ve diğer komplikasyonlar minimuma indirilebilecektir</a:t>
            </a:r>
            <a:endParaRPr lang="tr-TR" sz="2400" dirty="0"/>
          </a:p>
        </p:txBody>
      </p:sp>
      <p:sp>
        <p:nvSpPr>
          <p:cNvPr id="4" name="1 Başlık">
            <a:extLst>
              <a:ext uri="{FF2B5EF4-FFF2-40B4-BE49-F238E27FC236}">
                <a16:creationId xmlns:a16="http://schemas.microsoft.com/office/drawing/2014/main" id="{B30DB936-B5D6-9F46-9206-E6EECD8FA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169" y="116632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soft" dir="t">
                <a:rot lat="0" lon="0" rev="16800000"/>
              </a:lightRig>
            </a:scene3d>
          </a:bodyPr>
          <a:lstStyle/>
          <a:p>
            <a:pPr>
              <a:defRPr/>
            </a:pPr>
            <a:r>
              <a:rPr lang="tr-TR" dirty="0">
                <a:solidFill>
                  <a:srgbClr val="FFFF00"/>
                </a:solidFill>
                <a:latin typeface="Comic Sans MS" pitchFamily="66" charset="0"/>
                <a:ea typeface="+mj-ea"/>
                <a:cs typeface="+mj-cs"/>
              </a:rPr>
              <a:t>OKSİJENATÖR</a:t>
            </a:r>
            <a:br>
              <a:rPr lang="tr-TR" dirty="0">
                <a:solidFill>
                  <a:srgbClr val="FFFF00"/>
                </a:solidFill>
                <a:latin typeface="Comic Sans MS" pitchFamily="66" charset="0"/>
                <a:ea typeface="+mj-ea"/>
                <a:cs typeface="+mj-cs"/>
              </a:rPr>
            </a:br>
            <a:endParaRPr lang="tr-TR" dirty="0">
              <a:solidFill>
                <a:srgbClr val="FFFF00"/>
              </a:solidFill>
              <a:latin typeface="Comic Sans MS" pitchFamily="66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0370334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C825B36-8685-7041-B7BD-178992F9B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303" y="116632"/>
            <a:ext cx="8229600" cy="1143000"/>
          </a:xfrm>
        </p:spPr>
        <p:txBody>
          <a:bodyPr/>
          <a:lstStyle/>
          <a:p>
            <a:r>
              <a:rPr lang="tr-TR" dirty="0">
                <a:solidFill>
                  <a:srgbClr val="FFFF00"/>
                </a:solidFill>
                <a:latin typeface="Comic Sans MS" panose="030F0902030302020204" pitchFamily="66" charset="0"/>
              </a:rPr>
              <a:t>GELECEK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255847C-BEBC-9B4F-9F88-48EAA829D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303" y="1259632"/>
            <a:ext cx="8229600" cy="4708525"/>
          </a:xfrm>
        </p:spPr>
        <p:txBody>
          <a:bodyPr/>
          <a:lstStyle/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r-TR" sz="2000" dirty="0">
                <a:latin typeface="Georgia" panose="02040502050405020303" pitchFamily="18" charset="0"/>
              </a:rPr>
              <a:t>Ucuz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r-TR" sz="2000" dirty="0">
                <a:latin typeface="Georgia" panose="02040502050405020303" pitchFamily="18" charset="0"/>
              </a:rPr>
              <a:t>En düşük prime volüm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r-TR" sz="2000" dirty="0">
                <a:latin typeface="Georgia" panose="02040502050405020303" pitchFamily="18" charset="0"/>
              </a:rPr>
              <a:t>Mükemmel gaz değişimi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r-TR" sz="2000" dirty="0">
                <a:latin typeface="Georgia" panose="02040502050405020303" pitchFamily="18" charset="0"/>
              </a:rPr>
              <a:t>Düşük basınç </a:t>
            </a:r>
            <a:r>
              <a:rPr lang="tr-TR" sz="2000" dirty="0" err="1">
                <a:latin typeface="Georgia" panose="02040502050405020303" pitchFamily="18" charset="0"/>
              </a:rPr>
              <a:t>gradiyenti</a:t>
            </a:r>
            <a:r>
              <a:rPr lang="tr-TR" sz="2000" dirty="0">
                <a:latin typeface="Georgia" panose="02040502050405020303" pitchFamily="18" charset="0"/>
              </a:rPr>
              <a:t>/</a:t>
            </a:r>
            <a:r>
              <a:rPr lang="tr-TR" sz="2000" dirty="0" err="1">
                <a:latin typeface="Georgia" panose="02040502050405020303" pitchFamily="18" charset="0"/>
              </a:rPr>
              <a:t>pressure</a:t>
            </a:r>
            <a:r>
              <a:rPr lang="tr-TR" sz="2000" dirty="0">
                <a:latin typeface="Georgia" panose="02040502050405020303" pitchFamily="18" charset="0"/>
              </a:rPr>
              <a:t> </a:t>
            </a:r>
            <a:r>
              <a:rPr lang="tr-TR" sz="2000" dirty="0" err="1">
                <a:latin typeface="Georgia" panose="02040502050405020303" pitchFamily="18" charset="0"/>
              </a:rPr>
              <a:t>drop</a:t>
            </a:r>
            <a:endParaRPr lang="tr-TR" sz="2000" dirty="0">
              <a:latin typeface="Georgia" panose="02040502050405020303" pitchFamily="18" charset="0"/>
            </a:endParaRP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r-TR" sz="2000" dirty="0">
                <a:latin typeface="Georgia" panose="02040502050405020303" pitchFamily="18" charset="0"/>
              </a:rPr>
              <a:t>Mükemmel ısıtıcı-soğutucu performansı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r-TR" sz="2000" dirty="0">
                <a:latin typeface="Georgia" panose="02040502050405020303" pitchFamily="18" charset="0"/>
              </a:rPr>
              <a:t>En uzun süre kullanılabilen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r-TR" sz="2000" dirty="0">
                <a:latin typeface="Georgia" panose="02040502050405020303" pitchFamily="18" charset="0"/>
              </a:rPr>
              <a:t>Tüm gelişmiş güvenlik sistemleri (seviye </a:t>
            </a:r>
            <a:r>
              <a:rPr lang="tr-TR" sz="2000" dirty="0" err="1">
                <a:latin typeface="Georgia" panose="02040502050405020303" pitchFamily="18" charset="0"/>
              </a:rPr>
              <a:t>sensörü</a:t>
            </a:r>
            <a:r>
              <a:rPr lang="tr-TR" sz="2000" dirty="0">
                <a:latin typeface="Georgia" panose="02040502050405020303" pitchFamily="18" charset="0"/>
              </a:rPr>
              <a:t>, </a:t>
            </a:r>
            <a:r>
              <a:rPr lang="tr-TR" sz="2000" dirty="0" err="1">
                <a:latin typeface="Georgia" panose="02040502050405020303" pitchFamily="18" charset="0"/>
              </a:rPr>
              <a:t>bubble</a:t>
            </a:r>
            <a:r>
              <a:rPr lang="tr-TR" sz="2000" dirty="0">
                <a:latin typeface="Georgia" panose="02040502050405020303" pitchFamily="18" charset="0"/>
              </a:rPr>
              <a:t> </a:t>
            </a:r>
            <a:r>
              <a:rPr lang="tr-TR" sz="2000" dirty="0" err="1">
                <a:latin typeface="Georgia" panose="02040502050405020303" pitchFamily="18" charset="0"/>
              </a:rPr>
              <a:t>sensörü</a:t>
            </a:r>
            <a:r>
              <a:rPr lang="tr-TR" sz="2000" dirty="0">
                <a:latin typeface="Georgia" panose="02040502050405020303" pitchFamily="18" charset="0"/>
              </a:rPr>
              <a:t>, </a:t>
            </a:r>
            <a:r>
              <a:rPr lang="tr-TR" sz="2000" dirty="0" err="1">
                <a:latin typeface="Georgia" panose="02040502050405020303" pitchFamily="18" charset="0"/>
              </a:rPr>
              <a:t>vb</a:t>
            </a:r>
            <a:r>
              <a:rPr lang="tr-TR" sz="2000" dirty="0">
                <a:latin typeface="Georgia" panose="02040502050405020303" pitchFamily="18" charset="0"/>
              </a:rPr>
              <a:t>)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r-TR" sz="2000" dirty="0">
                <a:latin typeface="Georgia" panose="02040502050405020303" pitchFamily="18" charset="0"/>
              </a:rPr>
              <a:t>Minimal/Robotik ameliyatlara uygun (VAVD)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r-TR" sz="2000" dirty="0">
                <a:latin typeface="Georgia" panose="02040502050405020303" pitchFamily="18" charset="0"/>
              </a:rPr>
              <a:t>Kan-uyumlu (yüzey kaplama,  </a:t>
            </a:r>
            <a:r>
              <a:rPr lang="tr-TR" sz="2000" dirty="0" err="1">
                <a:latin typeface="Georgia" panose="02040502050405020303" pitchFamily="18" charset="0"/>
              </a:rPr>
              <a:t>trombosit</a:t>
            </a:r>
            <a:r>
              <a:rPr lang="tr-TR" sz="2000" dirty="0">
                <a:latin typeface="Georgia" panose="02040502050405020303" pitchFamily="18" charset="0"/>
              </a:rPr>
              <a:t> koruyucu, düşük basınç)</a:t>
            </a:r>
          </a:p>
          <a:p>
            <a:pPr>
              <a:buClr>
                <a:srgbClr val="FF0000"/>
              </a:buClr>
              <a:buFont typeface="Wingdings" pitchFamily="2" charset="2"/>
              <a:buChar char="§"/>
            </a:pPr>
            <a:r>
              <a:rPr lang="tr-TR" sz="2000" dirty="0" err="1">
                <a:latin typeface="Georgia" panose="02040502050405020303" pitchFamily="18" charset="0"/>
              </a:rPr>
              <a:t>Biyo</a:t>
            </a:r>
            <a:r>
              <a:rPr lang="tr-TR" sz="2000" dirty="0">
                <a:latin typeface="Georgia" panose="02040502050405020303" pitchFamily="18" charset="0"/>
              </a:rPr>
              <a:t>-uyumlu (protein koruyucu)</a:t>
            </a:r>
          </a:p>
        </p:txBody>
      </p:sp>
    </p:spTree>
    <p:extLst>
      <p:ext uri="{BB962C8B-B14F-4D97-AF65-F5344CB8AC3E}">
        <p14:creationId xmlns:p14="http://schemas.microsoft.com/office/powerpoint/2010/main" val="298508145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rtian.mp4">
            <a:hlinkClick r:id="" action="ppaction://media"/>
            <a:extLst>
              <a:ext uri="{FF2B5EF4-FFF2-40B4-BE49-F238E27FC236}">
                <a16:creationId xmlns:a16="http://schemas.microsoft.com/office/drawing/2014/main" id="{5389ABA5-D2A2-8D4E-9A5F-639DC47CE1B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5536" y="764704"/>
            <a:ext cx="8288469" cy="4662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456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946" name="Rectangle 2">
            <a:extLst>
              <a:ext uri="{FF2B5EF4-FFF2-40B4-BE49-F238E27FC236}">
                <a16:creationId xmlns:a16="http://schemas.microsoft.com/office/drawing/2014/main" id="{E5329E52-3FC4-3D4C-9F35-7FD3DAFEE0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902030302020204" pitchFamily="66" charset="0"/>
              </a:rPr>
              <a:t>TÜRKİYE</a:t>
            </a:r>
          </a:p>
        </p:txBody>
      </p:sp>
      <p:sp>
        <p:nvSpPr>
          <p:cNvPr id="466947" name="Rectangle 3">
            <a:extLst>
              <a:ext uri="{FF2B5EF4-FFF2-40B4-BE49-F238E27FC236}">
                <a16:creationId xmlns:a16="http://schemas.microsoft.com/office/drawing/2014/main" id="{71F3BD63-F2B0-F24B-90EE-43238811780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341438"/>
            <a:ext cx="3810000" cy="4648200"/>
          </a:xfrm>
        </p:spPr>
        <p:txBody>
          <a:bodyPr/>
          <a:lstStyle/>
          <a:p>
            <a:pPr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tr-TR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Açık kalp cerrahisi paketi</a:t>
            </a:r>
          </a:p>
          <a:p>
            <a:pPr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tr-TR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Fiyat etkinliğinin yeni sigorta sistemi ile önem kazanması </a:t>
            </a:r>
            <a:r>
              <a:rPr lang="tr-TR" sz="20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(</a:t>
            </a:r>
            <a:r>
              <a:rPr lang="tr-TR" sz="2000" i="1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ICU</a:t>
            </a:r>
            <a:r>
              <a:rPr lang="tr-TR" sz="2000" i="1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 süresi, yatış süresi) </a:t>
            </a:r>
          </a:p>
          <a:p>
            <a:pPr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tr-TR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Kardiyolojik girişimlerin başarısı</a:t>
            </a:r>
          </a:p>
          <a:p>
            <a:pPr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tr-TR" sz="2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Periferik</a:t>
            </a:r>
            <a:r>
              <a:rPr lang="tr-TR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 merkezlerin iyileşmesi ve büyük merkezlere akan kliniği ağır hastalar</a:t>
            </a:r>
          </a:p>
          <a:p>
            <a:pPr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tr-TR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Kalp-akciğer nakilleri, </a:t>
            </a:r>
            <a:r>
              <a:rPr lang="tr-TR" sz="2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ECMO</a:t>
            </a:r>
            <a:r>
              <a:rPr lang="tr-TR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, </a:t>
            </a:r>
            <a:r>
              <a:rPr lang="tr-TR" sz="2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VAD</a:t>
            </a:r>
            <a:r>
              <a:rPr lang="tr-TR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, </a:t>
            </a:r>
            <a:r>
              <a:rPr lang="tr-TR" sz="20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Konjenital</a:t>
            </a:r>
            <a:r>
              <a:rPr lang="tr-TR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 uygulamalarındaki artış</a:t>
            </a:r>
          </a:p>
          <a:p>
            <a:pPr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§"/>
              <a:defRPr/>
            </a:pPr>
            <a:r>
              <a:rPr lang="tr-TR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Üretici firmaların rutine dönen teknolojik yenilikleri ve ucuzlayan piyasa</a:t>
            </a:r>
          </a:p>
          <a:p>
            <a:pPr>
              <a:lnSpc>
                <a:spcPct val="80000"/>
              </a:lnSpc>
              <a:buClr>
                <a:srgbClr val="FF0000"/>
              </a:buClr>
              <a:buFont typeface="Wingdings" pitchFamily="2" charset="2"/>
              <a:buChar char="§"/>
              <a:defRPr/>
            </a:pPr>
            <a:endParaRPr lang="tr-TR" sz="2000" dirty="0">
              <a:effectLst>
                <a:outerShdw blurRad="38100" dist="38100" dir="2700000" algn="tl">
                  <a:srgbClr val="000000"/>
                </a:outerShdw>
              </a:effectLst>
              <a:latin typeface="Georgia" pitchFamily="18" charset="0"/>
            </a:endParaRPr>
          </a:p>
        </p:txBody>
      </p:sp>
      <p:pic>
        <p:nvPicPr>
          <p:cNvPr id="105476" name="Picture 4" descr="how happy">
            <a:extLst>
              <a:ext uri="{FF2B5EF4-FFF2-40B4-BE49-F238E27FC236}">
                <a16:creationId xmlns:a16="http://schemas.microsoft.com/office/drawing/2014/main" id="{3D560655-9FAF-724B-8EAE-F857A23EA9C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17950" y="1484313"/>
            <a:ext cx="5046663" cy="3889375"/>
          </a:xfrm>
          <a:noFill/>
        </p:spPr>
      </p:pic>
    </p:spTree>
    <p:extLst>
      <p:ext uri="{BB962C8B-B14F-4D97-AF65-F5344CB8AC3E}">
        <p14:creationId xmlns:p14="http://schemas.microsoft.com/office/powerpoint/2010/main" val="253551693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>
            <a:extLst>
              <a:ext uri="{FF2B5EF4-FFF2-40B4-BE49-F238E27FC236}">
                <a16:creationId xmlns:a16="http://schemas.microsoft.com/office/drawing/2014/main" id="{E347F2D6-744C-3841-AAE3-9041446F6E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-99392"/>
            <a:ext cx="2882407" cy="6858000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F2DA556A-AA7E-AB41-90B0-CA2ECA5612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2635" y="24556"/>
            <a:ext cx="2155610" cy="2997324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50F70A76-6AAB-D84A-9CE1-D2ED54DC65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4008" y="24556"/>
            <a:ext cx="2160240" cy="3003762"/>
          </a:xfrm>
          <a:prstGeom prst="rect">
            <a:avLst/>
          </a:prstGeom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E5AE3651-758E-494D-8859-93E525A4E9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3968" y="3212976"/>
            <a:ext cx="4210823" cy="328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69331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>
            <a:extLst>
              <a:ext uri="{FF2B5EF4-FFF2-40B4-BE49-F238E27FC236}">
                <a16:creationId xmlns:a16="http://schemas.microsoft.com/office/drawing/2014/main" id="{5F54E41D-5125-9348-AB5C-7618441437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95736" y="618648"/>
            <a:ext cx="8229600" cy="851520"/>
          </a:xfrm>
        </p:spPr>
        <p:txBody>
          <a:bodyPr>
            <a:normAutofit/>
          </a:bodyPr>
          <a:lstStyle/>
          <a:p>
            <a:r>
              <a:rPr lang="tr-TR" dirty="0">
                <a:latin typeface="Comic Sans MS" panose="030F0902030302020204" pitchFamily="66" charset="0"/>
              </a:rPr>
              <a:t>TEŞEKKÜRLER</a:t>
            </a:r>
          </a:p>
        </p:txBody>
      </p:sp>
      <p:sp>
        <p:nvSpPr>
          <p:cNvPr id="6" name="Alt Başlık 5">
            <a:extLst>
              <a:ext uri="{FF2B5EF4-FFF2-40B4-BE49-F238E27FC236}">
                <a16:creationId xmlns:a16="http://schemas.microsoft.com/office/drawing/2014/main" id="{189DD013-A0AA-8B49-898B-57ACE741D3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8412" y="5013176"/>
            <a:ext cx="7315200" cy="1752600"/>
          </a:xfrm>
        </p:spPr>
        <p:txBody>
          <a:bodyPr/>
          <a:lstStyle/>
          <a:p>
            <a:r>
              <a:rPr lang="tr-TR" sz="3600" dirty="0" err="1">
                <a:solidFill>
                  <a:srgbClr val="FF0000"/>
                </a:solidFill>
              </a:rPr>
              <a:t>Prof</a:t>
            </a:r>
            <a:r>
              <a:rPr lang="tr-TR" sz="3600" dirty="0">
                <a:solidFill>
                  <a:srgbClr val="FF0000"/>
                </a:solidFill>
              </a:rPr>
              <a:t> </a:t>
            </a:r>
            <a:r>
              <a:rPr lang="tr-TR" sz="3600" dirty="0" err="1">
                <a:solidFill>
                  <a:srgbClr val="FF0000"/>
                </a:solidFill>
              </a:rPr>
              <a:t>Dr</a:t>
            </a:r>
            <a:r>
              <a:rPr lang="tr-TR" sz="3600" dirty="0">
                <a:solidFill>
                  <a:srgbClr val="FF0000"/>
                </a:solidFill>
              </a:rPr>
              <a:t> Serdar Günaydın</a:t>
            </a:r>
          </a:p>
          <a:p>
            <a:r>
              <a:rPr lang="tr-TR" sz="3600" dirty="0">
                <a:solidFill>
                  <a:srgbClr val="FF0000"/>
                </a:solidFill>
                <a:hlinkClick r:id="rId2"/>
              </a:rPr>
              <a:t>sgunaydin@isnet.net.tr</a:t>
            </a:r>
            <a:endParaRPr lang="tr-TR" sz="3600" dirty="0">
              <a:solidFill>
                <a:srgbClr val="FF0000"/>
              </a:solidFill>
            </a:endParaRPr>
          </a:p>
          <a:p>
            <a:endParaRPr lang="tr-TR" sz="3600" dirty="0">
              <a:solidFill>
                <a:srgbClr val="FF0000"/>
              </a:solidFill>
            </a:endParaRP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94140F36-4CDF-D743-B850-8682F2FDF9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51904"/>
            <a:ext cx="3960440" cy="436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64742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üven">
  <a:themeElements>
    <a:clrScheme name="Güven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Güven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Güven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3670</TotalTime>
  <Words>2133</Words>
  <Application>Microsoft Macintosh PowerPoint</Application>
  <PresentationFormat>Ekran Gösterisi (4:3)</PresentationFormat>
  <Paragraphs>348</Paragraphs>
  <Slides>66</Slides>
  <Notes>9</Notes>
  <HiddenSlides>0</HiddenSlides>
  <MMClips>3</MMClips>
  <ScaleCrop>false</ScaleCrop>
  <HeadingPairs>
    <vt:vector size="6" baseType="variant">
      <vt:variant>
        <vt:lpstr>Kullanılan Yazı Tipleri</vt:lpstr>
      </vt:variant>
      <vt:variant>
        <vt:i4>11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66</vt:i4>
      </vt:variant>
    </vt:vector>
  </HeadingPairs>
  <TitlesOfParts>
    <vt:vector size="78" baseType="lpstr">
      <vt:lpstr>ＭＳ Ｐゴシック</vt:lpstr>
      <vt:lpstr>Arial</vt:lpstr>
      <vt:lpstr>Book Antiqua</vt:lpstr>
      <vt:lpstr>Calibri</vt:lpstr>
      <vt:lpstr>Comic Sans MS</vt:lpstr>
      <vt:lpstr>CommonBullets</vt:lpstr>
      <vt:lpstr>Georgia</vt:lpstr>
      <vt:lpstr>Lucida Sans</vt:lpstr>
      <vt:lpstr>Wingdings</vt:lpstr>
      <vt:lpstr>Wingdings 2</vt:lpstr>
      <vt:lpstr>Wingdings 3</vt:lpstr>
      <vt:lpstr>Güven</vt:lpstr>
      <vt:lpstr>  Oksijenatör Teknolojisi ve Yenilikler ”  </vt:lpstr>
      <vt:lpstr>PowerPoint Sunusu</vt:lpstr>
      <vt:lpstr>THEODUR BILROTH 1880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JOHN LEWIS / RICHARD VARCO /  C. WALTON LILLEHEI</vt:lpstr>
      <vt:lpstr>BUZLU SUYA BATIRARARK SOĞUTMA</vt:lpstr>
      <vt:lpstr>PowerPoint Sunusu</vt:lpstr>
      <vt:lpstr>PowerPoint Sunusu</vt:lpstr>
      <vt:lpstr>PowerPoint Sunusu</vt:lpstr>
      <vt:lpstr>PowerPoint Sunusu</vt:lpstr>
      <vt:lpstr>Controlled Cross-Circulation 3/26/54-7/19/55</vt:lpstr>
      <vt:lpstr>PowerPoint Sunusu</vt:lpstr>
      <vt:lpstr>PowerPoint Sunusu</vt:lpstr>
      <vt:lpstr>PowerPoint Sunusu</vt:lpstr>
      <vt:lpstr>PowerPoint Sunusu</vt:lpstr>
      <vt:lpstr>GIBBON’S  HEART-LUNG APPARATUS 1937</vt:lpstr>
      <vt:lpstr>GIBBON’UN YAŞAYAN İLK HASTASI 1937</vt:lpstr>
      <vt:lpstr>PowerPoint Sunusu</vt:lpstr>
      <vt:lpstr>Kalp Akciğer Makinesiyle Erken Cerrahi</vt:lpstr>
      <vt:lpstr>PowerPoint Sunusu</vt:lpstr>
      <vt:lpstr>PowerPoint Sunusu</vt:lpstr>
      <vt:lpstr>İLK AÇIK KALP CERRAHİSİ- RUSYA 1952</vt:lpstr>
      <vt:lpstr>İLK AÇIK KALP CERRAHİSİ BREZİLYA 1955</vt:lpstr>
      <vt:lpstr>TÜRKİYE</vt:lpstr>
      <vt:lpstr>PowerPoint Sunusu</vt:lpstr>
      <vt:lpstr>İLK  BUBBLE OXYGENATOR (POLONYA)</vt:lpstr>
      <vt:lpstr>ROTATING DISC  OKSİJENATÖR</vt:lpstr>
      <vt:lpstr>RICHARD DEWALL – VINCENT GOTT</vt:lpstr>
      <vt:lpstr>BENTLEY TEMPTROL OKSİJENATÖRÜ</vt:lpstr>
      <vt:lpstr>PowerPoint Sunusu</vt:lpstr>
      <vt:lpstr>Bubble/Membran Oksijenatör</vt:lpstr>
      <vt:lpstr>PowerPoint Sunusu</vt:lpstr>
      <vt:lpstr>PowerPoint Sunusu</vt:lpstr>
      <vt:lpstr>Membran Oksijenatörler</vt:lpstr>
      <vt:lpstr>Hollow Fiber Oksijenatörler  </vt:lpstr>
      <vt:lpstr>PowerPoint Sunusu</vt:lpstr>
      <vt:lpstr>Değişik Sınıflama</vt:lpstr>
      <vt:lpstr>Uzun Süre Kullanımlı Oksijenatörler (ECMO)</vt:lpstr>
      <vt:lpstr>OKSİJENATÖR Çalışma Prensipleri</vt:lpstr>
      <vt:lpstr>YÜZEY KAPLI SİSTEMLER</vt:lpstr>
      <vt:lpstr>YÜZEY KAPLAMA YAYINLAR</vt:lpstr>
      <vt:lpstr>PowerPoint Sunusu</vt:lpstr>
      <vt:lpstr>ENTEGRE ARTERİYEL FİLTRELİ SİSTEMLER</vt:lpstr>
      <vt:lpstr>ENTEGRE ARTERİYEL FİLTRELİ SİSTEMLER</vt:lpstr>
      <vt:lpstr>Hastaya Göre Oksijenatör</vt:lpstr>
      <vt:lpstr>YENİ NESİL OKSİJENATÖRLER</vt:lpstr>
      <vt:lpstr>PowerPoint Sunusu</vt:lpstr>
      <vt:lpstr>PowerPoint Sunusu</vt:lpstr>
      <vt:lpstr>MODÜLER DEVRE</vt:lpstr>
      <vt:lpstr>OKSİJENATÖR </vt:lpstr>
      <vt:lpstr>GELECEK</vt:lpstr>
      <vt:lpstr>PowerPoint Sunusu</vt:lpstr>
      <vt:lpstr>TÜRKİYE</vt:lpstr>
      <vt:lpstr>PowerPoint Sunusu</vt:lpstr>
      <vt:lpstr>TEŞEKKÜRLER</vt:lpstr>
    </vt:vector>
  </TitlesOfParts>
  <LinksUpToDate>false</LinksUpToDate>
  <SharedDoc>false</SharedDoc>
  <HyperlinksChanged>false</HyperlinksChanged>
  <AppVersion>16.0011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SERDAR</dc:creator>
  <cp:lastModifiedBy>Dogac Gunaydin</cp:lastModifiedBy>
  <cp:revision>567</cp:revision>
  <dcterms:created xsi:type="dcterms:W3CDTF">2009-05-19T06:41:48Z</dcterms:created>
  <dcterms:modified xsi:type="dcterms:W3CDTF">2018-03-30T15:45:50Z</dcterms:modified>
</cp:coreProperties>
</file>