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4" r:id="rId2"/>
    <p:sldId id="322" r:id="rId3"/>
    <p:sldId id="323" r:id="rId4"/>
    <p:sldId id="324" r:id="rId5"/>
    <p:sldId id="325" r:id="rId6"/>
    <p:sldId id="326" r:id="rId7"/>
    <p:sldId id="327" r:id="rId8"/>
    <p:sldId id="329" r:id="rId9"/>
    <p:sldId id="332" r:id="rId10"/>
    <p:sldId id="298" r:id="rId11"/>
    <p:sldId id="333" r:id="rId12"/>
    <p:sldId id="257" r:id="rId13"/>
    <p:sldId id="331" r:id="rId14"/>
    <p:sldId id="302" r:id="rId15"/>
    <p:sldId id="336" r:id="rId16"/>
    <p:sldId id="337" r:id="rId17"/>
    <p:sldId id="338" r:id="rId18"/>
    <p:sldId id="311" r:id="rId19"/>
    <p:sldId id="312" r:id="rId20"/>
    <p:sldId id="313" r:id="rId21"/>
    <p:sldId id="314" r:id="rId22"/>
    <p:sldId id="315" r:id="rId23"/>
    <p:sldId id="316" r:id="rId24"/>
    <p:sldId id="317" r:id="rId25"/>
    <p:sldId id="340" r:id="rId26"/>
    <p:sldId id="339" r:id="rId27"/>
    <p:sldId id="319" r:id="rId28"/>
    <p:sldId id="320" r:id="rId29"/>
    <p:sldId id="272" r:id="rId30"/>
    <p:sldId id="273" r:id="rId31"/>
    <p:sldId id="343" r:id="rId32"/>
    <p:sldId id="344" r:id="rId33"/>
    <p:sldId id="345" r:id="rId34"/>
    <p:sldId id="341" r:id="rId35"/>
    <p:sldId id="342" r:id="rId3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4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C7EACC-F705-443F-B2EA-EA46D2C74753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6BA4364E-55CA-47CB-899E-98F984997F70}">
      <dgm:prSet phldrT="[Metin]"/>
      <dgm:spPr/>
      <dgm:t>
        <a:bodyPr/>
        <a:lstStyle/>
        <a:p>
          <a:pPr algn="ctr"/>
          <a:r>
            <a:rPr lang="tr-TR" dirty="0" smtClean="0"/>
            <a:t>MONİTÖR</a:t>
          </a:r>
          <a:endParaRPr lang="tr-TR" dirty="0"/>
        </a:p>
      </dgm:t>
    </dgm:pt>
    <dgm:pt modelId="{6AF756D0-C954-4519-B371-641023CEFEB8}" type="parTrans" cxnId="{5288B48F-9F51-4E3B-85F1-54278A89AAAF}">
      <dgm:prSet/>
      <dgm:spPr/>
      <dgm:t>
        <a:bodyPr/>
        <a:lstStyle/>
        <a:p>
          <a:endParaRPr lang="tr-TR"/>
        </a:p>
      </dgm:t>
    </dgm:pt>
    <dgm:pt modelId="{77CEBEF4-D098-4304-93F5-612CD7965A8A}" type="sibTrans" cxnId="{5288B48F-9F51-4E3B-85F1-54278A89AAAF}">
      <dgm:prSet/>
      <dgm:spPr/>
      <dgm:t>
        <a:bodyPr/>
        <a:lstStyle/>
        <a:p>
          <a:endParaRPr lang="tr-TR"/>
        </a:p>
      </dgm:t>
    </dgm:pt>
    <dgm:pt modelId="{53458EF5-442F-491A-8424-99733CCB5E7F}">
      <dgm:prSet phldrT="[Metin]" custT="1"/>
      <dgm:spPr/>
      <dgm:t>
        <a:bodyPr/>
        <a:lstStyle/>
        <a:p>
          <a:r>
            <a:rPr lang="tr-TR" sz="3200" dirty="0" smtClean="0"/>
            <a:t>KAN BASINCI ve  SPO₂</a:t>
          </a:r>
          <a:endParaRPr lang="tr-TR" sz="3200" dirty="0"/>
        </a:p>
      </dgm:t>
    </dgm:pt>
    <dgm:pt modelId="{46A6F55E-2410-477B-9140-7F5390ABF837}" type="parTrans" cxnId="{F2E4087D-A77B-48C7-8713-00B2719DB110}">
      <dgm:prSet/>
      <dgm:spPr/>
      <dgm:t>
        <a:bodyPr/>
        <a:lstStyle/>
        <a:p>
          <a:endParaRPr lang="tr-TR"/>
        </a:p>
      </dgm:t>
    </dgm:pt>
    <dgm:pt modelId="{870C182B-4A30-4D8F-A22B-9EDB2DCF23B5}" type="sibTrans" cxnId="{F2E4087D-A77B-48C7-8713-00B2719DB110}">
      <dgm:prSet/>
      <dgm:spPr/>
      <dgm:t>
        <a:bodyPr/>
        <a:lstStyle/>
        <a:p>
          <a:endParaRPr lang="tr-TR"/>
        </a:p>
      </dgm:t>
    </dgm:pt>
    <dgm:pt modelId="{3C5F1464-2B9C-4032-B17D-60E12AD91BBA}">
      <dgm:prSet phldrT="[Metin]" custT="1"/>
      <dgm:spPr/>
      <dgm:t>
        <a:bodyPr/>
        <a:lstStyle/>
        <a:p>
          <a:r>
            <a:rPr lang="tr-TR" sz="3000" dirty="0" smtClean="0"/>
            <a:t>JUGULER VENÖZ SATURASYON </a:t>
          </a:r>
          <a:endParaRPr lang="tr-TR" sz="3000" dirty="0"/>
        </a:p>
      </dgm:t>
    </dgm:pt>
    <dgm:pt modelId="{B8A25C60-3A13-4EAA-A849-939B006B5A70}" type="parTrans" cxnId="{1AB9AC47-9CDA-43D9-8EFF-B0457C7DB5E2}">
      <dgm:prSet/>
      <dgm:spPr/>
      <dgm:t>
        <a:bodyPr/>
        <a:lstStyle/>
        <a:p>
          <a:endParaRPr lang="tr-TR"/>
        </a:p>
      </dgm:t>
    </dgm:pt>
    <dgm:pt modelId="{012C1D59-47D8-4A7C-9EE7-F3D0C72C9456}" type="sibTrans" cxnId="{1AB9AC47-9CDA-43D9-8EFF-B0457C7DB5E2}">
      <dgm:prSet/>
      <dgm:spPr/>
      <dgm:t>
        <a:bodyPr/>
        <a:lstStyle/>
        <a:p>
          <a:endParaRPr lang="tr-TR"/>
        </a:p>
      </dgm:t>
    </dgm:pt>
    <dgm:pt modelId="{0C1CDBF7-A822-424B-9563-A34429CFC291}">
      <dgm:prSet phldrT="[Metin]" custT="1"/>
      <dgm:spPr/>
      <dgm:t>
        <a:bodyPr/>
        <a:lstStyle/>
        <a:p>
          <a:r>
            <a:rPr lang="tr-TR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SEREBRAL OKSİMETRE</a:t>
          </a:r>
        </a:p>
      </dgm:t>
    </dgm:pt>
    <dgm:pt modelId="{F6A90DD3-3F35-46E2-A5F7-2DE13DF0A3D2}" type="parTrans" cxnId="{E21051F5-1D21-4F09-B6BD-D422FC1D2267}">
      <dgm:prSet/>
      <dgm:spPr/>
      <dgm:t>
        <a:bodyPr/>
        <a:lstStyle/>
        <a:p>
          <a:endParaRPr lang="tr-TR"/>
        </a:p>
      </dgm:t>
    </dgm:pt>
    <dgm:pt modelId="{6E28CB5F-5EBF-4E4E-9450-5664510EE26A}" type="sibTrans" cxnId="{E21051F5-1D21-4F09-B6BD-D422FC1D2267}">
      <dgm:prSet/>
      <dgm:spPr/>
      <dgm:t>
        <a:bodyPr/>
        <a:lstStyle/>
        <a:p>
          <a:endParaRPr lang="tr-TR"/>
        </a:p>
      </dgm:t>
    </dgm:pt>
    <dgm:pt modelId="{9E3C968F-7F0E-437E-A230-651CE2ED81F7}">
      <dgm:prSet phldrT="[Metin]"/>
      <dgm:spPr/>
      <dgm:t>
        <a:bodyPr/>
        <a:lstStyle/>
        <a:p>
          <a:pPr algn="ctr"/>
          <a:r>
            <a:rPr lang="tr-TR" dirty="0" smtClean="0"/>
            <a:t>BÖLGE</a:t>
          </a:r>
          <a:endParaRPr lang="tr-TR" dirty="0"/>
        </a:p>
      </dgm:t>
    </dgm:pt>
    <dgm:pt modelId="{FA3A8C9D-B2C3-49F9-82C7-7CEAE7BB80F6}" type="parTrans" cxnId="{72CFB5D3-A70D-480D-AF78-84DB6DAC6DAE}">
      <dgm:prSet/>
      <dgm:spPr/>
      <dgm:t>
        <a:bodyPr/>
        <a:lstStyle/>
        <a:p>
          <a:endParaRPr lang="tr-TR"/>
        </a:p>
      </dgm:t>
    </dgm:pt>
    <dgm:pt modelId="{EAA0EC44-7EFC-488A-8578-9E13E2B3C6DD}" type="sibTrans" cxnId="{72CFB5D3-A70D-480D-AF78-84DB6DAC6DAE}">
      <dgm:prSet/>
      <dgm:spPr/>
      <dgm:t>
        <a:bodyPr/>
        <a:lstStyle/>
        <a:p>
          <a:endParaRPr lang="tr-TR"/>
        </a:p>
      </dgm:t>
    </dgm:pt>
    <dgm:pt modelId="{365B2262-6600-425E-917D-5FF4AB4F118E}">
      <dgm:prSet phldrT="[Metin]" custT="1"/>
      <dgm:spPr/>
      <dgm:t>
        <a:bodyPr/>
        <a:lstStyle/>
        <a:p>
          <a:r>
            <a:rPr lang="tr-TR" sz="3200" dirty="0" smtClean="0"/>
            <a:t>TÜM VÜCUT</a:t>
          </a:r>
          <a:endParaRPr lang="tr-TR" sz="3200" dirty="0"/>
        </a:p>
      </dgm:t>
    </dgm:pt>
    <dgm:pt modelId="{45AA36DC-1A63-4621-BAEB-B5D8E78309FA}" type="parTrans" cxnId="{4D523CC6-0F5C-4DF5-A9E2-7B2BDB3D1C9B}">
      <dgm:prSet/>
      <dgm:spPr/>
      <dgm:t>
        <a:bodyPr/>
        <a:lstStyle/>
        <a:p>
          <a:endParaRPr lang="tr-TR"/>
        </a:p>
      </dgm:t>
    </dgm:pt>
    <dgm:pt modelId="{0CD604F0-4A86-4C6B-911A-7D4A861AE9CC}" type="sibTrans" cxnId="{4D523CC6-0F5C-4DF5-A9E2-7B2BDB3D1C9B}">
      <dgm:prSet/>
      <dgm:spPr/>
      <dgm:t>
        <a:bodyPr/>
        <a:lstStyle/>
        <a:p>
          <a:endParaRPr lang="tr-TR"/>
        </a:p>
      </dgm:t>
    </dgm:pt>
    <dgm:pt modelId="{BE92F210-C272-45DC-B66C-6CA05F11A45D}">
      <dgm:prSet phldrT="[Metin]" custT="1"/>
      <dgm:spPr/>
      <dgm:t>
        <a:bodyPr/>
        <a:lstStyle/>
        <a:p>
          <a:r>
            <a:rPr lang="tr-TR" sz="3200" dirty="0" smtClean="0"/>
            <a:t>TÜM BEYİN</a:t>
          </a:r>
          <a:endParaRPr lang="tr-TR" sz="3200" dirty="0"/>
        </a:p>
      </dgm:t>
    </dgm:pt>
    <dgm:pt modelId="{2E4840D4-A466-4895-A320-97B0C9D62F2F}" type="parTrans" cxnId="{97DCC1B2-179B-458F-B254-DD5F505260AE}">
      <dgm:prSet/>
      <dgm:spPr/>
      <dgm:t>
        <a:bodyPr/>
        <a:lstStyle/>
        <a:p>
          <a:endParaRPr lang="tr-TR"/>
        </a:p>
      </dgm:t>
    </dgm:pt>
    <dgm:pt modelId="{72AD5DC7-7FED-4824-A0A0-076D0CFDA8E4}" type="sibTrans" cxnId="{97DCC1B2-179B-458F-B254-DD5F505260AE}">
      <dgm:prSet/>
      <dgm:spPr/>
      <dgm:t>
        <a:bodyPr/>
        <a:lstStyle/>
        <a:p>
          <a:endParaRPr lang="tr-TR"/>
        </a:p>
      </dgm:t>
    </dgm:pt>
    <dgm:pt modelId="{43380062-F373-4D6C-8972-C143394FBEDD}">
      <dgm:prSet phldrT="[Metin]" custT="1"/>
      <dgm:spPr/>
      <dgm:t>
        <a:bodyPr/>
        <a:lstStyle/>
        <a:p>
          <a:r>
            <a:rPr lang="tr-TR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FOKAL BEYİN</a:t>
          </a:r>
          <a:endParaRPr lang="tr-TR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2B6E668-1B2B-47B0-ACC0-CA82D204D74E}" type="parTrans" cxnId="{ACC0027D-3AF2-4C0A-9041-A0CF42C5B94C}">
      <dgm:prSet/>
      <dgm:spPr/>
      <dgm:t>
        <a:bodyPr/>
        <a:lstStyle/>
        <a:p>
          <a:endParaRPr lang="tr-TR"/>
        </a:p>
      </dgm:t>
    </dgm:pt>
    <dgm:pt modelId="{7F37390C-469E-4117-BAA3-D8F52D2C40C8}" type="sibTrans" cxnId="{ACC0027D-3AF2-4C0A-9041-A0CF42C5B94C}">
      <dgm:prSet/>
      <dgm:spPr/>
      <dgm:t>
        <a:bodyPr/>
        <a:lstStyle/>
        <a:p>
          <a:endParaRPr lang="tr-TR"/>
        </a:p>
      </dgm:t>
    </dgm:pt>
    <dgm:pt modelId="{72D04A50-4712-4F37-BA80-458945F1860E}" type="pres">
      <dgm:prSet presAssocID="{28C7EACC-F705-443F-B2EA-EA46D2C74753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tr-TR"/>
        </a:p>
      </dgm:t>
    </dgm:pt>
    <dgm:pt modelId="{4411F334-003A-425D-A704-E78621F45E9F}" type="pres">
      <dgm:prSet presAssocID="{6BA4364E-55CA-47CB-899E-98F984997F70}" presName="root" presStyleCnt="0">
        <dgm:presLayoutVars>
          <dgm:chMax/>
          <dgm:chPref/>
        </dgm:presLayoutVars>
      </dgm:prSet>
      <dgm:spPr/>
    </dgm:pt>
    <dgm:pt modelId="{20B2E53D-2E87-41C0-B0E6-BBF28D192024}" type="pres">
      <dgm:prSet presAssocID="{6BA4364E-55CA-47CB-899E-98F984997F70}" presName="rootComposite" presStyleCnt="0">
        <dgm:presLayoutVars/>
      </dgm:prSet>
      <dgm:spPr/>
    </dgm:pt>
    <dgm:pt modelId="{2AC7173D-7E17-45C4-9375-4F0F38F44E64}" type="pres">
      <dgm:prSet presAssocID="{6BA4364E-55CA-47CB-899E-98F984997F70}" presName="ParentAccent" presStyleLbl="alignNode1" presStyleIdx="0" presStyleCnt="2"/>
      <dgm:spPr/>
    </dgm:pt>
    <dgm:pt modelId="{9294F384-E587-4F08-881F-57E1A8AEBD74}" type="pres">
      <dgm:prSet presAssocID="{6BA4364E-55CA-47CB-899E-98F984997F70}" presName="ParentSmallAccent" presStyleLbl="fgAcc1" presStyleIdx="0" presStyleCnt="2"/>
      <dgm:spPr/>
    </dgm:pt>
    <dgm:pt modelId="{04F58141-7920-4D62-AD27-0DFF88C3D715}" type="pres">
      <dgm:prSet presAssocID="{6BA4364E-55CA-47CB-899E-98F984997F70}" presName="Parent" presStyleLbl="revTx" presStyleIdx="0" presStyleCnt="8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B8D9244-8C3D-4969-94BC-779942B8E7DB}" type="pres">
      <dgm:prSet presAssocID="{6BA4364E-55CA-47CB-899E-98F984997F70}" presName="childShape" presStyleCnt="0">
        <dgm:presLayoutVars>
          <dgm:chMax val="0"/>
          <dgm:chPref val="0"/>
        </dgm:presLayoutVars>
      </dgm:prSet>
      <dgm:spPr/>
    </dgm:pt>
    <dgm:pt modelId="{1D6F7BCE-AD0F-4A06-ACA5-E7A3F17C6524}" type="pres">
      <dgm:prSet presAssocID="{53458EF5-442F-491A-8424-99733CCB5E7F}" presName="childComposite" presStyleCnt="0">
        <dgm:presLayoutVars>
          <dgm:chMax val="0"/>
          <dgm:chPref val="0"/>
        </dgm:presLayoutVars>
      </dgm:prSet>
      <dgm:spPr/>
    </dgm:pt>
    <dgm:pt modelId="{FAADEDBE-93CD-418E-8719-E90F372FA70B}" type="pres">
      <dgm:prSet presAssocID="{53458EF5-442F-491A-8424-99733CCB5E7F}" presName="ChildAccent" presStyleLbl="solidFgAcc1" presStyleIdx="0" presStyleCnt="6" custLinFactNeighborY="65310"/>
      <dgm:spPr/>
    </dgm:pt>
    <dgm:pt modelId="{A5CD8641-F38D-4C57-9E5D-E17F0F4D5C52}" type="pres">
      <dgm:prSet presAssocID="{53458EF5-442F-491A-8424-99733CCB5E7F}" presName="Child" presStyleLbl="revTx" presStyleIdx="1" presStyleCnt="8" custLinFactNeighborX="344" custLinFactNeighborY="298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F05E6BC-DB2F-45F1-A322-D49852419F96}" type="pres">
      <dgm:prSet presAssocID="{3C5F1464-2B9C-4032-B17D-60E12AD91BBA}" presName="childComposite" presStyleCnt="0">
        <dgm:presLayoutVars>
          <dgm:chMax val="0"/>
          <dgm:chPref val="0"/>
        </dgm:presLayoutVars>
      </dgm:prSet>
      <dgm:spPr/>
    </dgm:pt>
    <dgm:pt modelId="{E319AB8B-2CCE-4DA0-AB05-B1F4A086D84C}" type="pres">
      <dgm:prSet presAssocID="{3C5F1464-2B9C-4032-B17D-60E12AD91BBA}" presName="ChildAccent" presStyleLbl="solidFgAcc1" presStyleIdx="1" presStyleCnt="6" custLinFactY="69807" custLinFactNeighborX="8708" custLinFactNeighborY="100000"/>
      <dgm:spPr/>
    </dgm:pt>
    <dgm:pt modelId="{A3CFFD7C-FEF6-4B48-AA9B-5D58B74E92CC}" type="pres">
      <dgm:prSet presAssocID="{3C5F1464-2B9C-4032-B17D-60E12AD91BBA}" presName="Child" presStyleLbl="revTx" presStyleIdx="2" presStyleCnt="8" custLinFactNeighborX="1720" custLinFactNeighborY="765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12C4F68-BD76-4FBA-AA69-54AEC7768F00}" type="pres">
      <dgm:prSet presAssocID="{0C1CDBF7-A822-424B-9563-A34429CFC291}" presName="childComposite" presStyleCnt="0">
        <dgm:presLayoutVars>
          <dgm:chMax val="0"/>
          <dgm:chPref val="0"/>
        </dgm:presLayoutVars>
      </dgm:prSet>
      <dgm:spPr/>
    </dgm:pt>
    <dgm:pt modelId="{2EE769B5-D9F4-4E72-9958-26969FCB4FA6}" type="pres">
      <dgm:prSet presAssocID="{0C1CDBF7-A822-424B-9563-A34429CFC291}" presName="ChildAccent" presStyleLbl="solidFgAcc1" presStyleIdx="2" presStyleCnt="6" custLinFactY="100000" custLinFactNeighborX="4354" custLinFactNeighborY="143825"/>
      <dgm:spPr/>
    </dgm:pt>
    <dgm:pt modelId="{97626A13-74E6-4DCB-87AA-E727EF81B11D}" type="pres">
      <dgm:prSet presAssocID="{0C1CDBF7-A822-424B-9563-A34429CFC291}" presName="Child" presStyleLbl="revTx" presStyleIdx="3" presStyleCnt="8" custLinFactY="865" custLinFactNeighborX="2064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DB5408D-C88B-4A50-AA60-CCDA67F0537E}" type="pres">
      <dgm:prSet presAssocID="{9E3C968F-7F0E-437E-A230-651CE2ED81F7}" presName="root" presStyleCnt="0">
        <dgm:presLayoutVars>
          <dgm:chMax/>
          <dgm:chPref/>
        </dgm:presLayoutVars>
      </dgm:prSet>
      <dgm:spPr/>
    </dgm:pt>
    <dgm:pt modelId="{AE605342-74C1-4429-AB84-215AF2CE0CBB}" type="pres">
      <dgm:prSet presAssocID="{9E3C968F-7F0E-437E-A230-651CE2ED81F7}" presName="rootComposite" presStyleCnt="0">
        <dgm:presLayoutVars/>
      </dgm:prSet>
      <dgm:spPr/>
    </dgm:pt>
    <dgm:pt modelId="{364502DA-747F-429C-B6D5-9AF17B4CD440}" type="pres">
      <dgm:prSet presAssocID="{9E3C968F-7F0E-437E-A230-651CE2ED81F7}" presName="ParentAccent" presStyleLbl="alignNode1" presStyleIdx="1" presStyleCnt="2"/>
      <dgm:spPr/>
    </dgm:pt>
    <dgm:pt modelId="{B2A98EBC-36D1-4B6C-A504-67FDB8D9C478}" type="pres">
      <dgm:prSet presAssocID="{9E3C968F-7F0E-437E-A230-651CE2ED81F7}" presName="ParentSmallAccent" presStyleLbl="fgAcc1" presStyleIdx="1" presStyleCnt="2"/>
      <dgm:spPr/>
    </dgm:pt>
    <dgm:pt modelId="{E2B23C4E-213B-4507-BCEA-AC01E3EBFFCB}" type="pres">
      <dgm:prSet presAssocID="{9E3C968F-7F0E-437E-A230-651CE2ED81F7}" presName="Parent" presStyleLbl="revTx" presStyleIdx="4" presStyleCnt="8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7462E64-938A-4033-91A1-2800E172ABA8}" type="pres">
      <dgm:prSet presAssocID="{9E3C968F-7F0E-437E-A230-651CE2ED81F7}" presName="childShape" presStyleCnt="0">
        <dgm:presLayoutVars>
          <dgm:chMax val="0"/>
          <dgm:chPref val="0"/>
        </dgm:presLayoutVars>
      </dgm:prSet>
      <dgm:spPr/>
    </dgm:pt>
    <dgm:pt modelId="{C60C517A-4F9E-4593-B142-597716602410}" type="pres">
      <dgm:prSet presAssocID="{365B2262-6600-425E-917D-5FF4AB4F118E}" presName="childComposite" presStyleCnt="0">
        <dgm:presLayoutVars>
          <dgm:chMax val="0"/>
          <dgm:chPref val="0"/>
        </dgm:presLayoutVars>
      </dgm:prSet>
      <dgm:spPr/>
    </dgm:pt>
    <dgm:pt modelId="{6F9E2E03-A5D8-40B8-9F6B-3D8A00FB2DAD}" type="pres">
      <dgm:prSet presAssocID="{365B2262-6600-425E-917D-5FF4AB4F118E}" presName="ChildAccent" presStyleLbl="solidFgAcc1" presStyleIdx="3" presStyleCnt="6" custLinFactNeighborX="-8708" custLinFactNeighborY="74018"/>
      <dgm:spPr/>
    </dgm:pt>
    <dgm:pt modelId="{9A71C79C-8C31-4303-95E6-F1213FF719A9}" type="pres">
      <dgm:prSet presAssocID="{365B2262-6600-425E-917D-5FF4AB4F118E}" presName="Child" presStyleLbl="revTx" presStyleIdx="5" presStyleCnt="8" custLinFactNeighborX="530" custLinFactNeighborY="261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145563E-7FC7-4688-A328-F19F1432856F}" type="pres">
      <dgm:prSet presAssocID="{BE92F210-C272-45DC-B66C-6CA05F11A45D}" presName="childComposite" presStyleCnt="0">
        <dgm:presLayoutVars>
          <dgm:chMax val="0"/>
          <dgm:chPref val="0"/>
        </dgm:presLayoutVars>
      </dgm:prSet>
      <dgm:spPr/>
    </dgm:pt>
    <dgm:pt modelId="{15A9577A-687E-4A28-9B33-764A483B14BC}" type="pres">
      <dgm:prSet presAssocID="{BE92F210-C272-45DC-B66C-6CA05F11A45D}" presName="ChildAccent" presStyleLbl="solidFgAcc1" presStyleIdx="4" presStyleCnt="6" custLinFactY="69807" custLinFactNeighborY="100000"/>
      <dgm:spPr/>
    </dgm:pt>
    <dgm:pt modelId="{71D64C6D-35A0-453E-8DD7-99438B6C2378}" type="pres">
      <dgm:prSet presAssocID="{BE92F210-C272-45DC-B66C-6CA05F11A45D}" presName="Child" presStyleLbl="revTx" presStyleIdx="6" presStyleCnt="8" custLinFactNeighborX="1032" custLinFactNeighborY="709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ABA064B-B58A-4ED0-8342-4BA7F1A8FE1C}" type="pres">
      <dgm:prSet presAssocID="{43380062-F373-4D6C-8972-C143394FBEDD}" presName="childComposite" presStyleCnt="0">
        <dgm:presLayoutVars>
          <dgm:chMax val="0"/>
          <dgm:chPref val="0"/>
        </dgm:presLayoutVars>
      </dgm:prSet>
      <dgm:spPr/>
    </dgm:pt>
    <dgm:pt modelId="{5E230DCC-D9DF-41A2-B729-93349D21AB34}" type="pres">
      <dgm:prSet presAssocID="{43380062-F373-4D6C-8972-C143394FBEDD}" presName="ChildAccent" presStyleLbl="solidFgAcc1" presStyleIdx="5" presStyleCnt="6" custLinFactY="100000" custLinFactNeighborY="135117"/>
      <dgm:spPr/>
    </dgm:pt>
    <dgm:pt modelId="{55C015D7-CF20-46CA-9F12-613879E44A5A}" type="pres">
      <dgm:prSet presAssocID="{43380062-F373-4D6C-8972-C143394FBEDD}" presName="Child" presStyleLbl="revTx" presStyleIdx="7" presStyleCnt="8" custLinFactNeighborX="2407" custLinFactNeighborY="933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97DCC1B2-179B-458F-B254-DD5F505260AE}" srcId="{9E3C968F-7F0E-437E-A230-651CE2ED81F7}" destId="{BE92F210-C272-45DC-B66C-6CA05F11A45D}" srcOrd="1" destOrd="0" parTransId="{2E4840D4-A466-4895-A320-97B0C9D62F2F}" sibTransId="{72AD5DC7-7FED-4824-A0A0-076D0CFDA8E4}"/>
    <dgm:cxn modelId="{7504E266-8C20-4BBA-BDAC-5A3DC52445FC}" type="presOf" srcId="{365B2262-6600-425E-917D-5FF4AB4F118E}" destId="{9A71C79C-8C31-4303-95E6-F1213FF719A9}" srcOrd="0" destOrd="0" presId="urn:microsoft.com/office/officeart/2008/layout/SquareAccentList"/>
    <dgm:cxn modelId="{86AAB8D7-4A79-4A01-B0A2-1494C0C15032}" type="presOf" srcId="{43380062-F373-4D6C-8972-C143394FBEDD}" destId="{55C015D7-CF20-46CA-9F12-613879E44A5A}" srcOrd="0" destOrd="0" presId="urn:microsoft.com/office/officeart/2008/layout/SquareAccentList"/>
    <dgm:cxn modelId="{1AB9AC47-9CDA-43D9-8EFF-B0457C7DB5E2}" srcId="{6BA4364E-55CA-47CB-899E-98F984997F70}" destId="{3C5F1464-2B9C-4032-B17D-60E12AD91BBA}" srcOrd="1" destOrd="0" parTransId="{B8A25C60-3A13-4EAA-A849-939B006B5A70}" sibTransId="{012C1D59-47D8-4A7C-9EE7-F3D0C72C9456}"/>
    <dgm:cxn modelId="{7A742DAC-4483-4541-B052-21B0533631F8}" type="presOf" srcId="{6BA4364E-55CA-47CB-899E-98F984997F70}" destId="{04F58141-7920-4D62-AD27-0DFF88C3D715}" srcOrd="0" destOrd="0" presId="urn:microsoft.com/office/officeart/2008/layout/SquareAccentList"/>
    <dgm:cxn modelId="{DE38F1FD-CDD0-46D1-823F-5541564F1AAD}" type="presOf" srcId="{9E3C968F-7F0E-437E-A230-651CE2ED81F7}" destId="{E2B23C4E-213B-4507-BCEA-AC01E3EBFFCB}" srcOrd="0" destOrd="0" presId="urn:microsoft.com/office/officeart/2008/layout/SquareAccentList"/>
    <dgm:cxn modelId="{72CFB5D3-A70D-480D-AF78-84DB6DAC6DAE}" srcId="{28C7EACC-F705-443F-B2EA-EA46D2C74753}" destId="{9E3C968F-7F0E-437E-A230-651CE2ED81F7}" srcOrd="1" destOrd="0" parTransId="{FA3A8C9D-B2C3-49F9-82C7-7CEAE7BB80F6}" sibTransId="{EAA0EC44-7EFC-488A-8578-9E13E2B3C6DD}"/>
    <dgm:cxn modelId="{0B970F4A-A3B8-4348-97E4-DC025F5F5EF1}" type="presOf" srcId="{0C1CDBF7-A822-424B-9563-A34429CFC291}" destId="{97626A13-74E6-4DCB-87AA-E727EF81B11D}" srcOrd="0" destOrd="0" presId="urn:microsoft.com/office/officeart/2008/layout/SquareAccentList"/>
    <dgm:cxn modelId="{4D523CC6-0F5C-4DF5-A9E2-7B2BDB3D1C9B}" srcId="{9E3C968F-7F0E-437E-A230-651CE2ED81F7}" destId="{365B2262-6600-425E-917D-5FF4AB4F118E}" srcOrd="0" destOrd="0" parTransId="{45AA36DC-1A63-4621-BAEB-B5D8E78309FA}" sibTransId="{0CD604F0-4A86-4C6B-911A-7D4A861AE9CC}"/>
    <dgm:cxn modelId="{FC7DD51B-69F3-4C3F-8636-35F57FF8DAD5}" type="presOf" srcId="{3C5F1464-2B9C-4032-B17D-60E12AD91BBA}" destId="{A3CFFD7C-FEF6-4B48-AA9B-5D58B74E92CC}" srcOrd="0" destOrd="0" presId="urn:microsoft.com/office/officeart/2008/layout/SquareAccentList"/>
    <dgm:cxn modelId="{ACC0027D-3AF2-4C0A-9041-A0CF42C5B94C}" srcId="{9E3C968F-7F0E-437E-A230-651CE2ED81F7}" destId="{43380062-F373-4D6C-8972-C143394FBEDD}" srcOrd="2" destOrd="0" parTransId="{42B6E668-1B2B-47B0-ACC0-CA82D204D74E}" sibTransId="{7F37390C-469E-4117-BAA3-D8F52D2C40C8}"/>
    <dgm:cxn modelId="{5288B48F-9F51-4E3B-85F1-54278A89AAAF}" srcId="{28C7EACC-F705-443F-B2EA-EA46D2C74753}" destId="{6BA4364E-55CA-47CB-899E-98F984997F70}" srcOrd="0" destOrd="0" parTransId="{6AF756D0-C954-4519-B371-641023CEFEB8}" sibTransId="{77CEBEF4-D098-4304-93F5-612CD7965A8A}"/>
    <dgm:cxn modelId="{E21051F5-1D21-4F09-B6BD-D422FC1D2267}" srcId="{6BA4364E-55CA-47CB-899E-98F984997F70}" destId="{0C1CDBF7-A822-424B-9563-A34429CFC291}" srcOrd="2" destOrd="0" parTransId="{F6A90DD3-3F35-46E2-A5F7-2DE13DF0A3D2}" sibTransId="{6E28CB5F-5EBF-4E4E-9450-5664510EE26A}"/>
    <dgm:cxn modelId="{A6880C9E-FB72-4EFA-94F9-3D8AF3ACCE52}" type="presOf" srcId="{BE92F210-C272-45DC-B66C-6CA05F11A45D}" destId="{71D64C6D-35A0-453E-8DD7-99438B6C2378}" srcOrd="0" destOrd="0" presId="urn:microsoft.com/office/officeart/2008/layout/SquareAccentList"/>
    <dgm:cxn modelId="{D3436D31-EB43-43DF-AE43-95B1D3E9DA60}" type="presOf" srcId="{53458EF5-442F-491A-8424-99733CCB5E7F}" destId="{A5CD8641-F38D-4C57-9E5D-E17F0F4D5C52}" srcOrd="0" destOrd="0" presId="urn:microsoft.com/office/officeart/2008/layout/SquareAccentList"/>
    <dgm:cxn modelId="{D5C7F051-715B-44AE-B522-EDE71640EBC8}" type="presOf" srcId="{28C7EACC-F705-443F-B2EA-EA46D2C74753}" destId="{72D04A50-4712-4F37-BA80-458945F1860E}" srcOrd="0" destOrd="0" presId="urn:microsoft.com/office/officeart/2008/layout/SquareAccentList"/>
    <dgm:cxn modelId="{F2E4087D-A77B-48C7-8713-00B2719DB110}" srcId="{6BA4364E-55CA-47CB-899E-98F984997F70}" destId="{53458EF5-442F-491A-8424-99733CCB5E7F}" srcOrd="0" destOrd="0" parTransId="{46A6F55E-2410-477B-9140-7F5390ABF837}" sibTransId="{870C182B-4A30-4D8F-A22B-9EDB2DCF23B5}"/>
    <dgm:cxn modelId="{4CB92109-46DF-457E-9DC7-C799184781E0}" type="presParOf" srcId="{72D04A50-4712-4F37-BA80-458945F1860E}" destId="{4411F334-003A-425D-A704-E78621F45E9F}" srcOrd="0" destOrd="0" presId="urn:microsoft.com/office/officeart/2008/layout/SquareAccentList"/>
    <dgm:cxn modelId="{FBB51564-2263-400B-A347-EFE6087A0BA9}" type="presParOf" srcId="{4411F334-003A-425D-A704-E78621F45E9F}" destId="{20B2E53D-2E87-41C0-B0E6-BBF28D192024}" srcOrd="0" destOrd="0" presId="urn:microsoft.com/office/officeart/2008/layout/SquareAccentList"/>
    <dgm:cxn modelId="{8B4F4385-570F-40F5-A219-E360032370C8}" type="presParOf" srcId="{20B2E53D-2E87-41C0-B0E6-BBF28D192024}" destId="{2AC7173D-7E17-45C4-9375-4F0F38F44E64}" srcOrd="0" destOrd="0" presId="urn:microsoft.com/office/officeart/2008/layout/SquareAccentList"/>
    <dgm:cxn modelId="{EF680C59-186C-4999-AAC4-39AD969AFB45}" type="presParOf" srcId="{20B2E53D-2E87-41C0-B0E6-BBF28D192024}" destId="{9294F384-E587-4F08-881F-57E1A8AEBD74}" srcOrd="1" destOrd="0" presId="urn:microsoft.com/office/officeart/2008/layout/SquareAccentList"/>
    <dgm:cxn modelId="{9871882C-2C7D-43D9-ADF7-28CFBFCD41B7}" type="presParOf" srcId="{20B2E53D-2E87-41C0-B0E6-BBF28D192024}" destId="{04F58141-7920-4D62-AD27-0DFF88C3D715}" srcOrd="2" destOrd="0" presId="urn:microsoft.com/office/officeart/2008/layout/SquareAccentList"/>
    <dgm:cxn modelId="{59213887-30AF-478A-9B26-88232375A6CD}" type="presParOf" srcId="{4411F334-003A-425D-A704-E78621F45E9F}" destId="{5B8D9244-8C3D-4969-94BC-779942B8E7DB}" srcOrd="1" destOrd="0" presId="urn:microsoft.com/office/officeart/2008/layout/SquareAccentList"/>
    <dgm:cxn modelId="{7694EE1A-B309-4375-9B61-C6B1B5185A97}" type="presParOf" srcId="{5B8D9244-8C3D-4969-94BC-779942B8E7DB}" destId="{1D6F7BCE-AD0F-4A06-ACA5-E7A3F17C6524}" srcOrd="0" destOrd="0" presId="urn:microsoft.com/office/officeart/2008/layout/SquareAccentList"/>
    <dgm:cxn modelId="{132C3056-AC0D-48CE-ABEF-F8F0C47A15BF}" type="presParOf" srcId="{1D6F7BCE-AD0F-4A06-ACA5-E7A3F17C6524}" destId="{FAADEDBE-93CD-418E-8719-E90F372FA70B}" srcOrd="0" destOrd="0" presId="urn:microsoft.com/office/officeart/2008/layout/SquareAccentList"/>
    <dgm:cxn modelId="{69635953-CC32-4616-A8F3-F62307C0A76F}" type="presParOf" srcId="{1D6F7BCE-AD0F-4A06-ACA5-E7A3F17C6524}" destId="{A5CD8641-F38D-4C57-9E5D-E17F0F4D5C52}" srcOrd="1" destOrd="0" presId="urn:microsoft.com/office/officeart/2008/layout/SquareAccentList"/>
    <dgm:cxn modelId="{575E98C6-6961-4EC2-9F5E-B22521FF1DCF}" type="presParOf" srcId="{5B8D9244-8C3D-4969-94BC-779942B8E7DB}" destId="{4F05E6BC-DB2F-45F1-A322-D49852419F96}" srcOrd="1" destOrd="0" presId="urn:microsoft.com/office/officeart/2008/layout/SquareAccentList"/>
    <dgm:cxn modelId="{CAD1A941-5740-48F4-9A6C-C51B97572835}" type="presParOf" srcId="{4F05E6BC-DB2F-45F1-A322-D49852419F96}" destId="{E319AB8B-2CCE-4DA0-AB05-B1F4A086D84C}" srcOrd="0" destOrd="0" presId="urn:microsoft.com/office/officeart/2008/layout/SquareAccentList"/>
    <dgm:cxn modelId="{F4F7CECF-0A10-4E59-B012-949FC9A970BC}" type="presParOf" srcId="{4F05E6BC-DB2F-45F1-A322-D49852419F96}" destId="{A3CFFD7C-FEF6-4B48-AA9B-5D58B74E92CC}" srcOrd="1" destOrd="0" presId="urn:microsoft.com/office/officeart/2008/layout/SquareAccentList"/>
    <dgm:cxn modelId="{0C742DD8-4502-4BD6-9A2D-995DCB654179}" type="presParOf" srcId="{5B8D9244-8C3D-4969-94BC-779942B8E7DB}" destId="{D12C4F68-BD76-4FBA-AA69-54AEC7768F00}" srcOrd="2" destOrd="0" presId="urn:microsoft.com/office/officeart/2008/layout/SquareAccentList"/>
    <dgm:cxn modelId="{3E4464F6-4496-467B-924E-63177438B2BE}" type="presParOf" srcId="{D12C4F68-BD76-4FBA-AA69-54AEC7768F00}" destId="{2EE769B5-D9F4-4E72-9958-26969FCB4FA6}" srcOrd="0" destOrd="0" presId="urn:microsoft.com/office/officeart/2008/layout/SquareAccentList"/>
    <dgm:cxn modelId="{00899234-8963-4C49-8B65-F24CCD2EB36E}" type="presParOf" srcId="{D12C4F68-BD76-4FBA-AA69-54AEC7768F00}" destId="{97626A13-74E6-4DCB-87AA-E727EF81B11D}" srcOrd="1" destOrd="0" presId="urn:microsoft.com/office/officeart/2008/layout/SquareAccentList"/>
    <dgm:cxn modelId="{1EC9EB23-0F76-40A0-93D9-5FAAD54C0C11}" type="presParOf" srcId="{72D04A50-4712-4F37-BA80-458945F1860E}" destId="{8DB5408D-C88B-4A50-AA60-CCDA67F0537E}" srcOrd="1" destOrd="0" presId="urn:microsoft.com/office/officeart/2008/layout/SquareAccentList"/>
    <dgm:cxn modelId="{17D18A09-9788-4E29-930D-6FBB1D9CFCA4}" type="presParOf" srcId="{8DB5408D-C88B-4A50-AA60-CCDA67F0537E}" destId="{AE605342-74C1-4429-AB84-215AF2CE0CBB}" srcOrd="0" destOrd="0" presId="urn:microsoft.com/office/officeart/2008/layout/SquareAccentList"/>
    <dgm:cxn modelId="{0091F2BC-C6DF-42C5-958E-56E6D9013112}" type="presParOf" srcId="{AE605342-74C1-4429-AB84-215AF2CE0CBB}" destId="{364502DA-747F-429C-B6D5-9AF17B4CD440}" srcOrd="0" destOrd="0" presId="urn:microsoft.com/office/officeart/2008/layout/SquareAccentList"/>
    <dgm:cxn modelId="{670AE7B4-AC7C-4C9F-B572-499095594F30}" type="presParOf" srcId="{AE605342-74C1-4429-AB84-215AF2CE0CBB}" destId="{B2A98EBC-36D1-4B6C-A504-67FDB8D9C478}" srcOrd="1" destOrd="0" presId="urn:microsoft.com/office/officeart/2008/layout/SquareAccentList"/>
    <dgm:cxn modelId="{C94CCD17-141D-4A16-AC56-7D9A9277A61A}" type="presParOf" srcId="{AE605342-74C1-4429-AB84-215AF2CE0CBB}" destId="{E2B23C4E-213B-4507-BCEA-AC01E3EBFFCB}" srcOrd="2" destOrd="0" presId="urn:microsoft.com/office/officeart/2008/layout/SquareAccentList"/>
    <dgm:cxn modelId="{7FA8D826-DADB-47CA-BD5C-A7575889AA8B}" type="presParOf" srcId="{8DB5408D-C88B-4A50-AA60-CCDA67F0537E}" destId="{07462E64-938A-4033-91A1-2800E172ABA8}" srcOrd="1" destOrd="0" presId="urn:microsoft.com/office/officeart/2008/layout/SquareAccentList"/>
    <dgm:cxn modelId="{47CB4CBE-1E8D-452B-B994-666198758AED}" type="presParOf" srcId="{07462E64-938A-4033-91A1-2800E172ABA8}" destId="{C60C517A-4F9E-4593-B142-597716602410}" srcOrd="0" destOrd="0" presId="urn:microsoft.com/office/officeart/2008/layout/SquareAccentList"/>
    <dgm:cxn modelId="{D2F7AC6E-97D0-4AFF-B94F-B8F1012361A3}" type="presParOf" srcId="{C60C517A-4F9E-4593-B142-597716602410}" destId="{6F9E2E03-A5D8-40B8-9F6B-3D8A00FB2DAD}" srcOrd="0" destOrd="0" presId="urn:microsoft.com/office/officeart/2008/layout/SquareAccentList"/>
    <dgm:cxn modelId="{19912329-62AD-4CF9-BC88-7996E1FC240B}" type="presParOf" srcId="{C60C517A-4F9E-4593-B142-597716602410}" destId="{9A71C79C-8C31-4303-95E6-F1213FF719A9}" srcOrd="1" destOrd="0" presId="urn:microsoft.com/office/officeart/2008/layout/SquareAccentList"/>
    <dgm:cxn modelId="{D8574370-2348-43FE-8985-DE08C4E206EB}" type="presParOf" srcId="{07462E64-938A-4033-91A1-2800E172ABA8}" destId="{F145563E-7FC7-4688-A328-F19F1432856F}" srcOrd="1" destOrd="0" presId="urn:microsoft.com/office/officeart/2008/layout/SquareAccentList"/>
    <dgm:cxn modelId="{6A9E7BBF-D55F-4B4C-AD7C-7B94EFC8ECF8}" type="presParOf" srcId="{F145563E-7FC7-4688-A328-F19F1432856F}" destId="{15A9577A-687E-4A28-9B33-764A483B14BC}" srcOrd="0" destOrd="0" presId="urn:microsoft.com/office/officeart/2008/layout/SquareAccentList"/>
    <dgm:cxn modelId="{BE810270-E93D-4A52-AE96-1BB4DB2679B1}" type="presParOf" srcId="{F145563E-7FC7-4688-A328-F19F1432856F}" destId="{71D64C6D-35A0-453E-8DD7-99438B6C2378}" srcOrd="1" destOrd="0" presId="urn:microsoft.com/office/officeart/2008/layout/SquareAccentList"/>
    <dgm:cxn modelId="{C9D6DA08-69B2-4DEC-BBEA-9A8F42CA07D0}" type="presParOf" srcId="{07462E64-938A-4033-91A1-2800E172ABA8}" destId="{EABA064B-B58A-4ED0-8342-4BA7F1A8FE1C}" srcOrd="2" destOrd="0" presId="urn:microsoft.com/office/officeart/2008/layout/SquareAccentList"/>
    <dgm:cxn modelId="{1DD7C6D8-9E33-4AAF-A8B6-9B828AD859F6}" type="presParOf" srcId="{EABA064B-B58A-4ED0-8342-4BA7F1A8FE1C}" destId="{5E230DCC-D9DF-41A2-B729-93349D21AB34}" srcOrd="0" destOrd="0" presId="urn:microsoft.com/office/officeart/2008/layout/SquareAccentList"/>
    <dgm:cxn modelId="{D570CDA8-ED78-4C1E-8AC4-A835F9A51985}" type="presParOf" srcId="{EABA064B-B58A-4ED0-8342-4BA7F1A8FE1C}" destId="{55C015D7-CF20-46CA-9F12-613879E44A5A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C7173D-7E17-45C4-9375-4F0F38F44E64}">
      <dsp:nvSpPr>
        <dsp:cNvPr id="0" name=""/>
        <dsp:cNvSpPr/>
      </dsp:nvSpPr>
      <dsp:spPr>
        <a:xfrm>
          <a:off x="7390" y="901775"/>
          <a:ext cx="4266869" cy="5019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94F384-E587-4F08-881F-57E1A8AEBD74}">
      <dsp:nvSpPr>
        <dsp:cNvPr id="0" name=""/>
        <dsp:cNvSpPr/>
      </dsp:nvSpPr>
      <dsp:spPr>
        <a:xfrm>
          <a:off x="7390" y="1090300"/>
          <a:ext cx="313459" cy="31345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F58141-7920-4D62-AD27-0DFF88C3D715}">
      <dsp:nvSpPr>
        <dsp:cNvPr id="0" name=""/>
        <dsp:cNvSpPr/>
      </dsp:nvSpPr>
      <dsp:spPr>
        <a:xfrm>
          <a:off x="7390" y="0"/>
          <a:ext cx="4266869" cy="9017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68580" rIns="10287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400" kern="1200" dirty="0" smtClean="0"/>
            <a:t>MONİTÖR</a:t>
          </a:r>
          <a:endParaRPr lang="tr-TR" sz="5400" kern="1200" dirty="0"/>
        </a:p>
      </dsp:txBody>
      <dsp:txXfrm>
        <a:off x="7390" y="0"/>
        <a:ext cx="4266869" cy="901775"/>
      </dsp:txXfrm>
    </dsp:sp>
    <dsp:sp modelId="{FAADEDBE-93CD-418E-8719-E90F372FA70B}">
      <dsp:nvSpPr>
        <dsp:cNvPr id="0" name=""/>
        <dsp:cNvSpPr/>
      </dsp:nvSpPr>
      <dsp:spPr>
        <a:xfrm>
          <a:off x="7390" y="2025680"/>
          <a:ext cx="313451" cy="3134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CD8641-F38D-4C57-9E5D-E17F0F4D5C52}">
      <dsp:nvSpPr>
        <dsp:cNvPr id="0" name=""/>
        <dsp:cNvSpPr/>
      </dsp:nvSpPr>
      <dsp:spPr>
        <a:xfrm>
          <a:off x="319721" y="1830726"/>
          <a:ext cx="3968188" cy="730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/>
            <a:t>KAN BASINCI ve  SPO₂</a:t>
          </a:r>
          <a:endParaRPr lang="tr-TR" sz="3200" kern="1200" dirty="0"/>
        </a:p>
      </dsp:txBody>
      <dsp:txXfrm>
        <a:off x="319721" y="1830726"/>
        <a:ext cx="3968188" cy="730657"/>
      </dsp:txXfrm>
    </dsp:sp>
    <dsp:sp modelId="{E319AB8B-2CCE-4DA0-AB05-B1F4A086D84C}">
      <dsp:nvSpPr>
        <dsp:cNvPr id="0" name=""/>
        <dsp:cNvSpPr/>
      </dsp:nvSpPr>
      <dsp:spPr>
        <a:xfrm>
          <a:off x="34685" y="3083885"/>
          <a:ext cx="313451" cy="3134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CFFD7C-FEF6-4B48-AA9B-5D58B74E92CC}">
      <dsp:nvSpPr>
        <dsp:cNvPr id="0" name=""/>
        <dsp:cNvSpPr/>
      </dsp:nvSpPr>
      <dsp:spPr>
        <a:xfrm>
          <a:off x="374323" y="2902578"/>
          <a:ext cx="3968188" cy="730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000" kern="1200" dirty="0" smtClean="0"/>
            <a:t>JUGULER VENÖZ SATURASYON </a:t>
          </a:r>
          <a:endParaRPr lang="tr-TR" sz="3000" kern="1200" dirty="0"/>
        </a:p>
      </dsp:txBody>
      <dsp:txXfrm>
        <a:off x="374323" y="2902578"/>
        <a:ext cx="3968188" cy="730657"/>
      </dsp:txXfrm>
    </dsp:sp>
    <dsp:sp modelId="{2EE769B5-D9F4-4E72-9958-26969FCB4FA6}">
      <dsp:nvSpPr>
        <dsp:cNvPr id="0" name=""/>
        <dsp:cNvSpPr/>
      </dsp:nvSpPr>
      <dsp:spPr>
        <a:xfrm>
          <a:off x="21037" y="4046553"/>
          <a:ext cx="313451" cy="3134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626A13-74E6-4DCB-87AA-E727EF81B11D}">
      <dsp:nvSpPr>
        <dsp:cNvPr id="0" name=""/>
        <dsp:cNvSpPr/>
      </dsp:nvSpPr>
      <dsp:spPr>
        <a:xfrm>
          <a:off x="387974" y="3810654"/>
          <a:ext cx="3968188" cy="730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SEREBRAL OKSİMETRE</a:t>
          </a:r>
        </a:p>
      </dsp:txBody>
      <dsp:txXfrm>
        <a:off x="387974" y="3810654"/>
        <a:ext cx="3968188" cy="730657"/>
      </dsp:txXfrm>
    </dsp:sp>
    <dsp:sp modelId="{364502DA-747F-429C-B6D5-9AF17B4CD440}">
      <dsp:nvSpPr>
        <dsp:cNvPr id="0" name=""/>
        <dsp:cNvSpPr/>
      </dsp:nvSpPr>
      <dsp:spPr>
        <a:xfrm>
          <a:off x="4487602" y="901775"/>
          <a:ext cx="4266869" cy="5019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A98EBC-36D1-4B6C-A504-67FDB8D9C478}">
      <dsp:nvSpPr>
        <dsp:cNvPr id="0" name=""/>
        <dsp:cNvSpPr/>
      </dsp:nvSpPr>
      <dsp:spPr>
        <a:xfrm>
          <a:off x="4487602" y="1090300"/>
          <a:ext cx="313459" cy="31345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B23C4E-213B-4507-BCEA-AC01E3EBFFCB}">
      <dsp:nvSpPr>
        <dsp:cNvPr id="0" name=""/>
        <dsp:cNvSpPr/>
      </dsp:nvSpPr>
      <dsp:spPr>
        <a:xfrm>
          <a:off x="4487602" y="0"/>
          <a:ext cx="4266869" cy="9017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68580" rIns="10287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400" kern="1200" dirty="0" smtClean="0"/>
            <a:t>BÖLGE</a:t>
          </a:r>
          <a:endParaRPr lang="tr-TR" sz="5400" kern="1200" dirty="0"/>
        </a:p>
      </dsp:txBody>
      <dsp:txXfrm>
        <a:off x="4487602" y="0"/>
        <a:ext cx="4266869" cy="901775"/>
      </dsp:txXfrm>
    </dsp:sp>
    <dsp:sp modelId="{6F9E2E03-A5D8-40B8-9F6B-3D8A00FB2DAD}">
      <dsp:nvSpPr>
        <dsp:cNvPr id="0" name=""/>
        <dsp:cNvSpPr/>
      </dsp:nvSpPr>
      <dsp:spPr>
        <a:xfrm>
          <a:off x="4460307" y="2052976"/>
          <a:ext cx="313451" cy="3134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71C79C-8C31-4303-95E6-F1213FF719A9}">
      <dsp:nvSpPr>
        <dsp:cNvPr id="0" name=""/>
        <dsp:cNvSpPr/>
      </dsp:nvSpPr>
      <dsp:spPr>
        <a:xfrm>
          <a:off x="4793673" y="1803436"/>
          <a:ext cx="3968188" cy="730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/>
            <a:t>TÜM VÜCUT</a:t>
          </a:r>
          <a:endParaRPr lang="tr-TR" sz="3200" kern="1200" dirty="0"/>
        </a:p>
      </dsp:txBody>
      <dsp:txXfrm>
        <a:off x="4793673" y="1803436"/>
        <a:ext cx="3968188" cy="730657"/>
      </dsp:txXfrm>
    </dsp:sp>
    <dsp:sp modelId="{15A9577A-687E-4A28-9B33-764A483B14BC}">
      <dsp:nvSpPr>
        <dsp:cNvPr id="0" name=""/>
        <dsp:cNvSpPr/>
      </dsp:nvSpPr>
      <dsp:spPr>
        <a:xfrm>
          <a:off x="4487602" y="3083885"/>
          <a:ext cx="313451" cy="3134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D64C6D-35A0-453E-8DD7-99438B6C2378}">
      <dsp:nvSpPr>
        <dsp:cNvPr id="0" name=""/>
        <dsp:cNvSpPr/>
      </dsp:nvSpPr>
      <dsp:spPr>
        <a:xfrm>
          <a:off x="4793673" y="2861632"/>
          <a:ext cx="3968188" cy="730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/>
            <a:t>TÜM BEYİN</a:t>
          </a:r>
          <a:endParaRPr lang="tr-TR" sz="3200" kern="1200" dirty="0"/>
        </a:p>
      </dsp:txBody>
      <dsp:txXfrm>
        <a:off x="4793673" y="2861632"/>
        <a:ext cx="3968188" cy="730657"/>
      </dsp:txXfrm>
    </dsp:sp>
    <dsp:sp modelId="{5E230DCC-D9DF-41A2-B729-93349D21AB34}">
      <dsp:nvSpPr>
        <dsp:cNvPr id="0" name=""/>
        <dsp:cNvSpPr/>
      </dsp:nvSpPr>
      <dsp:spPr>
        <a:xfrm>
          <a:off x="4487602" y="4019258"/>
          <a:ext cx="313451" cy="3134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C015D7-CF20-46CA-9F12-613879E44A5A}">
      <dsp:nvSpPr>
        <dsp:cNvPr id="0" name=""/>
        <dsp:cNvSpPr/>
      </dsp:nvSpPr>
      <dsp:spPr>
        <a:xfrm>
          <a:off x="4793673" y="3756066"/>
          <a:ext cx="3968188" cy="730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FOKAL BEYİN</a:t>
          </a:r>
          <a:endParaRPr lang="tr-TR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93673" y="3756066"/>
        <a:ext cx="3968188" cy="7306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1D782-E24D-4834-A916-AF5087508802}" type="datetimeFigureOut">
              <a:rPr lang="tr-TR" smtClean="0"/>
              <a:t>3.11.2017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A2082-155C-4586-B438-2D40F3A956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4910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1D782-E24D-4834-A916-AF5087508802}" type="datetimeFigureOut">
              <a:rPr lang="tr-TR" smtClean="0"/>
              <a:t>3.11.2017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A2082-155C-4586-B438-2D40F3A956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0328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1D782-E24D-4834-A916-AF5087508802}" type="datetimeFigureOut">
              <a:rPr lang="tr-TR" smtClean="0"/>
              <a:t>3.11.2017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A2082-155C-4586-B438-2D40F3A956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814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1D782-E24D-4834-A916-AF5087508802}" type="datetimeFigureOut">
              <a:rPr lang="tr-TR" smtClean="0"/>
              <a:t>3.11.2017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A2082-155C-4586-B438-2D40F3A956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7388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1D782-E24D-4834-A916-AF5087508802}" type="datetimeFigureOut">
              <a:rPr lang="tr-TR" smtClean="0"/>
              <a:t>3.11.2017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A2082-155C-4586-B438-2D40F3A956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520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1D782-E24D-4834-A916-AF5087508802}" type="datetimeFigureOut">
              <a:rPr lang="tr-TR" smtClean="0"/>
              <a:t>3.11.2017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A2082-155C-4586-B438-2D40F3A956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0188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1D782-E24D-4834-A916-AF5087508802}" type="datetimeFigureOut">
              <a:rPr lang="tr-TR" smtClean="0"/>
              <a:t>3.11.2017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A2082-155C-4586-B438-2D40F3A956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9095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1D782-E24D-4834-A916-AF5087508802}" type="datetimeFigureOut">
              <a:rPr lang="tr-TR" smtClean="0"/>
              <a:t>3.11.2017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A2082-155C-4586-B438-2D40F3A956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9442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1D782-E24D-4834-A916-AF5087508802}" type="datetimeFigureOut">
              <a:rPr lang="tr-TR" smtClean="0"/>
              <a:t>3.11.2017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A2082-155C-4586-B438-2D40F3A956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191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1D782-E24D-4834-A916-AF5087508802}" type="datetimeFigureOut">
              <a:rPr lang="tr-TR" smtClean="0"/>
              <a:t>3.11.2017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A2082-155C-4586-B438-2D40F3A956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8877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1D782-E24D-4834-A916-AF5087508802}" type="datetimeFigureOut">
              <a:rPr lang="tr-TR" smtClean="0"/>
              <a:t>3.11.2017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A2082-155C-4586-B438-2D40F3A956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5633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1D782-E24D-4834-A916-AF5087508802}" type="datetimeFigureOut">
              <a:rPr lang="tr-TR" smtClean="0"/>
              <a:t>3.11.2017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A2082-155C-4586-B438-2D40F3A956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3405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574598"/>
            <a:ext cx="9144000" cy="2249283"/>
          </a:xfrm>
        </p:spPr>
        <p:txBody>
          <a:bodyPr>
            <a:noAutofit/>
          </a:bodyPr>
          <a:lstStyle/>
          <a:p>
            <a:r>
              <a:rPr lang="tr-TR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SEREBRAL </a:t>
            </a:r>
            <a:r>
              <a:rPr lang="tr-TR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OKSİMETRE</a:t>
            </a:r>
            <a:br>
              <a:rPr lang="tr-TR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tr-TR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2326341"/>
            <a:ext cx="9144000" cy="2460813"/>
          </a:xfrm>
        </p:spPr>
        <p:txBody>
          <a:bodyPr>
            <a:normAutofit/>
          </a:bodyPr>
          <a:lstStyle/>
          <a:p>
            <a:r>
              <a:rPr lang="tr-TR" sz="3800" b="1" dirty="0" smtClean="0"/>
              <a:t>DOÇ.DR.HİJA YAZICIOĞLU</a:t>
            </a:r>
          </a:p>
          <a:p>
            <a:endParaRPr lang="tr-TR" sz="3600" b="1" dirty="0"/>
          </a:p>
          <a:p>
            <a:r>
              <a:rPr lang="tr-TR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SBÜ </a:t>
            </a:r>
            <a:r>
              <a:rPr lang="tr-TR" b="1" dirty="0">
                <a:cs typeface="Arial" panose="020B0604020202020204" pitchFamily="34" charset="0"/>
              </a:rPr>
              <a:t>TÜRKİYE YÜKSEK İHTİSAS EĞİTİM ve ARAŞTIRMA HASTANESİ</a:t>
            </a:r>
            <a:br>
              <a:rPr lang="tr-TR" b="1" dirty="0">
                <a:cs typeface="Arial" panose="020B0604020202020204" pitchFamily="34" charset="0"/>
              </a:rPr>
            </a:br>
            <a:r>
              <a:rPr lang="tr-TR" b="1" dirty="0">
                <a:cs typeface="Arial" panose="020B0604020202020204" pitchFamily="34" charset="0"/>
              </a:rPr>
              <a:t>  ANESTEZİYOLOJİ ve REANİMASYON KLİNİĞİ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361" y="4526344"/>
            <a:ext cx="4145639" cy="2322777"/>
          </a:xfrm>
          <a:prstGeom prst="rect">
            <a:avLst/>
          </a:prstGeom>
        </p:spPr>
      </p:pic>
      <p:pic>
        <p:nvPicPr>
          <p:cNvPr id="1028" name="Picture 4" descr="İlgili res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252" y="4787154"/>
            <a:ext cx="1801159" cy="180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40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218364"/>
            <a:ext cx="3932237" cy="1255594"/>
          </a:xfrm>
        </p:spPr>
        <p:txBody>
          <a:bodyPr/>
          <a:lstStyle/>
          <a:p>
            <a:pPr algn="ctr"/>
            <a:r>
              <a:rPr lang="tr-TR" b="1" dirty="0" smtClean="0">
                <a:latin typeface="+mn-lt"/>
              </a:rPr>
              <a:t>NIRS</a:t>
            </a:r>
            <a:br>
              <a:rPr lang="tr-TR" b="1" dirty="0" smtClean="0">
                <a:latin typeface="+mn-lt"/>
              </a:rPr>
            </a:br>
            <a:r>
              <a:rPr lang="tr-TR" b="1" dirty="0" smtClean="0">
                <a:latin typeface="+mn-lt"/>
              </a:rPr>
              <a:t>(</a:t>
            </a:r>
            <a:r>
              <a:rPr lang="tr-TR" b="1" dirty="0" err="1" smtClean="0">
                <a:latin typeface="+mn-lt"/>
              </a:rPr>
              <a:t>Serebral</a:t>
            </a:r>
            <a:r>
              <a:rPr lang="tr-TR" b="1" dirty="0" smtClean="0">
                <a:latin typeface="+mn-lt"/>
              </a:rPr>
              <a:t> </a:t>
            </a:r>
            <a:r>
              <a:rPr lang="tr-TR" b="1" dirty="0" err="1" smtClean="0">
                <a:latin typeface="+mn-lt"/>
              </a:rPr>
              <a:t>Oksimetre</a:t>
            </a:r>
            <a:r>
              <a:rPr lang="tr-TR" b="1" dirty="0">
                <a:latin typeface="+mn-lt"/>
              </a:rPr>
              <a:t>)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1868" y="595593"/>
            <a:ext cx="6544683" cy="5265457"/>
          </a:xfrm>
          <a:prstGeom prst="rect">
            <a:avLst/>
          </a:prstGeom>
        </p:spPr>
      </p:pic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1473958"/>
            <a:ext cx="4127997" cy="5131558"/>
          </a:xfrm>
        </p:spPr>
        <p:txBody>
          <a:bodyPr>
            <a:normAutofit fontScale="92500" lnSpcReduction="10000"/>
          </a:bodyPr>
          <a:lstStyle/>
          <a:p>
            <a:endParaRPr lang="tr-TR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3200" dirty="0" smtClean="0"/>
              <a:t>Kafatası </a:t>
            </a:r>
            <a:r>
              <a:rPr lang="tr-TR" sz="3200" dirty="0" err="1" smtClean="0"/>
              <a:t>infrared</a:t>
            </a:r>
            <a:r>
              <a:rPr lang="tr-TR" sz="3200" dirty="0"/>
              <a:t> ışığa </a:t>
            </a:r>
            <a:r>
              <a:rPr lang="tr-TR" sz="3200" dirty="0" smtClean="0"/>
              <a:t>yarı-geçirgen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3200" dirty="0"/>
              <a:t>730- 810 </a:t>
            </a:r>
            <a:r>
              <a:rPr lang="tr-TR" sz="3200" dirty="0" err="1"/>
              <a:t>nm</a:t>
            </a:r>
            <a:r>
              <a:rPr lang="tr-TR" sz="3200" dirty="0"/>
              <a:t> dalga </a:t>
            </a:r>
            <a:r>
              <a:rPr lang="tr-TR" sz="3200" dirty="0" smtClean="0"/>
              <a:t>boyu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3200" dirty="0" err="1" smtClean="0"/>
              <a:t>HbO</a:t>
            </a:r>
            <a:r>
              <a:rPr lang="tr-TR" sz="3200" dirty="0" smtClean="0"/>
              <a:t>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3200" dirty="0" err="1" smtClean="0"/>
              <a:t>DeoksiHb</a:t>
            </a:r>
            <a:endParaRPr lang="tr-TR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3200" dirty="0" smtClean="0"/>
              <a:t>Su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3200" dirty="0" err="1" smtClean="0"/>
              <a:t>Melanin</a:t>
            </a:r>
            <a:r>
              <a:rPr lang="tr-TR" sz="3200" dirty="0" smtClean="0"/>
              <a:t> </a:t>
            </a:r>
            <a:r>
              <a:rPr lang="tr-TR" sz="3200" dirty="0" err="1" smtClean="0"/>
              <a:t>pigmeti</a:t>
            </a:r>
            <a:endParaRPr lang="tr-TR" sz="3200" dirty="0" smtClean="0"/>
          </a:p>
          <a:p>
            <a:pPr algn="ctr"/>
            <a:r>
              <a:rPr lang="tr-TR" sz="3200" dirty="0" smtClean="0"/>
              <a:t>Foton </a:t>
            </a:r>
            <a:r>
              <a:rPr lang="tr-TR" sz="3200" dirty="0" err="1" smtClean="0"/>
              <a:t>Absorbsiyonunu</a:t>
            </a:r>
            <a:r>
              <a:rPr lang="tr-TR" sz="3200" dirty="0" smtClean="0"/>
              <a:t> Etkiler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409198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3944492185"/>
              </p:ext>
            </p:extLst>
          </p:nvPr>
        </p:nvGraphicFramePr>
        <p:xfrm>
          <a:off x="1842448" y="873457"/>
          <a:ext cx="8761862" cy="5227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172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0162" y="0"/>
            <a:ext cx="8928798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96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733877" y="1200151"/>
            <a:ext cx="4143375" cy="5122962"/>
          </a:xfrm>
        </p:spPr>
        <p:txBody>
          <a:bodyPr>
            <a:normAutofit/>
          </a:bodyPr>
          <a:lstStyle/>
          <a:p>
            <a:endParaRPr lang="tr-T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3600" dirty="0" smtClean="0"/>
              <a:t>L / R Bazal Değerler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3600" dirty="0" err="1" smtClean="0"/>
              <a:t>rSO</a:t>
            </a:r>
            <a:r>
              <a:rPr lang="tr-TR" sz="3600" dirty="0" smtClean="0"/>
              <a:t>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3600" dirty="0" smtClean="0"/>
              <a:t>L / R Anlık ölçüm </a:t>
            </a:r>
          </a:p>
          <a:p>
            <a:r>
              <a:rPr lang="tr-TR" sz="3600" dirty="0"/>
              <a:t> </a:t>
            </a:r>
            <a:r>
              <a:rPr lang="tr-TR" sz="3600" dirty="0" smtClean="0"/>
              <a:t>  ( 5sn de bir)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3600" dirty="0" smtClean="0"/>
              <a:t>L / R %  </a:t>
            </a:r>
            <a:r>
              <a:rPr lang="tr-TR" sz="3600" dirty="0"/>
              <a:t>#</a:t>
            </a:r>
            <a:r>
              <a:rPr lang="tr-TR" sz="3600" dirty="0" smtClean="0"/>
              <a:t> , % değişim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3600" b="1" dirty="0" smtClean="0">
                <a:solidFill>
                  <a:srgbClr val="FF0000"/>
                </a:solidFill>
              </a:rPr>
              <a:t>TREND MÖNİTÖRÜ</a:t>
            </a:r>
            <a:endParaRPr lang="tr-TR" sz="3600" b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INVOS ile ilgili görsel sonucu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252" y="457201"/>
            <a:ext cx="6838498" cy="586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93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134471"/>
            <a:ext cx="10515600" cy="1210235"/>
          </a:xfrm>
        </p:spPr>
        <p:txBody>
          <a:bodyPr>
            <a:noAutofit/>
          </a:bodyPr>
          <a:lstStyle/>
          <a:p>
            <a:pPr algn="ctr"/>
            <a:r>
              <a:rPr lang="tr-TR" sz="5000" b="1" dirty="0" err="1" smtClean="0">
                <a:latin typeface="+mn-lt"/>
              </a:rPr>
              <a:t>Serebral</a:t>
            </a:r>
            <a:r>
              <a:rPr lang="tr-TR" sz="5000" b="1" dirty="0" smtClean="0">
                <a:latin typeface="+mn-lt"/>
              </a:rPr>
              <a:t> </a:t>
            </a:r>
            <a:r>
              <a:rPr lang="tr-TR" sz="5000" b="1" dirty="0" err="1" smtClean="0">
                <a:latin typeface="+mn-lt"/>
              </a:rPr>
              <a:t>rSO</a:t>
            </a:r>
            <a:r>
              <a:rPr lang="tr-TR" sz="5000" b="1" dirty="0" smtClean="0">
                <a:latin typeface="+mn-lt"/>
              </a:rPr>
              <a:t>₂ Değerlerini Yorumlama</a:t>
            </a:r>
            <a:endParaRPr lang="tr-TR" sz="5000" b="1" dirty="0">
              <a:latin typeface="+mn-lt"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5242" y="1344706"/>
            <a:ext cx="7699370" cy="5395769"/>
          </a:xfrm>
          <a:prstGeom prst="rect">
            <a:avLst/>
          </a:prstGeom>
        </p:spPr>
      </p:pic>
      <p:sp>
        <p:nvSpPr>
          <p:cNvPr id="3" name="Sağ Ok 2"/>
          <p:cNvSpPr/>
          <p:nvPr/>
        </p:nvSpPr>
        <p:spPr>
          <a:xfrm>
            <a:off x="1201003" y="2975212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579" y="5254957"/>
            <a:ext cx="999831" cy="524301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580" y="1789268"/>
            <a:ext cx="999831" cy="524301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003" y="3857208"/>
            <a:ext cx="999831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89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403412"/>
            <a:ext cx="10515600" cy="1089212"/>
          </a:xfrm>
        </p:spPr>
        <p:txBody>
          <a:bodyPr/>
          <a:lstStyle/>
          <a:p>
            <a:pPr algn="ctr"/>
            <a:r>
              <a:rPr lang="tr-TR" b="1" dirty="0" smtClean="0">
                <a:latin typeface="+mn-lt"/>
              </a:rPr>
              <a:t>NORMAL ve NORMAL OLMAYAN DEĞERLER</a:t>
            </a:r>
            <a:endParaRPr lang="tr-TR" b="1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42247"/>
            <a:ext cx="10515600" cy="4827494"/>
          </a:xfrm>
        </p:spPr>
        <p:txBody>
          <a:bodyPr>
            <a:normAutofit/>
          </a:bodyPr>
          <a:lstStyle/>
          <a:p>
            <a:r>
              <a:rPr lang="tr-TR" dirty="0" smtClean="0"/>
              <a:t>Sağlıklı </a:t>
            </a:r>
            <a:r>
              <a:rPr lang="tr-TR" dirty="0" err="1" smtClean="0"/>
              <a:t>serebral</a:t>
            </a:r>
            <a:r>
              <a:rPr lang="tr-TR" dirty="0" smtClean="0"/>
              <a:t> dokuda </a:t>
            </a:r>
            <a:r>
              <a:rPr lang="tr-TR" dirty="0" err="1" smtClean="0"/>
              <a:t>rScO</a:t>
            </a:r>
            <a:r>
              <a:rPr lang="tr-TR" dirty="0" smtClean="0"/>
              <a:t>₂ 58 – 82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Kardiyak hastalarda bazal </a:t>
            </a:r>
            <a:r>
              <a:rPr lang="tr-TR" dirty="0" err="1" smtClean="0">
                <a:solidFill>
                  <a:srgbClr val="FF0000"/>
                </a:solidFill>
              </a:rPr>
              <a:t>rScO</a:t>
            </a:r>
            <a:r>
              <a:rPr lang="tr-TR" dirty="0" smtClean="0">
                <a:solidFill>
                  <a:srgbClr val="FF0000"/>
                </a:solidFill>
              </a:rPr>
              <a:t>₂ 65 ± 9 </a:t>
            </a:r>
            <a:r>
              <a:rPr lang="tr-TR" dirty="0" smtClean="0"/>
              <a:t>NORMAL</a:t>
            </a:r>
            <a:endParaRPr lang="tr-TR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tr-TR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tr-TR" dirty="0" smtClean="0"/>
              <a:t>NORMAL OLMAYAN</a:t>
            </a:r>
          </a:p>
          <a:p>
            <a:r>
              <a:rPr lang="tr-TR" dirty="0" smtClean="0"/>
              <a:t> L / R arasında 9 </a:t>
            </a:r>
            <a:r>
              <a:rPr lang="tr-TR" dirty="0" err="1" smtClean="0"/>
              <a:t>Ünit</a:t>
            </a:r>
            <a:r>
              <a:rPr lang="tr-TR" dirty="0" smtClean="0"/>
              <a:t> &lt; fark</a:t>
            </a:r>
          </a:p>
          <a:p>
            <a:r>
              <a:rPr lang="tr-TR" dirty="0" smtClean="0"/>
              <a:t> rScO2 bazal </a:t>
            </a:r>
            <a:r>
              <a:rPr lang="tr-TR" dirty="0"/>
              <a:t>değerinden %20 den fazla </a:t>
            </a:r>
            <a:r>
              <a:rPr lang="tr-TR" dirty="0" smtClean="0"/>
              <a:t>düşme</a:t>
            </a:r>
          </a:p>
          <a:p>
            <a:r>
              <a:rPr lang="tr-TR" dirty="0" smtClean="0"/>
              <a:t> rScO2 &lt; % 50</a:t>
            </a:r>
          </a:p>
          <a:p>
            <a:pPr>
              <a:lnSpc>
                <a:spcPct val="100000"/>
              </a:lnSpc>
            </a:pPr>
            <a:r>
              <a:rPr lang="tr-TR" dirty="0" smtClean="0"/>
              <a:t> </a:t>
            </a:r>
            <a:r>
              <a:rPr lang="tr-TR" dirty="0"/>
              <a:t>rScO2 değerindeki düşme ile geçen süre (saniye) </a:t>
            </a:r>
            <a:r>
              <a:rPr lang="tr-TR" dirty="0" err="1"/>
              <a:t>nin</a:t>
            </a:r>
            <a:r>
              <a:rPr lang="tr-TR" dirty="0"/>
              <a:t> çarpımı 3000 % saniye </a:t>
            </a:r>
            <a:r>
              <a:rPr lang="tr-TR" dirty="0" smtClean="0"/>
              <a:t>değerinden fazla </a:t>
            </a:r>
            <a:r>
              <a:rPr lang="tr-TR" dirty="0"/>
              <a:t>ise</a:t>
            </a:r>
            <a:endParaRPr lang="tr-TR" dirty="0" smtClean="0"/>
          </a:p>
          <a:p>
            <a:pPr marL="0" indent="0">
              <a:buNone/>
            </a:pPr>
            <a:endParaRPr lang="tr-TR" dirty="0">
              <a:solidFill>
                <a:srgbClr val="FF0000"/>
              </a:solidFill>
            </a:endParaRPr>
          </a:p>
          <a:p>
            <a:endParaRPr lang="tr-TR" dirty="0" smtClean="0"/>
          </a:p>
          <a:p>
            <a:pPr lvl="1"/>
            <a:endParaRPr lang="tr-TR" dirty="0" smtClean="0"/>
          </a:p>
          <a:p>
            <a:pPr lvl="1"/>
            <a:endParaRPr lang="tr-TR" dirty="0" smtClean="0"/>
          </a:p>
          <a:p>
            <a:pPr lvl="1"/>
            <a:endParaRPr lang="tr-TR" dirty="0" smtClean="0"/>
          </a:p>
          <a:p>
            <a:pPr lvl="1"/>
            <a:endParaRPr lang="tr-TR" dirty="0" smtClean="0"/>
          </a:p>
          <a:p>
            <a:endParaRPr lang="tr-TR" dirty="0"/>
          </a:p>
        </p:txBody>
      </p:sp>
      <p:sp>
        <p:nvSpPr>
          <p:cNvPr id="4" name="Sağ Ok 3"/>
          <p:cNvSpPr/>
          <p:nvPr/>
        </p:nvSpPr>
        <p:spPr>
          <a:xfrm>
            <a:off x="300318" y="3932726"/>
            <a:ext cx="537882" cy="34343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18" y="5501310"/>
            <a:ext cx="560881" cy="37798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819" y="4962695"/>
            <a:ext cx="560881" cy="37798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18" y="4436794"/>
            <a:ext cx="560881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95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820271"/>
            <a:ext cx="10515600" cy="5356692"/>
          </a:xfrm>
        </p:spPr>
        <p:txBody>
          <a:bodyPr/>
          <a:lstStyle/>
          <a:p>
            <a:pPr marL="0" lvl="0" indent="0" algn="ctr">
              <a:buNone/>
            </a:pPr>
            <a:r>
              <a:rPr lang="tr-TR" sz="3600" b="1" dirty="0">
                <a:solidFill>
                  <a:prstClr val="black"/>
                </a:solidFill>
              </a:rPr>
              <a:t>KPB sırasında değerler </a:t>
            </a:r>
            <a:r>
              <a:rPr lang="tr-TR" sz="3600" b="1" dirty="0" smtClean="0">
                <a:solidFill>
                  <a:prstClr val="black"/>
                </a:solidFill>
              </a:rPr>
              <a:t>değişir</a:t>
            </a:r>
          </a:p>
          <a:p>
            <a:pPr marL="0" lvl="0" indent="0" algn="ctr">
              <a:buNone/>
            </a:pPr>
            <a:endParaRPr lang="tr-TR" dirty="0">
              <a:solidFill>
                <a:prstClr val="black"/>
              </a:solidFill>
            </a:endParaRPr>
          </a:p>
          <a:p>
            <a:pPr lvl="1"/>
            <a:r>
              <a:rPr lang="tr-TR" dirty="0" err="1">
                <a:solidFill>
                  <a:srgbClr val="FF0000"/>
                </a:solidFill>
              </a:rPr>
              <a:t>Hemodilüsyon</a:t>
            </a:r>
            <a:endParaRPr lang="tr-TR" dirty="0">
              <a:solidFill>
                <a:srgbClr val="FF0000"/>
              </a:solidFill>
            </a:endParaRPr>
          </a:p>
          <a:p>
            <a:pPr lvl="1"/>
            <a:r>
              <a:rPr lang="tr-TR" dirty="0">
                <a:solidFill>
                  <a:prstClr val="black"/>
                </a:solidFill>
              </a:rPr>
              <a:t>Isınma sırasında </a:t>
            </a:r>
            <a:r>
              <a:rPr lang="tr-TR" dirty="0">
                <a:solidFill>
                  <a:srgbClr val="FF0000"/>
                </a:solidFill>
              </a:rPr>
              <a:t>O₂ sunum- tüketim arasındaki dengesizlik</a:t>
            </a:r>
          </a:p>
          <a:p>
            <a:pPr marL="457200" lvl="1" indent="0">
              <a:buNone/>
            </a:pPr>
            <a:endParaRPr lang="tr-TR" dirty="0">
              <a:solidFill>
                <a:prstClr val="black"/>
              </a:solidFill>
            </a:endParaRPr>
          </a:p>
          <a:p>
            <a:pPr marL="457200" lvl="1" indent="0" algn="ctr">
              <a:buNone/>
            </a:pPr>
            <a:r>
              <a:rPr lang="tr-TR" sz="3200" b="1" dirty="0">
                <a:solidFill>
                  <a:prstClr val="black"/>
                </a:solidFill>
              </a:rPr>
              <a:t>Bunların dışında </a:t>
            </a:r>
            <a:endParaRPr lang="tr-TR" sz="3200" b="1" dirty="0" smtClean="0">
              <a:solidFill>
                <a:prstClr val="black"/>
              </a:solidFill>
            </a:endParaRPr>
          </a:p>
          <a:p>
            <a:pPr marL="457200" lvl="1" indent="0" algn="ctr">
              <a:buNone/>
            </a:pPr>
            <a:endParaRPr lang="tr-TR" sz="3200" b="1" dirty="0">
              <a:solidFill>
                <a:prstClr val="black"/>
              </a:solidFill>
            </a:endParaRPr>
          </a:p>
          <a:p>
            <a:pPr lvl="1"/>
            <a:r>
              <a:rPr lang="tr-TR" dirty="0">
                <a:solidFill>
                  <a:prstClr val="black"/>
                </a:solidFill>
              </a:rPr>
              <a:t>Yetersiz pompa akımı</a:t>
            </a:r>
          </a:p>
          <a:p>
            <a:pPr lvl="1"/>
            <a:r>
              <a:rPr lang="tr-TR" dirty="0" err="1">
                <a:solidFill>
                  <a:prstClr val="black"/>
                </a:solidFill>
              </a:rPr>
              <a:t>Hipokarbi</a:t>
            </a:r>
            <a:r>
              <a:rPr lang="tr-TR" dirty="0">
                <a:solidFill>
                  <a:prstClr val="black"/>
                </a:solidFill>
              </a:rPr>
              <a:t> (CO₂ ↓)</a:t>
            </a:r>
          </a:p>
          <a:p>
            <a:pPr lvl="1"/>
            <a:r>
              <a:rPr lang="tr-TR" dirty="0">
                <a:solidFill>
                  <a:prstClr val="black"/>
                </a:solidFill>
              </a:rPr>
              <a:t>Düşük OAB</a:t>
            </a:r>
          </a:p>
          <a:p>
            <a:pPr lvl="1"/>
            <a:r>
              <a:rPr lang="tr-TR" dirty="0">
                <a:solidFill>
                  <a:prstClr val="black"/>
                </a:solidFill>
              </a:rPr>
              <a:t>Anemi</a:t>
            </a:r>
          </a:p>
        </p:txBody>
      </p:sp>
    </p:spTree>
    <p:extLst>
      <p:ext uri="{BB962C8B-B14F-4D97-AF65-F5344CB8AC3E}">
        <p14:creationId xmlns:p14="http://schemas.microsoft.com/office/powerpoint/2010/main" val="28867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981635"/>
          </a:xfrm>
        </p:spPr>
        <p:txBody>
          <a:bodyPr>
            <a:normAutofit fontScale="90000"/>
          </a:bodyPr>
          <a:lstStyle/>
          <a:p>
            <a:pPr algn="ctr"/>
            <a:r>
              <a:rPr lang="tr-TR" sz="4000" b="1" dirty="0" smtClean="0">
                <a:latin typeface="+mn-lt"/>
              </a:rPr>
              <a:t>POZİSYON ve </a:t>
            </a:r>
            <a:r>
              <a:rPr lang="tr-TR" sz="4000" b="1" dirty="0" err="1" smtClean="0">
                <a:latin typeface="+mn-lt"/>
              </a:rPr>
              <a:t>rSO</a:t>
            </a:r>
            <a:r>
              <a:rPr lang="tr-TR" sz="4000" b="1" dirty="0" smtClean="0">
                <a:latin typeface="+mn-lt"/>
              </a:rPr>
              <a:t>₂</a:t>
            </a:r>
            <a:endParaRPr lang="tr-TR" sz="4000" b="1" dirty="0">
              <a:latin typeface="+mn-lt"/>
            </a:endParaRP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06560" y="1640540"/>
            <a:ext cx="7174384" cy="4228447"/>
          </a:xfrm>
          <a:prstGeom prst="rect">
            <a:avLst/>
          </a:prstGeom>
        </p:spPr>
      </p:pic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1640541"/>
            <a:ext cx="3932237" cy="422844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tr-TR" sz="24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800" dirty="0" smtClean="0"/>
              <a:t>Kalbin </a:t>
            </a:r>
            <a:r>
              <a:rPr lang="tr-TR" sz="2800" dirty="0" err="1" smtClean="0"/>
              <a:t>malpozisyonu</a:t>
            </a:r>
            <a:endParaRPr lang="tr-TR" sz="2800" dirty="0" smtClean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tr-TR" sz="2800" dirty="0" err="1" smtClean="0"/>
              <a:t>Perfüzyon</a:t>
            </a:r>
            <a:r>
              <a:rPr lang="tr-TR" sz="2800" dirty="0" smtClean="0"/>
              <a:t> </a:t>
            </a:r>
            <a:r>
              <a:rPr lang="tr-TR" sz="2800" dirty="0" err="1" smtClean="0"/>
              <a:t>kanülünün</a:t>
            </a:r>
            <a:r>
              <a:rPr lang="tr-TR" sz="2800" dirty="0" smtClean="0"/>
              <a:t> </a:t>
            </a:r>
            <a:r>
              <a:rPr lang="tr-TR" sz="2800" dirty="0" err="1" smtClean="0"/>
              <a:t>malpozisyonu</a:t>
            </a:r>
            <a:endParaRPr lang="tr-TR" sz="28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800" dirty="0" err="1" smtClean="0"/>
              <a:t>Vasküler</a:t>
            </a:r>
            <a:r>
              <a:rPr lang="tr-TR" sz="2800" dirty="0" smtClean="0"/>
              <a:t> </a:t>
            </a:r>
            <a:r>
              <a:rPr lang="tr-TR" sz="2800" dirty="0" err="1" smtClean="0"/>
              <a:t>klemp</a:t>
            </a:r>
            <a:endParaRPr lang="tr-TR" sz="28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800" dirty="0" smtClean="0"/>
              <a:t>Kardiyak </a:t>
            </a:r>
            <a:r>
              <a:rPr lang="tr-TR" sz="2800" dirty="0" err="1" smtClean="0"/>
              <a:t>vent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75791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048871"/>
          </a:xfrm>
        </p:spPr>
        <p:txBody>
          <a:bodyPr>
            <a:normAutofit/>
          </a:bodyPr>
          <a:lstStyle/>
          <a:p>
            <a:pPr algn="ctr"/>
            <a:r>
              <a:rPr lang="tr-TR" sz="4000" b="1" dirty="0" smtClean="0">
                <a:latin typeface="+mn-lt"/>
              </a:rPr>
              <a:t>CO₂ ve </a:t>
            </a:r>
            <a:r>
              <a:rPr lang="tr-TR" sz="4000" b="1" dirty="0" err="1" smtClean="0">
                <a:latin typeface="+mn-lt"/>
              </a:rPr>
              <a:t>rSO</a:t>
            </a:r>
            <a:r>
              <a:rPr lang="tr-TR" sz="4000" b="1" dirty="0" smtClean="0">
                <a:latin typeface="+mn-lt"/>
              </a:rPr>
              <a:t>₂</a:t>
            </a:r>
            <a:r>
              <a:rPr lang="tr-TR" sz="4000" b="1" dirty="0" smtClean="0"/>
              <a:t>  </a:t>
            </a:r>
            <a:endParaRPr lang="tr-TR" sz="4000" b="1" dirty="0">
              <a:latin typeface="+mn-lt"/>
            </a:endParaRP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35072" y="1290918"/>
            <a:ext cx="7136642" cy="4578070"/>
          </a:xfrm>
          <a:prstGeom prst="rect">
            <a:avLst/>
          </a:prstGeom>
        </p:spPr>
      </p:pic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1734671"/>
            <a:ext cx="4095284" cy="4134317"/>
          </a:xfrm>
        </p:spPr>
        <p:txBody>
          <a:bodyPr>
            <a:normAutofit lnSpcReduction="10000"/>
          </a:bodyPr>
          <a:lstStyle/>
          <a:p>
            <a:endParaRPr lang="tr-TR" dirty="0" smtClean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tr-TR" sz="2800" dirty="0" err="1" smtClean="0">
                <a:solidFill>
                  <a:srgbClr val="FF0000"/>
                </a:solidFill>
              </a:rPr>
              <a:t>Hipokapni</a:t>
            </a:r>
            <a:r>
              <a:rPr lang="tr-TR" sz="2800" dirty="0" smtClean="0"/>
              <a:t>, </a:t>
            </a:r>
            <a:r>
              <a:rPr lang="tr-TR" sz="2800" dirty="0" err="1" smtClean="0"/>
              <a:t>serebral</a:t>
            </a:r>
            <a:r>
              <a:rPr lang="tr-TR" sz="2800" dirty="0" smtClean="0"/>
              <a:t> </a:t>
            </a:r>
            <a:r>
              <a:rPr lang="tr-TR" sz="2800" dirty="0" err="1" smtClean="0"/>
              <a:t>vazokonsrüksiyon</a:t>
            </a:r>
            <a:r>
              <a:rPr lang="tr-TR" sz="2800" dirty="0" smtClean="0"/>
              <a:t>,</a:t>
            </a:r>
          </a:p>
          <a:p>
            <a:pPr algn="ctr">
              <a:lnSpc>
                <a:spcPct val="100000"/>
              </a:lnSpc>
            </a:pPr>
            <a:r>
              <a:rPr lang="tr-TR" sz="2800" b="1" dirty="0" smtClean="0"/>
              <a:t>      </a:t>
            </a:r>
            <a:r>
              <a:rPr lang="tr-TR" sz="2800" b="1" dirty="0" err="1" smtClean="0"/>
              <a:t>rSO</a:t>
            </a:r>
            <a:r>
              <a:rPr lang="tr-TR" sz="2800" b="1" dirty="0" smtClean="0"/>
              <a:t>₂ ↓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tr-TR" sz="2800" dirty="0">
              <a:solidFill>
                <a:srgbClr val="FF0000"/>
              </a:solidFill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tr-TR" sz="2800" dirty="0" err="1" smtClean="0">
                <a:solidFill>
                  <a:srgbClr val="FF0000"/>
                </a:solidFill>
              </a:rPr>
              <a:t>Hiperkapni</a:t>
            </a:r>
            <a:r>
              <a:rPr lang="tr-TR" sz="2800" dirty="0" smtClean="0"/>
              <a:t>, </a:t>
            </a:r>
            <a:r>
              <a:rPr lang="tr-TR" sz="2800" dirty="0" err="1" smtClean="0"/>
              <a:t>serebral</a:t>
            </a:r>
            <a:r>
              <a:rPr lang="tr-TR" sz="2800" dirty="0" smtClean="0"/>
              <a:t> </a:t>
            </a:r>
            <a:r>
              <a:rPr lang="tr-TR" sz="2800" dirty="0" err="1" smtClean="0"/>
              <a:t>vazodilatasyon</a:t>
            </a:r>
            <a:r>
              <a:rPr lang="tr-TR" sz="2800" dirty="0" smtClean="0"/>
              <a:t>, </a:t>
            </a:r>
          </a:p>
          <a:p>
            <a:pPr algn="ctr">
              <a:lnSpc>
                <a:spcPct val="150000"/>
              </a:lnSpc>
            </a:pPr>
            <a:r>
              <a:rPr lang="tr-TR" sz="2800" b="1" dirty="0"/>
              <a:t> </a:t>
            </a:r>
            <a:r>
              <a:rPr lang="tr-TR" sz="2800" b="1" dirty="0" smtClean="0"/>
              <a:t>     </a:t>
            </a:r>
            <a:r>
              <a:rPr lang="tr-TR" sz="2800" b="1" dirty="0" err="1" smtClean="0"/>
              <a:t>rSO</a:t>
            </a:r>
            <a:r>
              <a:rPr lang="tr-TR" sz="2800" b="1" dirty="0" smtClean="0"/>
              <a:t>₂ ↑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209030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7" y="739589"/>
            <a:ext cx="3932237" cy="1116106"/>
          </a:xfrm>
        </p:spPr>
        <p:txBody>
          <a:bodyPr>
            <a:noAutofit/>
          </a:bodyPr>
          <a:lstStyle/>
          <a:p>
            <a:pPr algn="ctr"/>
            <a:r>
              <a:rPr lang="tr-TR" b="1" dirty="0" err="1" smtClean="0">
                <a:latin typeface="+mn-lt"/>
              </a:rPr>
              <a:t>Hipoperfüzyon</a:t>
            </a:r>
            <a:r>
              <a:rPr lang="tr-TR" b="1" dirty="0" smtClean="0">
                <a:latin typeface="+mn-lt"/>
              </a:rPr>
              <a:t> ve </a:t>
            </a:r>
            <a:r>
              <a:rPr lang="tr-TR" b="1" dirty="0" err="1" smtClean="0">
                <a:latin typeface="+mn-lt"/>
              </a:rPr>
              <a:t>rSO</a:t>
            </a:r>
            <a:r>
              <a:rPr lang="tr-TR" b="1" dirty="0" smtClean="0">
                <a:latin typeface="+mn-lt"/>
              </a:rPr>
              <a:t>₂</a:t>
            </a:r>
            <a:endParaRPr lang="tr-TR" b="1" dirty="0">
              <a:latin typeface="+mn-lt"/>
            </a:endParaRP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75520" y="1008529"/>
            <a:ext cx="6577210" cy="4432766"/>
          </a:xfrm>
          <a:prstGeom prst="rect">
            <a:avLst/>
          </a:prstGeom>
        </p:spPr>
      </p:pic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1965278"/>
            <a:ext cx="3932237" cy="3903709"/>
          </a:xfrm>
        </p:spPr>
        <p:txBody>
          <a:bodyPr>
            <a:normAutofit lnSpcReduction="10000"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800" dirty="0" smtClean="0"/>
              <a:t>Üç başarısız </a:t>
            </a:r>
            <a:r>
              <a:rPr lang="tr-TR" sz="2800" dirty="0" err="1" smtClean="0"/>
              <a:t>entübasyon</a:t>
            </a:r>
            <a:r>
              <a:rPr lang="tr-TR" sz="2800" dirty="0" smtClean="0"/>
              <a:t> girişimindeki </a:t>
            </a:r>
            <a:r>
              <a:rPr lang="tr-TR" sz="2800" dirty="0" err="1" smtClean="0"/>
              <a:t>rSO</a:t>
            </a:r>
            <a:r>
              <a:rPr lang="tr-TR" sz="2800" dirty="0" smtClean="0"/>
              <a:t>₂ düşüşleri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800" b="1" dirty="0" err="1" smtClean="0"/>
              <a:t>sPO</a:t>
            </a:r>
            <a:r>
              <a:rPr lang="tr-TR" sz="2800" b="1" dirty="0" smtClean="0"/>
              <a:t>₂</a:t>
            </a:r>
            <a:r>
              <a:rPr lang="tr-TR" sz="2800" dirty="0" smtClean="0"/>
              <a:t>  </a:t>
            </a:r>
            <a:r>
              <a:rPr lang="tr-TR" sz="2800" dirty="0" err="1" smtClean="0"/>
              <a:t>hipoksi</a:t>
            </a:r>
            <a:r>
              <a:rPr lang="tr-TR" sz="2800" dirty="0" smtClean="0"/>
              <a:t> düzeyi ve şiddetini belirlemede </a:t>
            </a:r>
            <a:r>
              <a:rPr lang="tr-TR" sz="2800" b="1" i="1" dirty="0" smtClean="0"/>
              <a:t>güvenilir olmamış</a:t>
            </a:r>
            <a:endParaRPr lang="tr-TR" sz="2800" b="1" i="1" dirty="0"/>
          </a:p>
        </p:txBody>
      </p:sp>
    </p:spTree>
    <p:extLst>
      <p:ext uri="{BB962C8B-B14F-4D97-AF65-F5344CB8AC3E}">
        <p14:creationId xmlns:p14="http://schemas.microsoft.com/office/powerpoint/2010/main" val="261472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eurological&#10;Complaints are&#10;second only to Cardiac&#10;problems for&#10;increasing morbidity&#10;in the post op period&#10;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435" y="626890"/>
            <a:ext cx="8122024" cy="6007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5015753" y="172929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4666129" y="1629786"/>
            <a:ext cx="2420471" cy="4308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2200" dirty="0" smtClean="0"/>
              <a:t>KARDİYAK CERRAHİ</a:t>
            </a:r>
            <a:endParaRPr lang="tr-TR" sz="2200" dirty="0"/>
          </a:p>
        </p:txBody>
      </p:sp>
      <p:sp>
        <p:nvSpPr>
          <p:cNvPr id="6" name="Metin kutusu 5"/>
          <p:cNvSpPr txBox="1"/>
          <p:nvPr/>
        </p:nvSpPr>
        <p:spPr>
          <a:xfrm>
            <a:off x="2084294" y="3630706"/>
            <a:ext cx="1506071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GENİŞ ENDİKASYON</a:t>
            </a:r>
            <a:endParaRPr lang="tr-TR" sz="1600" dirty="0"/>
          </a:p>
        </p:txBody>
      </p:sp>
      <p:sp>
        <p:nvSpPr>
          <p:cNvPr id="7" name="Metin kutusu 6"/>
          <p:cNvSpPr txBox="1"/>
          <p:nvPr/>
        </p:nvSpPr>
        <p:spPr>
          <a:xfrm>
            <a:off x="4840941" y="3856069"/>
            <a:ext cx="1721224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/>
              <a:t>İLERİ YAŞ</a:t>
            </a:r>
            <a:endParaRPr lang="tr-TR" sz="2400" dirty="0"/>
          </a:p>
        </p:txBody>
      </p:sp>
      <p:sp>
        <p:nvSpPr>
          <p:cNvPr id="8" name="Metin kutusu 7"/>
          <p:cNvSpPr txBox="1"/>
          <p:nvPr/>
        </p:nvSpPr>
        <p:spPr>
          <a:xfrm>
            <a:off x="7812741" y="3856069"/>
            <a:ext cx="1586753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KO-MORBİDİTE</a:t>
            </a:r>
            <a:endParaRPr lang="tr-TR" dirty="0"/>
          </a:p>
        </p:txBody>
      </p:sp>
      <p:sp>
        <p:nvSpPr>
          <p:cNvPr id="9" name="Metin kutusu 8"/>
          <p:cNvSpPr txBox="1"/>
          <p:nvPr/>
        </p:nvSpPr>
        <p:spPr>
          <a:xfrm>
            <a:off x="3966883" y="5715000"/>
            <a:ext cx="3751730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ARTMIŞ PERİOP. KOMPLİKASYONLAR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9458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199"/>
            <a:ext cx="3932237" cy="954741"/>
          </a:xfrm>
        </p:spPr>
        <p:txBody>
          <a:bodyPr>
            <a:normAutofit/>
          </a:bodyPr>
          <a:lstStyle/>
          <a:p>
            <a:pPr algn="ctr"/>
            <a:r>
              <a:rPr lang="tr-TR" sz="3800" b="1" dirty="0" err="1" smtClean="0">
                <a:latin typeface="+mn-lt"/>
              </a:rPr>
              <a:t>Hipoksemi</a:t>
            </a:r>
            <a:r>
              <a:rPr lang="tr-TR" sz="3800" b="1" dirty="0" smtClean="0">
                <a:latin typeface="+mn-lt"/>
              </a:rPr>
              <a:t> ve </a:t>
            </a:r>
            <a:r>
              <a:rPr lang="tr-TR" sz="3800" b="1" dirty="0" err="1" smtClean="0">
                <a:latin typeface="+mn-lt"/>
              </a:rPr>
              <a:t>rSO</a:t>
            </a:r>
            <a:r>
              <a:rPr lang="tr-TR" sz="3800" b="1" dirty="0">
                <a:latin typeface="+mn-lt"/>
              </a:rPr>
              <a:t>₂</a:t>
            </a:r>
            <a:r>
              <a:rPr lang="tr-TR" sz="3600" b="1" dirty="0">
                <a:latin typeface="+mn-lt"/>
              </a:rPr>
              <a:t> </a:t>
            </a:r>
            <a:endParaRPr lang="tr-TR" sz="3600" dirty="0">
              <a:latin typeface="+mn-lt"/>
            </a:endParaRP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09954" y="954741"/>
            <a:ext cx="6877963" cy="5056094"/>
          </a:xfrm>
          <a:prstGeom prst="rect">
            <a:avLst/>
          </a:prstGeom>
        </p:spPr>
      </p:pic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1573306"/>
            <a:ext cx="3932237" cy="4295682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tr-TR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 err="1" smtClean="0"/>
              <a:t>rSO</a:t>
            </a:r>
            <a:r>
              <a:rPr lang="tr-TR" sz="2800" dirty="0" smtClean="0"/>
              <a:t>₂ de düşme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 err="1" smtClean="0"/>
              <a:t>SaO</a:t>
            </a:r>
            <a:r>
              <a:rPr lang="tr-TR" sz="2800" dirty="0" smtClean="0"/>
              <a:t>₂ ve </a:t>
            </a:r>
            <a:r>
              <a:rPr lang="tr-TR" sz="2800" dirty="0" err="1" smtClean="0"/>
              <a:t>SpO</a:t>
            </a:r>
            <a:r>
              <a:rPr lang="tr-TR" sz="2800" dirty="0" smtClean="0"/>
              <a:t>₂ deki düşmeden </a:t>
            </a:r>
          </a:p>
          <a:p>
            <a:pPr algn="ctr"/>
            <a:r>
              <a:rPr lang="tr-TR" sz="2800" dirty="0" smtClean="0">
                <a:solidFill>
                  <a:srgbClr val="FF0000"/>
                </a:solidFill>
              </a:rPr>
              <a:t>DAHA ERKEN</a:t>
            </a:r>
          </a:p>
          <a:p>
            <a:pPr algn="ctr"/>
            <a:endParaRPr lang="tr-T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 smtClean="0"/>
              <a:t>KPB, </a:t>
            </a:r>
            <a:r>
              <a:rPr lang="tr-TR" sz="2800" dirty="0" err="1" smtClean="0"/>
              <a:t>hemodilüsyon</a:t>
            </a:r>
            <a:r>
              <a:rPr lang="tr-TR" sz="2800" dirty="0" smtClean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 err="1" smtClean="0"/>
              <a:t>rSO</a:t>
            </a:r>
            <a:r>
              <a:rPr lang="tr-TR" sz="2800" dirty="0" smtClean="0"/>
              <a:t>₂ geçici ↓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22319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237129"/>
          </a:xfrm>
        </p:spPr>
        <p:txBody>
          <a:bodyPr>
            <a:normAutofit/>
          </a:bodyPr>
          <a:lstStyle/>
          <a:p>
            <a:pPr algn="ctr"/>
            <a:r>
              <a:rPr lang="tr-TR" sz="4000" b="1" dirty="0" err="1">
                <a:latin typeface="+mn-lt"/>
              </a:rPr>
              <a:t>rSO</a:t>
            </a:r>
            <a:r>
              <a:rPr lang="tr-TR" sz="4000" b="1" dirty="0">
                <a:latin typeface="+mn-lt"/>
              </a:rPr>
              <a:t>₂ ve </a:t>
            </a:r>
            <a:r>
              <a:rPr lang="tr-TR" sz="4000" b="1" dirty="0" smtClean="0">
                <a:latin typeface="+mn-lt"/>
              </a:rPr>
              <a:t>ES Transfüzyonu</a:t>
            </a:r>
            <a:endParaRPr lang="tr-TR" sz="4000" dirty="0">
              <a:latin typeface="+mn-lt"/>
            </a:endParaRP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57187" y="1035423"/>
            <a:ext cx="6466941" cy="4829631"/>
          </a:xfrm>
          <a:prstGeom prst="rect">
            <a:avLst/>
          </a:prstGeom>
        </p:spPr>
      </p:pic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tr-TR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 err="1" smtClean="0"/>
              <a:t>Hb</a:t>
            </a:r>
            <a:r>
              <a:rPr lang="tr-TR" sz="2800" dirty="0" smtClean="0"/>
              <a:t>  </a:t>
            </a:r>
            <a:r>
              <a:rPr lang="tr-T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&lt; 7gr / dl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ES transfüzyonu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6918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941294"/>
          </a:xfrm>
        </p:spPr>
        <p:txBody>
          <a:bodyPr>
            <a:normAutofit/>
          </a:bodyPr>
          <a:lstStyle/>
          <a:p>
            <a:pPr algn="ctr"/>
            <a:r>
              <a:rPr lang="tr-TR" sz="4200" b="1" dirty="0" err="1">
                <a:latin typeface="+mn-lt"/>
              </a:rPr>
              <a:t>rSO</a:t>
            </a:r>
            <a:r>
              <a:rPr lang="tr-TR" sz="4200" b="1" dirty="0">
                <a:latin typeface="+mn-lt"/>
              </a:rPr>
              <a:t>₂ </a:t>
            </a:r>
            <a:r>
              <a:rPr lang="tr-TR" sz="4200" b="1" dirty="0" smtClean="0">
                <a:latin typeface="+mn-lt"/>
              </a:rPr>
              <a:t>ve Anestezi</a:t>
            </a:r>
            <a:endParaRPr lang="tr-TR" sz="4200" dirty="0">
              <a:latin typeface="+mn-lt"/>
            </a:endParaRP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50279" y="1694328"/>
            <a:ext cx="6977261" cy="3636635"/>
          </a:xfrm>
          <a:prstGeom prst="rect">
            <a:avLst/>
          </a:prstGeom>
        </p:spPr>
      </p:pic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dirty="0" err="1" smtClean="0"/>
              <a:t>İnhalasyon</a:t>
            </a:r>
            <a:r>
              <a:rPr lang="tr-TR" sz="2800" dirty="0" smtClean="0"/>
              <a:t> ajanları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dirty="0" err="1" smtClean="0"/>
              <a:t>Barbitürat</a:t>
            </a:r>
            <a:endParaRPr lang="tr-TR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dirty="0" err="1" smtClean="0"/>
              <a:t>Propofol</a:t>
            </a:r>
            <a:endParaRPr lang="tr-TR" sz="2800" dirty="0" smtClean="0"/>
          </a:p>
          <a:p>
            <a:endParaRPr lang="tr-TR" sz="2400" dirty="0" smtClean="0"/>
          </a:p>
          <a:p>
            <a:pPr algn="ctr"/>
            <a:r>
              <a:rPr lang="tr-TR" sz="2800" dirty="0" smtClean="0"/>
              <a:t>KORTİKAL SUPRESSAN</a:t>
            </a:r>
          </a:p>
          <a:p>
            <a:pPr algn="ctr"/>
            <a:r>
              <a:rPr lang="tr-TR" sz="2800" dirty="0" smtClean="0">
                <a:solidFill>
                  <a:srgbClr val="FF0000"/>
                </a:solidFill>
              </a:rPr>
              <a:t>VO₂ ↓</a:t>
            </a:r>
          </a:p>
          <a:p>
            <a:pPr algn="ctr"/>
            <a:r>
              <a:rPr lang="tr-TR" sz="2800" dirty="0" err="1" smtClean="0">
                <a:solidFill>
                  <a:srgbClr val="FF0000"/>
                </a:solidFill>
              </a:rPr>
              <a:t>rSO</a:t>
            </a:r>
            <a:r>
              <a:rPr lang="tr-TR" sz="2800" dirty="0" smtClean="0">
                <a:solidFill>
                  <a:srgbClr val="FF0000"/>
                </a:solidFill>
              </a:rPr>
              <a:t>₂↑</a:t>
            </a:r>
            <a:endParaRPr lang="tr-TR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12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887506"/>
          </a:xfrm>
        </p:spPr>
        <p:txBody>
          <a:bodyPr>
            <a:normAutofit/>
          </a:bodyPr>
          <a:lstStyle/>
          <a:p>
            <a:pPr algn="ctr"/>
            <a:r>
              <a:rPr lang="tr-TR" sz="4000" b="1" dirty="0" err="1">
                <a:latin typeface="+mn-lt"/>
              </a:rPr>
              <a:t>rSO</a:t>
            </a:r>
            <a:r>
              <a:rPr lang="tr-TR" sz="4000" b="1" dirty="0">
                <a:latin typeface="+mn-lt"/>
              </a:rPr>
              <a:t>₂ ve </a:t>
            </a:r>
            <a:r>
              <a:rPr lang="tr-TR" sz="4000" b="1" dirty="0" smtClean="0">
                <a:latin typeface="+mn-lt"/>
              </a:rPr>
              <a:t>Beyin Isısı</a:t>
            </a:r>
            <a:endParaRPr lang="tr-TR" sz="4000" dirty="0">
              <a:latin typeface="+mn-lt"/>
            </a:endParaRP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73856" y="1573306"/>
            <a:ext cx="6961262" cy="3832412"/>
          </a:xfrm>
          <a:prstGeom prst="rect">
            <a:avLst/>
          </a:prstGeom>
        </p:spPr>
      </p:pic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1573307"/>
            <a:ext cx="3932237" cy="429568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tr-TR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err="1" smtClean="0"/>
              <a:t>Hipotermiyi</a:t>
            </a:r>
            <a:r>
              <a:rPr lang="tr-TR" sz="2400" dirty="0" smtClean="0"/>
              <a:t> optimize etmek gerek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err="1" smtClean="0"/>
              <a:t>Suboptimal</a:t>
            </a:r>
            <a:r>
              <a:rPr lang="tr-TR" sz="2400" dirty="0" smtClean="0"/>
              <a:t> soğutma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smtClean="0"/>
              <a:t>Geçici </a:t>
            </a:r>
            <a:r>
              <a:rPr lang="tr-TR" sz="2400" dirty="0" err="1" smtClean="0"/>
              <a:t>serebral</a:t>
            </a:r>
            <a:r>
              <a:rPr lang="tr-TR" sz="2400" dirty="0" smtClean="0"/>
              <a:t> </a:t>
            </a:r>
            <a:r>
              <a:rPr lang="tr-TR" sz="2400" dirty="0" err="1" smtClean="0"/>
              <a:t>vazoparezi</a:t>
            </a:r>
            <a:endParaRPr lang="tr-TR" sz="2400" dirty="0" smtClean="0"/>
          </a:p>
          <a:p>
            <a:endParaRPr lang="tr-TR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smtClean="0"/>
              <a:t>Isınmada </a:t>
            </a:r>
            <a:r>
              <a:rPr lang="tr-TR" sz="2400" dirty="0" err="1" smtClean="0"/>
              <a:t>rSO</a:t>
            </a:r>
            <a:r>
              <a:rPr lang="tr-TR" sz="2400" dirty="0" smtClean="0"/>
              <a:t>₂ ile beyin ısısı ters ilişkili</a:t>
            </a:r>
            <a:endParaRPr lang="tr-TR" sz="2400" dirty="0"/>
          </a:p>
        </p:txBody>
      </p:sp>
      <p:sp>
        <p:nvSpPr>
          <p:cNvPr id="3" name="Aşağı Ok 2"/>
          <p:cNvSpPr/>
          <p:nvPr/>
        </p:nvSpPr>
        <p:spPr>
          <a:xfrm>
            <a:off x="2429389" y="3213847"/>
            <a:ext cx="376517" cy="507301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839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304365"/>
          </a:xfrm>
        </p:spPr>
        <p:txBody>
          <a:bodyPr>
            <a:normAutofit/>
          </a:bodyPr>
          <a:lstStyle/>
          <a:p>
            <a:pPr algn="ctr"/>
            <a:r>
              <a:rPr lang="tr-TR" sz="4000" b="1" dirty="0" err="1" smtClean="0">
                <a:latin typeface="+mn-lt"/>
              </a:rPr>
              <a:t>Selektif</a:t>
            </a:r>
            <a:r>
              <a:rPr lang="tr-TR" sz="4000" b="1" dirty="0" smtClean="0">
                <a:latin typeface="+mn-lt"/>
              </a:rPr>
              <a:t> </a:t>
            </a:r>
            <a:r>
              <a:rPr lang="tr-TR" sz="4000" b="1" dirty="0" err="1" smtClean="0">
                <a:latin typeface="+mn-lt"/>
              </a:rPr>
              <a:t>Serebral</a:t>
            </a:r>
            <a:r>
              <a:rPr lang="tr-TR" sz="4000" b="1" dirty="0" smtClean="0">
                <a:latin typeface="+mn-lt"/>
              </a:rPr>
              <a:t> </a:t>
            </a:r>
            <a:r>
              <a:rPr lang="tr-TR" sz="4000" b="1" dirty="0" err="1" smtClean="0">
                <a:latin typeface="+mn-lt"/>
              </a:rPr>
              <a:t>Perfüzyon</a:t>
            </a:r>
            <a:endParaRPr lang="tr-TR" sz="4000" b="1" dirty="0">
              <a:latin typeface="+mn-lt"/>
            </a:endParaRP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66155" y="1317814"/>
            <a:ext cx="7161807" cy="4370294"/>
          </a:xfrm>
          <a:prstGeom prst="rect">
            <a:avLst/>
          </a:prstGeom>
        </p:spPr>
      </p:pic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2518" cy="3811588"/>
          </a:xfrm>
        </p:spPr>
        <p:txBody>
          <a:bodyPr/>
          <a:lstStyle/>
          <a:p>
            <a:endParaRPr lang="tr-TR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3200" dirty="0" smtClean="0"/>
              <a:t>ASSP yeterli mi 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3200" dirty="0" smtClean="0"/>
              <a:t>Bazal ölçümlere göre </a:t>
            </a:r>
            <a:r>
              <a:rPr lang="tr-TR" sz="3200" dirty="0" err="1" smtClean="0"/>
              <a:t>rSO</a:t>
            </a:r>
            <a:r>
              <a:rPr lang="tr-TR" sz="3200" dirty="0" smtClean="0"/>
              <a:t>₂  </a:t>
            </a:r>
            <a:r>
              <a:rPr lang="tr-T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&gt; % 30 düşme</a:t>
            </a:r>
          </a:p>
          <a:p>
            <a:pPr algn="ctr"/>
            <a:endParaRPr lang="tr-TR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tr-T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Yeni nörolojik hasar??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258262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55296" y="510988"/>
            <a:ext cx="5525079" cy="6032241"/>
          </a:xfrm>
          <a:prstGeom prst="rect">
            <a:avLst/>
          </a:prstGeom>
        </p:spPr>
      </p:pic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987425"/>
            <a:ext cx="3932237" cy="4881563"/>
          </a:xfrm>
        </p:spPr>
        <p:txBody>
          <a:bodyPr>
            <a:normAutofit/>
          </a:bodyPr>
          <a:lstStyle/>
          <a:p>
            <a:pPr algn="ctr"/>
            <a:endParaRPr lang="tr-TR" sz="3200" dirty="0" smtClean="0"/>
          </a:p>
          <a:p>
            <a:pPr algn="ctr"/>
            <a:endParaRPr lang="tr-TR" sz="3200" dirty="0"/>
          </a:p>
          <a:p>
            <a:pPr algn="ctr"/>
            <a:r>
              <a:rPr lang="tr-TR" sz="3200" dirty="0" err="1" smtClean="0"/>
              <a:t>Selektif</a:t>
            </a:r>
            <a:r>
              <a:rPr lang="tr-TR" sz="3200" dirty="0" smtClean="0"/>
              <a:t> </a:t>
            </a:r>
            <a:r>
              <a:rPr lang="tr-TR" sz="3200" dirty="0" err="1" smtClean="0"/>
              <a:t>Serebral</a:t>
            </a:r>
            <a:r>
              <a:rPr lang="tr-TR" sz="3200" dirty="0" smtClean="0"/>
              <a:t> </a:t>
            </a:r>
            <a:r>
              <a:rPr lang="tr-TR" sz="3200" dirty="0" err="1" smtClean="0"/>
              <a:t>Perfüzyon</a:t>
            </a:r>
            <a:r>
              <a:rPr lang="tr-TR" sz="3200" dirty="0" smtClean="0"/>
              <a:t> </a:t>
            </a:r>
          </a:p>
          <a:p>
            <a:pPr algn="ctr"/>
            <a:r>
              <a:rPr lang="tr-TR" sz="3200" dirty="0" smtClean="0"/>
              <a:t>(ASSP) </a:t>
            </a:r>
            <a:endParaRPr lang="tr-TR" sz="3200" dirty="0"/>
          </a:p>
          <a:p>
            <a:pPr algn="ctr"/>
            <a:r>
              <a:rPr lang="tr-TR" sz="3200" dirty="0" err="1" smtClean="0"/>
              <a:t>rSO</a:t>
            </a:r>
            <a:r>
              <a:rPr lang="tr-TR" sz="3200" dirty="0" smtClean="0"/>
              <a:t>₂ değişiklik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323142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183341"/>
          </a:xfrm>
        </p:spPr>
        <p:txBody>
          <a:bodyPr>
            <a:normAutofit/>
          </a:bodyPr>
          <a:lstStyle/>
          <a:p>
            <a:r>
              <a:rPr lang="tr-TR" sz="3400" b="1" dirty="0" smtClean="0">
                <a:latin typeface="+mn-lt"/>
              </a:rPr>
              <a:t>Aort Anevrizma Op.</a:t>
            </a:r>
            <a:br>
              <a:rPr lang="tr-TR" sz="3400" b="1" dirty="0" smtClean="0">
                <a:latin typeface="+mn-lt"/>
              </a:rPr>
            </a:br>
            <a:r>
              <a:rPr lang="tr-TR" sz="3400" b="1" dirty="0" err="1" smtClean="0">
                <a:latin typeface="+mn-lt"/>
              </a:rPr>
              <a:t>Spinal</a:t>
            </a:r>
            <a:r>
              <a:rPr lang="tr-TR" sz="3400" b="1" dirty="0" smtClean="0">
                <a:latin typeface="+mn-lt"/>
              </a:rPr>
              <a:t> </a:t>
            </a:r>
            <a:r>
              <a:rPr lang="tr-TR" sz="3400" b="1" dirty="0" err="1" smtClean="0">
                <a:latin typeface="+mn-lt"/>
              </a:rPr>
              <a:t>Kord</a:t>
            </a:r>
            <a:r>
              <a:rPr lang="tr-TR" sz="3400" b="1" dirty="0" smtClean="0">
                <a:latin typeface="+mn-lt"/>
              </a:rPr>
              <a:t> Koruma</a:t>
            </a:r>
            <a:endParaRPr lang="tr-TR" sz="3400" b="1" dirty="0">
              <a:latin typeface="+mn-lt"/>
            </a:endParaRP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354" r="12333"/>
          <a:stretch/>
        </p:blipFill>
        <p:spPr>
          <a:xfrm>
            <a:off x="5540189" y="239751"/>
            <a:ext cx="4410635" cy="3216144"/>
          </a:xfrm>
          <a:prstGeom prst="rect">
            <a:avLst/>
          </a:prstGeom>
        </p:spPr>
      </p:pic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1842247"/>
            <a:ext cx="3932237" cy="4760259"/>
          </a:xfrm>
        </p:spPr>
        <p:txBody>
          <a:bodyPr>
            <a:normAutofit/>
          </a:bodyPr>
          <a:lstStyle/>
          <a:p>
            <a:endParaRPr lang="tr-TR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err="1" smtClean="0"/>
              <a:t>Arkus</a:t>
            </a:r>
            <a:r>
              <a:rPr lang="tr-TR" sz="2400" dirty="0" smtClean="0"/>
              <a:t> aorta cerrahisi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err="1" smtClean="0"/>
              <a:t>Torakoabdominal</a:t>
            </a:r>
            <a:r>
              <a:rPr lang="tr-TR" sz="2400" dirty="0" smtClean="0"/>
              <a:t> aort op.</a:t>
            </a:r>
          </a:p>
          <a:p>
            <a:pPr algn="ctr"/>
            <a:endParaRPr lang="tr-TR" sz="2400" dirty="0" smtClean="0"/>
          </a:p>
          <a:p>
            <a:pPr algn="ctr"/>
            <a:r>
              <a:rPr lang="tr-TR" sz="2400" dirty="0" err="1" smtClean="0"/>
              <a:t>Spinal</a:t>
            </a:r>
            <a:r>
              <a:rPr lang="tr-TR" sz="2400" dirty="0" smtClean="0"/>
              <a:t> koruma</a:t>
            </a:r>
          </a:p>
          <a:p>
            <a:pPr algn="ctr"/>
            <a:r>
              <a:rPr lang="tr-TR" sz="2400" dirty="0" smtClean="0"/>
              <a:t> </a:t>
            </a:r>
            <a:r>
              <a:rPr lang="tr-TR" sz="2400" dirty="0" smtClean="0">
                <a:solidFill>
                  <a:srgbClr val="FF0000"/>
                </a:solidFill>
              </a:rPr>
              <a:t>YETERLİ Mİ 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tr-TR" sz="22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tr-TR" sz="2200" dirty="0" smtClean="0"/>
              <a:t>Ilımlı </a:t>
            </a:r>
            <a:r>
              <a:rPr lang="tr-TR" sz="2200" dirty="0" err="1" smtClean="0"/>
              <a:t>hipotermi</a:t>
            </a:r>
            <a:endParaRPr lang="tr-TR" sz="22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tr-TR" sz="2200" dirty="0" smtClean="0"/>
              <a:t>BOS drenajı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tr-TR" sz="2200" dirty="0" smtClean="0"/>
              <a:t>Farmakolojik yaklaşım</a:t>
            </a:r>
            <a:endParaRPr lang="tr-TR" sz="2200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/>
          <a:srcRect l="11433" t="17564" r="12021" b="8422"/>
          <a:stretch/>
        </p:blipFill>
        <p:spPr>
          <a:xfrm>
            <a:off x="7491511" y="3657600"/>
            <a:ext cx="4059513" cy="294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23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330844"/>
          </a:xfrm>
        </p:spPr>
        <p:txBody>
          <a:bodyPr/>
          <a:lstStyle/>
          <a:p>
            <a:pPr algn="ctr"/>
            <a:r>
              <a:rPr lang="tr-TR" b="1" dirty="0" err="1" smtClean="0">
                <a:latin typeface="+mn-lt"/>
              </a:rPr>
              <a:t>Serebral</a:t>
            </a:r>
            <a:r>
              <a:rPr lang="tr-TR" b="1" dirty="0" smtClean="0">
                <a:latin typeface="+mn-lt"/>
              </a:rPr>
              <a:t> </a:t>
            </a:r>
            <a:r>
              <a:rPr lang="tr-TR" b="1" dirty="0" err="1" smtClean="0">
                <a:latin typeface="+mn-lt"/>
              </a:rPr>
              <a:t>Hiperperfüzyon</a:t>
            </a:r>
            <a:endParaRPr lang="tr-TR" b="1" dirty="0">
              <a:latin typeface="+mn-lt"/>
            </a:endParaRP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88461" y="1290918"/>
            <a:ext cx="6992867" cy="4578070"/>
          </a:xfrm>
          <a:prstGeom prst="rect">
            <a:avLst/>
          </a:prstGeom>
        </p:spPr>
      </p:pic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smtClean="0"/>
              <a:t>CEA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err="1" smtClean="0"/>
              <a:t>Karotis</a:t>
            </a:r>
            <a:r>
              <a:rPr lang="tr-TR" sz="2400" dirty="0" smtClean="0"/>
              <a:t> </a:t>
            </a:r>
            <a:r>
              <a:rPr lang="tr-TR" sz="2400" dirty="0" err="1" smtClean="0"/>
              <a:t>stent</a:t>
            </a:r>
            <a:r>
              <a:rPr lang="tr-TR" sz="2400" dirty="0" smtClean="0"/>
              <a:t>  </a:t>
            </a:r>
          </a:p>
          <a:p>
            <a:pPr algn="ctr"/>
            <a:r>
              <a:rPr lang="tr-TR" sz="2400" dirty="0" smtClean="0"/>
              <a:t>Kros kaldırılınca</a:t>
            </a:r>
          </a:p>
          <a:p>
            <a:pPr algn="ctr"/>
            <a:endParaRPr lang="tr-TR" sz="2400" dirty="0" smtClean="0"/>
          </a:p>
          <a:p>
            <a:pPr algn="ctr"/>
            <a:r>
              <a:rPr lang="tr-TR" sz="2400" dirty="0" err="1" smtClean="0"/>
              <a:t>İpsilateral</a:t>
            </a:r>
            <a:r>
              <a:rPr lang="tr-TR" sz="2400" dirty="0" smtClean="0"/>
              <a:t> </a:t>
            </a:r>
            <a:r>
              <a:rPr lang="tr-TR" sz="2400" dirty="0" err="1" smtClean="0"/>
              <a:t>Hiperperfüzyon</a:t>
            </a:r>
            <a:endParaRPr lang="tr-TR" sz="2400" dirty="0" smtClean="0"/>
          </a:p>
          <a:p>
            <a:pPr algn="ctr"/>
            <a:r>
              <a:rPr lang="tr-TR" sz="2400" dirty="0" err="1" smtClean="0">
                <a:solidFill>
                  <a:srgbClr val="FF0000"/>
                </a:solidFill>
              </a:rPr>
              <a:t>rSO</a:t>
            </a:r>
            <a:r>
              <a:rPr lang="tr-TR" sz="2400" dirty="0" smtClean="0">
                <a:solidFill>
                  <a:srgbClr val="FF0000"/>
                </a:solidFill>
              </a:rPr>
              <a:t>₂  </a:t>
            </a:r>
            <a:r>
              <a:rPr lang="tr-TR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 % 10 ↑</a:t>
            </a:r>
          </a:p>
          <a:p>
            <a:pPr algn="ctr"/>
            <a:r>
              <a:rPr lang="tr-TR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– 20 </a:t>
            </a:r>
            <a:r>
              <a:rPr lang="tr-TR" sz="24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dk</a:t>
            </a:r>
            <a:endParaRPr lang="tr-TR" sz="24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tr-TR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Serebral</a:t>
            </a:r>
            <a:r>
              <a:rPr lang="tr-T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Hiperperfüzyon</a:t>
            </a:r>
            <a:r>
              <a:rPr lang="tr-T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Synd</a:t>
            </a:r>
            <a:endParaRPr lang="tr-TR" sz="2400" dirty="0"/>
          </a:p>
        </p:txBody>
      </p:sp>
      <p:sp>
        <p:nvSpPr>
          <p:cNvPr id="3" name="Aşağı Ok 2"/>
          <p:cNvSpPr/>
          <p:nvPr/>
        </p:nvSpPr>
        <p:spPr>
          <a:xfrm>
            <a:off x="2563590" y="3361765"/>
            <a:ext cx="408210" cy="51402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695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981635"/>
          </a:xfrm>
        </p:spPr>
        <p:txBody>
          <a:bodyPr>
            <a:normAutofit/>
          </a:bodyPr>
          <a:lstStyle/>
          <a:p>
            <a:pPr algn="ctr"/>
            <a:r>
              <a:rPr lang="tr-TR" sz="4400" b="1" dirty="0" err="1" smtClean="0">
                <a:latin typeface="+mn-lt"/>
              </a:rPr>
              <a:t>Konvülzyon</a:t>
            </a:r>
            <a:endParaRPr lang="tr-TR" sz="4400" b="1" dirty="0">
              <a:latin typeface="+mn-lt"/>
            </a:endParaRP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71964" y="1438835"/>
            <a:ext cx="5726062" cy="4329952"/>
          </a:xfrm>
          <a:prstGeom prst="rect">
            <a:avLst/>
          </a:prstGeom>
        </p:spPr>
      </p:pic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1723869"/>
            <a:ext cx="4526691" cy="4631961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3200" dirty="0" smtClean="0"/>
              <a:t>YB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3200" dirty="0" err="1" smtClean="0"/>
              <a:t>rSO</a:t>
            </a:r>
            <a:r>
              <a:rPr lang="tr-TR" sz="3200" dirty="0" smtClean="0"/>
              <a:t>₂ </a:t>
            </a:r>
            <a:r>
              <a:rPr lang="tr-TR" sz="3200" dirty="0" err="1" smtClean="0"/>
              <a:t>trasesinde</a:t>
            </a:r>
            <a:r>
              <a:rPr lang="tr-TR" sz="3200" dirty="0"/>
              <a:t> </a:t>
            </a:r>
            <a:r>
              <a:rPr lang="tr-TR" sz="3200" dirty="0" err="1" smtClean="0"/>
              <a:t>osilasyonlar</a:t>
            </a:r>
            <a:endParaRPr lang="tr-TR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3200" dirty="0" smtClean="0"/>
              <a:t>Bazale göre</a:t>
            </a:r>
          </a:p>
          <a:p>
            <a:pPr algn="ctr"/>
            <a:r>
              <a:rPr lang="tr-TR" sz="3200" dirty="0" smtClean="0"/>
              <a:t>% 20 &lt; ↓</a:t>
            </a:r>
          </a:p>
          <a:p>
            <a:pPr algn="ctr"/>
            <a:r>
              <a:rPr lang="tr-TR" sz="3200" dirty="0" smtClean="0"/>
              <a:t>%10 &lt; ↑</a:t>
            </a:r>
          </a:p>
          <a:p>
            <a:pPr algn="ctr"/>
            <a:endParaRPr lang="tr-TR" sz="3200" dirty="0" smtClean="0"/>
          </a:p>
          <a:p>
            <a:pPr algn="ctr"/>
            <a:r>
              <a:rPr lang="tr-TR" sz="3500" dirty="0" smtClean="0"/>
              <a:t>ÖNEMLİ</a:t>
            </a:r>
            <a:endParaRPr lang="tr-TR" sz="3500" dirty="0"/>
          </a:p>
        </p:txBody>
      </p:sp>
    </p:spTree>
    <p:extLst>
      <p:ext uri="{BB962C8B-B14F-4D97-AF65-F5344CB8AC3E}">
        <p14:creationId xmlns:p14="http://schemas.microsoft.com/office/powerpoint/2010/main" val="379929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393" y="0"/>
            <a:ext cx="8973404" cy="671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89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7534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 smtClean="0">
                <a:latin typeface="+mn-lt"/>
              </a:rPr>
              <a:t>KARDİYAK CERRAHİDE SSS KOMPLİKASYONLARI</a:t>
            </a:r>
            <a:endParaRPr lang="tr-TR" b="1" dirty="0">
              <a:latin typeface="+mn-lt"/>
            </a:endParaRPr>
          </a:p>
        </p:txBody>
      </p:sp>
      <p:pic>
        <p:nvPicPr>
          <p:cNvPr id="2050" name="Picture 2" descr="Adverse CNS Outcomes&#10;Type I&#10;Cerebral death&#10;Non-fatal stroke / TIA&#10;Focal injury&#10;Stupor&#10;Encephalopathy&#10;Coma&#10;Type II&#10;D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025" y="953197"/>
            <a:ext cx="7651375" cy="5636606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4" name="Metin kutusu 3"/>
          <p:cNvSpPr txBox="1"/>
          <p:nvPr/>
        </p:nvSpPr>
        <p:spPr>
          <a:xfrm>
            <a:off x="4148875" y="1346734"/>
            <a:ext cx="3914932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/>
              <a:t>YAN ETKİLER</a:t>
            </a:r>
            <a:endParaRPr lang="tr-TR" sz="2400" b="1" dirty="0"/>
          </a:p>
        </p:txBody>
      </p:sp>
      <p:sp>
        <p:nvSpPr>
          <p:cNvPr id="5" name="Metin kutusu 4"/>
          <p:cNvSpPr txBox="1"/>
          <p:nvPr/>
        </p:nvSpPr>
        <p:spPr>
          <a:xfrm flipH="1">
            <a:off x="3638864" y="2125213"/>
            <a:ext cx="1116766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/>
              <a:t>YAŞ</a:t>
            </a:r>
            <a:endParaRPr lang="tr-TR" sz="1600" b="1" dirty="0"/>
          </a:p>
        </p:txBody>
      </p:sp>
      <p:sp>
        <p:nvSpPr>
          <p:cNvPr id="6" name="Metin kutusu 5"/>
          <p:cNvSpPr txBox="1"/>
          <p:nvPr/>
        </p:nvSpPr>
        <p:spPr>
          <a:xfrm>
            <a:off x="5711252" y="2125213"/>
            <a:ext cx="1963712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STROKE İNSİDANSI</a:t>
            </a:r>
            <a:endParaRPr lang="tr-TR" b="1" dirty="0"/>
          </a:p>
        </p:txBody>
      </p:sp>
      <p:sp>
        <p:nvSpPr>
          <p:cNvPr id="7" name="Metin kutusu 6"/>
          <p:cNvSpPr txBox="1"/>
          <p:nvPr/>
        </p:nvSpPr>
        <p:spPr>
          <a:xfrm>
            <a:off x="3297836" y="2522112"/>
            <a:ext cx="1668003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64 Y </a:t>
            </a:r>
            <a:r>
              <a:rPr lang="tr-T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  <a:endParaRPr lang="tr-TR" b="1" dirty="0"/>
          </a:p>
        </p:txBody>
      </p:sp>
      <p:sp>
        <p:nvSpPr>
          <p:cNvPr id="8" name="Metin kutusu 7"/>
          <p:cNvSpPr txBox="1"/>
          <p:nvPr/>
        </p:nvSpPr>
        <p:spPr>
          <a:xfrm>
            <a:off x="3297836" y="2983043"/>
            <a:ext cx="1783831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64 – 65 Y</a:t>
            </a:r>
            <a:endParaRPr lang="tr-TR" b="1" dirty="0"/>
          </a:p>
        </p:txBody>
      </p:sp>
      <p:sp>
        <p:nvSpPr>
          <p:cNvPr id="9" name="Metin kutusu 8"/>
          <p:cNvSpPr txBox="1"/>
          <p:nvPr/>
        </p:nvSpPr>
        <p:spPr>
          <a:xfrm>
            <a:off x="3297836" y="3451948"/>
            <a:ext cx="179132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75 Y &lt; </a:t>
            </a:r>
            <a:endParaRPr lang="tr-TR" b="1" dirty="0"/>
          </a:p>
        </p:txBody>
      </p:sp>
      <p:sp>
        <p:nvSpPr>
          <p:cNvPr id="10" name="Metin kutusu 9"/>
          <p:cNvSpPr txBox="1"/>
          <p:nvPr/>
        </p:nvSpPr>
        <p:spPr>
          <a:xfrm>
            <a:off x="2698230" y="4534993"/>
            <a:ext cx="4227226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/>
              <a:t>NCDF</a:t>
            </a:r>
          </a:p>
          <a:p>
            <a:r>
              <a:rPr lang="tr-TR" sz="2400" b="1" dirty="0"/>
              <a:t> </a:t>
            </a:r>
            <a:r>
              <a:rPr lang="tr-TR" sz="2400" b="1" dirty="0" smtClean="0"/>
              <a:t>         1.Hafta              % 60</a:t>
            </a:r>
          </a:p>
          <a:p>
            <a:r>
              <a:rPr lang="tr-TR" sz="2400" b="1" dirty="0" smtClean="0"/>
              <a:t>          2. Ay – 1. Yıl      % 25 - 30    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77813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271" y="0"/>
            <a:ext cx="9045336" cy="676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97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83024" y="500062"/>
            <a:ext cx="10515600" cy="1325563"/>
          </a:xfrm>
        </p:spPr>
        <p:txBody>
          <a:bodyPr/>
          <a:lstStyle/>
          <a:p>
            <a:pPr algn="ctr"/>
            <a:r>
              <a:rPr lang="tr-TR" b="1" dirty="0" smtClean="0">
                <a:latin typeface="+mn-lt"/>
              </a:rPr>
              <a:t>KPB SIRASINDA </a:t>
            </a:r>
            <a:r>
              <a:rPr lang="tr-TR" b="1" dirty="0" err="1" smtClean="0">
                <a:latin typeface="+mn-lt"/>
              </a:rPr>
              <a:t>rSO</a:t>
            </a:r>
            <a:r>
              <a:rPr lang="tr-TR" b="1" dirty="0" smtClean="0">
                <a:latin typeface="+mn-lt"/>
              </a:rPr>
              <a:t>₂ DÜŞME</a:t>
            </a:r>
            <a:endParaRPr lang="tr-TR" b="1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75711" y="1825625"/>
            <a:ext cx="10336306" cy="4351338"/>
          </a:xfrm>
        </p:spPr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r>
              <a:rPr lang="tr-TR" sz="4000" dirty="0" smtClean="0"/>
              <a:t>Bazale göre </a:t>
            </a:r>
            <a:r>
              <a:rPr lang="tr-TR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&gt; % 20 düşme</a:t>
            </a:r>
          </a:p>
          <a:p>
            <a:r>
              <a:rPr lang="tr-TR" sz="4000" dirty="0" smtClean="0"/>
              <a:t>rSO2 değerindeki düşme ile geçen süre (</a:t>
            </a:r>
            <a:r>
              <a:rPr lang="tr-TR" sz="4000" dirty="0" err="1" smtClean="0"/>
              <a:t>sn</a:t>
            </a:r>
            <a:r>
              <a:rPr lang="tr-TR" sz="4000" dirty="0" smtClean="0"/>
              <a:t>) </a:t>
            </a:r>
            <a:r>
              <a:rPr lang="tr-TR" sz="4000" dirty="0" err="1" smtClean="0"/>
              <a:t>nin</a:t>
            </a:r>
            <a:r>
              <a:rPr lang="tr-TR" sz="4000" dirty="0" smtClean="0"/>
              <a:t> çarpımı 3000 % saniye </a:t>
            </a:r>
            <a:r>
              <a:rPr lang="tr-TR" sz="6000" dirty="0" smtClean="0"/>
              <a:t>&lt;</a:t>
            </a:r>
            <a:endParaRPr lang="tr-TR" sz="4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84270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>
                <a:latin typeface="+mn-lt"/>
              </a:rPr>
              <a:t>KPB </a:t>
            </a:r>
            <a:r>
              <a:rPr lang="tr-TR" b="1" dirty="0" err="1">
                <a:latin typeface="+mn-lt"/>
              </a:rPr>
              <a:t>rSO</a:t>
            </a:r>
            <a:r>
              <a:rPr lang="tr-TR" b="1" dirty="0" smtClean="0">
                <a:latin typeface="+mn-lt"/>
              </a:rPr>
              <a:t>₂ de DÜŞME, </a:t>
            </a:r>
            <a:br>
              <a:rPr lang="tr-TR" b="1" dirty="0" smtClean="0">
                <a:latin typeface="+mn-lt"/>
              </a:rPr>
            </a:br>
            <a:r>
              <a:rPr lang="tr-TR" b="1" dirty="0" smtClean="0">
                <a:latin typeface="+mn-lt"/>
              </a:rPr>
              <a:t>NELER YAPILABİLİR ?</a:t>
            </a:r>
            <a:endParaRPr lang="tr-TR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690688"/>
            <a:ext cx="10820400" cy="496560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tr-TR" sz="3400" dirty="0" smtClean="0">
                <a:solidFill>
                  <a:srgbClr val="FF0000"/>
                </a:solidFill>
              </a:rPr>
              <a:t>1.</a:t>
            </a:r>
            <a:r>
              <a:rPr lang="tr-TR" sz="3400" dirty="0" smtClean="0"/>
              <a:t> Pompa akımı 2,5 L /</a:t>
            </a:r>
            <a:r>
              <a:rPr lang="tr-TR" sz="3400" dirty="0" err="1" smtClean="0"/>
              <a:t>dk</a:t>
            </a:r>
            <a:r>
              <a:rPr lang="tr-TR" sz="3400" dirty="0" smtClean="0"/>
              <a:t> /m² </a:t>
            </a:r>
            <a:r>
              <a:rPr lang="tr-TR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  <a:r>
              <a:rPr lang="tr-TR" sz="3400" dirty="0" smtClean="0"/>
              <a:t> , rezervuar yeterli ise debi↑</a:t>
            </a:r>
          </a:p>
          <a:p>
            <a:pPr>
              <a:lnSpc>
                <a:spcPct val="120000"/>
              </a:lnSpc>
            </a:pPr>
            <a:r>
              <a:rPr lang="tr-TR" sz="3400" dirty="0" smtClean="0">
                <a:solidFill>
                  <a:srgbClr val="FF0000"/>
                </a:solidFill>
              </a:rPr>
              <a:t>2.</a:t>
            </a:r>
            <a:r>
              <a:rPr lang="tr-TR" sz="3400" dirty="0" smtClean="0"/>
              <a:t> Debi artışına cevap yok ve OAB &lt; 80 </a:t>
            </a:r>
            <a:r>
              <a:rPr lang="tr-TR" sz="3400" dirty="0" err="1" smtClean="0"/>
              <a:t>mmHg</a:t>
            </a:r>
            <a:r>
              <a:rPr lang="tr-TR" sz="3400" dirty="0" smtClean="0"/>
              <a:t> ise NE ekle</a:t>
            </a:r>
          </a:p>
          <a:p>
            <a:pPr>
              <a:lnSpc>
                <a:spcPct val="120000"/>
              </a:lnSpc>
            </a:pPr>
            <a:r>
              <a:rPr lang="tr-TR" sz="3400" dirty="0" smtClean="0">
                <a:solidFill>
                  <a:srgbClr val="FF0000"/>
                </a:solidFill>
              </a:rPr>
              <a:t>3.</a:t>
            </a:r>
            <a:r>
              <a:rPr lang="tr-TR" sz="3400" dirty="0" smtClean="0"/>
              <a:t> PaO2 &lt;80 </a:t>
            </a:r>
            <a:r>
              <a:rPr lang="tr-TR" sz="3400" dirty="0" err="1" smtClean="0"/>
              <a:t>mmHg</a:t>
            </a:r>
            <a:r>
              <a:rPr lang="tr-TR" sz="3400" dirty="0" smtClean="0"/>
              <a:t> ise </a:t>
            </a:r>
            <a:r>
              <a:rPr lang="tr-TR" sz="3400" dirty="0" err="1" smtClean="0"/>
              <a:t>FiO</a:t>
            </a:r>
            <a:r>
              <a:rPr lang="tr-TR" sz="3400" dirty="0" smtClean="0"/>
              <a:t>₂ ↑</a:t>
            </a:r>
          </a:p>
          <a:p>
            <a:pPr>
              <a:lnSpc>
                <a:spcPct val="120000"/>
              </a:lnSpc>
            </a:pPr>
            <a:r>
              <a:rPr lang="tr-TR" sz="3400" dirty="0" smtClean="0">
                <a:solidFill>
                  <a:srgbClr val="FF0000"/>
                </a:solidFill>
              </a:rPr>
              <a:t>4.</a:t>
            </a:r>
            <a:r>
              <a:rPr lang="tr-TR" sz="3400" dirty="0" smtClean="0"/>
              <a:t> PCO2 &lt; 30 </a:t>
            </a:r>
            <a:r>
              <a:rPr lang="tr-TR" sz="3400" dirty="0" err="1" smtClean="0"/>
              <a:t>mmHg</a:t>
            </a:r>
            <a:r>
              <a:rPr lang="tr-TR" sz="3400" dirty="0" smtClean="0"/>
              <a:t> ise </a:t>
            </a:r>
            <a:r>
              <a:rPr lang="tr-TR" sz="3400" dirty="0" smtClean="0"/>
              <a:t>kuru hava akımı</a:t>
            </a:r>
            <a:r>
              <a:rPr lang="tr-TR" sz="3400" dirty="0" smtClean="0"/>
              <a:t> </a:t>
            </a:r>
            <a:r>
              <a:rPr lang="tr-TR" sz="3400" dirty="0" smtClean="0"/>
              <a:t>azaltarak PCO2↑</a:t>
            </a:r>
          </a:p>
          <a:p>
            <a:pPr>
              <a:lnSpc>
                <a:spcPct val="120000"/>
              </a:lnSpc>
            </a:pPr>
            <a:r>
              <a:rPr lang="tr-TR" sz="3400" dirty="0" smtClean="0">
                <a:solidFill>
                  <a:srgbClr val="FF0000"/>
                </a:solidFill>
              </a:rPr>
              <a:t>5.</a:t>
            </a:r>
            <a:r>
              <a:rPr lang="tr-TR" sz="3400" dirty="0" smtClean="0"/>
              <a:t> Anestezi derinliği,  </a:t>
            </a:r>
            <a:r>
              <a:rPr lang="tr-TR" sz="3400" dirty="0" err="1" smtClean="0"/>
              <a:t>nöromüsküler</a:t>
            </a:r>
            <a:r>
              <a:rPr lang="tr-TR" sz="3400" dirty="0" smtClean="0"/>
              <a:t> blok düzeyi kontrol et</a:t>
            </a:r>
          </a:p>
          <a:p>
            <a:pPr>
              <a:lnSpc>
                <a:spcPct val="120000"/>
              </a:lnSpc>
            </a:pPr>
            <a:r>
              <a:rPr lang="tr-TR" sz="3400" dirty="0" smtClean="0">
                <a:solidFill>
                  <a:srgbClr val="FF0000"/>
                </a:solidFill>
              </a:rPr>
              <a:t>6.</a:t>
            </a:r>
            <a:r>
              <a:rPr lang="tr-TR" sz="3400" dirty="0" smtClean="0"/>
              <a:t> </a:t>
            </a:r>
            <a:r>
              <a:rPr lang="tr-TR" sz="3400" dirty="0" err="1" smtClean="0"/>
              <a:t>Hb</a:t>
            </a:r>
            <a:r>
              <a:rPr lang="tr-TR" sz="3400" dirty="0" smtClean="0"/>
              <a:t> &lt; 7 gr/dl, ES transfüzyon </a:t>
            </a:r>
          </a:p>
          <a:p>
            <a:endParaRPr lang="tr-TR" sz="3400" dirty="0"/>
          </a:p>
        </p:txBody>
      </p:sp>
    </p:spTree>
    <p:extLst>
      <p:ext uri="{BB962C8B-B14F-4D97-AF65-F5344CB8AC3E}">
        <p14:creationId xmlns:p14="http://schemas.microsoft.com/office/powerpoint/2010/main" val="44820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>
                <a:latin typeface="+mn-lt"/>
              </a:rPr>
              <a:t>ÖZET OLARAK</a:t>
            </a:r>
            <a:endParaRPr lang="tr-TR" b="1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542196"/>
            <a:ext cx="10515600" cy="499508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tr-TR" dirty="0" err="1" smtClean="0"/>
              <a:t>Serebral</a:t>
            </a:r>
            <a:r>
              <a:rPr lang="tr-TR" dirty="0" smtClean="0"/>
              <a:t> </a:t>
            </a:r>
            <a:r>
              <a:rPr lang="tr-TR" dirty="0" err="1" smtClean="0"/>
              <a:t>oksimetre</a:t>
            </a:r>
            <a:r>
              <a:rPr lang="tr-TR" dirty="0" smtClean="0"/>
              <a:t> NIR ışığın </a:t>
            </a:r>
            <a:r>
              <a:rPr lang="tr-TR" dirty="0" err="1" smtClean="0"/>
              <a:t>oksijenize</a:t>
            </a:r>
            <a:r>
              <a:rPr lang="tr-TR" dirty="0" smtClean="0"/>
              <a:t> ve </a:t>
            </a:r>
            <a:r>
              <a:rPr lang="tr-TR" dirty="0" err="1" smtClean="0"/>
              <a:t>non-oksijenize</a:t>
            </a:r>
            <a:r>
              <a:rPr lang="tr-TR" dirty="0" smtClean="0"/>
              <a:t> kan tarafından </a:t>
            </a:r>
            <a:r>
              <a:rPr lang="tr-TR" dirty="0" err="1" smtClean="0"/>
              <a:t>absorbsiyonuna</a:t>
            </a:r>
            <a:r>
              <a:rPr lang="tr-TR" dirty="0" smtClean="0"/>
              <a:t> dayanan bir </a:t>
            </a:r>
            <a:r>
              <a:rPr lang="tr-T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trend</a:t>
            </a:r>
            <a:r>
              <a:rPr lang="tr-TR" dirty="0" smtClean="0"/>
              <a:t> monitörüdür</a:t>
            </a:r>
          </a:p>
          <a:p>
            <a:pPr>
              <a:lnSpc>
                <a:spcPct val="100000"/>
              </a:lnSpc>
            </a:pPr>
            <a:r>
              <a:rPr lang="tr-TR" dirty="0" smtClean="0"/>
              <a:t>Son değerleri pek çok </a:t>
            </a:r>
            <a:r>
              <a:rPr lang="tr-T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değişkenden</a:t>
            </a:r>
            <a:r>
              <a:rPr lang="tr-TR" dirty="0" smtClean="0"/>
              <a:t> etkilenir</a:t>
            </a:r>
          </a:p>
          <a:p>
            <a:pPr>
              <a:lnSpc>
                <a:spcPct val="100000"/>
              </a:lnSpc>
            </a:pPr>
            <a:r>
              <a:rPr lang="tr-TR" dirty="0" smtClean="0"/>
              <a:t>Kalp cerrahisinde bazal değerler </a:t>
            </a:r>
            <a:r>
              <a:rPr lang="tr-TR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prognostik</a:t>
            </a:r>
            <a:r>
              <a:rPr lang="tr-TR" dirty="0" smtClean="0"/>
              <a:t> anlam ifade edebilir</a:t>
            </a:r>
          </a:p>
          <a:p>
            <a:pPr>
              <a:lnSpc>
                <a:spcPct val="100000"/>
              </a:lnSpc>
            </a:pPr>
            <a:r>
              <a:rPr lang="tr-TR" dirty="0" err="1" smtClean="0"/>
              <a:t>Intraop</a:t>
            </a:r>
            <a:r>
              <a:rPr lang="tr-TR" dirty="0" smtClean="0"/>
              <a:t> ciddi </a:t>
            </a:r>
            <a:r>
              <a:rPr lang="tr-TR" dirty="0" err="1" smtClean="0"/>
              <a:t>desaturasyon</a:t>
            </a:r>
            <a:r>
              <a:rPr lang="tr-TR" dirty="0" smtClean="0"/>
              <a:t>         </a:t>
            </a:r>
            <a:r>
              <a:rPr lang="tr-TR" dirty="0" err="1" smtClean="0"/>
              <a:t>postop</a:t>
            </a:r>
            <a:r>
              <a:rPr lang="tr-TR" dirty="0" smtClean="0"/>
              <a:t> </a:t>
            </a:r>
            <a:r>
              <a:rPr lang="tr-T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komplikasyonlar</a:t>
            </a:r>
            <a:r>
              <a:rPr lang="tr-TR" dirty="0" smtClean="0"/>
              <a:t>, </a:t>
            </a:r>
            <a:r>
              <a:rPr lang="tr-T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NKDF</a:t>
            </a:r>
            <a:r>
              <a:rPr lang="tr-TR" dirty="0" smtClean="0"/>
              <a:t> ve hastanede </a:t>
            </a:r>
            <a:r>
              <a:rPr lang="tr-T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yatış süresi </a:t>
            </a:r>
            <a:r>
              <a:rPr lang="tr-TR" dirty="0" smtClean="0"/>
              <a:t>ile </a:t>
            </a:r>
            <a:r>
              <a:rPr lang="tr-TR" dirty="0" err="1" smtClean="0"/>
              <a:t>koreledir</a:t>
            </a:r>
            <a:endParaRPr lang="tr-TR" dirty="0" smtClean="0"/>
          </a:p>
          <a:p>
            <a:pPr>
              <a:lnSpc>
                <a:spcPct val="100000"/>
              </a:lnSpc>
            </a:pPr>
            <a:r>
              <a:rPr lang="tr-T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YB</a:t>
            </a:r>
            <a:r>
              <a:rPr lang="tr-TR" dirty="0" smtClean="0"/>
              <a:t> </a:t>
            </a:r>
            <a:r>
              <a:rPr lang="tr-TR" dirty="0" err="1" smtClean="0"/>
              <a:t>daki</a:t>
            </a:r>
            <a:r>
              <a:rPr lang="tr-TR" dirty="0" smtClean="0"/>
              <a:t> </a:t>
            </a:r>
            <a:r>
              <a:rPr lang="tr-TR" dirty="0" err="1" smtClean="0"/>
              <a:t>rölü</a:t>
            </a:r>
            <a:r>
              <a:rPr lang="tr-TR" dirty="0" smtClean="0"/>
              <a:t> giderek artmaktadır</a:t>
            </a:r>
          </a:p>
          <a:p>
            <a:pPr>
              <a:lnSpc>
                <a:spcPct val="100000"/>
              </a:lnSpc>
            </a:pPr>
            <a:r>
              <a:rPr lang="tr-TR" dirty="0" smtClean="0"/>
              <a:t>Yeterli eğitim, </a:t>
            </a:r>
            <a:r>
              <a:rPr lang="tr-TR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algoritmik</a:t>
            </a:r>
            <a:r>
              <a:rPr lang="tr-TR" dirty="0" smtClean="0"/>
              <a:t> yaklaşım ve ekiple iletişim </a:t>
            </a:r>
            <a:r>
              <a:rPr lang="tr-TR" dirty="0" err="1" smtClean="0"/>
              <a:t>monitörizasyonun</a:t>
            </a:r>
            <a:r>
              <a:rPr lang="tr-TR" dirty="0" smtClean="0"/>
              <a:t> değerini anlamlı olarak arttırır.</a:t>
            </a:r>
            <a:endParaRPr lang="tr-TR" dirty="0"/>
          </a:p>
        </p:txBody>
      </p:sp>
      <p:sp>
        <p:nvSpPr>
          <p:cNvPr id="4" name="Sağ Ok 3"/>
          <p:cNvSpPr/>
          <p:nvPr/>
        </p:nvSpPr>
        <p:spPr>
          <a:xfrm>
            <a:off x="272955" y="1542196"/>
            <a:ext cx="565245" cy="38213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00"/>
              </a:solidFill>
            </a:endParaRPr>
          </a:p>
        </p:txBody>
      </p:sp>
      <p:sp>
        <p:nvSpPr>
          <p:cNvPr id="10" name="Sağ Ok 9"/>
          <p:cNvSpPr/>
          <p:nvPr/>
        </p:nvSpPr>
        <p:spPr>
          <a:xfrm>
            <a:off x="267266" y="2528935"/>
            <a:ext cx="565245" cy="38213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00"/>
              </a:solidFill>
            </a:endParaRPr>
          </a:p>
        </p:txBody>
      </p:sp>
      <p:sp>
        <p:nvSpPr>
          <p:cNvPr id="11" name="Sağ Ok 10"/>
          <p:cNvSpPr/>
          <p:nvPr/>
        </p:nvSpPr>
        <p:spPr>
          <a:xfrm>
            <a:off x="267267" y="3074893"/>
            <a:ext cx="565245" cy="38213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00"/>
              </a:solidFill>
            </a:endParaRPr>
          </a:p>
        </p:txBody>
      </p:sp>
      <p:sp>
        <p:nvSpPr>
          <p:cNvPr id="12" name="Sağ Ok 11"/>
          <p:cNvSpPr/>
          <p:nvPr/>
        </p:nvSpPr>
        <p:spPr>
          <a:xfrm>
            <a:off x="267267" y="3690677"/>
            <a:ext cx="565245" cy="38213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00"/>
              </a:solidFill>
            </a:endParaRPr>
          </a:p>
        </p:txBody>
      </p:sp>
      <p:sp>
        <p:nvSpPr>
          <p:cNvPr id="13" name="Sağ Ok 12"/>
          <p:cNvSpPr/>
          <p:nvPr/>
        </p:nvSpPr>
        <p:spPr>
          <a:xfrm>
            <a:off x="267267" y="4661350"/>
            <a:ext cx="565245" cy="38213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00"/>
              </a:solidFill>
            </a:endParaRPr>
          </a:p>
        </p:txBody>
      </p:sp>
      <p:sp>
        <p:nvSpPr>
          <p:cNvPr id="14" name="Sağ Ok 13"/>
          <p:cNvSpPr/>
          <p:nvPr/>
        </p:nvSpPr>
        <p:spPr>
          <a:xfrm>
            <a:off x="272954" y="5238465"/>
            <a:ext cx="565245" cy="38213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00"/>
              </a:solidFill>
            </a:endParaRPr>
          </a:p>
        </p:txBody>
      </p:sp>
      <p:sp>
        <p:nvSpPr>
          <p:cNvPr id="15" name="Sağ Ok 14"/>
          <p:cNvSpPr/>
          <p:nvPr/>
        </p:nvSpPr>
        <p:spPr>
          <a:xfrm>
            <a:off x="5123543" y="3751126"/>
            <a:ext cx="493486" cy="3216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384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86254"/>
          </a:xfrm>
        </p:spPr>
        <p:txBody>
          <a:bodyPr/>
          <a:lstStyle/>
          <a:p>
            <a:pPr algn="ctr"/>
            <a:r>
              <a:rPr lang="tr-TR" b="1" dirty="0" smtClean="0">
                <a:latin typeface="+mn-lt"/>
              </a:rPr>
              <a:t>İLERİDE</a:t>
            </a:r>
            <a:endParaRPr lang="tr-TR" b="1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3600" dirty="0" smtClean="0"/>
              <a:t>Daha çok kullanım alanı bulacak</a:t>
            </a:r>
          </a:p>
          <a:p>
            <a:r>
              <a:rPr lang="tr-TR" sz="3600" dirty="0" err="1" smtClean="0"/>
              <a:t>Pediyatrik</a:t>
            </a:r>
            <a:r>
              <a:rPr lang="tr-TR" sz="3600" dirty="0" smtClean="0"/>
              <a:t> </a:t>
            </a:r>
            <a:r>
              <a:rPr lang="tr-TR" sz="3600" dirty="0" err="1" smtClean="0"/>
              <a:t>kulanımı</a:t>
            </a:r>
            <a:r>
              <a:rPr lang="tr-TR" sz="3600" dirty="0" smtClean="0"/>
              <a:t> daha da artacak</a:t>
            </a:r>
          </a:p>
          <a:p>
            <a:r>
              <a:rPr lang="tr-TR" sz="3600" dirty="0" err="1" smtClean="0"/>
              <a:t>Spinal</a:t>
            </a:r>
            <a:r>
              <a:rPr lang="tr-TR" sz="3600" dirty="0" smtClean="0"/>
              <a:t> </a:t>
            </a:r>
            <a:r>
              <a:rPr lang="tr-TR" sz="3600" dirty="0" err="1" smtClean="0"/>
              <a:t>kord</a:t>
            </a:r>
            <a:r>
              <a:rPr lang="tr-TR" sz="3600" dirty="0" smtClean="0"/>
              <a:t> kanlanması, korunması</a:t>
            </a:r>
          </a:p>
          <a:p>
            <a:r>
              <a:rPr lang="tr-TR" sz="3600" dirty="0" err="1" smtClean="0"/>
              <a:t>Renal</a:t>
            </a:r>
            <a:r>
              <a:rPr lang="tr-TR" sz="3600" dirty="0" smtClean="0"/>
              <a:t> kanlanma</a:t>
            </a:r>
          </a:p>
          <a:p>
            <a:r>
              <a:rPr lang="tr-TR" sz="3600" dirty="0" err="1" smtClean="0"/>
              <a:t>Splanknik</a:t>
            </a:r>
            <a:r>
              <a:rPr lang="tr-TR" sz="3600" dirty="0" smtClean="0"/>
              <a:t> bölge kanlanması</a:t>
            </a:r>
          </a:p>
          <a:p>
            <a:endParaRPr lang="tr-TR" sz="3600" dirty="0"/>
          </a:p>
          <a:p>
            <a:pPr marL="0" indent="0" algn="ctr">
              <a:buNone/>
            </a:pPr>
            <a:r>
              <a:rPr lang="tr-TR" sz="3600" dirty="0" smtClean="0"/>
              <a:t>DAHA ÇOK ÇALIŞMA YAPILACAK</a:t>
            </a:r>
          </a:p>
          <a:p>
            <a:pPr marL="0" indent="0" algn="ctr">
              <a:buNone/>
            </a:pPr>
            <a:endParaRPr lang="tr-TR" sz="3600" dirty="0"/>
          </a:p>
        </p:txBody>
      </p:sp>
      <p:sp>
        <p:nvSpPr>
          <p:cNvPr id="4" name="Oval 3"/>
          <p:cNvSpPr/>
          <p:nvPr/>
        </p:nvSpPr>
        <p:spPr>
          <a:xfrm>
            <a:off x="1062318" y="2326342"/>
            <a:ext cx="2151529" cy="68579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Oval 4"/>
          <p:cNvSpPr/>
          <p:nvPr/>
        </p:nvSpPr>
        <p:spPr>
          <a:xfrm>
            <a:off x="1062317" y="3606988"/>
            <a:ext cx="1371601" cy="64228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Sağ Ok 5"/>
          <p:cNvSpPr/>
          <p:nvPr/>
        </p:nvSpPr>
        <p:spPr>
          <a:xfrm>
            <a:off x="363071" y="3109447"/>
            <a:ext cx="542364" cy="37651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Sağ Ok 6"/>
          <p:cNvSpPr/>
          <p:nvPr/>
        </p:nvSpPr>
        <p:spPr>
          <a:xfrm>
            <a:off x="295836" y="4393269"/>
            <a:ext cx="542364" cy="37651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321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4495146" y="5970494"/>
            <a:ext cx="3133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smtClean="0">
                <a:solidFill>
                  <a:srgbClr val="FFFF00"/>
                </a:solidFill>
              </a:rPr>
              <a:t>TEŞEKKÜRLER</a:t>
            </a:r>
            <a:endParaRPr lang="tr-TR" sz="4000" b="1" dirty="0">
              <a:solidFill>
                <a:srgbClr val="FFFF00"/>
              </a:solidFill>
            </a:endParaRPr>
          </a:p>
        </p:txBody>
      </p:sp>
      <p:pic>
        <p:nvPicPr>
          <p:cNvPr id="2" name="Picture 2" descr="perfusionist cartoon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874" y="769843"/>
            <a:ext cx="7059707" cy="5294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78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5400" b="1" dirty="0" smtClean="0">
                <a:latin typeface="+mn-lt"/>
              </a:rPr>
              <a:t>ETYOLOJİ</a:t>
            </a:r>
            <a:endParaRPr lang="tr-TR" sz="5400" b="1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66899"/>
            <a:ext cx="10515600" cy="4310063"/>
          </a:xfrm>
        </p:spPr>
        <p:txBody>
          <a:bodyPr>
            <a:normAutofit/>
          </a:bodyPr>
          <a:lstStyle/>
          <a:p>
            <a:r>
              <a:rPr lang="tr-TR" sz="4000" dirty="0" smtClean="0"/>
              <a:t>Hipotansiyon</a:t>
            </a:r>
          </a:p>
          <a:p>
            <a:r>
              <a:rPr lang="tr-TR" sz="4000" dirty="0" smtClean="0"/>
              <a:t>Anemi</a:t>
            </a:r>
          </a:p>
          <a:p>
            <a:r>
              <a:rPr lang="tr-TR" sz="4000" dirty="0" smtClean="0"/>
              <a:t>Düşük Oksijen </a:t>
            </a:r>
            <a:r>
              <a:rPr lang="tr-TR" sz="4000" dirty="0" err="1" smtClean="0"/>
              <a:t>Saturasyonu</a:t>
            </a:r>
            <a:endParaRPr lang="tr-TR" sz="4000" dirty="0" smtClean="0"/>
          </a:p>
          <a:p>
            <a:r>
              <a:rPr lang="tr-TR" sz="4000" dirty="0" err="1" smtClean="0"/>
              <a:t>Anestezik</a:t>
            </a:r>
            <a:r>
              <a:rPr lang="tr-TR" sz="4000" dirty="0" smtClean="0"/>
              <a:t> ajanlar ( dolaylı olarak)</a:t>
            </a:r>
          </a:p>
          <a:p>
            <a:r>
              <a:rPr lang="tr-TR" sz="4000" dirty="0" smtClean="0"/>
              <a:t>Daha önce geçirilmiş nörolojik olaylar</a:t>
            </a:r>
          </a:p>
          <a:p>
            <a:r>
              <a:rPr lang="tr-TR" sz="4000" dirty="0" smtClean="0"/>
              <a:t>Genetik faktörler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3947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5400" b="1" dirty="0" smtClean="0">
                <a:latin typeface="+mn-lt"/>
              </a:rPr>
              <a:t>ÖNLEME</a:t>
            </a:r>
            <a:endParaRPr lang="tr-TR" sz="5400" b="1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15516"/>
          </a:xfrm>
        </p:spPr>
        <p:txBody>
          <a:bodyPr/>
          <a:lstStyle/>
          <a:p>
            <a:endParaRPr lang="tr-TR" dirty="0" smtClean="0"/>
          </a:p>
          <a:p>
            <a:pPr marL="0" indent="0" algn="ctr">
              <a:buNone/>
            </a:pPr>
            <a:r>
              <a:rPr lang="tr-TR" sz="4000" dirty="0" smtClean="0"/>
              <a:t>Sürekli, eş zamanlı, beyin </a:t>
            </a:r>
            <a:r>
              <a:rPr lang="tr-TR" sz="4000" dirty="0" err="1" smtClean="0"/>
              <a:t>monitörizasyonu</a:t>
            </a:r>
            <a:endParaRPr lang="tr-TR" sz="4000" dirty="0" smtClean="0"/>
          </a:p>
          <a:p>
            <a:pPr lvl="1"/>
            <a:endParaRPr lang="tr-TR" sz="2800" dirty="0" smtClean="0"/>
          </a:p>
          <a:p>
            <a:pPr lvl="1">
              <a:lnSpc>
                <a:spcPct val="100000"/>
              </a:lnSpc>
            </a:pPr>
            <a:r>
              <a:rPr lang="tr-TR" sz="3600" dirty="0" smtClean="0"/>
              <a:t>EEG</a:t>
            </a:r>
          </a:p>
          <a:p>
            <a:pPr lvl="1">
              <a:lnSpc>
                <a:spcPct val="100000"/>
              </a:lnSpc>
            </a:pPr>
            <a:r>
              <a:rPr lang="tr-TR" sz="3600" dirty="0" smtClean="0"/>
              <a:t>TCD</a:t>
            </a:r>
          </a:p>
          <a:p>
            <a:pPr lvl="1">
              <a:lnSpc>
                <a:spcPct val="100000"/>
              </a:lnSpc>
            </a:pPr>
            <a:r>
              <a:rPr lang="tr-TR" sz="3600" dirty="0" err="1" smtClean="0"/>
              <a:t>JvSO</a:t>
            </a:r>
            <a:r>
              <a:rPr lang="tr-TR" sz="3600" dirty="0" smtClean="0"/>
              <a:t>₂</a:t>
            </a:r>
          </a:p>
          <a:p>
            <a:pPr lvl="1">
              <a:lnSpc>
                <a:spcPct val="100000"/>
              </a:lnSpc>
            </a:pPr>
            <a:r>
              <a:rPr lang="tr-TR" sz="3600" b="1" dirty="0" err="1" smtClean="0"/>
              <a:t>Serebral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Oksimetri</a:t>
            </a:r>
            <a:r>
              <a:rPr lang="tr-TR" sz="3600" b="1" dirty="0" smtClean="0"/>
              <a:t> ( NIRS )</a:t>
            </a:r>
            <a:endParaRPr lang="tr-TR" sz="3600" b="1" dirty="0"/>
          </a:p>
        </p:txBody>
      </p:sp>
    </p:spTree>
    <p:extLst>
      <p:ext uri="{BB962C8B-B14F-4D97-AF65-F5344CB8AC3E}">
        <p14:creationId xmlns:p14="http://schemas.microsoft.com/office/powerpoint/2010/main" val="186072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5400" b="1" dirty="0" smtClean="0">
                <a:latin typeface="+mn-lt"/>
              </a:rPr>
              <a:t>NIRS</a:t>
            </a:r>
            <a:endParaRPr lang="tr-TR" sz="5400" b="1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32329" y="1583577"/>
            <a:ext cx="10900280" cy="511305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tr-TR" sz="3800" dirty="0" err="1" smtClean="0"/>
              <a:t>Serebral</a:t>
            </a:r>
            <a:r>
              <a:rPr lang="tr-TR" sz="3800" dirty="0" smtClean="0"/>
              <a:t> SO₂ nu, </a:t>
            </a:r>
            <a:r>
              <a:rPr lang="tr-TR" sz="3800" dirty="0" err="1" smtClean="0"/>
              <a:t>non-invaziv</a:t>
            </a:r>
            <a:r>
              <a:rPr lang="tr-TR" sz="3800" dirty="0" smtClean="0"/>
              <a:t>, sürekli ölçen monitör</a:t>
            </a:r>
          </a:p>
          <a:p>
            <a:pPr>
              <a:lnSpc>
                <a:spcPct val="150000"/>
              </a:lnSpc>
            </a:pPr>
            <a:r>
              <a:rPr lang="tr-TR" sz="3800" dirty="0" err="1" smtClean="0"/>
              <a:t>Arteriyel</a:t>
            </a:r>
            <a:r>
              <a:rPr lang="tr-TR" sz="3800" dirty="0" smtClean="0"/>
              <a:t>, </a:t>
            </a:r>
            <a:r>
              <a:rPr lang="tr-TR" sz="3800" dirty="0" err="1" smtClean="0"/>
              <a:t>venöz</a:t>
            </a:r>
            <a:r>
              <a:rPr lang="tr-TR" sz="3800" dirty="0" smtClean="0"/>
              <a:t> ve </a:t>
            </a:r>
            <a:r>
              <a:rPr lang="tr-TR" sz="3800" dirty="0" err="1" smtClean="0"/>
              <a:t>kapiller</a:t>
            </a:r>
            <a:r>
              <a:rPr lang="tr-TR" sz="3800" dirty="0" smtClean="0"/>
              <a:t> kan SO₂ gösterir</a:t>
            </a:r>
          </a:p>
          <a:p>
            <a:pPr>
              <a:lnSpc>
                <a:spcPct val="150000"/>
              </a:lnSpc>
            </a:pPr>
            <a:r>
              <a:rPr lang="tr-TR" sz="3800" dirty="0" err="1" smtClean="0"/>
              <a:t>Frontal</a:t>
            </a:r>
            <a:r>
              <a:rPr lang="tr-TR" sz="3800" dirty="0" smtClean="0"/>
              <a:t> bölge </a:t>
            </a:r>
          </a:p>
          <a:p>
            <a:pPr lvl="1">
              <a:lnSpc>
                <a:spcPct val="150000"/>
              </a:lnSpc>
            </a:pPr>
            <a:r>
              <a:rPr lang="tr-TR" sz="3400" dirty="0" err="1" smtClean="0"/>
              <a:t>Anterior</a:t>
            </a:r>
            <a:r>
              <a:rPr lang="tr-TR" sz="3400" dirty="0" smtClean="0"/>
              <a:t> </a:t>
            </a:r>
            <a:r>
              <a:rPr lang="tr-TR" sz="3400" dirty="0" err="1" smtClean="0"/>
              <a:t>Serebral</a:t>
            </a:r>
            <a:r>
              <a:rPr lang="tr-TR" sz="3400" dirty="0" smtClean="0"/>
              <a:t> Arter</a:t>
            </a:r>
          </a:p>
          <a:p>
            <a:pPr lvl="1">
              <a:lnSpc>
                <a:spcPct val="150000"/>
              </a:lnSpc>
            </a:pPr>
            <a:r>
              <a:rPr lang="tr-TR" sz="3400" dirty="0" err="1" smtClean="0"/>
              <a:t>Middle</a:t>
            </a:r>
            <a:r>
              <a:rPr lang="tr-TR" sz="3400" dirty="0" smtClean="0"/>
              <a:t> </a:t>
            </a:r>
            <a:r>
              <a:rPr lang="tr-TR" sz="3400" dirty="0" err="1" smtClean="0"/>
              <a:t>Serebral</a:t>
            </a:r>
            <a:r>
              <a:rPr lang="tr-TR" sz="3400" dirty="0" smtClean="0"/>
              <a:t> Arter</a:t>
            </a:r>
          </a:p>
          <a:p>
            <a:pPr>
              <a:lnSpc>
                <a:spcPct val="150000"/>
              </a:lnSpc>
            </a:pPr>
            <a:r>
              <a:rPr lang="tr-TR" sz="3800" dirty="0" smtClean="0">
                <a:solidFill>
                  <a:srgbClr val="FF0000"/>
                </a:solidFill>
              </a:rPr>
              <a:t>O₂ sunum / tüketimi dengesi</a:t>
            </a:r>
          </a:p>
          <a:p>
            <a:endParaRPr lang="tr-TR" sz="3800" dirty="0"/>
          </a:p>
        </p:txBody>
      </p:sp>
      <p:pic>
        <p:nvPicPr>
          <p:cNvPr id="3074" name="Picture 2" descr="cerebral oximeter cartoon ile ilgili görsel sonuc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90" b="3373"/>
          <a:stretch/>
        </p:blipFill>
        <p:spPr bwMode="auto">
          <a:xfrm>
            <a:off x="6688040" y="3656999"/>
            <a:ext cx="5144569" cy="2756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995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5199062" cy="1044054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 smtClean="0">
                <a:latin typeface="+mn-lt"/>
              </a:rPr>
              <a:t>ÇALIŞMA PRENSİPLERİ</a:t>
            </a:r>
            <a:endParaRPr lang="tr-TR" sz="3600" b="1" dirty="0">
              <a:latin typeface="+mn-lt"/>
            </a:endParaRP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1653986"/>
            <a:ext cx="5199062" cy="4890781"/>
          </a:xfrm>
        </p:spPr>
        <p:txBody>
          <a:bodyPr>
            <a:noAutofit/>
          </a:bodyPr>
          <a:lstStyle/>
          <a:p>
            <a:endParaRPr lang="tr-TR" sz="3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3000" dirty="0" err="1" smtClean="0"/>
              <a:t>İnfrared</a:t>
            </a:r>
            <a:r>
              <a:rPr lang="tr-TR" sz="3000" dirty="0" smtClean="0"/>
              <a:t> ışık kullanan teknoloji</a:t>
            </a:r>
          </a:p>
          <a:p>
            <a:pPr lvl="1"/>
            <a:endParaRPr lang="tr-TR" sz="3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3000" dirty="0" err="1" smtClean="0"/>
              <a:t>Pulse</a:t>
            </a:r>
            <a:r>
              <a:rPr lang="tr-TR" sz="3000" dirty="0" smtClean="0"/>
              <a:t> </a:t>
            </a:r>
            <a:r>
              <a:rPr lang="tr-TR" sz="3000" dirty="0" err="1" smtClean="0"/>
              <a:t>oksimetre</a:t>
            </a:r>
            <a:r>
              <a:rPr lang="tr-TR" sz="3000" dirty="0" smtClean="0"/>
              <a:t> (</a:t>
            </a:r>
            <a:r>
              <a:rPr lang="tr-TR" sz="3000" dirty="0" err="1" smtClean="0"/>
              <a:t>SpO</a:t>
            </a:r>
            <a:r>
              <a:rPr lang="tr-TR" sz="3000" dirty="0" smtClean="0"/>
              <a:t>₂ )</a:t>
            </a:r>
            <a:endParaRPr lang="tr-TR" sz="3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tr-TR" sz="3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3000" dirty="0" err="1" smtClean="0"/>
              <a:t>Pulsatil</a:t>
            </a:r>
            <a:endParaRPr lang="tr-TR" sz="3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3000" dirty="0" smtClean="0"/>
              <a:t>660 / 940 </a:t>
            </a:r>
            <a:r>
              <a:rPr lang="tr-TR" sz="3000" dirty="0" err="1" smtClean="0"/>
              <a:t>nm</a:t>
            </a:r>
            <a:r>
              <a:rPr lang="tr-TR" sz="3000" dirty="0" smtClean="0"/>
              <a:t> dalga boyu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3000" dirty="0" err="1" smtClean="0"/>
              <a:t>Arteriyel</a:t>
            </a:r>
            <a:r>
              <a:rPr lang="tr-TR" sz="3000" dirty="0" smtClean="0"/>
              <a:t> </a:t>
            </a:r>
            <a:r>
              <a:rPr lang="tr-TR" sz="3000" dirty="0" err="1" smtClean="0"/>
              <a:t>Hb</a:t>
            </a:r>
            <a:r>
              <a:rPr lang="tr-TR" sz="3000" dirty="0" smtClean="0"/>
              <a:t> O₂ </a:t>
            </a:r>
            <a:r>
              <a:rPr lang="tr-TR" sz="3000" dirty="0" err="1" smtClean="0"/>
              <a:t>saturasyonu</a:t>
            </a:r>
            <a:endParaRPr lang="tr-TR" sz="3000" dirty="0" smtClean="0"/>
          </a:p>
          <a:p>
            <a:pPr lvl="1"/>
            <a:endParaRPr lang="tr-TR" sz="3000" dirty="0"/>
          </a:p>
          <a:p>
            <a:pPr lvl="1"/>
            <a:endParaRPr lang="tr-TR" sz="3000" dirty="0" smtClean="0"/>
          </a:p>
        </p:txBody>
      </p:sp>
      <p:pic>
        <p:nvPicPr>
          <p:cNvPr id="4098" name="Picture 2" descr="pulse oximeter trace monitor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149" y="796910"/>
            <a:ext cx="3394426" cy="140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İlgili res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164" y="2456549"/>
            <a:ext cx="4669289" cy="1970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pulse oximeter trace monitor ile ilgili görsel sonuc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748" y="4770560"/>
            <a:ext cx="3379444" cy="177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04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14350" y="171450"/>
            <a:ext cx="4419600" cy="819150"/>
          </a:xfrm>
        </p:spPr>
        <p:txBody>
          <a:bodyPr>
            <a:noAutofit/>
          </a:bodyPr>
          <a:lstStyle/>
          <a:p>
            <a:pPr algn="ctr"/>
            <a:r>
              <a:rPr lang="tr-TR" sz="3400" b="1" dirty="0" smtClean="0">
                <a:latin typeface="+mn-lt"/>
              </a:rPr>
              <a:t>SEREBRAL OKSİMETRE</a:t>
            </a:r>
            <a:endParaRPr lang="tr-TR" sz="3400" dirty="0">
              <a:latin typeface="+mn-lt"/>
            </a:endParaRP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85800" y="1162050"/>
            <a:ext cx="4552950" cy="5429250"/>
          </a:xfrm>
        </p:spPr>
        <p:txBody>
          <a:bodyPr>
            <a:normAutofit fontScale="85000" lnSpcReduction="2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tr-TR" sz="3600" dirty="0" smtClean="0"/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tr-TR" sz="3600" dirty="0" err="1" smtClean="0"/>
              <a:t>Non</a:t>
            </a:r>
            <a:r>
              <a:rPr lang="tr-TR" sz="3600" dirty="0" smtClean="0"/>
              <a:t>- </a:t>
            </a:r>
            <a:r>
              <a:rPr lang="tr-TR" sz="3600" dirty="0" err="1"/>
              <a:t>pulsatil</a:t>
            </a:r>
            <a:endParaRPr lang="tr-TR" sz="3600" dirty="0"/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tr-TR" sz="3600" dirty="0"/>
              <a:t>Işığın yansıması prensibi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tr-TR" sz="3600" dirty="0"/>
              <a:t>730- 810 </a:t>
            </a:r>
            <a:r>
              <a:rPr lang="tr-TR" sz="3600" dirty="0" err="1"/>
              <a:t>nm</a:t>
            </a:r>
            <a:r>
              <a:rPr lang="tr-TR" sz="3600" dirty="0"/>
              <a:t> </a:t>
            </a:r>
            <a:endParaRPr lang="tr-TR" sz="3600" dirty="0" smtClean="0"/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tr-TR" sz="3600" dirty="0" smtClean="0"/>
              <a:t>% </a:t>
            </a:r>
            <a:r>
              <a:rPr lang="tr-TR" sz="3600" dirty="0"/>
              <a:t>30 </a:t>
            </a:r>
            <a:r>
              <a:rPr lang="tr-TR" sz="3600" dirty="0" smtClean="0"/>
              <a:t>Art - % 70 </a:t>
            </a:r>
            <a:r>
              <a:rPr lang="tr-TR" sz="3600" dirty="0" err="1" smtClean="0"/>
              <a:t>Ven</a:t>
            </a:r>
            <a:r>
              <a:rPr lang="tr-TR" sz="3600" dirty="0" smtClean="0"/>
              <a:t> 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tr-TR" sz="3600" dirty="0" err="1" smtClean="0"/>
              <a:t>Serebral</a:t>
            </a:r>
            <a:r>
              <a:rPr lang="tr-TR" sz="3600" dirty="0" smtClean="0"/>
              <a:t> </a:t>
            </a:r>
            <a:r>
              <a:rPr lang="tr-TR" sz="3600" dirty="0" err="1"/>
              <a:t>Venöz</a:t>
            </a:r>
            <a:r>
              <a:rPr lang="tr-TR" sz="3600" dirty="0"/>
              <a:t> SO₂ 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tr-TR" sz="3600" dirty="0"/>
              <a:t>Bir ışık yayıcı, </a:t>
            </a:r>
            <a:r>
              <a:rPr lang="tr-TR" sz="3600" b="1" dirty="0"/>
              <a:t>2 </a:t>
            </a:r>
            <a:r>
              <a:rPr lang="tr-TR" sz="3600" b="1" dirty="0" err="1"/>
              <a:t>sensör</a:t>
            </a:r>
            <a:endParaRPr lang="tr-TR" sz="3600" b="1" dirty="0"/>
          </a:p>
          <a:p>
            <a:pPr lvl="1" algn="ctr">
              <a:lnSpc>
                <a:spcPct val="120000"/>
              </a:lnSpc>
            </a:pPr>
            <a:r>
              <a:rPr lang="tr-TR" sz="3200" dirty="0" err="1"/>
              <a:t>Ekstraserebral</a:t>
            </a:r>
            <a:r>
              <a:rPr lang="tr-TR" sz="3200" dirty="0"/>
              <a:t> </a:t>
            </a:r>
            <a:r>
              <a:rPr lang="tr-TR" sz="3200" dirty="0" err="1"/>
              <a:t>kontaminasyon</a:t>
            </a:r>
            <a:r>
              <a:rPr lang="tr-TR" sz="3200" dirty="0"/>
              <a:t> </a:t>
            </a:r>
            <a:r>
              <a:rPr lang="tr-TR" sz="3200" dirty="0" err="1"/>
              <a:t>minimalize</a:t>
            </a:r>
            <a:endParaRPr lang="tr-TR" sz="3200" dirty="0"/>
          </a:p>
          <a:p>
            <a:endParaRPr lang="tr-TR" dirty="0"/>
          </a:p>
        </p:txBody>
      </p:sp>
      <p:pic>
        <p:nvPicPr>
          <p:cNvPr id="5122" name="Picture 2" descr="Left Brain&#10;Right Brain&#10;TIA&#10;Systemic BP Compared to&#10;Cerebral Perfusion&#10;• With normal left brain arteries,&#10;perfusion and rSO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50" y="485775"/>
            <a:ext cx="680085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4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777921"/>
            <a:ext cx="3909633" cy="5813947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tr-TR" sz="2000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3000" dirty="0" smtClean="0"/>
              <a:t>Fotonların yolu </a:t>
            </a:r>
            <a:r>
              <a:rPr lang="tr-TR" sz="3000" b="1" dirty="0" smtClean="0"/>
              <a:t>parabolik</a:t>
            </a:r>
            <a:endParaRPr lang="tr-TR" sz="3000" b="1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3000" dirty="0" err="1" smtClean="0"/>
              <a:t>Infrared</a:t>
            </a:r>
            <a:r>
              <a:rPr lang="tr-TR" sz="3000" dirty="0" smtClean="0"/>
              <a:t> fotonlar        </a:t>
            </a:r>
            <a:r>
              <a:rPr lang="tr-TR" sz="3000" b="1" dirty="0" smtClean="0"/>
              <a:t>2 cm </a:t>
            </a:r>
            <a:r>
              <a:rPr lang="tr-TR" sz="3000" dirty="0" smtClean="0"/>
              <a:t>derine iner.</a:t>
            </a:r>
            <a:endParaRPr lang="tr-TR" sz="3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3000" b="1" dirty="0" smtClean="0"/>
              <a:t>Bazal değer </a:t>
            </a:r>
            <a:r>
              <a:rPr lang="tr-TR" sz="3000" dirty="0" smtClean="0"/>
              <a:t>alınır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3000" dirty="0" smtClean="0"/>
              <a:t>Her iki </a:t>
            </a:r>
            <a:r>
              <a:rPr lang="tr-TR" sz="3000" dirty="0" err="1" smtClean="0"/>
              <a:t>hemisfer</a:t>
            </a:r>
            <a:r>
              <a:rPr lang="tr-TR" sz="3000" dirty="0" smtClean="0"/>
              <a:t> arasında </a:t>
            </a:r>
            <a:r>
              <a:rPr lang="tr-TR" sz="3000" b="1" dirty="0" smtClean="0"/>
              <a:t>fark var mı </a:t>
            </a:r>
            <a:endParaRPr lang="tr-TR" sz="3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3000" dirty="0" smtClean="0"/>
              <a:t>Her </a:t>
            </a:r>
            <a:r>
              <a:rPr lang="tr-TR" sz="3000" b="1" dirty="0" smtClean="0"/>
              <a:t>5 </a:t>
            </a:r>
            <a:r>
              <a:rPr lang="tr-TR" sz="3000" b="1" dirty="0" err="1" smtClean="0"/>
              <a:t>sn</a:t>
            </a:r>
            <a:r>
              <a:rPr lang="tr-TR" sz="3000" b="1" dirty="0" smtClean="0"/>
              <a:t> de bir ölçüm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/>
          <a:srcRect l="13043" t="3602" r="16187" b="6650"/>
          <a:stretch/>
        </p:blipFill>
        <p:spPr>
          <a:xfrm>
            <a:off x="5104263" y="350183"/>
            <a:ext cx="4339988" cy="4474677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/>
          <a:srcRect l="3450" t="7453" r="4132" b="10775"/>
          <a:stretch/>
        </p:blipFill>
        <p:spPr>
          <a:xfrm>
            <a:off x="8598089" y="4678741"/>
            <a:ext cx="3179929" cy="191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30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5384</TotalTime>
  <Words>782</Words>
  <Application>Microsoft Office PowerPoint</Application>
  <PresentationFormat>Geniş ekran</PresentationFormat>
  <Paragraphs>225</Paragraphs>
  <Slides>35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35</vt:i4>
      </vt:variant>
    </vt:vector>
  </HeadingPairs>
  <TitlesOfParts>
    <vt:vector size="40" baseType="lpstr">
      <vt:lpstr>Arial Unicode MS</vt:lpstr>
      <vt:lpstr>Arial</vt:lpstr>
      <vt:lpstr>Calibri</vt:lpstr>
      <vt:lpstr>Calibri Light</vt:lpstr>
      <vt:lpstr>Office Teması</vt:lpstr>
      <vt:lpstr>            SEREBRAL OKSİMETRE </vt:lpstr>
      <vt:lpstr>PowerPoint Sunusu</vt:lpstr>
      <vt:lpstr>KARDİYAK CERRAHİDE SSS KOMPLİKASYONLARI</vt:lpstr>
      <vt:lpstr>ETYOLOJİ</vt:lpstr>
      <vt:lpstr>ÖNLEME</vt:lpstr>
      <vt:lpstr>NIRS</vt:lpstr>
      <vt:lpstr>ÇALIŞMA PRENSİPLERİ</vt:lpstr>
      <vt:lpstr>SEREBRAL OKSİMETRE</vt:lpstr>
      <vt:lpstr>PowerPoint Sunusu</vt:lpstr>
      <vt:lpstr>NIRS (Serebral Oksimetre)</vt:lpstr>
      <vt:lpstr>PowerPoint Sunusu</vt:lpstr>
      <vt:lpstr>PowerPoint Sunusu</vt:lpstr>
      <vt:lpstr>PowerPoint Sunusu</vt:lpstr>
      <vt:lpstr>Serebral rSO₂ Değerlerini Yorumlama</vt:lpstr>
      <vt:lpstr>NORMAL ve NORMAL OLMAYAN DEĞERLER</vt:lpstr>
      <vt:lpstr>PowerPoint Sunusu</vt:lpstr>
      <vt:lpstr>POZİSYON ve rSO₂</vt:lpstr>
      <vt:lpstr>CO₂ ve rSO₂  </vt:lpstr>
      <vt:lpstr>Hipoperfüzyon ve rSO₂</vt:lpstr>
      <vt:lpstr>Hipoksemi ve rSO₂ </vt:lpstr>
      <vt:lpstr>rSO₂ ve ES Transfüzyonu</vt:lpstr>
      <vt:lpstr>rSO₂ ve Anestezi</vt:lpstr>
      <vt:lpstr>rSO₂ ve Beyin Isısı</vt:lpstr>
      <vt:lpstr>Selektif Serebral Perfüzyon</vt:lpstr>
      <vt:lpstr>PowerPoint Sunusu</vt:lpstr>
      <vt:lpstr>Aort Anevrizma Op. Spinal Kord Koruma</vt:lpstr>
      <vt:lpstr>Serebral Hiperperfüzyon</vt:lpstr>
      <vt:lpstr>Konvülzyon</vt:lpstr>
      <vt:lpstr>PowerPoint Sunusu</vt:lpstr>
      <vt:lpstr>PowerPoint Sunusu</vt:lpstr>
      <vt:lpstr>KPB SIRASINDA rSO₂ DÜŞME</vt:lpstr>
      <vt:lpstr>KPB rSO₂ de DÜŞME,  NELER YAPILABİLİR ?</vt:lpstr>
      <vt:lpstr>ÖZET OLARAK</vt:lpstr>
      <vt:lpstr>İLERİDE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HIJA YAZICIOGLU</dc:creator>
  <cp:lastModifiedBy>HIJA YAZICIOGLU</cp:lastModifiedBy>
  <cp:revision>137</cp:revision>
  <dcterms:created xsi:type="dcterms:W3CDTF">2017-07-06T20:16:57Z</dcterms:created>
  <dcterms:modified xsi:type="dcterms:W3CDTF">2017-11-03T16:07:43Z</dcterms:modified>
</cp:coreProperties>
</file>