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7" r:id="rId4"/>
    <p:sldId id="273" r:id="rId5"/>
    <p:sldId id="275" r:id="rId6"/>
    <p:sldId id="258" r:id="rId7"/>
    <p:sldId id="261" r:id="rId8"/>
    <p:sldId id="272" r:id="rId9"/>
    <p:sldId id="271" r:id="rId10"/>
    <p:sldId id="263" r:id="rId11"/>
    <p:sldId id="264" r:id="rId12"/>
    <p:sldId id="274" r:id="rId13"/>
    <p:sldId id="276" r:id="rId14"/>
    <p:sldId id="281" r:id="rId15"/>
    <p:sldId id="277" r:id="rId16"/>
    <p:sldId id="265" r:id="rId17"/>
    <p:sldId id="266" r:id="rId18"/>
    <p:sldId id="267" r:id="rId19"/>
    <p:sldId id="278" r:id="rId20"/>
    <p:sldId id="279" r:id="rId21"/>
    <p:sldId id="268" r:id="rId22"/>
    <p:sldId id="269" r:id="rId23"/>
    <p:sldId id="270" r:id="rId24"/>
    <p:sldId id="262" r:id="rId25"/>
    <p:sldId id="280" r:id="rId26"/>
    <p:sldId id="28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84" d="100"/>
          <a:sy n="84" d="100"/>
        </p:scale>
        <p:origin x="138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328A-6F0A-4CF7-B4C6-0758C35882CD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2F5BB-FB6E-42BF-93C9-07736BC385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63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2F5BB-FB6E-42BF-93C9-07736BC38534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74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4.11.2017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4929190" cy="3600451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PEDİATRİK KALP CERRAHİSİNDE KAN KORUMA YÖNTEMLERİ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5000628" cy="1357322"/>
          </a:xfrm>
        </p:spPr>
        <p:txBody>
          <a:bodyPr>
            <a:normAutofit lnSpcReduction="10000"/>
          </a:bodyPr>
          <a:lstStyle/>
          <a:p>
            <a:r>
              <a:rPr lang="tr-TR" sz="3500" b="1" dirty="0" smtClean="0">
                <a:solidFill>
                  <a:schemeClr val="tx2">
                    <a:lumMod val="50000"/>
                  </a:schemeClr>
                </a:solidFill>
              </a:rPr>
              <a:t>HALİME ERKAN</a:t>
            </a:r>
          </a:p>
          <a:p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</a:rPr>
              <a:t>İSTANBUL MEHMET AKİF ERSOY GÖĞÜS KALP DAMAR CERRAHİSİ</a:t>
            </a:r>
          </a:p>
          <a:p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</a:rPr>
              <a:t> EĞİTİM ARAŞTIRMA HASTANESİ</a:t>
            </a:r>
          </a:p>
          <a:p>
            <a:endParaRPr lang="tr-TR" dirty="0"/>
          </a:p>
        </p:txBody>
      </p:sp>
      <p:pic>
        <p:nvPicPr>
          <p:cNvPr id="4" name="Picture 2" descr="C:\Users\user\Desktop\Adsı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500702"/>
            <a:ext cx="4214810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user\Desktop\per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14290"/>
            <a:ext cx="1428728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user\Desktop\tkdc\İMAE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214950"/>
            <a:ext cx="1428752" cy="142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PERFÜZYON YÖNETİM STRATEJİLERİ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Minimum prime volüm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Retrograd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otolog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prime (&gt;20kg)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CPB sırasında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konvensiyonel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UF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CPB sonrasında MUF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Ototransfüzyon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! MİNİMUM PRİME VOLÜMÜ-1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Dengeli Elektrolit Solüsyonu 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Eritrosit süspansiyonu 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Taze Donmuş Plazma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Sodyum Bikarbonat (1mEq/</a:t>
            </a: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cc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) (1cc/kg)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Kalsiyum  (1cc/kg 10 kg üzeri için 10cc’den fazla eklenmez)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Heparin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 (250-300 ü/kg)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Prednol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 (10mg/kg)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Sefazol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 (25 mg/kg)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Mannitol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 (250mg/kg)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FF0000"/>
                </a:solidFill>
              </a:rPr>
              <a:t>Albümin 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err="1" smtClean="0">
                <a:solidFill>
                  <a:srgbClr val="FF0000"/>
                </a:solidFill>
              </a:rPr>
              <a:t>Transamine</a:t>
            </a:r>
            <a:r>
              <a:rPr lang="tr-TR" sz="2400" dirty="0" smtClean="0">
                <a:solidFill>
                  <a:srgbClr val="FF0000"/>
                </a:solidFill>
              </a:rPr>
              <a:t> (75mg/kg 10kg’a kadar 10 kg&lt; 50mg/kg)</a:t>
            </a:r>
          </a:p>
          <a:p>
            <a:pPr lvl="0">
              <a:buFont typeface="Wingdings" pitchFamily="2" charset="2"/>
              <a:buChar char="ü"/>
            </a:pPr>
            <a:r>
              <a:rPr lang="tr-TR" sz="2400" dirty="0" err="1" smtClean="0">
                <a:solidFill>
                  <a:srgbClr val="FF0000"/>
                </a:solidFill>
              </a:rPr>
              <a:t>Regitine</a:t>
            </a:r>
            <a:r>
              <a:rPr lang="tr-TR" sz="2400" dirty="0" smtClean="0">
                <a:solidFill>
                  <a:srgbClr val="FF0000"/>
                </a:solidFill>
              </a:rPr>
              <a:t>  (0.1mg/kg)</a:t>
            </a:r>
          </a:p>
          <a:p>
            <a:pPr lvl="0">
              <a:buFont typeface="Wingdings" pitchFamily="2" charset="2"/>
              <a:buChar char="ü"/>
            </a:pPr>
            <a:endParaRPr lang="tr-T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Resim" descr="C:\Users\user\Desktop\ht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857628"/>
            <a:ext cx="5023500" cy="163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! MİNİMUM PRİME VOLÜMÜ-2</a:t>
            </a:r>
            <a:endParaRPr lang="tr-T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500174"/>
            <a:ext cx="852826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! MİNİMUM PRİME VOLÜMÜ-3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ser\Desktop\NIRS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229600" cy="444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user\Desktop\nırs am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530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! MİNİMUM PRİME VOLÜMÜ-4</a:t>
            </a:r>
            <a:endParaRPr lang="tr-TR" dirty="0"/>
          </a:p>
        </p:txBody>
      </p:sp>
      <p:pic>
        <p:nvPicPr>
          <p:cNvPr id="8194" name="Picture 2" descr="C:\Users\user\Desktop\prime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35824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! RETROGRAD OTOLOG PRİME 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&gt;20 kg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Aort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kanülünden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oksijenatöre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retrograd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olarak hastanın kanı alınır. Hastaya göre miktar planlanır.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Retrograd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otolog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prime sırasında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venöz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kanülasyon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yapılmış olmalıdır.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! KONVENSİYONEL UF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Pediatrik hastalarda özellikle del-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nido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kullanılmış ise UF önerilir.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Hastaya göre yapılacak miktar planlanır.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UF yapılarak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Htc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değeri yükseltilebilir ve transfüzyon gereksinimi kontrol altına alınır.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u="sng" dirty="0" smtClean="0">
                <a:solidFill>
                  <a:srgbClr val="FF0000"/>
                </a:solidFill>
              </a:rPr>
              <a:t>Cerrahi alandan gelen yıkama mayileri !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! MUF-1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Kardiyopulmoner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by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pass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sonlandıktan sonra tercihen 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arteriovenöz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ya da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venoarterial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olarak yaklaşık 10-15 dakika süre ile uygulanan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Ultrafiltrasyon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tekniğidir.</a:t>
            </a:r>
          </a:p>
          <a:p>
            <a:pPr marL="0" indent="0" algn="just">
              <a:buNone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İMAEH A-V /15dk (ortalama)</a:t>
            </a:r>
          </a:p>
          <a:p>
            <a:pPr marL="0" indent="0" algn="just">
              <a:buNone/>
            </a:pPr>
            <a:endParaRPr lang="tr-T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Aort → Roller </a:t>
            </a:r>
            <a:r>
              <a:rPr lang="tr-TR" altLang="tr-TR" sz="28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pump</a:t>
            </a: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→ </a:t>
            </a:r>
            <a:r>
              <a:rPr lang="tr-TR" altLang="tr-TR" sz="28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Hemofiltre</a:t>
            </a: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→ Isıtıcı → RA (IVC)</a:t>
            </a:r>
            <a:endParaRPr lang="en-US" altLang="tr-T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! MUF-2</a:t>
            </a:r>
            <a:endParaRPr lang="tr-TR" dirty="0"/>
          </a:p>
        </p:txBody>
      </p:sp>
      <p:pic>
        <p:nvPicPr>
          <p:cNvPr id="6146" name="Picture 2" descr="C:\Users\user\Desktop\mdifi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143932" cy="5325513"/>
          </a:xfrm>
          <a:prstGeom prst="rect">
            <a:avLst/>
          </a:prstGeom>
          <a:noFill/>
        </p:spPr>
      </p:pic>
      <p:sp>
        <p:nvSpPr>
          <p:cNvPr id="6" name="5 Oval"/>
          <p:cNvSpPr/>
          <p:nvPr/>
        </p:nvSpPr>
        <p:spPr>
          <a:xfrm>
            <a:off x="1500166" y="4714884"/>
            <a:ext cx="4071966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tr-TR" sz="4000" b="1" dirty="0" smtClean="0">
                <a:solidFill>
                  <a:schemeClr val="tx2">
                    <a:lumMod val="50000"/>
                  </a:schemeClr>
                </a:solidFill>
              </a:rPr>
              <a:t>            ÇIKAR ÇATIŞMASI YOKTUR.</a:t>
            </a:r>
            <a:endParaRPr lang="tr-T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! MUF-3</a:t>
            </a:r>
            <a:endParaRPr lang="tr-TR" dirty="0"/>
          </a:p>
        </p:txBody>
      </p:sp>
      <p:pic>
        <p:nvPicPr>
          <p:cNvPr id="7170" name="Picture 2" descr="C:\Users\user\Desktop\mdified htc,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143668" cy="5361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OTOTRANSFÜZYON (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cell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saver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        Cerrahi sahadan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aspire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edilen kanın özel cihazlar yardımı ile santrifüj edilerek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htc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seyiyesi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yükseltilerek ve 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izotonik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solüsyon ile yıkanması sonucu  oluşan kan ürünüdür. </a:t>
            </a:r>
          </a:p>
          <a:p>
            <a:pPr algn="just">
              <a:buNone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Hastanın kendi kanı olması  sebebi ile oldukça avantajlıdır.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OTOTRANSFÜZYON (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cell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saver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tr-TR" dirty="0"/>
          </a:p>
        </p:txBody>
      </p:sp>
      <p:pic>
        <p:nvPicPr>
          <p:cNvPr id="2050" name="Picture 2" descr="C:\Users\user\Desktop\ot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0112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FARMAKOLOJİK YÖNTEMLER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      Kanamayı azaltıcı ilaçların kullanımı özellikle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yenidoğan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konjenital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ameliyatlarda faydalıdır.</a:t>
            </a:r>
          </a:p>
          <a:p>
            <a:pPr>
              <a:buNone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			 *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Aminokaproik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Asit (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Epsamin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                    *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Traneksamik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Asit (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</a:rPr>
              <a:t>Transamine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                    * Faktör 7</a:t>
            </a:r>
          </a:p>
          <a:p>
            <a:pPr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FARMAKOLOJİK YÖNTEMLER</a:t>
            </a:r>
            <a:b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-İMAEH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Kompleks </a:t>
            </a:r>
            <a:r>
              <a:rPr lang="tr-TR" dirty="0" err="1" smtClean="0"/>
              <a:t>konjenital</a:t>
            </a:r>
            <a:r>
              <a:rPr lang="tr-TR" dirty="0" smtClean="0"/>
              <a:t> ameliyatlarda;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Transamine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</a:t>
            </a:r>
            <a:r>
              <a:rPr lang="tr-TR" dirty="0" smtClean="0">
                <a:ea typeface="Cambria Math"/>
              </a:rPr>
              <a:t>⇨</a:t>
            </a:r>
            <a:r>
              <a:rPr lang="tr-TR" dirty="0" smtClean="0"/>
              <a:t>prime solüsyonuna 75mg/kg ( &lt;5kg )</a:t>
            </a:r>
          </a:p>
          <a:p>
            <a:pPr>
              <a:buNone/>
            </a:pPr>
            <a:r>
              <a:rPr lang="tr-TR" dirty="0" smtClean="0"/>
              <a:t>           </a:t>
            </a:r>
            <a:r>
              <a:rPr lang="tr-TR" dirty="0" smtClean="0">
                <a:ea typeface="Cambria Math"/>
              </a:rPr>
              <a:t>⇨</a:t>
            </a:r>
            <a:r>
              <a:rPr lang="tr-TR" dirty="0" smtClean="0"/>
              <a:t>prime solüsyonuna 50mg/kg ( 5-10 kg )</a:t>
            </a:r>
          </a:p>
          <a:p>
            <a:pPr>
              <a:buNone/>
            </a:pPr>
            <a:r>
              <a:rPr lang="tr-TR" dirty="0" smtClean="0">
                <a:ea typeface="Cambria Math"/>
              </a:rPr>
              <a:t>           ⇨ </a:t>
            </a:r>
            <a:r>
              <a:rPr lang="tr-TR" dirty="0" err="1" smtClean="0">
                <a:ea typeface="Cambria Math"/>
              </a:rPr>
              <a:t>İnfüzyon</a:t>
            </a:r>
            <a:r>
              <a:rPr lang="tr-TR" dirty="0" smtClean="0">
                <a:ea typeface="Cambria Math"/>
              </a:rPr>
              <a:t> (50-75 mg /kg/saat)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smtClean="0">
                <a:solidFill>
                  <a:schemeClr val="tx2">
                    <a:lumMod val="50000"/>
                  </a:schemeClr>
                </a:solidFill>
              </a:rPr>
              <a:t>TOPİKAL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AJANLAR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Anastomoz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kapanma veya baskı sağlayan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hemostatik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ajanlar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Lokalize kompresyon uygulayan veya yara kapanması sağlayan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topikal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hemostatik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ajanlar kanamanın önlenmesi için oldukça önemlidir.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285852" y="0"/>
            <a:ext cx="55007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TEŞEKKÜRLER</a:t>
            </a:r>
            <a:endParaRPr lang="tr-TR" sz="6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IMG_5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2375310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IMG_2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714728"/>
            <a:ext cx="235745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user\Desktop\IMG_2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643314"/>
            <a:ext cx="3476617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user\Desktop\IMG_91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928670"/>
            <a:ext cx="3524242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user\Desktop\tkdc\İMAE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928670"/>
            <a:ext cx="242889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Desktop\IMG_11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928670"/>
            <a:ext cx="2214560" cy="2595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chemeClr val="tx2">
                    <a:lumMod val="50000"/>
                  </a:schemeClr>
                </a:solidFill>
              </a:rPr>
              <a:t>AMAÇ</a:t>
            </a:r>
            <a:endParaRPr lang="tr-T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Hastanın mevcut kan volümüne zarar vermeden korumak </a:t>
            </a:r>
          </a:p>
          <a:p>
            <a:pPr>
              <a:buFont typeface="Wingdings" pitchFamily="2" charset="2"/>
              <a:buChar char="ü"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Transfüzyon ihtiyacını azaltmak</a:t>
            </a:r>
          </a:p>
          <a:p>
            <a:pPr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lang="tr-TR" dirty="0" smtClean="0">
                <a:solidFill>
                  <a:srgbClr val="FF0000"/>
                </a:solidFill>
              </a:rPr>
              <a:t>*</a:t>
            </a:r>
            <a:r>
              <a:rPr lang="tr-TR" sz="2400" dirty="0" smtClean="0">
                <a:solidFill>
                  <a:srgbClr val="FF0000"/>
                </a:solidFill>
              </a:rPr>
              <a:t>25 sn bir ünite kan ürünü (WHO 2003)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HEDEF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Htc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Hb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148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Hb</a:t>
                      </a:r>
                      <a:r>
                        <a:rPr lang="tr-T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(mg/</a:t>
                      </a:r>
                      <a:r>
                        <a:rPr lang="tr-TR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dl</a:t>
                      </a:r>
                      <a:r>
                        <a:rPr lang="tr-T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Htc</a:t>
                      </a:r>
                      <a:r>
                        <a:rPr lang="tr-T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(%)</a:t>
                      </a:r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YETİŞKİN</a:t>
                      </a:r>
                      <a:r>
                        <a:rPr lang="tr-TR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HASTA</a:t>
                      </a:r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PEDİATRİK HASTA</a:t>
                      </a:r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C:\Users\can\Desktop\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9" y="4535839"/>
            <a:ext cx="2622540" cy="197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EKİP ÇALIŞMASI- ORTAK PLANLAMA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depositphotos_35814477-stock-illustration-football-teamwork-strateg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71784" y="2443432"/>
            <a:ext cx="5017720" cy="2988331"/>
          </a:xfrm>
          <a:prstGeom prst="rect">
            <a:avLst/>
          </a:prstGeom>
          <a:noFill/>
        </p:spPr>
      </p:pic>
      <p:pic>
        <p:nvPicPr>
          <p:cNvPr id="1026" name="Picture 2" descr="C:\Users\user\Desktop\Adsı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chemeClr val="tx2">
                    <a:lumMod val="50000"/>
                  </a:schemeClr>
                </a:solidFill>
              </a:rPr>
              <a:t>KAN KORUMA YÖNTEMLERİ</a:t>
            </a:r>
            <a:endParaRPr lang="tr-T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525963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cs typeface="Arial" pitchFamily="34" charset="0"/>
              </a:rPr>
              <a:t>Pre</a:t>
            </a:r>
            <a:r>
              <a:rPr lang="tr-TR" dirty="0" smtClean="0">
                <a:solidFill>
                  <a:srgbClr val="FF0000"/>
                </a:solidFill>
                <a:cs typeface="Arial" pitchFamily="34" charset="0"/>
              </a:rPr>
              <a:t>-op hasta hazırlığı !!!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Mekanik Yöntemler (kalp akciğer makinesi)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Perfüzyon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Yönetim Stratejileri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Farmakolojik Yöntemler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Topikal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Ajanlar</a:t>
            </a:r>
          </a:p>
          <a:p>
            <a:pPr>
              <a:buNone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500042"/>
            <a:ext cx="9001156" cy="917596"/>
          </a:xfrm>
        </p:spPr>
        <p:txBody>
          <a:bodyPr>
            <a:noAutofit/>
          </a:bodyPr>
          <a:lstStyle/>
          <a:p>
            <a:pPr algn="l"/>
            <a:r>
              <a:rPr lang="tr-TR" sz="40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MEKANİK YÖNTEMLER</a:t>
            </a:r>
            <a:r>
              <a:rPr lang="tr-TR" sz="3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tr-TR" sz="3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tr-TR" altLang="tr-TR" sz="2800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Tubing</a:t>
            </a: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hat uzunluklarını azaltmak ve/veya çaplarını küçültmek. </a:t>
            </a:r>
          </a:p>
          <a:p>
            <a:pPr>
              <a:buFont typeface="Wingdings" pitchFamily="2" charset="2"/>
              <a:buChar char="ü"/>
            </a:pP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Silikon </a:t>
            </a:r>
            <a:r>
              <a:rPr lang="tr-TR" altLang="tr-TR" sz="2800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line</a:t>
            </a: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kullanımı (roller içinde kalan kısımlar)</a:t>
            </a:r>
          </a:p>
          <a:p>
            <a:pPr>
              <a:buFont typeface="Wingdings" pitchFamily="2" charset="2"/>
              <a:buChar char="ü"/>
            </a:pP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biyo</a:t>
            </a: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-uyumlu </a:t>
            </a:r>
            <a:r>
              <a:rPr lang="tr-TR" altLang="tr-TR" sz="2800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tubing</a:t>
            </a: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seçimi</a:t>
            </a:r>
          </a:p>
          <a:p>
            <a:pPr>
              <a:buFont typeface="Wingdings" pitchFamily="2" charset="2"/>
              <a:buChar char="ü"/>
            </a:pPr>
            <a:r>
              <a:rPr lang="tr-TR" altLang="tr-TR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*Mini devrelerin tercih edilmesi *</a:t>
            </a:r>
          </a:p>
          <a:p>
            <a:pPr>
              <a:buFont typeface="Wingdings" pitchFamily="2" charset="2"/>
              <a:buChar char="ü"/>
            </a:pP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Isıtıcısı içinde olan daha küçük </a:t>
            </a:r>
            <a:r>
              <a:rPr lang="tr-TR" altLang="tr-TR" sz="2800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oksijenatör</a:t>
            </a: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tercih etmek</a:t>
            </a:r>
          </a:p>
          <a:p>
            <a:pPr>
              <a:buFont typeface="Wingdings" pitchFamily="2" charset="2"/>
              <a:buChar char="ü"/>
            </a:pP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Roller pompa yerine daha az prime volüm gerektiren  </a:t>
            </a:r>
            <a:r>
              <a:rPr lang="tr-TR" altLang="tr-TR" sz="2800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sentrifugal</a:t>
            </a: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pompa kullanmak</a:t>
            </a:r>
          </a:p>
          <a:p>
            <a:pPr>
              <a:buFont typeface="Wingdings" pitchFamily="2" charset="2"/>
              <a:buChar char="ü"/>
            </a:pPr>
            <a:r>
              <a:rPr lang="tr-TR" altLang="tr-TR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Venöz</a:t>
            </a:r>
            <a:r>
              <a:rPr lang="tr-TR" altLang="tr-TR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kan akımı için kontrollü Vakum desteği kullanmak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2800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</a:pPr>
            <a:endParaRPr lang="tr-TR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İMAEH OKSİJENATÖR TUBİNG SET SEÇİMİ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7796242" cy="301070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! </a:t>
            </a:r>
            <a:r>
              <a:rPr lang="tr-TR" altLang="tr-TR" b="1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Tubing</a:t>
            </a:r>
            <a:r>
              <a:rPr lang="tr-TR" altLang="tr-TR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hat uzunluklarını azaltmak ve/veya çaplarını küçültmek. </a:t>
            </a:r>
            <a:br>
              <a:rPr lang="tr-TR" altLang="tr-TR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tr-TR" b="1" dirty="0"/>
          </a:p>
        </p:txBody>
      </p:sp>
      <p:pic>
        <p:nvPicPr>
          <p:cNvPr id="1026" name="Picture 2" descr="C:\Users\user\Desktop\7853d5a5-ff0e-47fe-9120-c48c86c6e3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697368" cy="3596491"/>
          </a:xfrm>
          <a:prstGeom prst="rect">
            <a:avLst/>
          </a:prstGeom>
          <a:noFill/>
        </p:spPr>
      </p:pic>
      <p:pic>
        <p:nvPicPr>
          <p:cNvPr id="1027" name="Picture 3" descr="C:\Users\user\Desktop\f413a03b-e3fc-4900-bedb-fd74c47eef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2714644" cy="3619525"/>
          </a:xfrm>
          <a:prstGeom prst="rect">
            <a:avLst/>
          </a:prstGeom>
          <a:noFill/>
        </p:spPr>
      </p:pic>
      <p:pic>
        <p:nvPicPr>
          <p:cNvPr id="1028" name="Picture 4" descr="C:\Users\user\Desktop\22cc314a-7869-4be8-9b8f-c2e633ac5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224" y="2000240"/>
            <a:ext cx="2757776" cy="3677034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14282" y="60007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2">
                    <a:lumMod val="50000"/>
                  </a:schemeClr>
                </a:solidFill>
              </a:rPr>
              <a:t>1 / 4 TUBİNG </a:t>
            </a:r>
            <a:endParaRPr lang="tr-T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714744" y="600076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2">
                    <a:lumMod val="50000"/>
                  </a:schemeClr>
                </a:solidFill>
              </a:rPr>
              <a:t>3/16 TUBİNG</a:t>
            </a:r>
            <a:endParaRPr lang="tr-T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643702" y="600076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2">
                    <a:lumMod val="50000"/>
                  </a:schemeClr>
                </a:solidFill>
              </a:rPr>
              <a:t>1/8 TUBİNG</a:t>
            </a:r>
            <a:endParaRPr lang="tr-T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513</Words>
  <Application>Microsoft Office PowerPoint</Application>
  <PresentationFormat>Ekran Gösterisi (4:3)</PresentationFormat>
  <Paragraphs>109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Wingdings</vt:lpstr>
      <vt:lpstr>Ofis Teması</vt:lpstr>
      <vt:lpstr>PEDİATRİK KALP CERRAHİSİNDE KAN KORUMA YÖNTEMLERİ</vt:lpstr>
      <vt:lpstr>PowerPoint Sunusu</vt:lpstr>
      <vt:lpstr>AMAÇ</vt:lpstr>
      <vt:lpstr>HEDEF Htc / Hb  </vt:lpstr>
      <vt:lpstr>EKİP ÇALIŞMASI- ORTAK PLANLAMA</vt:lpstr>
      <vt:lpstr>KAN KORUMA YÖNTEMLERİ</vt:lpstr>
      <vt:lpstr>MEKANİK YÖNTEMLER </vt:lpstr>
      <vt:lpstr>İMAEH OKSİJENATÖR TUBİNG SET SEÇİMİ</vt:lpstr>
      <vt:lpstr> ! Tubing hat uzunluklarını azaltmak ve/veya çaplarını küçültmek.  </vt:lpstr>
      <vt:lpstr>PERFÜZYON YÖNETİM STRATEJİLERİ</vt:lpstr>
      <vt:lpstr>! MİNİMUM PRİME VOLÜMÜ-1</vt:lpstr>
      <vt:lpstr>! MİNİMUM PRİME VOLÜMÜ-2</vt:lpstr>
      <vt:lpstr>! MİNİMUM PRİME VOLÜMÜ-3</vt:lpstr>
      <vt:lpstr>PowerPoint Sunusu</vt:lpstr>
      <vt:lpstr>! MİNİMUM PRİME VOLÜMÜ-4</vt:lpstr>
      <vt:lpstr>! RETROGRAD OTOLOG PRİME </vt:lpstr>
      <vt:lpstr>! KONVENSİYONEL UF</vt:lpstr>
      <vt:lpstr>! MUF-1</vt:lpstr>
      <vt:lpstr>! MUF-2</vt:lpstr>
      <vt:lpstr>! MUF-3</vt:lpstr>
      <vt:lpstr>OTOTRANSFÜZYON (cell saver)</vt:lpstr>
      <vt:lpstr>OTOTRANSFÜZYON (cell saver)</vt:lpstr>
      <vt:lpstr>FARMAKOLOJİK YÖNTEMLER</vt:lpstr>
      <vt:lpstr>FARMAKOLOJİK YÖNTEMLER -İMAEH</vt:lpstr>
      <vt:lpstr>TOPİKAL AJANLAR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Windows Kullanıcısı</cp:lastModifiedBy>
  <cp:revision>85</cp:revision>
  <dcterms:created xsi:type="dcterms:W3CDTF">2017-10-27T08:02:58Z</dcterms:created>
  <dcterms:modified xsi:type="dcterms:W3CDTF">2017-11-04T06:18:43Z</dcterms:modified>
</cp:coreProperties>
</file>