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56" r:id="rId2"/>
    <p:sldId id="330" r:id="rId3"/>
    <p:sldId id="336" r:id="rId4"/>
    <p:sldId id="288" r:id="rId5"/>
    <p:sldId id="289" r:id="rId6"/>
    <p:sldId id="290" r:id="rId7"/>
    <p:sldId id="293" r:id="rId8"/>
    <p:sldId id="292" r:id="rId9"/>
    <p:sldId id="291" r:id="rId10"/>
    <p:sldId id="294" r:id="rId11"/>
    <p:sldId id="295" r:id="rId12"/>
    <p:sldId id="296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9" r:id="rId24"/>
    <p:sldId id="310" r:id="rId25"/>
    <p:sldId id="311" r:id="rId26"/>
    <p:sldId id="312" r:id="rId27"/>
    <p:sldId id="314" r:id="rId28"/>
    <p:sldId id="315" r:id="rId29"/>
    <p:sldId id="316" r:id="rId30"/>
    <p:sldId id="317" r:id="rId31"/>
    <p:sldId id="318" r:id="rId32"/>
    <p:sldId id="320" r:id="rId33"/>
    <p:sldId id="319" r:id="rId34"/>
    <p:sldId id="321" r:id="rId35"/>
    <p:sldId id="322" r:id="rId36"/>
    <p:sldId id="323" r:id="rId37"/>
    <p:sldId id="324" r:id="rId38"/>
    <p:sldId id="325" r:id="rId39"/>
    <p:sldId id="329" r:id="rId40"/>
    <p:sldId id="327" r:id="rId41"/>
    <p:sldId id="328" r:id="rId42"/>
    <p:sldId id="338" r:id="rId43"/>
    <p:sldId id="337" r:id="rId44"/>
    <p:sldId id="331" r:id="rId45"/>
    <p:sldId id="332" r:id="rId46"/>
    <p:sldId id="333" r:id="rId47"/>
    <p:sldId id="334" r:id="rId48"/>
    <p:sldId id="335" r:id="rId49"/>
    <p:sldId id="287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14E4A9-9463-407F-B916-2099A16EBE90}" type="doc">
      <dgm:prSet loTypeId="urn:microsoft.com/office/officeart/2005/8/layout/venn1" loCatId="relationship" qsTypeId="urn:microsoft.com/office/officeart/2005/8/quickstyle/simple1" qsCatId="simple" csTypeId="urn:microsoft.com/office/officeart/2005/8/colors/accent1_5" csCatId="accent1" phldr="1"/>
      <dgm:spPr/>
    </dgm:pt>
    <dgm:pt modelId="{945159EB-F325-4791-9F46-B82501408FF5}">
      <dgm:prSet phldrT="[Text]" phldr="1" custT="1"/>
      <dgm:spPr/>
      <dgm:t>
        <a:bodyPr/>
        <a:lstStyle/>
        <a:p>
          <a:endParaRPr lang="tr-TR" sz="5400" dirty="0"/>
        </a:p>
      </dgm:t>
    </dgm:pt>
    <dgm:pt modelId="{547F96C5-DCAF-488C-A322-BAB4E812765F}" type="parTrans" cxnId="{12CFF6A7-440E-4859-B6BF-CAB1ABA3F500}">
      <dgm:prSet/>
      <dgm:spPr/>
      <dgm:t>
        <a:bodyPr/>
        <a:lstStyle/>
        <a:p>
          <a:endParaRPr lang="tr-TR"/>
        </a:p>
      </dgm:t>
    </dgm:pt>
    <dgm:pt modelId="{7A84A718-B1F2-4ED1-A1D6-014CE6D8A2D7}" type="sibTrans" cxnId="{12CFF6A7-440E-4859-B6BF-CAB1ABA3F500}">
      <dgm:prSet/>
      <dgm:spPr/>
      <dgm:t>
        <a:bodyPr/>
        <a:lstStyle/>
        <a:p>
          <a:endParaRPr lang="tr-TR"/>
        </a:p>
      </dgm:t>
    </dgm:pt>
    <dgm:pt modelId="{DD69A3C0-1F55-4502-80E9-48347BAABBBD}">
      <dgm:prSet phldrT="[Text]" phldr="1"/>
      <dgm:spPr/>
      <dgm:t>
        <a:bodyPr/>
        <a:lstStyle/>
        <a:p>
          <a:endParaRPr lang="tr-TR" dirty="0"/>
        </a:p>
      </dgm:t>
    </dgm:pt>
    <dgm:pt modelId="{CD146230-DCFC-4B9D-A0AE-859285308BC0}" type="parTrans" cxnId="{BEA37F54-3D20-4EEA-908B-05E98094657B}">
      <dgm:prSet/>
      <dgm:spPr/>
      <dgm:t>
        <a:bodyPr/>
        <a:lstStyle/>
        <a:p>
          <a:endParaRPr lang="tr-TR"/>
        </a:p>
      </dgm:t>
    </dgm:pt>
    <dgm:pt modelId="{053C9163-43F1-4588-8395-2FADE7B960F2}" type="sibTrans" cxnId="{BEA37F54-3D20-4EEA-908B-05E98094657B}">
      <dgm:prSet/>
      <dgm:spPr/>
      <dgm:t>
        <a:bodyPr/>
        <a:lstStyle/>
        <a:p>
          <a:endParaRPr lang="tr-TR"/>
        </a:p>
      </dgm:t>
    </dgm:pt>
    <dgm:pt modelId="{4F3C9B27-39A6-4F39-BA01-36FAA105B19E}">
      <dgm:prSet phldrT="[Text]" phldr="1"/>
      <dgm:spPr/>
      <dgm:t>
        <a:bodyPr/>
        <a:lstStyle/>
        <a:p>
          <a:endParaRPr lang="tr-TR" dirty="0"/>
        </a:p>
      </dgm:t>
    </dgm:pt>
    <dgm:pt modelId="{DD6DBC61-3403-46AF-9B39-95A08764D3C8}" type="parTrans" cxnId="{73869B5E-0964-460A-9648-26D6565E926B}">
      <dgm:prSet/>
      <dgm:spPr/>
      <dgm:t>
        <a:bodyPr/>
        <a:lstStyle/>
        <a:p>
          <a:endParaRPr lang="tr-TR"/>
        </a:p>
      </dgm:t>
    </dgm:pt>
    <dgm:pt modelId="{A33BC7D4-B71A-404B-A975-D2EAE254B6F0}" type="sibTrans" cxnId="{73869B5E-0964-460A-9648-26D6565E926B}">
      <dgm:prSet/>
      <dgm:spPr/>
      <dgm:t>
        <a:bodyPr/>
        <a:lstStyle/>
        <a:p>
          <a:endParaRPr lang="tr-TR"/>
        </a:p>
      </dgm:t>
    </dgm:pt>
    <dgm:pt modelId="{D47A67A1-64AF-4EF8-BED1-196F8B46A950}" type="pres">
      <dgm:prSet presAssocID="{B914E4A9-9463-407F-B916-2099A16EBE90}" presName="compositeShape" presStyleCnt="0">
        <dgm:presLayoutVars>
          <dgm:chMax val="7"/>
          <dgm:dir/>
          <dgm:resizeHandles val="exact"/>
        </dgm:presLayoutVars>
      </dgm:prSet>
      <dgm:spPr/>
    </dgm:pt>
    <dgm:pt modelId="{AE5BF355-6F2A-477C-AFF3-D3D2D0A68E6D}" type="pres">
      <dgm:prSet presAssocID="{945159EB-F325-4791-9F46-B82501408FF5}" presName="circ1" presStyleLbl="vennNode1" presStyleIdx="0" presStyleCnt="3" custScaleX="140302" custScaleY="131540"/>
      <dgm:spPr/>
      <dgm:t>
        <a:bodyPr/>
        <a:lstStyle/>
        <a:p>
          <a:endParaRPr lang="tr-TR"/>
        </a:p>
      </dgm:t>
    </dgm:pt>
    <dgm:pt modelId="{C8092A14-3EC2-4BEA-B543-BE3BD15D6D08}" type="pres">
      <dgm:prSet presAssocID="{945159EB-F325-4791-9F46-B82501408FF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5CDC2DA-E2D3-4730-84AB-151096AC2CE1}" type="pres">
      <dgm:prSet presAssocID="{DD69A3C0-1F55-4502-80E9-48347BAABBBD}" presName="circ2" presStyleLbl="vennNode1" presStyleIdx="1" presStyleCnt="3" custScaleX="140302" custScaleY="131540"/>
      <dgm:spPr/>
      <dgm:t>
        <a:bodyPr/>
        <a:lstStyle/>
        <a:p>
          <a:endParaRPr lang="tr-TR"/>
        </a:p>
      </dgm:t>
    </dgm:pt>
    <dgm:pt modelId="{6278C386-3725-414A-B35A-833CE1694612}" type="pres">
      <dgm:prSet presAssocID="{DD69A3C0-1F55-4502-80E9-48347BAABBB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A259FDC-CDF3-4CAF-9A93-55E32DE97A51}" type="pres">
      <dgm:prSet presAssocID="{4F3C9B27-39A6-4F39-BA01-36FAA105B19E}" presName="circ3" presStyleLbl="vennNode1" presStyleIdx="2" presStyleCnt="3" custScaleX="140302" custScaleY="131540"/>
      <dgm:spPr/>
      <dgm:t>
        <a:bodyPr/>
        <a:lstStyle/>
        <a:p>
          <a:endParaRPr lang="tr-TR"/>
        </a:p>
      </dgm:t>
    </dgm:pt>
    <dgm:pt modelId="{A39BB6F2-86D2-4ABE-985F-1F4184B28B9F}" type="pres">
      <dgm:prSet presAssocID="{4F3C9B27-39A6-4F39-BA01-36FAA105B19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81C9EEE-4807-4B77-B5C2-2BC08E9387F1}" type="presOf" srcId="{DD69A3C0-1F55-4502-80E9-48347BAABBBD}" destId="{6278C386-3725-414A-B35A-833CE1694612}" srcOrd="1" destOrd="0" presId="urn:microsoft.com/office/officeart/2005/8/layout/venn1"/>
    <dgm:cxn modelId="{6C4C09A4-EC10-47F6-9F18-5A1F4A261E22}" type="presOf" srcId="{4F3C9B27-39A6-4F39-BA01-36FAA105B19E}" destId="{A39BB6F2-86D2-4ABE-985F-1F4184B28B9F}" srcOrd="1" destOrd="0" presId="urn:microsoft.com/office/officeart/2005/8/layout/venn1"/>
    <dgm:cxn modelId="{12CFF6A7-440E-4859-B6BF-CAB1ABA3F500}" srcId="{B914E4A9-9463-407F-B916-2099A16EBE90}" destId="{945159EB-F325-4791-9F46-B82501408FF5}" srcOrd="0" destOrd="0" parTransId="{547F96C5-DCAF-488C-A322-BAB4E812765F}" sibTransId="{7A84A718-B1F2-4ED1-A1D6-014CE6D8A2D7}"/>
    <dgm:cxn modelId="{1D51B671-3B97-40FC-B435-998E1D98ABA2}" type="presOf" srcId="{B914E4A9-9463-407F-B916-2099A16EBE90}" destId="{D47A67A1-64AF-4EF8-BED1-196F8B46A950}" srcOrd="0" destOrd="0" presId="urn:microsoft.com/office/officeart/2005/8/layout/venn1"/>
    <dgm:cxn modelId="{73869B5E-0964-460A-9648-26D6565E926B}" srcId="{B914E4A9-9463-407F-B916-2099A16EBE90}" destId="{4F3C9B27-39A6-4F39-BA01-36FAA105B19E}" srcOrd="2" destOrd="0" parTransId="{DD6DBC61-3403-46AF-9B39-95A08764D3C8}" sibTransId="{A33BC7D4-B71A-404B-A975-D2EAE254B6F0}"/>
    <dgm:cxn modelId="{B633EE8F-7BEF-42FD-ACC0-6C23635167DB}" type="presOf" srcId="{945159EB-F325-4791-9F46-B82501408FF5}" destId="{C8092A14-3EC2-4BEA-B543-BE3BD15D6D08}" srcOrd="1" destOrd="0" presId="urn:microsoft.com/office/officeart/2005/8/layout/venn1"/>
    <dgm:cxn modelId="{85E2C108-6D20-481F-BF99-A97ED9B4443B}" type="presOf" srcId="{DD69A3C0-1F55-4502-80E9-48347BAABBBD}" destId="{85CDC2DA-E2D3-4730-84AB-151096AC2CE1}" srcOrd="0" destOrd="0" presId="urn:microsoft.com/office/officeart/2005/8/layout/venn1"/>
    <dgm:cxn modelId="{BEA37F54-3D20-4EEA-908B-05E98094657B}" srcId="{B914E4A9-9463-407F-B916-2099A16EBE90}" destId="{DD69A3C0-1F55-4502-80E9-48347BAABBBD}" srcOrd="1" destOrd="0" parTransId="{CD146230-DCFC-4B9D-A0AE-859285308BC0}" sibTransId="{053C9163-43F1-4588-8395-2FADE7B960F2}"/>
    <dgm:cxn modelId="{C2AACC9C-C0C3-4426-A449-A3DAD1088958}" type="presOf" srcId="{4F3C9B27-39A6-4F39-BA01-36FAA105B19E}" destId="{DA259FDC-CDF3-4CAF-9A93-55E32DE97A51}" srcOrd="0" destOrd="0" presId="urn:microsoft.com/office/officeart/2005/8/layout/venn1"/>
    <dgm:cxn modelId="{F20D5766-52DF-4008-813E-A726D213517D}" type="presOf" srcId="{945159EB-F325-4791-9F46-B82501408FF5}" destId="{AE5BF355-6F2A-477C-AFF3-D3D2D0A68E6D}" srcOrd="0" destOrd="0" presId="urn:microsoft.com/office/officeart/2005/8/layout/venn1"/>
    <dgm:cxn modelId="{66B3072D-95F8-4E0C-9F4D-093298F6FC20}" type="presParOf" srcId="{D47A67A1-64AF-4EF8-BED1-196F8B46A950}" destId="{AE5BF355-6F2A-477C-AFF3-D3D2D0A68E6D}" srcOrd="0" destOrd="0" presId="urn:microsoft.com/office/officeart/2005/8/layout/venn1"/>
    <dgm:cxn modelId="{2879E60E-CA03-40A1-962D-26C6E17B4109}" type="presParOf" srcId="{D47A67A1-64AF-4EF8-BED1-196F8B46A950}" destId="{C8092A14-3EC2-4BEA-B543-BE3BD15D6D08}" srcOrd="1" destOrd="0" presId="urn:microsoft.com/office/officeart/2005/8/layout/venn1"/>
    <dgm:cxn modelId="{FEC5C81C-5A40-4D72-B2DC-1ACD90AA46E5}" type="presParOf" srcId="{D47A67A1-64AF-4EF8-BED1-196F8B46A950}" destId="{85CDC2DA-E2D3-4730-84AB-151096AC2CE1}" srcOrd="2" destOrd="0" presId="urn:microsoft.com/office/officeart/2005/8/layout/venn1"/>
    <dgm:cxn modelId="{77BF2837-0086-4C3E-98AA-83FD5F2D157B}" type="presParOf" srcId="{D47A67A1-64AF-4EF8-BED1-196F8B46A950}" destId="{6278C386-3725-414A-B35A-833CE1694612}" srcOrd="3" destOrd="0" presId="urn:microsoft.com/office/officeart/2005/8/layout/venn1"/>
    <dgm:cxn modelId="{372F2722-F9F8-44D5-BC54-BBF360489FA1}" type="presParOf" srcId="{D47A67A1-64AF-4EF8-BED1-196F8B46A950}" destId="{DA259FDC-CDF3-4CAF-9A93-55E32DE97A51}" srcOrd="4" destOrd="0" presId="urn:microsoft.com/office/officeart/2005/8/layout/venn1"/>
    <dgm:cxn modelId="{5C579052-7C11-47A8-8BDA-FCC5D72225AF}" type="presParOf" srcId="{D47A67A1-64AF-4EF8-BED1-196F8B46A950}" destId="{A39BB6F2-86D2-4ABE-985F-1F4184B28B9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14E4A9-9463-407F-B916-2099A16EBE90}" type="doc">
      <dgm:prSet loTypeId="urn:microsoft.com/office/officeart/2005/8/layout/venn1" loCatId="relationship" qsTypeId="urn:microsoft.com/office/officeart/2005/8/quickstyle/simple1" qsCatId="simple" csTypeId="urn:microsoft.com/office/officeart/2005/8/colors/accent1_5" csCatId="accent1" phldr="1"/>
      <dgm:spPr/>
    </dgm:pt>
    <dgm:pt modelId="{945159EB-F325-4791-9F46-B82501408FF5}">
      <dgm:prSet phldrT="[Text]" phldr="1" custT="1"/>
      <dgm:spPr/>
      <dgm:t>
        <a:bodyPr/>
        <a:lstStyle/>
        <a:p>
          <a:endParaRPr lang="tr-TR" sz="5400" dirty="0"/>
        </a:p>
      </dgm:t>
    </dgm:pt>
    <dgm:pt modelId="{547F96C5-DCAF-488C-A322-BAB4E812765F}" type="parTrans" cxnId="{12CFF6A7-440E-4859-B6BF-CAB1ABA3F500}">
      <dgm:prSet/>
      <dgm:spPr/>
      <dgm:t>
        <a:bodyPr/>
        <a:lstStyle/>
        <a:p>
          <a:endParaRPr lang="tr-TR"/>
        </a:p>
      </dgm:t>
    </dgm:pt>
    <dgm:pt modelId="{7A84A718-B1F2-4ED1-A1D6-014CE6D8A2D7}" type="sibTrans" cxnId="{12CFF6A7-440E-4859-B6BF-CAB1ABA3F500}">
      <dgm:prSet/>
      <dgm:spPr/>
      <dgm:t>
        <a:bodyPr/>
        <a:lstStyle/>
        <a:p>
          <a:endParaRPr lang="tr-TR"/>
        </a:p>
      </dgm:t>
    </dgm:pt>
    <dgm:pt modelId="{DD69A3C0-1F55-4502-80E9-48347BAABBBD}">
      <dgm:prSet phldrT="[Text]" phldr="1"/>
      <dgm:spPr/>
      <dgm:t>
        <a:bodyPr/>
        <a:lstStyle/>
        <a:p>
          <a:endParaRPr lang="tr-TR" dirty="0"/>
        </a:p>
      </dgm:t>
    </dgm:pt>
    <dgm:pt modelId="{CD146230-DCFC-4B9D-A0AE-859285308BC0}" type="parTrans" cxnId="{BEA37F54-3D20-4EEA-908B-05E98094657B}">
      <dgm:prSet/>
      <dgm:spPr/>
      <dgm:t>
        <a:bodyPr/>
        <a:lstStyle/>
        <a:p>
          <a:endParaRPr lang="tr-TR"/>
        </a:p>
      </dgm:t>
    </dgm:pt>
    <dgm:pt modelId="{053C9163-43F1-4588-8395-2FADE7B960F2}" type="sibTrans" cxnId="{BEA37F54-3D20-4EEA-908B-05E98094657B}">
      <dgm:prSet/>
      <dgm:spPr/>
      <dgm:t>
        <a:bodyPr/>
        <a:lstStyle/>
        <a:p>
          <a:endParaRPr lang="tr-TR"/>
        </a:p>
      </dgm:t>
    </dgm:pt>
    <dgm:pt modelId="{4F3C9B27-39A6-4F39-BA01-36FAA105B19E}">
      <dgm:prSet phldrT="[Text]" phldr="1"/>
      <dgm:spPr/>
      <dgm:t>
        <a:bodyPr/>
        <a:lstStyle/>
        <a:p>
          <a:endParaRPr lang="tr-TR" dirty="0"/>
        </a:p>
      </dgm:t>
    </dgm:pt>
    <dgm:pt modelId="{DD6DBC61-3403-46AF-9B39-95A08764D3C8}" type="parTrans" cxnId="{73869B5E-0964-460A-9648-26D6565E926B}">
      <dgm:prSet/>
      <dgm:spPr/>
      <dgm:t>
        <a:bodyPr/>
        <a:lstStyle/>
        <a:p>
          <a:endParaRPr lang="tr-TR"/>
        </a:p>
      </dgm:t>
    </dgm:pt>
    <dgm:pt modelId="{A33BC7D4-B71A-404B-A975-D2EAE254B6F0}" type="sibTrans" cxnId="{73869B5E-0964-460A-9648-26D6565E926B}">
      <dgm:prSet/>
      <dgm:spPr/>
      <dgm:t>
        <a:bodyPr/>
        <a:lstStyle/>
        <a:p>
          <a:endParaRPr lang="tr-TR"/>
        </a:p>
      </dgm:t>
    </dgm:pt>
    <dgm:pt modelId="{D47A67A1-64AF-4EF8-BED1-196F8B46A950}" type="pres">
      <dgm:prSet presAssocID="{B914E4A9-9463-407F-B916-2099A16EBE90}" presName="compositeShape" presStyleCnt="0">
        <dgm:presLayoutVars>
          <dgm:chMax val="7"/>
          <dgm:dir/>
          <dgm:resizeHandles val="exact"/>
        </dgm:presLayoutVars>
      </dgm:prSet>
      <dgm:spPr/>
    </dgm:pt>
    <dgm:pt modelId="{AE5BF355-6F2A-477C-AFF3-D3D2D0A68E6D}" type="pres">
      <dgm:prSet presAssocID="{945159EB-F325-4791-9F46-B82501408FF5}" presName="circ1" presStyleLbl="vennNode1" presStyleIdx="0" presStyleCnt="3" custScaleX="140302" custScaleY="131540"/>
      <dgm:spPr/>
      <dgm:t>
        <a:bodyPr/>
        <a:lstStyle/>
        <a:p>
          <a:endParaRPr lang="tr-TR"/>
        </a:p>
      </dgm:t>
    </dgm:pt>
    <dgm:pt modelId="{C8092A14-3EC2-4BEA-B543-BE3BD15D6D08}" type="pres">
      <dgm:prSet presAssocID="{945159EB-F325-4791-9F46-B82501408FF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5CDC2DA-E2D3-4730-84AB-151096AC2CE1}" type="pres">
      <dgm:prSet presAssocID="{DD69A3C0-1F55-4502-80E9-48347BAABBBD}" presName="circ2" presStyleLbl="vennNode1" presStyleIdx="1" presStyleCnt="3" custScaleX="140302" custScaleY="131540"/>
      <dgm:spPr/>
      <dgm:t>
        <a:bodyPr/>
        <a:lstStyle/>
        <a:p>
          <a:endParaRPr lang="tr-TR"/>
        </a:p>
      </dgm:t>
    </dgm:pt>
    <dgm:pt modelId="{6278C386-3725-414A-B35A-833CE1694612}" type="pres">
      <dgm:prSet presAssocID="{DD69A3C0-1F55-4502-80E9-48347BAABBB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A259FDC-CDF3-4CAF-9A93-55E32DE97A51}" type="pres">
      <dgm:prSet presAssocID="{4F3C9B27-39A6-4F39-BA01-36FAA105B19E}" presName="circ3" presStyleLbl="vennNode1" presStyleIdx="2" presStyleCnt="3" custScaleX="140302" custScaleY="131540"/>
      <dgm:spPr/>
      <dgm:t>
        <a:bodyPr/>
        <a:lstStyle/>
        <a:p>
          <a:endParaRPr lang="tr-TR"/>
        </a:p>
      </dgm:t>
    </dgm:pt>
    <dgm:pt modelId="{A39BB6F2-86D2-4ABE-985F-1F4184B28B9F}" type="pres">
      <dgm:prSet presAssocID="{4F3C9B27-39A6-4F39-BA01-36FAA105B19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00C7EB6-6933-4314-91C4-94475851969F}" type="presOf" srcId="{4F3C9B27-39A6-4F39-BA01-36FAA105B19E}" destId="{A39BB6F2-86D2-4ABE-985F-1F4184B28B9F}" srcOrd="1" destOrd="0" presId="urn:microsoft.com/office/officeart/2005/8/layout/venn1"/>
    <dgm:cxn modelId="{12CFF6A7-440E-4859-B6BF-CAB1ABA3F500}" srcId="{B914E4A9-9463-407F-B916-2099A16EBE90}" destId="{945159EB-F325-4791-9F46-B82501408FF5}" srcOrd="0" destOrd="0" parTransId="{547F96C5-DCAF-488C-A322-BAB4E812765F}" sibTransId="{7A84A718-B1F2-4ED1-A1D6-014CE6D8A2D7}"/>
    <dgm:cxn modelId="{AA5122EA-DA2D-4A5F-B61D-ED21FC8B8A77}" type="presOf" srcId="{DD69A3C0-1F55-4502-80E9-48347BAABBBD}" destId="{85CDC2DA-E2D3-4730-84AB-151096AC2CE1}" srcOrd="0" destOrd="0" presId="urn:microsoft.com/office/officeart/2005/8/layout/venn1"/>
    <dgm:cxn modelId="{9844ED6D-6A25-4D25-9771-BED110FC8ECB}" type="presOf" srcId="{945159EB-F325-4791-9F46-B82501408FF5}" destId="{AE5BF355-6F2A-477C-AFF3-D3D2D0A68E6D}" srcOrd="0" destOrd="0" presId="urn:microsoft.com/office/officeart/2005/8/layout/venn1"/>
    <dgm:cxn modelId="{73869B5E-0964-460A-9648-26D6565E926B}" srcId="{B914E4A9-9463-407F-B916-2099A16EBE90}" destId="{4F3C9B27-39A6-4F39-BA01-36FAA105B19E}" srcOrd="2" destOrd="0" parTransId="{DD6DBC61-3403-46AF-9B39-95A08764D3C8}" sibTransId="{A33BC7D4-B71A-404B-A975-D2EAE254B6F0}"/>
    <dgm:cxn modelId="{72A6A146-579C-40E8-B729-3C88C99C3AEE}" type="presOf" srcId="{945159EB-F325-4791-9F46-B82501408FF5}" destId="{C8092A14-3EC2-4BEA-B543-BE3BD15D6D08}" srcOrd="1" destOrd="0" presId="urn:microsoft.com/office/officeart/2005/8/layout/venn1"/>
    <dgm:cxn modelId="{F44B7FB9-56D6-4C7A-A6B6-8BD8D540B585}" type="presOf" srcId="{DD69A3C0-1F55-4502-80E9-48347BAABBBD}" destId="{6278C386-3725-414A-B35A-833CE1694612}" srcOrd="1" destOrd="0" presId="urn:microsoft.com/office/officeart/2005/8/layout/venn1"/>
    <dgm:cxn modelId="{19FC5B69-980F-45AE-8DBC-A5BA403AF551}" type="presOf" srcId="{B914E4A9-9463-407F-B916-2099A16EBE90}" destId="{D47A67A1-64AF-4EF8-BED1-196F8B46A950}" srcOrd="0" destOrd="0" presId="urn:microsoft.com/office/officeart/2005/8/layout/venn1"/>
    <dgm:cxn modelId="{D3DE83B3-0A55-4672-A50A-11EABD77D643}" type="presOf" srcId="{4F3C9B27-39A6-4F39-BA01-36FAA105B19E}" destId="{DA259FDC-CDF3-4CAF-9A93-55E32DE97A51}" srcOrd="0" destOrd="0" presId="urn:microsoft.com/office/officeart/2005/8/layout/venn1"/>
    <dgm:cxn modelId="{BEA37F54-3D20-4EEA-908B-05E98094657B}" srcId="{B914E4A9-9463-407F-B916-2099A16EBE90}" destId="{DD69A3C0-1F55-4502-80E9-48347BAABBBD}" srcOrd="1" destOrd="0" parTransId="{CD146230-DCFC-4B9D-A0AE-859285308BC0}" sibTransId="{053C9163-43F1-4588-8395-2FADE7B960F2}"/>
    <dgm:cxn modelId="{3882589A-D720-4669-845E-C983A716C202}" type="presParOf" srcId="{D47A67A1-64AF-4EF8-BED1-196F8B46A950}" destId="{AE5BF355-6F2A-477C-AFF3-D3D2D0A68E6D}" srcOrd="0" destOrd="0" presId="urn:microsoft.com/office/officeart/2005/8/layout/venn1"/>
    <dgm:cxn modelId="{F871994C-E327-473F-8428-2298C4D330CD}" type="presParOf" srcId="{D47A67A1-64AF-4EF8-BED1-196F8B46A950}" destId="{C8092A14-3EC2-4BEA-B543-BE3BD15D6D08}" srcOrd="1" destOrd="0" presId="urn:microsoft.com/office/officeart/2005/8/layout/venn1"/>
    <dgm:cxn modelId="{58DBC896-D680-4CEC-94B6-9C025558F11D}" type="presParOf" srcId="{D47A67A1-64AF-4EF8-BED1-196F8B46A950}" destId="{85CDC2DA-E2D3-4730-84AB-151096AC2CE1}" srcOrd="2" destOrd="0" presId="urn:microsoft.com/office/officeart/2005/8/layout/venn1"/>
    <dgm:cxn modelId="{5E447ACE-9EBB-439E-AB79-604BEF98F042}" type="presParOf" srcId="{D47A67A1-64AF-4EF8-BED1-196F8B46A950}" destId="{6278C386-3725-414A-B35A-833CE1694612}" srcOrd="3" destOrd="0" presId="urn:microsoft.com/office/officeart/2005/8/layout/venn1"/>
    <dgm:cxn modelId="{77B803A7-2FD8-41B0-8AA6-DFDA384FB82D}" type="presParOf" srcId="{D47A67A1-64AF-4EF8-BED1-196F8B46A950}" destId="{DA259FDC-CDF3-4CAF-9A93-55E32DE97A51}" srcOrd="4" destOrd="0" presId="urn:microsoft.com/office/officeart/2005/8/layout/venn1"/>
    <dgm:cxn modelId="{E00E1317-A5EA-49C4-9614-125B4FC75C85}" type="presParOf" srcId="{D47A67A1-64AF-4EF8-BED1-196F8B46A950}" destId="{A39BB6F2-86D2-4ABE-985F-1F4184B28B9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5BF355-6F2A-477C-AFF3-D3D2D0A68E6D}">
      <dsp:nvSpPr>
        <dsp:cNvPr id="0" name=""/>
        <dsp:cNvSpPr/>
      </dsp:nvSpPr>
      <dsp:spPr>
        <a:xfrm>
          <a:off x="2209795" y="-371672"/>
          <a:ext cx="3810009" cy="3572071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400" kern="1200" dirty="0"/>
        </a:p>
      </dsp:txBody>
      <dsp:txXfrm>
        <a:off x="2717796" y="253440"/>
        <a:ext cx="2794007" cy="1607431"/>
      </dsp:txXfrm>
    </dsp:sp>
    <dsp:sp modelId="{85CDC2DA-E2D3-4730-84AB-151096AC2CE1}">
      <dsp:nvSpPr>
        <dsp:cNvPr id="0" name=""/>
        <dsp:cNvSpPr/>
      </dsp:nvSpPr>
      <dsp:spPr>
        <a:xfrm>
          <a:off x="3189666" y="1325564"/>
          <a:ext cx="3810009" cy="3572071"/>
        </a:xfrm>
        <a:prstGeom prst="ellipse">
          <a:avLst/>
        </a:prstGeom>
        <a:solidFill>
          <a:schemeClr val="accent1">
            <a:shade val="80000"/>
            <a:alpha val="50000"/>
            <a:hueOff val="-17"/>
            <a:satOff val="2579"/>
            <a:lumOff val="2647"/>
            <a:alphaOff val="1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6400" kern="1200" dirty="0"/>
        </a:p>
      </dsp:txBody>
      <dsp:txXfrm>
        <a:off x="4354894" y="2248349"/>
        <a:ext cx="2286005" cy="1964639"/>
      </dsp:txXfrm>
    </dsp:sp>
    <dsp:sp modelId="{DA259FDC-CDF3-4CAF-9A93-55E32DE97A51}">
      <dsp:nvSpPr>
        <dsp:cNvPr id="0" name=""/>
        <dsp:cNvSpPr/>
      </dsp:nvSpPr>
      <dsp:spPr>
        <a:xfrm>
          <a:off x="1229924" y="1325564"/>
          <a:ext cx="3810009" cy="3572071"/>
        </a:xfrm>
        <a:prstGeom prst="ellipse">
          <a:avLst/>
        </a:prstGeom>
        <a:solidFill>
          <a:schemeClr val="accent1">
            <a:shade val="80000"/>
            <a:alpha val="50000"/>
            <a:hueOff val="-35"/>
            <a:satOff val="5159"/>
            <a:lumOff val="5293"/>
            <a:alphaOff val="3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6400" kern="1200" dirty="0"/>
        </a:p>
      </dsp:txBody>
      <dsp:txXfrm>
        <a:off x="1588699" y="2248349"/>
        <a:ext cx="2286005" cy="19646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5BF355-6F2A-477C-AFF3-D3D2D0A68E6D}">
      <dsp:nvSpPr>
        <dsp:cNvPr id="0" name=""/>
        <dsp:cNvSpPr/>
      </dsp:nvSpPr>
      <dsp:spPr>
        <a:xfrm>
          <a:off x="2209795" y="-371672"/>
          <a:ext cx="3810009" cy="3572071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400" kern="1200" dirty="0"/>
        </a:p>
      </dsp:txBody>
      <dsp:txXfrm>
        <a:off x="2717796" y="253440"/>
        <a:ext cx="2794007" cy="1607431"/>
      </dsp:txXfrm>
    </dsp:sp>
    <dsp:sp modelId="{85CDC2DA-E2D3-4730-84AB-151096AC2CE1}">
      <dsp:nvSpPr>
        <dsp:cNvPr id="0" name=""/>
        <dsp:cNvSpPr/>
      </dsp:nvSpPr>
      <dsp:spPr>
        <a:xfrm>
          <a:off x="3189666" y="1325564"/>
          <a:ext cx="3810009" cy="3572071"/>
        </a:xfrm>
        <a:prstGeom prst="ellipse">
          <a:avLst/>
        </a:prstGeom>
        <a:solidFill>
          <a:schemeClr val="accent1">
            <a:shade val="80000"/>
            <a:alpha val="50000"/>
            <a:hueOff val="-17"/>
            <a:satOff val="2579"/>
            <a:lumOff val="2647"/>
            <a:alphaOff val="1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6400" kern="1200" dirty="0"/>
        </a:p>
      </dsp:txBody>
      <dsp:txXfrm>
        <a:off x="4354894" y="2248349"/>
        <a:ext cx="2286005" cy="1964639"/>
      </dsp:txXfrm>
    </dsp:sp>
    <dsp:sp modelId="{DA259FDC-CDF3-4CAF-9A93-55E32DE97A51}">
      <dsp:nvSpPr>
        <dsp:cNvPr id="0" name=""/>
        <dsp:cNvSpPr/>
      </dsp:nvSpPr>
      <dsp:spPr>
        <a:xfrm>
          <a:off x="1229924" y="1325564"/>
          <a:ext cx="3810009" cy="3572071"/>
        </a:xfrm>
        <a:prstGeom prst="ellipse">
          <a:avLst/>
        </a:prstGeom>
        <a:solidFill>
          <a:schemeClr val="accent1">
            <a:shade val="80000"/>
            <a:alpha val="50000"/>
            <a:hueOff val="-35"/>
            <a:satOff val="5159"/>
            <a:lumOff val="5293"/>
            <a:alphaOff val="3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6400" kern="1200" dirty="0"/>
        </a:p>
      </dsp:txBody>
      <dsp:txXfrm>
        <a:off x="1588699" y="2248349"/>
        <a:ext cx="2286005" cy="1964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F1B1B-C0C2-4030-9B45-79683F1F9A33}" type="datetimeFigureOut">
              <a:rPr lang="tr-TR" smtClean="0"/>
              <a:t>4.11.2017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B1955-D3AB-446A-AE78-FC497144967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4273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B1955-D3AB-446A-AE78-FC4971449677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5771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2209800"/>
          </a:xfrm>
        </p:spPr>
        <p:txBody>
          <a:bodyPr/>
          <a:lstStyle/>
          <a:p>
            <a:r>
              <a:rPr lang="tr-TR" sz="4800" dirty="0" smtClean="0"/>
              <a:t>Erişkin Kalp Cerrahisinde </a:t>
            </a:r>
            <a:br>
              <a:rPr lang="tr-TR" sz="4800" dirty="0" smtClean="0"/>
            </a:br>
            <a:r>
              <a:rPr lang="tr-TR" sz="4800" dirty="0" smtClean="0"/>
              <a:t>Kan Koruma Yöntemleri</a:t>
            </a:r>
            <a:endParaRPr lang="tr-TR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371600"/>
          </a:xfrm>
        </p:spPr>
        <p:txBody>
          <a:bodyPr>
            <a:normAutofit fontScale="92500" lnSpcReduction="20000"/>
          </a:bodyPr>
          <a:lstStyle/>
          <a:p>
            <a:r>
              <a:rPr lang="tr-TR" b="1" dirty="0" smtClean="0">
                <a:solidFill>
                  <a:schemeClr val="tx1"/>
                </a:solidFill>
              </a:rPr>
              <a:t>Dr. Onat BERMEDE</a:t>
            </a:r>
          </a:p>
          <a:p>
            <a:endParaRPr lang="tr-TR" b="1" dirty="0" smtClean="0">
              <a:solidFill>
                <a:schemeClr val="tx1"/>
              </a:solidFill>
            </a:endParaRPr>
          </a:p>
          <a:p>
            <a:r>
              <a:rPr lang="tr-TR" b="1" dirty="0" smtClean="0">
                <a:solidFill>
                  <a:schemeClr val="tx1"/>
                </a:solidFill>
              </a:rPr>
              <a:t>Ankara Üniversitesi Tıp Fakültesi</a:t>
            </a:r>
          </a:p>
          <a:p>
            <a:r>
              <a:rPr lang="tr-TR" b="1" dirty="0" smtClean="0">
                <a:solidFill>
                  <a:schemeClr val="tx1"/>
                </a:solidFill>
              </a:rPr>
              <a:t>Anesteziyoloji ve Reanimasyon AD</a:t>
            </a:r>
            <a:endParaRPr lang="tr-TR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esktop\ANTI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683" y="5486400"/>
            <a:ext cx="137331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AÜ 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" y="5486185"/>
            <a:ext cx="1371815" cy="137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perfuzyon-logo-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45" y="34158"/>
            <a:ext cx="8939045" cy="148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03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600200"/>
          </a:xfrm>
        </p:spPr>
        <p:txBody>
          <a:bodyPr/>
          <a:lstStyle/>
          <a:p>
            <a:r>
              <a:rPr lang="tr-TR" dirty="0" smtClean="0"/>
              <a:t>Preoperatif dönem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solidFill>
                  <a:schemeClr val="tx1"/>
                </a:solidFill>
              </a:rPr>
              <a:t>Hemoglobin optimizasyonu</a:t>
            </a:r>
          </a:p>
          <a:p>
            <a:endParaRPr lang="tr-TR" sz="3200" dirty="0" smtClean="0">
              <a:solidFill>
                <a:schemeClr val="tx1"/>
              </a:solidFill>
            </a:endParaRPr>
          </a:p>
          <a:p>
            <a:r>
              <a:rPr lang="tr-TR" sz="3200" dirty="0" smtClean="0">
                <a:solidFill>
                  <a:schemeClr val="tx1"/>
                </a:solidFill>
              </a:rPr>
              <a:t>Antitrombotik </a:t>
            </a:r>
            <a:r>
              <a:rPr lang="tr-TR" sz="3200" dirty="0">
                <a:solidFill>
                  <a:schemeClr val="tx1"/>
                </a:solidFill>
              </a:rPr>
              <a:t>ilaçların düzenlenmesi</a:t>
            </a:r>
          </a:p>
          <a:p>
            <a:endParaRPr lang="tr-TR" sz="3200" dirty="0">
              <a:solidFill>
                <a:schemeClr val="tx1"/>
              </a:solidFill>
            </a:endParaRPr>
          </a:p>
          <a:p>
            <a:r>
              <a:rPr lang="tr-TR" sz="3200" dirty="0" smtClean="0">
                <a:solidFill>
                  <a:schemeClr val="tx1"/>
                </a:solidFill>
              </a:rPr>
              <a:t>Kanama için diğer risk faktörleri</a:t>
            </a:r>
          </a:p>
          <a:p>
            <a:pPr lvl="1"/>
            <a:endParaRPr lang="tr-TR" dirty="0" smtClean="0">
              <a:solidFill>
                <a:schemeClr val="tx1"/>
              </a:solidFill>
            </a:endParaRPr>
          </a:p>
          <a:p>
            <a:pPr lvl="1"/>
            <a:r>
              <a:rPr lang="tr-TR" sz="1800" dirty="0" smtClean="0">
                <a:solidFill>
                  <a:schemeClr val="tx1"/>
                </a:solidFill>
              </a:rPr>
              <a:t>Konjenital faktörler</a:t>
            </a:r>
          </a:p>
        </p:txBody>
      </p:sp>
    </p:spTree>
    <p:extLst>
      <p:ext uri="{BB962C8B-B14F-4D97-AF65-F5344CB8AC3E}">
        <p14:creationId xmlns:p14="http://schemas.microsoft.com/office/powerpoint/2010/main" val="242055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600200"/>
          </a:xfrm>
        </p:spPr>
        <p:txBody>
          <a:bodyPr/>
          <a:lstStyle/>
          <a:p>
            <a:r>
              <a:rPr lang="tr-TR" dirty="0" smtClean="0"/>
              <a:t>Laboratuvar testleri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chemeClr val="tx1"/>
                </a:solidFill>
              </a:rPr>
              <a:t>Preop fibrinojen?</a:t>
            </a:r>
          </a:p>
          <a:p>
            <a:r>
              <a:rPr lang="tr-TR" sz="2800" dirty="0" smtClean="0">
                <a:solidFill>
                  <a:schemeClr val="tx1"/>
                </a:solidFill>
              </a:rPr>
              <a:t>Rutin viskoelastik ve plt fonk  </a:t>
            </a:r>
            <a:r>
              <a:rPr lang="tr-TR" sz="3200" dirty="0" smtClean="0">
                <a:solidFill>
                  <a:schemeClr val="tx1"/>
                </a:solidFill>
              </a:rPr>
              <a:t>Ø</a:t>
            </a:r>
            <a:endParaRPr lang="tr-TR" sz="320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86205"/>
            <a:ext cx="5086350" cy="3419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614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600200"/>
          </a:xfrm>
        </p:spPr>
        <p:txBody>
          <a:bodyPr/>
          <a:lstStyle/>
          <a:p>
            <a:r>
              <a:rPr lang="tr-TR" dirty="0" smtClean="0"/>
              <a:t>Asetil salisilik asit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solidFill>
                  <a:schemeClr val="tx1"/>
                </a:solidFill>
              </a:rPr>
              <a:t>CABG’de devam</a:t>
            </a:r>
          </a:p>
          <a:p>
            <a:r>
              <a:rPr lang="tr-TR" sz="3200" dirty="0" smtClean="0">
                <a:solidFill>
                  <a:schemeClr val="tx1"/>
                </a:solidFill>
              </a:rPr>
              <a:t>Yüksek riskte kes</a:t>
            </a:r>
            <a:endParaRPr lang="tr-TR" sz="32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3276600"/>
            <a:ext cx="564293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8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600200"/>
          </a:xfrm>
        </p:spPr>
        <p:txBody>
          <a:bodyPr/>
          <a:lstStyle/>
          <a:p>
            <a:r>
              <a:rPr lang="tr-TR" dirty="0" smtClean="0"/>
              <a:t>Asetil salisilik asit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solidFill>
                  <a:schemeClr val="tx1"/>
                </a:solidFill>
              </a:rPr>
              <a:t>CABG’de aşırı kanama yoksa </a:t>
            </a:r>
          </a:p>
          <a:p>
            <a:pPr marL="0" indent="0">
              <a:buNone/>
            </a:pPr>
            <a:r>
              <a:rPr lang="tr-TR" sz="3200" dirty="0">
                <a:solidFill>
                  <a:schemeClr val="tx1"/>
                </a:solidFill>
              </a:rPr>
              <a:t>	</a:t>
            </a:r>
            <a:r>
              <a:rPr lang="tr-TR" sz="3200" dirty="0" smtClean="0">
                <a:solidFill>
                  <a:schemeClr val="tx1"/>
                </a:solidFill>
              </a:rPr>
              <a:t>hemen başla</a:t>
            </a:r>
            <a:endParaRPr lang="tr-TR" sz="32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24200"/>
            <a:ext cx="73342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56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600200"/>
          </a:xfrm>
        </p:spPr>
        <p:txBody>
          <a:bodyPr/>
          <a:lstStyle/>
          <a:p>
            <a:r>
              <a:rPr lang="tr-TR" dirty="0" smtClean="0"/>
              <a:t>İkili antiplatelet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solidFill>
                  <a:schemeClr val="tx1"/>
                </a:solidFill>
              </a:rPr>
              <a:t>Uygun günde preop kes</a:t>
            </a:r>
            <a:endParaRPr lang="tr-TR" sz="3200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05088"/>
            <a:ext cx="5105400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4989786"/>
            <a:ext cx="571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sz="2800" dirty="0" smtClean="0"/>
              <a:t>Tikagrelor	 3 gün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2800" dirty="0" smtClean="0"/>
              <a:t>Klopidogrel 	 5 gün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2800" dirty="0" smtClean="0"/>
              <a:t>Prasugrel 	 7 gün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39618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600200"/>
          </a:xfrm>
        </p:spPr>
        <p:txBody>
          <a:bodyPr/>
          <a:lstStyle/>
          <a:p>
            <a:r>
              <a:rPr lang="tr-TR" dirty="0" smtClean="0"/>
              <a:t>Oral antikoagülan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3200" dirty="0">
              <a:solidFill>
                <a:schemeClr val="tx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0"/>
            <a:ext cx="6118452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4953000"/>
            <a:ext cx="7521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Trombotik olay riskinde UFH/DMAH köprüle</a:t>
            </a:r>
            <a:endParaRPr lang="tr-T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15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600200"/>
          </a:xfrm>
        </p:spPr>
        <p:txBody>
          <a:bodyPr/>
          <a:lstStyle/>
          <a:p>
            <a:r>
              <a:rPr lang="tr-TR" dirty="0" smtClean="0"/>
              <a:t>ASA vs İkili antiplatelet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91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4191000" cy="5562600"/>
          </a:xfrm>
        </p:spPr>
        <p:txBody>
          <a:bodyPr/>
          <a:lstStyle/>
          <a:p>
            <a:r>
              <a:rPr lang="tr-TR" dirty="0" smtClean="0"/>
              <a:t>Vit K antagonisti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vs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Direkt oral antikoagülan</a:t>
            </a:r>
            <a:endParaRPr lang="tr-T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161" y="0"/>
            <a:ext cx="432983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25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600200"/>
          </a:xfrm>
        </p:spPr>
        <p:txBody>
          <a:bodyPr/>
          <a:lstStyle/>
          <a:p>
            <a:r>
              <a:rPr lang="tr-TR" dirty="0" smtClean="0"/>
              <a:t>Preoperatif anemi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solidFill>
                  <a:schemeClr val="tx1"/>
                </a:solidFill>
              </a:rPr>
              <a:t>Kardiyak cerrahide %40</a:t>
            </a:r>
          </a:p>
          <a:p>
            <a:endParaRPr lang="tr-TR" sz="3200" dirty="0">
              <a:solidFill>
                <a:schemeClr val="tx1"/>
              </a:solidFill>
            </a:endParaRPr>
          </a:p>
          <a:p>
            <a:r>
              <a:rPr lang="tr-TR" sz="3200" dirty="0" smtClean="0">
                <a:solidFill>
                  <a:schemeClr val="tx1"/>
                </a:solidFill>
              </a:rPr>
              <a:t>Kan transfüzyonunda artış</a:t>
            </a:r>
          </a:p>
          <a:p>
            <a:endParaRPr lang="tr-TR" sz="3200" dirty="0">
              <a:solidFill>
                <a:schemeClr val="tx1"/>
              </a:solidFill>
            </a:endParaRPr>
          </a:p>
          <a:p>
            <a:r>
              <a:rPr lang="tr-TR" sz="3200" dirty="0" smtClean="0">
                <a:solidFill>
                  <a:schemeClr val="tx1"/>
                </a:solidFill>
              </a:rPr>
              <a:t>Akut böbrek hasarı</a:t>
            </a:r>
          </a:p>
          <a:p>
            <a:endParaRPr lang="tr-TR" sz="3200" dirty="0">
              <a:solidFill>
                <a:schemeClr val="tx1"/>
              </a:solidFill>
            </a:endParaRPr>
          </a:p>
          <a:p>
            <a:r>
              <a:rPr lang="tr-TR" sz="3200" dirty="0" smtClean="0">
                <a:solidFill>
                  <a:schemeClr val="tx1"/>
                </a:solidFill>
              </a:rPr>
              <a:t>Sağkalımda azalma</a:t>
            </a:r>
            <a:endParaRPr lang="tr-T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27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600200"/>
          </a:xfrm>
        </p:spPr>
        <p:txBody>
          <a:bodyPr/>
          <a:lstStyle/>
          <a:p>
            <a:r>
              <a:rPr lang="tr-TR" dirty="0" smtClean="0"/>
              <a:t>Demir eksikliği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344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45017" y="3966014"/>
            <a:ext cx="2965877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sz="4400" dirty="0" smtClean="0"/>
              <a:t>Replasman</a:t>
            </a:r>
            <a:endParaRPr lang="tr-TR" dirty="0"/>
          </a:p>
        </p:txBody>
      </p:sp>
      <p:pic>
        <p:nvPicPr>
          <p:cNvPr id="11269" name="Picture 5" descr="düşünen emoji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46154"/>
            <a:ext cx="28575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87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409" y="3505200"/>
            <a:ext cx="4267200" cy="3200400"/>
          </a:xfrm>
        </p:spPr>
      </p:pic>
      <p:pic>
        <p:nvPicPr>
          <p:cNvPr id="34818" name="Picture 2" descr="tard hasta kan yönetimi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8466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09550"/>
            <a:ext cx="41910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9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600200"/>
          </a:xfrm>
        </p:spPr>
        <p:txBody>
          <a:bodyPr/>
          <a:lstStyle/>
          <a:p>
            <a:r>
              <a:rPr lang="tr-TR" dirty="0" smtClean="0"/>
              <a:t>Oral vs IV demir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 descr="C:\Users\user\Desktop\IMG_24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1300"/>
            <a:ext cx="3326304" cy="481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user\Desktop\Image-1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11300"/>
            <a:ext cx="2706128" cy="481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user\Desktop\Image-1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328" y="1584325"/>
            <a:ext cx="2665072" cy="474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11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600200"/>
          </a:xfrm>
        </p:spPr>
        <p:txBody>
          <a:bodyPr/>
          <a:lstStyle/>
          <a:p>
            <a:r>
              <a:rPr lang="tr-TR" dirty="0" smtClean="0"/>
              <a:t>Preoperatif anemi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846" y="1771650"/>
            <a:ext cx="5446154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792846" y="1771650"/>
            <a:ext cx="2321954" cy="4381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Rounded Rectangle 4"/>
          <p:cNvSpPr/>
          <p:nvPr/>
        </p:nvSpPr>
        <p:spPr>
          <a:xfrm>
            <a:off x="1792846" y="3667125"/>
            <a:ext cx="2245754" cy="44767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229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600200"/>
          </a:xfrm>
        </p:spPr>
        <p:txBody>
          <a:bodyPr/>
          <a:lstStyle/>
          <a:p>
            <a:r>
              <a:rPr lang="tr-TR" dirty="0" smtClean="0"/>
              <a:t>Kan versek?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7905106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 descr="çarpı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5696792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79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600200"/>
          </a:xfrm>
        </p:spPr>
        <p:txBody>
          <a:bodyPr/>
          <a:lstStyle/>
          <a:p>
            <a:r>
              <a:rPr lang="tr-TR" dirty="0" smtClean="0"/>
              <a:t>İntraoperatif dönem</a:t>
            </a:r>
            <a:endParaRPr lang="tr-T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953807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05200" y="1905000"/>
            <a:ext cx="2190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/>
              <a:t>Perfüzyonist</a:t>
            </a:r>
            <a:endParaRPr lang="tr-TR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820238" y="4495800"/>
            <a:ext cx="1837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/>
              <a:t>Anestezist</a:t>
            </a:r>
            <a:endParaRPr lang="tr-TR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4495800"/>
            <a:ext cx="1281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/>
              <a:t>Cerrah</a:t>
            </a:r>
            <a:endParaRPr lang="tr-T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90448"/>
            <a:ext cx="7987259" cy="229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54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600200"/>
          </a:xfrm>
        </p:spPr>
        <p:txBody>
          <a:bodyPr/>
          <a:lstStyle/>
          <a:p>
            <a:r>
              <a:rPr lang="tr-TR" dirty="0" smtClean="0"/>
              <a:t>İntraopertif dönem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z="3200" dirty="0" smtClean="0">
                <a:solidFill>
                  <a:schemeClr val="tx1"/>
                </a:solidFill>
              </a:rPr>
              <a:t>Off pump cerrahi</a:t>
            </a:r>
          </a:p>
          <a:p>
            <a:endParaRPr lang="tr-TR" sz="3200" dirty="0"/>
          </a:p>
          <a:p>
            <a:endParaRPr lang="tr-TR" sz="3200" dirty="0" smtClean="0"/>
          </a:p>
          <a:p>
            <a:r>
              <a:rPr lang="tr-TR" sz="3200" dirty="0" smtClean="0">
                <a:solidFill>
                  <a:schemeClr val="tx1"/>
                </a:solidFill>
              </a:rPr>
              <a:t>MİECC</a:t>
            </a:r>
          </a:p>
          <a:p>
            <a:endParaRPr lang="tr-TR" sz="3200" dirty="0">
              <a:solidFill>
                <a:schemeClr val="tx1"/>
              </a:solidFill>
            </a:endParaRPr>
          </a:p>
          <a:p>
            <a:endParaRPr lang="tr-TR" sz="3200" dirty="0" smtClean="0">
              <a:solidFill>
                <a:schemeClr val="tx1"/>
              </a:solidFill>
            </a:endParaRPr>
          </a:p>
          <a:p>
            <a:endParaRPr lang="tr-TR" sz="3200" dirty="0">
              <a:solidFill>
                <a:schemeClr val="tx1"/>
              </a:solidFill>
            </a:endParaRPr>
          </a:p>
          <a:p>
            <a:r>
              <a:rPr lang="tr-TR" sz="3200" dirty="0" smtClean="0">
                <a:solidFill>
                  <a:schemeClr val="tx1"/>
                </a:solidFill>
              </a:rPr>
              <a:t>Minimal invazif cerrahi</a:t>
            </a:r>
            <a:endParaRPr lang="tr-TR" sz="3200" dirty="0">
              <a:solidFill>
                <a:schemeClr val="tx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87" y="2316617"/>
            <a:ext cx="4648200" cy="80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0"/>
            <a:ext cx="4953000" cy="114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867400"/>
            <a:ext cx="4404154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81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600200"/>
          </a:xfrm>
        </p:spPr>
        <p:txBody>
          <a:bodyPr/>
          <a:lstStyle/>
          <a:p>
            <a:r>
              <a:rPr lang="tr-TR" dirty="0" smtClean="0"/>
              <a:t>Doku yapıştırıcısı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solidFill>
                  <a:schemeClr val="tx1"/>
                </a:solidFill>
              </a:rPr>
              <a:t>Rutin kullanım önerilmiyor</a:t>
            </a:r>
            <a:endParaRPr lang="tr-TR" sz="3200" dirty="0">
              <a:solidFill>
                <a:schemeClr val="tx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03455"/>
            <a:ext cx="6737342" cy="316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 descr="sealant cardiac surgery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286250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19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600200"/>
          </a:xfrm>
        </p:spPr>
        <p:txBody>
          <a:bodyPr/>
          <a:lstStyle/>
          <a:p>
            <a:r>
              <a:rPr lang="tr-TR" dirty="0" smtClean="0"/>
              <a:t>Kardiyopulmoner bypass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Hemodilüsyondan kaçın!</a:t>
            </a:r>
            <a:endParaRPr lang="tr-TR" sz="3200" b="1" dirty="0">
              <a:solidFill>
                <a:srgbClr val="FF000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0"/>
            <a:ext cx="7058487" cy="213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87" y="4953000"/>
            <a:ext cx="7620000" cy="1721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306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600200"/>
          </a:xfrm>
        </p:spPr>
        <p:txBody>
          <a:bodyPr/>
          <a:lstStyle/>
          <a:p>
            <a:r>
              <a:rPr lang="tr-TR" dirty="0" smtClean="0"/>
              <a:t>Fibrin tıkacı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254739"/>
            <a:ext cx="4163439" cy="292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54738"/>
            <a:ext cx="4267200" cy="292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44937" y="5410200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NORMAL</a:t>
            </a:r>
            <a:endParaRPr lang="tr-TR" dirty="0"/>
          </a:p>
        </p:txBody>
      </p:sp>
      <p:sp>
        <p:nvSpPr>
          <p:cNvPr id="5" name="TextBox 4"/>
          <p:cNvSpPr txBox="1"/>
          <p:nvPr/>
        </p:nvSpPr>
        <p:spPr>
          <a:xfrm>
            <a:off x="6162264" y="5410200"/>
            <a:ext cx="2143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HEMODİLÜSYON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347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600200"/>
          </a:xfrm>
        </p:spPr>
        <p:txBody>
          <a:bodyPr/>
          <a:lstStyle/>
          <a:p>
            <a:r>
              <a:rPr lang="tr-TR" dirty="0" smtClean="0"/>
              <a:t>Kardiyopulmoner bypass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solidFill>
                  <a:schemeClr val="tx1"/>
                </a:solidFill>
              </a:rPr>
              <a:t>Devreler…</a:t>
            </a:r>
            <a:endParaRPr lang="tr-TR" sz="3200" dirty="0">
              <a:solidFill>
                <a:schemeClr val="tx1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95600"/>
            <a:ext cx="6972968" cy="2394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743200" y="2895600"/>
            <a:ext cx="29718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ounded Rectangle 5"/>
          <p:cNvSpPr/>
          <p:nvPr/>
        </p:nvSpPr>
        <p:spPr>
          <a:xfrm>
            <a:off x="2590800" y="4092766"/>
            <a:ext cx="2895600" cy="47923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883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600200"/>
          </a:xfrm>
        </p:spPr>
        <p:txBody>
          <a:bodyPr/>
          <a:lstStyle/>
          <a:p>
            <a:r>
              <a:rPr lang="tr-TR" dirty="0" smtClean="0"/>
              <a:t>Kardiyopulmoner bypass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solidFill>
                  <a:schemeClr val="tx1"/>
                </a:solidFill>
              </a:rPr>
              <a:t>Rutin cell saver</a:t>
            </a:r>
          </a:p>
          <a:p>
            <a:endParaRPr lang="tr-TR" sz="3200" dirty="0">
              <a:solidFill>
                <a:schemeClr val="tx1"/>
              </a:solidFill>
            </a:endParaRPr>
          </a:p>
          <a:p>
            <a:endParaRPr lang="tr-TR" sz="3200" dirty="0" smtClean="0">
              <a:solidFill>
                <a:schemeClr val="tx1"/>
              </a:solidFill>
            </a:endParaRPr>
          </a:p>
          <a:p>
            <a:endParaRPr lang="tr-TR" sz="3200" dirty="0">
              <a:solidFill>
                <a:schemeClr val="tx1"/>
              </a:solidFill>
            </a:endParaRPr>
          </a:p>
          <a:p>
            <a:r>
              <a:rPr lang="tr-TR" sz="3200" dirty="0" smtClean="0">
                <a:solidFill>
                  <a:schemeClr val="tx1"/>
                </a:solidFill>
              </a:rPr>
              <a:t>Ultrafiltrasyon</a:t>
            </a:r>
            <a:endParaRPr lang="tr-TR" sz="3200" dirty="0">
              <a:solidFill>
                <a:schemeClr val="tx1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38400"/>
            <a:ext cx="5197793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617" y="4876801"/>
            <a:ext cx="5474176" cy="1283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07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600200"/>
          </a:xfrm>
        </p:spPr>
        <p:txBody>
          <a:bodyPr/>
          <a:lstStyle/>
          <a:p>
            <a:r>
              <a:rPr lang="tr-TR" dirty="0" smtClean="0"/>
              <a:t>Firma bağlantım yok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zincirli adam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600201"/>
            <a:ext cx="5181598" cy="518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64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600200"/>
          </a:xfrm>
        </p:spPr>
        <p:txBody>
          <a:bodyPr/>
          <a:lstStyle/>
          <a:p>
            <a:r>
              <a:rPr lang="tr-TR" dirty="0" smtClean="0"/>
              <a:t>Kardiyopulmoner bypass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solidFill>
                  <a:schemeClr val="tx1"/>
                </a:solidFill>
              </a:rPr>
              <a:t>Normotermi!          Normo-pH!</a:t>
            </a:r>
          </a:p>
          <a:p>
            <a:endParaRPr lang="tr-TR" sz="3200" dirty="0">
              <a:solidFill>
                <a:schemeClr val="tx1"/>
              </a:solidFill>
            </a:endParaRPr>
          </a:p>
          <a:p>
            <a:endParaRPr lang="tr-TR" sz="3200" dirty="0" smtClean="0">
              <a:solidFill>
                <a:schemeClr val="tx1"/>
              </a:solidFill>
            </a:endParaRPr>
          </a:p>
          <a:p>
            <a:endParaRPr lang="tr-TR" sz="3200" dirty="0">
              <a:solidFill>
                <a:schemeClr val="tx1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95600"/>
            <a:ext cx="783431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07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600200"/>
          </a:xfrm>
        </p:spPr>
        <p:txBody>
          <a:bodyPr/>
          <a:lstStyle/>
          <a:p>
            <a:r>
              <a:rPr lang="tr-TR" dirty="0" smtClean="0"/>
              <a:t>Koagülasyon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371600"/>
            <a:ext cx="672465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6611779"/>
            <a:ext cx="845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000" i="1" dirty="0" smtClean="0"/>
              <a:t>Ghadimi K, Levy JH, Welsby IJ. British Journal of Anaesthesia 2016; 117: 18-30</a:t>
            </a:r>
            <a:endParaRPr lang="en-US" sz="1000" i="1" dirty="0"/>
          </a:p>
        </p:txBody>
      </p:sp>
      <p:sp>
        <p:nvSpPr>
          <p:cNvPr id="4" name="Oval 3"/>
          <p:cNvSpPr/>
          <p:nvPr/>
        </p:nvSpPr>
        <p:spPr>
          <a:xfrm>
            <a:off x="2667000" y="2286000"/>
            <a:ext cx="1524000" cy="1219200"/>
          </a:xfrm>
          <a:prstGeom prst="ellipse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029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600200"/>
          </a:xfrm>
        </p:spPr>
        <p:txBody>
          <a:bodyPr/>
          <a:lstStyle/>
          <a:p>
            <a:r>
              <a:rPr lang="tr-TR" dirty="0" smtClean="0"/>
              <a:t>Heparin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solidFill>
                  <a:schemeClr val="tx1"/>
                </a:solidFill>
              </a:rPr>
              <a:t>Bireyselleştirilmiş </a:t>
            </a:r>
            <a:r>
              <a:rPr lang="tr-TR" sz="3200" dirty="0" smtClean="0">
                <a:solidFill>
                  <a:schemeClr val="tx1"/>
                </a:solidFill>
              </a:rPr>
              <a:t>uygulama</a:t>
            </a:r>
          </a:p>
          <a:p>
            <a:r>
              <a:rPr lang="tr-TR" sz="3200" dirty="0" smtClean="0">
                <a:solidFill>
                  <a:schemeClr val="tx1"/>
                </a:solidFill>
              </a:rPr>
              <a:t>Heparin düzeyi kılavuzluğu</a:t>
            </a:r>
            <a:endParaRPr lang="tr-TR" sz="3200" dirty="0">
              <a:solidFill>
                <a:schemeClr val="tx1"/>
              </a:solidFill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76613"/>
            <a:ext cx="8452800" cy="188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267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6002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endParaRPr lang="tr-TR"/>
          </a:p>
        </p:txBody>
      </p:sp>
      <p:pic>
        <p:nvPicPr>
          <p:cNvPr id="23554" name="Picture 2" descr="HMS hepcon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25908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emochron rxdx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05000"/>
            <a:ext cx="437712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5334000"/>
            <a:ext cx="3749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/>
              <a:t>HMS Hepcon (Medtronic)</a:t>
            </a:r>
            <a:endParaRPr lang="tr-TR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5329535"/>
            <a:ext cx="3977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/>
              <a:t>Hemochron RxDx (Accriva)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12323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600200"/>
          </a:xfrm>
        </p:spPr>
        <p:txBody>
          <a:bodyPr/>
          <a:lstStyle/>
          <a:p>
            <a:r>
              <a:rPr lang="tr-TR" dirty="0" smtClean="0"/>
              <a:t>Protamin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 smtClean="0">
                <a:solidFill>
                  <a:schemeClr val="tx1"/>
                </a:solidFill>
              </a:rPr>
              <a:t>Hedefe yönelik</a:t>
            </a:r>
          </a:p>
          <a:p>
            <a:endParaRPr lang="tr-TR" dirty="0"/>
          </a:p>
          <a:p>
            <a:r>
              <a:rPr lang="tr-TR" sz="2800" dirty="0" smtClean="0">
                <a:solidFill>
                  <a:schemeClr val="tx1"/>
                </a:solidFill>
              </a:rPr>
              <a:t>Dozu azalt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81400"/>
            <a:ext cx="679621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83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600200"/>
          </a:xfrm>
        </p:spPr>
        <p:txBody>
          <a:bodyPr/>
          <a:lstStyle/>
          <a:p>
            <a:r>
              <a:rPr lang="tr-TR" dirty="0" smtClean="0"/>
              <a:t>İntravasküler volüm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solidFill>
                  <a:schemeClr val="tx1"/>
                </a:solidFill>
              </a:rPr>
              <a:t>Hedefe yönelik hemodinamik tedavi kanamayı azaltmıyor</a:t>
            </a:r>
          </a:p>
          <a:p>
            <a:endParaRPr lang="tr-TR" sz="3200" dirty="0">
              <a:solidFill>
                <a:schemeClr val="tx1"/>
              </a:solidFill>
            </a:endParaRPr>
          </a:p>
          <a:p>
            <a:endParaRPr lang="tr-TR" sz="3200" dirty="0" smtClean="0">
              <a:solidFill>
                <a:schemeClr val="tx1"/>
              </a:solidFill>
            </a:endParaRPr>
          </a:p>
          <a:p>
            <a:endParaRPr lang="tr-TR" sz="3200" dirty="0" smtClean="0">
              <a:solidFill>
                <a:schemeClr val="tx1"/>
              </a:solidFill>
            </a:endParaRPr>
          </a:p>
          <a:p>
            <a:r>
              <a:rPr lang="tr-TR" sz="3200" dirty="0" smtClean="0">
                <a:solidFill>
                  <a:schemeClr val="tx1"/>
                </a:solidFill>
              </a:rPr>
              <a:t>Düşük molekül ağırlıklı kolloid </a:t>
            </a:r>
            <a:r>
              <a:rPr lang="tr-TR" sz="3200" dirty="0" smtClean="0">
                <a:solidFill>
                  <a:schemeClr val="tx1"/>
                </a:solidFill>
              </a:rPr>
              <a:t>ile prime</a:t>
            </a:r>
            <a:endParaRPr lang="tr-TR" sz="3200" dirty="0">
              <a:solidFill>
                <a:schemeClr val="tx1"/>
              </a:solidFill>
            </a:endParaRPr>
          </a:p>
          <a:p>
            <a:endParaRPr lang="tr-TR" sz="3200" dirty="0">
              <a:solidFill>
                <a:schemeClr val="tx1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96513"/>
            <a:ext cx="5902778" cy="98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298423"/>
            <a:ext cx="5674178" cy="1463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7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600200"/>
          </a:xfrm>
        </p:spPr>
        <p:txBody>
          <a:bodyPr/>
          <a:lstStyle/>
          <a:p>
            <a:r>
              <a:rPr lang="tr-TR" sz="4800" dirty="0" smtClean="0"/>
              <a:t>Otolog donasyon / Normovolemik hemodilüsyon</a:t>
            </a:r>
            <a:endParaRPr lang="tr-TR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7784"/>
            <a:ext cx="6629400" cy="2802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 descr="düşünen emoji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429000"/>
            <a:ext cx="243839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5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1000"/>
            <a:ext cx="9144000" cy="1600200"/>
          </a:xfrm>
        </p:spPr>
        <p:txBody>
          <a:bodyPr/>
          <a:lstStyle/>
          <a:p>
            <a:r>
              <a:rPr lang="tr-TR" dirty="0" smtClean="0"/>
              <a:t>Koagülasyon ve Transfüzyon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chemeClr val="tx1"/>
                </a:solidFill>
              </a:rPr>
              <a:t>Antifibrinolitikler…</a:t>
            </a:r>
          </a:p>
          <a:p>
            <a:endParaRPr lang="tr-TR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tr-TR" sz="3200" dirty="0" smtClean="0">
                <a:solidFill>
                  <a:schemeClr val="tx1"/>
                </a:solidFill>
              </a:rPr>
              <a:t>Traneksamik asit / Aprotinin / EACA</a:t>
            </a:r>
            <a:endParaRPr lang="tr-TR" sz="3200" dirty="0">
              <a:solidFill>
                <a:schemeClr val="tx1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39" y="3810000"/>
            <a:ext cx="8075361" cy="304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baş parmak emoji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195552"/>
            <a:ext cx="1776248" cy="177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41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600200"/>
          </a:xfrm>
        </p:spPr>
        <p:txBody>
          <a:bodyPr/>
          <a:lstStyle/>
          <a:p>
            <a:r>
              <a:rPr lang="tr-TR" dirty="0" smtClean="0"/>
              <a:t>T D P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Proflaktik kullanım yok</a:t>
            </a:r>
            <a:r>
              <a:rPr lang="tr-TR" sz="3200" dirty="0" smtClean="0">
                <a:solidFill>
                  <a:srgbClr val="FF0000"/>
                </a:solidFill>
              </a:rPr>
              <a:t>!!</a:t>
            </a:r>
            <a:endParaRPr lang="tr-TR" sz="3200" dirty="0" smtClean="0">
              <a:solidFill>
                <a:srgbClr val="FF0000"/>
              </a:solidFill>
            </a:endParaRPr>
          </a:p>
          <a:p>
            <a:endParaRPr lang="tr-TR" sz="3200" dirty="0">
              <a:solidFill>
                <a:srgbClr val="FF0000"/>
              </a:solidFill>
            </a:endParaRPr>
          </a:p>
          <a:p>
            <a:endParaRPr lang="tr-TR" sz="3200" dirty="0" smtClean="0">
              <a:solidFill>
                <a:srgbClr val="FF0000"/>
              </a:solidFill>
            </a:endParaRPr>
          </a:p>
          <a:p>
            <a:endParaRPr lang="tr-TR" sz="3200" dirty="0" smtClean="0">
              <a:solidFill>
                <a:schemeClr val="tx1"/>
              </a:solidFill>
            </a:endParaRPr>
          </a:p>
          <a:p>
            <a:r>
              <a:rPr lang="tr-TR" sz="3200" dirty="0" smtClean="0">
                <a:solidFill>
                  <a:schemeClr val="tx1"/>
                </a:solidFill>
              </a:rPr>
              <a:t>OAK </a:t>
            </a:r>
            <a:r>
              <a:rPr lang="tr-TR" sz="3200" dirty="0" smtClean="0">
                <a:solidFill>
                  <a:schemeClr val="tx1"/>
                </a:solidFill>
              </a:rPr>
              <a:t>etkisini geri çevirmede düşünülebilir</a:t>
            </a:r>
            <a:endParaRPr lang="tr-TR" sz="3200" dirty="0">
              <a:solidFill>
                <a:schemeClr val="tx1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62200"/>
            <a:ext cx="6537058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572" y="4616411"/>
            <a:ext cx="6174828" cy="1098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baş parmak emoji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044" y="1066799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19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600200"/>
          </a:xfrm>
        </p:spPr>
        <p:txBody>
          <a:bodyPr/>
          <a:lstStyle/>
          <a:p>
            <a:r>
              <a:rPr lang="tr-TR" dirty="0" smtClean="0"/>
              <a:t>T D P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Proflaktik kullanım yok!!</a:t>
            </a:r>
          </a:p>
          <a:p>
            <a:endParaRPr lang="tr-TR" sz="3200" dirty="0">
              <a:solidFill>
                <a:srgbClr val="FF0000"/>
              </a:solidFill>
            </a:endParaRPr>
          </a:p>
          <a:p>
            <a:r>
              <a:rPr lang="tr-TR" sz="3200" dirty="0" smtClean="0">
                <a:solidFill>
                  <a:srgbClr val="FF0000"/>
                </a:solidFill>
              </a:rPr>
              <a:t>Koagülasyon faktör eksikliğinde…</a:t>
            </a:r>
          </a:p>
          <a:p>
            <a:endParaRPr lang="tr-TR" sz="3200" dirty="0">
              <a:solidFill>
                <a:srgbClr val="FF0000"/>
              </a:solidFill>
            </a:endParaRPr>
          </a:p>
          <a:p>
            <a:endParaRPr lang="tr-TR" sz="3200" dirty="0" smtClean="0">
              <a:solidFill>
                <a:srgbClr val="FF0000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7607783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34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600200"/>
          </a:xfrm>
        </p:spPr>
        <p:txBody>
          <a:bodyPr/>
          <a:lstStyle/>
          <a:p>
            <a:r>
              <a:rPr lang="tr-TR" dirty="0" smtClean="0"/>
              <a:t>Neden kan koruma?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3200" dirty="0" smtClean="0">
                <a:solidFill>
                  <a:schemeClr val="tx1"/>
                </a:solidFill>
              </a:rPr>
              <a:t>Komplikasyonlar</a:t>
            </a:r>
          </a:p>
          <a:p>
            <a:pPr>
              <a:lnSpc>
                <a:spcPct val="150000"/>
              </a:lnSpc>
            </a:pPr>
            <a:r>
              <a:rPr lang="tr-TR" sz="3200" dirty="0" smtClean="0">
                <a:solidFill>
                  <a:schemeClr val="tx1"/>
                </a:solidFill>
              </a:rPr>
              <a:t>Enfeksiyon riski</a:t>
            </a:r>
          </a:p>
          <a:p>
            <a:pPr>
              <a:lnSpc>
                <a:spcPct val="150000"/>
              </a:lnSpc>
            </a:pPr>
            <a:r>
              <a:rPr lang="tr-TR" sz="3200" dirty="0" smtClean="0">
                <a:solidFill>
                  <a:schemeClr val="tx1"/>
                </a:solidFill>
              </a:rPr>
              <a:t>YBÜ/hastanede  kalış</a:t>
            </a:r>
          </a:p>
          <a:p>
            <a:pPr>
              <a:lnSpc>
                <a:spcPct val="150000"/>
              </a:lnSpc>
            </a:pPr>
            <a:r>
              <a:rPr lang="tr-TR" sz="3200" dirty="0" smtClean="0">
                <a:solidFill>
                  <a:schemeClr val="tx1"/>
                </a:solidFill>
              </a:rPr>
              <a:t>Maliyet</a:t>
            </a:r>
          </a:p>
        </p:txBody>
      </p:sp>
    </p:spTree>
    <p:extLst>
      <p:ext uri="{BB962C8B-B14F-4D97-AF65-F5344CB8AC3E}">
        <p14:creationId xmlns:p14="http://schemas.microsoft.com/office/powerpoint/2010/main" val="1693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Profilaksi </a:t>
            </a:r>
            <a:r>
              <a:rPr lang="tr-TR" b="1" dirty="0"/>
              <a:t>OUT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>Hedefe yönelik ilaç </a:t>
            </a:r>
            <a:r>
              <a:rPr lang="tr-TR" b="1" dirty="0"/>
              <a:t>IN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chemeClr val="tx1"/>
                </a:solidFill>
              </a:rPr>
              <a:t>Fibrinojen ve Desmopressin</a:t>
            </a:r>
            <a:endParaRPr lang="tr-TR" sz="3200" dirty="0">
              <a:solidFill>
                <a:schemeClr val="tx1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7" y="3105150"/>
            <a:ext cx="581501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7" y="4118339"/>
            <a:ext cx="5662613" cy="98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84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Profilaksi </a:t>
            </a:r>
            <a:r>
              <a:rPr lang="tr-TR" b="1" dirty="0"/>
              <a:t>OUT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>Hedefe yönelik ilaç </a:t>
            </a:r>
            <a:r>
              <a:rPr lang="tr-TR" b="1" dirty="0"/>
              <a:t>IN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chemeClr val="tx1"/>
                </a:solidFill>
              </a:rPr>
              <a:t>Fibrinojen ve Desmopressin</a:t>
            </a:r>
            <a:endParaRPr lang="tr-TR" sz="3200" dirty="0">
              <a:solidFill>
                <a:schemeClr val="tx1"/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188" y="2528887"/>
            <a:ext cx="5243412" cy="150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19600"/>
            <a:ext cx="570058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24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600200"/>
          </a:xfrm>
        </p:spPr>
        <p:txBody>
          <a:bodyPr/>
          <a:lstStyle/>
          <a:p>
            <a:r>
              <a:rPr lang="tr-TR" dirty="0" smtClean="0"/>
              <a:t>POC </a:t>
            </a:r>
            <a:r>
              <a:rPr lang="tr-TR" sz="4800" dirty="0" smtClean="0"/>
              <a:t>(TEG – ROTEM)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Rotem sigma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28800"/>
            <a:ext cx="3782979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EG machine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362200"/>
            <a:ext cx="30861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74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Neden TEG kullanalım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927"/>
            <a:ext cx="749617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1514475"/>
            <a:ext cx="35718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71950"/>
            <a:ext cx="374332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935" y="4038600"/>
            <a:ext cx="370522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09750"/>
            <a:ext cx="351472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1869065"/>
            <a:ext cx="374332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12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600200"/>
          </a:xfrm>
        </p:spPr>
        <p:txBody>
          <a:bodyPr/>
          <a:lstStyle/>
          <a:p>
            <a:r>
              <a:rPr lang="tr-TR" dirty="0" smtClean="0"/>
              <a:t>Transfüzyon stratejisi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Hasta kan yönetiminin benimsenmesi</a:t>
            </a:r>
            <a:endParaRPr lang="tr-T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6035"/>
            <a:ext cx="8229600" cy="1016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16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600200"/>
          </a:xfrm>
        </p:spPr>
        <p:txBody>
          <a:bodyPr/>
          <a:lstStyle/>
          <a:p>
            <a:r>
              <a:rPr lang="tr-TR" dirty="0" smtClean="0"/>
              <a:t>Eritrosit süspansiyonu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Bireyselleştir!!!</a:t>
            </a:r>
          </a:p>
          <a:p>
            <a:endParaRPr lang="tr-T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Eşik değerlere takılma!</a:t>
            </a:r>
            <a:endParaRPr lang="tr-T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67200"/>
            <a:ext cx="8436212" cy="179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992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600200"/>
          </a:xfrm>
        </p:spPr>
        <p:txBody>
          <a:bodyPr/>
          <a:lstStyle/>
          <a:p>
            <a:r>
              <a:rPr lang="tr-TR" dirty="0" smtClean="0"/>
              <a:t>Eritrosit süspansiyonu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Yaşı önemli değil!</a:t>
            </a:r>
          </a:p>
          <a:p>
            <a:endParaRPr lang="tr-T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3200" dirty="0" smtClean="0">
                <a:solidFill>
                  <a:schemeClr val="tx1"/>
                </a:solidFill>
              </a:rPr>
              <a:t>Lökosit filtresi</a:t>
            </a:r>
            <a:endParaRPr lang="tr-TR" sz="3200" dirty="0">
              <a:solidFill>
                <a:schemeClr val="tx1"/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67000"/>
            <a:ext cx="6315604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257800"/>
            <a:ext cx="6723008" cy="1097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833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15871" cy="571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63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200"/>
            <a:ext cx="8229600" cy="1600200"/>
          </a:xfrm>
        </p:spPr>
        <p:txBody>
          <a:bodyPr/>
          <a:lstStyle/>
          <a:p>
            <a:r>
              <a:rPr lang="tr-TR" dirty="0" smtClean="0"/>
              <a:t>Eve giderken…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53" y="1378753"/>
            <a:ext cx="9155953" cy="547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71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638800"/>
            <a:ext cx="8229600" cy="60960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tr-TR" sz="3600" b="1" i="1" dirty="0" smtClean="0">
                <a:solidFill>
                  <a:schemeClr val="tx1"/>
                </a:solidFill>
              </a:rPr>
              <a:t>TEŞEKKÜRLER…</a:t>
            </a:r>
            <a:endParaRPr lang="tr-TR" sz="3600" b="1" i="1" dirty="0">
              <a:solidFill>
                <a:schemeClr val="tx1"/>
              </a:solidFill>
            </a:endParaRPr>
          </a:p>
        </p:txBody>
      </p:sp>
      <p:pic>
        <p:nvPicPr>
          <p:cNvPr id="27650" name="Picture 2" descr="ankara üniversitesi kalp merkezi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756285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28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600200"/>
          </a:xfrm>
        </p:spPr>
        <p:txBody>
          <a:bodyPr/>
          <a:lstStyle/>
          <a:p>
            <a:r>
              <a:rPr lang="tr-TR" dirty="0" smtClean="0"/>
              <a:t>Neden kan koruma?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69437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05845"/>
            <a:ext cx="8991600" cy="168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35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600200"/>
          </a:xfrm>
        </p:spPr>
        <p:txBody>
          <a:bodyPr/>
          <a:lstStyle/>
          <a:p>
            <a:r>
              <a:rPr lang="tr-TR" dirty="0" smtClean="0"/>
              <a:t>Neden kan koruma?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tr-TR" sz="3600" dirty="0" smtClean="0"/>
          </a:p>
          <a:p>
            <a:pPr marL="0" indent="0" algn="ctr">
              <a:buNone/>
            </a:pPr>
            <a:r>
              <a:rPr lang="tr-TR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STOKLAR TÜKENDİ!</a:t>
            </a:r>
            <a:endParaRPr lang="tr-TR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şarj bitti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67124"/>
            <a:ext cx="609600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14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600200"/>
          </a:xfrm>
        </p:spPr>
        <p:txBody>
          <a:bodyPr/>
          <a:lstStyle/>
          <a:p>
            <a:r>
              <a:rPr lang="tr-TR" dirty="0" smtClean="0"/>
              <a:t>Risk faktörleri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tr-TR" sz="3200" dirty="0" smtClean="0">
                <a:solidFill>
                  <a:schemeClr val="tx1"/>
                </a:solidFill>
              </a:rPr>
              <a:t>İleri yaş</a:t>
            </a:r>
          </a:p>
          <a:p>
            <a:pPr>
              <a:lnSpc>
                <a:spcPct val="110000"/>
              </a:lnSpc>
            </a:pPr>
            <a:r>
              <a:rPr lang="tr-TR" sz="3200" dirty="0" smtClean="0">
                <a:solidFill>
                  <a:schemeClr val="tx1"/>
                </a:solidFill>
              </a:rPr>
              <a:t>Preop ikili antiplatelet</a:t>
            </a:r>
          </a:p>
          <a:p>
            <a:pPr>
              <a:lnSpc>
                <a:spcPct val="110000"/>
              </a:lnSpc>
            </a:pPr>
            <a:r>
              <a:rPr lang="tr-TR" sz="3200" dirty="0" smtClean="0">
                <a:solidFill>
                  <a:schemeClr val="tx1"/>
                </a:solidFill>
              </a:rPr>
              <a:t>Bozulmuş trombosit fonksiyonları</a:t>
            </a:r>
          </a:p>
          <a:p>
            <a:pPr>
              <a:lnSpc>
                <a:spcPct val="110000"/>
              </a:lnSpc>
            </a:pPr>
            <a:r>
              <a:rPr lang="tr-TR" sz="3200" dirty="0" smtClean="0">
                <a:solidFill>
                  <a:schemeClr val="tx1"/>
                </a:solidFill>
              </a:rPr>
              <a:t>Preoperatif anemi</a:t>
            </a:r>
          </a:p>
          <a:p>
            <a:pPr>
              <a:lnSpc>
                <a:spcPct val="110000"/>
              </a:lnSpc>
            </a:pPr>
            <a:r>
              <a:rPr lang="tr-TR" sz="3200" dirty="0" smtClean="0">
                <a:solidFill>
                  <a:schemeClr val="tx1"/>
                </a:solidFill>
              </a:rPr>
              <a:t>Düşük BSA</a:t>
            </a:r>
          </a:p>
          <a:p>
            <a:pPr>
              <a:lnSpc>
                <a:spcPct val="110000"/>
              </a:lnSpc>
            </a:pPr>
            <a:r>
              <a:rPr lang="tr-TR" sz="3200" dirty="0" smtClean="0">
                <a:solidFill>
                  <a:schemeClr val="tx1"/>
                </a:solidFill>
              </a:rPr>
              <a:t>Kadın</a:t>
            </a:r>
          </a:p>
          <a:p>
            <a:pPr>
              <a:lnSpc>
                <a:spcPct val="110000"/>
              </a:lnSpc>
            </a:pPr>
            <a:r>
              <a:rPr lang="tr-TR" sz="3200" dirty="0" smtClean="0">
                <a:solidFill>
                  <a:schemeClr val="tx1"/>
                </a:solidFill>
              </a:rPr>
              <a:t>Elektif olmayan cerrahi</a:t>
            </a:r>
          </a:p>
          <a:p>
            <a:pPr>
              <a:lnSpc>
                <a:spcPct val="110000"/>
              </a:lnSpc>
            </a:pPr>
            <a:r>
              <a:rPr lang="tr-TR" sz="3200" dirty="0" smtClean="0">
                <a:solidFill>
                  <a:schemeClr val="tx1"/>
                </a:solidFill>
              </a:rPr>
              <a:t>Redo cerrahi</a:t>
            </a:r>
          </a:p>
        </p:txBody>
      </p:sp>
    </p:spTree>
    <p:extLst>
      <p:ext uri="{BB962C8B-B14F-4D97-AF65-F5344CB8AC3E}">
        <p14:creationId xmlns:p14="http://schemas.microsoft.com/office/powerpoint/2010/main" val="116265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600200"/>
          </a:xfrm>
        </p:spPr>
        <p:txBody>
          <a:bodyPr/>
          <a:lstStyle/>
          <a:p>
            <a:r>
              <a:rPr lang="tr-TR" dirty="0" smtClean="0"/>
              <a:t>Çözüm?</a:t>
            </a:r>
            <a:endParaRPr lang="tr-T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427719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05200" y="1905000"/>
            <a:ext cx="2190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/>
              <a:t>Perfüzyonist</a:t>
            </a:r>
            <a:endParaRPr lang="tr-TR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820238" y="4495800"/>
            <a:ext cx="1837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/>
              <a:t>Anestezist</a:t>
            </a:r>
            <a:endParaRPr lang="tr-TR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4495800"/>
            <a:ext cx="1281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/>
              <a:t>Cerrah</a:t>
            </a:r>
            <a:endParaRPr lang="tr-TR" dirty="0"/>
          </a:p>
        </p:txBody>
      </p:sp>
      <p:pic>
        <p:nvPicPr>
          <p:cNvPr id="4099" name="Picture 3" descr="C:\Users\user\Desktop\depositphotos_14922163-stock-illustration-blood-bag-cartoo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924" y="1676400"/>
            <a:ext cx="2265546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1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95" y="509589"/>
            <a:ext cx="8934705" cy="558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13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839</TotalTime>
  <Words>335</Words>
  <Application>Microsoft Office PowerPoint</Application>
  <PresentationFormat>On-screen Show (4:3)</PresentationFormat>
  <Paragraphs>154</Paragraphs>
  <Slides>49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Executive</vt:lpstr>
      <vt:lpstr>Erişkin Kalp Cerrahisinde  Kan Koruma Yöntemleri</vt:lpstr>
      <vt:lpstr>PowerPoint Presentation</vt:lpstr>
      <vt:lpstr>Firma bağlantım yok</vt:lpstr>
      <vt:lpstr>Neden kan koruma?</vt:lpstr>
      <vt:lpstr>Neden kan koruma?</vt:lpstr>
      <vt:lpstr>Neden kan koruma?</vt:lpstr>
      <vt:lpstr>Risk faktörleri</vt:lpstr>
      <vt:lpstr>Çözüm?</vt:lpstr>
      <vt:lpstr>PowerPoint Presentation</vt:lpstr>
      <vt:lpstr>Preoperatif dönem</vt:lpstr>
      <vt:lpstr>Laboratuvar testleri</vt:lpstr>
      <vt:lpstr>Asetil salisilik asit</vt:lpstr>
      <vt:lpstr>Asetil salisilik asit</vt:lpstr>
      <vt:lpstr>İkili antiplatelet</vt:lpstr>
      <vt:lpstr>Oral antikoagülan</vt:lpstr>
      <vt:lpstr>ASA vs İkili antiplatelet</vt:lpstr>
      <vt:lpstr>Vit K antagonisti  vs  Direkt oral antikoagülan</vt:lpstr>
      <vt:lpstr>Preoperatif anemi</vt:lpstr>
      <vt:lpstr>Demir eksikliği</vt:lpstr>
      <vt:lpstr>Oral vs IV demir</vt:lpstr>
      <vt:lpstr>Preoperatif anemi</vt:lpstr>
      <vt:lpstr>Kan versek?</vt:lpstr>
      <vt:lpstr>İntraoperatif dönem</vt:lpstr>
      <vt:lpstr>İntraopertif dönem</vt:lpstr>
      <vt:lpstr>Doku yapıştırıcısı</vt:lpstr>
      <vt:lpstr>Kardiyopulmoner bypass</vt:lpstr>
      <vt:lpstr>Fibrin tıkacı</vt:lpstr>
      <vt:lpstr>Kardiyopulmoner bypass</vt:lpstr>
      <vt:lpstr>Kardiyopulmoner bypass</vt:lpstr>
      <vt:lpstr>Kardiyopulmoner bypass</vt:lpstr>
      <vt:lpstr>Koagülasyon</vt:lpstr>
      <vt:lpstr>Heparin</vt:lpstr>
      <vt:lpstr>PowerPoint Presentation</vt:lpstr>
      <vt:lpstr>Protamin</vt:lpstr>
      <vt:lpstr>İntravasküler volüm</vt:lpstr>
      <vt:lpstr>Otolog donasyon / Normovolemik hemodilüsyon</vt:lpstr>
      <vt:lpstr>Koagülasyon ve Transfüzyon</vt:lpstr>
      <vt:lpstr>T D P</vt:lpstr>
      <vt:lpstr>T D P</vt:lpstr>
      <vt:lpstr>Profilaksi OUT Hedefe yönelik ilaç IN</vt:lpstr>
      <vt:lpstr>Profilaksi OUT Hedefe yönelik ilaç IN</vt:lpstr>
      <vt:lpstr>POC (TEG – ROTEM)</vt:lpstr>
      <vt:lpstr>Neden TEG kullanalım</vt:lpstr>
      <vt:lpstr>Transfüzyon stratejisi</vt:lpstr>
      <vt:lpstr>Eritrosit süspansiyonu</vt:lpstr>
      <vt:lpstr>Eritrosit süspansiyonu</vt:lpstr>
      <vt:lpstr>PowerPoint Presentation</vt:lpstr>
      <vt:lpstr>Eve giderken…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Kanamamak için  Fibrinojen kullanalım mı?</dc:title>
  <dc:creator>onat bermede</dc:creator>
  <cp:lastModifiedBy>onat bermede</cp:lastModifiedBy>
  <cp:revision>60</cp:revision>
  <dcterms:created xsi:type="dcterms:W3CDTF">2006-08-16T00:00:00Z</dcterms:created>
  <dcterms:modified xsi:type="dcterms:W3CDTF">2017-11-04T07:18:20Z</dcterms:modified>
</cp:coreProperties>
</file>