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77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80" r:id="rId15"/>
    <p:sldId id="271" r:id="rId16"/>
    <p:sldId id="272" r:id="rId17"/>
    <p:sldId id="273" r:id="rId18"/>
    <p:sldId id="274" r:id="rId19"/>
    <p:sldId id="275" r:id="rId20"/>
    <p:sldId id="28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65495-8096-4CB1-9B66-520CB560885C}" type="doc">
      <dgm:prSet loTypeId="urn:microsoft.com/office/officeart/2005/8/layout/vList6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78A1EE4-4E5A-47D8-AA41-EC8FCF1AC3C9}">
      <dgm:prSet phldrT="[Metin]"/>
      <dgm:spPr/>
      <dgm:t>
        <a:bodyPr/>
        <a:lstStyle/>
        <a:p>
          <a:r>
            <a:rPr lang="tr-TR" b="1" smtClean="0">
              <a:solidFill>
                <a:schemeClr val="accent1">
                  <a:lumMod val="50000"/>
                </a:schemeClr>
              </a:solidFill>
              <a:latin typeface="+mj-lt"/>
            </a:rPr>
            <a:t>Mannitol</a:t>
          </a:r>
          <a:endParaRPr lang="tr-TR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797755D-DE09-45A1-9819-0369CF2E908E}" type="parTrans" cxnId="{B83CA26C-22DE-4FE1-8387-69B61105560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8CEE024B-DDAF-4F89-9418-9F6BC34ABDD3}" type="sibTrans" cxnId="{B83CA26C-22DE-4FE1-8387-69B61105560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F50D6A45-2292-43B1-8022-A9D67C37E2FC}">
      <dgm:prSet phldrT="[Metin]" custT="1"/>
      <dgm:spPr/>
      <dgm:t>
        <a:bodyPr/>
        <a:lstStyle/>
        <a:p>
          <a:r>
            <a:rPr lang="tr-TR" sz="1800" b="1" smtClean="0">
              <a:solidFill>
                <a:schemeClr val="accent1">
                  <a:lumMod val="50000"/>
                </a:schemeClr>
              </a:solidFill>
              <a:latin typeface="+mj-lt"/>
            </a:rPr>
            <a:t>Osmotik basınç</a:t>
          </a:r>
          <a:endParaRPr lang="tr-TR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16B5065-C74C-42FC-A8D6-BDAC779BD745}" type="parTrans" cxnId="{E3340EA5-96F1-4819-B313-9AD4F83A706A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D8D9FF13-9892-42DA-A30E-A6BDCF806CC3}" type="sibTrans" cxnId="{E3340EA5-96F1-4819-B313-9AD4F83A706A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09FB8B5F-A3F5-4530-ABA8-10DFE220E6C6}">
      <dgm:prSet phldrT="[Metin]" custT="1"/>
      <dgm:spPr/>
      <dgm:t>
        <a:bodyPr/>
        <a:lstStyle/>
        <a:p>
          <a:r>
            <a:rPr lang="tr-TR" sz="1800" b="1" smtClean="0">
              <a:solidFill>
                <a:schemeClr val="accent1">
                  <a:lumMod val="50000"/>
                </a:schemeClr>
              </a:solidFill>
              <a:latin typeface="+mj-lt"/>
            </a:rPr>
            <a:t>Serbest radikalleri uzaklaştırmak</a:t>
          </a:r>
          <a:endParaRPr lang="tr-TR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AC5FDDD-C21F-4E74-8A6D-DAE3FBC27FA0}" type="parTrans" cxnId="{F85D3264-A291-4EFF-BC51-6C9DEF9CBBA3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6A7D4933-460E-49D8-B711-086B4B8E6E0E}" type="sibTrans" cxnId="{F85D3264-A291-4EFF-BC51-6C9DEF9CBBA3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6AABFF0C-41A4-4B3E-A405-14CB6AA42272}">
      <dgm:prSet phldrT="[Metin]"/>
      <dgm:spPr/>
      <dgm:t>
        <a:bodyPr/>
        <a:lstStyle/>
        <a:p>
          <a:r>
            <a:rPr lang="tr-TR" b="1" smtClean="0">
              <a:solidFill>
                <a:schemeClr val="accent1">
                  <a:lumMod val="50000"/>
                </a:schemeClr>
              </a:solidFill>
              <a:latin typeface="+mj-lt"/>
            </a:rPr>
            <a:t>Magnezyum</a:t>
          </a:r>
          <a:endParaRPr lang="tr-TR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8B2ED36-07C6-44E0-986F-0A1AE1887453}" type="parTrans" cxnId="{B491E160-B26B-4486-B3D3-E616939048C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3D004F13-9C75-46E1-8A50-148965C69EAD}" type="sibTrans" cxnId="{B491E160-B26B-4486-B3D3-E616939048C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12AD4FE3-46B3-4FF8-A6D8-5D3453117322}">
      <dgm:prSet phldrT="[Metin]" custT="1"/>
      <dgm:spPr/>
      <dgm:t>
        <a:bodyPr/>
        <a:lstStyle/>
        <a:p>
          <a:r>
            <a:rPr lang="tr-TR" sz="1800" b="1" smtClean="0">
              <a:solidFill>
                <a:schemeClr val="accent1">
                  <a:lumMod val="50000"/>
                </a:schemeClr>
              </a:solidFill>
              <a:latin typeface="+mj-lt"/>
            </a:rPr>
            <a:t>Kalsiyum kanal blokeri</a:t>
          </a:r>
          <a:endParaRPr lang="tr-TR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8EF8547-3F81-4D60-A37C-A76B071FA828}" type="parTrans" cxnId="{3AF04517-D98D-4E50-811C-015C6E1D0FB5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D92E1C48-E85E-4F3F-984A-75014434A0F2}" type="sibTrans" cxnId="{3AF04517-D98D-4E50-811C-015C6E1D0FB5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93394738-4DCE-4DD6-9679-ADAC45554B8E}">
      <dgm:prSet phldrT="[Metin]" custT="1"/>
      <dgm:spPr/>
      <dgm:t>
        <a:bodyPr/>
        <a:lstStyle/>
        <a:p>
          <a:r>
            <a:rPr lang="tr-TR" sz="1800" b="1" smtClean="0">
              <a:solidFill>
                <a:schemeClr val="accent1">
                  <a:lumMod val="50000"/>
                </a:schemeClr>
              </a:solidFill>
              <a:latin typeface="+mj-lt"/>
            </a:rPr>
            <a:t>Erken kontraksiyonları önlemek</a:t>
          </a:r>
          <a:endParaRPr lang="tr-TR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73D2145-7214-4494-8D07-DDE283930ACD}" type="parTrans" cxnId="{125BB0C2-3C31-4A70-BCC3-0A757F388DFF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8A3D5FBD-2A47-4698-942F-C8F61B011726}" type="sibTrans" cxnId="{125BB0C2-3C31-4A70-BCC3-0A757F388DFF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222DC331-C2C8-4114-A603-54CD1B12E515}">
      <dgm:prSet phldrT="[Metin]"/>
      <dgm:spPr/>
      <dgm:t>
        <a:bodyPr/>
        <a:lstStyle/>
        <a:p>
          <a:r>
            <a:rPr lang="tr-TR" b="1" smtClean="0">
              <a:solidFill>
                <a:schemeClr val="accent1">
                  <a:lumMod val="50000"/>
                </a:schemeClr>
              </a:solidFill>
              <a:latin typeface="+mj-lt"/>
            </a:rPr>
            <a:t>Bikarbonat</a:t>
          </a:r>
          <a:endParaRPr lang="tr-TR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17958575-6AC5-4B60-90E1-D5D609244F2D}" type="parTrans" cxnId="{E4B5FCC8-1552-4644-8550-6B724BD37AD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2EDD4D17-2BB5-401B-BD4A-7DBE71245CCC}" type="sibTrans" cxnId="{E4B5FCC8-1552-4644-8550-6B724BD37AD6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6EE02490-537B-406C-88FA-2AAB28432C2E}">
      <dgm:prSet phldrT="[Metin]"/>
      <dgm:spPr/>
      <dgm:t>
        <a:bodyPr/>
        <a:lstStyle/>
        <a:p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Potasyum</a:t>
          </a:r>
          <a:endParaRPr lang="tr-TR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F0BAE50-FE01-4BCC-ABD9-C45811CA0472}" type="parTrans" cxnId="{6B948C8C-BF00-419A-9CBD-9C68D3EC6DD7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61C7F666-DC62-4614-9BF7-4B91059931F1}" type="sibTrans" cxnId="{6B948C8C-BF00-419A-9CBD-9C68D3EC6DD7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BF0A6E49-E3D8-44EB-BDCF-8BEBABAFD763}">
      <dgm:prSet phldrT="[Metin]"/>
      <dgm:spPr/>
      <dgm:t>
        <a:bodyPr/>
        <a:lstStyle/>
        <a:p>
          <a:r>
            <a:rPr lang="tr-TR" b="1" smtClean="0">
              <a:solidFill>
                <a:schemeClr val="accent1">
                  <a:lumMod val="50000"/>
                </a:schemeClr>
              </a:solidFill>
              <a:latin typeface="+mj-lt"/>
            </a:rPr>
            <a:t>Lidokain</a:t>
          </a:r>
          <a:endParaRPr lang="tr-TR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097CCA4-7691-4AA0-8853-F935D595FF74}" type="parTrans" cxnId="{5FC06C5E-9D8F-4656-8B0D-6656200C466F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26496FEA-5C0A-43E0-B47C-A0C2F4822947}" type="sibTrans" cxnId="{5FC06C5E-9D8F-4656-8B0D-6656200C466F}">
      <dgm:prSet/>
      <dgm:spPr/>
      <dgm:t>
        <a:bodyPr/>
        <a:lstStyle/>
        <a:p>
          <a:endParaRPr lang="tr-TR" b="1">
            <a:solidFill>
              <a:schemeClr val="accent1"/>
            </a:solidFill>
            <a:latin typeface="Comic Sans MS" pitchFamily="66" charset="0"/>
          </a:endParaRPr>
        </a:p>
      </dgm:t>
    </dgm:pt>
    <dgm:pt modelId="{1D77B177-CC5D-4354-922E-7355D5CE9DE3}">
      <dgm:prSet custT="1"/>
      <dgm:spPr/>
      <dgm:t>
        <a:bodyPr/>
        <a:lstStyle/>
        <a:p>
          <a:endParaRPr lang="tr-TR" sz="105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5E44E9D-978D-4E4F-B220-2F024A054D24}" type="parTrans" cxnId="{53D293C6-D401-4965-A434-2939C35E2444}">
      <dgm:prSet/>
      <dgm:spPr/>
      <dgm:t>
        <a:bodyPr/>
        <a:lstStyle/>
        <a:p>
          <a:endParaRPr lang="tr-TR"/>
        </a:p>
      </dgm:t>
    </dgm:pt>
    <dgm:pt modelId="{7AB3E963-0714-47E5-AE5F-D2609021C5C3}" type="sibTrans" cxnId="{53D293C6-D401-4965-A434-2939C35E2444}">
      <dgm:prSet/>
      <dgm:spPr/>
      <dgm:t>
        <a:bodyPr/>
        <a:lstStyle/>
        <a:p>
          <a:endParaRPr lang="tr-TR"/>
        </a:p>
      </dgm:t>
    </dgm:pt>
    <dgm:pt modelId="{ABCB8530-9DC4-4AF9-BBF3-5B4D9859EA15}">
      <dgm:prSet custT="1"/>
      <dgm:spPr/>
      <dgm:t>
        <a:bodyPr/>
        <a:lstStyle/>
        <a:p>
          <a:endParaRPr lang="tr-TR" sz="105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E3CCD56-3443-4D87-B75B-BF056AB92E72}" type="parTrans" cxnId="{BE85369D-9425-4C57-A1E3-18D27CFAF714}">
      <dgm:prSet/>
      <dgm:spPr/>
      <dgm:t>
        <a:bodyPr/>
        <a:lstStyle/>
        <a:p>
          <a:endParaRPr lang="tr-TR"/>
        </a:p>
      </dgm:t>
    </dgm:pt>
    <dgm:pt modelId="{0EBF4ADD-E47F-4B67-B2DC-2F0A2C6F493A}" type="sibTrans" cxnId="{BE85369D-9425-4C57-A1E3-18D27CFAF714}">
      <dgm:prSet/>
      <dgm:spPr/>
      <dgm:t>
        <a:bodyPr/>
        <a:lstStyle/>
        <a:p>
          <a:endParaRPr lang="tr-TR"/>
        </a:p>
      </dgm:t>
    </dgm:pt>
    <dgm:pt modelId="{9CFA404E-70D6-4406-A015-DDB4F4F1C5F4}">
      <dgm:prSet custT="1"/>
      <dgm:spPr/>
      <dgm:t>
        <a:bodyPr/>
        <a:lstStyle/>
        <a:p>
          <a:r>
            <a:rPr lang="tr-TR" sz="2000" b="1" smtClean="0">
              <a:solidFill>
                <a:schemeClr val="accent1">
                  <a:lumMod val="50000"/>
                </a:schemeClr>
              </a:solidFill>
              <a:latin typeface="+mj-lt"/>
            </a:rPr>
            <a:t>pH korumak için</a:t>
          </a:r>
          <a:endParaRPr lang="tr-TR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DDA5209-DA9D-46A5-B134-986B918288AA}" type="parTrans" cxnId="{29A247FE-C335-49B9-8D66-762E64C045F2}">
      <dgm:prSet/>
      <dgm:spPr/>
      <dgm:t>
        <a:bodyPr/>
        <a:lstStyle/>
        <a:p>
          <a:endParaRPr lang="tr-TR"/>
        </a:p>
      </dgm:t>
    </dgm:pt>
    <dgm:pt modelId="{0D830BE8-1AEA-4E9D-B188-73DCDC7B2ECB}" type="sibTrans" cxnId="{29A247FE-C335-49B9-8D66-762E64C045F2}">
      <dgm:prSet/>
      <dgm:spPr/>
      <dgm:t>
        <a:bodyPr/>
        <a:lstStyle/>
        <a:p>
          <a:endParaRPr lang="tr-TR"/>
        </a:p>
      </dgm:t>
    </dgm:pt>
    <dgm:pt modelId="{D2F490B9-4353-40F2-8762-D33C8B4B854D}">
      <dgm:prSet custT="1"/>
      <dgm:spPr/>
      <dgm:t>
        <a:bodyPr/>
        <a:lstStyle/>
        <a:p>
          <a:r>
            <a:rPr lang="tr-TR" sz="1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Depolarize</a:t>
          </a:r>
          <a:r>
            <a:rPr lang="tr-TR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</a:t>
          </a:r>
          <a:r>
            <a:rPr lang="tr-TR" sz="1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miyokard</a:t>
          </a:r>
          <a:r>
            <a:rPr lang="tr-TR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hücre </a:t>
          </a:r>
          <a:r>
            <a:rPr lang="tr-TR" sz="1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membranı</a:t>
          </a:r>
          <a:endParaRPr lang="tr-TR" sz="18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A6D28D7-CBD7-40A7-AF3E-93391926C53D}" type="parTrans" cxnId="{1D28AC94-547B-4ABB-B241-40CA71CB7A58}">
      <dgm:prSet/>
      <dgm:spPr/>
      <dgm:t>
        <a:bodyPr/>
        <a:lstStyle/>
        <a:p>
          <a:endParaRPr lang="tr-TR"/>
        </a:p>
      </dgm:t>
    </dgm:pt>
    <dgm:pt modelId="{4CECB077-51A0-42F3-9C4D-BA1F5AA7FEDB}" type="sibTrans" cxnId="{1D28AC94-547B-4ABB-B241-40CA71CB7A58}">
      <dgm:prSet/>
      <dgm:spPr/>
      <dgm:t>
        <a:bodyPr/>
        <a:lstStyle/>
        <a:p>
          <a:endParaRPr lang="tr-TR"/>
        </a:p>
      </dgm:t>
    </dgm:pt>
    <dgm:pt modelId="{7A84D402-1706-4A0F-97D1-3761B2310294}">
      <dgm:prSet custT="1"/>
      <dgm:spPr/>
      <dgm:t>
        <a:bodyPr/>
        <a:lstStyle/>
        <a:p>
          <a:r>
            <a:rPr lang="tr-TR" sz="1400" b="1" smtClean="0">
              <a:solidFill>
                <a:schemeClr val="accent1">
                  <a:lumMod val="50000"/>
                </a:schemeClr>
              </a:solidFill>
              <a:latin typeface="+mj-lt"/>
            </a:rPr>
            <a:t>Sodyum kanal blokeri</a:t>
          </a:r>
          <a:endParaRPr lang="tr-TR" sz="14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A343FF6-FDE9-46AC-8ACC-9CA86E6D26A5}" type="parTrans" cxnId="{E2939B76-3C55-448B-B1D0-915F2C2432A0}">
      <dgm:prSet/>
      <dgm:spPr/>
      <dgm:t>
        <a:bodyPr/>
        <a:lstStyle/>
        <a:p>
          <a:endParaRPr lang="tr-TR"/>
        </a:p>
      </dgm:t>
    </dgm:pt>
    <dgm:pt modelId="{5D5CBC24-E281-4929-81AE-A675000ACD77}" type="sibTrans" cxnId="{E2939B76-3C55-448B-B1D0-915F2C2432A0}">
      <dgm:prSet/>
      <dgm:spPr/>
      <dgm:t>
        <a:bodyPr/>
        <a:lstStyle/>
        <a:p>
          <a:endParaRPr lang="tr-TR"/>
        </a:p>
      </dgm:t>
    </dgm:pt>
    <dgm:pt modelId="{CD2410F1-3ABD-46C0-B7E0-0D8041997B9D}">
      <dgm:prSet custT="1"/>
      <dgm:spPr/>
      <dgm:t>
        <a:bodyPr/>
        <a:lstStyle/>
        <a:p>
          <a:r>
            <a:rPr lang="tr-TR" sz="1400" b="1" smtClean="0">
              <a:solidFill>
                <a:schemeClr val="accent1">
                  <a:lumMod val="50000"/>
                </a:schemeClr>
              </a:solidFill>
              <a:latin typeface="+mj-lt"/>
            </a:rPr>
            <a:t>Hiperpolarize arrestin devamı</a:t>
          </a:r>
          <a:endParaRPr lang="tr-TR" sz="14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5D96A72-BCF2-40BE-A905-50C5DF88F1D0}" type="parTrans" cxnId="{27CACC3B-5EA4-44D7-BB9F-2E4E903975CC}">
      <dgm:prSet/>
      <dgm:spPr/>
      <dgm:t>
        <a:bodyPr/>
        <a:lstStyle/>
        <a:p>
          <a:endParaRPr lang="tr-TR"/>
        </a:p>
      </dgm:t>
    </dgm:pt>
    <dgm:pt modelId="{BB6A233C-4398-45E7-95F0-87F19504E568}" type="sibTrans" cxnId="{27CACC3B-5EA4-44D7-BB9F-2E4E903975CC}">
      <dgm:prSet/>
      <dgm:spPr/>
      <dgm:t>
        <a:bodyPr/>
        <a:lstStyle/>
        <a:p>
          <a:endParaRPr lang="tr-TR"/>
        </a:p>
      </dgm:t>
    </dgm:pt>
    <dgm:pt modelId="{79C810BB-33C3-47BC-B499-13190498FEAC}">
      <dgm:prSet custT="1"/>
      <dgm:spPr/>
      <dgm:t>
        <a:bodyPr/>
        <a:lstStyle/>
        <a:p>
          <a:r>
            <a:rPr lang="tr-TR" sz="1400" b="1" smtClean="0">
              <a:solidFill>
                <a:schemeClr val="accent1">
                  <a:lumMod val="50000"/>
                </a:schemeClr>
              </a:solidFill>
              <a:latin typeface="+mj-lt"/>
            </a:rPr>
            <a:t>Potasyum depolarizasyonunun negatif etkisini önlemek</a:t>
          </a:r>
          <a:endParaRPr lang="tr-TR" sz="14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8BBE753-788B-4911-B8B8-693A23618838}" type="parTrans" cxnId="{3425C5C0-485C-4624-8055-EE70A1DE0986}">
      <dgm:prSet/>
      <dgm:spPr/>
      <dgm:t>
        <a:bodyPr/>
        <a:lstStyle/>
        <a:p>
          <a:endParaRPr lang="tr-TR"/>
        </a:p>
      </dgm:t>
    </dgm:pt>
    <dgm:pt modelId="{F2259BB5-E081-42D8-9271-1CE4CB63DF5A}" type="sibTrans" cxnId="{3425C5C0-485C-4624-8055-EE70A1DE0986}">
      <dgm:prSet/>
      <dgm:spPr/>
      <dgm:t>
        <a:bodyPr/>
        <a:lstStyle/>
        <a:p>
          <a:endParaRPr lang="tr-TR"/>
        </a:p>
      </dgm:t>
    </dgm:pt>
    <dgm:pt modelId="{B9A71EE6-82F5-4D41-AEE5-58178DA9C312}" type="pres">
      <dgm:prSet presAssocID="{58765495-8096-4CB1-9B66-520CB56088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7BCC140-EE6D-47D5-8E34-BBD4C1B53B81}" type="pres">
      <dgm:prSet presAssocID="{978A1EE4-4E5A-47D8-AA41-EC8FCF1AC3C9}" presName="linNode" presStyleCnt="0"/>
      <dgm:spPr/>
      <dgm:t>
        <a:bodyPr/>
        <a:lstStyle/>
        <a:p>
          <a:endParaRPr lang="tr-TR"/>
        </a:p>
      </dgm:t>
    </dgm:pt>
    <dgm:pt modelId="{C169455F-899E-4DAC-AA16-86A23FB10FE1}" type="pres">
      <dgm:prSet presAssocID="{978A1EE4-4E5A-47D8-AA41-EC8FCF1AC3C9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1D741D-C58F-4932-8651-CD8F3B2BB820}" type="pres">
      <dgm:prSet presAssocID="{978A1EE4-4E5A-47D8-AA41-EC8FCF1AC3C9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1E0226-8FAC-4527-8AB4-094AB417876A}" type="pres">
      <dgm:prSet presAssocID="{8CEE024B-DDAF-4F89-9418-9F6BC34ABDD3}" presName="spacing" presStyleCnt="0"/>
      <dgm:spPr/>
      <dgm:t>
        <a:bodyPr/>
        <a:lstStyle/>
        <a:p>
          <a:endParaRPr lang="tr-TR"/>
        </a:p>
      </dgm:t>
    </dgm:pt>
    <dgm:pt modelId="{A874B838-8518-406E-9662-4D956E9CD1B6}" type="pres">
      <dgm:prSet presAssocID="{6AABFF0C-41A4-4B3E-A405-14CB6AA42272}" presName="linNode" presStyleCnt="0"/>
      <dgm:spPr/>
      <dgm:t>
        <a:bodyPr/>
        <a:lstStyle/>
        <a:p>
          <a:endParaRPr lang="tr-TR"/>
        </a:p>
      </dgm:t>
    </dgm:pt>
    <dgm:pt modelId="{EC283C89-D27F-41FA-862F-49CB51709D7D}" type="pres">
      <dgm:prSet presAssocID="{6AABFF0C-41A4-4B3E-A405-14CB6AA42272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5A9050-1109-47EF-8F0B-87AFEFAE3976}" type="pres">
      <dgm:prSet presAssocID="{6AABFF0C-41A4-4B3E-A405-14CB6AA42272}" presName="childShp" presStyleLbl="bgAccFollowNode1" presStyleIdx="1" presStyleCnt="5" custLinFactNeighborX="427" custLinFactNeighborY="41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F8ABC6-988E-406B-A4A7-D71FB7FDD547}" type="pres">
      <dgm:prSet presAssocID="{3D004F13-9C75-46E1-8A50-148965C69EAD}" presName="spacing" presStyleCnt="0"/>
      <dgm:spPr/>
      <dgm:t>
        <a:bodyPr/>
        <a:lstStyle/>
        <a:p>
          <a:endParaRPr lang="tr-TR"/>
        </a:p>
      </dgm:t>
    </dgm:pt>
    <dgm:pt modelId="{28AF5C84-4B9D-4D26-B0D8-BE34DC22B3DC}" type="pres">
      <dgm:prSet presAssocID="{222DC331-C2C8-4114-A603-54CD1B12E515}" presName="linNode" presStyleCnt="0"/>
      <dgm:spPr/>
      <dgm:t>
        <a:bodyPr/>
        <a:lstStyle/>
        <a:p>
          <a:endParaRPr lang="tr-TR"/>
        </a:p>
      </dgm:t>
    </dgm:pt>
    <dgm:pt modelId="{B49534FE-8D72-47FF-B086-0A8378C45D9B}" type="pres">
      <dgm:prSet presAssocID="{222DC331-C2C8-4114-A603-54CD1B12E51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C7A3B-4AC1-4265-B70D-B4849693EE0C}" type="pres">
      <dgm:prSet presAssocID="{222DC331-C2C8-4114-A603-54CD1B12E51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3323EE-4773-4FA0-8546-3BED11D772DB}" type="pres">
      <dgm:prSet presAssocID="{2EDD4D17-2BB5-401B-BD4A-7DBE71245CCC}" presName="spacing" presStyleCnt="0"/>
      <dgm:spPr/>
      <dgm:t>
        <a:bodyPr/>
        <a:lstStyle/>
        <a:p>
          <a:endParaRPr lang="tr-TR"/>
        </a:p>
      </dgm:t>
    </dgm:pt>
    <dgm:pt modelId="{C2932F12-519D-48B5-BC2F-3F477DE7B2F4}" type="pres">
      <dgm:prSet presAssocID="{6EE02490-537B-406C-88FA-2AAB28432C2E}" presName="linNode" presStyleCnt="0"/>
      <dgm:spPr/>
      <dgm:t>
        <a:bodyPr/>
        <a:lstStyle/>
        <a:p>
          <a:endParaRPr lang="tr-TR"/>
        </a:p>
      </dgm:t>
    </dgm:pt>
    <dgm:pt modelId="{1C858824-4FC5-406C-8F83-18E3A29CB94C}" type="pres">
      <dgm:prSet presAssocID="{6EE02490-537B-406C-88FA-2AAB28432C2E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7914CF-385B-43FD-98AF-A72525A58CC3}" type="pres">
      <dgm:prSet presAssocID="{6EE02490-537B-406C-88FA-2AAB28432C2E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08767-2CA8-4BB9-BF11-7D630B7260AA}" type="pres">
      <dgm:prSet presAssocID="{61C7F666-DC62-4614-9BF7-4B91059931F1}" presName="spacing" presStyleCnt="0"/>
      <dgm:spPr/>
      <dgm:t>
        <a:bodyPr/>
        <a:lstStyle/>
        <a:p>
          <a:endParaRPr lang="tr-TR"/>
        </a:p>
      </dgm:t>
    </dgm:pt>
    <dgm:pt modelId="{9C4FE6C2-492B-4717-9BB1-C00E99042F4C}" type="pres">
      <dgm:prSet presAssocID="{BF0A6E49-E3D8-44EB-BDCF-8BEBABAFD763}" presName="linNode" presStyleCnt="0"/>
      <dgm:spPr/>
      <dgm:t>
        <a:bodyPr/>
        <a:lstStyle/>
        <a:p>
          <a:endParaRPr lang="tr-TR"/>
        </a:p>
      </dgm:t>
    </dgm:pt>
    <dgm:pt modelId="{4C6F9A2D-1D5B-4441-AEA9-EC696C82005E}" type="pres">
      <dgm:prSet presAssocID="{BF0A6E49-E3D8-44EB-BDCF-8BEBABAFD763}" presName="parentShp" presStyleLbl="node1" presStyleIdx="4" presStyleCnt="5" custScaleY="115502" custLinFactNeighborX="-81" custLinFactNeighborY="-130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E759C-6387-4434-9F42-09769389E75B}" type="pres">
      <dgm:prSet presAssocID="{BF0A6E49-E3D8-44EB-BDCF-8BEBABAFD763}" presName="childShp" presStyleLbl="bgAccFollowNode1" presStyleIdx="4" presStyleCnt="5" custScaleY="136558" custLinFactNeighborX="2542" custLinFactNeighborY="-9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00664A-48B1-4D9C-8B65-956FDF551013}" type="presOf" srcId="{12AD4FE3-46B3-4FF8-A6D8-5D3453117322}" destId="{6C5A9050-1109-47EF-8F0B-87AFEFAE3976}" srcOrd="0" destOrd="0" presId="urn:microsoft.com/office/officeart/2005/8/layout/vList6"/>
    <dgm:cxn modelId="{29A247FE-C335-49B9-8D66-762E64C045F2}" srcId="{222DC331-C2C8-4114-A603-54CD1B12E515}" destId="{9CFA404E-70D6-4406-A015-DDB4F4F1C5F4}" srcOrd="1" destOrd="0" parTransId="{FDDA5209-DA9D-46A5-B134-986B918288AA}" sibTransId="{0D830BE8-1AEA-4E9D-B188-73DCDC7B2ECB}"/>
    <dgm:cxn modelId="{9CFB9510-BF35-4024-A3A1-F194AE0BFB6B}" type="presOf" srcId="{93394738-4DCE-4DD6-9679-ADAC45554B8E}" destId="{6C5A9050-1109-47EF-8F0B-87AFEFAE3976}" srcOrd="0" destOrd="1" presId="urn:microsoft.com/office/officeart/2005/8/layout/vList6"/>
    <dgm:cxn modelId="{3452B8AF-7443-4647-93D9-DAE35D60CE89}" type="presOf" srcId="{6AABFF0C-41A4-4B3E-A405-14CB6AA42272}" destId="{EC283C89-D27F-41FA-862F-49CB51709D7D}" srcOrd="0" destOrd="0" presId="urn:microsoft.com/office/officeart/2005/8/layout/vList6"/>
    <dgm:cxn modelId="{53D293C6-D401-4965-A434-2939C35E2444}" srcId="{222DC331-C2C8-4114-A603-54CD1B12E515}" destId="{1D77B177-CC5D-4354-922E-7355D5CE9DE3}" srcOrd="0" destOrd="0" parTransId="{05E44E9D-978D-4E4F-B220-2F024A054D24}" sibTransId="{7AB3E963-0714-47E5-AE5F-D2609021C5C3}"/>
    <dgm:cxn modelId="{E4B5FCC8-1552-4644-8550-6B724BD37AD6}" srcId="{58765495-8096-4CB1-9B66-520CB560885C}" destId="{222DC331-C2C8-4114-A603-54CD1B12E515}" srcOrd="2" destOrd="0" parTransId="{17958575-6AC5-4B60-90E1-D5D609244F2D}" sibTransId="{2EDD4D17-2BB5-401B-BD4A-7DBE71245CCC}"/>
    <dgm:cxn modelId="{1D28AC94-547B-4ABB-B241-40CA71CB7A58}" srcId="{6EE02490-537B-406C-88FA-2AAB28432C2E}" destId="{D2F490B9-4353-40F2-8762-D33C8B4B854D}" srcOrd="0" destOrd="0" parTransId="{EA6D28D7-CBD7-40A7-AF3E-93391926C53D}" sibTransId="{4CECB077-51A0-42F3-9C4D-BA1F5AA7FEDB}"/>
    <dgm:cxn modelId="{3080F70C-23B5-4D8E-879A-85927E630679}" type="presOf" srcId="{222DC331-C2C8-4114-A603-54CD1B12E515}" destId="{B49534FE-8D72-47FF-B086-0A8378C45D9B}" srcOrd="0" destOrd="0" presId="urn:microsoft.com/office/officeart/2005/8/layout/vList6"/>
    <dgm:cxn modelId="{E2939B76-3C55-448B-B1D0-915F2C2432A0}" srcId="{BF0A6E49-E3D8-44EB-BDCF-8BEBABAFD763}" destId="{7A84D402-1706-4A0F-97D1-3761B2310294}" srcOrd="0" destOrd="0" parTransId="{5A343FF6-FDE9-46AC-8ACC-9CA86E6D26A5}" sibTransId="{5D5CBC24-E281-4929-81AE-A675000ACD77}"/>
    <dgm:cxn modelId="{5FC06C5E-9D8F-4656-8B0D-6656200C466F}" srcId="{58765495-8096-4CB1-9B66-520CB560885C}" destId="{BF0A6E49-E3D8-44EB-BDCF-8BEBABAFD763}" srcOrd="4" destOrd="0" parTransId="{4097CCA4-7691-4AA0-8853-F935D595FF74}" sibTransId="{26496FEA-5C0A-43E0-B47C-A0C2F4822947}"/>
    <dgm:cxn modelId="{6F7FACF1-E358-4688-A13A-9A864C7D9D16}" type="presOf" srcId="{F50D6A45-2292-43B1-8022-A9D67C37E2FC}" destId="{C61D741D-C58F-4932-8651-CD8F3B2BB820}" srcOrd="0" destOrd="0" presId="urn:microsoft.com/office/officeart/2005/8/layout/vList6"/>
    <dgm:cxn modelId="{F85D3264-A291-4EFF-BC51-6C9DEF9CBBA3}" srcId="{978A1EE4-4E5A-47D8-AA41-EC8FCF1AC3C9}" destId="{09FB8B5F-A3F5-4530-ABA8-10DFE220E6C6}" srcOrd="1" destOrd="0" parTransId="{3AC5FDDD-C21F-4E74-8A6D-DAE3FBC27FA0}" sibTransId="{6A7D4933-460E-49D8-B711-086B4B8E6E0E}"/>
    <dgm:cxn modelId="{159AC838-828C-4FD3-9CA7-70975AF2C635}" type="presOf" srcId="{ABCB8530-9DC4-4AF9-BBF3-5B4D9859EA15}" destId="{6EEC7A3B-4AC1-4265-B70D-B4849693EE0C}" srcOrd="0" destOrd="2" presId="urn:microsoft.com/office/officeart/2005/8/layout/vList6"/>
    <dgm:cxn modelId="{4A13E838-CEAE-4FEC-B644-DDEC72D6A4C9}" type="presOf" srcId="{1D77B177-CC5D-4354-922E-7355D5CE9DE3}" destId="{6EEC7A3B-4AC1-4265-B70D-B4849693EE0C}" srcOrd="0" destOrd="0" presId="urn:microsoft.com/office/officeart/2005/8/layout/vList6"/>
    <dgm:cxn modelId="{3AF04517-D98D-4E50-811C-015C6E1D0FB5}" srcId="{6AABFF0C-41A4-4B3E-A405-14CB6AA42272}" destId="{12AD4FE3-46B3-4FF8-A6D8-5D3453117322}" srcOrd="0" destOrd="0" parTransId="{28EF8547-3F81-4D60-A37C-A76B071FA828}" sibTransId="{D92E1C48-E85E-4F3F-984A-75014434A0F2}"/>
    <dgm:cxn modelId="{BE85369D-9425-4C57-A1E3-18D27CFAF714}" srcId="{222DC331-C2C8-4114-A603-54CD1B12E515}" destId="{ABCB8530-9DC4-4AF9-BBF3-5B4D9859EA15}" srcOrd="2" destOrd="0" parTransId="{AE3CCD56-3443-4D87-B75B-BF056AB92E72}" sibTransId="{0EBF4ADD-E47F-4B67-B2DC-2F0A2C6F493A}"/>
    <dgm:cxn modelId="{EA71077D-C27A-4FFC-8B81-E283DC1B2F33}" type="presOf" srcId="{6EE02490-537B-406C-88FA-2AAB28432C2E}" destId="{1C858824-4FC5-406C-8F83-18E3A29CB94C}" srcOrd="0" destOrd="0" presId="urn:microsoft.com/office/officeart/2005/8/layout/vList6"/>
    <dgm:cxn modelId="{14F5CBDC-68E8-44A0-A740-0D0ACEBABE65}" type="presOf" srcId="{58765495-8096-4CB1-9B66-520CB560885C}" destId="{B9A71EE6-82F5-4D41-AEE5-58178DA9C312}" srcOrd="0" destOrd="0" presId="urn:microsoft.com/office/officeart/2005/8/layout/vList6"/>
    <dgm:cxn modelId="{4FA767CF-7810-4ACB-B766-B592ACC5095F}" type="presOf" srcId="{CD2410F1-3ABD-46C0-B7E0-0D8041997B9D}" destId="{52AE759C-6387-4434-9F42-09769389E75B}" srcOrd="0" destOrd="1" presId="urn:microsoft.com/office/officeart/2005/8/layout/vList6"/>
    <dgm:cxn modelId="{CCBF5C16-74A2-4DC3-A926-8A58ED46989E}" type="presOf" srcId="{09FB8B5F-A3F5-4530-ABA8-10DFE220E6C6}" destId="{C61D741D-C58F-4932-8651-CD8F3B2BB820}" srcOrd="0" destOrd="1" presId="urn:microsoft.com/office/officeart/2005/8/layout/vList6"/>
    <dgm:cxn modelId="{4081E28D-52B5-40E3-95DE-2042BB16C652}" type="presOf" srcId="{BF0A6E49-E3D8-44EB-BDCF-8BEBABAFD763}" destId="{4C6F9A2D-1D5B-4441-AEA9-EC696C82005E}" srcOrd="0" destOrd="0" presId="urn:microsoft.com/office/officeart/2005/8/layout/vList6"/>
    <dgm:cxn modelId="{95ACFC26-A422-4889-9F41-F0012A2FC3C2}" type="presOf" srcId="{79C810BB-33C3-47BC-B499-13190498FEAC}" destId="{52AE759C-6387-4434-9F42-09769389E75B}" srcOrd="0" destOrd="2" presId="urn:microsoft.com/office/officeart/2005/8/layout/vList6"/>
    <dgm:cxn modelId="{125BB0C2-3C31-4A70-BCC3-0A757F388DFF}" srcId="{6AABFF0C-41A4-4B3E-A405-14CB6AA42272}" destId="{93394738-4DCE-4DD6-9679-ADAC45554B8E}" srcOrd="1" destOrd="0" parTransId="{073D2145-7214-4494-8D07-DDE283930ACD}" sibTransId="{8A3D5FBD-2A47-4698-942F-C8F61B011726}"/>
    <dgm:cxn modelId="{BD9BE6DD-DE56-4168-8198-FA8940B11DB6}" type="presOf" srcId="{9CFA404E-70D6-4406-A015-DDB4F4F1C5F4}" destId="{6EEC7A3B-4AC1-4265-B70D-B4849693EE0C}" srcOrd="0" destOrd="1" presId="urn:microsoft.com/office/officeart/2005/8/layout/vList6"/>
    <dgm:cxn modelId="{B83CA26C-22DE-4FE1-8387-69B611055606}" srcId="{58765495-8096-4CB1-9B66-520CB560885C}" destId="{978A1EE4-4E5A-47D8-AA41-EC8FCF1AC3C9}" srcOrd="0" destOrd="0" parTransId="{0797755D-DE09-45A1-9819-0369CF2E908E}" sibTransId="{8CEE024B-DDAF-4F89-9418-9F6BC34ABDD3}"/>
    <dgm:cxn modelId="{6B948C8C-BF00-419A-9CBD-9C68D3EC6DD7}" srcId="{58765495-8096-4CB1-9B66-520CB560885C}" destId="{6EE02490-537B-406C-88FA-2AAB28432C2E}" srcOrd="3" destOrd="0" parTransId="{DF0BAE50-FE01-4BCC-ABD9-C45811CA0472}" sibTransId="{61C7F666-DC62-4614-9BF7-4B91059931F1}"/>
    <dgm:cxn modelId="{51425252-A6E8-4C44-8A1A-B3EA98188656}" type="presOf" srcId="{7A84D402-1706-4A0F-97D1-3761B2310294}" destId="{52AE759C-6387-4434-9F42-09769389E75B}" srcOrd="0" destOrd="0" presId="urn:microsoft.com/office/officeart/2005/8/layout/vList6"/>
    <dgm:cxn modelId="{B491E160-B26B-4486-B3D3-E616939048C6}" srcId="{58765495-8096-4CB1-9B66-520CB560885C}" destId="{6AABFF0C-41A4-4B3E-A405-14CB6AA42272}" srcOrd="1" destOrd="0" parTransId="{78B2ED36-07C6-44E0-986F-0A1AE1887453}" sibTransId="{3D004F13-9C75-46E1-8A50-148965C69EAD}"/>
    <dgm:cxn modelId="{3425C5C0-485C-4624-8055-EE70A1DE0986}" srcId="{BF0A6E49-E3D8-44EB-BDCF-8BEBABAFD763}" destId="{79C810BB-33C3-47BC-B499-13190498FEAC}" srcOrd="2" destOrd="0" parTransId="{48BBE753-788B-4911-B8B8-693A23618838}" sibTransId="{F2259BB5-E081-42D8-9271-1CE4CB63DF5A}"/>
    <dgm:cxn modelId="{E3340EA5-96F1-4819-B313-9AD4F83A706A}" srcId="{978A1EE4-4E5A-47D8-AA41-EC8FCF1AC3C9}" destId="{F50D6A45-2292-43B1-8022-A9D67C37E2FC}" srcOrd="0" destOrd="0" parTransId="{516B5065-C74C-42FC-A8D6-BDAC779BD745}" sibTransId="{D8D9FF13-9892-42DA-A30E-A6BDCF806CC3}"/>
    <dgm:cxn modelId="{54B5EE43-547F-42C9-BADD-B90C2B672968}" type="presOf" srcId="{978A1EE4-4E5A-47D8-AA41-EC8FCF1AC3C9}" destId="{C169455F-899E-4DAC-AA16-86A23FB10FE1}" srcOrd="0" destOrd="0" presId="urn:microsoft.com/office/officeart/2005/8/layout/vList6"/>
    <dgm:cxn modelId="{27CACC3B-5EA4-44D7-BB9F-2E4E903975CC}" srcId="{BF0A6E49-E3D8-44EB-BDCF-8BEBABAFD763}" destId="{CD2410F1-3ABD-46C0-B7E0-0D8041997B9D}" srcOrd="1" destOrd="0" parTransId="{C5D96A72-BCF2-40BE-A905-50C5DF88F1D0}" sibTransId="{BB6A233C-4398-45E7-95F0-87F19504E568}"/>
    <dgm:cxn modelId="{E81BF805-A5A3-498F-8CE4-BE1C46D0BFF0}" type="presOf" srcId="{D2F490B9-4353-40F2-8762-D33C8B4B854D}" destId="{F07914CF-385B-43FD-98AF-A72525A58CC3}" srcOrd="0" destOrd="0" presId="urn:microsoft.com/office/officeart/2005/8/layout/vList6"/>
    <dgm:cxn modelId="{D099DAFC-5F3F-4D5B-AF87-39EC14653020}" type="presParOf" srcId="{B9A71EE6-82F5-4D41-AEE5-58178DA9C312}" destId="{27BCC140-EE6D-47D5-8E34-BBD4C1B53B81}" srcOrd="0" destOrd="0" presId="urn:microsoft.com/office/officeart/2005/8/layout/vList6"/>
    <dgm:cxn modelId="{85EEFD6D-1E30-4392-BE06-0605CAB92D73}" type="presParOf" srcId="{27BCC140-EE6D-47D5-8E34-BBD4C1B53B81}" destId="{C169455F-899E-4DAC-AA16-86A23FB10FE1}" srcOrd="0" destOrd="0" presId="urn:microsoft.com/office/officeart/2005/8/layout/vList6"/>
    <dgm:cxn modelId="{A514273C-B132-4A88-86AA-8B230FC04F76}" type="presParOf" srcId="{27BCC140-EE6D-47D5-8E34-BBD4C1B53B81}" destId="{C61D741D-C58F-4932-8651-CD8F3B2BB820}" srcOrd="1" destOrd="0" presId="urn:microsoft.com/office/officeart/2005/8/layout/vList6"/>
    <dgm:cxn modelId="{91F01F76-0F7E-43C8-AEC8-B19553527556}" type="presParOf" srcId="{B9A71EE6-82F5-4D41-AEE5-58178DA9C312}" destId="{6C1E0226-8FAC-4527-8AB4-094AB417876A}" srcOrd="1" destOrd="0" presId="urn:microsoft.com/office/officeart/2005/8/layout/vList6"/>
    <dgm:cxn modelId="{CBB5B88A-BA8E-4F01-B6D8-FAA24491D864}" type="presParOf" srcId="{B9A71EE6-82F5-4D41-AEE5-58178DA9C312}" destId="{A874B838-8518-406E-9662-4D956E9CD1B6}" srcOrd="2" destOrd="0" presId="urn:microsoft.com/office/officeart/2005/8/layout/vList6"/>
    <dgm:cxn modelId="{311E590C-1784-4AF2-89AE-26E912395FD8}" type="presParOf" srcId="{A874B838-8518-406E-9662-4D956E9CD1B6}" destId="{EC283C89-D27F-41FA-862F-49CB51709D7D}" srcOrd="0" destOrd="0" presId="urn:microsoft.com/office/officeart/2005/8/layout/vList6"/>
    <dgm:cxn modelId="{F95B6E4F-8961-4191-90F0-067D35B94F7D}" type="presParOf" srcId="{A874B838-8518-406E-9662-4D956E9CD1B6}" destId="{6C5A9050-1109-47EF-8F0B-87AFEFAE3976}" srcOrd="1" destOrd="0" presId="urn:microsoft.com/office/officeart/2005/8/layout/vList6"/>
    <dgm:cxn modelId="{8C85D77E-EB0A-4BA8-837E-CCD573617FBF}" type="presParOf" srcId="{B9A71EE6-82F5-4D41-AEE5-58178DA9C312}" destId="{5CF8ABC6-988E-406B-A4A7-D71FB7FDD547}" srcOrd="3" destOrd="0" presId="urn:microsoft.com/office/officeart/2005/8/layout/vList6"/>
    <dgm:cxn modelId="{4FF72956-153C-4F22-BC0C-EA738FE1A9B6}" type="presParOf" srcId="{B9A71EE6-82F5-4D41-AEE5-58178DA9C312}" destId="{28AF5C84-4B9D-4D26-B0D8-BE34DC22B3DC}" srcOrd="4" destOrd="0" presId="urn:microsoft.com/office/officeart/2005/8/layout/vList6"/>
    <dgm:cxn modelId="{1D82A008-1155-47F4-A5BB-CEA7CA3BED76}" type="presParOf" srcId="{28AF5C84-4B9D-4D26-B0D8-BE34DC22B3DC}" destId="{B49534FE-8D72-47FF-B086-0A8378C45D9B}" srcOrd="0" destOrd="0" presId="urn:microsoft.com/office/officeart/2005/8/layout/vList6"/>
    <dgm:cxn modelId="{6615D113-5EBB-4A6C-90D1-39E7EF3C3ADA}" type="presParOf" srcId="{28AF5C84-4B9D-4D26-B0D8-BE34DC22B3DC}" destId="{6EEC7A3B-4AC1-4265-B70D-B4849693EE0C}" srcOrd="1" destOrd="0" presId="urn:microsoft.com/office/officeart/2005/8/layout/vList6"/>
    <dgm:cxn modelId="{7EC1AC10-874D-4BB0-9B83-1449D5641182}" type="presParOf" srcId="{B9A71EE6-82F5-4D41-AEE5-58178DA9C312}" destId="{B73323EE-4773-4FA0-8546-3BED11D772DB}" srcOrd="5" destOrd="0" presId="urn:microsoft.com/office/officeart/2005/8/layout/vList6"/>
    <dgm:cxn modelId="{99438645-6988-4B73-A44D-88F908D41358}" type="presParOf" srcId="{B9A71EE6-82F5-4D41-AEE5-58178DA9C312}" destId="{C2932F12-519D-48B5-BC2F-3F477DE7B2F4}" srcOrd="6" destOrd="0" presId="urn:microsoft.com/office/officeart/2005/8/layout/vList6"/>
    <dgm:cxn modelId="{D6E9F033-321C-48BB-A7E2-997E4580DC3C}" type="presParOf" srcId="{C2932F12-519D-48B5-BC2F-3F477DE7B2F4}" destId="{1C858824-4FC5-406C-8F83-18E3A29CB94C}" srcOrd="0" destOrd="0" presId="urn:microsoft.com/office/officeart/2005/8/layout/vList6"/>
    <dgm:cxn modelId="{9EEF2304-11C7-4A2B-BEE9-6B09321F8BCF}" type="presParOf" srcId="{C2932F12-519D-48B5-BC2F-3F477DE7B2F4}" destId="{F07914CF-385B-43FD-98AF-A72525A58CC3}" srcOrd="1" destOrd="0" presId="urn:microsoft.com/office/officeart/2005/8/layout/vList6"/>
    <dgm:cxn modelId="{7DD2AF52-58AE-42D9-91FF-838A0ECB599F}" type="presParOf" srcId="{B9A71EE6-82F5-4D41-AEE5-58178DA9C312}" destId="{0B308767-2CA8-4BB9-BF11-7D630B7260AA}" srcOrd="7" destOrd="0" presId="urn:microsoft.com/office/officeart/2005/8/layout/vList6"/>
    <dgm:cxn modelId="{7010D0CE-B6FB-431D-B89D-918280840731}" type="presParOf" srcId="{B9A71EE6-82F5-4D41-AEE5-58178DA9C312}" destId="{9C4FE6C2-492B-4717-9BB1-C00E99042F4C}" srcOrd="8" destOrd="0" presId="urn:microsoft.com/office/officeart/2005/8/layout/vList6"/>
    <dgm:cxn modelId="{04009403-F1C4-4F38-A19C-B6ECD3B513DA}" type="presParOf" srcId="{9C4FE6C2-492B-4717-9BB1-C00E99042F4C}" destId="{4C6F9A2D-1D5B-4441-AEA9-EC696C82005E}" srcOrd="0" destOrd="0" presId="urn:microsoft.com/office/officeart/2005/8/layout/vList6"/>
    <dgm:cxn modelId="{4776EBA1-8566-4F53-83BB-96E609EB3A67}" type="presParOf" srcId="{9C4FE6C2-492B-4717-9BB1-C00E99042F4C}" destId="{52AE759C-6387-4434-9F42-09769389E75B}" srcOrd="1" destOrd="0" presId="urn:microsoft.com/office/officeart/2005/8/layout/vList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678B-7174-4EAD-9DCF-E731608D2846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46EF-6742-49F6-ADFC-60D3AF814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2F5BB-FB6E-42BF-93C9-07736BC3853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000108"/>
            <a:ext cx="5072066" cy="2600343"/>
          </a:xfrm>
        </p:spPr>
        <p:txBody>
          <a:bodyPr>
            <a:normAutofit fontScale="90000"/>
          </a:bodyPr>
          <a:lstStyle/>
          <a:p>
            <a:r>
              <a:rPr lang="tr-TR" sz="5300" b="1" smtClean="0">
                <a:solidFill>
                  <a:schemeClr val="tx2">
                    <a:lumMod val="50000"/>
                  </a:schemeClr>
                </a:solidFill>
              </a:rPr>
              <a:t>İMAEH DEL-NİDO KARDİYOPLEJİ DENEYİMLERİ VE ÖNERİLERİ</a:t>
            </a:r>
            <a:r>
              <a:rPr lang="tr-TR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tr-TR" smtClean="0">
                <a:solidFill>
                  <a:schemeClr val="tx2">
                    <a:lumMod val="50000"/>
                  </a:schemeClr>
                </a:solidFill>
              </a:rPr>
            </a:b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214346" y="3786190"/>
            <a:ext cx="5357850" cy="185261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HALİME ERKAN</a:t>
            </a:r>
          </a:p>
          <a:p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İSTANBUL MEHMET AKİF ERSOY GÖĞÜS KALP DAMAR CERRAHİSİ</a:t>
            </a:r>
          </a:p>
          <a:p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EĞİTİM ARAŞTIRMA HASTANESİ</a:t>
            </a:r>
            <a:endParaRPr lang="tr-TR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00702"/>
            <a:ext cx="4214810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per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14290"/>
            <a:ext cx="142872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tkdc\İMAE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214950"/>
            <a:ext cx="1428752" cy="142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MALİYET/ KARDİYOPLEJİ SETİ</a:t>
            </a:r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1752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CPG SET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 MALİYETİ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SOLÜSYON MALİYETİ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TOPLAM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 MALİYET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DEL-NİDO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114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16.63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130.63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CUSTODİOL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932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932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928662" y="4857760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***</a:t>
            </a:r>
            <a:r>
              <a:rPr lang="tr-TR" sz="2000" b="1" dirty="0" err="1" smtClean="0">
                <a:solidFill>
                  <a:srgbClr val="FF0000"/>
                </a:solidFill>
              </a:rPr>
              <a:t>Custodiol</a:t>
            </a:r>
            <a:r>
              <a:rPr lang="tr-TR" sz="2000" b="1" dirty="0" smtClean="0">
                <a:solidFill>
                  <a:srgbClr val="FF0000"/>
                </a:solidFill>
              </a:rPr>
              <a:t> uygun koşullarda birkaç farklı pediatrik hasta için kullanılabilir. Bu durumda maliyet hasta başı olarak kaç hastaya kullanıldıysa hesaplanabilir.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DEL-NİDO</a:t>
            </a:r>
            <a:r>
              <a:rPr lang="tr-TR" dirty="0" smtClean="0">
                <a:solidFill>
                  <a:srgbClr val="002060"/>
                </a:solidFill>
              </a:rPr>
              <a:t> KULLANIM PRENSİPLERİ-1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 Del-</a:t>
            </a:r>
            <a:r>
              <a:rPr lang="tr-TR" dirty="0" err="1" smtClean="0">
                <a:solidFill>
                  <a:srgbClr val="002060"/>
                </a:solidFill>
              </a:rPr>
              <a:t>Nido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kardiyopleji</a:t>
            </a:r>
            <a:r>
              <a:rPr lang="tr-TR" dirty="0" smtClean="0">
                <a:solidFill>
                  <a:srgbClr val="002060"/>
                </a:solidFill>
              </a:rPr>
              <a:t> kullanılması planlanan hastalar için prime solüsyonuna kalsiyum eklenmez.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</a:t>
            </a:r>
            <a:r>
              <a:rPr lang="tr-TR" u="sng" dirty="0" smtClean="0">
                <a:solidFill>
                  <a:srgbClr val="FF0000"/>
                </a:solidFill>
              </a:rPr>
              <a:t>ÇÜNKÜ:</a:t>
            </a:r>
            <a:r>
              <a:rPr lang="tr-TR" dirty="0" smtClean="0">
                <a:solidFill>
                  <a:srgbClr val="002060"/>
                </a:solidFill>
              </a:rPr>
              <a:t> Kalsiyum kanal </a:t>
            </a:r>
            <a:r>
              <a:rPr lang="tr-TR" dirty="0" err="1" smtClean="0">
                <a:solidFill>
                  <a:srgbClr val="002060"/>
                </a:solidFill>
              </a:rPr>
              <a:t>blokeri</a:t>
            </a:r>
            <a:r>
              <a:rPr lang="tr-TR" dirty="0" smtClean="0">
                <a:solidFill>
                  <a:srgbClr val="002060"/>
                </a:solidFill>
              </a:rPr>
              <a:t> olarak del </a:t>
            </a:r>
            <a:r>
              <a:rPr lang="tr-TR" dirty="0" err="1" smtClean="0">
                <a:solidFill>
                  <a:srgbClr val="002060"/>
                </a:solidFill>
              </a:rPr>
              <a:t>nido</a:t>
            </a:r>
            <a:r>
              <a:rPr lang="tr-TR" dirty="0" smtClean="0">
                <a:solidFill>
                  <a:srgbClr val="002060"/>
                </a:solidFill>
              </a:rPr>
              <a:t> solüsyonuna eklenen magnezyumu etkinliğinin azaltılmamasıdır.</a:t>
            </a:r>
          </a:p>
          <a:p>
            <a:pP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2600" b="1" i="1" dirty="0" smtClean="0">
                <a:solidFill>
                  <a:srgbClr val="FF0000"/>
                </a:solidFill>
              </a:rPr>
              <a:t>  </a:t>
            </a:r>
            <a:r>
              <a:rPr lang="tr-TR" sz="2600" b="1" i="1" u="sng" dirty="0" smtClean="0">
                <a:solidFill>
                  <a:srgbClr val="FF0000"/>
                </a:solidFill>
              </a:rPr>
              <a:t> *Genellikle prime kan gazı kalsiyum seviyesi 0.4-0.6 </a:t>
            </a:r>
            <a:r>
              <a:rPr lang="tr-TR" sz="2600" b="1" i="1" u="sng" dirty="0" err="1" smtClean="0">
                <a:solidFill>
                  <a:srgbClr val="FF0000"/>
                </a:solidFill>
              </a:rPr>
              <a:t>mmol</a:t>
            </a:r>
            <a:r>
              <a:rPr lang="tr-TR" sz="2600" b="1" i="1" u="sng" dirty="0" smtClean="0">
                <a:solidFill>
                  <a:srgbClr val="FF0000"/>
                </a:solidFill>
              </a:rPr>
              <a:t>/L </a:t>
            </a:r>
            <a:endParaRPr lang="tr-TR" sz="2600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             </a:t>
            </a:r>
            <a:endParaRPr lang="tr-TR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DEL- NİDO DOZ HESAPLANMASI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20cc/kg ( en fazla 1000cc)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2060"/>
                </a:solidFill>
              </a:rPr>
              <a:t>Antegrad</a:t>
            </a:r>
            <a:r>
              <a:rPr lang="tr-TR" dirty="0" smtClean="0">
                <a:solidFill>
                  <a:srgbClr val="002060"/>
                </a:solidFill>
              </a:rPr>
              <a:t> 80-100 </a:t>
            </a:r>
            <a:r>
              <a:rPr lang="tr-TR" dirty="0" err="1" smtClean="0">
                <a:solidFill>
                  <a:srgbClr val="002060"/>
                </a:solidFill>
              </a:rPr>
              <a:t>mmHg</a:t>
            </a:r>
            <a:r>
              <a:rPr lang="tr-TR" dirty="0" smtClean="0">
                <a:solidFill>
                  <a:srgbClr val="002060"/>
                </a:solidFill>
              </a:rPr>
              <a:t> basınç ile 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2060"/>
                </a:solidFill>
              </a:rPr>
              <a:t>Retrograd</a:t>
            </a:r>
            <a:r>
              <a:rPr lang="tr-TR" dirty="0" smtClean="0">
                <a:solidFill>
                  <a:srgbClr val="002060"/>
                </a:solidFill>
              </a:rPr>
              <a:t>  40-60 </a:t>
            </a:r>
            <a:r>
              <a:rPr lang="tr-TR" dirty="0" err="1" smtClean="0">
                <a:solidFill>
                  <a:srgbClr val="002060"/>
                </a:solidFill>
              </a:rPr>
              <a:t>mmHg</a:t>
            </a:r>
            <a:r>
              <a:rPr lang="tr-TR" dirty="0" smtClean="0">
                <a:solidFill>
                  <a:srgbClr val="002060"/>
                </a:solidFill>
              </a:rPr>
              <a:t> basınç ile 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EK DOZ GEREKİRSE 10cc/kg 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Kros zamanı 30 </a:t>
            </a:r>
            <a:r>
              <a:rPr lang="tr-TR" dirty="0" err="1" smtClean="0">
                <a:solidFill>
                  <a:srgbClr val="002060"/>
                </a:solidFill>
              </a:rPr>
              <a:t>dk</a:t>
            </a:r>
            <a:r>
              <a:rPr lang="tr-TR" dirty="0" smtClean="0">
                <a:solidFill>
                  <a:srgbClr val="002060"/>
                </a:solidFill>
              </a:rPr>
              <a:t> altında  tahmin ediliyor ise yarım doz verilebilir.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Tüm hastalarda 60. dakikada 10 </a:t>
            </a:r>
            <a:r>
              <a:rPr lang="tr-TR" dirty="0" err="1" smtClean="0">
                <a:solidFill>
                  <a:srgbClr val="002060"/>
                </a:solidFill>
              </a:rPr>
              <a:t>cc</a:t>
            </a:r>
            <a:r>
              <a:rPr lang="tr-TR" dirty="0" smtClean="0">
                <a:solidFill>
                  <a:srgbClr val="002060"/>
                </a:solidFill>
              </a:rPr>
              <a:t>/kg ek doz verilir. İstisnai olarak 5 kg altı hastalarda  ek doz  20cc/kg’ dan verilir.</a:t>
            </a:r>
          </a:p>
          <a:p>
            <a:pPr>
              <a:buFont typeface="Wingdings" pitchFamily="2" charset="2"/>
              <a:buChar char="ü"/>
            </a:pP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KARDİYOPLEJİ VERİLMESİ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</a:rPr>
              <a:t>4:1 Oranında verilir.</a:t>
            </a:r>
          </a:p>
          <a:p>
            <a:pPr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   4 birim solüsyon+1 birim kan </a:t>
            </a:r>
          </a:p>
          <a:p>
            <a:pPr lvl="0">
              <a:buFont typeface="Wingdings" pitchFamily="2" charset="2"/>
              <a:buChar char="ü"/>
            </a:pPr>
            <a:endParaRPr lang="tr-TR" sz="28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</a:rPr>
              <a:t>+4°C </a:t>
            </a:r>
          </a:p>
          <a:p>
            <a:pPr lvl="0">
              <a:buFont typeface="Wingdings" pitchFamily="2" charset="2"/>
              <a:buChar char="ü"/>
            </a:pPr>
            <a:endParaRPr lang="tr-TR" sz="28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</a:rPr>
              <a:t>Kros </a:t>
            </a:r>
            <a:r>
              <a:rPr lang="tr-TR" sz="2800" dirty="0" err="1" smtClean="0">
                <a:solidFill>
                  <a:srgbClr val="002060"/>
                </a:solidFill>
              </a:rPr>
              <a:t>klemp</a:t>
            </a:r>
            <a:r>
              <a:rPr lang="tr-TR" sz="2800" dirty="0" smtClean="0">
                <a:solidFill>
                  <a:srgbClr val="002060"/>
                </a:solidFill>
              </a:rPr>
              <a:t> açılmadan önce 10cc/kg </a:t>
            </a:r>
            <a:r>
              <a:rPr lang="tr-TR" sz="2800" dirty="0" err="1" smtClean="0">
                <a:solidFill>
                  <a:srgbClr val="002060"/>
                </a:solidFill>
              </a:rPr>
              <a:t>antegrad</a:t>
            </a:r>
            <a:r>
              <a:rPr lang="tr-TR" sz="2800" dirty="0" smtClean="0">
                <a:solidFill>
                  <a:srgbClr val="002060"/>
                </a:solidFill>
              </a:rPr>
              <a:t> sıcak kan verilebilir. 5 kg altı hastalarda 20 </a:t>
            </a:r>
            <a:r>
              <a:rPr lang="tr-TR" sz="2800" dirty="0" err="1" smtClean="0">
                <a:solidFill>
                  <a:srgbClr val="002060"/>
                </a:solidFill>
              </a:rPr>
              <a:t>cc</a:t>
            </a:r>
            <a:r>
              <a:rPr lang="tr-TR" sz="2800" dirty="0" smtClean="0">
                <a:solidFill>
                  <a:srgbClr val="002060"/>
                </a:solidFill>
              </a:rPr>
              <a:t>/kg dan verilir.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IMG_0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5" name="Picture 3" descr="C:\Users\user\Desktop\IMG_3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857520" cy="251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Sağ Ok"/>
          <p:cNvSpPr/>
          <p:nvPr/>
        </p:nvSpPr>
        <p:spPr>
          <a:xfrm rot="19039340">
            <a:off x="5260601" y="3296031"/>
            <a:ext cx="1572940" cy="7143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İMAEH DENEYİMLERİ-1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tr-TR" sz="28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</a:rPr>
              <a:t>Del </a:t>
            </a:r>
            <a:r>
              <a:rPr lang="tr-TR" sz="2800" dirty="0" err="1" smtClean="0">
                <a:solidFill>
                  <a:srgbClr val="002060"/>
                </a:solidFill>
              </a:rPr>
              <a:t>nido</a:t>
            </a:r>
            <a:r>
              <a:rPr lang="tr-TR" sz="2800" dirty="0" smtClean="0">
                <a:solidFill>
                  <a:srgbClr val="002060"/>
                </a:solidFill>
              </a:rPr>
              <a:t> </a:t>
            </a:r>
            <a:r>
              <a:rPr lang="tr-TR" sz="2800" dirty="0" err="1" smtClean="0">
                <a:solidFill>
                  <a:srgbClr val="002060"/>
                </a:solidFill>
              </a:rPr>
              <a:t>kardiyopleji</a:t>
            </a:r>
            <a:r>
              <a:rPr lang="tr-TR" sz="2800" dirty="0" smtClean="0">
                <a:solidFill>
                  <a:srgbClr val="002060"/>
                </a:solidFill>
              </a:rPr>
              <a:t> yalnızca pediatrik hasta grubunda kullanılmıştır. </a:t>
            </a:r>
          </a:p>
          <a:p>
            <a:pPr lvl="0">
              <a:buFont typeface="Wingdings" pitchFamily="2" charset="2"/>
              <a:buChar char="ü"/>
            </a:pPr>
            <a:endParaRPr lang="tr-TR" sz="28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</a:rPr>
              <a:t>Pediatrik hasta grubunda yalnızca ASD ameliyatlarında çok kısa </a:t>
            </a:r>
            <a:r>
              <a:rPr lang="tr-TR" sz="2800" dirty="0" err="1" smtClean="0">
                <a:solidFill>
                  <a:srgbClr val="002060"/>
                </a:solidFill>
              </a:rPr>
              <a:t>klemp</a:t>
            </a:r>
            <a:r>
              <a:rPr lang="tr-TR" sz="2800" dirty="0" smtClean="0">
                <a:solidFill>
                  <a:srgbClr val="002060"/>
                </a:solidFill>
              </a:rPr>
              <a:t> süresi olması sebebi ile kullanılmamıştır.</a:t>
            </a:r>
          </a:p>
          <a:p>
            <a:pPr>
              <a:buFont typeface="Wingdings" pitchFamily="2" charset="2"/>
              <a:buChar char="ü"/>
            </a:pPr>
            <a:endParaRPr lang="tr-T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İMAEH DENEYİMLERİ-2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7358114" cy="1112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79057"/>
                <a:gridCol w="36790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DÖNEM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HASTA SAYISI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(Ocak-Aralık)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210 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2017 (Ocak-Kasım)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310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İMAEH SONUÇLARI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Sadece bir hastada “Stone </a:t>
            </a:r>
            <a:r>
              <a:rPr lang="tr-TR" dirty="0" err="1" smtClean="0">
                <a:solidFill>
                  <a:srgbClr val="002060"/>
                </a:solidFill>
              </a:rPr>
              <a:t>heart</a:t>
            </a:r>
            <a:r>
              <a:rPr lang="tr-TR" dirty="0" smtClean="0">
                <a:solidFill>
                  <a:srgbClr val="002060"/>
                </a:solidFill>
              </a:rPr>
              <a:t>” görülmüştür.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Post op </a:t>
            </a:r>
            <a:r>
              <a:rPr lang="tr-TR" dirty="0" err="1" smtClean="0">
                <a:solidFill>
                  <a:srgbClr val="002060"/>
                </a:solidFill>
              </a:rPr>
              <a:t>yoğunbakım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inotrop</a:t>
            </a:r>
            <a:r>
              <a:rPr lang="tr-TR" dirty="0" smtClean="0">
                <a:solidFill>
                  <a:srgbClr val="002060"/>
                </a:solidFill>
              </a:rPr>
              <a:t> skorlarında artış </a:t>
            </a:r>
            <a:r>
              <a:rPr lang="tr-TR" dirty="0" err="1" smtClean="0">
                <a:solidFill>
                  <a:srgbClr val="002060"/>
                </a:solidFill>
              </a:rPr>
              <a:t>olmamıstır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Post op 1.  ve 2. gün  </a:t>
            </a:r>
            <a:r>
              <a:rPr lang="tr-TR" dirty="0" err="1" smtClean="0">
                <a:solidFill>
                  <a:srgbClr val="002060"/>
                </a:solidFill>
              </a:rPr>
              <a:t>Troponin</a:t>
            </a:r>
            <a:r>
              <a:rPr lang="tr-TR" dirty="0" smtClean="0">
                <a:solidFill>
                  <a:srgbClr val="002060"/>
                </a:solidFill>
              </a:rPr>
              <a:t> ve CKMB düzeylerinde beklenenin üzerinde artış  görülmemiştir.</a:t>
            </a:r>
          </a:p>
          <a:p>
            <a:pPr>
              <a:buFont typeface="Wingdings" pitchFamily="2" charset="2"/>
              <a:buChar char="ü"/>
            </a:pP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İMAEH ÖNERİLER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928670"/>
            <a:ext cx="8786842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</a:rPr>
              <a:t>Kros </a:t>
            </a:r>
            <a:r>
              <a:rPr lang="tr-TR" sz="2000" dirty="0" err="1" smtClean="0">
                <a:solidFill>
                  <a:srgbClr val="002060"/>
                </a:solidFill>
              </a:rPr>
              <a:t>klemp</a:t>
            </a:r>
            <a:r>
              <a:rPr lang="tr-TR" sz="2000" dirty="0" smtClean="0">
                <a:solidFill>
                  <a:srgbClr val="002060"/>
                </a:solidFill>
              </a:rPr>
              <a:t> açılmasından önce </a:t>
            </a:r>
            <a:r>
              <a:rPr lang="tr-TR" sz="2000" dirty="0" err="1" smtClean="0">
                <a:solidFill>
                  <a:srgbClr val="002060"/>
                </a:solidFill>
              </a:rPr>
              <a:t>antegrad</a:t>
            </a:r>
            <a:r>
              <a:rPr lang="tr-TR" sz="2000" dirty="0" smtClean="0">
                <a:solidFill>
                  <a:srgbClr val="002060"/>
                </a:solidFill>
              </a:rPr>
              <a:t> sıcak potasyumsuz kan verilmesi.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</a:rPr>
              <a:t>Kros </a:t>
            </a:r>
            <a:r>
              <a:rPr lang="tr-TR" sz="2000" dirty="0" err="1" smtClean="0">
                <a:solidFill>
                  <a:srgbClr val="002060"/>
                </a:solidFill>
              </a:rPr>
              <a:t>klemp</a:t>
            </a:r>
            <a:r>
              <a:rPr lang="tr-TR" sz="2000" dirty="0" smtClean="0">
                <a:solidFill>
                  <a:srgbClr val="002060"/>
                </a:solidFill>
              </a:rPr>
              <a:t> süresi 120 dakikayı aşarsa </a:t>
            </a:r>
            <a:r>
              <a:rPr lang="tr-TR" sz="2000" dirty="0" err="1" smtClean="0">
                <a:solidFill>
                  <a:srgbClr val="002060"/>
                </a:solidFill>
              </a:rPr>
              <a:t>antegrad</a:t>
            </a:r>
            <a:r>
              <a:rPr lang="tr-TR" sz="2000" dirty="0" smtClean="0">
                <a:solidFill>
                  <a:srgbClr val="002060"/>
                </a:solidFill>
              </a:rPr>
              <a:t> soğuk kan </a:t>
            </a:r>
            <a:r>
              <a:rPr lang="tr-TR" sz="2000" dirty="0" err="1" smtClean="0">
                <a:solidFill>
                  <a:srgbClr val="002060"/>
                </a:solidFill>
              </a:rPr>
              <a:t>kardiyoplejisi</a:t>
            </a:r>
            <a:r>
              <a:rPr lang="tr-TR" sz="2000" dirty="0" smtClean="0">
                <a:solidFill>
                  <a:srgbClr val="002060"/>
                </a:solidFill>
              </a:rPr>
              <a:t> ile devam edilmesi.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</a:rPr>
              <a:t>Sol </a:t>
            </a:r>
            <a:r>
              <a:rPr lang="tr-TR" sz="2000" dirty="0" err="1" smtClean="0">
                <a:solidFill>
                  <a:srgbClr val="002060"/>
                </a:solidFill>
              </a:rPr>
              <a:t>atriyum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ventinin</a:t>
            </a:r>
            <a:r>
              <a:rPr lang="tr-TR" sz="2000" dirty="0" smtClean="0">
                <a:solidFill>
                  <a:srgbClr val="002060"/>
                </a:solidFill>
              </a:rPr>
              <a:t> etkin kullanılması.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err="1" smtClean="0">
                <a:solidFill>
                  <a:srgbClr val="002060"/>
                </a:solidFill>
              </a:rPr>
              <a:t>Kardiyopleji</a:t>
            </a:r>
            <a:r>
              <a:rPr lang="tr-TR" sz="2000" dirty="0" smtClean="0">
                <a:solidFill>
                  <a:srgbClr val="002060"/>
                </a:solidFill>
              </a:rPr>
              <a:t> için kullanılan roller pompaların </a:t>
            </a:r>
            <a:r>
              <a:rPr lang="tr-TR" sz="2000" dirty="0" err="1" smtClean="0">
                <a:solidFill>
                  <a:srgbClr val="002060"/>
                </a:solidFill>
              </a:rPr>
              <a:t>oklüzyon</a:t>
            </a:r>
            <a:r>
              <a:rPr lang="tr-TR" sz="2000" dirty="0" smtClean="0">
                <a:solidFill>
                  <a:srgbClr val="002060"/>
                </a:solidFill>
              </a:rPr>
              <a:t> kontrolünün dikkatle yapılması.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</a:rPr>
              <a:t>Etkin kardiyak soğutma için </a:t>
            </a:r>
            <a:r>
              <a:rPr lang="tr-TR" sz="2000" dirty="0" err="1" smtClean="0">
                <a:solidFill>
                  <a:srgbClr val="002060"/>
                </a:solidFill>
              </a:rPr>
              <a:t>arrestgelişimi</a:t>
            </a:r>
            <a:r>
              <a:rPr lang="tr-TR" sz="2000" dirty="0" smtClean="0">
                <a:solidFill>
                  <a:srgbClr val="002060"/>
                </a:solidFill>
              </a:rPr>
              <a:t> sonrası </a:t>
            </a:r>
            <a:r>
              <a:rPr lang="tr-TR" sz="2000" dirty="0" err="1" smtClean="0">
                <a:solidFill>
                  <a:srgbClr val="002060"/>
                </a:solidFill>
              </a:rPr>
              <a:t>kardiyopleji</a:t>
            </a:r>
            <a:r>
              <a:rPr lang="tr-TR" sz="2000" dirty="0" smtClean="0">
                <a:solidFill>
                  <a:srgbClr val="002060"/>
                </a:solidFill>
              </a:rPr>
              <a:t> basıncının azaltılması ve yavaşlayarak devam edilmesi.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</a:rPr>
              <a:t>Sisteme karışan del </a:t>
            </a:r>
            <a:r>
              <a:rPr lang="tr-TR" sz="2000" dirty="0" err="1" smtClean="0">
                <a:solidFill>
                  <a:srgbClr val="002060"/>
                </a:solidFill>
              </a:rPr>
              <a:t>nido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kardiyopleji</a:t>
            </a:r>
            <a:r>
              <a:rPr lang="tr-TR" sz="2000" dirty="0" smtClean="0">
                <a:solidFill>
                  <a:srgbClr val="002060"/>
                </a:solidFill>
              </a:rPr>
              <a:t> solüsyonunun </a:t>
            </a:r>
            <a:r>
              <a:rPr lang="tr-TR" sz="2000" dirty="0" err="1" smtClean="0">
                <a:solidFill>
                  <a:srgbClr val="002060"/>
                </a:solidFill>
              </a:rPr>
              <a:t>ultrafiltrasyon</a:t>
            </a:r>
            <a:r>
              <a:rPr lang="tr-TR" sz="2000" dirty="0" smtClean="0">
                <a:solidFill>
                  <a:srgbClr val="002060"/>
                </a:solidFill>
              </a:rPr>
              <a:t> yapılarak genel dengeyi  etkilememesi hedeflenir.</a:t>
            </a:r>
          </a:p>
          <a:p>
            <a:pPr>
              <a:buFont typeface="Wingdings" pitchFamily="2" charset="2"/>
              <a:buChar char="ü"/>
            </a:pPr>
            <a:endParaRPr lang="tr-T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SONUÇ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   </a:t>
            </a:r>
            <a:r>
              <a:rPr lang="tr-TR" dirty="0" err="1" smtClean="0">
                <a:solidFill>
                  <a:srgbClr val="002060"/>
                </a:solidFill>
              </a:rPr>
              <a:t>Custadiol</a:t>
            </a:r>
            <a:r>
              <a:rPr lang="tr-TR" dirty="0" smtClean="0">
                <a:solidFill>
                  <a:srgbClr val="002060"/>
                </a:solidFill>
              </a:rPr>
              <a:t> ve klasik kan </a:t>
            </a:r>
            <a:r>
              <a:rPr lang="tr-TR" dirty="0" err="1" smtClean="0">
                <a:solidFill>
                  <a:srgbClr val="002060"/>
                </a:solidFill>
              </a:rPr>
              <a:t>kardiyoplejisinin</a:t>
            </a:r>
            <a:r>
              <a:rPr lang="tr-TR" dirty="0" smtClean="0">
                <a:solidFill>
                  <a:srgbClr val="002060"/>
                </a:solidFill>
              </a:rPr>
              <a:t> başarısı çalışmalar ile kanıtlanmıştır. Giderek artan bir oranda </a:t>
            </a:r>
            <a:r>
              <a:rPr lang="tr-TR" dirty="0" err="1" smtClean="0">
                <a:solidFill>
                  <a:srgbClr val="002060"/>
                </a:solidFill>
              </a:rPr>
              <a:t>kullanilmaya</a:t>
            </a:r>
            <a:r>
              <a:rPr lang="tr-TR" dirty="0" smtClean="0">
                <a:solidFill>
                  <a:srgbClr val="002060"/>
                </a:solidFill>
              </a:rPr>
              <a:t> başlanan Del </a:t>
            </a:r>
            <a:r>
              <a:rPr lang="tr-TR" dirty="0" err="1" smtClean="0">
                <a:solidFill>
                  <a:srgbClr val="002060"/>
                </a:solidFill>
              </a:rPr>
              <a:t>nido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kardiyopleji</a:t>
            </a:r>
            <a:r>
              <a:rPr lang="tr-TR" dirty="0" smtClean="0">
                <a:solidFill>
                  <a:srgbClr val="002060"/>
                </a:solidFill>
              </a:rPr>
              <a:t> solüsyonunun kan </a:t>
            </a:r>
            <a:r>
              <a:rPr lang="tr-TR" dirty="0" err="1" smtClean="0">
                <a:solidFill>
                  <a:srgbClr val="002060"/>
                </a:solidFill>
              </a:rPr>
              <a:t>kardiyoplejisine</a:t>
            </a:r>
            <a:r>
              <a:rPr lang="tr-TR" dirty="0" smtClean="0">
                <a:solidFill>
                  <a:srgbClr val="002060"/>
                </a:solidFill>
              </a:rPr>
              <a:t> göre dezavantajlı </a:t>
            </a:r>
            <a:r>
              <a:rPr lang="tr-TR" dirty="0" err="1" smtClean="0">
                <a:solidFill>
                  <a:srgbClr val="002060"/>
                </a:solidFill>
              </a:rPr>
              <a:t>olmadığıda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calismalar</a:t>
            </a:r>
            <a:r>
              <a:rPr lang="tr-TR" dirty="0" smtClean="0">
                <a:solidFill>
                  <a:srgbClr val="002060"/>
                </a:solidFill>
              </a:rPr>
              <a:t> ile gösterilmektedir. Kullanım ve ulaşım kolaylığı sebepleri ve ayrıca cerrahi konforun önemli ölçüde artısı nedeni ile ilk tercih olarak Del </a:t>
            </a:r>
            <a:r>
              <a:rPr lang="tr-TR" dirty="0" err="1" smtClean="0">
                <a:solidFill>
                  <a:srgbClr val="002060"/>
                </a:solidFill>
              </a:rPr>
              <a:t>nido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kardiyoplejisi</a:t>
            </a:r>
            <a:r>
              <a:rPr lang="tr-TR" dirty="0" smtClean="0">
                <a:solidFill>
                  <a:srgbClr val="002060"/>
                </a:solidFill>
              </a:rPr>
              <a:t> seçilebilir.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4000" dirty="0" smtClean="0">
                <a:solidFill>
                  <a:schemeClr val="tx2">
                    <a:lumMod val="50000"/>
                  </a:schemeClr>
                </a:solidFill>
              </a:rPr>
              <a:t>            ÇIKAR ÇATIŞMASI YOKTUR.</a:t>
            </a:r>
            <a:endParaRPr lang="tr-TR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285852" y="0"/>
            <a:ext cx="5500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_5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2375310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IMG_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2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IMG_2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476617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user\Desktop\IMG_9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928670"/>
            <a:ext cx="3524242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esktop\tkdc\İMAE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928670"/>
            <a:ext cx="242889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IMG_1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928670"/>
            <a:ext cx="2214560" cy="2595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4000" dirty="0" smtClean="0">
                <a:solidFill>
                  <a:schemeClr val="tx2">
                    <a:lumMod val="50000"/>
                  </a:schemeClr>
                </a:solidFill>
              </a:rPr>
              <a:t>DEL-NİDO KARDİYOPLEJİ TARİHÇE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5000"/>
              <a:buFont typeface="Wingdings 2" pitchFamily="18" charset="2"/>
              <a:buChar char=""/>
            </a:pPr>
            <a:endParaRPr lang="tr-TR" dirty="0" smtClean="0">
              <a:latin typeface="Comic Sans MS" pitchFamily="66" charset="0"/>
            </a:endParaRPr>
          </a:p>
          <a:p>
            <a:pPr>
              <a:buSzPct val="85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Boston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Children’s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Hospital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-1994 </a:t>
            </a:r>
          </a:p>
          <a:p>
            <a:pPr>
              <a:buSzPct val="85000"/>
              <a:buFont typeface="Wingdings" pitchFamily="2" charset="2"/>
              <a:buChar char="ü"/>
            </a:pPr>
            <a:endParaRPr lang="tr-TR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SzPct val="85000"/>
              <a:buFont typeface="Wingdings" pitchFamily="2" charset="2"/>
              <a:buChar char="ü"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Pedro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J. Del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Nido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DEL-NİDO KARDİYOPLEJİ FORMÜL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1000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İZOLEKS-S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Ph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7.4 / ISOLYTE S / İZOLEN </a:t>
            </a:r>
          </a:p>
          <a:p>
            <a:pPr lvl="0"/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tr-TR" b="1" u="sng" dirty="0" smtClean="0">
                <a:solidFill>
                  <a:schemeClr val="tx2">
                    <a:lumMod val="50000"/>
                  </a:schemeClr>
                </a:solidFill>
              </a:rPr>
              <a:t> Elektrolit Konsantrasyonu  (</a:t>
            </a:r>
            <a:r>
              <a:rPr lang="tr-TR" b="1" u="sng" dirty="0" err="1" smtClean="0">
                <a:solidFill>
                  <a:schemeClr val="tx2">
                    <a:lumMod val="50000"/>
                  </a:schemeClr>
                </a:solidFill>
              </a:rPr>
              <a:t>mEq</a:t>
            </a:r>
            <a:r>
              <a:rPr lang="tr-TR" b="1" u="sng" dirty="0" smtClean="0">
                <a:solidFill>
                  <a:schemeClr val="tx2">
                    <a:lumMod val="50000"/>
                  </a:schemeClr>
                </a:solidFill>
              </a:rPr>
              <a:t>/L)    →</a:t>
            </a:r>
          </a:p>
          <a:p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sz="29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( Sodyum:141, Klorür :98, Potasyum:5, Asetat: 27, Magnezyum: 3, Fosfat:1, </a:t>
            </a:r>
            <a:r>
              <a:rPr lang="tr-TR" sz="2600" dirty="0" err="1" smtClean="0">
                <a:solidFill>
                  <a:schemeClr val="tx2">
                    <a:lumMod val="50000"/>
                  </a:schemeClr>
                </a:solidFill>
              </a:rPr>
              <a:t>Glukonat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:23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İzoleks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İsolyte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s/ İzolen                                1000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Mannitol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(%20)                                                17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Magnezyum Sülfat (%15)                               14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Sodyum Bikarbonat (%8.4 ,1mEq/L)            13cc</a:t>
            </a:r>
          </a:p>
          <a:p>
            <a:pPr lvl="0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Potasyum Klorür (%7.5, ,1mEq/L )                26cc</a:t>
            </a:r>
          </a:p>
          <a:p>
            <a:pPr lvl="0"/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Lidokoin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(%2)                                                    6.5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lvl="0"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TOPLAM            1076.5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lvl="0"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/>
              </a:rPr>
              <a:t>  K⁺ konsantrasyonu 23.03 </a:t>
            </a:r>
            <a:r>
              <a:rPr lang="tr-T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/>
              </a:rPr>
              <a:t>mEq</a:t>
            </a:r>
            <a:r>
              <a:rPr lang="tr-T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/>
              </a:rPr>
              <a:t>/L (kan : solüsyon → 1:4)</a:t>
            </a:r>
            <a:endParaRPr lang="tr-TR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>
                <a:solidFill>
                  <a:srgbClr val="002060"/>
                </a:solidFill>
              </a:rPr>
              <a:t/>
            </a:r>
            <a:br>
              <a:rPr lang="tr-TR" sz="3200" dirty="0" smtClean="0">
                <a:solidFill>
                  <a:srgbClr val="002060"/>
                </a:solidFill>
              </a:rPr>
            </a:br>
            <a:r>
              <a:rPr lang="tr-TR" sz="3600" dirty="0" smtClean="0">
                <a:solidFill>
                  <a:srgbClr val="002060"/>
                </a:solidFill>
              </a:rPr>
              <a:t>ELEKTROLİT KONSANTRASYONLARI-1</a:t>
            </a:r>
            <a:r>
              <a:rPr lang="tr-TR" sz="3200" dirty="0" smtClean="0">
                <a:solidFill>
                  <a:srgbClr val="002060"/>
                </a:solidFill>
              </a:rPr>
              <a:t/>
            </a:r>
            <a:br>
              <a:rPr lang="tr-TR" sz="3200" dirty="0" smtClean="0">
                <a:solidFill>
                  <a:srgbClr val="002060"/>
                </a:solidFill>
              </a:rPr>
            </a:b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PLASMA-LYTE A / IZOLEN S /ISOLYTE S</a:t>
            </a:r>
            <a:endParaRPr lang="tr-TR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8858311" cy="4385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00528"/>
                <a:gridCol w="1428759"/>
                <a:gridCol w="1785950"/>
                <a:gridCol w="1643074"/>
              </a:tblGrid>
              <a:tr h="971544"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PLASMA LYTE A</a:t>
                      </a:r>
                    </a:p>
                    <a:p>
                      <a:pPr algn="ctr"/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(mg/100ml)</a:t>
                      </a:r>
                      <a:endParaRPr lang="tr-TR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IZOLEN-S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(POLİFARMA)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(mg/100ml)</a:t>
                      </a:r>
                      <a:endParaRPr lang="tr-TR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ISOLYTE S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(BAXTER)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(mg/100ml)</a:t>
                      </a:r>
                      <a:endParaRPr lang="tr-TR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PH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SODIUM CHLORIDE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526</a:t>
                      </a:r>
                      <a:endParaRPr lang="tr-T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530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530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SODIUM GLUCONATE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502</a:t>
                      </a:r>
                      <a:endParaRPr lang="tr-T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500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500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SODIUM ACETATE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TRIHYDRATE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368</a:t>
                      </a:r>
                      <a:endParaRPr lang="tr-T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370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370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POTASSIUM CHLORIDE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MAGNESIUM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CHLORIDE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tr-TR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tr-TR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txBody>
          <a:bodyPr>
            <a:noAutofit/>
          </a:bodyPr>
          <a:lstStyle/>
          <a:p>
            <a:pPr algn="l"/>
            <a:r>
              <a:rPr lang="tr-TR" sz="3600" dirty="0" smtClean="0">
                <a:solidFill>
                  <a:srgbClr val="002060"/>
                </a:solidFill>
              </a:rPr>
              <a:t>ELEKTROLİT KONSANTRASYONLARI-2</a:t>
            </a:r>
            <a:r>
              <a:rPr lang="tr-TR" sz="4000" dirty="0" smtClean="0">
                <a:solidFill>
                  <a:srgbClr val="002060"/>
                </a:solidFill>
              </a:rPr>
              <a:t/>
            </a:r>
            <a:br>
              <a:rPr lang="tr-TR" sz="4000" dirty="0" smtClean="0">
                <a:solidFill>
                  <a:srgbClr val="002060"/>
                </a:solidFill>
              </a:rPr>
            </a:b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PLASMA-LYTE A / IZOLEN S /ISOLYTE S</a:t>
            </a:r>
            <a:endParaRPr lang="tr-TR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8858311" cy="454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00528"/>
                <a:gridCol w="1428759"/>
                <a:gridCol w="1785950"/>
                <a:gridCol w="1643074"/>
              </a:tblGrid>
              <a:tr h="828668"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PLASMA LYTE A</a:t>
                      </a:r>
                    </a:p>
                    <a:p>
                      <a:pPr algn="ctr"/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</a:rPr>
                        <a:t>mEq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/L)</a:t>
                      </a:r>
                      <a:endParaRPr lang="tr-TR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IZOLEN-S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(POLİFARMA)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</a:rPr>
                        <a:t>mEq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ISOLYTE S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(BAXTER)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</a:rPr>
                        <a:t>mEq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002060"/>
                          </a:solidFill>
                        </a:rPr>
                        <a:t>pH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7.4</a:t>
                      </a:r>
                      <a:endParaRPr lang="tr-TR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SODIUM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 140</a:t>
                      </a:r>
                      <a:endParaRPr lang="tr-T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141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141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POTASSIUM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ACETATE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CHLORIDE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MAGNESIUM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>
                          <a:solidFill>
                            <a:srgbClr val="FF0000"/>
                          </a:solidFill>
                        </a:rPr>
                        <a:t>Glukonat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  <a:p>
                      <a:pPr algn="l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Fosfat: 1</a:t>
                      </a:r>
                    </a:p>
                    <a:p>
                      <a:pPr algn="ctr"/>
                      <a:endParaRPr lang="tr-T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tr-TR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>
                          <a:solidFill>
                            <a:srgbClr val="FF0000"/>
                          </a:solidFill>
                        </a:rPr>
                        <a:t>Glukonat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: 23</a:t>
                      </a:r>
                    </a:p>
                    <a:p>
                      <a:pPr algn="l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Fosfat: 1</a:t>
                      </a:r>
                      <a:endParaRPr lang="tr-T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NEDEN DEL-NİDO KARDİYOPLEJİSİ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2060"/>
                </a:solidFill>
              </a:rPr>
              <a:t>Repolarizasyon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arresti</a:t>
            </a:r>
            <a:r>
              <a:rPr lang="tr-TR" dirty="0" smtClean="0">
                <a:solidFill>
                  <a:srgbClr val="002060"/>
                </a:solidFill>
              </a:rPr>
              <a:t>  de sağlaması 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Ameliyatın </a:t>
            </a:r>
            <a:r>
              <a:rPr lang="tr-TR" dirty="0" err="1" smtClean="0">
                <a:solidFill>
                  <a:srgbClr val="002060"/>
                </a:solidFill>
              </a:rPr>
              <a:t>kardiyopleji</a:t>
            </a:r>
            <a:r>
              <a:rPr lang="tr-TR" dirty="0" smtClean="0">
                <a:solidFill>
                  <a:srgbClr val="002060"/>
                </a:solidFill>
              </a:rPr>
              <a:t> vermek için kesintiye uğramaması  sebebi ile cerrahi konfor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Kan </a:t>
            </a:r>
            <a:r>
              <a:rPr lang="tr-TR" dirty="0" err="1" smtClean="0">
                <a:solidFill>
                  <a:srgbClr val="002060"/>
                </a:solidFill>
              </a:rPr>
              <a:t>kardiyoplejisinden</a:t>
            </a:r>
            <a:r>
              <a:rPr lang="tr-TR" dirty="0" smtClean="0">
                <a:solidFill>
                  <a:srgbClr val="002060"/>
                </a:solidFill>
              </a:rPr>
              <a:t> daha uzun süre güvenli </a:t>
            </a:r>
            <a:r>
              <a:rPr lang="tr-TR" dirty="0" err="1" smtClean="0">
                <a:solidFill>
                  <a:srgbClr val="002060"/>
                </a:solidFill>
              </a:rPr>
              <a:t>arrest</a:t>
            </a:r>
            <a:r>
              <a:rPr lang="tr-TR" dirty="0" smtClean="0">
                <a:solidFill>
                  <a:srgbClr val="002060"/>
                </a:solidFill>
              </a:rPr>
              <a:t> süresinin sağlanması 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Temin edilmesi ve saklanma kolaylığı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Mevcut hazır uzun etkili </a:t>
            </a:r>
            <a:r>
              <a:rPr lang="tr-TR" dirty="0" err="1" smtClean="0">
                <a:solidFill>
                  <a:srgbClr val="002060"/>
                </a:solidFill>
              </a:rPr>
              <a:t>kardiyopleji</a:t>
            </a:r>
            <a:r>
              <a:rPr lang="tr-TR" dirty="0" smtClean="0">
                <a:solidFill>
                  <a:srgbClr val="002060"/>
                </a:solidFill>
              </a:rPr>
              <a:t> solüsyonlarının (</a:t>
            </a:r>
            <a:r>
              <a:rPr lang="tr-TR" dirty="0" err="1" smtClean="0">
                <a:solidFill>
                  <a:srgbClr val="002060"/>
                </a:solidFill>
              </a:rPr>
              <a:t>Custodiol</a:t>
            </a:r>
            <a:r>
              <a:rPr lang="tr-TR" dirty="0" smtClean="0">
                <a:solidFill>
                  <a:srgbClr val="002060"/>
                </a:solidFill>
              </a:rPr>
              <a:t>) maliyetinin yüksek </a:t>
            </a:r>
            <a:r>
              <a:rPr lang="tr-TR" dirty="0" err="1" smtClean="0">
                <a:solidFill>
                  <a:srgbClr val="002060"/>
                </a:solidFill>
              </a:rPr>
              <a:t>olmasi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2060"/>
                </a:solidFill>
              </a:rPr>
              <a:t>MALİYET / DEL-NİDO SOLÜSYONU</a:t>
            </a:r>
            <a:endParaRPr lang="tr-TR" dirty="0">
              <a:solidFill>
                <a:srgbClr val="00206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BİRİM FİYATI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DEL NİDO FİYATI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ISOLYTE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1000 ml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6.48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6.48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MAGNEZYUM SÜLFAT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80 kuruş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1.6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POTASYUM KLORÜR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70 kuruş</a:t>
                      </a:r>
                      <a:r>
                        <a:rPr lang="tr-T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2.1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SODYUM BİKARBONAT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90 kuruş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1.8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MANNİTOL %20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2.75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mtClean="0">
                          <a:solidFill>
                            <a:srgbClr val="002060"/>
                          </a:solidFill>
                        </a:rPr>
                        <a:t>2.75 TL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ARİTMAL %2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95 kuruş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>
                          <a:solidFill>
                            <a:srgbClr val="002060"/>
                          </a:solidFill>
                        </a:rPr>
                        <a:t>1.9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TOPLAM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16.63 TL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638</Words>
  <PresentationFormat>Ekran Gösterisi (4:3)</PresentationFormat>
  <Paragraphs>227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İMAEH DEL-NİDO KARDİYOPLEJİ DENEYİMLERİ VE ÖNERİLERİ </vt:lpstr>
      <vt:lpstr>Slayt 2</vt:lpstr>
      <vt:lpstr> DEL-NİDO KARDİYOPLEJİ TARİHÇE</vt:lpstr>
      <vt:lpstr>DEL-NİDO KARDİYOPLEJİ FORMÜL</vt:lpstr>
      <vt:lpstr>Slayt 5</vt:lpstr>
      <vt:lpstr> ELEKTROLİT KONSANTRASYONLARI-1  PLASMA-LYTE A / IZOLEN S /ISOLYTE S</vt:lpstr>
      <vt:lpstr>ELEKTROLİT KONSANTRASYONLARI-2  PLASMA-LYTE A / IZOLEN S /ISOLYTE S</vt:lpstr>
      <vt:lpstr>NEDEN DEL-NİDO KARDİYOPLEJİSİ</vt:lpstr>
      <vt:lpstr>MALİYET / DEL-NİDO SOLÜSYONU</vt:lpstr>
      <vt:lpstr>MALİYET/ KARDİYOPLEJİ SETİ</vt:lpstr>
      <vt:lpstr>DEL-NİDO KULLANIM PRENSİPLERİ-1</vt:lpstr>
      <vt:lpstr>DEL- NİDO DOZ HESAPLANMASI</vt:lpstr>
      <vt:lpstr>KARDİYOPLEJİ VERİLMESİ</vt:lpstr>
      <vt:lpstr>Slayt 14</vt:lpstr>
      <vt:lpstr>İMAEH DENEYİMLERİ-1</vt:lpstr>
      <vt:lpstr>İMAEH DENEYİMLERİ-2</vt:lpstr>
      <vt:lpstr>İMAEH SONUÇLARI</vt:lpstr>
      <vt:lpstr>İMAEH ÖNERİLER</vt:lpstr>
      <vt:lpstr>SONUÇ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İMAEH DEL NİDO KARDİYOPLEJİ DENEYİMLERİ VE ÖNERİLERİ </dc:title>
  <dc:creator>user</dc:creator>
  <cp:lastModifiedBy>user</cp:lastModifiedBy>
  <cp:revision>64</cp:revision>
  <dcterms:created xsi:type="dcterms:W3CDTF">2017-10-15T07:09:22Z</dcterms:created>
  <dcterms:modified xsi:type="dcterms:W3CDTF">2017-11-03T22:53:23Z</dcterms:modified>
</cp:coreProperties>
</file>