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4" r:id="rId4"/>
    <p:sldId id="266" r:id="rId5"/>
    <p:sldId id="276" r:id="rId6"/>
    <p:sldId id="277" r:id="rId7"/>
    <p:sldId id="274" r:id="rId8"/>
    <p:sldId id="275" r:id="rId9"/>
    <p:sldId id="281" r:id="rId10"/>
    <p:sldId id="271" r:id="rId11"/>
    <p:sldId id="272" r:id="rId12"/>
    <p:sldId id="279" r:id="rId13"/>
    <p:sldId id="278" r:id="rId14"/>
    <p:sldId id="28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9476" autoAdjust="0"/>
  </p:normalViewPr>
  <p:slideViewPr>
    <p:cSldViewPr>
      <p:cViewPr>
        <p:scale>
          <a:sx n="75" d="100"/>
          <a:sy n="75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9288517" TargetMode="External"/><Relationship Id="rId1" Type="http://schemas.openxmlformats.org/officeDocument/2006/relationships/hyperlink" Target="http://www.ncbi.nlm.nih.gov/pubmed/11996268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1996268" TargetMode="External"/><Relationship Id="rId1" Type="http://schemas.openxmlformats.org/officeDocument/2006/relationships/hyperlink" Target="http://www.ncbi.nlm.nih.gov/pubmed/928851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2449A-839A-45E1-974D-0F644782DD1E}" type="doc">
      <dgm:prSet loTypeId="urn:microsoft.com/office/officeart/2005/8/layout/funnel1" loCatId="relationship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6AE56BCC-8E02-40DD-9411-CF06011D94CA}">
      <dgm:prSet phldrT="[Metin]"/>
      <dgm:spPr/>
      <dgm:t>
        <a:bodyPr/>
        <a:lstStyle/>
        <a:p>
          <a:r>
            <a:rPr lang="tr-TR" b="1" dirty="0" err="1" smtClean="0">
              <a:solidFill>
                <a:schemeClr val="tx2">
                  <a:lumMod val="75000"/>
                </a:schemeClr>
              </a:solidFill>
            </a:rPr>
            <a:t>İskemik</a:t>
          </a:r>
          <a:r>
            <a:rPr lang="tr-TR" b="1" dirty="0" smtClean="0">
              <a:solidFill>
                <a:schemeClr val="tx2">
                  <a:lumMod val="75000"/>
                </a:schemeClr>
              </a:solidFill>
            </a:rPr>
            <a:t> doku</a:t>
          </a:r>
          <a:endParaRPr lang="tr-TR" b="1" dirty="0">
            <a:solidFill>
              <a:schemeClr val="tx2">
                <a:lumMod val="75000"/>
              </a:schemeClr>
            </a:solidFill>
          </a:endParaRPr>
        </a:p>
      </dgm:t>
    </dgm:pt>
    <dgm:pt modelId="{6D061130-4602-4832-918C-F4CF6D316F6A}" type="parTrans" cxnId="{3D01E895-5583-4317-8D25-C1486E862915}">
      <dgm:prSet/>
      <dgm:spPr/>
      <dgm:t>
        <a:bodyPr/>
        <a:lstStyle/>
        <a:p>
          <a:endParaRPr lang="tr-TR"/>
        </a:p>
      </dgm:t>
    </dgm:pt>
    <dgm:pt modelId="{90F556A1-A910-41B0-9C51-6BEEAE122C67}" type="sibTrans" cxnId="{3D01E895-5583-4317-8D25-C1486E862915}">
      <dgm:prSet/>
      <dgm:spPr/>
      <dgm:t>
        <a:bodyPr/>
        <a:lstStyle/>
        <a:p>
          <a:endParaRPr lang="tr-TR"/>
        </a:p>
      </dgm:t>
    </dgm:pt>
    <dgm:pt modelId="{1A87103D-EEAC-4518-98DC-AAC14F84E00D}">
      <dgm:prSet phldrT="[Metin]"/>
      <dgm:spPr/>
      <dgm:t>
        <a:bodyPr/>
        <a:lstStyle/>
        <a:p>
          <a:r>
            <a:rPr lang="tr-TR" b="1" dirty="0" err="1" smtClean="0">
              <a:solidFill>
                <a:schemeClr val="tx2">
                  <a:lumMod val="75000"/>
                </a:schemeClr>
              </a:solidFill>
            </a:rPr>
            <a:t>Apoptoz</a:t>
          </a:r>
          <a:endParaRPr lang="tr-TR" b="1" dirty="0">
            <a:solidFill>
              <a:schemeClr val="tx2">
                <a:lumMod val="75000"/>
              </a:schemeClr>
            </a:solidFill>
          </a:endParaRPr>
        </a:p>
      </dgm:t>
    </dgm:pt>
    <dgm:pt modelId="{7E3BBC48-E0AA-4D1C-A305-2BEDCF258E3B}" type="parTrans" cxnId="{FDBECE14-CFFB-4AAB-8DB4-41D059547C85}">
      <dgm:prSet/>
      <dgm:spPr/>
      <dgm:t>
        <a:bodyPr/>
        <a:lstStyle/>
        <a:p>
          <a:endParaRPr lang="tr-TR"/>
        </a:p>
      </dgm:t>
    </dgm:pt>
    <dgm:pt modelId="{23FE152C-78BD-45C4-84B2-3DB1A27F69AF}" type="sibTrans" cxnId="{FDBECE14-CFFB-4AAB-8DB4-41D059547C85}">
      <dgm:prSet/>
      <dgm:spPr/>
      <dgm:t>
        <a:bodyPr/>
        <a:lstStyle/>
        <a:p>
          <a:endParaRPr lang="tr-TR"/>
        </a:p>
      </dgm:t>
    </dgm:pt>
    <dgm:pt modelId="{6DB1427F-FD45-45E9-86EE-203E66325294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Nekroz</a:t>
          </a:r>
          <a:endParaRPr lang="tr-TR" b="1" dirty="0">
            <a:solidFill>
              <a:schemeClr val="tx1"/>
            </a:solidFill>
          </a:endParaRPr>
        </a:p>
      </dgm:t>
    </dgm:pt>
    <dgm:pt modelId="{E5674372-5993-46B4-845E-D0D0DC3B0054}" type="parTrans" cxnId="{241D8F58-ADEB-44A8-8C53-43C3B5E976A9}">
      <dgm:prSet/>
      <dgm:spPr/>
      <dgm:t>
        <a:bodyPr/>
        <a:lstStyle/>
        <a:p>
          <a:endParaRPr lang="tr-TR"/>
        </a:p>
      </dgm:t>
    </dgm:pt>
    <dgm:pt modelId="{DF0AE509-D799-401D-89E9-DA4E8E3DB03E}" type="sibTrans" cxnId="{241D8F58-ADEB-44A8-8C53-43C3B5E976A9}">
      <dgm:prSet/>
      <dgm:spPr/>
      <dgm:t>
        <a:bodyPr/>
        <a:lstStyle/>
        <a:p>
          <a:endParaRPr lang="tr-TR"/>
        </a:p>
      </dgm:t>
    </dgm:pt>
    <dgm:pt modelId="{B359A512-814B-4F55-9CC4-56724AC586CC}">
      <dgm:prSet phldrT="[Metin]"/>
      <dgm:spPr/>
      <dgm:t>
        <a:bodyPr/>
        <a:lstStyle/>
        <a:p>
          <a:endParaRPr lang="tr-TR" dirty="0"/>
        </a:p>
      </dgm:t>
    </dgm:pt>
    <dgm:pt modelId="{F344F1FD-3023-4C23-B2E9-CF52F00D7F58}" type="parTrans" cxnId="{B8681454-AE42-4B99-B8FF-03D4F57248AE}">
      <dgm:prSet/>
      <dgm:spPr/>
      <dgm:t>
        <a:bodyPr/>
        <a:lstStyle/>
        <a:p>
          <a:endParaRPr lang="tr-TR"/>
        </a:p>
      </dgm:t>
    </dgm:pt>
    <dgm:pt modelId="{60FC05D6-5D49-4C61-A410-609081558A2A}" type="sibTrans" cxnId="{B8681454-AE42-4B99-B8FF-03D4F57248AE}">
      <dgm:prSet/>
      <dgm:spPr/>
      <dgm:t>
        <a:bodyPr/>
        <a:lstStyle/>
        <a:p>
          <a:endParaRPr lang="tr-TR"/>
        </a:p>
      </dgm:t>
    </dgm:pt>
    <dgm:pt modelId="{17F145FD-9772-4BDB-875B-80FFD0C5BC00}" type="pres">
      <dgm:prSet presAssocID="{B6C2449A-839A-45E1-974D-0F644782DD1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AA1DDA-CA4E-4BC8-891A-F9AE6D08BF54}" type="pres">
      <dgm:prSet presAssocID="{B6C2449A-839A-45E1-974D-0F644782DD1E}" presName="ellipse" presStyleLbl="trBgShp" presStyleIdx="0" presStyleCnt="1"/>
      <dgm:spPr/>
      <dgm:t>
        <a:bodyPr/>
        <a:lstStyle/>
        <a:p>
          <a:endParaRPr lang="tr-TR"/>
        </a:p>
      </dgm:t>
    </dgm:pt>
    <dgm:pt modelId="{044D4F6F-1303-45DB-898D-AE76555703D0}" type="pres">
      <dgm:prSet presAssocID="{B6C2449A-839A-45E1-974D-0F644782DD1E}" presName="arrow1" presStyleLbl="fgShp" presStyleIdx="0" presStyleCnt="1"/>
      <dgm:spPr/>
      <dgm:t>
        <a:bodyPr/>
        <a:lstStyle/>
        <a:p>
          <a:endParaRPr lang="tr-TR"/>
        </a:p>
      </dgm:t>
    </dgm:pt>
    <dgm:pt modelId="{BFD22F90-64DA-4B5B-8F45-8F92E47B9CF6}" type="pres">
      <dgm:prSet presAssocID="{B6C2449A-839A-45E1-974D-0F644782DD1E}" presName="rectangle" presStyleLbl="revTx" presStyleIdx="0" presStyleCnt="1" custScaleX="176939" custScaleY="104340" custLinFactNeighborX="7037" custLinFactNeighborY="52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FA800F-F270-4E30-B934-E5E77826D5B5}" type="pres">
      <dgm:prSet presAssocID="{1A87103D-EEAC-4518-98DC-AAC14F84E00D}" presName="item1" presStyleLbl="node1" presStyleIdx="0" presStyleCnt="3" custLinFactNeighborX="-6161" custLinFactNeighborY="-233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D4C91F-879E-48EC-A4A1-9771D6C7BDD2}" type="pres">
      <dgm:prSet presAssocID="{6DB1427F-FD45-45E9-86EE-203E6632529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728333-A619-4D65-AC56-D28B1884350B}" type="pres">
      <dgm:prSet presAssocID="{B359A512-814B-4F55-9CC4-56724AC586C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E59710-5BC0-4E81-912D-DBA62FEC8A25}" type="pres">
      <dgm:prSet presAssocID="{B6C2449A-839A-45E1-974D-0F644782DD1E}" presName="funnel" presStyleLbl="trAlignAcc1" presStyleIdx="0" presStyleCnt="1" custScaleX="130846" custScaleY="137934" custLinFactNeighborY="11508"/>
      <dgm:spPr/>
      <dgm:t>
        <a:bodyPr/>
        <a:lstStyle/>
        <a:p>
          <a:endParaRPr lang="tr-TR"/>
        </a:p>
      </dgm:t>
    </dgm:pt>
  </dgm:ptLst>
  <dgm:cxnLst>
    <dgm:cxn modelId="{B8681454-AE42-4B99-B8FF-03D4F57248AE}" srcId="{B6C2449A-839A-45E1-974D-0F644782DD1E}" destId="{B359A512-814B-4F55-9CC4-56724AC586CC}" srcOrd="3" destOrd="0" parTransId="{F344F1FD-3023-4C23-B2E9-CF52F00D7F58}" sibTransId="{60FC05D6-5D49-4C61-A410-609081558A2A}"/>
    <dgm:cxn modelId="{D255E6BF-3931-4CE7-A852-285B248FA8F8}" type="presOf" srcId="{B6C2449A-839A-45E1-974D-0F644782DD1E}" destId="{17F145FD-9772-4BDB-875B-80FFD0C5BC00}" srcOrd="0" destOrd="0" presId="urn:microsoft.com/office/officeart/2005/8/layout/funnel1"/>
    <dgm:cxn modelId="{3D01E895-5583-4317-8D25-C1486E862915}" srcId="{B6C2449A-839A-45E1-974D-0F644782DD1E}" destId="{6AE56BCC-8E02-40DD-9411-CF06011D94CA}" srcOrd="0" destOrd="0" parTransId="{6D061130-4602-4832-918C-F4CF6D316F6A}" sibTransId="{90F556A1-A910-41B0-9C51-6BEEAE122C67}"/>
    <dgm:cxn modelId="{9E60E677-2C21-4D5E-A3CC-272F68CB4DBF}" type="presOf" srcId="{6DB1427F-FD45-45E9-86EE-203E66325294}" destId="{40FA800F-F270-4E30-B934-E5E77826D5B5}" srcOrd="0" destOrd="0" presId="urn:microsoft.com/office/officeart/2005/8/layout/funnel1"/>
    <dgm:cxn modelId="{241D8F58-ADEB-44A8-8C53-43C3B5E976A9}" srcId="{B6C2449A-839A-45E1-974D-0F644782DD1E}" destId="{6DB1427F-FD45-45E9-86EE-203E66325294}" srcOrd="2" destOrd="0" parTransId="{E5674372-5993-46B4-845E-D0D0DC3B0054}" sibTransId="{DF0AE509-D799-401D-89E9-DA4E8E3DB03E}"/>
    <dgm:cxn modelId="{FDBECE14-CFFB-4AAB-8DB4-41D059547C85}" srcId="{B6C2449A-839A-45E1-974D-0F644782DD1E}" destId="{1A87103D-EEAC-4518-98DC-AAC14F84E00D}" srcOrd="1" destOrd="0" parTransId="{7E3BBC48-E0AA-4D1C-A305-2BEDCF258E3B}" sibTransId="{23FE152C-78BD-45C4-84B2-3DB1A27F69AF}"/>
    <dgm:cxn modelId="{DEE7BC6D-7F01-4095-A80C-5BA31D7414BF}" type="presOf" srcId="{1A87103D-EEAC-4518-98DC-AAC14F84E00D}" destId="{89D4C91F-879E-48EC-A4A1-9771D6C7BDD2}" srcOrd="0" destOrd="0" presId="urn:microsoft.com/office/officeart/2005/8/layout/funnel1"/>
    <dgm:cxn modelId="{B37CCCDC-55D1-4ABC-8719-F79694B9327F}" type="presOf" srcId="{B359A512-814B-4F55-9CC4-56724AC586CC}" destId="{BFD22F90-64DA-4B5B-8F45-8F92E47B9CF6}" srcOrd="0" destOrd="0" presId="urn:microsoft.com/office/officeart/2005/8/layout/funnel1"/>
    <dgm:cxn modelId="{59B27560-D40E-46C5-8A9E-D22A8C890D7F}" type="presOf" srcId="{6AE56BCC-8E02-40DD-9411-CF06011D94CA}" destId="{01728333-A619-4D65-AC56-D28B1884350B}" srcOrd="0" destOrd="0" presId="urn:microsoft.com/office/officeart/2005/8/layout/funnel1"/>
    <dgm:cxn modelId="{7A63408A-BECB-4FEC-B21B-911C36194015}" type="presParOf" srcId="{17F145FD-9772-4BDB-875B-80FFD0C5BC00}" destId="{B2AA1DDA-CA4E-4BC8-891A-F9AE6D08BF54}" srcOrd="0" destOrd="0" presId="urn:microsoft.com/office/officeart/2005/8/layout/funnel1"/>
    <dgm:cxn modelId="{BCD8CB36-91D3-4DCD-A490-FA5362547557}" type="presParOf" srcId="{17F145FD-9772-4BDB-875B-80FFD0C5BC00}" destId="{044D4F6F-1303-45DB-898D-AE76555703D0}" srcOrd="1" destOrd="0" presId="urn:microsoft.com/office/officeart/2005/8/layout/funnel1"/>
    <dgm:cxn modelId="{37049336-3D90-45C6-98E3-81AF7579216E}" type="presParOf" srcId="{17F145FD-9772-4BDB-875B-80FFD0C5BC00}" destId="{BFD22F90-64DA-4B5B-8F45-8F92E47B9CF6}" srcOrd="2" destOrd="0" presId="urn:microsoft.com/office/officeart/2005/8/layout/funnel1"/>
    <dgm:cxn modelId="{B861341E-C84A-4F36-B1DA-7997EF3B49A7}" type="presParOf" srcId="{17F145FD-9772-4BDB-875B-80FFD0C5BC00}" destId="{40FA800F-F270-4E30-B934-E5E77826D5B5}" srcOrd="3" destOrd="0" presId="urn:microsoft.com/office/officeart/2005/8/layout/funnel1"/>
    <dgm:cxn modelId="{FF31343D-6EE6-4646-859E-7CC97BB40DB6}" type="presParOf" srcId="{17F145FD-9772-4BDB-875B-80FFD0C5BC00}" destId="{89D4C91F-879E-48EC-A4A1-9771D6C7BDD2}" srcOrd="4" destOrd="0" presId="urn:microsoft.com/office/officeart/2005/8/layout/funnel1"/>
    <dgm:cxn modelId="{30754192-746C-4B2D-A797-CD4977A44A95}" type="presParOf" srcId="{17F145FD-9772-4BDB-875B-80FFD0C5BC00}" destId="{01728333-A619-4D65-AC56-D28B1884350B}" srcOrd="5" destOrd="0" presId="urn:microsoft.com/office/officeart/2005/8/layout/funnel1"/>
    <dgm:cxn modelId="{61F50A27-23BD-4B2E-A37E-DAA93335DA2A}" type="presParOf" srcId="{17F145FD-9772-4BDB-875B-80FFD0C5BC00}" destId="{A7E59710-5BC0-4E81-912D-DBA62FEC8A2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C16F50-F5AB-46DE-8076-C888B7C9CA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8BC64B-E745-4B68-A9DF-E7F776B77A97}">
      <dgm:prSet phldrT="[Metin]" custT="1"/>
      <dgm:spPr/>
      <dgm:t>
        <a:bodyPr/>
        <a:lstStyle/>
        <a:p>
          <a:r>
            <a:rPr lang="tr-TR" sz="1800" dirty="0" err="1" smtClean="0">
              <a:latin typeface="+mn-lt"/>
            </a:rPr>
            <a:t>Depolarize</a:t>
          </a:r>
          <a:r>
            <a:rPr lang="tr-TR" sz="1800" dirty="0" smtClean="0">
              <a:latin typeface="+mn-lt"/>
            </a:rPr>
            <a:t> </a:t>
          </a:r>
          <a:r>
            <a:rPr lang="tr-TR" sz="1800" dirty="0" err="1" smtClean="0">
              <a:latin typeface="+mn-lt"/>
            </a:rPr>
            <a:t>Arrest</a:t>
          </a:r>
          <a:endParaRPr lang="tr-TR" sz="1800" dirty="0">
            <a:latin typeface="+mn-lt"/>
          </a:endParaRPr>
        </a:p>
      </dgm:t>
    </dgm:pt>
    <dgm:pt modelId="{2B1B52BB-9A70-4EED-AE71-39F289A60A8A}" type="parTrans" cxnId="{7D866FBA-3CAF-4D43-8B5B-6EDE683AFA94}">
      <dgm:prSet/>
      <dgm:spPr/>
      <dgm:t>
        <a:bodyPr/>
        <a:lstStyle/>
        <a:p>
          <a:endParaRPr lang="tr-TR"/>
        </a:p>
      </dgm:t>
    </dgm:pt>
    <dgm:pt modelId="{D7B30CD6-84D3-48EF-B328-2E106E280D9C}" type="sibTrans" cxnId="{7D866FBA-3CAF-4D43-8B5B-6EDE683AFA94}">
      <dgm:prSet/>
      <dgm:spPr/>
      <dgm:t>
        <a:bodyPr/>
        <a:lstStyle/>
        <a:p>
          <a:endParaRPr lang="tr-TR"/>
        </a:p>
      </dgm:t>
    </dgm:pt>
    <dgm:pt modelId="{23B8511D-78F0-45BF-A724-53662D2B51A3}">
      <dgm:prSet phldrT="[Metin]" custT="1"/>
      <dgm:spPr/>
      <dgm:t>
        <a:bodyPr/>
        <a:lstStyle/>
        <a:p>
          <a:r>
            <a:rPr lang="tr-TR" sz="1800" dirty="0" err="1" smtClean="0">
              <a:solidFill>
                <a:srgbClr val="00B050"/>
              </a:solidFill>
              <a:latin typeface="+mn-lt"/>
            </a:rPr>
            <a:t>Hiperkalemik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90C96971-6A08-4A3C-A21A-943AF5DE36FB}" type="parTrans" cxnId="{E6E1BDF8-5A87-4EE9-9A8B-918E17D8D01A}">
      <dgm:prSet/>
      <dgm:spPr/>
      <dgm:t>
        <a:bodyPr/>
        <a:lstStyle/>
        <a:p>
          <a:endParaRPr lang="tr-TR"/>
        </a:p>
      </dgm:t>
    </dgm:pt>
    <dgm:pt modelId="{39B53258-1812-4E21-B8CC-6B78D5AA4DB4}" type="sibTrans" cxnId="{E6E1BDF8-5A87-4EE9-9A8B-918E17D8D01A}">
      <dgm:prSet/>
      <dgm:spPr/>
      <dgm:t>
        <a:bodyPr/>
        <a:lstStyle/>
        <a:p>
          <a:endParaRPr lang="tr-TR"/>
        </a:p>
      </dgm:t>
    </dgm:pt>
    <dgm:pt modelId="{6FEF4164-D063-4B66-B405-FCFC2F424D83}">
      <dgm:prSet phldrT="[Metin]" custT="1"/>
      <dgm:spPr/>
      <dgm:t>
        <a:bodyPr/>
        <a:lstStyle/>
        <a:p>
          <a:r>
            <a:rPr lang="tr-TR" sz="1800" dirty="0" smtClean="0">
              <a:latin typeface="+mn-lt"/>
            </a:rPr>
            <a:t>Potasyum konsantrasyonu 15-25 </a:t>
          </a:r>
          <a:r>
            <a:rPr lang="tr-TR" sz="1800" dirty="0" err="1" smtClean="0">
              <a:latin typeface="+mn-lt"/>
            </a:rPr>
            <a:t>mmol</a:t>
          </a:r>
          <a:r>
            <a:rPr lang="tr-TR" sz="1800" dirty="0" smtClean="0">
              <a:latin typeface="+mn-lt"/>
            </a:rPr>
            <a:t>/L</a:t>
          </a:r>
          <a:endParaRPr lang="tr-TR" sz="1800" dirty="0">
            <a:latin typeface="+mn-lt"/>
          </a:endParaRPr>
        </a:p>
      </dgm:t>
    </dgm:pt>
    <dgm:pt modelId="{133180C1-F8C9-439C-B5D8-94A5F9621406}" type="parTrans" cxnId="{D9099EDB-D5A0-443E-B4E9-3A2C6851831D}">
      <dgm:prSet/>
      <dgm:spPr/>
      <dgm:t>
        <a:bodyPr/>
        <a:lstStyle/>
        <a:p>
          <a:endParaRPr lang="tr-TR"/>
        </a:p>
      </dgm:t>
    </dgm:pt>
    <dgm:pt modelId="{7FF02629-75C0-4805-8FA2-330545527C26}" type="sibTrans" cxnId="{D9099EDB-D5A0-443E-B4E9-3A2C6851831D}">
      <dgm:prSet/>
      <dgm:spPr/>
      <dgm:t>
        <a:bodyPr/>
        <a:lstStyle/>
        <a:p>
          <a:endParaRPr lang="tr-TR"/>
        </a:p>
      </dgm:t>
    </dgm:pt>
    <dgm:pt modelId="{04F4C6BB-E9DF-4FFA-B06B-9B536E284FD7}">
      <dgm:prSet phldrT="[Metin]" custT="1"/>
      <dgm:spPr/>
      <dgm:t>
        <a:bodyPr/>
        <a:lstStyle/>
        <a:p>
          <a:r>
            <a:rPr lang="tr-TR" sz="1800" dirty="0" smtClean="0">
              <a:latin typeface="+mn-lt"/>
            </a:rPr>
            <a:t>Polarize </a:t>
          </a:r>
          <a:r>
            <a:rPr lang="tr-TR" sz="1800" dirty="0" err="1" smtClean="0">
              <a:latin typeface="+mn-lt"/>
            </a:rPr>
            <a:t>Arrest</a:t>
          </a:r>
          <a:endParaRPr lang="tr-TR" sz="1800" dirty="0">
            <a:latin typeface="+mn-lt"/>
          </a:endParaRPr>
        </a:p>
      </dgm:t>
    </dgm:pt>
    <dgm:pt modelId="{C0ABCF91-84AD-4730-8180-8A9F9D831C70}" type="parTrans" cxnId="{464E43DC-BE45-45FF-842E-A7ACCE8426A0}">
      <dgm:prSet/>
      <dgm:spPr/>
      <dgm:t>
        <a:bodyPr/>
        <a:lstStyle/>
        <a:p>
          <a:endParaRPr lang="tr-TR"/>
        </a:p>
      </dgm:t>
    </dgm:pt>
    <dgm:pt modelId="{71F2E2DD-2BD3-4B86-9031-4E84DDD8A675}" type="sibTrans" cxnId="{464E43DC-BE45-45FF-842E-A7ACCE8426A0}">
      <dgm:prSet/>
      <dgm:spPr/>
      <dgm:t>
        <a:bodyPr/>
        <a:lstStyle/>
        <a:p>
          <a:endParaRPr lang="tr-TR"/>
        </a:p>
      </dgm:t>
    </dgm:pt>
    <dgm:pt modelId="{18A8ED0C-7608-4E7C-93E7-D7633F40AA8F}">
      <dgm:prSet phldrT="[Metin]" custT="1"/>
      <dgm:spPr/>
      <dgm:t>
        <a:bodyPr/>
        <a:lstStyle/>
        <a:p>
          <a:pPr algn="l"/>
          <a:r>
            <a:rPr lang="tr-TR" sz="1800" dirty="0" err="1" smtClean="0">
              <a:solidFill>
                <a:srgbClr val="00B050"/>
              </a:solidFill>
              <a:latin typeface="+mn-lt"/>
            </a:rPr>
            <a:t>Na</a:t>
          </a:r>
          <a:r>
            <a:rPr lang="tr-TR" sz="1800" dirty="0" smtClean="0">
              <a:solidFill>
                <a:srgbClr val="00B050"/>
              </a:solidFill>
              <a:latin typeface="+mn-lt"/>
            </a:rPr>
            <a:t> kanal </a:t>
          </a:r>
          <a:r>
            <a:rPr lang="tr-TR" sz="1800" dirty="0" err="1" smtClean="0">
              <a:solidFill>
                <a:srgbClr val="00B050"/>
              </a:solidFill>
              <a:latin typeface="+mn-lt"/>
            </a:rPr>
            <a:t>blokörleri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16B21583-A0BB-41F7-9F2E-0C2A71779F60}" type="parTrans" cxnId="{E020A97A-D863-47C5-B233-7890D47E95AC}">
      <dgm:prSet/>
      <dgm:spPr/>
      <dgm:t>
        <a:bodyPr/>
        <a:lstStyle/>
        <a:p>
          <a:endParaRPr lang="tr-TR"/>
        </a:p>
      </dgm:t>
    </dgm:pt>
    <dgm:pt modelId="{9F02CF77-05FD-4E44-9807-838B143D565C}" type="sibTrans" cxnId="{E020A97A-D863-47C5-B233-7890D47E95AC}">
      <dgm:prSet/>
      <dgm:spPr/>
      <dgm:t>
        <a:bodyPr/>
        <a:lstStyle/>
        <a:p>
          <a:endParaRPr lang="tr-TR"/>
        </a:p>
      </dgm:t>
    </dgm:pt>
    <dgm:pt modelId="{36ED8A52-C5D7-4FDB-9933-9BCF0AF191BD}">
      <dgm:prSet phldrT="[Metin]" custT="1"/>
      <dgm:spPr/>
      <dgm:t>
        <a:bodyPr/>
        <a:lstStyle/>
        <a:p>
          <a:pPr algn="l"/>
          <a:r>
            <a:rPr lang="tr-TR" sz="1800" dirty="0" err="1" smtClean="0">
              <a:solidFill>
                <a:srgbClr val="00B050"/>
              </a:solidFill>
              <a:latin typeface="+mn-lt"/>
            </a:rPr>
            <a:t>Adenozin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294FFDC8-A754-464D-A19A-993E32768EC0}" type="parTrans" cxnId="{C374BE25-40CE-4803-BC4E-5EA41954FBF1}">
      <dgm:prSet/>
      <dgm:spPr/>
      <dgm:t>
        <a:bodyPr/>
        <a:lstStyle/>
        <a:p>
          <a:endParaRPr lang="tr-TR"/>
        </a:p>
      </dgm:t>
    </dgm:pt>
    <dgm:pt modelId="{7BCE8E81-B575-425C-BEB2-A5730E073F07}" type="sibTrans" cxnId="{C374BE25-40CE-4803-BC4E-5EA41954FBF1}">
      <dgm:prSet/>
      <dgm:spPr/>
      <dgm:t>
        <a:bodyPr/>
        <a:lstStyle/>
        <a:p>
          <a:endParaRPr lang="tr-TR"/>
        </a:p>
      </dgm:t>
    </dgm:pt>
    <dgm:pt modelId="{E581E624-148E-454F-941F-598B04F0833C}">
      <dgm:prSet phldrT="[Metin]" custT="1"/>
      <dgm:spPr/>
      <dgm:t>
        <a:bodyPr/>
        <a:lstStyle/>
        <a:p>
          <a:r>
            <a:rPr lang="tr-TR" sz="1800" b="0" dirty="0" err="1" smtClean="0">
              <a:latin typeface="+mn-lt"/>
            </a:rPr>
            <a:t>Ca</a:t>
          </a:r>
          <a:r>
            <a:rPr lang="tr-TR" sz="1800" b="0" baseline="30000" dirty="0" smtClean="0">
              <a:latin typeface="+mn-lt"/>
            </a:rPr>
            <a:t>+ </a:t>
          </a:r>
          <a:r>
            <a:rPr lang="tr-TR" sz="1800" b="0" baseline="0" dirty="0" smtClean="0">
              <a:latin typeface="+mn-lt"/>
            </a:rPr>
            <a:t>Akışının engellendiği </a:t>
          </a:r>
          <a:r>
            <a:rPr lang="tr-TR" sz="1800" b="0" baseline="0" dirty="0" err="1" smtClean="0">
              <a:latin typeface="+mn-lt"/>
            </a:rPr>
            <a:t>Arrest</a:t>
          </a:r>
          <a:endParaRPr lang="tr-TR" sz="1800" b="0" dirty="0">
            <a:latin typeface="+mn-lt"/>
          </a:endParaRPr>
        </a:p>
      </dgm:t>
    </dgm:pt>
    <dgm:pt modelId="{88B5B16B-3660-442F-B3FA-9F2B4D5F201A}" type="parTrans" cxnId="{7D76793F-2779-4D3A-8F77-CE1888C798D1}">
      <dgm:prSet/>
      <dgm:spPr/>
      <dgm:t>
        <a:bodyPr/>
        <a:lstStyle/>
        <a:p>
          <a:endParaRPr lang="tr-TR"/>
        </a:p>
      </dgm:t>
    </dgm:pt>
    <dgm:pt modelId="{CFC99EC2-E687-4A10-94AB-F19089B0CCD2}" type="sibTrans" cxnId="{7D76793F-2779-4D3A-8F77-CE1888C798D1}">
      <dgm:prSet/>
      <dgm:spPr/>
      <dgm:t>
        <a:bodyPr/>
        <a:lstStyle/>
        <a:p>
          <a:endParaRPr lang="tr-TR"/>
        </a:p>
      </dgm:t>
    </dgm:pt>
    <dgm:pt modelId="{99C2B241-2A57-4EA6-9CD5-5DCF979663AA}">
      <dgm:prSet phldrT="[Metin]" custT="1"/>
      <dgm:spPr/>
      <dgm:t>
        <a:bodyPr/>
        <a:lstStyle/>
        <a:p>
          <a:r>
            <a:rPr lang="tr-TR" sz="1800" dirty="0" err="1" smtClean="0">
              <a:solidFill>
                <a:srgbClr val="00B050"/>
              </a:solidFill>
              <a:latin typeface="+mn-lt"/>
            </a:rPr>
            <a:t>Hipokalsemi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E1B95A75-9D2E-4C21-86CF-70C1D1C75D31}" type="parTrans" cxnId="{8B68CA9C-8C08-4A1C-82C3-EDC86CADE66A}">
      <dgm:prSet/>
      <dgm:spPr/>
      <dgm:t>
        <a:bodyPr/>
        <a:lstStyle/>
        <a:p>
          <a:endParaRPr lang="tr-TR"/>
        </a:p>
      </dgm:t>
    </dgm:pt>
    <dgm:pt modelId="{E246D27E-A227-4352-80E4-CBF9A2F2E16E}" type="sibTrans" cxnId="{8B68CA9C-8C08-4A1C-82C3-EDC86CADE66A}">
      <dgm:prSet/>
      <dgm:spPr/>
      <dgm:t>
        <a:bodyPr/>
        <a:lstStyle/>
        <a:p>
          <a:endParaRPr lang="tr-TR"/>
        </a:p>
      </dgm:t>
    </dgm:pt>
    <dgm:pt modelId="{98D297A6-CA3A-4A5C-AFC2-3DCBF13868A7}">
      <dgm:prSet phldrT="[Metin]" custT="1"/>
      <dgm:spPr/>
      <dgm:t>
        <a:bodyPr/>
        <a:lstStyle/>
        <a:p>
          <a:pPr algn="l"/>
          <a:r>
            <a:rPr lang="tr-TR" sz="1800" dirty="0" err="1" smtClean="0">
              <a:solidFill>
                <a:srgbClr val="00B050"/>
              </a:solidFill>
              <a:latin typeface="+mn-lt"/>
            </a:rPr>
            <a:t>Asetilkolin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8AECBD91-608E-4374-B6F2-10C317A42EA4}" type="parTrans" cxnId="{D8D39DCD-B841-4AF8-B46C-FAA311974B0A}">
      <dgm:prSet/>
      <dgm:spPr/>
      <dgm:t>
        <a:bodyPr/>
        <a:lstStyle/>
        <a:p>
          <a:endParaRPr lang="tr-TR"/>
        </a:p>
      </dgm:t>
    </dgm:pt>
    <dgm:pt modelId="{902B8796-23ED-4A47-BF13-F168122FD7FC}" type="sibTrans" cxnId="{D8D39DCD-B841-4AF8-B46C-FAA311974B0A}">
      <dgm:prSet/>
      <dgm:spPr/>
      <dgm:t>
        <a:bodyPr/>
        <a:lstStyle/>
        <a:p>
          <a:endParaRPr lang="tr-TR"/>
        </a:p>
      </dgm:t>
    </dgm:pt>
    <dgm:pt modelId="{712EC409-ADE8-4A13-A29C-47F1FB008380}">
      <dgm:prSet phldrT="[Metin]" custT="1"/>
      <dgm:spPr/>
      <dgm:t>
        <a:bodyPr/>
        <a:lstStyle/>
        <a:p>
          <a:pPr algn="l"/>
          <a:r>
            <a:rPr lang="tr-TR" sz="1800" dirty="0" err="1" smtClean="0">
              <a:latin typeface="+mn-lt"/>
            </a:rPr>
            <a:t>Prokain</a:t>
          </a:r>
          <a:endParaRPr lang="tr-TR" sz="1800" dirty="0">
            <a:latin typeface="+mn-lt"/>
          </a:endParaRPr>
        </a:p>
      </dgm:t>
    </dgm:pt>
    <dgm:pt modelId="{37548918-07A6-48CA-80DC-F81A025B9437}" type="sibTrans" cxnId="{6C446AB7-1C90-4DA6-88F5-D7B99C9CB144}">
      <dgm:prSet/>
      <dgm:spPr/>
      <dgm:t>
        <a:bodyPr/>
        <a:lstStyle/>
        <a:p>
          <a:endParaRPr lang="tr-TR"/>
        </a:p>
      </dgm:t>
    </dgm:pt>
    <dgm:pt modelId="{7EB6EE89-4872-4B6B-95F8-F0F87C10C72C}" type="parTrans" cxnId="{6C446AB7-1C90-4DA6-88F5-D7B99C9CB144}">
      <dgm:prSet/>
      <dgm:spPr/>
      <dgm:t>
        <a:bodyPr/>
        <a:lstStyle/>
        <a:p>
          <a:endParaRPr lang="tr-TR"/>
        </a:p>
      </dgm:t>
    </dgm:pt>
    <dgm:pt modelId="{0BDA0A49-129A-4211-AFE8-D19CE11319DA}">
      <dgm:prSet phldrT="[Metin]" custT="1"/>
      <dgm:spPr/>
      <dgm:t>
        <a:bodyPr/>
        <a:lstStyle/>
        <a:p>
          <a:pPr algn="l"/>
          <a:r>
            <a:rPr lang="tr-TR" sz="1800" dirty="0" err="1" smtClean="0">
              <a:latin typeface="+mn-lt"/>
            </a:rPr>
            <a:t>Lidokain</a:t>
          </a:r>
          <a:endParaRPr lang="tr-TR" sz="1800" dirty="0">
            <a:latin typeface="+mn-lt"/>
          </a:endParaRPr>
        </a:p>
      </dgm:t>
    </dgm:pt>
    <dgm:pt modelId="{05EF24AA-6B05-4418-9DA7-8B5A48A9CD2A}" type="sibTrans" cxnId="{872897A9-5DE8-49A0-9DE4-23A165B2DAC8}">
      <dgm:prSet/>
      <dgm:spPr/>
      <dgm:t>
        <a:bodyPr/>
        <a:lstStyle/>
        <a:p>
          <a:endParaRPr lang="tr-TR"/>
        </a:p>
      </dgm:t>
    </dgm:pt>
    <dgm:pt modelId="{5A80B0A7-FC83-410D-AA82-667D8FD8A53D}" type="parTrans" cxnId="{872897A9-5DE8-49A0-9DE4-23A165B2DAC8}">
      <dgm:prSet/>
      <dgm:spPr/>
      <dgm:t>
        <a:bodyPr/>
        <a:lstStyle/>
        <a:p>
          <a:endParaRPr lang="tr-TR"/>
        </a:p>
      </dgm:t>
    </dgm:pt>
    <dgm:pt modelId="{01630CC1-A2FD-46E2-A23A-D1EDBBB4867E}">
      <dgm:prSet phldrT="[Metin]" custT="1"/>
      <dgm:spPr/>
      <dgm:t>
        <a:bodyPr/>
        <a:lstStyle/>
        <a:p>
          <a:pPr algn="l"/>
          <a:r>
            <a:rPr lang="tr-TR" sz="1800" dirty="0" err="1" smtClean="0">
              <a:solidFill>
                <a:srgbClr val="00B050"/>
              </a:solidFill>
              <a:latin typeface="+mn-lt"/>
            </a:rPr>
            <a:t>Tetrodotoksin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2823CFD3-1F96-4200-9D0F-C81937A95BA8}" type="parTrans" cxnId="{F182E26A-99C9-415A-BF89-586AB520FB6C}">
      <dgm:prSet/>
      <dgm:spPr/>
      <dgm:t>
        <a:bodyPr/>
        <a:lstStyle/>
        <a:p>
          <a:endParaRPr lang="tr-TR"/>
        </a:p>
      </dgm:t>
    </dgm:pt>
    <dgm:pt modelId="{9BD0C8D5-7667-4250-A6E4-A5480A5BAD9C}" type="sibTrans" cxnId="{F182E26A-99C9-415A-BF89-586AB520FB6C}">
      <dgm:prSet/>
      <dgm:spPr/>
      <dgm:t>
        <a:bodyPr/>
        <a:lstStyle/>
        <a:p>
          <a:endParaRPr lang="tr-TR"/>
        </a:p>
      </dgm:t>
    </dgm:pt>
    <dgm:pt modelId="{6E0242A5-4C86-41C6-8DF8-D7B396F4119D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00B050"/>
              </a:solidFill>
              <a:latin typeface="+mn-lt"/>
            </a:rPr>
            <a:t>Kalsiyum antagonistleri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DD144DC4-AC5C-4B93-A3F7-299053CE933B}" type="parTrans" cxnId="{30409A4E-985D-4E56-987A-A14862B17434}">
      <dgm:prSet/>
      <dgm:spPr/>
      <dgm:t>
        <a:bodyPr/>
        <a:lstStyle/>
        <a:p>
          <a:endParaRPr lang="tr-TR"/>
        </a:p>
      </dgm:t>
    </dgm:pt>
    <dgm:pt modelId="{44B68A03-B2FF-4808-A62E-02B2C2438786}" type="sibTrans" cxnId="{30409A4E-985D-4E56-987A-A14862B17434}">
      <dgm:prSet/>
      <dgm:spPr/>
      <dgm:t>
        <a:bodyPr/>
        <a:lstStyle/>
        <a:p>
          <a:endParaRPr lang="tr-TR"/>
        </a:p>
      </dgm:t>
    </dgm:pt>
    <dgm:pt modelId="{07488F29-DCCD-4328-A755-988967188CB6}">
      <dgm:prSet phldrT="[Metin]" custT="1"/>
      <dgm:spPr/>
      <dgm:t>
        <a:bodyPr/>
        <a:lstStyle/>
        <a:p>
          <a:r>
            <a:rPr lang="tr-TR" sz="1800" dirty="0" err="1" smtClean="0">
              <a:solidFill>
                <a:srgbClr val="00B050"/>
              </a:solidFill>
              <a:latin typeface="+mn-lt"/>
            </a:rPr>
            <a:t>Hipermagnezemi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2B734348-2CDC-496D-BE03-1F2A4002EB00}" type="parTrans" cxnId="{819BD10C-1493-4FEC-A6F4-05EC8AA6CF8A}">
      <dgm:prSet/>
      <dgm:spPr/>
      <dgm:t>
        <a:bodyPr/>
        <a:lstStyle/>
        <a:p>
          <a:endParaRPr lang="tr-TR"/>
        </a:p>
      </dgm:t>
    </dgm:pt>
    <dgm:pt modelId="{7C2CE854-A614-4127-87C6-C837EFA722D7}" type="sibTrans" cxnId="{819BD10C-1493-4FEC-A6F4-05EC8AA6CF8A}">
      <dgm:prSet/>
      <dgm:spPr/>
      <dgm:t>
        <a:bodyPr/>
        <a:lstStyle/>
        <a:p>
          <a:endParaRPr lang="tr-TR"/>
        </a:p>
      </dgm:t>
    </dgm:pt>
    <dgm:pt modelId="{BB7C5FBD-BE32-4637-842D-FF3835BA05CE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+mn-lt"/>
            </a:rPr>
            <a:t>St. Thomas</a:t>
          </a:r>
          <a:endParaRPr lang="tr-TR" sz="1800" dirty="0">
            <a:solidFill>
              <a:schemeClr val="tx1"/>
            </a:solidFill>
            <a:latin typeface="+mn-lt"/>
          </a:endParaRPr>
        </a:p>
      </dgm:t>
    </dgm:pt>
    <dgm:pt modelId="{9198D0D1-48C2-4FB3-B3A5-CF7975AAFA27}" type="parTrans" cxnId="{338EF8E8-2D7B-42C7-8F95-D884F2D3AE18}">
      <dgm:prSet/>
      <dgm:spPr/>
      <dgm:t>
        <a:bodyPr/>
        <a:lstStyle/>
        <a:p>
          <a:endParaRPr lang="tr-TR"/>
        </a:p>
      </dgm:t>
    </dgm:pt>
    <dgm:pt modelId="{A3339AF7-0493-4C18-8F1E-5BC657AFC3E8}" type="sibTrans" cxnId="{338EF8E8-2D7B-42C7-8F95-D884F2D3AE18}">
      <dgm:prSet/>
      <dgm:spPr/>
      <dgm:t>
        <a:bodyPr/>
        <a:lstStyle/>
        <a:p>
          <a:endParaRPr lang="tr-TR"/>
        </a:p>
      </dgm:t>
    </dgm:pt>
    <dgm:pt modelId="{43C1A298-B022-407E-B81B-082C3A89ED93}">
      <dgm:prSet phldrT="[Metin]" custT="1"/>
      <dgm:spPr/>
      <dgm:t>
        <a:bodyPr/>
        <a:lstStyle/>
        <a:p>
          <a:r>
            <a:rPr lang="tr-TR" sz="1800" dirty="0" err="1" smtClean="0">
              <a:solidFill>
                <a:schemeClr val="tx1"/>
              </a:solidFill>
              <a:latin typeface="+mn-lt"/>
            </a:rPr>
            <a:t>Verapamil,diltiazem</a:t>
          </a:r>
          <a:r>
            <a:rPr lang="tr-TR" sz="1800" dirty="0" smtClean="0">
              <a:solidFill>
                <a:schemeClr val="tx1"/>
              </a:solidFill>
              <a:latin typeface="+mn-lt"/>
            </a:rPr>
            <a:t> vb.</a:t>
          </a:r>
          <a:endParaRPr lang="tr-TR" sz="1800" dirty="0">
            <a:solidFill>
              <a:schemeClr val="tx1"/>
            </a:solidFill>
            <a:latin typeface="+mn-lt"/>
          </a:endParaRPr>
        </a:p>
      </dgm:t>
    </dgm:pt>
    <dgm:pt modelId="{9A633306-6C9B-4035-99D2-E82EA2ECE5C9}" type="parTrans" cxnId="{CB53CF2B-EE5F-4F03-B182-1B3183A211AC}">
      <dgm:prSet/>
      <dgm:spPr/>
      <dgm:t>
        <a:bodyPr/>
        <a:lstStyle/>
        <a:p>
          <a:endParaRPr lang="tr-TR"/>
        </a:p>
      </dgm:t>
    </dgm:pt>
    <dgm:pt modelId="{AEBC3626-4D73-4D9F-8ED1-3E71E88B35F2}" type="sibTrans" cxnId="{CB53CF2B-EE5F-4F03-B182-1B3183A211AC}">
      <dgm:prSet/>
      <dgm:spPr/>
      <dgm:t>
        <a:bodyPr/>
        <a:lstStyle/>
        <a:p>
          <a:endParaRPr lang="tr-TR"/>
        </a:p>
      </dgm:t>
    </dgm:pt>
    <dgm:pt modelId="{3C006824-40DC-44AC-9BBA-570869266FBB}">
      <dgm:prSet phldrT="[Metin]" custT="1"/>
      <dgm:spPr/>
      <dgm:t>
        <a:bodyPr/>
        <a:lstStyle/>
        <a:p>
          <a:r>
            <a:rPr lang="tr-TR" sz="1800" dirty="0" smtClean="0">
              <a:latin typeface="+mn-lt"/>
            </a:rPr>
            <a:t>16mmol/L</a:t>
          </a:r>
          <a:endParaRPr lang="tr-TR" sz="1800" dirty="0">
            <a:solidFill>
              <a:srgbClr val="00B050"/>
            </a:solidFill>
            <a:latin typeface="+mn-lt"/>
          </a:endParaRPr>
        </a:p>
      </dgm:t>
    </dgm:pt>
    <dgm:pt modelId="{E95ACB4B-98A8-4936-8DFA-12FF1F40C5E0}" type="parTrans" cxnId="{7829400B-F0C8-40D8-AB0F-1883EDC176B8}">
      <dgm:prSet/>
      <dgm:spPr/>
      <dgm:t>
        <a:bodyPr/>
        <a:lstStyle/>
        <a:p>
          <a:endParaRPr lang="tr-TR"/>
        </a:p>
      </dgm:t>
    </dgm:pt>
    <dgm:pt modelId="{D95CBF1A-0A93-45C5-83F5-31A14035945B}" type="sibTrans" cxnId="{7829400B-F0C8-40D8-AB0F-1883EDC176B8}">
      <dgm:prSet/>
      <dgm:spPr/>
      <dgm:t>
        <a:bodyPr/>
        <a:lstStyle/>
        <a:p>
          <a:endParaRPr lang="tr-TR"/>
        </a:p>
      </dgm:t>
    </dgm:pt>
    <dgm:pt modelId="{1C6A7EB0-D758-484C-8A8E-2F435EAA023E}" type="pres">
      <dgm:prSet presAssocID="{39C16F50-F5AB-46DE-8076-C888B7C9CA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851EEF-B18B-4279-9C80-4CCA4B36A044}" type="pres">
      <dgm:prSet presAssocID="{4C8BC64B-E745-4B68-A9DF-E7F776B77A97}" presName="composite" presStyleCnt="0"/>
      <dgm:spPr/>
    </dgm:pt>
    <dgm:pt modelId="{695D2DE1-0BE4-4D01-BDEA-4D91D3754E47}" type="pres">
      <dgm:prSet presAssocID="{4C8BC64B-E745-4B68-A9DF-E7F776B77A97}" presName="parTx" presStyleLbl="alignNode1" presStyleIdx="0" presStyleCnt="3" custLinFactNeighborY="-12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1DC016-C303-4885-ACF8-CD39ADF75AFB}" type="pres">
      <dgm:prSet presAssocID="{4C8BC64B-E745-4B68-A9DF-E7F776B77A97}" presName="desTx" presStyleLbl="alignAccFollowNode1" presStyleIdx="0" presStyleCnt="3" custLinFactNeighborY="-39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E13817-84A2-473D-BB3E-828B8A6CD20B}" type="pres">
      <dgm:prSet presAssocID="{D7B30CD6-84D3-48EF-B328-2E106E280D9C}" presName="space" presStyleCnt="0"/>
      <dgm:spPr/>
    </dgm:pt>
    <dgm:pt modelId="{E96F8ED0-97D6-4C6B-8A92-6FAC73E909B9}" type="pres">
      <dgm:prSet presAssocID="{04F4C6BB-E9DF-4FFA-B06B-9B536E284FD7}" presName="composite" presStyleCnt="0"/>
      <dgm:spPr/>
    </dgm:pt>
    <dgm:pt modelId="{876EEA4E-00A2-4896-AB0B-03FCB8B1BB81}" type="pres">
      <dgm:prSet presAssocID="{04F4C6BB-E9DF-4FFA-B06B-9B536E284FD7}" presName="parTx" presStyleLbl="alignNode1" presStyleIdx="1" presStyleCnt="3" custScaleY="134115" custLinFactNeighborY="-25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73DD67-764E-4274-966A-88BD2822AE0C}" type="pres">
      <dgm:prSet presAssocID="{04F4C6BB-E9DF-4FFA-B06B-9B536E284FD7}" presName="desTx" presStyleLbl="alignAccFollowNode1" presStyleIdx="1" presStyleCnt="3" custLinFactNeighborY="-18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C41107-9274-47EF-9085-AC1F61C0BE44}" type="pres">
      <dgm:prSet presAssocID="{71F2E2DD-2BD3-4B86-9031-4E84DDD8A675}" presName="space" presStyleCnt="0"/>
      <dgm:spPr/>
    </dgm:pt>
    <dgm:pt modelId="{9824E69B-0070-489E-A515-2443A0E646FD}" type="pres">
      <dgm:prSet presAssocID="{E581E624-148E-454F-941F-598B04F0833C}" presName="composite" presStyleCnt="0"/>
      <dgm:spPr/>
    </dgm:pt>
    <dgm:pt modelId="{9C1D4CDC-A265-40B3-8495-49D6E2D06AAF}" type="pres">
      <dgm:prSet presAssocID="{E581E624-148E-454F-941F-598B04F0833C}" presName="parTx" presStyleLbl="alignNode1" presStyleIdx="2" presStyleCnt="3" custScaleY="161891" custLinFactNeighborY="-35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D3C833-F5B7-4E28-BC6D-1840F8C051BD}" type="pres">
      <dgm:prSet presAssocID="{E581E624-148E-454F-941F-598B04F0833C}" presName="desTx" presStyleLbl="alignAccFollowNode1" presStyleIdx="2" presStyleCnt="3" custLinFactNeighborX="103" custLinFactNeighborY="-8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2EECEE-1355-4CDC-911A-DD9AD445A9F6}" type="presOf" srcId="{E581E624-148E-454F-941F-598B04F0833C}" destId="{9C1D4CDC-A265-40B3-8495-49D6E2D06AAF}" srcOrd="0" destOrd="0" presId="urn:microsoft.com/office/officeart/2005/8/layout/hList1"/>
    <dgm:cxn modelId="{338EF8E8-2D7B-42C7-8F95-D884F2D3AE18}" srcId="{E581E624-148E-454F-941F-598B04F0833C}" destId="{BB7C5FBD-BE32-4637-842D-FF3835BA05CE}" srcOrd="1" destOrd="0" parTransId="{9198D0D1-48C2-4FB3-B3A5-CF7975AAFA27}" sibTransId="{A3339AF7-0493-4C18-8F1E-5BC657AFC3E8}"/>
    <dgm:cxn modelId="{464E43DC-BE45-45FF-842E-A7ACCE8426A0}" srcId="{39C16F50-F5AB-46DE-8076-C888B7C9CA8C}" destId="{04F4C6BB-E9DF-4FFA-B06B-9B536E284FD7}" srcOrd="1" destOrd="0" parTransId="{C0ABCF91-84AD-4730-8180-8A9F9D831C70}" sibTransId="{71F2E2DD-2BD3-4B86-9031-4E84DDD8A675}"/>
    <dgm:cxn modelId="{8EF38948-C8CC-461E-AF6C-ECAD1406CDA2}" type="presOf" srcId="{6E0242A5-4C86-41C6-8DF8-D7B396F4119D}" destId="{DFD3C833-F5B7-4E28-BC6D-1840F8C051BD}" srcOrd="0" destOrd="2" presId="urn:microsoft.com/office/officeart/2005/8/layout/hList1"/>
    <dgm:cxn modelId="{7D76793F-2779-4D3A-8F77-CE1888C798D1}" srcId="{39C16F50-F5AB-46DE-8076-C888B7C9CA8C}" destId="{E581E624-148E-454F-941F-598B04F0833C}" srcOrd="2" destOrd="0" parTransId="{88B5B16B-3660-442F-B3FA-9F2B4D5F201A}" sibTransId="{CFC99EC2-E687-4A10-94AB-F19089B0CCD2}"/>
    <dgm:cxn modelId="{9C85CC76-87FB-4154-9A7B-892DA4977385}" type="presOf" srcId="{23B8511D-78F0-45BF-A724-53662D2B51A3}" destId="{521DC016-C303-4885-ACF8-CD39ADF75AFB}" srcOrd="0" destOrd="0" presId="urn:microsoft.com/office/officeart/2005/8/layout/hList1"/>
    <dgm:cxn modelId="{30409A4E-985D-4E56-987A-A14862B17434}" srcId="{E581E624-148E-454F-941F-598B04F0833C}" destId="{6E0242A5-4C86-41C6-8DF8-D7B396F4119D}" srcOrd="2" destOrd="0" parTransId="{DD144DC4-AC5C-4B93-A3F7-299053CE933B}" sibTransId="{44B68A03-B2FF-4808-A62E-02B2C2438786}"/>
    <dgm:cxn modelId="{84488E1E-96B4-4645-96A9-97B844407E4F}" type="presOf" srcId="{39C16F50-F5AB-46DE-8076-C888B7C9CA8C}" destId="{1C6A7EB0-D758-484C-8A8E-2F435EAA023E}" srcOrd="0" destOrd="0" presId="urn:microsoft.com/office/officeart/2005/8/layout/hList1"/>
    <dgm:cxn modelId="{898104B2-7F47-4EBE-AEAD-070A2D406E3C}" type="presOf" srcId="{3C006824-40DC-44AC-9BBA-570869266FBB}" destId="{DFD3C833-F5B7-4E28-BC6D-1840F8C051BD}" srcOrd="0" destOrd="5" presId="urn:microsoft.com/office/officeart/2005/8/layout/hList1"/>
    <dgm:cxn modelId="{CB53CF2B-EE5F-4F03-B182-1B3183A211AC}" srcId="{E581E624-148E-454F-941F-598B04F0833C}" destId="{43C1A298-B022-407E-B81B-082C3A89ED93}" srcOrd="3" destOrd="0" parTransId="{9A633306-6C9B-4035-99D2-E82EA2ECE5C9}" sibTransId="{AEBC3626-4D73-4D9F-8ED1-3E71E88B35F2}"/>
    <dgm:cxn modelId="{467EEF4D-8806-414C-8B37-5FA76E448A95}" type="presOf" srcId="{01630CC1-A2FD-46E2-A23A-D1EDBBB4867E}" destId="{F373DD67-764E-4274-966A-88BD2822AE0C}" srcOrd="0" destOrd="3" presId="urn:microsoft.com/office/officeart/2005/8/layout/hList1"/>
    <dgm:cxn modelId="{D8D39DCD-B841-4AF8-B46C-FAA311974B0A}" srcId="{04F4C6BB-E9DF-4FFA-B06B-9B536E284FD7}" destId="{98D297A6-CA3A-4A5C-AFC2-3DCBF13868A7}" srcOrd="5" destOrd="0" parTransId="{8AECBD91-608E-4374-B6F2-10C317A42EA4}" sibTransId="{902B8796-23ED-4A47-BF13-F168122FD7FC}"/>
    <dgm:cxn modelId="{E6E1BDF8-5A87-4EE9-9A8B-918E17D8D01A}" srcId="{4C8BC64B-E745-4B68-A9DF-E7F776B77A97}" destId="{23B8511D-78F0-45BF-A724-53662D2B51A3}" srcOrd="0" destOrd="0" parTransId="{90C96971-6A08-4A3C-A21A-943AF5DE36FB}" sibTransId="{39B53258-1812-4E21-B8CC-6B78D5AA4DB4}"/>
    <dgm:cxn modelId="{1480F81E-7058-472F-BA97-3197543DB669}" type="presOf" srcId="{18A8ED0C-7608-4E7C-93E7-D7633F40AA8F}" destId="{F373DD67-764E-4274-966A-88BD2822AE0C}" srcOrd="0" destOrd="0" presId="urn:microsoft.com/office/officeart/2005/8/layout/hList1"/>
    <dgm:cxn modelId="{C1F10E4A-AB3E-4D77-8131-9E2DF1390D2C}" type="presOf" srcId="{07488F29-DCCD-4328-A755-988967188CB6}" destId="{DFD3C833-F5B7-4E28-BC6D-1840F8C051BD}" srcOrd="0" destOrd="4" presId="urn:microsoft.com/office/officeart/2005/8/layout/hList1"/>
    <dgm:cxn modelId="{E020A97A-D863-47C5-B233-7890D47E95AC}" srcId="{04F4C6BB-E9DF-4FFA-B06B-9B536E284FD7}" destId="{18A8ED0C-7608-4E7C-93E7-D7633F40AA8F}" srcOrd="0" destOrd="0" parTransId="{16B21583-A0BB-41F7-9F2E-0C2A71779F60}" sibTransId="{9F02CF77-05FD-4E44-9807-838B143D565C}"/>
    <dgm:cxn modelId="{D9099EDB-D5A0-443E-B4E9-3A2C6851831D}" srcId="{4C8BC64B-E745-4B68-A9DF-E7F776B77A97}" destId="{6FEF4164-D063-4B66-B405-FCFC2F424D83}" srcOrd="1" destOrd="0" parTransId="{133180C1-F8C9-439C-B5D8-94A5F9621406}" sibTransId="{7FF02629-75C0-4805-8FA2-330545527C26}"/>
    <dgm:cxn modelId="{8B68CA9C-8C08-4A1C-82C3-EDC86CADE66A}" srcId="{E581E624-148E-454F-941F-598B04F0833C}" destId="{99C2B241-2A57-4EA6-9CD5-5DCF979663AA}" srcOrd="0" destOrd="0" parTransId="{E1B95A75-9D2E-4C21-86CF-70C1D1C75D31}" sibTransId="{E246D27E-A227-4352-80E4-CBF9A2F2E16E}"/>
    <dgm:cxn modelId="{0922349C-5C00-4A63-852E-E19A62FD196E}" type="presOf" srcId="{0BDA0A49-129A-4211-AFE8-D19CE11319DA}" destId="{F373DD67-764E-4274-966A-88BD2822AE0C}" srcOrd="0" destOrd="1" presId="urn:microsoft.com/office/officeart/2005/8/layout/hList1"/>
    <dgm:cxn modelId="{CE0D4231-DF1A-47C2-BDED-01CDFF8860F8}" type="presOf" srcId="{36ED8A52-C5D7-4FDB-9933-9BCF0AF191BD}" destId="{F373DD67-764E-4274-966A-88BD2822AE0C}" srcOrd="0" destOrd="4" presId="urn:microsoft.com/office/officeart/2005/8/layout/hList1"/>
    <dgm:cxn modelId="{B4A197EA-A95C-49A4-826C-42B4A6C51644}" type="presOf" srcId="{712EC409-ADE8-4A13-A29C-47F1FB008380}" destId="{F373DD67-764E-4274-966A-88BD2822AE0C}" srcOrd="0" destOrd="2" presId="urn:microsoft.com/office/officeart/2005/8/layout/hList1"/>
    <dgm:cxn modelId="{7D866FBA-3CAF-4D43-8B5B-6EDE683AFA94}" srcId="{39C16F50-F5AB-46DE-8076-C888B7C9CA8C}" destId="{4C8BC64B-E745-4B68-A9DF-E7F776B77A97}" srcOrd="0" destOrd="0" parTransId="{2B1B52BB-9A70-4EED-AE71-39F289A60A8A}" sibTransId="{D7B30CD6-84D3-48EF-B328-2E106E280D9C}"/>
    <dgm:cxn modelId="{324012E3-CBB7-46DD-99E1-4E2680FE2446}" type="presOf" srcId="{99C2B241-2A57-4EA6-9CD5-5DCF979663AA}" destId="{DFD3C833-F5B7-4E28-BC6D-1840F8C051BD}" srcOrd="0" destOrd="0" presId="urn:microsoft.com/office/officeart/2005/8/layout/hList1"/>
    <dgm:cxn modelId="{819BD10C-1493-4FEC-A6F4-05EC8AA6CF8A}" srcId="{E581E624-148E-454F-941F-598B04F0833C}" destId="{07488F29-DCCD-4328-A755-988967188CB6}" srcOrd="4" destOrd="0" parTransId="{2B734348-2CDC-496D-BE03-1F2A4002EB00}" sibTransId="{7C2CE854-A614-4127-87C6-C837EFA722D7}"/>
    <dgm:cxn modelId="{7829400B-F0C8-40D8-AB0F-1883EDC176B8}" srcId="{E581E624-148E-454F-941F-598B04F0833C}" destId="{3C006824-40DC-44AC-9BBA-570869266FBB}" srcOrd="5" destOrd="0" parTransId="{E95ACB4B-98A8-4936-8DFA-12FF1F40C5E0}" sibTransId="{D95CBF1A-0A93-45C5-83F5-31A14035945B}"/>
    <dgm:cxn modelId="{F182E26A-99C9-415A-BF89-586AB520FB6C}" srcId="{04F4C6BB-E9DF-4FFA-B06B-9B536E284FD7}" destId="{01630CC1-A2FD-46E2-A23A-D1EDBBB4867E}" srcOrd="3" destOrd="0" parTransId="{2823CFD3-1F96-4200-9D0F-C81937A95BA8}" sibTransId="{9BD0C8D5-7667-4250-A6E4-A5480A5BAD9C}"/>
    <dgm:cxn modelId="{10863588-1AA2-42FD-A9AB-D09D83B8A39D}" type="presOf" srcId="{43C1A298-B022-407E-B81B-082C3A89ED93}" destId="{DFD3C833-F5B7-4E28-BC6D-1840F8C051BD}" srcOrd="0" destOrd="3" presId="urn:microsoft.com/office/officeart/2005/8/layout/hList1"/>
    <dgm:cxn modelId="{1FFC1B65-B211-4649-8710-3C53E7495AB3}" type="presOf" srcId="{4C8BC64B-E745-4B68-A9DF-E7F776B77A97}" destId="{695D2DE1-0BE4-4D01-BDEA-4D91D3754E47}" srcOrd="0" destOrd="0" presId="urn:microsoft.com/office/officeart/2005/8/layout/hList1"/>
    <dgm:cxn modelId="{C374BE25-40CE-4803-BC4E-5EA41954FBF1}" srcId="{04F4C6BB-E9DF-4FFA-B06B-9B536E284FD7}" destId="{36ED8A52-C5D7-4FDB-9933-9BCF0AF191BD}" srcOrd="4" destOrd="0" parTransId="{294FFDC8-A754-464D-A19A-993E32768EC0}" sibTransId="{7BCE8E81-B575-425C-BEB2-A5730E073F07}"/>
    <dgm:cxn modelId="{1853C20D-9A39-42F1-B3C0-ACB6D1EA604B}" type="presOf" srcId="{98D297A6-CA3A-4A5C-AFC2-3DCBF13868A7}" destId="{F373DD67-764E-4274-966A-88BD2822AE0C}" srcOrd="0" destOrd="5" presId="urn:microsoft.com/office/officeart/2005/8/layout/hList1"/>
    <dgm:cxn modelId="{872897A9-5DE8-49A0-9DE4-23A165B2DAC8}" srcId="{04F4C6BB-E9DF-4FFA-B06B-9B536E284FD7}" destId="{0BDA0A49-129A-4211-AFE8-D19CE11319DA}" srcOrd="1" destOrd="0" parTransId="{5A80B0A7-FC83-410D-AA82-667D8FD8A53D}" sibTransId="{05EF24AA-6B05-4418-9DA7-8B5A48A9CD2A}"/>
    <dgm:cxn modelId="{2956AD89-02DD-478D-8D3B-2E891F66F1F3}" type="presOf" srcId="{BB7C5FBD-BE32-4637-842D-FF3835BA05CE}" destId="{DFD3C833-F5B7-4E28-BC6D-1840F8C051BD}" srcOrd="0" destOrd="1" presId="urn:microsoft.com/office/officeart/2005/8/layout/hList1"/>
    <dgm:cxn modelId="{A2D7768B-B759-4152-9F4C-AFBA44911594}" type="presOf" srcId="{6FEF4164-D063-4B66-B405-FCFC2F424D83}" destId="{521DC016-C303-4885-ACF8-CD39ADF75AFB}" srcOrd="0" destOrd="1" presId="urn:microsoft.com/office/officeart/2005/8/layout/hList1"/>
    <dgm:cxn modelId="{6C446AB7-1C90-4DA6-88F5-D7B99C9CB144}" srcId="{04F4C6BB-E9DF-4FFA-B06B-9B536E284FD7}" destId="{712EC409-ADE8-4A13-A29C-47F1FB008380}" srcOrd="2" destOrd="0" parTransId="{7EB6EE89-4872-4B6B-95F8-F0F87C10C72C}" sibTransId="{37548918-07A6-48CA-80DC-F81A025B9437}"/>
    <dgm:cxn modelId="{E0BD32BD-852E-47B8-B721-2304C5AA82E2}" type="presOf" srcId="{04F4C6BB-E9DF-4FFA-B06B-9B536E284FD7}" destId="{876EEA4E-00A2-4896-AB0B-03FCB8B1BB81}" srcOrd="0" destOrd="0" presId="urn:microsoft.com/office/officeart/2005/8/layout/hList1"/>
    <dgm:cxn modelId="{5DA12020-A8ED-4821-87BF-2B47F45F960E}" type="presParOf" srcId="{1C6A7EB0-D758-484C-8A8E-2F435EAA023E}" destId="{6A851EEF-B18B-4279-9C80-4CCA4B36A044}" srcOrd="0" destOrd="0" presId="urn:microsoft.com/office/officeart/2005/8/layout/hList1"/>
    <dgm:cxn modelId="{F11FE16D-A182-4CBE-9D61-7C57BBC1D848}" type="presParOf" srcId="{6A851EEF-B18B-4279-9C80-4CCA4B36A044}" destId="{695D2DE1-0BE4-4D01-BDEA-4D91D3754E47}" srcOrd="0" destOrd="0" presId="urn:microsoft.com/office/officeart/2005/8/layout/hList1"/>
    <dgm:cxn modelId="{4F89AB8A-0BE2-45A5-B4F7-18C63ECBD4AD}" type="presParOf" srcId="{6A851EEF-B18B-4279-9C80-4CCA4B36A044}" destId="{521DC016-C303-4885-ACF8-CD39ADF75AFB}" srcOrd="1" destOrd="0" presId="urn:microsoft.com/office/officeart/2005/8/layout/hList1"/>
    <dgm:cxn modelId="{0CAB04A3-6AD3-40FD-B12B-37D199E954F1}" type="presParOf" srcId="{1C6A7EB0-D758-484C-8A8E-2F435EAA023E}" destId="{49E13817-84A2-473D-BB3E-828B8A6CD20B}" srcOrd="1" destOrd="0" presId="urn:microsoft.com/office/officeart/2005/8/layout/hList1"/>
    <dgm:cxn modelId="{97B4809C-1D85-4F19-BED6-5E0B575828FC}" type="presParOf" srcId="{1C6A7EB0-D758-484C-8A8E-2F435EAA023E}" destId="{E96F8ED0-97D6-4C6B-8A92-6FAC73E909B9}" srcOrd="2" destOrd="0" presId="urn:microsoft.com/office/officeart/2005/8/layout/hList1"/>
    <dgm:cxn modelId="{2784C569-C504-4049-8A80-8D631C22E7F3}" type="presParOf" srcId="{E96F8ED0-97D6-4C6B-8A92-6FAC73E909B9}" destId="{876EEA4E-00A2-4896-AB0B-03FCB8B1BB81}" srcOrd="0" destOrd="0" presId="urn:microsoft.com/office/officeart/2005/8/layout/hList1"/>
    <dgm:cxn modelId="{25B7DA59-5996-4A04-A470-C97A00AFF056}" type="presParOf" srcId="{E96F8ED0-97D6-4C6B-8A92-6FAC73E909B9}" destId="{F373DD67-764E-4274-966A-88BD2822AE0C}" srcOrd="1" destOrd="0" presId="urn:microsoft.com/office/officeart/2005/8/layout/hList1"/>
    <dgm:cxn modelId="{A587F336-4368-401B-9AEA-13F0CB69BB6A}" type="presParOf" srcId="{1C6A7EB0-D758-484C-8A8E-2F435EAA023E}" destId="{D6C41107-9274-47EF-9085-AC1F61C0BE44}" srcOrd="3" destOrd="0" presId="urn:microsoft.com/office/officeart/2005/8/layout/hList1"/>
    <dgm:cxn modelId="{E6EC33C9-1FF9-459C-8163-1FCA1C999FDF}" type="presParOf" srcId="{1C6A7EB0-D758-484C-8A8E-2F435EAA023E}" destId="{9824E69B-0070-489E-A515-2443A0E646FD}" srcOrd="4" destOrd="0" presId="urn:microsoft.com/office/officeart/2005/8/layout/hList1"/>
    <dgm:cxn modelId="{30417262-8786-4DDB-8100-676C1F45C024}" type="presParOf" srcId="{9824E69B-0070-489E-A515-2443A0E646FD}" destId="{9C1D4CDC-A265-40B3-8495-49D6E2D06AAF}" srcOrd="0" destOrd="0" presId="urn:microsoft.com/office/officeart/2005/8/layout/hList1"/>
    <dgm:cxn modelId="{31A2252F-05B3-4DE6-8532-C0E7E349E1D9}" type="presParOf" srcId="{9824E69B-0070-489E-A515-2443A0E646FD}" destId="{DFD3C833-F5B7-4E28-BC6D-1840F8C051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66796-C993-4D7B-BD3B-5533BD17151B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C62536F9-9008-4CC1-ABF1-256868DEE91E}">
      <dgm:prSet custT="1"/>
      <dgm:spPr/>
      <dgm:t>
        <a:bodyPr/>
        <a:lstStyle/>
        <a:p>
          <a:pPr rtl="0"/>
          <a:r>
            <a:rPr lang="tr-TR" sz="1200" b="1" dirty="0" err="1" smtClean="0"/>
            <a:t>Diyastolik</a:t>
          </a:r>
          <a:r>
            <a:rPr lang="tr-TR" sz="1200" b="1" dirty="0" smtClean="0"/>
            <a:t> </a:t>
          </a:r>
          <a:r>
            <a:rPr lang="tr-TR" sz="1200" b="1" dirty="0" err="1" smtClean="0"/>
            <a:t>aresti</a:t>
          </a:r>
          <a:r>
            <a:rPr lang="tr-TR" sz="1200" b="1" dirty="0" smtClean="0"/>
            <a:t> hızlı </a:t>
          </a:r>
          <a:r>
            <a:rPr lang="tr-TR" sz="1200" b="1" dirty="0" err="1" smtClean="0"/>
            <a:t>indükliyebilmelidir</a:t>
          </a:r>
          <a:r>
            <a:rPr lang="tr-TR" sz="1200" b="1" dirty="0" smtClean="0"/>
            <a:t>.</a:t>
          </a:r>
          <a:endParaRPr lang="tr-TR" sz="1200" b="1" dirty="0"/>
        </a:p>
      </dgm:t>
    </dgm:pt>
    <dgm:pt modelId="{36E6D345-7997-4E85-874B-516C0B80DB90}" type="parTrans" cxnId="{37FC3CBE-C11A-447E-9071-ACD781431809}">
      <dgm:prSet/>
      <dgm:spPr/>
      <dgm:t>
        <a:bodyPr/>
        <a:lstStyle/>
        <a:p>
          <a:endParaRPr lang="tr-TR"/>
        </a:p>
      </dgm:t>
    </dgm:pt>
    <dgm:pt modelId="{226C8F87-C371-4A6B-BD4E-E796C5B0875F}" type="sibTrans" cxnId="{37FC3CBE-C11A-447E-9071-ACD781431809}">
      <dgm:prSet/>
      <dgm:spPr/>
      <dgm:t>
        <a:bodyPr/>
        <a:lstStyle/>
        <a:p>
          <a:endParaRPr lang="tr-TR"/>
        </a:p>
      </dgm:t>
    </dgm:pt>
    <dgm:pt modelId="{0DDA44F3-CB69-4475-8215-49B8BFF6E46C}">
      <dgm:prSet custT="1"/>
      <dgm:spPr/>
      <dgm:t>
        <a:bodyPr/>
        <a:lstStyle/>
        <a:p>
          <a:pPr rtl="0"/>
          <a:r>
            <a:rPr lang="tr-TR" sz="1200" b="1" dirty="0" err="1" smtClean="0"/>
            <a:t>Reperfüzyon</a:t>
          </a:r>
          <a:r>
            <a:rPr lang="tr-TR" sz="1200" b="1" dirty="0" smtClean="0"/>
            <a:t> hasarını sınırlandırmalı ve geri dönüşümsüz hasarı geciktirmelidir</a:t>
          </a:r>
          <a:r>
            <a:rPr lang="tr-TR" sz="1200" dirty="0" smtClean="0"/>
            <a:t>. </a:t>
          </a:r>
          <a:endParaRPr lang="tr-TR" sz="1200" dirty="0"/>
        </a:p>
      </dgm:t>
    </dgm:pt>
    <dgm:pt modelId="{9E7CFAC7-36A0-46B0-AA86-D8C310BD63E1}" type="parTrans" cxnId="{8EAEDFD2-1780-44EF-A478-7F2E3F87C969}">
      <dgm:prSet/>
      <dgm:spPr/>
      <dgm:t>
        <a:bodyPr/>
        <a:lstStyle/>
        <a:p>
          <a:endParaRPr lang="tr-TR"/>
        </a:p>
      </dgm:t>
    </dgm:pt>
    <dgm:pt modelId="{75BA46A9-63F9-49B6-A126-DCDE5C259C05}" type="sibTrans" cxnId="{8EAEDFD2-1780-44EF-A478-7F2E3F87C969}">
      <dgm:prSet/>
      <dgm:spPr/>
      <dgm:t>
        <a:bodyPr/>
        <a:lstStyle/>
        <a:p>
          <a:endParaRPr lang="tr-TR"/>
        </a:p>
      </dgm:t>
    </dgm:pt>
    <dgm:pt modelId="{BCA1D31F-B263-4CE3-980A-139DF3A7324A}">
      <dgm:prSet custT="1"/>
      <dgm:spPr/>
      <dgm:t>
        <a:bodyPr/>
        <a:lstStyle/>
        <a:p>
          <a:pPr rtl="0"/>
          <a:r>
            <a:rPr lang="tr-TR" sz="1200" b="1" dirty="0" smtClean="0"/>
            <a:t>Bütün bunlar gerçekleşirken </a:t>
          </a:r>
          <a:r>
            <a:rPr lang="tr-TR" sz="1200" b="1" dirty="0" err="1" smtClean="0"/>
            <a:t>miyokardda</a:t>
          </a:r>
          <a:r>
            <a:rPr lang="tr-TR" sz="1200" b="1" dirty="0" smtClean="0"/>
            <a:t> herhangi bir </a:t>
          </a:r>
          <a:r>
            <a:rPr lang="tr-TR" sz="1200" b="1" dirty="0" err="1" smtClean="0"/>
            <a:t>toksik</a:t>
          </a:r>
          <a:r>
            <a:rPr lang="tr-TR" sz="1200" b="1" dirty="0" smtClean="0"/>
            <a:t> etki olmamalıdır.</a:t>
          </a:r>
          <a:endParaRPr lang="tr-TR" sz="1200" b="1" dirty="0"/>
        </a:p>
      </dgm:t>
    </dgm:pt>
    <dgm:pt modelId="{16DD1D3F-07D4-4C85-8E5F-439D5C5C3BCD}" type="parTrans" cxnId="{88950254-5511-42B1-82B9-EC1BB9C80288}">
      <dgm:prSet/>
      <dgm:spPr/>
      <dgm:t>
        <a:bodyPr/>
        <a:lstStyle/>
        <a:p>
          <a:endParaRPr lang="tr-TR"/>
        </a:p>
      </dgm:t>
    </dgm:pt>
    <dgm:pt modelId="{C3DB5236-EE10-4905-BC3C-56EE99D407C4}" type="sibTrans" cxnId="{88950254-5511-42B1-82B9-EC1BB9C80288}">
      <dgm:prSet/>
      <dgm:spPr/>
      <dgm:t>
        <a:bodyPr/>
        <a:lstStyle/>
        <a:p>
          <a:endParaRPr lang="tr-TR"/>
        </a:p>
      </dgm:t>
    </dgm:pt>
    <dgm:pt modelId="{9480F486-3ABE-4C93-ADE9-ED776658D7CC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tr-TR" sz="1200" b="1" dirty="0" smtClean="0"/>
            <a:t>Güncel </a:t>
          </a:r>
          <a:r>
            <a:rPr lang="tr-TR" sz="1200" b="1" dirty="0" err="1" smtClean="0"/>
            <a:t>myokard</a:t>
          </a:r>
          <a:r>
            <a:rPr lang="tr-TR" sz="1200" b="1" dirty="0" smtClean="0"/>
            <a:t> koruma stratejilerinin temel amacı, serbest oksijen radikalleri oluşumunu azaltmak, kalbin </a:t>
          </a:r>
          <a:r>
            <a:rPr lang="tr-TR" sz="1200" b="1" dirty="0" err="1" smtClean="0"/>
            <a:t>endojen</a:t>
          </a:r>
          <a:r>
            <a:rPr lang="tr-TR" sz="1200" b="1" dirty="0" smtClean="0"/>
            <a:t> antioksidan mekanizmalarını harekete geçirmek ve hücre içi kalsiyum birikimini önlemek yönündedir. </a:t>
          </a:r>
          <a:endParaRPr lang="tr-TR" sz="1200" b="1" dirty="0"/>
        </a:p>
      </dgm:t>
    </dgm:pt>
    <dgm:pt modelId="{65A0239D-2729-4133-AF7F-2A35A727548A}" type="parTrans" cxnId="{5371333E-5102-49C5-956E-89ED7D9955C2}">
      <dgm:prSet/>
      <dgm:spPr/>
      <dgm:t>
        <a:bodyPr/>
        <a:lstStyle/>
        <a:p>
          <a:endParaRPr lang="tr-TR"/>
        </a:p>
      </dgm:t>
    </dgm:pt>
    <dgm:pt modelId="{88252565-1101-40C2-A312-1D9A5299088E}" type="sibTrans" cxnId="{5371333E-5102-49C5-956E-89ED7D9955C2}">
      <dgm:prSet/>
      <dgm:spPr/>
      <dgm:t>
        <a:bodyPr/>
        <a:lstStyle/>
        <a:p>
          <a:endParaRPr lang="tr-TR"/>
        </a:p>
      </dgm:t>
    </dgm:pt>
    <dgm:pt modelId="{26800B5E-14B3-4EAF-B29D-6458F864D6D6}" type="pres">
      <dgm:prSet presAssocID="{F8B66796-C993-4D7B-BD3B-5533BD17151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77FA33-CEC4-412C-9D3F-3C612463B5B0}" type="pres">
      <dgm:prSet presAssocID="{F8B66796-C993-4D7B-BD3B-5533BD17151B}" presName="arrow" presStyleLbl="bgShp" presStyleIdx="0" presStyleCnt="1" custLinFactNeighborY="1503"/>
      <dgm:spPr/>
      <dgm:t>
        <a:bodyPr/>
        <a:lstStyle/>
        <a:p>
          <a:endParaRPr lang="tr-TR"/>
        </a:p>
      </dgm:t>
    </dgm:pt>
    <dgm:pt modelId="{B74826A5-D211-4C14-B536-49DC59062354}" type="pres">
      <dgm:prSet presAssocID="{F8B66796-C993-4D7B-BD3B-5533BD17151B}" presName="arrowDiagram4" presStyleCnt="0"/>
      <dgm:spPr/>
      <dgm:t>
        <a:bodyPr/>
        <a:lstStyle/>
        <a:p>
          <a:endParaRPr lang="tr-TR"/>
        </a:p>
      </dgm:t>
    </dgm:pt>
    <dgm:pt modelId="{06E85BB2-4824-4DAD-9517-FA0D94D4CEA4}" type="pres">
      <dgm:prSet presAssocID="{C62536F9-9008-4CC1-ABF1-256868DEE91E}" presName="bullet4a" presStyleLbl="node1" presStyleIdx="0" presStyleCnt="4"/>
      <dgm:spPr/>
      <dgm:t>
        <a:bodyPr/>
        <a:lstStyle/>
        <a:p>
          <a:endParaRPr lang="tr-TR"/>
        </a:p>
      </dgm:t>
    </dgm:pt>
    <dgm:pt modelId="{1E375D3D-8D32-41CD-A66E-8FBEE48B37E7}" type="pres">
      <dgm:prSet presAssocID="{C62536F9-9008-4CC1-ABF1-256868DEE91E}" presName="textBox4a" presStyleLbl="revTx" presStyleIdx="0" presStyleCnt="4" custScaleX="1589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17C08A-BAA0-4221-8B33-F9F8769513ED}" type="pres">
      <dgm:prSet presAssocID="{0DDA44F3-CB69-4475-8215-49B8BFF6E46C}" presName="bullet4b" presStyleLbl="node1" presStyleIdx="1" presStyleCnt="4"/>
      <dgm:spPr/>
      <dgm:t>
        <a:bodyPr/>
        <a:lstStyle/>
        <a:p>
          <a:endParaRPr lang="tr-TR"/>
        </a:p>
      </dgm:t>
    </dgm:pt>
    <dgm:pt modelId="{D555EC85-5C19-4F1F-A447-382B2E73C49A}" type="pres">
      <dgm:prSet presAssocID="{0DDA44F3-CB69-4475-8215-49B8BFF6E46C}" presName="textBox4b" presStyleLbl="revTx" presStyleIdx="1" presStyleCnt="4" custScaleX="139880" custScaleY="25761" custLinFactNeighborX="-9000" custLinFactNeighborY="-297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5E4266-22E3-420D-8D6D-E0405540C3FE}" type="pres">
      <dgm:prSet presAssocID="{BCA1D31F-B263-4CE3-980A-139DF3A7324A}" presName="bullet4c" presStyleLbl="node1" presStyleIdx="2" presStyleCnt="4"/>
      <dgm:spPr/>
      <dgm:t>
        <a:bodyPr/>
        <a:lstStyle/>
        <a:p>
          <a:endParaRPr lang="tr-TR"/>
        </a:p>
      </dgm:t>
    </dgm:pt>
    <dgm:pt modelId="{7F7D1D5B-64F9-4DD4-85F9-1FD2F20DE5F2}" type="pres">
      <dgm:prSet presAssocID="{BCA1D31F-B263-4CE3-980A-139DF3A7324A}" presName="textBox4c" presStyleLbl="revTx" presStyleIdx="2" presStyleCnt="4" custScaleX="133304" custScaleY="57903" custLinFactNeighborX="-33194" custLinFactNeighborY="-9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83BE15-C925-4017-A903-F3ACA7CA2FAA}" type="pres">
      <dgm:prSet presAssocID="{9480F486-3ABE-4C93-ADE9-ED776658D7CC}" presName="bullet4d" presStyleLbl="node1" presStyleIdx="3" presStyleCnt="4"/>
      <dgm:spPr/>
      <dgm:t>
        <a:bodyPr/>
        <a:lstStyle/>
        <a:p>
          <a:endParaRPr lang="tr-TR"/>
        </a:p>
      </dgm:t>
    </dgm:pt>
    <dgm:pt modelId="{3D35ED48-96AA-45AF-BAA8-F10C939CD06E}" type="pres">
      <dgm:prSet presAssocID="{9480F486-3ABE-4C93-ADE9-ED776658D7CC}" presName="textBox4d" presStyleLbl="revTx" presStyleIdx="3" presStyleCnt="4" custScaleX="160041" custScaleY="44032" custLinFactNeighborX="-1232" custLinFactNeighborY="-207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918E20-7BD0-4DE9-8B82-EC3FAC8673C9}" type="presOf" srcId="{9480F486-3ABE-4C93-ADE9-ED776658D7CC}" destId="{3D35ED48-96AA-45AF-BAA8-F10C939CD06E}" srcOrd="0" destOrd="0" presId="urn:microsoft.com/office/officeart/2005/8/layout/arrow2"/>
    <dgm:cxn modelId="{22DCD146-3290-4815-B740-D1AD3B2DB4C5}" type="presOf" srcId="{BCA1D31F-B263-4CE3-980A-139DF3A7324A}" destId="{7F7D1D5B-64F9-4DD4-85F9-1FD2F20DE5F2}" srcOrd="0" destOrd="0" presId="urn:microsoft.com/office/officeart/2005/8/layout/arrow2"/>
    <dgm:cxn modelId="{5371333E-5102-49C5-956E-89ED7D9955C2}" srcId="{F8B66796-C993-4D7B-BD3B-5533BD17151B}" destId="{9480F486-3ABE-4C93-ADE9-ED776658D7CC}" srcOrd="3" destOrd="0" parTransId="{65A0239D-2729-4133-AF7F-2A35A727548A}" sibTransId="{88252565-1101-40C2-A312-1D9A5299088E}"/>
    <dgm:cxn modelId="{8EAEDFD2-1780-44EF-A478-7F2E3F87C969}" srcId="{F8B66796-C993-4D7B-BD3B-5533BD17151B}" destId="{0DDA44F3-CB69-4475-8215-49B8BFF6E46C}" srcOrd="1" destOrd="0" parTransId="{9E7CFAC7-36A0-46B0-AA86-D8C310BD63E1}" sibTransId="{75BA46A9-63F9-49B6-A126-DCDE5C259C05}"/>
    <dgm:cxn modelId="{79E6D63F-CA05-4A8A-9EAE-BC1F0F38FE19}" type="presOf" srcId="{F8B66796-C993-4D7B-BD3B-5533BD17151B}" destId="{26800B5E-14B3-4EAF-B29D-6458F864D6D6}" srcOrd="0" destOrd="0" presId="urn:microsoft.com/office/officeart/2005/8/layout/arrow2"/>
    <dgm:cxn modelId="{88950254-5511-42B1-82B9-EC1BB9C80288}" srcId="{F8B66796-C993-4D7B-BD3B-5533BD17151B}" destId="{BCA1D31F-B263-4CE3-980A-139DF3A7324A}" srcOrd="2" destOrd="0" parTransId="{16DD1D3F-07D4-4C85-8E5F-439D5C5C3BCD}" sibTransId="{C3DB5236-EE10-4905-BC3C-56EE99D407C4}"/>
    <dgm:cxn modelId="{88980C68-B4C2-475C-9915-6ECDB6C6EC73}" type="presOf" srcId="{0DDA44F3-CB69-4475-8215-49B8BFF6E46C}" destId="{D555EC85-5C19-4F1F-A447-382B2E73C49A}" srcOrd="0" destOrd="0" presId="urn:microsoft.com/office/officeart/2005/8/layout/arrow2"/>
    <dgm:cxn modelId="{37FC3CBE-C11A-447E-9071-ACD781431809}" srcId="{F8B66796-C993-4D7B-BD3B-5533BD17151B}" destId="{C62536F9-9008-4CC1-ABF1-256868DEE91E}" srcOrd="0" destOrd="0" parTransId="{36E6D345-7997-4E85-874B-516C0B80DB90}" sibTransId="{226C8F87-C371-4A6B-BD4E-E796C5B0875F}"/>
    <dgm:cxn modelId="{8760F94A-50D3-447C-A195-88E07B9AA3F9}" type="presOf" srcId="{C62536F9-9008-4CC1-ABF1-256868DEE91E}" destId="{1E375D3D-8D32-41CD-A66E-8FBEE48B37E7}" srcOrd="0" destOrd="0" presId="urn:microsoft.com/office/officeart/2005/8/layout/arrow2"/>
    <dgm:cxn modelId="{A49F9F8C-EAD9-44DF-A4C0-16E43CB4C20F}" type="presParOf" srcId="{26800B5E-14B3-4EAF-B29D-6458F864D6D6}" destId="{4D77FA33-CEC4-412C-9D3F-3C612463B5B0}" srcOrd="0" destOrd="0" presId="urn:microsoft.com/office/officeart/2005/8/layout/arrow2"/>
    <dgm:cxn modelId="{F1D444F4-61EF-4ECA-B18D-E1324D7EFD30}" type="presParOf" srcId="{26800B5E-14B3-4EAF-B29D-6458F864D6D6}" destId="{B74826A5-D211-4C14-B536-49DC59062354}" srcOrd="1" destOrd="0" presId="urn:microsoft.com/office/officeart/2005/8/layout/arrow2"/>
    <dgm:cxn modelId="{53567DF4-407F-463E-A442-F563C40BC136}" type="presParOf" srcId="{B74826A5-D211-4C14-B536-49DC59062354}" destId="{06E85BB2-4824-4DAD-9517-FA0D94D4CEA4}" srcOrd="0" destOrd="0" presId="urn:microsoft.com/office/officeart/2005/8/layout/arrow2"/>
    <dgm:cxn modelId="{B0B58847-710B-4E01-9B19-2856DB31AA42}" type="presParOf" srcId="{B74826A5-D211-4C14-B536-49DC59062354}" destId="{1E375D3D-8D32-41CD-A66E-8FBEE48B37E7}" srcOrd="1" destOrd="0" presId="urn:microsoft.com/office/officeart/2005/8/layout/arrow2"/>
    <dgm:cxn modelId="{7A785E0E-6C1C-44F2-98DA-48CDF79E0F43}" type="presParOf" srcId="{B74826A5-D211-4C14-B536-49DC59062354}" destId="{4817C08A-BAA0-4221-8B33-F9F8769513ED}" srcOrd="2" destOrd="0" presId="urn:microsoft.com/office/officeart/2005/8/layout/arrow2"/>
    <dgm:cxn modelId="{F98F2FBE-959C-4072-BED9-D84B240C1E06}" type="presParOf" srcId="{B74826A5-D211-4C14-B536-49DC59062354}" destId="{D555EC85-5C19-4F1F-A447-382B2E73C49A}" srcOrd="3" destOrd="0" presId="urn:microsoft.com/office/officeart/2005/8/layout/arrow2"/>
    <dgm:cxn modelId="{3440DBBB-0178-4130-92C4-B14DD5D45792}" type="presParOf" srcId="{B74826A5-D211-4C14-B536-49DC59062354}" destId="{A55E4266-22E3-420D-8D6D-E0405540C3FE}" srcOrd="4" destOrd="0" presId="urn:microsoft.com/office/officeart/2005/8/layout/arrow2"/>
    <dgm:cxn modelId="{A514DCCF-31FB-47BB-8DD5-FC383BB998B7}" type="presParOf" srcId="{B74826A5-D211-4C14-B536-49DC59062354}" destId="{7F7D1D5B-64F9-4DD4-85F9-1FD2F20DE5F2}" srcOrd="5" destOrd="0" presId="urn:microsoft.com/office/officeart/2005/8/layout/arrow2"/>
    <dgm:cxn modelId="{EE517637-7272-4070-8559-1FD682B1616B}" type="presParOf" srcId="{B74826A5-D211-4C14-B536-49DC59062354}" destId="{1F83BE15-C925-4017-A903-F3ACA7CA2FAA}" srcOrd="6" destOrd="0" presId="urn:microsoft.com/office/officeart/2005/8/layout/arrow2"/>
    <dgm:cxn modelId="{5F1FF067-501E-4B63-9A3F-00C10F9A5667}" type="presParOf" srcId="{B74826A5-D211-4C14-B536-49DC59062354}" destId="{3D35ED48-96AA-45AF-BAA8-F10C939CD06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51222-F901-4312-993A-C076A101210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8E96BC4-C78D-4BD4-8015-F4D6C6D16C48}">
      <dgm:prSet phldrT="[Metin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tr-TR" sz="1800" dirty="0" smtClean="0"/>
            <a:t>1996 yılında yapılan bir çalışmada </a:t>
          </a:r>
          <a:r>
            <a:rPr lang="tr-TR" sz="1800" dirty="0" err="1" smtClean="0"/>
            <a:t>hipermagnezemik</a:t>
          </a:r>
          <a:r>
            <a:rPr lang="tr-TR" sz="1800" dirty="0" smtClean="0"/>
            <a:t> </a:t>
          </a:r>
          <a:r>
            <a:rPr lang="tr-TR" sz="1800" dirty="0" err="1" smtClean="0"/>
            <a:t>kardiyopleji</a:t>
          </a:r>
          <a:r>
            <a:rPr lang="tr-TR" sz="1800" dirty="0" smtClean="0"/>
            <a:t> solüsyonunun </a:t>
          </a:r>
          <a:r>
            <a:rPr lang="tr-TR" sz="1800" dirty="0" err="1" smtClean="0"/>
            <a:t>hücreiçi</a:t>
          </a:r>
          <a:r>
            <a:rPr lang="tr-TR" sz="1800" dirty="0" smtClean="0"/>
            <a:t> aşırı </a:t>
          </a:r>
          <a:r>
            <a:rPr lang="tr-TR" sz="1800" b="1" dirty="0" smtClean="0"/>
            <a:t> </a:t>
          </a:r>
          <a:r>
            <a:rPr lang="tr-TR" sz="1800" dirty="0" err="1" smtClean="0"/>
            <a:t>Ca</a:t>
          </a:r>
          <a:r>
            <a:rPr lang="tr-TR" sz="1800" baseline="30000" dirty="0" smtClean="0"/>
            <a:t>++</a:t>
          </a:r>
          <a:r>
            <a:rPr lang="tr-TR" sz="1800" dirty="0" smtClean="0"/>
            <a:t>  yüklenmesi engellediği ortaya konmuştur</a:t>
          </a:r>
          <a:r>
            <a:rPr lang="tr-TR" sz="1400" dirty="0" smtClean="0"/>
            <a:t>.</a:t>
          </a:r>
          <a:endParaRPr lang="tr-TR" sz="1400" dirty="0"/>
        </a:p>
      </dgm:t>
    </dgm:pt>
    <dgm:pt modelId="{DCE9E2F6-3750-4D33-B1CE-C79EDD904AA6}" type="sibTrans" cxnId="{DC5F630F-5CC0-4CF7-85F7-2223656706CD}">
      <dgm:prSet/>
      <dgm:spPr/>
      <dgm:t>
        <a:bodyPr/>
        <a:lstStyle/>
        <a:p>
          <a:endParaRPr lang="tr-TR"/>
        </a:p>
      </dgm:t>
    </dgm:pt>
    <dgm:pt modelId="{803E7D95-2AB1-4860-88C7-A3728E9C7DD3}" type="parTrans" cxnId="{DC5F630F-5CC0-4CF7-85F7-2223656706CD}">
      <dgm:prSet/>
      <dgm:spPr/>
      <dgm:t>
        <a:bodyPr/>
        <a:lstStyle/>
        <a:p>
          <a:endParaRPr lang="tr-TR"/>
        </a:p>
      </dgm:t>
    </dgm:pt>
    <dgm:pt modelId="{B3240E82-3CDD-4BB3-A585-AE393CDFFEC3}" type="pres">
      <dgm:prSet presAssocID="{E1951222-F901-4312-993A-C076A10121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F08C88D2-F1C2-4067-AF19-618ED52BE063}" type="pres">
      <dgm:prSet presAssocID="{E1951222-F901-4312-993A-C076A101210A}" presName="Name1" presStyleCnt="0"/>
      <dgm:spPr/>
    </dgm:pt>
    <dgm:pt modelId="{2D306286-6AD0-4A22-9F68-67E9E50B9139}" type="pres">
      <dgm:prSet presAssocID="{E1951222-F901-4312-993A-C076A101210A}" presName="cycle" presStyleCnt="0"/>
      <dgm:spPr/>
    </dgm:pt>
    <dgm:pt modelId="{0EDC9DE3-9DB1-4F8B-97F5-1EF49820E58D}" type="pres">
      <dgm:prSet presAssocID="{E1951222-F901-4312-993A-C076A101210A}" presName="srcNode" presStyleLbl="node1" presStyleIdx="0" presStyleCnt="1"/>
      <dgm:spPr/>
    </dgm:pt>
    <dgm:pt modelId="{223BA37F-A000-4F6D-A656-D39EA9BC75F6}" type="pres">
      <dgm:prSet presAssocID="{E1951222-F901-4312-993A-C076A101210A}" presName="conn" presStyleLbl="parChTrans1D2" presStyleIdx="0" presStyleCnt="1"/>
      <dgm:spPr/>
      <dgm:t>
        <a:bodyPr/>
        <a:lstStyle/>
        <a:p>
          <a:endParaRPr lang="tr-TR"/>
        </a:p>
      </dgm:t>
    </dgm:pt>
    <dgm:pt modelId="{79EDE487-FB88-4EC3-B982-05D01F172394}" type="pres">
      <dgm:prSet presAssocID="{E1951222-F901-4312-993A-C076A101210A}" presName="extraNode" presStyleLbl="node1" presStyleIdx="0" presStyleCnt="1"/>
      <dgm:spPr/>
    </dgm:pt>
    <dgm:pt modelId="{91975993-37B2-4A39-BB5E-07FE62057C2C}" type="pres">
      <dgm:prSet presAssocID="{E1951222-F901-4312-993A-C076A101210A}" presName="dstNode" presStyleLbl="node1" presStyleIdx="0" presStyleCnt="1"/>
      <dgm:spPr/>
    </dgm:pt>
    <dgm:pt modelId="{D06FF301-ABB6-47A3-8EC7-E301F666E6AE}" type="pres">
      <dgm:prSet presAssocID="{88E96BC4-C78D-4BD4-8015-F4D6C6D16C4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37C42-D889-448F-BB16-8A0632C3443A}" type="pres">
      <dgm:prSet presAssocID="{88E96BC4-C78D-4BD4-8015-F4D6C6D16C48}" presName="accent_1" presStyleCnt="0"/>
      <dgm:spPr/>
    </dgm:pt>
    <dgm:pt modelId="{E01FD5F9-2848-4259-8830-EAF32219217D}" type="pres">
      <dgm:prSet presAssocID="{88E96BC4-C78D-4BD4-8015-F4D6C6D16C48}" presName="accentRepeatNode" presStyleLbl="solidFgAcc1" presStyleIdx="0" presStyleCnt="1"/>
      <dgm:spPr/>
    </dgm:pt>
  </dgm:ptLst>
  <dgm:cxnLst>
    <dgm:cxn modelId="{DC5F630F-5CC0-4CF7-85F7-2223656706CD}" srcId="{E1951222-F901-4312-993A-C076A101210A}" destId="{88E96BC4-C78D-4BD4-8015-F4D6C6D16C48}" srcOrd="0" destOrd="0" parTransId="{803E7D95-2AB1-4860-88C7-A3728E9C7DD3}" sibTransId="{DCE9E2F6-3750-4D33-B1CE-C79EDD904AA6}"/>
    <dgm:cxn modelId="{0FBE6B2F-E0E2-4980-AC65-A49FA40AFBB3}" type="presOf" srcId="{E1951222-F901-4312-993A-C076A101210A}" destId="{B3240E82-3CDD-4BB3-A585-AE393CDFFEC3}" srcOrd="0" destOrd="0" presId="urn:microsoft.com/office/officeart/2008/layout/VerticalCurvedList"/>
    <dgm:cxn modelId="{A3033DD1-8A26-4707-A2FD-4237DFBC8861}" type="presOf" srcId="{88E96BC4-C78D-4BD4-8015-F4D6C6D16C48}" destId="{D06FF301-ABB6-47A3-8EC7-E301F666E6AE}" srcOrd="0" destOrd="0" presId="urn:microsoft.com/office/officeart/2008/layout/VerticalCurvedList"/>
    <dgm:cxn modelId="{8F33B421-26DC-45E6-A4B7-67BC8EBFF3BB}" type="presOf" srcId="{DCE9E2F6-3750-4D33-B1CE-C79EDD904AA6}" destId="{223BA37F-A000-4F6D-A656-D39EA9BC75F6}" srcOrd="0" destOrd="0" presId="urn:microsoft.com/office/officeart/2008/layout/VerticalCurvedList"/>
    <dgm:cxn modelId="{04F284CD-6BE7-463A-8DE7-5087FB44A9D1}" type="presParOf" srcId="{B3240E82-3CDD-4BB3-A585-AE393CDFFEC3}" destId="{F08C88D2-F1C2-4067-AF19-618ED52BE063}" srcOrd="0" destOrd="0" presId="urn:microsoft.com/office/officeart/2008/layout/VerticalCurvedList"/>
    <dgm:cxn modelId="{000B2CEC-782C-4720-AFC8-5612B1C5E24F}" type="presParOf" srcId="{F08C88D2-F1C2-4067-AF19-618ED52BE063}" destId="{2D306286-6AD0-4A22-9F68-67E9E50B9139}" srcOrd="0" destOrd="0" presId="urn:microsoft.com/office/officeart/2008/layout/VerticalCurvedList"/>
    <dgm:cxn modelId="{5BB1D292-1D73-444B-8C90-44BA955267B5}" type="presParOf" srcId="{2D306286-6AD0-4A22-9F68-67E9E50B9139}" destId="{0EDC9DE3-9DB1-4F8B-97F5-1EF49820E58D}" srcOrd="0" destOrd="0" presId="urn:microsoft.com/office/officeart/2008/layout/VerticalCurvedList"/>
    <dgm:cxn modelId="{6517AA02-D68B-4F6D-BB64-ECB38346EA90}" type="presParOf" srcId="{2D306286-6AD0-4A22-9F68-67E9E50B9139}" destId="{223BA37F-A000-4F6D-A656-D39EA9BC75F6}" srcOrd="1" destOrd="0" presId="urn:microsoft.com/office/officeart/2008/layout/VerticalCurvedList"/>
    <dgm:cxn modelId="{A0DEF7C4-3E21-4380-B4EC-E4C6F7DD75A6}" type="presParOf" srcId="{2D306286-6AD0-4A22-9F68-67E9E50B9139}" destId="{79EDE487-FB88-4EC3-B982-05D01F172394}" srcOrd="2" destOrd="0" presId="urn:microsoft.com/office/officeart/2008/layout/VerticalCurvedList"/>
    <dgm:cxn modelId="{66EC7EB4-3EC1-4F3C-AAC1-89C7D975EBAC}" type="presParOf" srcId="{2D306286-6AD0-4A22-9F68-67E9E50B9139}" destId="{91975993-37B2-4A39-BB5E-07FE62057C2C}" srcOrd="3" destOrd="0" presId="urn:microsoft.com/office/officeart/2008/layout/VerticalCurvedList"/>
    <dgm:cxn modelId="{456705BC-DC4F-4F0A-9B19-C7D10EA203F1}" type="presParOf" srcId="{F08C88D2-F1C2-4067-AF19-618ED52BE063}" destId="{D06FF301-ABB6-47A3-8EC7-E301F666E6AE}" srcOrd="1" destOrd="0" presId="urn:microsoft.com/office/officeart/2008/layout/VerticalCurvedList"/>
    <dgm:cxn modelId="{2EC387CA-55A9-4F3C-95E9-3AAED09B8461}" type="presParOf" srcId="{F08C88D2-F1C2-4067-AF19-618ED52BE063}" destId="{F4F37C42-D889-448F-BB16-8A0632C3443A}" srcOrd="2" destOrd="0" presId="urn:microsoft.com/office/officeart/2008/layout/VerticalCurvedList"/>
    <dgm:cxn modelId="{C7EFB801-C581-4EAE-8CD2-2436725FFEE7}" type="presParOf" srcId="{F4F37C42-D889-448F-BB16-8A0632C3443A}" destId="{E01FD5F9-2848-4259-8830-EAF3221921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F9F527-1FAC-4AAD-84C5-AB011710FBA2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EEDA6AC-E0F2-4499-BC44-58028783D5D8}">
      <dgm:prSet phldrT="[Metin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r-TR" sz="1800" dirty="0" smtClean="0"/>
            <a:t>Yüksek potasyum içeren </a:t>
          </a:r>
          <a:r>
            <a:rPr lang="tr-TR" sz="1800" dirty="0" err="1" smtClean="0"/>
            <a:t>kardiyopleji</a:t>
          </a:r>
          <a:r>
            <a:rPr lang="tr-TR" sz="1800" dirty="0" smtClean="0"/>
            <a:t> solüsyonlarının </a:t>
          </a:r>
          <a:r>
            <a:rPr lang="tr-TR" sz="1800" dirty="0" err="1" smtClean="0"/>
            <a:t>depolarize</a:t>
          </a:r>
          <a:r>
            <a:rPr lang="tr-TR" sz="1800" dirty="0" smtClean="0"/>
            <a:t> </a:t>
          </a:r>
          <a:r>
            <a:rPr lang="tr-TR" sz="1800" dirty="0" err="1" smtClean="0"/>
            <a:t>arrest</a:t>
          </a:r>
          <a:r>
            <a:rPr lang="tr-TR" sz="1800" dirty="0" smtClean="0"/>
            <a:t>  sağladığı bilinmektedir. Ancak Mg içeren </a:t>
          </a:r>
          <a:r>
            <a:rPr lang="tr-TR" sz="1800" dirty="0" err="1" smtClean="0"/>
            <a:t>kardiyopleji</a:t>
          </a:r>
          <a:r>
            <a:rPr lang="tr-TR" sz="1800" dirty="0" smtClean="0"/>
            <a:t> solüsyonlarının daha etkin bir koruma sağladığı 1997 yılında tavşan ve domuz kalbi üzerinde yapılan bir dizi çalışma ile ortaya konmuştur. Bu çalışmalar göstermiştir ki Mg </a:t>
          </a:r>
          <a:r>
            <a:rPr lang="tr-TR" sz="1800" dirty="0" err="1" smtClean="0"/>
            <a:t>kardiyopleji</a:t>
          </a:r>
          <a:r>
            <a:rPr lang="tr-TR" sz="1800" dirty="0" smtClean="0"/>
            <a:t>, </a:t>
          </a:r>
          <a:r>
            <a:rPr lang="tr-TR" sz="1800" dirty="0" err="1" smtClean="0"/>
            <a:t>sitozolik</a:t>
          </a:r>
          <a:r>
            <a:rPr lang="tr-TR" sz="1800" dirty="0" smtClean="0"/>
            <a:t> ve </a:t>
          </a:r>
          <a:r>
            <a:rPr lang="tr-TR" sz="1800" dirty="0" err="1" smtClean="0"/>
            <a:t>nüklear</a:t>
          </a:r>
          <a:r>
            <a:rPr lang="tr-TR" sz="1800" dirty="0" smtClean="0"/>
            <a:t> </a:t>
          </a:r>
          <a:r>
            <a:rPr lang="tr-TR" sz="1800" dirty="0" err="1" smtClean="0"/>
            <a:t>Ca</a:t>
          </a:r>
          <a:r>
            <a:rPr lang="tr-TR" sz="1800" baseline="30000" dirty="0" smtClean="0"/>
            <a:t>++</a:t>
          </a:r>
          <a:r>
            <a:rPr lang="tr-TR" sz="1800" dirty="0" smtClean="0"/>
            <a:t> birikimini azaltmış ve </a:t>
          </a:r>
          <a:r>
            <a:rPr lang="tr-TR" sz="1800" dirty="0" err="1" smtClean="0"/>
            <a:t>miyokardiyal</a:t>
          </a:r>
          <a:r>
            <a:rPr lang="tr-TR" sz="1800" dirty="0" smtClean="0"/>
            <a:t> dokunun </a:t>
          </a:r>
          <a:r>
            <a:rPr lang="tr-TR" sz="1800" dirty="0" err="1" smtClean="0"/>
            <a:t>iskemi-reperfüzyon</a:t>
          </a:r>
          <a:r>
            <a:rPr lang="tr-TR" sz="1800" dirty="0" smtClean="0"/>
            <a:t> </a:t>
          </a:r>
          <a:r>
            <a:rPr lang="tr-TR" sz="1800" dirty="0" err="1" smtClean="0"/>
            <a:t>hasarınını</a:t>
          </a:r>
          <a:r>
            <a:rPr lang="tr-TR" sz="1800" dirty="0" smtClean="0"/>
            <a:t> azaltmıştır.</a:t>
          </a:r>
          <a:endParaRPr lang="tr-TR" sz="1800" dirty="0"/>
        </a:p>
      </dgm:t>
    </dgm:pt>
    <dgm:pt modelId="{06A1C07F-46AB-461B-B732-5DD56AD67565}" type="parTrans" cxnId="{3962CE35-A860-49F0-B6B8-B0A094646125}">
      <dgm:prSet/>
      <dgm:spPr/>
      <dgm:t>
        <a:bodyPr/>
        <a:lstStyle/>
        <a:p>
          <a:endParaRPr lang="tr-TR"/>
        </a:p>
      </dgm:t>
    </dgm:pt>
    <dgm:pt modelId="{50E646D0-F2E0-4450-AFC5-15B64E950AAD}" type="sibTrans" cxnId="{3962CE35-A860-49F0-B6B8-B0A094646125}">
      <dgm:prSet/>
      <dgm:spPr/>
      <dgm:t>
        <a:bodyPr/>
        <a:lstStyle/>
        <a:p>
          <a:endParaRPr lang="tr-TR"/>
        </a:p>
      </dgm:t>
    </dgm:pt>
    <dgm:pt modelId="{74F98BDD-0707-45F1-8E08-E71A9B95E8C2}">
      <dgm:prSet phldrT="[Metin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sz="1800" dirty="0" smtClean="0"/>
            <a:t>2000 yılında yapılan bir çalışmada ise magnezyumun </a:t>
          </a:r>
          <a:r>
            <a:rPr lang="tr-TR" sz="1800" dirty="0" err="1" smtClean="0"/>
            <a:t>proflaktik</a:t>
          </a:r>
          <a:r>
            <a:rPr lang="tr-TR" sz="1800" dirty="0" smtClean="0"/>
            <a:t> amaçlı uygulanması öngörülmüştür. Sebebi Mg’ un hücre </a:t>
          </a:r>
          <a:r>
            <a:rPr lang="tr-TR" sz="1800" dirty="0" err="1" smtClean="0"/>
            <a:t>membranında</a:t>
          </a:r>
          <a:r>
            <a:rPr lang="tr-TR" sz="1800" dirty="0" smtClean="0"/>
            <a:t> bağlantılı enzim yapısına katıldığı belirtilmiş olmasıdır.</a:t>
          </a:r>
          <a:endParaRPr lang="tr-TR" sz="1800" dirty="0"/>
        </a:p>
      </dgm:t>
    </dgm:pt>
    <dgm:pt modelId="{FC645436-7993-4BEE-BC2E-FAF5BCCD7AF9}" type="parTrans" cxnId="{E38F716B-06AC-4152-9E20-31FDA9168E22}">
      <dgm:prSet/>
      <dgm:spPr/>
      <dgm:t>
        <a:bodyPr/>
        <a:lstStyle/>
        <a:p>
          <a:endParaRPr lang="tr-TR"/>
        </a:p>
      </dgm:t>
    </dgm:pt>
    <dgm:pt modelId="{68066B53-6577-4A7F-A768-B53A1B6CBD1B}" type="sibTrans" cxnId="{E38F716B-06AC-4152-9E20-31FDA9168E22}">
      <dgm:prSet/>
      <dgm:spPr/>
      <dgm:t>
        <a:bodyPr/>
        <a:lstStyle/>
        <a:p>
          <a:endParaRPr lang="tr-TR"/>
        </a:p>
      </dgm:t>
    </dgm:pt>
    <dgm:pt modelId="{D5CAC958-01E4-4EE4-8808-90B76235F5B4}" type="pres">
      <dgm:prSet presAssocID="{5BF9F527-1FAC-4AAD-84C5-AB011710FB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2BB74D5-FD70-4789-9FFC-236008317D1E}" type="pres">
      <dgm:prSet presAssocID="{5BF9F527-1FAC-4AAD-84C5-AB011710FBA2}" presName="Name1" presStyleCnt="0"/>
      <dgm:spPr/>
      <dgm:t>
        <a:bodyPr/>
        <a:lstStyle/>
        <a:p>
          <a:endParaRPr lang="tr-TR"/>
        </a:p>
      </dgm:t>
    </dgm:pt>
    <dgm:pt modelId="{B74AB391-BD1D-4183-8F04-F3F4A01EE2ED}" type="pres">
      <dgm:prSet presAssocID="{5BF9F527-1FAC-4AAD-84C5-AB011710FBA2}" presName="cycle" presStyleCnt="0"/>
      <dgm:spPr/>
      <dgm:t>
        <a:bodyPr/>
        <a:lstStyle/>
        <a:p>
          <a:endParaRPr lang="tr-TR"/>
        </a:p>
      </dgm:t>
    </dgm:pt>
    <dgm:pt modelId="{020888FE-3FEC-4E40-A893-6094F3561A39}" type="pres">
      <dgm:prSet presAssocID="{5BF9F527-1FAC-4AAD-84C5-AB011710FBA2}" presName="srcNode" presStyleLbl="node1" presStyleIdx="0" presStyleCnt="2"/>
      <dgm:spPr/>
      <dgm:t>
        <a:bodyPr/>
        <a:lstStyle/>
        <a:p>
          <a:endParaRPr lang="tr-TR"/>
        </a:p>
      </dgm:t>
    </dgm:pt>
    <dgm:pt modelId="{D4A8A048-0073-4A9C-951E-5AC5720C6B3B}" type="pres">
      <dgm:prSet presAssocID="{5BF9F527-1FAC-4AAD-84C5-AB011710FBA2}" presName="conn" presStyleLbl="parChTrans1D2" presStyleIdx="0" presStyleCnt="1"/>
      <dgm:spPr/>
      <dgm:t>
        <a:bodyPr/>
        <a:lstStyle/>
        <a:p>
          <a:endParaRPr lang="tr-TR"/>
        </a:p>
      </dgm:t>
    </dgm:pt>
    <dgm:pt modelId="{426402B9-BAAF-43CA-80E0-CE9E1A526148}" type="pres">
      <dgm:prSet presAssocID="{5BF9F527-1FAC-4AAD-84C5-AB011710FBA2}" presName="extraNode" presStyleLbl="node1" presStyleIdx="0" presStyleCnt="2"/>
      <dgm:spPr/>
      <dgm:t>
        <a:bodyPr/>
        <a:lstStyle/>
        <a:p>
          <a:endParaRPr lang="tr-TR"/>
        </a:p>
      </dgm:t>
    </dgm:pt>
    <dgm:pt modelId="{33A9562F-62C7-4DC7-9617-F9C96CD7AA8D}" type="pres">
      <dgm:prSet presAssocID="{5BF9F527-1FAC-4AAD-84C5-AB011710FBA2}" presName="dstNode" presStyleLbl="node1" presStyleIdx="0" presStyleCnt="2"/>
      <dgm:spPr/>
      <dgm:t>
        <a:bodyPr/>
        <a:lstStyle/>
        <a:p>
          <a:endParaRPr lang="tr-TR"/>
        </a:p>
      </dgm:t>
    </dgm:pt>
    <dgm:pt modelId="{944D5B69-1A7A-496A-A84A-53AC46D285E8}" type="pres">
      <dgm:prSet presAssocID="{8EEDA6AC-E0F2-4499-BC44-58028783D5D8}" presName="text_1" presStyleLbl="node1" presStyleIdx="0" presStyleCnt="2" custScaleX="103497" custScaleY="1451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857DCD-4D38-407C-AC04-F7363333D30C}" type="pres">
      <dgm:prSet presAssocID="{8EEDA6AC-E0F2-4499-BC44-58028783D5D8}" presName="accent_1" presStyleCnt="0"/>
      <dgm:spPr/>
      <dgm:t>
        <a:bodyPr/>
        <a:lstStyle/>
        <a:p>
          <a:endParaRPr lang="tr-TR"/>
        </a:p>
      </dgm:t>
    </dgm:pt>
    <dgm:pt modelId="{65EE887C-AF0B-4F46-B2C9-7DC5337DCBBA}" type="pres">
      <dgm:prSet presAssocID="{8EEDA6AC-E0F2-4499-BC44-58028783D5D8}" presName="accentRepeatNode" presStyleLbl="solidFgAcc1" presStyleIdx="0" presStyleCnt="2"/>
      <dgm:spPr/>
      <dgm:t>
        <a:bodyPr/>
        <a:lstStyle/>
        <a:p>
          <a:endParaRPr lang="tr-TR"/>
        </a:p>
      </dgm:t>
    </dgm:pt>
    <dgm:pt modelId="{39D88093-B14B-43DD-9B94-62F5074699DA}" type="pres">
      <dgm:prSet presAssocID="{74F98BDD-0707-45F1-8E08-E71A9B95E8C2}" presName="text_2" presStyleLbl="node1" presStyleIdx="1" presStyleCnt="2" custScaleX="105346" custScaleY="117566" custLinFactNeighborX="201" custLinFactNeighborY="-3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9290FE-9A6D-412C-BADD-1EB580191BF6}" type="pres">
      <dgm:prSet presAssocID="{74F98BDD-0707-45F1-8E08-E71A9B95E8C2}" presName="accent_2" presStyleCnt="0"/>
      <dgm:spPr/>
      <dgm:t>
        <a:bodyPr/>
        <a:lstStyle/>
        <a:p>
          <a:endParaRPr lang="tr-TR"/>
        </a:p>
      </dgm:t>
    </dgm:pt>
    <dgm:pt modelId="{D157399B-EEA9-4612-B4F7-15F3976A68C5}" type="pres">
      <dgm:prSet presAssocID="{74F98BDD-0707-45F1-8E08-E71A9B95E8C2}" presName="accentRepeatNode" presStyleLbl="solidFgAcc1" presStyleIdx="1" presStyleCnt="2"/>
      <dgm:spPr/>
      <dgm:t>
        <a:bodyPr/>
        <a:lstStyle/>
        <a:p>
          <a:endParaRPr lang="tr-TR"/>
        </a:p>
      </dgm:t>
    </dgm:pt>
  </dgm:ptLst>
  <dgm:cxnLst>
    <dgm:cxn modelId="{3962CE35-A860-49F0-B6B8-B0A094646125}" srcId="{5BF9F527-1FAC-4AAD-84C5-AB011710FBA2}" destId="{8EEDA6AC-E0F2-4499-BC44-58028783D5D8}" srcOrd="0" destOrd="0" parTransId="{06A1C07F-46AB-461B-B732-5DD56AD67565}" sibTransId="{50E646D0-F2E0-4450-AFC5-15B64E950AAD}"/>
    <dgm:cxn modelId="{E38F716B-06AC-4152-9E20-31FDA9168E22}" srcId="{5BF9F527-1FAC-4AAD-84C5-AB011710FBA2}" destId="{74F98BDD-0707-45F1-8E08-E71A9B95E8C2}" srcOrd="1" destOrd="0" parTransId="{FC645436-7993-4BEE-BC2E-FAF5BCCD7AF9}" sibTransId="{68066B53-6577-4A7F-A768-B53A1B6CBD1B}"/>
    <dgm:cxn modelId="{8ECD82D7-6C2C-4015-8991-A40B36DB7014}" type="presOf" srcId="{74F98BDD-0707-45F1-8E08-E71A9B95E8C2}" destId="{39D88093-B14B-43DD-9B94-62F5074699DA}" srcOrd="0" destOrd="0" presId="urn:microsoft.com/office/officeart/2008/layout/VerticalCurvedList"/>
    <dgm:cxn modelId="{8E52146B-AE62-4360-BA11-5CA7040E9BF3}" type="presOf" srcId="{5BF9F527-1FAC-4AAD-84C5-AB011710FBA2}" destId="{D5CAC958-01E4-4EE4-8808-90B76235F5B4}" srcOrd="0" destOrd="0" presId="urn:microsoft.com/office/officeart/2008/layout/VerticalCurvedList"/>
    <dgm:cxn modelId="{8227B0EE-4469-486C-9F95-69EBFEE973DD}" type="presOf" srcId="{8EEDA6AC-E0F2-4499-BC44-58028783D5D8}" destId="{944D5B69-1A7A-496A-A84A-53AC46D285E8}" srcOrd="0" destOrd="0" presId="urn:microsoft.com/office/officeart/2008/layout/VerticalCurvedList"/>
    <dgm:cxn modelId="{50592F9C-D4FB-4500-B059-D6050C839FAE}" type="presOf" srcId="{50E646D0-F2E0-4450-AFC5-15B64E950AAD}" destId="{D4A8A048-0073-4A9C-951E-5AC5720C6B3B}" srcOrd="0" destOrd="0" presId="urn:microsoft.com/office/officeart/2008/layout/VerticalCurvedList"/>
    <dgm:cxn modelId="{5CFAC42F-CB91-4F69-8DF6-49BE40262889}" type="presParOf" srcId="{D5CAC958-01E4-4EE4-8808-90B76235F5B4}" destId="{B2BB74D5-FD70-4789-9FFC-236008317D1E}" srcOrd="0" destOrd="0" presId="urn:microsoft.com/office/officeart/2008/layout/VerticalCurvedList"/>
    <dgm:cxn modelId="{D69EAE68-851D-4885-A88F-C348519F67CF}" type="presParOf" srcId="{B2BB74D5-FD70-4789-9FFC-236008317D1E}" destId="{B74AB391-BD1D-4183-8F04-F3F4A01EE2ED}" srcOrd="0" destOrd="0" presId="urn:microsoft.com/office/officeart/2008/layout/VerticalCurvedList"/>
    <dgm:cxn modelId="{A12896D6-BACF-41F9-B7CD-FBB1A787C247}" type="presParOf" srcId="{B74AB391-BD1D-4183-8F04-F3F4A01EE2ED}" destId="{020888FE-3FEC-4E40-A893-6094F3561A39}" srcOrd="0" destOrd="0" presId="urn:microsoft.com/office/officeart/2008/layout/VerticalCurvedList"/>
    <dgm:cxn modelId="{2A733C40-C30A-4DAB-80F2-FFFB88C04DA0}" type="presParOf" srcId="{B74AB391-BD1D-4183-8F04-F3F4A01EE2ED}" destId="{D4A8A048-0073-4A9C-951E-5AC5720C6B3B}" srcOrd="1" destOrd="0" presId="urn:microsoft.com/office/officeart/2008/layout/VerticalCurvedList"/>
    <dgm:cxn modelId="{B66F8D40-AEE9-4FD5-87D1-FF1597C54D5C}" type="presParOf" srcId="{B74AB391-BD1D-4183-8F04-F3F4A01EE2ED}" destId="{426402B9-BAAF-43CA-80E0-CE9E1A526148}" srcOrd="2" destOrd="0" presId="urn:microsoft.com/office/officeart/2008/layout/VerticalCurvedList"/>
    <dgm:cxn modelId="{47555D9D-6404-4AB9-B4DD-7EFD85348A6A}" type="presParOf" srcId="{B74AB391-BD1D-4183-8F04-F3F4A01EE2ED}" destId="{33A9562F-62C7-4DC7-9617-F9C96CD7AA8D}" srcOrd="3" destOrd="0" presId="urn:microsoft.com/office/officeart/2008/layout/VerticalCurvedList"/>
    <dgm:cxn modelId="{6348E83F-6565-4143-8396-0CE33085644E}" type="presParOf" srcId="{B2BB74D5-FD70-4789-9FFC-236008317D1E}" destId="{944D5B69-1A7A-496A-A84A-53AC46D285E8}" srcOrd="1" destOrd="0" presId="urn:microsoft.com/office/officeart/2008/layout/VerticalCurvedList"/>
    <dgm:cxn modelId="{341D87B5-7A37-4515-A3D1-832E65DA7EBC}" type="presParOf" srcId="{B2BB74D5-FD70-4789-9FFC-236008317D1E}" destId="{02857DCD-4D38-407C-AC04-F7363333D30C}" srcOrd="2" destOrd="0" presId="urn:microsoft.com/office/officeart/2008/layout/VerticalCurvedList"/>
    <dgm:cxn modelId="{AE21650C-11FC-46A7-9F78-7181E75F20AD}" type="presParOf" srcId="{02857DCD-4D38-407C-AC04-F7363333D30C}" destId="{65EE887C-AF0B-4F46-B2C9-7DC5337DCBBA}" srcOrd="0" destOrd="0" presId="urn:microsoft.com/office/officeart/2008/layout/VerticalCurvedList"/>
    <dgm:cxn modelId="{6984172E-D099-4773-B810-54DB62DAFC5B}" type="presParOf" srcId="{B2BB74D5-FD70-4789-9FFC-236008317D1E}" destId="{39D88093-B14B-43DD-9B94-62F5074699DA}" srcOrd="3" destOrd="0" presId="urn:microsoft.com/office/officeart/2008/layout/VerticalCurvedList"/>
    <dgm:cxn modelId="{EC25C0CE-8103-4646-B27F-F0F7ED57D903}" type="presParOf" srcId="{B2BB74D5-FD70-4789-9FFC-236008317D1E}" destId="{619290FE-9A6D-412C-BADD-1EB580191BF6}" srcOrd="4" destOrd="0" presId="urn:microsoft.com/office/officeart/2008/layout/VerticalCurvedList"/>
    <dgm:cxn modelId="{43E543E1-8BEC-49BC-8D04-A46B459740D6}" type="presParOf" srcId="{619290FE-9A6D-412C-BADD-1EB580191BF6}" destId="{D157399B-EEA9-4612-B4F7-15F3976A68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397B7-F7EB-46E0-809D-FBDE5A7050E3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34FB919-75B5-45E0-9BC3-4395DBFE1230}">
      <dgm:prSet phldrT="[Metin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r-TR" sz="1800" dirty="0" smtClean="0"/>
            <a:t>2008 yılında yapılan bir çalışmada </a:t>
          </a:r>
          <a:r>
            <a:rPr lang="tr-TR" sz="1800" dirty="0" err="1" smtClean="0"/>
            <a:t>adenocain</a:t>
          </a:r>
          <a:r>
            <a:rPr lang="tr-TR" sz="1800" dirty="0" smtClean="0"/>
            <a:t> olarak adlandırılan </a:t>
          </a:r>
          <a:r>
            <a:rPr lang="tr-TR" sz="1800" dirty="0" err="1" smtClean="0"/>
            <a:t>kardiyopleji</a:t>
          </a:r>
          <a:r>
            <a:rPr lang="tr-TR" sz="1800" dirty="0" smtClean="0"/>
            <a:t> solüsyonu </a:t>
          </a:r>
          <a:r>
            <a:rPr lang="tr-TR" sz="1800" dirty="0" err="1" smtClean="0"/>
            <a:t>lidokainin</a:t>
          </a:r>
          <a:r>
            <a:rPr lang="tr-TR" sz="1800" dirty="0" smtClean="0"/>
            <a:t>  </a:t>
          </a:r>
          <a:r>
            <a:rPr lang="tr-TR" sz="1800" dirty="0" err="1" smtClean="0"/>
            <a:t>Na</a:t>
          </a:r>
          <a:r>
            <a:rPr lang="tr-TR" sz="1800" baseline="30000" dirty="0" smtClean="0"/>
            <a:t>+  </a:t>
          </a:r>
          <a:r>
            <a:rPr lang="tr-TR" sz="1800" dirty="0" smtClean="0"/>
            <a:t>kanallarını bloke etmesi ve </a:t>
          </a:r>
          <a:r>
            <a:rPr lang="tr-TR" sz="1800" dirty="0" err="1" smtClean="0"/>
            <a:t>adenozinin</a:t>
          </a:r>
          <a:r>
            <a:rPr lang="tr-TR" sz="1800" dirty="0" smtClean="0"/>
            <a:t> anti </a:t>
          </a:r>
          <a:r>
            <a:rPr lang="tr-TR" sz="1800" dirty="0" err="1" smtClean="0"/>
            <a:t>inflammatuar</a:t>
          </a:r>
          <a:r>
            <a:rPr lang="tr-TR" sz="1800" dirty="0" smtClean="0"/>
            <a:t> etkisi ile birlikte yüksek </a:t>
          </a:r>
          <a:r>
            <a:rPr lang="tr-TR" sz="1800" u="sng" dirty="0" smtClean="0"/>
            <a:t>K</a:t>
          </a:r>
          <a:r>
            <a:rPr lang="tr-TR" sz="1800" u="sng" baseline="30000" dirty="0" smtClean="0"/>
            <a:t> +</a:t>
          </a:r>
          <a:r>
            <a:rPr lang="tr-TR" sz="1800" u="sng" dirty="0" smtClean="0"/>
            <a:t> içeren solüsyonlara göre çok daha etkili olduğu belirtilmiştir. </a:t>
          </a:r>
          <a:endParaRPr lang="tr-TR" sz="1800" u="sng" dirty="0"/>
        </a:p>
      </dgm:t>
    </dgm:pt>
    <dgm:pt modelId="{B10698C2-E74C-464F-A1CB-1B6E3C827F7F}" type="parTrans" cxnId="{5FEED904-CBED-47D4-AA0B-FEEC51DAEF59}">
      <dgm:prSet/>
      <dgm:spPr/>
      <dgm:t>
        <a:bodyPr/>
        <a:lstStyle/>
        <a:p>
          <a:endParaRPr lang="tr-TR"/>
        </a:p>
      </dgm:t>
    </dgm:pt>
    <dgm:pt modelId="{C1D96087-40B2-46E5-AA37-D71F8EA39875}" type="sibTrans" cxnId="{5FEED904-CBED-47D4-AA0B-FEEC51DAEF59}">
      <dgm:prSet/>
      <dgm:spPr/>
      <dgm:t>
        <a:bodyPr/>
        <a:lstStyle/>
        <a:p>
          <a:endParaRPr lang="tr-TR"/>
        </a:p>
      </dgm:t>
    </dgm:pt>
    <dgm:pt modelId="{C3DEFEA4-732F-4E81-BF8B-F836C3231EE8}">
      <dgm:prSet phldrT="[Metin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sz="1800" dirty="0" smtClean="0"/>
            <a:t>2014 yılında yapılan bir çalışmada ise ALM olarak isimlendirilen  </a:t>
          </a:r>
          <a:r>
            <a:rPr lang="tr-TR" sz="1800" dirty="0" err="1" smtClean="0"/>
            <a:t>Adenozin</a:t>
          </a:r>
          <a:r>
            <a:rPr lang="tr-TR" sz="1800" dirty="0" smtClean="0"/>
            <a:t>-</a:t>
          </a:r>
          <a:r>
            <a:rPr lang="tr-TR" sz="1800" dirty="0" err="1" smtClean="0"/>
            <a:t>Lidokain</a:t>
          </a:r>
          <a:r>
            <a:rPr lang="tr-TR" sz="1800" dirty="0" smtClean="0"/>
            <a:t>-Magnezyum </a:t>
          </a:r>
          <a:r>
            <a:rPr lang="tr-TR" sz="1800" dirty="0" err="1" smtClean="0"/>
            <a:t>kardiyopleji</a:t>
          </a:r>
          <a:r>
            <a:rPr lang="tr-TR" sz="1800" dirty="0" smtClean="0"/>
            <a:t> ise </a:t>
          </a:r>
          <a:r>
            <a:rPr lang="tr-TR" sz="1800" u="sng" dirty="0" smtClean="0"/>
            <a:t>lökositlerdeki </a:t>
          </a:r>
          <a:r>
            <a:rPr lang="tr-TR" sz="1800" u="sng" dirty="0" err="1" smtClean="0"/>
            <a:t>süperoksit</a:t>
          </a:r>
          <a:r>
            <a:rPr lang="tr-TR" sz="1800" u="sng" dirty="0" smtClean="0"/>
            <a:t> anyon üretimini </a:t>
          </a:r>
          <a:r>
            <a:rPr lang="tr-TR" sz="1800" u="sng" dirty="0" err="1" smtClean="0"/>
            <a:t>Tnf</a:t>
          </a:r>
          <a:r>
            <a:rPr lang="tr-TR" sz="1800" u="sng" dirty="0" smtClean="0"/>
            <a:t> </a:t>
          </a:r>
          <a:r>
            <a:rPr lang="el-GR" sz="1800" u="sng" dirty="0" smtClean="0"/>
            <a:t>α </a:t>
          </a:r>
          <a:r>
            <a:rPr lang="tr-TR" sz="1800" u="sng" dirty="0" smtClean="0"/>
            <a:t>(</a:t>
          </a:r>
          <a:r>
            <a:rPr lang="tr-TR" sz="1800" u="sng" dirty="0" err="1" smtClean="0"/>
            <a:t>tumör</a:t>
          </a:r>
          <a:r>
            <a:rPr lang="tr-TR" sz="1800" u="sng" dirty="0" smtClean="0"/>
            <a:t> </a:t>
          </a:r>
          <a:r>
            <a:rPr lang="tr-TR" sz="1800" u="sng" dirty="0" err="1" smtClean="0"/>
            <a:t>necrosis</a:t>
          </a:r>
          <a:r>
            <a:rPr lang="tr-TR" sz="1800" u="sng" dirty="0" smtClean="0"/>
            <a:t> faktör) seviyesini düşürmüştür.</a:t>
          </a:r>
          <a:endParaRPr lang="tr-TR" sz="1800" u="sng" dirty="0"/>
        </a:p>
      </dgm:t>
    </dgm:pt>
    <dgm:pt modelId="{B2E93D97-753D-43BB-AEEB-F374394BFDD1}" type="parTrans" cxnId="{1F0C7C1E-B5DD-4ED1-AE8A-B1720FAB0925}">
      <dgm:prSet/>
      <dgm:spPr/>
      <dgm:t>
        <a:bodyPr/>
        <a:lstStyle/>
        <a:p>
          <a:endParaRPr lang="tr-TR"/>
        </a:p>
      </dgm:t>
    </dgm:pt>
    <dgm:pt modelId="{41581538-DE92-4F8A-9AB6-4BEB39EE707F}" type="sibTrans" cxnId="{1F0C7C1E-B5DD-4ED1-AE8A-B1720FAB0925}">
      <dgm:prSet/>
      <dgm:spPr/>
      <dgm:t>
        <a:bodyPr/>
        <a:lstStyle/>
        <a:p>
          <a:endParaRPr lang="tr-TR"/>
        </a:p>
      </dgm:t>
    </dgm:pt>
    <dgm:pt modelId="{35FB133D-ADBA-42A3-860E-EA6B4DEED12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1800" dirty="0" smtClean="0"/>
            <a:t>2016 da yapılan çalışmada ise </a:t>
          </a:r>
          <a:r>
            <a:rPr lang="tr-TR" sz="1800" dirty="0" err="1" smtClean="0"/>
            <a:t>lidokain</a:t>
          </a:r>
          <a:r>
            <a:rPr lang="tr-TR" sz="1800" dirty="0" smtClean="0"/>
            <a:t> içeren Del </a:t>
          </a:r>
          <a:r>
            <a:rPr lang="tr-TR" sz="1800" dirty="0" err="1" smtClean="0"/>
            <a:t>nido</a:t>
          </a:r>
          <a:r>
            <a:rPr lang="tr-TR" sz="1800" dirty="0" smtClean="0"/>
            <a:t> solüsyonun klinik uygulamalarda St. Thomas solüsyonu ile kıyaslanması, koroner bypass ameliyatı ve minimal </a:t>
          </a:r>
          <a:r>
            <a:rPr lang="tr-TR" sz="1800" dirty="0" err="1" smtClean="0"/>
            <a:t>invaziv</a:t>
          </a:r>
          <a:r>
            <a:rPr lang="tr-TR" sz="1800" dirty="0" smtClean="0"/>
            <a:t> kapak operasyonunda sağlamış olduğu </a:t>
          </a:r>
          <a:r>
            <a:rPr lang="tr-TR" sz="1800" i="0" u="sng" dirty="0" err="1" smtClean="0"/>
            <a:t>miyokardiyal</a:t>
          </a:r>
          <a:r>
            <a:rPr lang="tr-TR" sz="1800" i="0" u="sng" dirty="0" smtClean="0"/>
            <a:t> koruma üstünlüğü</a:t>
          </a:r>
          <a:r>
            <a:rPr lang="tr-TR" sz="1800" dirty="0" smtClean="0"/>
            <a:t> açısından değerlendirilmiştir.</a:t>
          </a:r>
          <a:endParaRPr lang="tr-TR" sz="1800" dirty="0"/>
        </a:p>
      </dgm:t>
    </dgm:pt>
    <dgm:pt modelId="{98DE8CAA-459B-4881-BE33-5A66E603C6A4}" type="parTrans" cxnId="{42E95CA6-51C0-472C-9460-2F6E533977C8}">
      <dgm:prSet/>
      <dgm:spPr/>
      <dgm:t>
        <a:bodyPr/>
        <a:lstStyle/>
        <a:p>
          <a:endParaRPr lang="tr-TR"/>
        </a:p>
      </dgm:t>
    </dgm:pt>
    <dgm:pt modelId="{BEC5CAE7-5758-4B15-A2C0-F117AA842F09}" type="sibTrans" cxnId="{42E95CA6-51C0-472C-9460-2F6E533977C8}">
      <dgm:prSet/>
      <dgm:spPr/>
      <dgm:t>
        <a:bodyPr/>
        <a:lstStyle/>
        <a:p>
          <a:endParaRPr lang="tr-TR"/>
        </a:p>
      </dgm:t>
    </dgm:pt>
    <dgm:pt modelId="{4536DFB3-F891-4DEC-9AA9-BB7FCFDD9495}" type="pres">
      <dgm:prSet presAssocID="{5CD397B7-F7EB-46E0-809D-FBDE5A7050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187DF0D-58BC-4443-B331-55CC49DE23A3}" type="pres">
      <dgm:prSet presAssocID="{5CD397B7-F7EB-46E0-809D-FBDE5A7050E3}" presName="Name1" presStyleCnt="0"/>
      <dgm:spPr/>
      <dgm:t>
        <a:bodyPr/>
        <a:lstStyle/>
        <a:p>
          <a:endParaRPr lang="tr-TR"/>
        </a:p>
      </dgm:t>
    </dgm:pt>
    <dgm:pt modelId="{1D7D0472-8810-4A4A-BF73-BEA7F97F23BA}" type="pres">
      <dgm:prSet presAssocID="{5CD397B7-F7EB-46E0-809D-FBDE5A7050E3}" presName="cycle" presStyleCnt="0"/>
      <dgm:spPr/>
      <dgm:t>
        <a:bodyPr/>
        <a:lstStyle/>
        <a:p>
          <a:endParaRPr lang="tr-TR"/>
        </a:p>
      </dgm:t>
    </dgm:pt>
    <dgm:pt modelId="{1C450C0B-3CDD-408B-A9F2-A1F48C040CBC}" type="pres">
      <dgm:prSet presAssocID="{5CD397B7-F7EB-46E0-809D-FBDE5A7050E3}" presName="srcNode" presStyleLbl="node1" presStyleIdx="0" presStyleCnt="3"/>
      <dgm:spPr/>
      <dgm:t>
        <a:bodyPr/>
        <a:lstStyle/>
        <a:p>
          <a:endParaRPr lang="tr-TR"/>
        </a:p>
      </dgm:t>
    </dgm:pt>
    <dgm:pt modelId="{4448881C-7231-46D8-998B-69AE32C76C1F}" type="pres">
      <dgm:prSet presAssocID="{5CD397B7-F7EB-46E0-809D-FBDE5A7050E3}" presName="conn" presStyleLbl="parChTrans1D2" presStyleIdx="0" presStyleCnt="1"/>
      <dgm:spPr/>
      <dgm:t>
        <a:bodyPr/>
        <a:lstStyle/>
        <a:p>
          <a:endParaRPr lang="tr-TR"/>
        </a:p>
      </dgm:t>
    </dgm:pt>
    <dgm:pt modelId="{4357E7EC-6BA8-4282-9B31-3666ACFE03A9}" type="pres">
      <dgm:prSet presAssocID="{5CD397B7-F7EB-46E0-809D-FBDE5A7050E3}" presName="extraNode" presStyleLbl="node1" presStyleIdx="0" presStyleCnt="3"/>
      <dgm:spPr/>
      <dgm:t>
        <a:bodyPr/>
        <a:lstStyle/>
        <a:p>
          <a:endParaRPr lang="tr-TR"/>
        </a:p>
      </dgm:t>
    </dgm:pt>
    <dgm:pt modelId="{7F7DAB6B-706D-44CC-823D-E65B979CC722}" type="pres">
      <dgm:prSet presAssocID="{5CD397B7-F7EB-46E0-809D-FBDE5A7050E3}" presName="dstNode" presStyleLbl="node1" presStyleIdx="0" presStyleCnt="3"/>
      <dgm:spPr/>
      <dgm:t>
        <a:bodyPr/>
        <a:lstStyle/>
        <a:p>
          <a:endParaRPr lang="tr-TR"/>
        </a:p>
      </dgm:t>
    </dgm:pt>
    <dgm:pt modelId="{D9A7742B-CAD8-488C-A593-6E185340BF1C}" type="pres">
      <dgm:prSet presAssocID="{E34FB919-75B5-45E0-9BC3-4395DBFE123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500739-2000-4C28-A259-CC3A5F9B8808}" type="pres">
      <dgm:prSet presAssocID="{E34FB919-75B5-45E0-9BC3-4395DBFE1230}" presName="accent_1" presStyleCnt="0"/>
      <dgm:spPr/>
    </dgm:pt>
    <dgm:pt modelId="{2AAEBFBC-FE5E-44FF-B0C2-1B382287639A}" type="pres">
      <dgm:prSet presAssocID="{E34FB919-75B5-45E0-9BC3-4395DBFE1230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2C222352-4DC2-4A02-97CB-1C48948183F0}" type="pres">
      <dgm:prSet presAssocID="{C3DEFEA4-732F-4E81-BF8B-F836C3231E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FA2B12-D650-41D0-85F3-24910AF4056E}" type="pres">
      <dgm:prSet presAssocID="{C3DEFEA4-732F-4E81-BF8B-F836C3231EE8}" presName="accent_2" presStyleCnt="0"/>
      <dgm:spPr/>
    </dgm:pt>
    <dgm:pt modelId="{79E616BC-6557-4268-B98A-0A71C315F3BB}" type="pres">
      <dgm:prSet presAssocID="{C3DEFEA4-732F-4E81-BF8B-F836C3231EE8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77092DB2-B609-4EAD-A842-F747622E49A2}" type="pres">
      <dgm:prSet presAssocID="{35FB133D-ADBA-42A3-860E-EA6B4DEED12D}" presName="text_3" presStyleLbl="node1" presStyleIdx="2" presStyleCnt="3" custScaleX="98118" custScaleY="1198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B2D1E0-214A-4386-BC1B-DEA0B09940B2}" type="pres">
      <dgm:prSet presAssocID="{35FB133D-ADBA-42A3-860E-EA6B4DEED12D}" presName="accent_3" presStyleCnt="0"/>
      <dgm:spPr/>
    </dgm:pt>
    <dgm:pt modelId="{8728C969-AF17-4745-88BA-40301C706B53}" type="pres">
      <dgm:prSet presAssocID="{35FB133D-ADBA-42A3-860E-EA6B4DEED12D}" presName="accentRepeatNode" presStyleLbl="solidFgAcc1" presStyleIdx="2" presStyleCnt="3"/>
      <dgm:spPr/>
      <dgm:t>
        <a:bodyPr/>
        <a:lstStyle/>
        <a:p>
          <a:endParaRPr lang="tr-TR"/>
        </a:p>
      </dgm:t>
    </dgm:pt>
  </dgm:ptLst>
  <dgm:cxnLst>
    <dgm:cxn modelId="{1F0C7C1E-B5DD-4ED1-AE8A-B1720FAB0925}" srcId="{5CD397B7-F7EB-46E0-809D-FBDE5A7050E3}" destId="{C3DEFEA4-732F-4E81-BF8B-F836C3231EE8}" srcOrd="1" destOrd="0" parTransId="{B2E93D97-753D-43BB-AEEB-F374394BFDD1}" sibTransId="{41581538-DE92-4F8A-9AB6-4BEB39EE707F}"/>
    <dgm:cxn modelId="{0D8D6612-40F2-412D-B5A8-FD1546C7DEC6}" type="presOf" srcId="{5CD397B7-F7EB-46E0-809D-FBDE5A7050E3}" destId="{4536DFB3-F891-4DEC-9AA9-BB7FCFDD9495}" srcOrd="0" destOrd="0" presId="urn:microsoft.com/office/officeart/2008/layout/VerticalCurvedList"/>
    <dgm:cxn modelId="{5FEED904-CBED-47D4-AA0B-FEEC51DAEF59}" srcId="{5CD397B7-F7EB-46E0-809D-FBDE5A7050E3}" destId="{E34FB919-75B5-45E0-9BC3-4395DBFE1230}" srcOrd="0" destOrd="0" parTransId="{B10698C2-E74C-464F-A1CB-1B6E3C827F7F}" sibTransId="{C1D96087-40B2-46E5-AA37-D71F8EA39875}"/>
    <dgm:cxn modelId="{9ED9E693-F49F-4712-ADFD-8C416A6D35D4}" type="presOf" srcId="{35FB133D-ADBA-42A3-860E-EA6B4DEED12D}" destId="{77092DB2-B609-4EAD-A842-F747622E49A2}" srcOrd="0" destOrd="0" presId="urn:microsoft.com/office/officeart/2008/layout/VerticalCurvedList"/>
    <dgm:cxn modelId="{EDE6A9AF-B569-4B52-8789-DC8A4AD24D0C}" type="presOf" srcId="{E34FB919-75B5-45E0-9BC3-4395DBFE1230}" destId="{D9A7742B-CAD8-488C-A593-6E185340BF1C}" srcOrd="0" destOrd="0" presId="urn:microsoft.com/office/officeart/2008/layout/VerticalCurvedList"/>
    <dgm:cxn modelId="{3A1DB76C-D935-40B8-A5AD-47C874564C46}" type="presOf" srcId="{C3DEFEA4-732F-4E81-BF8B-F836C3231EE8}" destId="{2C222352-4DC2-4A02-97CB-1C48948183F0}" srcOrd="0" destOrd="0" presId="urn:microsoft.com/office/officeart/2008/layout/VerticalCurvedList"/>
    <dgm:cxn modelId="{D6D128DF-4FD9-444F-A640-BB4F81D8743D}" type="presOf" srcId="{C1D96087-40B2-46E5-AA37-D71F8EA39875}" destId="{4448881C-7231-46D8-998B-69AE32C76C1F}" srcOrd="0" destOrd="0" presId="urn:microsoft.com/office/officeart/2008/layout/VerticalCurvedList"/>
    <dgm:cxn modelId="{42E95CA6-51C0-472C-9460-2F6E533977C8}" srcId="{5CD397B7-F7EB-46E0-809D-FBDE5A7050E3}" destId="{35FB133D-ADBA-42A3-860E-EA6B4DEED12D}" srcOrd="2" destOrd="0" parTransId="{98DE8CAA-459B-4881-BE33-5A66E603C6A4}" sibTransId="{BEC5CAE7-5758-4B15-A2C0-F117AA842F09}"/>
    <dgm:cxn modelId="{222C42BD-6579-42A5-B740-FCD24449E9A3}" type="presParOf" srcId="{4536DFB3-F891-4DEC-9AA9-BB7FCFDD9495}" destId="{E187DF0D-58BC-4443-B331-55CC49DE23A3}" srcOrd="0" destOrd="0" presId="urn:microsoft.com/office/officeart/2008/layout/VerticalCurvedList"/>
    <dgm:cxn modelId="{534746A2-76D3-4470-8897-EEF2D7B2FD39}" type="presParOf" srcId="{E187DF0D-58BC-4443-B331-55CC49DE23A3}" destId="{1D7D0472-8810-4A4A-BF73-BEA7F97F23BA}" srcOrd="0" destOrd="0" presId="urn:microsoft.com/office/officeart/2008/layout/VerticalCurvedList"/>
    <dgm:cxn modelId="{5BA390CB-5D41-4AA7-8BD6-AB40F10051F7}" type="presParOf" srcId="{1D7D0472-8810-4A4A-BF73-BEA7F97F23BA}" destId="{1C450C0B-3CDD-408B-A9F2-A1F48C040CBC}" srcOrd="0" destOrd="0" presId="urn:microsoft.com/office/officeart/2008/layout/VerticalCurvedList"/>
    <dgm:cxn modelId="{F418E8F4-8D12-4B0E-AE47-EC60BC800E97}" type="presParOf" srcId="{1D7D0472-8810-4A4A-BF73-BEA7F97F23BA}" destId="{4448881C-7231-46D8-998B-69AE32C76C1F}" srcOrd="1" destOrd="0" presId="urn:microsoft.com/office/officeart/2008/layout/VerticalCurvedList"/>
    <dgm:cxn modelId="{22F27444-91DF-4118-A558-5BE0B8739156}" type="presParOf" srcId="{1D7D0472-8810-4A4A-BF73-BEA7F97F23BA}" destId="{4357E7EC-6BA8-4282-9B31-3666ACFE03A9}" srcOrd="2" destOrd="0" presId="urn:microsoft.com/office/officeart/2008/layout/VerticalCurvedList"/>
    <dgm:cxn modelId="{C1B4BFDD-FEB4-469B-806D-DFEC30ABEBAD}" type="presParOf" srcId="{1D7D0472-8810-4A4A-BF73-BEA7F97F23BA}" destId="{7F7DAB6B-706D-44CC-823D-E65B979CC722}" srcOrd="3" destOrd="0" presId="urn:microsoft.com/office/officeart/2008/layout/VerticalCurvedList"/>
    <dgm:cxn modelId="{81B62C87-14BC-42F7-A84B-9AC17D63D864}" type="presParOf" srcId="{E187DF0D-58BC-4443-B331-55CC49DE23A3}" destId="{D9A7742B-CAD8-488C-A593-6E185340BF1C}" srcOrd="1" destOrd="0" presId="urn:microsoft.com/office/officeart/2008/layout/VerticalCurvedList"/>
    <dgm:cxn modelId="{1D9E39E9-BD7E-4AD5-8808-02A87D8B39A8}" type="presParOf" srcId="{E187DF0D-58BC-4443-B331-55CC49DE23A3}" destId="{80500739-2000-4C28-A259-CC3A5F9B8808}" srcOrd="2" destOrd="0" presId="urn:microsoft.com/office/officeart/2008/layout/VerticalCurvedList"/>
    <dgm:cxn modelId="{37F5EA93-617D-4BE5-B571-9D6145C4CA53}" type="presParOf" srcId="{80500739-2000-4C28-A259-CC3A5F9B8808}" destId="{2AAEBFBC-FE5E-44FF-B0C2-1B382287639A}" srcOrd="0" destOrd="0" presId="urn:microsoft.com/office/officeart/2008/layout/VerticalCurvedList"/>
    <dgm:cxn modelId="{13527840-6C48-40D6-8694-F94D1C3B9159}" type="presParOf" srcId="{E187DF0D-58BC-4443-B331-55CC49DE23A3}" destId="{2C222352-4DC2-4A02-97CB-1C48948183F0}" srcOrd="3" destOrd="0" presId="urn:microsoft.com/office/officeart/2008/layout/VerticalCurvedList"/>
    <dgm:cxn modelId="{1B8AC668-1A40-4C78-9EFD-1DC12AA70851}" type="presParOf" srcId="{E187DF0D-58BC-4443-B331-55CC49DE23A3}" destId="{84FA2B12-D650-41D0-85F3-24910AF4056E}" srcOrd="4" destOrd="0" presId="urn:microsoft.com/office/officeart/2008/layout/VerticalCurvedList"/>
    <dgm:cxn modelId="{A8028141-532B-4B3F-8487-8D7B733EFD22}" type="presParOf" srcId="{84FA2B12-D650-41D0-85F3-24910AF4056E}" destId="{79E616BC-6557-4268-B98A-0A71C315F3BB}" srcOrd="0" destOrd="0" presId="urn:microsoft.com/office/officeart/2008/layout/VerticalCurvedList"/>
    <dgm:cxn modelId="{9D2839A8-4C86-4295-BA67-5492C96E8799}" type="presParOf" srcId="{E187DF0D-58BC-4443-B331-55CC49DE23A3}" destId="{77092DB2-B609-4EAD-A842-F747622E49A2}" srcOrd="5" destOrd="0" presId="urn:microsoft.com/office/officeart/2008/layout/VerticalCurvedList"/>
    <dgm:cxn modelId="{93E0DFE0-7D74-4C65-9ECA-9DCB3116F718}" type="presParOf" srcId="{E187DF0D-58BC-4443-B331-55CC49DE23A3}" destId="{4CB2D1E0-214A-4386-BC1B-DEA0B09940B2}" srcOrd="6" destOrd="0" presId="urn:microsoft.com/office/officeart/2008/layout/VerticalCurvedList"/>
    <dgm:cxn modelId="{652FFC6F-6AB8-4FEB-926B-A79D4297898B}" type="presParOf" srcId="{4CB2D1E0-214A-4386-BC1B-DEA0B09940B2}" destId="{8728C969-AF17-4745-88BA-40301C706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0ACF1D-07F2-4D04-8970-194E6062F493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4003389-E5A9-44C0-B41E-E44BA81BD5EF}">
      <dgm:prSet phldrT="[Metin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sz="1800" dirty="0" smtClean="0"/>
            <a:t>1998 yılında HTK ve soğuk kan </a:t>
          </a:r>
          <a:r>
            <a:rPr lang="tr-TR" sz="1800" dirty="0" err="1" smtClean="0"/>
            <a:t>kardiyopleji</a:t>
          </a:r>
          <a:r>
            <a:rPr lang="tr-TR" sz="1800" dirty="0" smtClean="0"/>
            <a:t> uygulamalarının </a:t>
          </a:r>
          <a:r>
            <a:rPr lang="tr-TR" sz="1800" dirty="0" err="1" smtClean="0"/>
            <a:t>karşılatırıldığı</a:t>
          </a:r>
          <a:r>
            <a:rPr lang="tr-TR" sz="1800" dirty="0" smtClean="0"/>
            <a:t> 46 hasta üzerinde yapılan mitral kapak operasyonu sonucunda, HTK uygulanan hasta grubunun %90 </a:t>
          </a:r>
          <a:r>
            <a:rPr lang="tr-TR" sz="1800" u="sng" dirty="0" err="1" smtClean="0"/>
            <a:t>defibrile</a:t>
          </a:r>
          <a:r>
            <a:rPr lang="tr-TR" sz="1800" u="sng" dirty="0" smtClean="0"/>
            <a:t> </a:t>
          </a:r>
          <a:r>
            <a:rPr lang="tr-TR" sz="1800" dirty="0" smtClean="0"/>
            <a:t>olurken,  kan </a:t>
          </a:r>
          <a:r>
            <a:rPr lang="tr-TR" sz="1800" dirty="0" err="1" smtClean="0"/>
            <a:t>kardiyoplejisi</a:t>
          </a:r>
          <a:r>
            <a:rPr lang="tr-TR" sz="1800" dirty="0" smtClean="0"/>
            <a:t> uygulanan grubun %26 sının </a:t>
          </a:r>
          <a:r>
            <a:rPr lang="tr-TR" sz="1800" dirty="0" err="1" smtClean="0"/>
            <a:t>defibrile</a:t>
          </a:r>
          <a:r>
            <a:rPr lang="tr-TR" sz="1800" dirty="0" smtClean="0"/>
            <a:t> olduğu ortaya konulmuştur.</a:t>
          </a:r>
          <a:endParaRPr lang="tr-TR" sz="1800" dirty="0"/>
        </a:p>
      </dgm:t>
    </dgm:pt>
    <dgm:pt modelId="{9C260BC9-20DA-4B12-9CA1-CF5F804504B6}" type="parTrans" cxnId="{61B38B35-4CC8-4227-8EC9-CAD76550822A}">
      <dgm:prSet/>
      <dgm:spPr/>
      <dgm:t>
        <a:bodyPr/>
        <a:lstStyle/>
        <a:p>
          <a:endParaRPr lang="tr-TR"/>
        </a:p>
      </dgm:t>
    </dgm:pt>
    <dgm:pt modelId="{C119B648-D0C2-4DCF-AF6C-CC0F9BF1F693}" type="sibTrans" cxnId="{61B38B35-4CC8-4227-8EC9-CAD76550822A}">
      <dgm:prSet/>
      <dgm:spPr/>
      <dgm:t>
        <a:bodyPr/>
        <a:lstStyle/>
        <a:p>
          <a:endParaRPr lang="tr-TR"/>
        </a:p>
      </dgm:t>
    </dgm:pt>
    <dgm:pt modelId="{24A404BF-1876-4EEA-8113-F9A1F9F001F6}">
      <dgm:prSet phldrT="[Metin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r-TR" sz="1800" dirty="0" smtClean="0"/>
            <a:t>2008 yılında 118 pediatrik vakada  HTK ve St. Thomas solüsyonu kullanılmış ve HTK grubunun </a:t>
          </a:r>
          <a:r>
            <a:rPr lang="tr-TR" sz="1800" u="sng" dirty="0" smtClean="0"/>
            <a:t>kendi ritminin geri gelme durumunun </a:t>
          </a:r>
          <a:r>
            <a:rPr lang="tr-TR" sz="1800" dirty="0" smtClean="0"/>
            <a:t>daha yüksek olduğu belirtilmiştir.</a:t>
          </a:r>
        </a:p>
      </dgm:t>
    </dgm:pt>
    <dgm:pt modelId="{6D0DBEB5-E0C0-469B-ADD8-0082947CCA8A}" type="parTrans" cxnId="{8F8F2D0C-F8C5-4DBE-8363-EE081F1F3711}">
      <dgm:prSet/>
      <dgm:spPr/>
      <dgm:t>
        <a:bodyPr/>
        <a:lstStyle/>
        <a:p>
          <a:endParaRPr lang="tr-TR"/>
        </a:p>
      </dgm:t>
    </dgm:pt>
    <dgm:pt modelId="{3A8509FC-981F-4EE5-A9E9-AE90FF804D06}" type="sibTrans" cxnId="{8F8F2D0C-F8C5-4DBE-8363-EE081F1F3711}">
      <dgm:prSet/>
      <dgm:spPr/>
      <dgm:t>
        <a:bodyPr/>
        <a:lstStyle/>
        <a:p>
          <a:endParaRPr lang="tr-TR"/>
        </a:p>
      </dgm:t>
    </dgm:pt>
    <dgm:pt modelId="{F003282D-22C6-4D50-A800-A14DE1C09A2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1800" dirty="0" smtClean="0"/>
            <a:t>2010 yılında HTK ve soğuk kan </a:t>
          </a:r>
          <a:r>
            <a:rPr lang="tr-TR" sz="1800" dirty="0" err="1" smtClean="0"/>
            <a:t>kardiyoplejisinin</a:t>
          </a:r>
          <a:r>
            <a:rPr lang="tr-TR" sz="1800" dirty="0" smtClean="0"/>
            <a:t> karşılaştırıldığı mitral kapak operasyonu yapılan 76 hastada HTK grubunun </a:t>
          </a:r>
          <a:r>
            <a:rPr lang="tr-TR" sz="1800" u="sng" dirty="0" err="1" smtClean="0"/>
            <a:t>ventrüküler</a:t>
          </a:r>
          <a:r>
            <a:rPr lang="tr-TR" sz="1800" u="sng" dirty="0" smtClean="0"/>
            <a:t> </a:t>
          </a:r>
          <a:r>
            <a:rPr lang="tr-TR" sz="1800" u="sng" dirty="0" err="1" smtClean="0"/>
            <a:t>fibrilasyonunun</a:t>
          </a:r>
          <a:r>
            <a:rPr lang="tr-TR" sz="1800" u="sng" dirty="0" smtClean="0"/>
            <a:t> daha düzenli olduğu </a:t>
          </a:r>
          <a:r>
            <a:rPr lang="tr-TR" sz="1800" dirty="0" smtClean="0"/>
            <a:t>ortaya konmuştur.  </a:t>
          </a:r>
          <a:endParaRPr lang="tr-TR" sz="1800" dirty="0"/>
        </a:p>
      </dgm:t>
    </dgm:pt>
    <dgm:pt modelId="{9CC4DFC5-1382-472E-A96B-1AA9CA78F827}" type="parTrans" cxnId="{9D96C828-0445-49FF-BA9D-DC6F3AF1141C}">
      <dgm:prSet/>
      <dgm:spPr/>
      <dgm:t>
        <a:bodyPr/>
        <a:lstStyle/>
        <a:p>
          <a:endParaRPr lang="tr-TR"/>
        </a:p>
      </dgm:t>
    </dgm:pt>
    <dgm:pt modelId="{D06219E0-887C-4C7B-95AF-28709D965305}" type="sibTrans" cxnId="{9D96C828-0445-49FF-BA9D-DC6F3AF1141C}">
      <dgm:prSet/>
      <dgm:spPr/>
      <dgm:t>
        <a:bodyPr/>
        <a:lstStyle/>
        <a:p>
          <a:endParaRPr lang="tr-TR"/>
        </a:p>
      </dgm:t>
    </dgm:pt>
    <dgm:pt modelId="{579221D6-4E4F-45E1-8CD2-78004AE17ED0}" type="pres">
      <dgm:prSet presAssocID="{360ACF1D-07F2-4D04-8970-194E6062F4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006E6DD-F88F-43D3-9913-DC0B65F2F405}" type="pres">
      <dgm:prSet presAssocID="{360ACF1D-07F2-4D04-8970-194E6062F493}" presName="Name1" presStyleCnt="0"/>
      <dgm:spPr/>
      <dgm:t>
        <a:bodyPr/>
        <a:lstStyle/>
        <a:p>
          <a:endParaRPr lang="tr-TR"/>
        </a:p>
      </dgm:t>
    </dgm:pt>
    <dgm:pt modelId="{CFE37C83-D78D-4195-8200-6FA060C41D45}" type="pres">
      <dgm:prSet presAssocID="{360ACF1D-07F2-4D04-8970-194E6062F493}" presName="cycle" presStyleCnt="0"/>
      <dgm:spPr/>
      <dgm:t>
        <a:bodyPr/>
        <a:lstStyle/>
        <a:p>
          <a:endParaRPr lang="tr-TR"/>
        </a:p>
      </dgm:t>
    </dgm:pt>
    <dgm:pt modelId="{6B732D9C-525E-408D-BE21-E69FE423B96C}" type="pres">
      <dgm:prSet presAssocID="{360ACF1D-07F2-4D04-8970-194E6062F493}" presName="srcNode" presStyleLbl="node1" presStyleIdx="0" presStyleCnt="3"/>
      <dgm:spPr/>
      <dgm:t>
        <a:bodyPr/>
        <a:lstStyle/>
        <a:p>
          <a:endParaRPr lang="tr-TR"/>
        </a:p>
      </dgm:t>
    </dgm:pt>
    <dgm:pt modelId="{ED4F817F-3E9C-4EE5-9F65-67ACB3A1F272}" type="pres">
      <dgm:prSet presAssocID="{360ACF1D-07F2-4D04-8970-194E6062F493}" presName="conn" presStyleLbl="parChTrans1D2" presStyleIdx="0" presStyleCnt="1"/>
      <dgm:spPr/>
      <dgm:t>
        <a:bodyPr/>
        <a:lstStyle/>
        <a:p>
          <a:endParaRPr lang="tr-TR"/>
        </a:p>
      </dgm:t>
    </dgm:pt>
    <dgm:pt modelId="{191BA6E6-0A65-40E1-89CF-15A676B73D1C}" type="pres">
      <dgm:prSet presAssocID="{360ACF1D-07F2-4D04-8970-194E6062F493}" presName="extraNode" presStyleLbl="node1" presStyleIdx="0" presStyleCnt="3"/>
      <dgm:spPr/>
      <dgm:t>
        <a:bodyPr/>
        <a:lstStyle/>
        <a:p>
          <a:endParaRPr lang="tr-TR"/>
        </a:p>
      </dgm:t>
    </dgm:pt>
    <dgm:pt modelId="{2BA2690A-12CC-440C-B1F5-0D80D88D8CC5}" type="pres">
      <dgm:prSet presAssocID="{360ACF1D-07F2-4D04-8970-194E6062F493}" presName="dstNode" presStyleLbl="node1" presStyleIdx="0" presStyleCnt="3"/>
      <dgm:spPr/>
      <dgm:t>
        <a:bodyPr/>
        <a:lstStyle/>
        <a:p>
          <a:endParaRPr lang="tr-TR"/>
        </a:p>
      </dgm:t>
    </dgm:pt>
    <dgm:pt modelId="{8096C63A-F6F1-4D15-B6B1-0943AB0097F9}" type="pres">
      <dgm:prSet presAssocID="{74003389-E5A9-44C0-B41E-E44BA81BD5EF}" presName="text_1" presStyleLbl="node1" presStyleIdx="0" presStyleCnt="3" custScaleX="99966" custScaleY="1298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BAFE07-B4A9-42C2-8624-ECC82F7E65E6}" type="pres">
      <dgm:prSet presAssocID="{74003389-E5A9-44C0-B41E-E44BA81BD5EF}" presName="accent_1" presStyleCnt="0"/>
      <dgm:spPr/>
    </dgm:pt>
    <dgm:pt modelId="{4EE21F42-768B-41CB-9CC3-C0E605248EB2}" type="pres">
      <dgm:prSet presAssocID="{74003389-E5A9-44C0-B41E-E44BA81BD5EF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32D7E437-C0FB-4A75-9B75-36A72014230C}" type="pres">
      <dgm:prSet presAssocID="{24A404BF-1876-4EEA-8113-F9A1F9F001F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4BD163-9343-4C70-983F-82C707B909F5}" type="pres">
      <dgm:prSet presAssocID="{24A404BF-1876-4EEA-8113-F9A1F9F001F6}" presName="accent_2" presStyleCnt="0"/>
      <dgm:spPr/>
    </dgm:pt>
    <dgm:pt modelId="{59ADF817-BC22-4AB2-8444-4649C445CE8E}" type="pres">
      <dgm:prSet presAssocID="{24A404BF-1876-4EEA-8113-F9A1F9F001F6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DF783575-D64F-4FD2-9B56-2074E2E8F2E9}" type="pres">
      <dgm:prSet presAssocID="{F003282D-22C6-4D50-A800-A14DE1C09A2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D37F4-70B1-4935-93F9-F407259846C4}" type="pres">
      <dgm:prSet presAssocID="{F003282D-22C6-4D50-A800-A14DE1C09A24}" presName="accent_3" presStyleCnt="0"/>
      <dgm:spPr/>
    </dgm:pt>
    <dgm:pt modelId="{4E5C9C9F-7A99-4C96-A195-C09CC71C935B}" type="pres">
      <dgm:prSet presAssocID="{F003282D-22C6-4D50-A800-A14DE1C09A24}" presName="accentRepeatNode" presStyleLbl="solidFgAcc1" presStyleIdx="2" presStyleCnt="3"/>
      <dgm:spPr/>
      <dgm:t>
        <a:bodyPr/>
        <a:lstStyle/>
        <a:p>
          <a:endParaRPr lang="tr-TR"/>
        </a:p>
      </dgm:t>
    </dgm:pt>
  </dgm:ptLst>
  <dgm:cxnLst>
    <dgm:cxn modelId="{F174A757-6F86-4FE0-A533-44472A3DDE5E}" type="presOf" srcId="{F003282D-22C6-4D50-A800-A14DE1C09A24}" destId="{DF783575-D64F-4FD2-9B56-2074E2E8F2E9}" srcOrd="0" destOrd="0" presId="urn:microsoft.com/office/officeart/2008/layout/VerticalCurvedList"/>
    <dgm:cxn modelId="{EB0DD116-11B8-4A55-8CD9-44237CD1E617}" type="presOf" srcId="{24A404BF-1876-4EEA-8113-F9A1F9F001F6}" destId="{32D7E437-C0FB-4A75-9B75-36A72014230C}" srcOrd="0" destOrd="0" presId="urn:microsoft.com/office/officeart/2008/layout/VerticalCurvedList"/>
    <dgm:cxn modelId="{45A44936-ECE3-418A-B27D-583F911F9541}" type="presOf" srcId="{360ACF1D-07F2-4D04-8970-194E6062F493}" destId="{579221D6-4E4F-45E1-8CD2-78004AE17ED0}" srcOrd="0" destOrd="0" presId="urn:microsoft.com/office/officeart/2008/layout/VerticalCurvedList"/>
    <dgm:cxn modelId="{61B38B35-4CC8-4227-8EC9-CAD76550822A}" srcId="{360ACF1D-07F2-4D04-8970-194E6062F493}" destId="{74003389-E5A9-44C0-B41E-E44BA81BD5EF}" srcOrd="0" destOrd="0" parTransId="{9C260BC9-20DA-4B12-9CA1-CF5F804504B6}" sibTransId="{C119B648-D0C2-4DCF-AF6C-CC0F9BF1F693}"/>
    <dgm:cxn modelId="{9D96C828-0445-49FF-BA9D-DC6F3AF1141C}" srcId="{360ACF1D-07F2-4D04-8970-194E6062F493}" destId="{F003282D-22C6-4D50-A800-A14DE1C09A24}" srcOrd="2" destOrd="0" parTransId="{9CC4DFC5-1382-472E-A96B-1AA9CA78F827}" sibTransId="{D06219E0-887C-4C7B-95AF-28709D965305}"/>
    <dgm:cxn modelId="{C9752C5B-5344-4052-98F6-72B55FAAABCD}" type="presOf" srcId="{74003389-E5A9-44C0-B41E-E44BA81BD5EF}" destId="{8096C63A-F6F1-4D15-B6B1-0943AB0097F9}" srcOrd="0" destOrd="0" presId="urn:microsoft.com/office/officeart/2008/layout/VerticalCurvedList"/>
    <dgm:cxn modelId="{8F8F2D0C-F8C5-4DBE-8363-EE081F1F3711}" srcId="{360ACF1D-07F2-4D04-8970-194E6062F493}" destId="{24A404BF-1876-4EEA-8113-F9A1F9F001F6}" srcOrd="1" destOrd="0" parTransId="{6D0DBEB5-E0C0-469B-ADD8-0082947CCA8A}" sibTransId="{3A8509FC-981F-4EE5-A9E9-AE90FF804D06}"/>
    <dgm:cxn modelId="{9FE7EC56-E878-474E-AB9A-516B1E155C8F}" type="presOf" srcId="{C119B648-D0C2-4DCF-AF6C-CC0F9BF1F693}" destId="{ED4F817F-3E9C-4EE5-9F65-67ACB3A1F272}" srcOrd="0" destOrd="0" presId="urn:microsoft.com/office/officeart/2008/layout/VerticalCurvedList"/>
    <dgm:cxn modelId="{095D5539-78EF-4368-8EFA-89D924B76FBD}" type="presParOf" srcId="{579221D6-4E4F-45E1-8CD2-78004AE17ED0}" destId="{5006E6DD-F88F-43D3-9913-DC0B65F2F405}" srcOrd="0" destOrd="0" presId="urn:microsoft.com/office/officeart/2008/layout/VerticalCurvedList"/>
    <dgm:cxn modelId="{72227C89-60B3-4C0B-9555-072AE9787BBB}" type="presParOf" srcId="{5006E6DD-F88F-43D3-9913-DC0B65F2F405}" destId="{CFE37C83-D78D-4195-8200-6FA060C41D45}" srcOrd="0" destOrd="0" presId="urn:microsoft.com/office/officeart/2008/layout/VerticalCurvedList"/>
    <dgm:cxn modelId="{435994EF-4D56-454F-849C-1E4D6CCD08B8}" type="presParOf" srcId="{CFE37C83-D78D-4195-8200-6FA060C41D45}" destId="{6B732D9C-525E-408D-BE21-E69FE423B96C}" srcOrd="0" destOrd="0" presId="urn:microsoft.com/office/officeart/2008/layout/VerticalCurvedList"/>
    <dgm:cxn modelId="{A8B4BA88-FE68-4711-A64E-90DF313B428E}" type="presParOf" srcId="{CFE37C83-D78D-4195-8200-6FA060C41D45}" destId="{ED4F817F-3E9C-4EE5-9F65-67ACB3A1F272}" srcOrd="1" destOrd="0" presId="urn:microsoft.com/office/officeart/2008/layout/VerticalCurvedList"/>
    <dgm:cxn modelId="{BA130684-5E17-4CB1-8076-4B81D16B24B5}" type="presParOf" srcId="{CFE37C83-D78D-4195-8200-6FA060C41D45}" destId="{191BA6E6-0A65-40E1-89CF-15A676B73D1C}" srcOrd="2" destOrd="0" presId="urn:microsoft.com/office/officeart/2008/layout/VerticalCurvedList"/>
    <dgm:cxn modelId="{9225C93B-F014-440A-8B6A-756234569196}" type="presParOf" srcId="{CFE37C83-D78D-4195-8200-6FA060C41D45}" destId="{2BA2690A-12CC-440C-B1F5-0D80D88D8CC5}" srcOrd="3" destOrd="0" presId="urn:microsoft.com/office/officeart/2008/layout/VerticalCurvedList"/>
    <dgm:cxn modelId="{C563B08D-F8E9-499A-94BD-B90A06865C46}" type="presParOf" srcId="{5006E6DD-F88F-43D3-9913-DC0B65F2F405}" destId="{8096C63A-F6F1-4D15-B6B1-0943AB0097F9}" srcOrd="1" destOrd="0" presId="urn:microsoft.com/office/officeart/2008/layout/VerticalCurvedList"/>
    <dgm:cxn modelId="{13D550D7-2AE7-494F-A7C0-CC468CECA334}" type="presParOf" srcId="{5006E6DD-F88F-43D3-9913-DC0B65F2F405}" destId="{30BAFE07-B4A9-42C2-8624-ECC82F7E65E6}" srcOrd="2" destOrd="0" presId="urn:microsoft.com/office/officeart/2008/layout/VerticalCurvedList"/>
    <dgm:cxn modelId="{2CC59839-A548-4CB9-88B8-EAA55F56B33B}" type="presParOf" srcId="{30BAFE07-B4A9-42C2-8624-ECC82F7E65E6}" destId="{4EE21F42-768B-41CB-9CC3-C0E605248EB2}" srcOrd="0" destOrd="0" presId="urn:microsoft.com/office/officeart/2008/layout/VerticalCurvedList"/>
    <dgm:cxn modelId="{DFC67DDF-A2C1-4692-B4A2-FD89D4417F09}" type="presParOf" srcId="{5006E6DD-F88F-43D3-9913-DC0B65F2F405}" destId="{32D7E437-C0FB-4A75-9B75-36A72014230C}" srcOrd="3" destOrd="0" presId="urn:microsoft.com/office/officeart/2008/layout/VerticalCurvedList"/>
    <dgm:cxn modelId="{99D286C5-FC3F-4F76-A950-7C7A5CCFD901}" type="presParOf" srcId="{5006E6DD-F88F-43D3-9913-DC0B65F2F405}" destId="{C44BD163-9343-4C70-983F-82C707B909F5}" srcOrd="4" destOrd="0" presId="urn:microsoft.com/office/officeart/2008/layout/VerticalCurvedList"/>
    <dgm:cxn modelId="{D0530680-7339-4237-A330-0D3E1B70FC70}" type="presParOf" srcId="{C44BD163-9343-4C70-983F-82C707B909F5}" destId="{59ADF817-BC22-4AB2-8444-4649C445CE8E}" srcOrd="0" destOrd="0" presId="urn:microsoft.com/office/officeart/2008/layout/VerticalCurvedList"/>
    <dgm:cxn modelId="{413F33AE-8276-40A9-875C-74731446B7BD}" type="presParOf" srcId="{5006E6DD-F88F-43D3-9913-DC0B65F2F405}" destId="{DF783575-D64F-4FD2-9B56-2074E2E8F2E9}" srcOrd="5" destOrd="0" presId="urn:microsoft.com/office/officeart/2008/layout/VerticalCurvedList"/>
    <dgm:cxn modelId="{C23C65D1-3C65-44AA-9FAC-FCBA02275276}" type="presParOf" srcId="{5006E6DD-F88F-43D3-9913-DC0B65F2F405}" destId="{AFCD37F4-70B1-4935-93F9-F407259846C4}" srcOrd="6" destOrd="0" presId="urn:microsoft.com/office/officeart/2008/layout/VerticalCurvedList"/>
    <dgm:cxn modelId="{412E1AF4-212D-44EF-A6D9-D07CE4F3D4DE}" type="presParOf" srcId="{AFCD37F4-70B1-4935-93F9-F407259846C4}" destId="{4E5C9C9F-7A99-4C96-A195-C09CC71C93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462B1D-8C5F-431E-9CEB-63EF99C9F86A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4D62E158-52A5-48F6-8B02-B656BCB1F535}">
      <dgm:prSet phldrT="[Metin]"/>
      <dgm:spPr/>
      <dgm:t>
        <a:bodyPr/>
        <a:lstStyle/>
        <a:p>
          <a:r>
            <a:rPr lang="tr-TR" b="1" i="1" dirty="0" smtClean="0"/>
            <a:t>Sonuç</a:t>
          </a:r>
          <a:endParaRPr lang="tr-TR" b="1" i="1" dirty="0"/>
        </a:p>
      </dgm:t>
    </dgm:pt>
    <dgm:pt modelId="{ECF81E8D-2D8A-4EFD-8115-4AF162DE39D5}" type="parTrans" cxnId="{D9837DA5-D16F-4AFC-9F7B-7FE8FC0251FA}">
      <dgm:prSet/>
      <dgm:spPr/>
      <dgm:t>
        <a:bodyPr/>
        <a:lstStyle/>
        <a:p>
          <a:endParaRPr lang="tr-TR"/>
        </a:p>
      </dgm:t>
    </dgm:pt>
    <dgm:pt modelId="{1CD622E6-239C-459B-A094-4136116A2596}" type="sibTrans" cxnId="{D9837DA5-D16F-4AFC-9F7B-7FE8FC0251F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tr-TR"/>
        </a:p>
      </dgm:t>
    </dgm:pt>
    <dgm:pt modelId="{1E4B2F23-7BDC-4327-932D-1B7141C9E38F}">
      <dgm:prSet phldrT="[Metin]"/>
      <dgm:spPr/>
      <dgm:t>
        <a:bodyPr/>
        <a:lstStyle/>
        <a:p>
          <a:r>
            <a:rPr lang="tr-TR" b="1" i="1" dirty="0" smtClean="0"/>
            <a:t>Tartışma</a:t>
          </a:r>
          <a:endParaRPr lang="tr-TR" b="1" i="1" dirty="0"/>
        </a:p>
      </dgm:t>
    </dgm:pt>
    <dgm:pt modelId="{12C44D6C-3FFF-407D-B54B-A25BC59D967F}" type="parTrans" cxnId="{CF05BF54-A2D5-4EEE-9651-75017D5799F3}">
      <dgm:prSet/>
      <dgm:spPr/>
      <dgm:t>
        <a:bodyPr/>
        <a:lstStyle/>
        <a:p>
          <a:endParaRPr lang="tr-TR"/>
        </a:p>
      </dgm:t>
    </dgm:pt>
    <dgm:pt modelId="{CB14AC82-FD29-4158-A7AE-A282A6EEF760}" type="sibTrans" cxnId="{CF05BF54-A2D5-4EEE-9651-75017D5799F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tr-TR"/>
        </a:p>
      </dgm:t>
    </dgm:pt>
    <dgm:pt modelId="{8C1B40CD-2E50-4DD2-A0F3-4E4DF950B9B0}" type="pres">
      <dgm:prSet presAssocID="{45462B1D-8C5F-431E-9CEB-63EF99C9F86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D9075554-9A32-4167-86DA-7083EF0370F7}" type="pres">
      <dgm:prSet presAssocID="{4D62E158-52A5-48F6-8B02-B656BCB1F535}" presName="text1" presStyleCnt="0"/>
      <dgm:spPr/>
    </dgm:pt>
    <dgm:pt modelId="{9C5735DF-FEAE-414D-A7F6-2DBF7790ABF7}" type="pres">
      <dgm:prSet presAssocID="{4D62E158-52A5-48F6-8B02-B656BCB1F535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2E30F-7691-4AA6-957F-8625C686EFC4}" type="pres">
      <dgm:prSet presAssocID="{4D62E158-52A5-48F6-8B02-B656BCB1F535}" presName="textaccent1" presStyleCnt="0"/>
      <dgm:spPr/>
    </dgm:pt>
    <dgm:pt modelId="{38D6B3D1-E954-4749-BBFA-9E845E0568CA}" type="pres">
      <dgm:prSet presAssocID="{4D62E158-52A5-48F6-8B02-B656BCB1F535}" presName="accentRepeatNode" presStyleLbl="solidAlignAcc1" presStyleIdx="0" presStyleCnt="4"/>
      <dgm:spPr/>
    </dgm:pt>
    <dgm:pt modelId="{E8D42528-436B-4D91-8050-28BA4669A234}" type="pres">
      <dgm:prSet presAssocID="{1CD622E6-239C-459B-A094-4136116A2596}" presName="image1" presStyleCnt="0"/>
      <dgm:spPr/>
    </dgm:pt>
    <dgm:pt modelId="{11AC704E-EAEB-48E6-9819-7FD01935B859}" type="pres">
      <dgm:prSet presAssocID="{1CD622E6-239C-459B-A094-4136116A2596}" presName="imageRepeatNode" presStyleLbl="alignAcc1" presStyleIdx="0" presStyleCnt="2" custLinFactX="100000" custLinFactNeighborX="153249" custLinFactNeighborY="51909"/>
      <dgm:spPr/>
      <dgm:t>
        <a:bodyPr/>
        <a:lstStyle/>
        <a:p>
          <a:endParaRPr lang="tr-TR"/>
        </a:p>
      </dgm:t>
    </dgm:pt>
    <dgm:pt modelId="{C3099A46-F3E8-4CCB-93E9-BEF57213685F}" type="pres">
      <dgm:prSet presAssocID="{1CD622E6-239C-459B-A094-4136116A2596}" presName="imageaccent1" presStyleCnt="0"/>
      <dgm:spPr/>
    </dgm:pt>
    <dgm:pt modelId="{79A97735-10EE-4872-A404-FB8F75CE8AB0}" type="pres">
      <dgm:prSet presAssocID="{1CD622E6-239C-459B-A094-4136116A2596}" presName="accentRepeatNode" presStyleLbl="solidAlignAcc1" presStyleIdx="1" presStyleCnt="4"/>
      <dgm:spPr/>
    </dgm:pt>
    <dgm:pt modelId="{8C4BFB2C-A852-4924-B5A8-65DB0844727D}" type="pres">
      <dgm:prSet presAssocID="{1E4B2F23-7BDC-4327-932D-1B7141C9E38F}" presName="text2" presStyleCnt="0"/>
      <dgm:spPr/>
    </dgm:pt>
    <dgm:pt modelId="{3B4CA163-1C25-401B-A541-3BB36498E377}" type="pres">
      <dgm:prSet presAssocID="{1E4B2F23-7BDC-4327-932D-1B7141C9E38F}" presName="textRepeatNode" presStyleLbl="alignNode1" presStyleIdx="1" presStyleCnt="2" custLinFactNeighborX="2296" custLinFactNeighborY="-1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875D2C-58B8-4AAA-9997-C96F8BA70FE8}" type="pres">
      <dgm:prSet presAssocID="{1E4B2F23-7BDC-4327-932D-1B7141C9E38F}" presName="textaccent2" presStyleCnt="0"/>
      <dgm:spPr/>
    </dgm:pt>
    <dgm:pt modelId="{2D6C207B-787A-4FD5-8D5E-A5CF2455B10F}" type="pres">
      <dgm:prSet presAssocID="{1E4B2F23-7BDC-4327-932D-1B7141C9E38F}" presName="accentRepeatNode" presStyleLbl="solidAlignAcc1" presStyleIdx="2" presStyleCnt="4"/>
      <dgm:spPr/>
    </dgm:pt>
    <dgm:pt modelId="{94DAB63E-C64F-46AE-BEB3-6AB392EDCF02}" type="pres">
      <dgm:prSet presAssocID="{CB14AC82-FD29-4158-A7AE-A282A6EEF760}" presName="image2" presStyleCnt="0"/>
      <dgm:spPr/>
    </dgm:pt>
    <dgm:pt modelId="{4B298FA8-8A15-476C-A086-C481BFB9067C}" type="pres">
      <dgm:prSet presAssocID="{CB14AC82-FD29-4158-A7AE-A282A6EEF760}" presName="imageRepeatNode" presStyleLbl="alignAcc1" presStyleIdx="1" presStyleCnt="2" custLinFactX="-100000" custLinFactNeighborX="-150877" custLinFactNeighborY="-54074"/>
      <dgm:spPr/>
      <dgm:t>
        <a:bodyPr/>
        <a:lstStyle/>
        <a:p>
          <a:endParaRPr lang="tr-TR"/>
        </a:p>
      </dgm:t>
    </dgm:pt>
    <dgm:pt modelId="{B4787109-5DAF-4812-9EA1-2CE7ABA1E8FD}" type="pres">
      <dgm:prSet presAssocID="{CB14AC82-FD29-4158-A7AE-A282A6EEF760}" presName="imageaccent2" presStyleCnt="0"/>
      <dgm:spPr/>
    </dgm:pt>
    <dgm:pt modelId="{BCB07F55-385E-46D5-A92A-D1CDE711194E}" type="pres">
      <dgm:prSet presAssocID="{CB14AC82-FD29-4158-A7AE-A282A6EEF760}" presName="accentRepeatNode" presStyleLbl="solidAlignAcc1" presStyleIdx="3" presStyleCnt="4"/>
      <dgm:spPr/>
    </dgm:pt>
  </dgm:ptLst>
  <dgm:cxnLst>
    <dgm:cxn modelId="{CF05BF54-A2D5-4EEE-9651-75017D5799F3}" srcId="{45462B1D-8C5F-431E-9CEB-63EF99C9F86A}" destId="{1E4B2F23-7BDC-4327-932D-1B7141C9E38F}" srcOrd="1" destOrd="0" parTransId="{12C44D6C-3FFF-407D-B54B-A25BC59D967F}" sibTransId="{CB14AC82-FD29-4158-A7AE-A282A6EEF760}"/>
    <dgm:cxn modelId="{16DF9F39-106B-43C5-A812-2EFB4E4BF5A7}" type="presOf" srcId="{4D62E158-52A5-48F6-8B02-B656BCB1F535}" destId="{9C5735DF-FEAE-414D-A7F6-2DBF7790ABF7}" srcOrd="0" destOrd="0" presId="urn:microsoft.com/office/officeart/2008/layout/HexagonCluster"/>
    <dgm:cxn modelId="{54031F3F-472B-4563-8D45-EE8038B0CF4E}" type="presOf" srcId="{1E4B2F23-7BDC-4327-932D-1B7141C9E38F}" destId="{3B4CA163-1C25-401B-A541-3BB36498E377}" srcOrd="0" destOrd="0" presId="urn:microsoft.com/office/officeart/2008/layout/HexagonCluster"/>
    <dgm:cxn modelId="{C246F218-DBB3-4E05-8CC0-B6A30761DE82}" type="presOf" srcId="{1CD622E6-239C-459B-A094-4136116A2596}" destId="{11AC704E-EAEB-48E6-9819-7FD01935B859}" srcOrd="0" destOrd="0" presId="urn:microsoft.com/office/officeart/2008/layout/HexagonCluster"/>
    <dgm:cxn modelId="{8657D89B-ADA3-4DE1-B6F2-827935D796E7}" type="presOf" srcId="{CB14AC82-FD29-4158-A7AE-A282A6EEF760}" destId="{4B298FA8-8A15-476C-A086-C481BFB9067C}" srcOrd="0" destOrd="0" presId="urn:microsoft.com/office/officeart/2008/layout/HexagonCluster"/>
    <dgm:cxn modelId="{D9837DA5-D16F-4AFC-9F7B-7FE8FC0251FA}" srcId="{45462B1D-8C5F-431E-9CEB-63EF99C9F86A}" destId="{4D62E158-52A5-48F6-8B02-B656BCB1F535}" srcOrd="0" destOrd="0" parTransId="{ECF81E8D-2D8A-4EFD-8115-4AF162DE39D5}" sibTransId="{1CD622E6-239C-459B-A094-4136116A2596}"/>
    <dgm:cxn modelId="{4F6AFE9C-4CE0-4AEF-A779-257053741049}" type="presOf" srcId="{45462B1D-8C5F-431E-9CEB-63EF99C9F86A}" destId="{8C1B40CD-2E50-4DD2-A0F3-4E4DF950B9B0}" srcOrd="0" destOrd="0" presId="urn:microsoft.com/office/officeart/2008/layout/HexagonCluster"/>
    <dgm:cxn modelId="{EADA8231-C904-4A99-AD5B-D63E9146DD41}" type="presParOf" srcId="{8C1B40CD-2E50-4DD2-A0F3-4E4DF950B9B0}" destId="{D9075554-9A32-4167-86DA-7083EF0370F7}" srcOrd="0" destOrd="0" presId="urn:microsoft.com/office/officeart/2008/layout/HexagonCluster"/>
    <dgm:cxn modelId="{324B735E-0CB2-48B5-89B6-C1B8A68273BB}" type="presParOf" srcId="{D9075554-9A32-4167-86DA-7083EF0370F7}" destId="{9C5735DF-FEAE-414D-A7F6-2DBF7790ABF7}" srcOrd="0" destOrd="0" presId="urn:microsoft.com/office/officeart/2008/layout/HexagonCluster"/>
    <dgm:cxn modelId="{7F4CBF2C-8E84-4673-A7AF-C46E9BC48622}" type="presParOf" srcId="{8C1B40CD-2E50-4DD2-A0F3-4E4DF950B9B0}" destId="{D292E30F-7691-4AA6-957F-8625C686EFC4}" srcOrd="1" destOrd="0" presId="urn:microsoft.com/office/officeart/2008/layout/HexagonCluster"/>
    <dgm:cxn modelId="{84CDE399-EBE0-48A2-BA2D-54A6D3D0D585}" type="presParOf" srcId="{D292E30F-7691-4AA6-957F-8625C686EFC4}" destId="{38D6B3D1-E954-4749-BBFA-9E845E0568CA}" srcOrd="0" destOrd="0" presId="urn:microsoft.com/office/officeart/2008/layout/HexagonCluster"/>
    <dgm:cxn modelId="{C52245A1-15FE-4AFC-B923-2597905AB1EB}" type="presParOf" srcId="{8C1B40CD-2E50-4DD2-A0F3-4E4DF950B9B0}" destId="{E8D42528-436B-4D91-8050-28BA4669A234}" srcOrd="2" destOrd="0" presId="urn:microsoft.com/office/officeart/2008/layout/HexagonCluster"/>
    <dgm:cxn modelId="{0FB421F1-7E9D-4954-B401-02E3D0CC20B5}" type="presParOf" srcId="{E8D42528-436B-4D91-8050-28BA4669A234}" destId="{11AC704E-EAEB-48E6-9819-7FD01935B859}" srcOrd="0" destOrd="0" presId="urn:microsoft.com/office/officeart/2008/layout/HexagonCluster"/>
    <dgm:cxn modelId="{3473B1F6-A970-48FB-B44A-9E6B2E9132D4}" type="presParOf" srcId="{8C1B40CD-2E50-4DD2-A0F3-4E4DF950B9B0}" destId="{C3099A46-F3E8-4CCB-93E9-BEF57213685F}" srcOrd="3" destOrd="0" presId="urn:microsoft.com/office/officeart/2008/layout/HexagonCluster"/>
    <dgm:cxn modelId="{59D8C8BC-173B-411E-A555-FD0B19115F5C}" type="presParOf" srcId="{C3099A46-F3E8-4CCB-93E9-BEF57213685F}" destId="{79A97735-10EE-4872-A404-FB8F75CE8AB0}" srcOrd="0" destOrd="0" presId="urn:microsoft.com/office/officeart/2008/layout/HexagonCluster"/>
    <dgm:cxn modelId="{DB7AA7FA-9E0E-4D7D-9D9E-FD88B287C885}" type="presParOf" srcId="{8C1B40CD-2E50-4DD2-A0F3-4E4DF950B9B0}" destId="{8C4BFB2C-A852-4924-B5A8-65DB0844727D}" srcOrd="4" destOrd="0" presId="urn:microsoft.com/office/officeart/2008/layout/HexagonCluster"/>
    <dgm:cxn modelId="{B86E25E6-F45E-4D14-BFD1-29F47D455658}" type="presParOf" srcId="{8C4BFB2C-A852-4924-B5A8-65DB0844727D}" destId="{3B4CA163-1C25-401B-A541-3BB36498E377}" srcOrd="0" destOrd="0" presId="urn:microsoft.com/office/officeart/2008/layout/HexagonCluster"/>
    <dgm:cxn modelId="{BB021229-EFF2-4A42-AB17-A826B17EB42E}" type="presParOf" srcId="{8C1B40CD-2E50-4DD2-A0F3-4E4DF950B9B0}" destId="{ED875D2C-58B8-4AAA-9997-C96F8BA70FE8}" srcOrd="5" destOrd="0" presId="urn:microsoft.com/office/officeart/2008/layout/HexagonCluster"/>
    <dgm:cxn modelId="{42E6A631-22FE-4067-927E-9A71BEC46AA0}" type="presParOf" srcId="{ED875D2C-58B8-4AAA-9997-C96F8BA70FE8}" destId="{2D6C207B-787A-4FD5-8D5E-A5CF2455B10F}" srcOrd="0" destOrd="0" presId="urn:microsoft.com/office/officeart/2008/layout/HexagonCluster"/>
    <dgm:cxn modelId="{E4BBD2D0-E281-4971-A70C-A8A55B260973}" type="presParOf" srcId="{8C1B40CD-2E50-4DD2-A0F3-4E4DF950B9B0}" destId="{94DAB63E-C64F-46AE-BEB3-6AB392EDCF02}" srcOrd="6" destOrd="0" presId="urn:microsoft.com/office/officeart/2008/layout/HexagonCluster"/>
    <dgm:cxn modelId="{9BDADA35-364C-4B99-BF84-3B6AFCEEE6A4}" type="presParOf" srcId="{94DAB63E-C64F-46AE-BEB3-6AB392EDCF02}" destId="{4B298FA8-8A15-476C-A086-C481BFB9067C}" srcOrd="0" destOrd="0" presId="urn:microsoft.com/office/officeart/2008/layout/HexagonCluster"/>
    <dgm:cxn modelId="{5AC08752-4DCF-4AC2-9FC5-0CC149BD7ACF}" type="presParOf" srcId="{8C1B40CD-2E50-4DD2-A0F3-4E4DF950B9B0}" destId="{B4787109-5DAF-4812-9EA1-2CE7ABA1E8FD}" srcOrd="7" destOrd="0" presId="urn:microsoft.com/office/officeart/2008/layout/HexagonCluster"/>
    <dgm:cxn modelId="{B326C4ED-5702-4791-8FBF-578F723D50BF}" type="presParOf" srcId="{B4787109-5DAF-4812-9EA1-2CE7ABA1E8FD}" destId="{BCB07F55-385E-46D5-A92A-D1CDE711194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5F63CA-6A73-4485-AF06-1D88F87C3829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E55DBE4F-B51E-4456-9710-7D1C63097500}">
      <dgm:prSet phldrT="[Metin]" custT="1"/>
      <dgm:spPr/>
      <dgm:t>
        <a:bodyPr/>
        <a:lstStyle/>
        <a:p>
          <a:r>
            <a:rPr lang="tr-TR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Bretschneider</a:t>
          </a:r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solüsyonu (sodyum, magnezyum ve </a:t>
          </a:r>
          <a:r>
            <a:rPr lang="tr-TR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prokain</a:t>
          </a:r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içeriği yüksek)</a:t>
          </a:r>
          <a:endParaRPr lang="tr-TR" sz="1600" dirty="0"/>
        </a:p>
      </dgm:t>
    </dgm:pt>
    <dgm:pt modelId="{FA7F9F62-1568-447A-9BD8-A01F7D01747E}" type="parTrans" cxnId="{5A0D5658-6D47-4FCE-B6BC-3FE62CD6A102}">
      <dgm:prSet/>
      <dgm:spPr/>
      <dgm:t>
        <a:bodyPr/>
        <a:lstStyle/>
        <a:p>
          <a:endParaRPr lang="tr-TR"/>
        </a:p>
      </dgm:t>
    </dgm:pt>
    <dgm:pt modelId="{67347EA1-980F-4AA2-83A6-7CCCC8834FBD}" type="sibTrans" cxnId="{5A0D5658-6D47-4FCE-B6BC-3FE62CD6A102}">
      <dgm:prSet/>
      <dgm:spPr/>
      <dgm:t>
        <a:bodyPr/>
        <a:lstStyle/>
        <a:p>
          <a:endParaRPr lang="tr-TR"/>
        </a:p>
      </dgm:t>
    </dgm:pt>
    <dgm:pt modelId="{765771A8-E621-44B2-BB0E-2DE48E21980E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St. Thomas Hastanesi solüsyonu (</a:t>
          </a:r>
          <a:r>
            <a:rPr lang="tr-TR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Ringer</a:t>
          </a:r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solüsyonuna potasyum, magnezyum ve </a:t>
          </a:r>
          <a:r>
            <a:rPr lang="tr-TR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prokain</a:t>
          </a:r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eklenmesiyle oluşturulan)</a:t>
          </a:r>
          <a:endParaRPr lang="tr-TR" sz="1600" dirty="0"/>
        </a:p>
      </dgm:t>
    </dgm:pt>
    <dgm:pt modelId="{7B33E7E7-C406-4DAE-879A-1AC454719B71}" type="parTrans" cxnId="{C1ECA676-5522-46CE-9A96-D69F3C54EC45}">
      <dgm:prSet/>
      <dgm:spPr/>
      <dgm:t>
        <a:bodyPr/>
        <a:lstStyle/>
        <a:p>
          <a:endParaRPr lang="tr-TR"/>
        </a:p>
      </dgm:t>
    </dgm:pt>
    <dgm:pt modelId="{71C2B300-8F79-4DC2-A2BF-5DD2A08E106A}" type="sibTrans" cxnId="{C1ECA676-5522-46CE-9A96-D69F3C54EC45}">
      <dgm:prSet/>
      <dgm:spPr/>
      <dgm:t>
        <a:bodyPr/>
        <a:lstStyle/>
        <a:p>
          <a:endParaRPr lang="tr-TR"/>
        </a:p>
      </dgm:t>
    </dgm:pt>
    <dgm:pt modelId="{3C0A8148-BD82-4515-AD05-CB13AA3D5CED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Potasyumdan zengin solüsyonlar (magnezyum ve </a:t>
          </a:r>
          <a:r>
            <a:rPr lang="tr-TR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prokain</a:t>
          </a:r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içermeyen)</a:t>
          </a:r>
          <a:endParaRPr lang="tr-TR" sz="1600" dirty="0"/>
        </a:p>
      </dgm:t>
    </dgm:pt>
    <dgm:pt modelId="{944D1E22-99F3-4487-975A-206DD02D10AC}" type="parTrans" cxnId="{39E0F314-528B-4BA9-AEF2-3880A22DDCF7}">
      <dgm:prSet/>
      <dgm:spPr/>
      <dgm:t>
        <a:bodyPr/>
        <a:lstStyle/>
        <a:p>
          <a:endParaRPr lang="tr-TR"/>
        </a:p>
      </dgm:t>
    </dgm:pt>
    <dgm:pt modelId="{3BB923C9-FB3F-4530-8E64-73C47D5BC240}" type="sibTrans" cxnId="{39E0F314-528B-4BA9-AEF2-3880A22DDCF7}">
      <dgm:prSet/>
      <dgm:spPr/>
      <dgm:t>
        <a:bodyPr/>
        <a:lstStyle/>
        <a:p>
          <a:endParaRPr lang="tr-TR"/>
        </a:p>
      </dgm:t>
    </dgm:pt>
    <dgm:pt modelId="{708CEF48-4E88-475C-84FA-F45A7FC825A3}">
      <dgm:prSet phldrT="[Metin]" custT="1"/>
      <dgm:spPr/>
      <dgm:t>
        <a:bodyPr/>
        <a:lstStyle/>
        <a:p>
          <a:r>
            <a:rPr lang="tr-TR" sz="3100" dirty="0" smtClean="0"/>
            <a:t> </a:t>
          </a:r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Kan </a:t>
          </a:r>
          <a:r>
            <a:rPr lang="tr-TR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kardiyoplejisi</a:t>
          </a:r>
          <a:r>
            <a:rPr lang="tr-TR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endParaRPr lang="tr-TR" sz="1600" dirty="0"/>
        </a:p>
      </dgm:t>
    </dgm:pt>
    <dgm:pt modelId="{40D03982-B1B7-4F27-8E53-CEED4595AF45}" type="parTrans" cxnId="{CE7982BC-454E-4850-B6CC-80B143CBC1C6}">
      <dgm:prSet/>
      <dgm:spPr/>
      <dgm:t>
        <a:bodyPr/>
        <a:lstStyle/>
        <a:p>
          <a:endParaRPr lang="tr-TR"/>
        </a:p>
      </dgm:t>
    </dgm:pt>
    <dgm:pt modelId="{E1F20399-C41B-4A55-AF5F-39E10F2D7F50}" type="sibTrans" cxnId="{CE7982BC-454E-4850-B6CC-80B143CBC1C6}">
      <dgm:prSet/>
      <dgm:spPr/>
      <dgm:t>
        <a:bodyPr/>
        <a:lstStyle/>
        <a:p>
          <a:endParaRPr lang="tr-TR"/>
        </a:p>
      </dgm:t>
    </dgm:pt>
    <dgm:pt modelId="{785B24AE-4B99-426A-B373-4268A98B4209}" type="pres">
      <dgm:prSet presAssocID="{7A5F63CA-6A73-4485-AF06-1D88F87C38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77F4F3C-B1AC-4FB7-BE96-A8C179E59B05}" type="pres">
      <dgm:prSet presAssocID="{7A5F63CA-6A73-4485-AF06-1D88F87C3829}" presName="Name1" presStyleCnt="0"/>
      <dgm:spPr/>
    </dgm:pt>
    <dgm:pt modelId="{E5852AF9-3421-4540-934C-33C7B1566898}" type="pres">
      <dgm:prSet presAssocID="{7A5F63CA-6A73-4485-AF06-1D88F87C3829}" presName="cycle" presStyleCnt="0"/>
      <dgm:spPr/>
    </dgm:pt>
    <dgm:pt modelId="{83A54C12-E002-446F-B1BB-44ED7D5AE1A6}" type="pres">
      <dgm:prSet presAssocID="{7A5F63CA-6A73-4485-AF06-1D88F87C3829}" presName="srcNode" presStyleLbl="node1" presStyleIdx="0" presStyleCnt="4"/>
      <dgm:spPr/>
    </dgm:pt>
    <dgm:pt modelId="{70F95C82-BE3F-4EC9-A5B1-C4469B31FB36}" type="pres">
      <dgm:prSet presAssocID="{7A5F63CA-6A73-4485-AF06-1D88F87C3829}" presName="conn" presStyleLbl="parChTrans1D2" presStyleIdx="0" presStyleCnt="1"/>
      <dgm:spPr/>
      <dgm:t>
        <a:bodyPr/>
        <a:lstStyle/>
        <a:p>
          <a:endParaRPr lang="tr-TR"/>
        </a:p>
      </dgm:t>
    </dgm:pt>
    <dgm:pt modelId="{A6B0E823-239E-46F7-A00B-92797E8B9D3B}" type="pres">
      <dgm:prSet presAssocID="{7A5F63CA-6A73-4485-AF06-1D88F87C3829}" presName="extraNode" presStyleLbl="node1" presStyleIdx="0" presStyleCnt="4"/>
      <dgm:spPr/>
    </dgm:pt>
    <dgm:pt modelId="{5569D8F6-C069-402D-8A1A-2AA1EDE86B7A}" type="pres">
      <dgm:prSet presAssocID="{7A5F63CA-6A73-4485-AF06-1D88F87C3829}" presName="dstNode" presStyleLbl="node1" presStyleIdx="0" presStyleCnt="4"/>
      <dgm:spPr/>
    </dgm:pt>
    <dgm:pt modelId="{854BF298-A3E1-4FDC-AD6D-0307B80C9C9F}" type="pres">
      <dgm:prSet presAssocID="{E55DBE4F-B51E-4456-9710-7D1C6309750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C2627B-967C-4300-9E4C-8925D9BFEE13}" type="pres">
      <dgm:prSet presAssocID="{E55DBE4F-B51E-4456-9710-7D1C63097500}" presName="accent_1" presStyleCnt="0"/>
      <dgm:spPr/>
    </dgm:pt>
    <dgm:pt modelId="{E1310B24-CB7E-4EE8-B710-C3EE8C3FD575}" type="pres">
      <dgm:prSet presAssocID="{E55DBE4F-B51E-4456-9710-7D1C63097500}" presName="accentRepeatNode" presStyleLbl="solidFgAcc1" presStyleIdx="0" presStyleCnt="4"/>
      <dgm:spPr>
        <a:prstGeom prst="sun">
          <a:avLst/>
        </a:prstGeom>
      </dgm:spPr>
    </dgm:pt>
    <dgm:pt modelId="{F8711964-9935-4F57-B9E3-DD8B18CDD06C}" type="pres">
      <dgm:prSet presAssocID="{765771A8-E621-44B2-BB0E-2DE48E21980E}" presName="text_2" presStyleLbl="node1" presStyleIdx="1" presStyleCnt="4" custLinFactNeighborX="-4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02DD41-DB90-4AC7-B1EB-BC4C3B12FC41}" type="pres">
      <dgm:prSet presAssocID="{765771A8-E621-44B2-BB0E-2DE48E21980E}" presName="accent_2" presStyleCnt="0"/>
      <dgm:spPr/>
    </dgm:pt>
    <dgm:pt modelId="{C09474D6-77AC-4231-821B-9BB8AA47A5D6}" type="pres">
      <dgm:prSet presAssocID="{765771A8-E621-44B2-BB0E-2DE48E21980E}" presName="accentRepeatNode" presStyleLbl="solidFgAcc1" presStyleIdx="1" presStyleCnt="4"/>
      <dgm:spPr>
        <a:prstGeom prst="sun">
          <a:avLst/>
        </a:prstGeom>
      </dgm:spPr>
    </dgm:pt>
    <dgm:pt modelId="{97B57C5F-CF0C-4F5D-9162-23404793AB88}" type="pres">
      <dgm:prSet presAssocID="{3C0A8148-BD82-4515-AD05-CB13AA3D5CE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FD0ACB-E8FF-47C6-806A-D223C5974FBF}" type="pres">
      <dgm:prSet presAssocID="{3C0A8148-BD82-4515-AD05-CB13AA3D5CED}" presName="accent_3" presStyleCnt="0"/>
      <dgm:spPr/>
    </dgm:pt>
    <dgm:pt modelId="{3B5B8827-958C-4CD8-AE1F-AEAD84FDF3CC}" type="pres">
      <dgm:prSet presAssocID="{3C0A8148-BD82-4515-AD05-CB13AA3D5CED}" presName="accentRepeatNode" presStyleLbl="solidFgAcc1" presStyleIdx="2" presStyleCnt="4"/>
      <dgm:spPr>
        <a:prstGeom prst="sun">
          <a:avLst/>
        </a:prstGeom>
      </dgm:spPr>
    </dgm:pt>
    <dgm:pt modelId="{7DB135D0-B79B-4378-92C6-D7B43F110807}" type="pres">
      <dgm:prSet presAssocID="{708CEF48-4E88-475C-84FA-F45A7FC825A3}" presName="text_4" presStyleLbl="node1" presStyleIdx="3" presStyleCnt="4" custLinFactNeighborX="-11" custLinFactNeighborY="199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9E0964-2685-4B82-AB41-459B9EF3FD11}" type="pres">
      <dgm:prSet presAssocID="{708CEF48-4E88-475C-84FA-F45A7FC825A3}" presName="accent_4" presStyleCnt="0"/>
      <dgm:spPr/>
    </dgm:pt>
    <dgm:pt modelId="{CF717AB5-233C-42B8-98F7-D663590764BC}" type="pres">
      <dgm:prSet presAssocID="{708CEF48-4E88-475C-84FA-F45A7FC825A3}" presName="accentRepeatNode" presStyleLbl="solidFgAcc1" presStyleIdx="3" presStyleCnt="4"/>
      <dgm:spPr>
        <a:prstGeom prst="sun">
          <a:avLst/>
        </a:prstGeom>
      </dgm:spPr>
    </dgm:pt>
  </dgm:ptLst>
  <dgm:cxnLst>
    <dgm:cxn modelId="{9F8BB04F-6442-40D9-BDD3-6CF1831AF90F}" type="presOf" srcId="{708CEF48-4E88-475C-84FA-F45A7FC825A3}" destId="{7DB135D0-B79B-4378-92C6-D7B43F110807}" srcOrd="0" destOrd="0" presId="urn:microsoft.com/office/officeart/2008/layout/VerticalCurvedList"/>
    <dgm:cxn modelId="{C1ECA676-5522-46CE-9A96-D69F3C54EC45}" srcId="{7A5F63CA-6A73-4485-AF06-1D88F87C3829}" destId="{765771A8-E621-44B2-BB0E-2DE48E21980E}" srcOrd="1" destOrd="0" parTransId="{7B33E7E7-C406-4DAE-879A-1AC454719B71}" sibTransId="{71C2B300-8F79-4DC2-A2BF-5DD2A08E106A}"/>
    <dgm:cxn modelId="{13C8ACAD-A168-4CC2-8898-07CCFF22DED0}" type="presOf" srcId="{E55DBE4F-B51E-4456-9710-7D1C63097500}" destId="{854BF298-A3E1-4FDC-AD6D-0307B80C9C9F}" srcOrd="0" destOrd="0" presId="urn:microsoft.com/office/officeart/2008/layout/VerticalCurvedList"/>
    <dgm:cxn modelId="{EF59DB98-DC55-4799-970D-ACB8E78F0EE5}" type="presOf" srcId="{67347EA1-980F-4AA2-83A6-7CCCC8834FBD}" destId="{70F95C82-BE3F-4EC9-A5B1-C4469B31FB36}" srcOrd="0" destOrd="0" presId="urn:microsoft.com/office/officeart/2008/layout/VerticalCurvedList"/>
    <dgm:cxn modelId="{CE7982BC-454E-4850-B6CC-80B143CBC1C6}" srcId="{7A5F63CA-6A73-4485-AF06-1D88F87C3829}" destId="{708CEF48-4E88-475C-84FA-F45A7FC825A3}" srcOrd="3" destOrd="0" parTransId="{40D03982-B1B7-4F27-8E53-CEED4595AF45}" sibTransId="{E1F20399-C41B-4A55-AF5F-39E10F2D7F50}"/>
    <dgm:cxn modelId="{39E0F314-528B-4BA9-AEF2-3880A22DDCF7}" srcId="{7A5F63CA-6A73-4485-AF06-1D88F87C3829}" destId="{3C0A8148-BD82-4515-AD05-CB13AA3D5CED}" srcOrd="2" destOrd="0" parTransId="{944D1E22-99F3-4487-975A-206DD02D10AC}" sibTransId="{3BB923C9-FB3F-4530-8E64-73C47D5BC240}"/>
    <dgm:cxn modelId="{58DF68FC-1BB9-4DC7-A9F3-97E72993FADB}" type="presOf" srcId="{7A5F63CA-6A73-4485-AF06-1D88F87C3829}" destId="{785B24AE-4B99-426A-B373-4268A98B4209}" srcOrd="0" destOrd="0" presId="urn:microsoft.com/office/officeart/2008/layout/VerticalCurvedList"/>
    <dgm:cxn modelId="{5A0D5658-6D47-4FCE-B6BC-3FE62CD6A102}" srcId="{7A5F63CA-6A73-4485-AF06-1D88F87C3829}" destId="{E55DBE4F-B51E-4456-9710-7D1C63097500}" srcOrd="0" destOrd="0" parTransId="{FA7F9F62-1568-447A-9BD8-A01F7D01747E}" sibTransId="{67347EA1-980F-4AA2-83A6-7CCCC8834FBD}"/>
    <dgm:cxn modelId="{2632C104-49C9-4C25-BB50-AD6CA008A9D2}" type="presOf" srcId="{765771A8-E621-44B2-BB0E-2DE48E21980E}" destId="{F8711964-9935-4F57-B9E3-DD8B18CDD06C}" srcOrd="0" destOrd="0" presId="urn:microsoft.com/office/officeart/2008/layout/VerticalCurvedList"/>
    <dgm:cxn modelId="{C38F8ABB-AF86-493B-A4AA-BE0C3389FC2B}" type="presOf" srcId="{3C0A8148-BD82-4515-AD05-CB13AA3D5CED}" destId="{97B57C5F-CF0C-4F5D-9162-23404793AB88}" srcOrd="0" destOrd="0" presId="urn:microsoft.com/office/officeart/2008/layout/VerticalCurvedList"/>
    <dgm:cxn modelId="{DC806D3E-A18D-4A5B-AD3A-7D12245AD072}" type="presParOf" srcId="{785B24AE-4B99-426A-B373-4268A98B4209}" destId="{C77F4F3C-B1AC-4FB7-BE96-A8C179E59B05}" srcOrd="0" destOrd="0" presId="urn:microsoft.com/office/officeart/2008/layout/VerticalCurvedList"/>
    <dgm:cxn modelId="{370F1574-DD14-4C23-A54A-8DD0D24D17CA}" type="presParOf" srcId="{C77F4F3C-B1AC-4FB7-BE96-A8C179E59B05}" destId="{E5852AF9-3421-4540-934C-33C7B1566898}" srcOrd="0" destOrd="0" presId="urn:microsoft.com/office/officeart/2008/layout/VerticalCurvedList"/>
    <dgm:cxn modelId="{875F8842-8CF9-4FFF-8557-609544A84279}" type="presParOf" srcId="{E5852AF9-3421-4540-934C-33C7B1566898}" destId="{83A54C12-E002-446F-B1BB-44ED7D5AE1A6}" srcOrd="0" destOrd="0" presId="urn:microsoft.com/office/officeart/2008/layout/VerticalCurvedList"/>
    <dgm:cxn modelId="{1D02EDD6-7F5F-4291-A878-66132AB324C5}" type="presParOf" srcId="{E5852AF9-3421-4540-934C-33C7B1566898}" destId="{70F95C82-BE3F-4EC9-A5B1-C4469B31FB36}" srcOrd="1" destOrd="0" presId="urn:microsoft.com/office/officeart/2008/layout/VerticalCurvedList"/>
    <dgm:cxn modelId="{7209A97F-80D9-4AD8-A2A0-94DF1204DD71}" type="presParOf" srcId="{E5852AF9-3421-4540-934C-33C7B1566898}" destId="{A6B0E823-239E-46F7-A00B-92797E8B9D3B}" srcOrd="2" destOrd="0" presId="urn:microsoft.com/office/officeart/2008/layout/VerticalCurvedList"/>
    <dgm:cxn modelId="{A53D6D7D-24D4-455F-8A05-F965E09014BF}" type="presParOf" srcId="{E5852AF9-3421-4540-934C-33C7B1566898}" destId="{5569D8F6-C069-402D-8A1A-2AA1EDE86B7A}" srcOrd="3" destOrd="0" presId="urn:microsoft.com/office/officeart/2008/layout/VerticalCurvedList"/>
    <dgm:cxn modelId="{5C455FB0-60B1-4790-92E6-47B093A75C6D}" type="presParOf" srcId="{C77F4F3C-B1AC-4FB7-BE96-A8C179E59B05}" destId="{854BF298-A3E1-4FDC-AD6D-0307B80C9C9F}" srcOrd="1" destOrd="0" presId="urn:microsoft.com/office/officeart/2008/layout/VerticalCurvedList"/>
    <dgm:cxn modelId="{165CCB32-A691-4673-AECF-3A1F2A8E417D}" type="presParOf" srcId="{C77F4F3C-B1AC-4FB7-BE96-A8C179E59B05}" destId="{8EC2627B-967C-4300-9E4C-8925D9BFEE13}" srcOrd="2" destOrd="0" presId="urn:microsoft.com/office/officeart/2008/layout/VerticalCurvedList"/>
    <dgm:cxn modelId="{B0EBCF8C-54C0-4641-ABAF-7897E5DF68AD}" type="presParOf" srcId="{8EC2627B-967C-4300-9E4C-8925D9BFEE13}" destId="{E1310B24-CB7E-4EE8-B710-C3EE8C3FD575}" srcOrd="0" destOrd="0" presId="urn:microsoft.com/office/officeart/2008/layout/VerticalCurvedList"/>
    <dgm:cxn modelId="{52804ABB-2ADC-485C-967F-A335A5761838}" type="presParOf" srcId="{C77F4F3C-B1AC-4FB7-BE96-A8C179E59B05}" destId="{F8711964-9935-4F57-B9E3-DD8B18CDD06C}" srcOrd="3" destOrd="0" presId="urn:microsoft.com/office/officeart/2008/layout/VerticalCurvedList"/>
    <dgm:cxn modelId="{98CD132D-18A0-43B7-894F-F06B493E0E41}" type="presParOf" srcId="{C77F4F3C-B1AC-4FB7-BE96-A8C179E59B05}" destId="{AA02DD41-DB90-4AC7-B1EB-BC4C3B12FC41}" srcOrd="4" destOrd="0" presId="urn:microsoft.com/office/officeart/2008/layout/VerticalCurvedList"/>
    <dgm:cxn modelId="{2A1B0093-B033-4421-854F-9EDF8D89D13F}" type="presParOf" srcId="{AA02DD41-DB90-4AC7-B1EB-BC4C3B12FC41}" destId="{C09474D6-77AC-4231-821B-9BB8AA47A5D6}" srcOrd="0" destOrd="0" presId="urn:microsoft.com/office/officeart/2008/layout/VerticalCurvedList"/>
    <dgm:cxn modelId="{58E02D4B-BD00-4557-82AA-63C1D4D7C8E3}" type="presParOf" srcId="{C77F4F3C-B1AC-4FB7-BE96-A8C179E59B05}" destId="{97B57C5F-CF0C-4F5D-9162-23404793AB88}" srcOrd="5" destOrd="0" presId="urn:microsoft.com/office/officeart/2008/layout/VerticalCurvedList"/>
    <dgm:cxn modelId="{72E9DDD0-DFB0-4975-8C4C-C7592F5CAA57}" type="presParOf" srcId="{C77F4F3C-B1AC-4FB7-BE96-A8C179E59B05}" destId="{96FD0ACB-E8FF-47C6-806A-D223C5974FBF}" srcOrd="6" destOrd="0" presId="urn:microsoft.com/office/officeart/2008/layout/VerticalCurvedList"/>
    <dgm:cxn modelId="{4B230860-1DC1-4FC5-BB5F-23BBEC4CEEA3}" type="presParOf" srcId="{96FD0ACB-E8FF-47C6-806A-D223C5974FBF}" destId="{3B5B8827-958C-4CD8-AE1F-AEAD84FDF3CC}" srcOrd="0" destOrd="0" presId="urn:microsoft.com/office/officeart/2008/layout/VerticalCurvedList"/>
    <dgm:cxn modelId="{1C1AC09F-6DE3-43E2-BBF2-406DB82BF5B3}" type="presParOf" srcId="{C77F4F3C-B1AC-4FB7-BE96-A8C179E59B05}" destId="{7DB135D0-B79B-4378-92C6-D7B43F110807}" srcOrd="7" destOrd="0" presId="urn:microsoft.com/office/officeart/2008/layout/VerticalCurvedList"/>
    <dgm:cxn modelId="{91EC2DE0-507A-44AB-888C-B5BD9474CF75}" type="presParOf" srcId="{C77F4F3C-B1AC-4FB7-BE96-A8C179E59B05}" destId="{969E0964-2685-4B82-AB41-459B9EF3FD11}" srcOrd="8" destOrd="0" presId="urn:microsoft.com/office/officeart/2008/layout/VerticalCurvedList"/>
    <dgm:cxn modelId="{B292BA47-8A71-4DD1-B0C0-264875B6F165}" type="presParOf" srcId="{969E0964-2685-4B82-AB41-459B9EF3FD11}" destId="{CF717AB5-233C-42B8-98F7-D663590764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A0D12B-6253-4EBB-A43F-FA8A3734EA3A}" type="doc">
      <dgm:prSet loTypeId="urn:microsoft.com/office/officeart/2005/8/layout/chevron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AD4BD04-157C-4326-9E2E-273661988544}">
      <dgm:prSet phldrT="[Metin]" custT="1"/>
      <dgm:spPr/>
      <dgm:t>
        <a:bodyPr/>
        <a:lstStyle/>
        <a:p>
          <a:pPr algn="l">
            <a:lnSpc>
              <a:spcPct val="90000"/>
            </a:lnSpc>
          </a:pPr>
          <a:r>
            <a:rPr lang="tr-TR" sz="1600" dirty="0" err="1" smtClean="0"/>
            <a:t>Kardiyoplejiye</a:t>
          </a:r>
          <a:r>
            <a:rPr lang="tr-TR" sz="1600" dirty="0" smtClean="0"/>
            <a:t> bağlı </a:t>
          </a:r>
          <a:r>
            <a:rPr lang="tr-TR" sz="1600" dirty="0" err="1" smtClean="0"/>
            <a:t>iskemi</a:t>
          </a:r>
          <a:r>
            <a:rPr lang="tr-TR" sz="1600" dirty="0" smtClean="0"/>
            <a:t> </a:t>
          </a:r>
          <a:r>
            <a:rPr lang="tr-TR" sz="1600" dirty="0" err="1" smtClean="0"/>
            <a:t>reperfüzyon</a:t>
          </a:r>
          <a:r>
            <a:rPr lang="tr-TR" sz="1600" dirty="0" smtClean="0"/>
            <a:t> hasarını belgelemek üzere yapılmış ilk insan çalışmalarından biri </a:t>
          </a:r>
          <a:r>
            <a:rPr lang="tr-TR" sz="1600" dirty="0" smtClean="0">
              <a:solidFill>
                <a:srgbClr val="00B050"/>
              </a:solidFill>
            </a:rPr>
            <a:t>1997</a:t>
          </a:r>
          <a:r>
            <a:rPr lang="tr-TR" sz="1600" dirty="0" smtClean="0"/>
            <a:t> yılında  Koroner arter bypass cerrahisi yapılan 30 hasta üzerinde  </a:t>
          </a:r>
          <a:r>
            <a:rPr lang="tr-TR" sz="1600" dirty="0" err="1" smtClean="0"/>
            <a:t>kardiyopleji</a:t>
          </a:r>
          <a:r>
            <a:rPr lang="tr-TR" sz="1600" dirty="0" smtClean="0"/>
            <a:t> solüsyonu olarak </a:t>
          </a:r>
          <a:r>
            <a:rPr lang="tr-TR" sz="1600" dirty="0" smtClean="0">
              <a:solidFill>
                <a:srgbClr val="FF0000"/>
              </a:solidFill>
            </a:rPr>
            <a:t>10 hastaya St. Thomas II solüsyonu</a:t>
          </a:r>
          <a:r>
            <a:rPr lang="tr-TR" sz="1600" dirty="0" smtClean="0"/>
            <a:t>, 10 hastaya </a:t>
          </a:r>
          <a:r>
            <a:rPr lang="tr-TR" sz="1600" dirty="0" err="1" smtClean="0">
              <a:solidFill>
                <a:srgbClr val="FF0000"/>
              </a:solidFill>
            </a:rPr>
            <a:t>Bretschneider</a:t>
          </a:r>
          <a:r>
            <a:rPr lang="tr-TR" sz="1600" dirty="0" smtClean="0">
              <a:solidFill>
                <a:srgbClr val="FF0000"/>
              </a:solidFill>
            </a:rPr>
            <a:t> solüsyonu</a:t>
          </a:r>
          <a:r>
            <a:rPr lang="tr-TR" sz="1600" dirty="0" smtClean="0"/>
            <a:t> ve 10 hastaya da </a:t>
          </a:r>
          <a:r>
            <a:rPr lang="tr-TR" sz="1600" dirty="0" smtClean="0">
              <a:solidFill>
                <a:srgbClr val="FF0000"/>
              </a:solidFill>
            </a:rPr>
            <a:t>Hamburg solüsyonu </a:t>
          </a:r>
          <a:r>
            <a:rPr lang="tr-TR" sz="1600" dirty="0" smtClean="0"/>
            <a:t>kullanılmıştır. </a:t>
          </a:r>
          <a:r>
            <a:rPr lang="tr-TR" sz="1600" dirty="0" err="1" smtClean="0"/>
            <a:t>Kardiyopulmoner</a:t>
          </a:r>
          <a:r>
            <a:rPr lang="tr-TR" sz="1600" dirty="0" smtClean="0"/>
            <a:t> bypass öncesi, </a:t>
          </a:r>
          <a:r>
            <a:rPr lang="tr-TR" sz="1600" dirty="0" err="1" smtClean="0"/>
            <a:t>kardioplejik</a:t>
          </a:r>
          <a:r>
            <a:rPr lang="tr-TR" sz="1600" dirty="0" smtClean="0"/>
            <a:t> </a:t>
          </a:r>
          <a:r>
            <a:rPr lang="tr-TR" sz="1600" dirty="0" err="1" smtClean="0"/>
            <a:t>arrest</a:t>
          </a:r>
          <a:r>
            <a:rPr lang="tr-TR" sz="1600" dirty="0" smtClean="0"/>
            <a:t> sonrası ve </a:t>
          </a:r>
          <a:r>
            <a:rPr lang="tr-TR" sz="1600" dirty="0" err="1" smtClean="0"/>
            <a:t>reperfüzyon</a:t>
          </a:r>
          <a:r>
            <a:rPr lang="tr-TR" sz="1600" dirty="0" smtClean="0"/>
            <a:t> sonrası sağ </a:t>
          </a:r>
          <a:r>
            <a:rPr lang="tr-TR" sz="1600" dirty="0" err="1" smtClean="0"/>
            <a:t>atrial</a:t>
          </a:r>
          <a:r>
            <a:rPr lang="tr-TR" sz="1600" dirty="0" smtClean="0"/>
            <a:t> doku örnekleri alınmıştır. </a:t>
          </a:r>
          <a:r>
            <a:rPr lang="tr-TR" sz="1600" dirty="0" err="1" smtClean="0"/>
            <a:t>Kardiyoplejik</a:t>
          </a:r>
          <a:r>
            <a:rPr lang="tr-TR" sz="1600" dirty="0" smtClean="0"/>
            <a:t> </a:t>
          </a:r>
          <a:r>
            <a:rPr lang="tr-TR" sz="1600" dirty="0" err="1" smtClean="0"/>
            <a:t>arrest</a:t>
          </a:r>
          <a:r>
            <a:rPr lang="tr-TR" sz="1600" dirty="0" smtClean="0"/>
            <a:t> ve </a:t>
          </a:r>
          <a:r>
            <a:rPr lang="tr-TR" sz="1600" dirty="0" err="1" smtClean="0"/>
            <a:t>reperfüzyon</a:t>
          </a:r>
          <a:r>
            <a:rPr lang="tr-TR" sz="1600" dirty="0" smtClean="0"/>
            <a:t> sonrasında </a:t>
          </a:r>
          <a:r>
            <a:rPr lang="tr-TR" sz="1600" dirty="0" err="1" smtClean="0"/>
            <a:t>apoptozun</a:t>
          </a:r>
          <a:r>
            <a:rPr lang="tr-TR" sz="1600" dirty="0" smtClean="0"/>
            <a:t> arttığı ve bu artışın </a:t>
          </a:r>
          <a:r>
            <a:rPr lang="tr-TR" sz="1600" dirty="0" err="1" smtClean="0"/>
            <a:t>subendokardiyal</a:t>
          </a:r>
          <a:r>
            <a:rPr lang="tr-TR" sz="1600" dirty="0" smtClean="0"/>
            <a:t> dokuda daha belirgin olduğu gösterilmiştir.</a:t>
          </a:r>
          <a:endParaRPr lang="tr-TR" sz="1600" dirty="0"/>
        </a:p>
      </dgm:t>
    </dgm:pt>
    <dgm:pt modelId="{2ACB1ACC-B5B7-4C64-BBD4-D6F4F3C8DABF}" type="parTrans" cxnId="{E77BD364-AC90-43C0-89D8-D87D8E2F3BAC}">
      <dgm:prSet/>
      <dgm:spPr/>
      <dgm:t>
        <a:bodyPr/>
        <a:lstStyle/>
        <a:p>
          <a:endParaRPr lang="tr-TR"/>
        </a:p>
      </dgm:t>
    </dgm:pt>
    <dgm:pt modelId="{B88818BE-C788-43E1-B746-8EA03089894C}" type="sibTrans" cxnId="{E77BD364-AC90-43C0-89D8-D87D8E2F3BAC}">
      <dgm:prSet/>
      <dgm:spPr/>
      <dgm:t>
        <a:bodyPr/>
        <a:lstStyle/>
        <a:p>
          <a:endParaRPr lang="tr-TR"/>
        </a:p>
      </dgm:t>
    </dgm:pt>
    <dgm:pt modelId="{AA2BA880-09D2-4B7A-813E-D355DA01E73A}">
      <dgm:prSet phldrT="[Metin]"/>
      <dgm:spPr/>
      <dgm:t>
        <a:bodyPr/>
        <a:lstStyle/>
        <a:p>
          <a:endParaRPr lang="tr-TR" dirty="0"/>
        </a:p>
      </dgm:t>
    </dgm:pt>
    <dgm:pt modelId="{58C6D863-47F2-419F-A621-49E79C1173AA}" type="parTrans" cxnId="{FEC5DA8F-DD6D-4780-9263-15C9207E9892}">
      <dgm:prSet/>
      <dgm:spPr/>
      <dgm:t>
        <a:bodyPr/>
        <a:lstStyle/>
        <a:p>
          <a:endParaRPr lang="tr-TR"/>
        </a:p>
      </dgm:t>
    </dgm:pt>
    <dgm:pt modelId="{D915FF5B-A0DF-4F7B-82FD-7D1AB04CAE8C}" type="sibTrans" cxnId="{FEC5DA8F-DD6D-4780-9263-15C9207E9892}">
      <dgm:prSet/>
      <dgm:spPr/>
      <dgm:t>
        <a:bodyPr/>
        <a:lstStyle/>
        <a:p>
          <a:endParaRPr lang="tr-TR"/>
        </a:p>
      </dgm:t>
    </dgm:pt>
    <dgm:pt modelId="{DF839277-5BD5-4D3F-A8FF-BE393EEC7F8D}">
      <dgm:prSet phldrT="[Metin]"/>
      <dgm:spPr/>
      <dgm:t>
        <a:bodyPr/>
        <a:lstStyle/>
        <a:p>
          <a:pPr algn="l">
            <a:lnSpc>
              <a:spcPct val="90000"/>
            </a:lnSpc>
          </a:pPr>
          <a:r>
            <a:rPr lang="tr-TR" sz="1400" dirty="0" smtClean="0"/>
            <a:t>Benzer bir çalışma da, </a:t>
          </a:r>
          <a:r>
            <a:rPr lang="tr-TR" sz="1400" dirty="0" smtClean="0">
              <a:solidFill>
                <a:srgbClr val="00B050"/>
              </a:solidFill>
            </a:rPr>
            <a:t>2002</a:t>
          </a:r>
          <a:r>
            <a:rPr lang="tr-TR" sz="1400" dirty="0" smtClean="0"/>
            <a:t> yılında  Koroner bypass cerrahisi yapılan 11 hasta üzerinde yapılan çalışmada </a:t>
          </a:r>
          <a:r>
            <a:rPr lang="tr-TR" sz="1400" dirty="0" err="1" smtClean="0"/>
            <a:t>kardiyopleji</a:t>
          </a:r>
          <a:r>
            <a:rPr lang="tr-TR" sz="1400" dirty="0" smtClean="0"/>
            <a:t> solüsyonu olarak tüm hastalarda </a:t>
          </a:r>
          <a:r>
            <a:rPr lang="tr-TR" sz="1400" dirty="0" err="1" smtClean="0">
              <a:solidFill>
                <a:srgbClr val="FF0000"/>
              </a:solidFill>
            </a:rPr>
            <a:t>Kirsch</a:t>
          </a:r>
          <a:r>
            <a:rPr lang="tr-TR" sz="1400" dirty="0" smtClean="0">
              <a:solidFill>
                <a:srgbClr val="FF0000"/>
              </a:solidFill>
            </a:rPr>
            <a:t> solüsyonunu </a:t>
          </a:r>
          <a:r>
            <a:rPr lang="tr-TR" sz="1400" dirty="0" smtClean="0"/>
            <a:t>ve </a:t>
          </a:r>
          <a:r>
            <a:rPr lang="tr-TR" sz="1400" dirty="0" err="1" smtClean="0">
              <a:solidFill>
                <a:srgbClr val="FF0000"/>
              </a:solidFill>
            </a:rPr>
            <a:t>Bretschneider</a:t>
          </a:r>
          <a:r>
            <a:rPr lang="tr-TR" sz="1400" dirty="0" smtClean="0">
              <a:solidFill>
                <a:srgbClr val="FF0000"/>
              </a:solidFill>
            </a:rPr>
            <a:t> solüsyonu </a:t>
          </a:r>
          <a:r>
            <a:rPr lang="tr-TR" sz="1400" dirty="0" smtClean="0"/>
            <a:t>bir arada kullanılmıştır. </a:t>
          </a:r>
          <a:r>
            <a:rPr lang="tr-TR" sz="1400" dirty="0" err="1" smtClean="0"/>
            <a:t>Kardiyopulmoner</a:t>
          </a:r>
          <a:r>
            <a:rPr lang="tr-TR" sz="1400" dirty="0" smtClean="0"/>
            <a:t> bypass öncesinde ve sonrasında sağ </a:t>
          </a:r>
          <a:r>
            <a:rPr lang="tr-TR" sz="1400" dirty="0" err="1" smtClean="0"/>
            <a:t>atrial</a:t>
          </a:r>
          <a:r>
            <a:rPr lang="tr-TR" sz="1400" dirty="0" smtClean="0"/>
            <a:t> doku örnekleri alınarak </a:t>
          </a:r>
          <a:r>
            <a:rPr lang="tr-TR" sz="1400" dirty="0" err="1" smtClean="0"/>
            <a:t>apoptoz</a:t>
          </a:r>
          <a:r>
            <a:rPr lang="tr-TR" sz="1400" dirty="0" smtClean="0"/>
            <a:t> açısından incelenmiştir. Sonuçta bu hasta grubunda da açık kalp cerrahisi sonrası </a:t>
          </a:r>
          <a:r>
            <a:rPr lang="tr-TR" sz="1400" dirty="0" err="1" smtClean="0"/>
            <a:t>apoptoz</a:t>
          </a:r>
          <a:r>
            <a:rPr lang="tr-TR" sz="1400" dirty="0" smtClean="0"/>
            <a:t> geliştiği gösterilmiştir.</a:t>
          </a:r>
          <a:endParaRPr lang="tr-TR" sz="1400" dirty="0"/>
        </a:p>
      </dgm:t>
    </dgm:pt>
    <dgm:pt modelId="{A0F9110E-F721-4308-AD1F-E4A70AFFF01A}" type="parTrans" cxnId="{B2B06390-65CE-4C56-B868-E05610659190}">
      <dgm:prSet/>
      <dgm:spPr/>
      <dgm:t>
        <a:bodyPr/>
        <a:lstStyle/>
        <a:p>
          <a:endParaRPr lang="tr-TR"/>
        </a:p>
      </dgm:t>
    </dgm:pt>
    <dgm:pt modelId="{05E8FB53-D1DD-4008-8B71-67F2EF1E4BE7}" type="sibTrans" cxnId="{B2B06390-65CE-4C56-B868-E05610659190}">
      <dgm:prSet/>
      <dgm:spPr/>
      <dgm:t>
        <a:bodyPr/>
        <a:lstStyle/>
        <a:p>
          <a:endParaRPr lang="tr-TR"/>
        </a:p>
      </dgm:t>
    </dgm:pt>
    <dgm:pt modelId="{2E02476C-C190-4E70-9186-59FCA3DA9593}">
      <dgm:prSet phldrT="[Metin]"/>
      <dgm:spPr/>
      <dgm:t>
        <a:bodyPr/>
        <a:lstStyle/>
        <a:p>
          <a:endParaRPr lang="tr-TR" dirty="0"/>
        </a:p>
      </dgm:t>
    </dgm:pt>
    <dgm:pt modelId="{108CCCDD-8981-48C5-B763-31784C56C0B9}" type="sibTrans" cxnId="{837E0367-BC09-463E-9099-AD92A27C0064}">
      <dgm:prSet/>
      <dgm:spPr/>
      <dgm:t>
        <a:bodyPr/>
        <a:lstStyle/>
        <a:p>
          <a:endParaRPr lang="tr-TR"/>
        </a:p>
      </dgm:t>
    </dgm:pt>
    <dgm:pt modelId="{84BF3B29-1E0B-4E92-95EA-5344B6A1A10E}" type="parTrans" cxnId="{837E0367-BC09-463E-9099-AD92A27C0064}">
      <dgm:prSet/>
      <dgm:spPr/>
      <dgm:t>
        <a:bodyPr/>
        <a:lstStyle/>
        <a:p>
          <a:endParaRPr lang="tr-TR"/>
        </a:p>
      </dgm:t>
    </dgm:pt>
    <dgm:pt modelId="{511E9105-B207-4553-9012-B15542BC68A1}">
      <dgm:prSet phldrT="[Metin]" custT="1"/>
      <dgm:spPr/>
      <dgm:t>
        <a:bodyPr/>
        <a:lstStyle/>
        <a:p>
          <a:pPr algn="r">
            <a:lnSpc>
              <a:spcPct val="100000"/>
            </a:lnSpc>
          </a:pPr>
          <a:r>
            <a:rPr lang="tr-TR" sz="800" dirty="0" err="1" smtClean="0"/>
            <a:t>Eur</a:t>
          </a:r>
          <a:r>
            <a:rPr lang="tr-TR" sz="800" dirty="0" smtClean="0"/>
            <a:t> J </a:t>
          </a:r>
          <a:r>
            <a:rPr lang="tr-TR" sz="800" dirty="0" err="1" smtClean="0"/>
            <a:t>Cardiothorac</a:t>
          </a:r>
          <a:r>
            <a:rPr lang="tr-TR" sz="800" dirty="0" smtClean="0"/>
            <a:t> </a:t>
          </a:r>
          <a:r>
            <a:rPr lang="tr-TR" sz="800" dirty="0" err="1" smtClean="0"/>
            <a:t>Surg</a:t>
          </a:r>
          <a:r>
            <a:rPr lang="tr-TR" sz="800" dirty="0" smtClean="0"/>
            <a:t>. 1997 Aug;12(2):261-7.</a:t>
          </a:r>
          <a:endParaRPr lang="tr-TR" sz="800" dirty="0"/>
        </a:p>
      </dgm:t>
    </dgm:pt>
    <dgm:pt modelId="{D98CC801-71C5-47A4-ADF8-C77B20CEFF6E}" type="parTrans" cxnId="{684CB29F-9DCC-4F3F-91EA-845010E9876B}">
      <dgm:prSet/>
      <dgm:spPr/>
      <dgm:t>
        <a:bodyPr/>
        <a:lstStyle/>
        <a:p>
          <a:endParaRPr lang="tr-TR"/>
        </a:p>
      </dgm:t>
    </dgm:pt>
    <dgm:pt modelId="{40ABAEAB-4DC1-473A-8793-2F4E1A03BA8E}" type="sibTrans" cxnId="{684CB29F-9DCC-4F3F-91EA-845010E9876B}">
      <dgm:prSet/>
      <dgm:spPr/>
      <dgm:t>
        <a:bodyPr/>
        <a:lstStyle/>
        <a:p>
          <a:endParaRPr lang="tr-TR"/>
        </a:p>
      </dgm:t>
    </dgm:pt>
    <dgm:pt modelId="{2BAB3B02-52A5-4FC6-865A-853F0725295F}">
      <dgm:prSet phldrT="[Metin]" custT="1"/>
      <dgm:spPr/>
      <dgm:t>
        <a:bodyPr/>
        <a:lstStyle/>
        <a:p>
          <a:pPr algn="r">
            <a:lnSpc>
              <a:spcPct val="100000"/>
            </a:lnSpc>
          </a:pPr>
          <a:endParaRPr lang="tr-TR" sz="800" dirty="0"/>
        </a:p>
      </dgm:t>
    </dgm:pt>
    <dgm:pt modelId="{98E446D8-C2B2-4592-9750-5A06DE257CB9}" type="parTrans" cxnId="{47DEF06C-CEF4-45D0-947A-4390AA8AE149}">
      <dgm:prSet/>
      <dgm:spPr/>
      <dgm:t>
        <a:bodyPr/>
        <a:lstStyle/>
        <a:p>
          <a:endParaRPr lang="tr-TR"/>
        </a:p>
      </dgm:t>
    </dgm:pt>
    <dgm:pt modelId="{32D56EC2-AE36-4EF6-9B79-59318D0E51C8}" type="sibTrans" cxnId="{47DEF06C-CEF4-45D0-947A-4390AA8AE149}">
      <dgm:prSet/>
      <dgm:spPr/>
      <dgm:t>
        <a:bodyPr/>
        <a:lstStyle/>
        <a:p>
          <a:endParaRPr lang="tr-TR"/>
        </a:p>
      </dgm:t>
    </dgm:pt>
    <dgm:pt modelId="{908D14E4-F6E2-4F2F-BDCE-2400FC0B90A5}">
      <dgm:prSet phldrT="[Metin]" custT="1"/>
      <dgm:spPr/>
      <dgm:t>
        <a:bodyPr/>
        <a:lstStyle/>
        <a:p>
          <a:pPr algn="r">
            <a:lnSpc>
              <a:spcPct val="100000"/>
            </a:lnSpc>
          </a:pPr>
          <a:endParaRPr lang="tr-TR" sz="800" dirty="0"/>
        </a:p>
      </dgm:t>
    </dgm:pt>
    <dgm:pt modelId="{FC70CC62-AB0E-4374-AF3B-939EAD605A9B}" type="parTrans" cxnId="{02768C79-F548-4314-9B6E-FE8A211F80D0}">
      <dgm:prSet/>
      <dgm:spPr/>
      <dgm:t>
        <a:bodyPr/>
        <a:lstStyle/>
        <a:p>
          <a:endParaRPr lang="tr-TR"/>
        </a:p>
      </dgm:t>
    </dgm:pt>
    <dgm:pt modelId="{B1596273-550F-4180-9808-8C1620B6A5DC}" type="sibTrans" cxnId="{02768C79-F548-4314-9B6E-FE8A211F80D0}">
      <dgm:prSet/>
      <dgm:spPr/>
      <dgm:t>
        <a:bodyPr/>
        <a:lstStyle/>
        <a:p>
          <a:endParaRPr lang="tr-TR"/>
        </a:p>
      </dgm:t>
    </dgm:pt>
    <dgm:pt modelId="{0EFA7D9B-B01D-4442-962D-7C236DFEC656}">
      <dgm:prSet phldrT="[Metin]" custT="1"/>
      <dgm:spPr/>
      <dgm:t>
        <a:bodyPr/>
        <a:lstStyle/>
        <a:p>
          <a:pPr algn="r">
            <a:lnSpc>
              <a:spcPct val="100000"/>
            </a:lnSpc>
          </a:pPr>
          <a:r>
            <a:rPr lang="tr-TR" sz="800" dirty="0" err="1" smtClean="0"/>
            <a:t>Schmitt</a:t>
          </a:r>
          <a:r>
            <a:rPr lang="tr-TR" sz="800" dirty="0" smtClean="0"/>
            <a:t> JP,  et </a:t>
          </a:r>
          <a:r>
            <a:rPr lang="tr-TR" sz="800" dirty="0" err="1" smtClean="0"/>
            <a:t>all</a:t>
          </a:r>
          <a:r>
            <a:rPr lang="tr-TR" sz="800" dirty="0" smtClean="0"/>
            <a:t>. </a:t>
          </a:r>
          <a:r>
            <a:rPr lang="tr-TR" sz="800" dirty="0" smtClean="0">
              <a:hlinkClick xmlns:r="http://schemas.openxmlformats.org/officeDocument/2006/relationships" r:id="rId1"/>
            </a:rPr>
            <a:t>Role of </a:t>
          </a:r>
          <a:r>
            <a:rPr lang="tr-TR" sz="800" dirty="0" err="1" smtClean="0">
              <a:hlinkClick xmlns:r="http://schemas.openxmlformats.org/officeDocument/2006/relationships" r:id="rId1"/>
            </a:rPr>
            <a:t>apoptosis</a:t>
          </a:r>
          <a:r>
            <a:rPr lang="tr-TR" sz="800" dirty="0" smtClean="0">
              <a:hlinkClick xmlns:r="http://schemas.openxmlformats.org/officeDocument/2006/relationships" r:id="rId1"/>
            </a:rPr>
            <a:t> in </a:t>
          </a:r>
          <a:r>
            <a:rPr lang="tr-TR" sz="800" dirty="0" err="1" smtClean="0">
              <a:hlinkClick xmlns:r="http://schemas.openxmlformats.org/officeDocument/2006/relationships" r:id="rId1"/>
            </a:rPr>
            <a:t>myocardial</a:t>
          </a:r>
          <a:r>
            <a:rPr lang="tr-TR" sz="800" dirty="0" smtClean="0">
              <a:hlinkClick xmlns:r="http://schemas.openxmlformats.org/officeDocument/2006/relationships" r:id="rId1"/>
            </a:rPr>
            <a:t> </a:t>
          </a:r>
          <a:r>
            <a:rPr lang="tr-TR" sz="800" dirty="0" err="1" smtClean="0">
              <a:hlinkClick xmlns:r="http://schemas.openxmlformats.org/officeDocument/2006/relationships" r:id="rId1"/>
            </a:rPr>
            <a:t>stunning</a:t>
          </a:r>
          <a:r>
            <a:rPr lang="tr-TR" sz="800" dirty="0" smtClean="0">
              <a:hlinkClick xmlns:r="http://schemas.openxmlformats.org/officeDocument/2006/relationships" r:id="rId1"/>
            </a:rPr>
            <a:t> </a:t>
          </a:r>
          <a:r>
            <a:rPr lang="tr-TR" sz="800" dirty="0" err="1" smtClean="0">
              <a:hlinkClick xmlns:r="http://schemas.openxmlformats.org/officeDocument/2006/relationships" r:id="rId1"/>
            </a:rPr>
            <a:t>after</a:t>
          </a:r>
          <a:r>
            <a:rPr lang="tr-TR" sz="800" dirty="0" smtClean="0">
              <a:hlinkClick xmlns:r="http://schemas.openxmlformats.org/officeDocument/2006/relationships" r:id="rId1"/>
            </a:rPr>
            <a:t> </a:t>
          </a:r>
          <a:r>
            <a:rPr lang="tr-TR" sz="800" dirty="0" err="1" smtClean="0">
              <a:hlinkClick xmlns:r="http://schemas.openxmlformats.org/officeDocument/2006/relationships" r:id="rId1"/>
            </a:rPr>
            <a:t>open</a:t>
          </a:r>
          <a:r>
            <a:rPr lang="tr-TR" sz="800" dirty="0" smtClean="0">
              <a:hlinkClick xmlns:r="http://schemas.openxmlformats.org/officeDocument/2006/relationships" r:id="rId1"/>
            </a:rPr>
            <a:t> </a:t>
          </a:r>
          <a:r>
            <a:rPr lang="tr-TR" sz="800" dirty="0" err="1" smtClean="0">
              <a:hlinkClick xmlns:r="http://schemas.openxmlformats.org/officeDocument/2006/relationships" r:id="rId1"/>
            </a:rPr>
            <a:t>heart</a:t>
          </a:r>
          <a:r>
            <a:rPr lang="tr-TR" sz="800" dirty="0" smtClean="0">
              <a:hlinkClick xmlns:r="http://schemas.openxmlformats.org/officeDocument/2006/relationships" r:id="rId1"/>
            </a:rPr>
            <a:t> </a:t>
          </a:r>
          <a:r>
            <a:rPr lang="tr-TR" sz="800" dirty="0" err="1" smtClean="0">
              <a:hlinkClick xmlns:r="http://schemas.openxmlformats.org/officeDocument/2006/relationships" r:id="rId1"/>
            </a:rPr>
            <a:t>surgery</a:t>
          </a:r>
          <a:r>
            <a:rPr lang="tr-TR" sz="800" dirty="0" smtClean="0">
              <a:hlinkClick xmlns:r="http://schemas.openxmlformats.org/officeDocument/2006/relationships" r:id="rId1"/>
            </a:rPr>
            <a:t>.</a:t>
          </a:r>
          <a:r>
            <a:rPr lang="tr-TR" sz="800" dirty="0" smtClean="0"/>
            <a:t> </a:t>
          </a:r>
          <a:endParaRPr lang="tr-TR" sz="800" dirty="0"/>
        </a:p>
      </dgm:t>
    </dgm:pt>
    <dgm:pt modelId="{07AD932B-BF99-49EA-B74B-EFEC4E9B3510}" type="parTrans" cxnId="{E63691AE-9228-46B0-9190-DAA612027A24}">
      <dgm:prSet/>
      <dgm:spPr/>
      <dgm:t>
        <a:bodyPr/>
        <a:lstStyle/>
        <a:p>
          <a:endParaRPr lang="tr-TR"/>
        </a:p>
      </dgm:t>
    </dgm:pt>
    <dgm:pt modelId="{9A6F2787-EEEB-47B9-8426-92CE87BD0838}" type="sibTrans" cxnId="{E63691AE-9228-46B0-9190-DAA612027A24}">
      <dgm:prSet/>
      <dgm:spPr/>
      <dgm:t>
        <a:bodyPr/>
        <a:lstStyle/>
        <a:p>
          <a:endParaRPr lang="tr-TR"/>
        </a:p>
      </dgm:t>
    </dgm:pt>
    <dgm:pt modelId="{23B2900D-8F6B-4537-A3E2-37559EFF912B}">
      <dgm:prSet phldrT="[Metin]" custT="1"/>
      <dgm:spPr/>
      <dgm:t>
        <a:bodyPr/>
        <a:lstStyle/>
        <a:p>
          <a:pPr algn="r">
            <a:lnSpc>
              <a:spcPct val="100000"/>
            </a:lnSpc>
          </a:pPr>
          <a:r>
            <a:rPr lang="tr-TR" sz="800" dirty="0" err="1" smtClean="0"/>
            <a:t>Ann</a:t>
          </a:r>
          <a:r>
            <a:rPr lang="tr-TR" sz="800" dirty="0" smtClean="0"/>
            <a:t> </a:t>
          </a:r>
          <a:r>
            <a:rPr lang="tr-TR" sz="800" dirty="0" err="1" smtClean="0"/>
            <a:t>Thorac</a:t>
          </a:r>
          <a:r>
            <a:rPr lang="tr-TR" sz="800" dirty="0" smtClean="0"/>
            <a:t> </a:t>
          </a:r>
          <a:r>
            <a:rPr lang="tr-TR" sz="800" dirty="0" err="1" smtClean="0"/>
            <a:t>Surg</a:t>
          </a:r>
          <a:r>
            <a:rPr lang="tr-TR" sz="800" dirty="0" smtClean="0"/>
            <a:t>. 2002 Apr;73(4):1229-35.</a:t>
          </a:r>
          <a:endParaRPr lang="tr-TR" sz="800" dirty="0"/>
        </a:p>
      </dgm:t>
    </dgm:pt>
    <dgm:pt modelId="{3B05715A-2F68-42EF-823A-0D95FEB3F284}" type="parTrans" cxnId="{F3BAB711-583C-4FD6-A107-ED3F46FCDD7D}">
      <dgm:prSet/>
      <dgm:spPr/>
      <dgm:t>
        <a:bodyPr/>
        <a:lstStyle/>
        <a:p>
          <a:endParaRPr lang="tr-TR"/>
        </a:p>
      </dgm:t>
    </dgm:pt>
    <dgm:pt modelId="{1D0CC12D-61C1-44C8-996F-76F928CA154C}" type="sibTrans" cxnId="{F3BAB711-583C-4FD6-A107-ED3F46FCDD7D}">
      <dgm:prSet/>
      <dgm:spPr/>
      <dgm:t>
        <a:bodyPr/>
        <a:lstStyle/>
        <a:p>
          <a:endParaRPr lang="tr-TR"/>
        </a:p>
      </dgm:t>
    </dgm:pt>
    <dgm:pt modelId="{5691CC8A-9785-4D87-856F-DC5DE502F350}">
      <dgm:prSet phldrT="[Metin]" custT="1"/>
      <dgm:spPr/>
      <dgm:t>
        <a:bodyPr/>
        <a:lstStyle/>
        <a:p>
          <a:pPr algn="r">
            <a:lnSpc>
              <a:spcPct val="100000"/>
            </a:lnSpc>
          </a:pPr>
          <a:r>
            <a:rPr lang="tr-TR" sz="800" dirty="0" err="1" smtClean="0"/>
            <a:t>Aebert</a:t>
          </a:r>
          <a:r>
            <a:rPr lang="tr-TR" sz="800" dirty="0" smtClean="0"/>
            <a:t> H, et </a:t>
          </a:r>
          <a:r>
            <a:rPr lang="tr-TR" sz="800" dirty="0" err="1" smtClean="0"/>
            <a:t>all</a:t>
          </a:r>
          <a:r>
            <a:rPr lang="tr-TR" sz="800" dirty="0" smtClean="0"/>
            <a:t>. </a:t>
          </a:r>
          <a:r>
            <a:rPr lang="tr-TR" sz="800" dirty="0" err="1" smtClean="0">
              <a:hlinkClick xmlns:r="http://schemas.openxmlformats.org/officeDocument/2006/relationships" r:id="rId2"/>
            </a:rPr>
            <a:t>Induction</a:t>
          </a:r>
          <a:r>
            <a:rPr lang="tr-TR" sz="800" dirty="0" smtClean="0">
              <a:hlinkClick xmlns:r="http://schemas.openxmlformats.org/officeDocument/2006/relationships" r:id="rId2"/>
            </a:rPr>
            <a:t> of </a:t>
          </a:r>
          <a:r>
            <a:rPr lang="tr-TR" sz="800" dirty="0" err="1" smtClean="0">
              <a:hlinkClick xmlns:r="http://schemas.openxmlformats.org/officeDocument/2006/relationships" r:id="rId2"/>
            </a:rPr>
            <a:t>early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immediate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genes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and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programmed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cell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death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following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cardioplegic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arrest</a:t>
          </a:r>
          <a:r>
            <a:rPr lang="tr-TR" sz="800" dirty="0" smtClean="0">
              <a:hlinkClick xmlns:r="http://schemas.openxmlformats.org/officeDocument/2006/relationships" r:id="rId2"/>
            </a:rPr>
            <a:t> in </a:t>
          </a:r>
          <a:r>
            <a:rPr lang="tr-TR" sz="800" dirty="0" err="1" smtClean="0">
              <a:hlinkClick xmlns:r="http://schemas.openxmlformats.org/officeDocument/2006/relationships" r:id="rId2"/>
            </a:rPr>
            <a:t>human</a:t>
          </a:r>
          <a:r>
            <a:rPr lang="tr-TR" sz="800" dirty="0" smtClean="0">
              <a:hlinkClick xmlns:r="http://schemas.openxmlformats.org/officeDocument/2006/relationships" r:id="rId2"/>
            </a:rPr>
            <a:t> </a:t>
          </a:r>
          <a:r>
            <a:rPr lang="tr-TR" sz="800" dirty="0" err="1" smtClean="0">
              <a:hlinkClick xmlns:r="http://schemas.openxmlformats.org/officeDocument/2006/relationships" r:id="rId2"/>
            </a:rPr>
            <a:t>hearts</a:t>
          </a:r>
          <a:r>
            <a:rPr lang="tr-TR" sz="800" dirty="0" smtClean="0">
              <a:hlinkClick xmlns:r="http://schemas.openxmlformats.org/officeDocument/2006/relationships" r:id="rId2"/>
            </a:rPr>
            <a:t>.</a:t>
          </a:r>
          <a:r>
            <a:rPr lang="tr-TR" sz="800" dirty="0" smtClean="0"/>
            <a:t> </a:t>
          </a:r>
          <a:endParaRPr lang="tr-TR" sz="800" dirty="0"/>
        </a:p>
      </dgm:t>
    </dgm:pt>
    <dgm:pt modelId="{5410EB0E-318D-4D5E-80C0-D50ADF3C44D3}" type="sibTrans" cxnId="{8F2076D3-1CA4-4475-B6DA-423C3CFADC3A}">
      <dgm:prSet/>
      <dgm:spPr/>
      <dgm:t>
        <a:bodyPr/>
        <a:lstStyle/>
        <a:p>
          <a:endParaRPr lang="tr-TR"/>
        </a:p>
      </dgm:t>
    </dgm:pt>
    <dgm:pt modelId="{85DDF5D4-9C83-42D7-8A46-3EEE5D5858A2}" type="parTrans" cxnId="{8F2076D3-1CA4-4475-B6DA-423C3CFADC3A}">
      <dgm:prSet/>
      <dgm:spPr/>
      <dgm:t>
        <a:bodyPr/>
        <a:lstStyle/>
        <a:p>
          <a:endParaRPr lang="tr-TR"/>
        </a:p>
      </dgm:t>
    </dgm:pt>
    <dgm:pt modelId="{7C23E7EE-B13B-4953-8E64-ED15ABA68B9B}" type="pres">
      <dgm:prSet presAssocID="{80A0D12B-6253-4EBB-A43F-FA8A3734EA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CA28E2A-9236-407B-99D2-F11066D7BDAB}" type="pres">
      <dgm:prSet presAssocID="{2E02476C-C190-4E70-9186-59FCA3DA9593}" presName="composite" presStyleCnt="0"/>
      <dgm:spPr/>
      <dgm:t>
        <a:bodyPr/>
        <a:lstStyle/>
        <a:p>
          <a:endParaRPr lang="tr-TR"/>
        </a:p>
      </dgm:t>
    </dgm:pt>
    <dgm:pt modelId="{C8F68886-1E0E-4B87-8A63-755BBC511852}" type="pres">
      <dgm:prSet presAssocID="{2E02476C-C190-4E70-9186-59FCA3DA9593}" presName="parentText" presStyleLbl="alignNode1" presStyleIdx="0" presStyleCnt="2" custScaleX="112866" custScaleY="118015" custLinFactNeighborY="-511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C83EF2-A73F-4006-8F35-DEC04ADD91BC}" type="pres">
      <dgm:prSet presAssocID="{2E02476C-C190-4E70-9186-59FCA3DA9593}" presName="descendantText" presStyleLbl="alignAcc1" presStyleIdx="0" presStyleCnt="2" custScaleX="95114" custScaleY="175610" custLinFactNeighborY="93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51074C-13FA-4E37-836A-0E1BA85EF251}" type="pres">
      <dgm:prSet presAssocID="{108CCCDD-8981-48C5-B763-31784C56C0B9}" presName="sp" presStyleCnt="0"/>
      <dgm:spPr/>
      <dgm:t>
        <a:bodyPr/>
        <a:lstStyle/>
        <a:p>
          <a:endParaRPr lang="tr-TR"/>
        </a:p>
      </dgm:t>
    </dgm:pt>
    <dgm:pt modelId="{5A000B6A-0898-4A3B-B2C9-BD8C245E8A1E}" type="pres">
      <dgm:prSet presAssocID="{AA2BA880-09D2-4B7A-813E-D355DA01E73A}" presName="composite" presStyleCnt="0"/>
      <dgm:spPr/>
      <dgm:t>
        <a:bodyPr/>
        <a:lstStyle/>
        <a:p>
          <a:endParaRPr lang="tr-TR"/>
        </a:p>
      </dgm:t>
    </dgm:pt>
    <dgm:pt modelId="{2DC12AFE-A4F0-4F75-A140-613E558A401B}" type="pres">
      <dgm:prSet presAssocID="{AA2BA880-09D2-4B7A-813E-D355DA01E73A}" presName="parentText" presStyleLbl="alignNode1" presStyleIdx="1" presStyleCnt="2" custScaleX="114026" custScaleY="120537" custLinFactNeighborX="721" custLinFactNeighborY="261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31F312-0CEE-413C-9BC2-B4D46A792DCE}" type="pres">
      <dgm:prSet presAssocID="{AA2BA880-09D2-4B7A-813E-D355DA01E73A}" presName="descendantText" presStyleLbl="alignAcc1" presStyleIdx="1" presStyleCnt="2" custScaleX="93222" custScaleY="156031" custLinFactNeighborX="138" custLinFactNeighborY="132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B06390-65CE-4C56-B868-E05610659190}" srcId="{AA2BA880-09D2-4B7A-813E-D355DA01E73A}" destId="{DF839277-5BD5-4D3F-A8FF-BE393EEC7F8D}" srcOrd="0" destOrd="0" parTransId="{A0F9110E-F721-4308-AD1F-E4A70AFFF01A}" sibTransId="{05E8FB53-D1DD-4008-8B71-67F2EF1E4BE7}"/>
    <dgm:cxn modelId="{926FD64F-AE6D-45AE-B638-F40EDBF54F25}" type="presOf" srcId="{5691CC8A-9785-4D87-856F-DC5DE502F350}" destId="{A5C83EF2-A73F-4006-8F35-DEC04ADD91BC}" srcOrd="0" destOrd="1" presId="urn:microsoft.com/office/officeart/2005/8/layout/chevron2"/>
    <dgm:cxn modelId="{684CB29F-9DCC-4F3F-91EA-845010E9876B}" srcId="{2E02476C-C190-4E70-9186-59FCA3DA9593}" destId="{511E9105-B207-4553-9012-B15542BC68A1}" srcOrd="2" destOrd="0" parTransId="{D98CC801-71C5-47A4-ADF8-C77B20CEFF6E}" sibTransId="{40ABAEAB-4DC1-473A-8793-2F4E1A03BA8E}"/>
    <dgm:cxn modelId="{A4ED2088-1B7F-4E86-90CB-1E7E439BFE3E}" type="presOf" srcId="{908D14E4-F6E2-4F2F-BDCE-2400FC0B90A5}" destId="{2F31F312-0CEE-413C-9BC2-B4D46A792DCE}" srcOrd="0" destOrd="2" presId="urn:microsoft.com/office/officeart/2005/8/layout/chevron2"/>
    <dgm:cxn modelId="{FEC5DA8F-DD6D-4780-9263-15C9207E9892}" srcId="{80A0D12B-6253-4EBB-A43F-FA8A3734EA3A}" destId="{AA2BA880-09D2-4B7A-813E-D355DA01E73A}" srcOrd="1" destOrd="0" parTransId="{58C6D863-47F2-419F-A621-49E79C1173AA}" sibTransId="{D915FF5B-A0DF-4F7B-82FD-7D1AB04CAE8C}"/>
    <dgm:cxn modelId="{5BFDB053-27C6-4548-B52C-BA85C3A32A02}" type="presOf" srcId="{FAD4BD04-157C-4326-9E2E-273661988544}" destId="{A5C83EF2-A73F-4006-8F35-DEC04ADD91BC}" srcOrd="0" destOrd="0" presId="urn:microsoft.com/office/officeart/2005/8/layout/chevron2"/>
    <dgm:cxn modelId="{E63691AE-9228-46B0-9190-DAA612027A24}" srcId="{AA2BA880-09D2-4B7A-813E-D355DA01E73A}" destId="{0EFA7D9B-B01D-4442-962D-7C236DFEC656}" srcOrd="3" destOrd="0" parTransId="{07AD932B-BF99-49EA-B74B-EFEC4E9B3510}" sibTransId="{9A6F2787-EEEB-47B9-8426-92CE87BD0838}"/>
    <dgm:cxn modelId="{837E0367-BC09-463E-9099-AD92A27C0064}" srcId="{80A0D12B-6253-4EBB-A43F-FA8A3734EA3A}" destId="{2E02476C-C190-4E70-9186-59FCA3DA9593}" srcOrd="0" destOrd="0" parTransId="{84BF3B29-1E0B-4E92-95EA-5344B6A1A10E}" sibTransId="{108CCCDD-8981-48C5-B763-31784C56C0B9}"/>
    <dgm:cxn modelId="{2B0B4D33-4F3D-4C9E-BFDE-A48230DD1CB2}" type="presOf" srcId="{2E02476C-C190-4E70-9186-59FCA3DA9593}" destId="{C8F68886-1E0E-4B87-8A63-755BBC511852}" srcOrd="0" destOrd="0" presId="urn:microsoft.com/office/officeart/2005/8/layout/chevron2"/>
    <dgm:cxn modelId="{965C649C-77D5-4800-95A9-C0D774A672F4}" type="presOf" srcId="{23B2900D-8F6B-4537-A3E2-37559EFF912B}" destId="{2F31F312-0CEE-413C-9BC2-B4D46A792DCE}" srcOrd="0" destOrd="4" presId="urn:microsoft.com/office/officeart/2005/8/layout/chevron2"/>
    <dgm:cxn modelId="{22E82D6C-10F3-4566-B279-D5B547F5CD8B}" type="presOf" srcId="{AA2BA880-09D2-4B7A-813E-D355DA01E73A}" destId="{2DC12AFE-A4F0-4F75-A140-613E558A401B}" srcOrd="0" destOrd="0" presId="urn:microsoft.com/office/officeart/2005/8/layout/chevron2"/>
    <dgm:cxn modelId="{302380E7-A62B-4894-83F6-BE562FB1C7D8}" type="presOf" srcId="{80A0D12B-6253-4EBB-A43F-FA8A3734EA3A}" destId="{7C23E7EE-B13B-4953-8E64-ED15ABA68B9B}" srcOrd="0" destOrd="0" presId="urn:microsoft.com/office/officeart/2005/8/layout/chevron2"/>
    <dgm:cxn modelId="{8F2076D3-1CA4-4475-B6DA-423C3CFADC3A}" srcId="{2E02476C-C190-4E70-9186-59FCA3DA9593}" destId="{5691CC8A-9785-4D87-856F-DC5DE502F350}" srcOrd="1" destOrd="0" parTransId="{85DDF5D4-9C83-42D7-8A46-3EEE5D5858A2}" sibTransId="{5410EB0E-318D-4D5E-80C0-D50ADF3C44D3}"/>
    <dgm:cxn modelId="{47DEF06C-CEF4-45D0-947A-4390AA8AE149}" srcId="{AA2BA880-09D2-4B7A-813E-D355DA01E73A}" destId="{2BAB3B02-52A5-4FC6-865A-853F0725295F}" srcOrd="1" destOrd="0" parTransId="{98E446D8-C2B2-4592-9750-5A06DE257CB9}" sibTransId="{32D56EC2-AE36-4EF6-9B79-59318D0E51C8}"/>
    <dgm:cxn modelId="{3188B3F1-CBCA-4EF4-A042-51C857F02395}" type="presOf" srcId="{2BAB3B02-52A5-4FC6-865A-853F0725295F}" destId="{2F31F312-0CEE-413C-9BC2-B4D46A792DCE}" srcOrd="0" destOrd="1" presId="urn:microsoft.com/office/officeart/2005/8/layout/chevron2"/>
    <dgm:cxn modelId="{02768C79-F548-4314-9B6E-FE8A211F80D0}" srcId="{AA2BA880-09D2-4B7A-813E-D355DA01E73A}" destId="{908D14E4-F6E2-4F2F-BDCE-2400FC0B90A5}" srcOrd="2" destOrd="0" parTransId="{FC70CC62-AB0E-4374-AF3B-939EAD605A9B}" sibTransId="{B1596273-550F-4180-9808-8C1620B6A5DC}"/>
    <dgm:cxn modelId="{1DBAB568-8C54-461A-B295-1DBE246FBC1C}" type="presOf" srcId="{511E9105-B207-4553-9012-B15542BC68A1}" destId="{A5C83EF2-A73F-4006-8F35-DEC04ADD91BC}" srcOrd="0" destOrd="2" presId="urn:microsoft.com/office/officeart/2005/8/layout/chevron2"/>
    <dgm:cxn modelId="{E77BD364-AC90-43C0-89D8-D87D8E2F3BAC}" srcId="{2E02476C-C190-4E70-9186-59FCA3DA9593}" destId="{FAD4BD04-157C-4326-9E2E-273661988544}" srcOrd="0" destOrd="0" parTransId="{2ACB1ACC-B5B7-4C64-BBD4-D6F4F3C8DABF}" sibTransId="{B88818BE-C788-43E1-B746-8EA03089894C}"/>
    <dgm:cxn modelId="{C25C56C2-0EB3-4F42-ABC4-1C233CB9AA24}" type="presOf" srcId="{0EFA7D9B-B01D-4442-962D-7C236DFEC656}" destId="{2F31F312-0CEE-413C-9BC2-B4D46A792DCE}" srcOrd="0" destOrd="3" presId="urn:microsoft.com/office/officeart/2005/8/layout/chevron2"/>
    <dgm:cxn modelId="{1D27B9E6-CAF5-4E2D-87EF-13C9F565E734}" type="presOf" srcId="{DF839277-5BD5-4D3F-A8FF-BE393EEC7F8D}" destId="{2F31F312-0CEE-413C-9BC2-B4D46A792DCE}" srcOrd="0" destOrd="0" presId="urn:microsoft.com/office/officeart/2005/8/layout/chevron2"/>
    <dgm:cxn modelId="{F3BAB711-583C-4FD6-A107-ED3F46FCDD7D}" srcId="{AA2BA880-09D2-4B7A-813E-D355DA01E73A}" destId="{23B2900D-8F6B-4537-A3E2-37559EFF912B}" srcOrd="4" destOrd="0" parTransId="{3B05715A-2F68-42EF-823A-0D95FEB3F284}" sibTransId="{1D0CC12D-61C1-44C8-996F-76F928CA154C}"/>
    <dgm:cxn modelId="{6F24C1D3-AE55-4ECC-AE2B-03972D5815AB}" type="presParOf" srcId="{7C23E7EE-B13B-4953-8E64-ED15ABA68B9B}" destId="{ECA28E2A-9236-407B-99D2-F11066D7BDAB}" srcOrd="0" destOrd="0" presId="urn:microsoft.com/office/officeart/2005/8/layout/chevron2"/>
    <dgm:cxn modelId="{4EEFABFD-577F-4B33-BD8F-453A9253AA04}" type="presParOf" srcId="{ECA28E2A-9236-407B-99D2-F11066D7BDAB}" destId="{C8F68886-1E0E-4B87-8A63-755BBC511852}" srcOrd="0" destOrd="0" presId="urn:microsoft.com/office/officeart/2005/8/layout/chevron2"/>
    <dgm:cxn modelId="{7FFAACA9-9438-477E-8151-477A04C65440}" type="presParOf" srcId="{ECA28E2A-9236-407B-99D2-F11066D7BDAB}" destId="{A5C83EF2-A73F-4006-8F35-DEC04ADD91BC}" srcOrd="1" destOrd="0" presId="urn:microsoft.com/office/officeart/2005/8/layout/chevron2"/>
    <dgm:cxn modelId="{A1DCBACC-E2DB-42A7-8C84-4BF88B8BAA5B}" type="presParOf" srcId="{7C23E7EE-B13B-4953-8E64-ED15ABA68B9B}" destId="{3751074C-13FA-4E37-836A-0E1BA85EF251}" srcOrd="1" destOrd="0" presId="urn:microsoft.com/office/officeart/2005/8/layout/chevron2"/>
    <dgm:cxn modelId="{A7A9C520-AAC9-4C0F-8841-C898712B80EA}" type="presParOf" srcId="{7C23E7EE-B13B-4953-8E64-ED15ABA68B9B}" destId="{5A000B6A-0898-4A3B-B2C9-BD8C245E8A1E}" srcOrd="2" destOrd="0" presId="urn:microsoft.com/office/officeart/2005/8/layout/chevron2"/>
    <dgm:cxn modelId="{ECB8FF1C-C254-43C2-A3E1-3E41F357993D}" type="presParOf" srcId="{5A000B6A-0898-4A3B-B2C9-BD8C245E8A1E}" destId="{2DC12AFE-A4F0-4F75-A140-613E558A401B}" srcOrd="0" destOrd="0" presId="urn:microsoft.com/office/officeart/2005/8/layout/chevron2"/>
    <dgm:cxn modelId="{9C022C5C-DB5A-4755-91FF-D871A3C052D1}" type="presParOf" srcId="{5A000B6A-0898-4A3B-B2C9-BD8C245E8A1E}" destId="{2F31F312-0CEE-413C-9BC2-B4D46A792D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A1DDA-CA4E-4BC8-891A-F9AE6D08BF54}">
      <dsp:nvSpPr>
        <dsp:cNvPr id="0" name=""/>
        <dsp:cNvSpPr/>
      </dsp:nvSpPr>
      <dsp:spPr>
        <a:xfrm>
          <a:off x="1716682" y="470317"/>
          <a:ext cx="3612219" cy="1254476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D4F6F-1303-45DB-898D-AE76555703D0}">
      <dsp:nvSpPr>
        <dsp:cNvPr id="0" name=""/>
        <dsp:cNvSpPr/>
      </dsp:nvSpPr>
      <dsp:spPr>
        <a:xfrm>
          <a:off x="3178370" y="3542103"/>
          <a:ext cx="700042" cy="448027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D22F90-64DA-4B5B-8F45-8F92E47B9CF6}">
      <dsp:nvSpPr>
        <dsp:cNvPr id="0" name=""/>
        <dsp:cNvSpPr/>
      </dsp:nvSpPr>
      <dsp:spPr>
        <a:xfrm>
          <a:off x="792093" y="3882296"/>
          <a:ext cx="5945511" cy="87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100" kern="1200" dirty="0"/>
        </a:p>
      </dsp:txBody>
      <dsp:txXfrm>
        <a:off x="792093" y="3882296"/>
        <a:ext cx="5945511" cy="876509"/>
      </dsp:txXfrm>
    </dsp:sp>
    <dsp:sp modelId="{40FA800F-F270-4E30-B934-E5E77826D5B5}">
      <dsp:nvSpPr>
        <dsp:cNvPr id="0" name=""/>
        <dsp:cNvSpPr/>
      </dsp:nvSpPr>
      <dsp:spPr>
        <a:xfrm>
          <a:off x="2952328" y="1527942"/>
          <a:ext cx="1260076" cy="126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Nekroz</a:t>
          </a:r>
          <a:endParaRPr lang="tr-TR" sz="1900" b="1" kern="1200" dirty="0">
            <a:solidFill>
              <a:schemeClr val="tx1"/>
            </a:solidFill>
          </a:endParaRPr>
        </a:p>
      </dsp:txBody>
      <dsp:txXfrm>
        <a:off x="3136862" y="1712476"/>
        <a:ext cx="891008" cy="891008"/>
      </dsp:txXfrm>
    </dsp:sp>
    <dsp:sp modelId="{89D4C91F-879E-48EC-A4A1-9771D6C7BDD2}">
      <dsp:nvSpPr>
        <dsp:cNvPr id="0" name=""/>
        <dsp:cNvSpPr/>
      </dsp:nvSpPr>
      <dsp:spPr>
        <a:xfrm>
          <a:off x="2128306" y="876341"/>
          <a:ext cx="1260076" cy="126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err="1" smtClean="0">
              <a:solidFill>
                <a:schemeClr val="tx2">
                  <a:lumMod val="75000"/>
                </a:schemeClr>
              </a:solidFill>
            </a:rPr>
            <a:t>Apoptoz</a:t>
          </a:r>
          <a:endParaRPr lang="tr-TR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12840" y="1060875"/>
        <a:ext cx="891008" cy="891008"/>
      </dsp:txXfrm>
    </dsp:sp>
    <dsp:sp modelId="{01728333-A619-4D65-AC56-D28B1884350B}">
      <dsp:nvSpPr>
        <dsp:cNvPr id="0" name=""/>
        <dsp:cNvSpPr/>
      </dsp:nvSpPr>
      <dsp:spPr>
        <a:xfrm>
          <a:off x="3416385" y="571683"/>
          <a:ext cx="1260076" cy="126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err="1" smtClean="0">
              <a:solidFill>
                <a:schemeClr val="tx2">
                  <a:lumMod val="75000"/>
                </a:schemeClr>
              </a:solidFill>
            </a:rPr>
            <a:t>İskemik</a:t>
          </a:r>
          <a:r>
            <a:rPr lang="tr-TR" sz="1900" b="1" kern="1200" dirty="0" smtClean="0">
              <a:solidFill>
                <a:schemeClr val="tx2">
                  <a:lumMod val="75000"/>
                </a:schemeClr>
              </a:solidFill>
            </a:rPr>
            <a:t> doku</a:t>
          </a:r>
          <a:endParaRPr lang="tr-TR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00919" y="756217"/>
        <a:ext cx="891008" cy="891008"/>
      </dsp:txXfrm>
    </dsp:sp>
    <dsp:sp modelId="{A7E59710-5BC0-4E81-912D-DBA62FEC8A25}">
      <dsp:nvSpPr>
        <dsp:cNvPr id="0" name=""/>
        <dsp:cNvSpPr/>
      </dsp:nvSpPr>
      <dsp:spPr>
        <a:xfrm>
          <a:off x="963654" y="82379"/>
          <a:ext cx="5129474" cy="4325872"/>
        </a:xfrm>
        <a:prstGeom prst="funnel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D2DE1-0BE4-4D01-BDEA-4D91D3754E47}">
      <dsp:nvSpPr>
        <dsp:cNvPr id="0" name=""/>
        <dsp:cNvSpPr/>
      </dsp:nvSpPr>
      <dsp:spPr>
        <a:xfrm>
          <a:off x="2381" y="388644"/>
          <a:ext cx="2321718" cy="92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latin typeface="+mn-lt"/>
            </a:rPr>
            <a:t>Depolarize</a:t>
          </a:r>
          <a:r>
            <a:rPr lang="tr-TR" sz="1800" kern="1200" dirty="0" smtClean="0">
              <a:latin typeface="+mn-lt"/>
            </a:rPr>
            <a:t> </a:t>
          </a:r>
          <a:r>
            <a:rPr lang="tr-TR" sz="1800" kern="1200" dirty="0" err="1" smtClean="0">
              <a:latin typeface="+mn-lt"/>
            </a:rPr>
            <a:t>Arrest</a:t>
          </a:r>
          <a:endParaRPr lang="tr-TR" sz="1800" kern="1200" dirty="0">
            <a:latin typeface="+mn-lt"/>
          </a:endParaRPr>
        </a:p>
      </dsp:txBody>
      <dsp:txXfrm>
        <a:off x="2381" y="388644"/>
        <a:ext cx="2321718" cy="928687"/>
      </dsp:txXfrm>
    </dsp:sp>
    <dsp:sp modelId="{521DC016-C303-4885-ACF8-CD39ADF75AFB}">
      <dsp:nvSpPr>
        <dsp:cNvPr id="0" name=""/>
        <dsp:cNvSpPr/>
      </dsp:nvSpPr>
      <dsp:spPr>
        <a:xfrm>
          <a:off x="2381" y="1324736"/>
          <a:ext cx="232171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Hiperkalemik</a:t>
          </a:r>
          <a:endParaRPr lang="tr-TR" sz="1800" kern="1200" dirty="0">
            <a:solidFill>
              <a:srgbClr val="00B05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+mn-lt"/>
            </a:rPr>
            <a:t>Potasyum konsantrasyonu 15-25 </a:t>
          </a:r>
          <a:r>
            <a:rPr lang="tr-TR" sz="1800" kern="1200" dirty="0" err="1" smtClean="0">
              <a:latin typeface="+mn-lt"/>
            </a:rPr>
            <a:t>mmol</a:t>
          </a:r>
          <a:r>
            <a:rPr lang="tr-TR" sz="1800" kern="1200" dirty="0" smtClean="0">
              <a:latin typeface="+mn-lt"/>
            </a:rPr>
            <a:t>/L</a:t>
          </a:r>
          <a:endParaRPr lang="tr-TR" sz="1800" kern="1200" dirty="0">
            <a:latin typeface="+mn-lt"/>
          </a:endParaRPr>
        </a:p>
      </dsp:txBody>
      <dsp:txXfrm>
        <a:off x="2381" y="1324736"/>
        <a:ext cx="2321718" cy="2854800"/>
      </dsp:txXfrm>
    </dsp:sp>
    <dsp:sp modelId="{876EEA4E-00A2-4896-AB0B-03FCB8B1BB81}">
      <dsp:nvSpPr>
        <dsp:cNvPr id="0" name=""/>
        <dsp:cNvSpPr/>
      </dsp:nvSpPr>
      <dsp:spPr>
        <a:xfrm>
          <a:off x="2649140" y="388641"/>
          <a:ext cx="2321718" cy="92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+mn-lt"/>
            </a:rPr>
            <a:t>Polarize </a:t>
          </a:r>
          <a:r>
            <a:rPr lang="tr-TR" sz="1800" kern="1200" dirty="0" err="1" smtClean="0">
              <a:latin typeface="+mn-lt"/>
            </a:rPr>
            <a:t>Arrest</a:t>
          </a:r>
          <a:endParaRPr lang="tr-TR" sz="1800" kern="1200" dirty="0">
            <a:latin typeface="+mn-lt"/>
          </a:endParaRPr>
        </a:p>
      </dsp:txBody>
      <dsp:txXfrm>
        <a:off x="2649140" y="388641"/>
        <a:ext cx="2321718" cy="928687"/>
      </dsp:txXfrm>
    </dsp:sp>
    <dsp:sp modelId="{F373DD67-764E-4274-966A-88BD2822AE0C}">
      <dsp:nvSpPr>
        <dsp:cNvPr id="0" name=""/>
        <dsp:cNvSpPr/>
      </dsp:nvSpPr>
      <dsp:spPr>
        <a:xfrm>
          <a:off x="2649140" y="1324744"/>
          <a:ext cx="232171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Na</a:t>
          </a:r>
          <a:r>
            <a:rPr lang="tr-TR" sz="1800" kern="1200" dirty="0" smtClean="0">
              <a:solidFill>
                <a:srgbClr val="00B050"/>
              </a:solidFill>
              <a:latin typeface="+mn-lt"/>
            </a:rPr>
            <a:t> kanal </a:t>
          </a: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blokörleri</a:t>
          </a:r>
          <a:endParaRPr lang="tr-TR" sz="1800" kern="1200" dirty="0">
            <a:solidFill>
              <a:srgbClr val="00B05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latin typeface="+mn-lt"/>
            </a:rPr>
            <a:t>Lidokain</a:t>
          </a:r>
          <a:endParaRPr lang="tr-T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latin typeface="+mn-lt"/>
            </a:rPr>
            <a:t>Prokain</a:t>
          </a:r>
          <a:endParaRPr lang="tr-T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Tetrodotoksin</a:t>
          </a:r>
          <a:endParaRPr lang="tr-TR" sz="1800" kern="1200" dirty="0">
            <a:solidFill>
              <a:srgbClr val="00B05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Adenozin</a:t>
          </a:r>
          <a:endParaRPr lang="tr-TR" sz="1800" kern="1200" dirty="0">
            <a:solidFill>
              <a:srgbClr val="00B05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Asetilkolin</a:t>
          </a:r>
          <a:endParaRPr lang="tr-TR" sz="1800" kern="1200" dirty="0">
            <a:solidFill>
              <a:srgbClr val="00B050"/>
            </a:solidFill>
            <a:latin typeface="+mn-lt"/>
          </a:endParaRPr>
        </a:p>
      </dsp:txBody>
      <dsp:txXfrm>
        <a:off x="2649140" y="1324744"/>
        <a:ext cx="2321718" cy="2854800"/>
      </dsp:txXfrm>
    </dsp:sp>
    <dsp:sp modelId="{9C1D4CDC-A265-40B3-8495-49D6E2D06AAF}">
      <dsp:nvSpPr>
        <dsp:cNvPr id="0" name=""/>
        <dsp:cNvSpPr/>
      </dsp:nvSpPr>
      <dsp:spPr>
        <a:xfrm>
          <a:off x="5295900" y="396056"/>
          <a:ext cx="2321718" cy="92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err="1" smtClean="0">
              <a:latin typeface="+mn-lt"/>
            </a:rPr>
            <a:t>Ca</a:t>
          </a:r>
          <a:r>
            <a:rPr lang="tr-TR" sz="1800" b="0" kern="1200" baseline="30000" dirty="0" smtClean="0">
              <a:latin typeface="+mn-lt"/>
            </a:rPr>
            <a:t>+ </a:t>
          </a:r>
          <a:r>
            <a:rPr lang="tr-TR" sz="1800" b="0" kern="1200" baseline="0" dirty="0" smtClean="0">
              <a:latin typeface="+mn-lt"/>
            </a:rPr>
            <a:t>Akışının engellendiği </a:t>
          </a:r>
          <a:r>
            <a:rPr lang="tr-TR" sz="1800" b="0" kern="1200" baseline="0" dirty="0" err="1" smtClean="0">
              <a:latin typeface="+mn-lt"/>
            </a:rPr>
            <a:t>Arrest</a:t>
          </a:r>
          <a:endParaRPr lang="tr-TR" sz="1800" b="0" kern="1200" dirty="0">
            <a:latin typeface="+mn-lt"/>
          </a:endParaRPr>
        </a:p>
      </dsp:txBody>
      <dsp:txXfrm>
        <a:off x="5295900" y="396056"/>
        <a:ext cx="2321718" cy="928687"/>
      </dsp:txXfrm>
    </dsp:sp>
    <dsp:sp modelId="{DFD3C833-F5B7-4E28-BC6D-1840F8C051BD}">
      <dsp:nvSpPr>
        <dsp:cNvPr id="0" name=""/>
        <dsp:cNvSpPr/>
      </dsp:nvSpPr>
      <dsp:spPr>
        <a:xfrm>
          <a:off x="5298281" y="1324732"/>
          <a:ext cx="232171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Hipokalsemi</a:t>
          </a:r>
          <a:endParaRPr lang="tr-TR" sz="1800" kern="1200" dirty="0">
            <a:solidFill>
              <a:srgbClr val="00B05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tx1"/>
              </a:solidFill>
              <a:latin typeface="+mn-lt"/>
            </a:rPr>
            <a:t>St. Thomas</a:t>
          </a:r>
          <a:endParaRPr lang="tr-TR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B050"/>
              </a:solidFill>
              <a:latin typeface="+mn-lt"/>
            </a:rPr>
            <a:t>Kalsiyum antagonistleri</a:t>
          </a:r>
          <a:endParaRPr lang="tr-TR" sz="1800" kern="1200" dirty="0">
            <a:solidFill>
              <a:srgbClr val="00B05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chemeClr val="tx1"/>
              </a:solidFill>
              <a:latin typeface="+mn-lt"/>
            </a:rPr>
            <a:t>Verapamil,diltiazem</a:t>
          </a:r>
          <a:r>
            <a:rPr lang="tr-TR" sz="1800" kern="1200" dirty="0" smtClean="0">
              <a:solidFill>
                <a:schemeClr val="tx1"/>
              </a:solidFill>
              <a:latin typeface="+mn-lt"/>
            </a:rPr>
            <a:t> vb.</a:t>
          </a:r>
          <a:endParaRPr lang="tr-TR" sz="18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solidFill>
                <a:srgbClr val="00B050"/>
              </a:solidFill>
              <a:latin typeface="+mn-lt"/>
            </a:rPr>
            <a:t>Hipermagnezemi</a:t>
          </a:r>
          <a:endParaRPr lang="tr-TR" sz="1800" kern="1200" dirty="0">
            <a:solidFill>
              <a:srgbClr val="00B05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+mn-lt"/>
            </a:rPr>
            <a:t>16mmol/L</a:t>
          </a:r>
          <a:endParaRPr lang="tr-TR" sz="1800" kern="1200" dirty="0">
            <a:solidFill>
              <a:srgbClr val="00B050"/>
            </a:solidFill>
            <a:latin typeface="+mn-lt"/>
          </a:endParaRPr>
        </a:p>
      </dsp:txBody>
      <dsp:txXfrm>
        <a:off x="5298281" y="1324732"/>
        <a:ext cx="2321718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7FA33-CEC4-412C-9D3F-3C612463B5B0}">
      <dsp:nvSpPr>
        <dsp:cNvPr id="0" name=""/>
        <dsp:cNvSpPr/>
      </dsp:nvSpPr>
      <dsp:spPr>
        <a:xfrm>
          <a:off x="-11594" y="38099"/>
          <a:ext cx="7620000" cy="4762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E85BB2-4824-4DAD-9517-FA0D94D4CEA4}">
      <dsp:nvSpPr>
        <dsp:cNvPr id="0" name=""/>
        <dsp:cNvSpPr/>
      </dsp:nvSpPr>
      <dsp:spPr>
        <a:xfrm>
          <a:off x="738975" y="3560445"/>
          <a:ext cx="175260" cy="175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375D3D-8D32-41CD-A66E-8FBEE48B37E7}">
      <dsp:nvSpPr>
        <dsp:cNvPr id="0" name=""/>
        <dsp:cNvSpPr/>
      </dsp:nvSpPr>
      <dsp:spPr>
        <a:xfrm>
          <a:off x="442390" y="3648075"/>
          <a:ext cx="2071449" cy="113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67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/>
            <a:t>Diyastolik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aresti</a:t>
          </a:r>
          <a:r>
            <a:rPr lang="tr-TR" sz="1200" b="1" kern="1200" dirty="0" smtClean="0"/>
            <a:t> hızlı </a:t>
          </a:r>
          <a:r>
            <a:rPr lang="tr-TR" sz="1200" b="1" kern="1200" dirty="0" err="1" smtClean="0"/>
            <a:t>indükliyebilmelidir</a:t>
          </a:r>
          <a:r>
            <a:rPr lang="tr-TR" sz="1200" b="1" kern="1200" dirty="0" smtClean="0"/>
            <a:t>.</a:t>
          </a:r>
          <a:endParaRPr lang="tr-TR" sz="1200" b="1" kern="1200" dirty="0"/>
        </a:p>
      </dsp:txBody>
      <dsp:txXfrm>
        <a:off x="442390" y="3648075"/>
        <a:ext cx="2071449" cy="1133475"/>
      </dsp:txXfrm>
    </dsp:sp>
    <dsp:sp modelId="{4817C08A-BAA0-4221-8B33-F9F8769513ED}">
      <dsp:nvSpPr>
        <dsp:cNvPr id="0" name=""/>
        <dsp:cNvSpPr/>
      </dsp:nvSpPr>
      <dsp:spPr>
        <a:xfrm>
          <a:off x="1977225" y="2452687"/>
          <a:ext cx="304800" cy="3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55EC85-5C19-4F1F-A447-382B2E73C49A}">
      <dsp:nvSpPr>
        <dsp:cNvPr id="0" name=""/>
        <dsp:cNvSpPr/>
      </dsp:nvSpPr>
      <dsp:spPr>
        <a:xfrm>
          <a:off x="1666528" y="2764894"/>
          <a:ext cx="2238359" cy="560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07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/>
            <a:t>Reperfüzyon</a:t>
          </a:r>
          <a:r>
            <a:rPr lang="tr-TR" sz="1200" b="1" kern="1200" dirty="0" smtClean="0"/>
            <a:t> hasarını sınırlandırmalı ve geri dönüşümsüz hasarı geciktirmelidir</a:t>
          </a:r>
          <a:r>
            <a:rPr lang="tr-TR" sz="1200" kern="1200" dirty="0" smtClean="0"/>
            <a:t>. </a:t>
          </a:r>
          <a:endParaRPr lang="tr-TR" sz="1200" kern="1200" dirty="0"/>
        </a:p>
      </dsp:txBody>
      <dsp:txXfrm>
        <a:off x="1666528" y="2764894"/>
        <a:ext cx="2238359" cy="560678"/>
      </dsp:txXfrm>
    </dsp:sp>
    <dsp:sp modelId="{A55E4266-22E3-420D-8D6D-E0405540C3FE}">
      <dsp:nvSpPr>
        <dsp:cNvPr id="0" name=""/>
        <dsp:cNvSpPr/>
      </dsp:nvSpPr>
      <dsp:spPr>
        <a:xfrm>
          <a:off x="3558375" y="1636394"/>
          <a:ext cx="403860" cy="403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7D1D5B-64F9-4DD4-85F9-1FD2F20DE5F2}">
      <dsp:nvSpPr>
        <dsp:cNvPr id="0" name=""/>
        <dsp:cNvSpPr/>
      </dsp:nvSpPr>
      <dsp:spPr>
        <a:xfrm>
          <a:off x="2962670" y="2188848"/>
          <a:ext cx="2133130" cy="1704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997" tIns="0" rIns="0" bIns="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Bütün bunlar gerçekleşirken </a:t>
          </a:r>
          <a:r>
            <a:rPr lang="tr-TR" sz="1200" b="1" kern="1200" dirty="0" err="1" smtClean="0"/>
            <a:t>miyokardda</a:t>
          </a:r>
          <a:r>
            <a:rPr lang="tr-TR" sz="1200" b="1" kern="1200" dirty="0" smtClean="0"/>
            <a:t> herhangi bir </a:t>
          </a:r>
          <a:r>
            <a:rPr lang="tr-TR" sz="1200" b="1" kern="1200" dirty="0" err="1" smtClean="0"/>
            <a:t>toksik</a:t>
          </a:r>
          <a:r>
            <a:rPr lang="tr-TR" sz="1200" b="1" kern="1200" dirty="0" smtClean="0"/>
            <a:t> etki olmamalıdır.</a:t>
          </a:r>
          <a:endParaRPr lang="tr-TR" sz="1200" b="1" kern="1200" dirty="0"/>
        </a:p>
      </dsp:txBody>
      <dsp:txXfrm>
        <a:off x="2962670" y="2188848"/>
        <a:ext cx="2133130" cy="1704215"/>
      </dsp:txXfrm>
    </dsp:sp>
    <dsp:sp modelId="{1F83BE15-C925-4017-A903-F3ACA7CA2FAA}">
      <dsp:nvSpPr>
        <dsp:cNvPr id="0" name=""/>
        <dsp:cNvSpPr/>
      </dsp:nvSpPr>
      <dsp:spPr>
        <a:xfrm>
          <a:off x="5280495" y="1096327"/>
          <a:ext cx="541020" cy="5410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35ED48-96AA-45AF-BAA8-F10C939CD06E}">
      <dsp:nvSpPr>
        <dsp:cNvPr id="0" name=""/>
        <dsp:cNvSpPr/>
      </dsp:nvSpPr>
      <dsp:spPr>
        <a:xfrm>
          <a:off x="5050903" y="1612765"/>
          <a:ext cx="2560976" cy="150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675" tIns="0" rIns="0" bIns="0" numCol="1" spcCol="1270" anchor="t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Güncel </a:t>
          </a:r>
          <a:r>
            <a:rPr lang="tr-TR" sz="1200" b="1" kern="1200" dirty="0" err="1" smtClean="0"/>
            <a:t>myokard</a:t>
          </a:r>
          <a:r>
            <a:rPr lang="tr-TR" sz="1200" b="1" kern="1200" dirty="0" smtClean="0"/>
            <a:t> koruma stratejilerinin temel amacı, serbest oksijen radikalleri oluşumunu azaltmak, kalbin </a:t>
          </a:r>
          <a:r>
            <a:rPr lang="tr-TR" sz="1200" b="1" kern="1200" dirty="0" err="1" smtClean="0"/>
            <a:t>endojen</a:t>
          </a:r>
          <a:r>
            <a:rPr lang="tr-TR" sz="1200" b="1" kern="1200" dirty="0" smtClean="0"/>
            <a:t> antioksidan mekanizmalarını harekete geçirmek ve hücre içi kalsiyum birikimini önlemek yönündedir. </a:t>
          </a:r>
          <a:endParaRPr lang="tr-TR" sz="1200" b="1" kern="1200" dirty="0"/>
        </a:p>
      </dsp:txBody>
      <dsp:txXfrm>
        <a:off x="5050903" y="1612765"/>
        <a:ext cx="2560976" cy="1503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A37F-A000-4F6D-A656-D39EA9BC75F6}">
      <dsp:nvSpPr>
        <dsp:cNvPr id="0" name=""/>
        <dsp:cNvSpPr/>
      </dsp:nvSpPr>
      <dsp:spPr>
        <a:xfrm>
          <a:off x="-5420228" y="-900496"/>
          <a:ext cx="7005040" cy="7005040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FF301-ABB6-47A3-8EC7-E301F666E6AE}">
      <dsp:nvSpPr>
        <dsp:cNvPr id="0" name=""/>
        <dsp:cNvSpPr/>
      </dsp:nvSpPr>
      <dsp:spPr>
        <a:xfrm>
          <a:off x="1535552" y="1373582"/>
          <a:ext cx="6146111" cy="245688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53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1996 yılında yapılan bir çalışmada </a:t>
          </a:r>
          <a:r>
            <a:rPr lang="tr-TR" sz="1800" kern="1200" dirty="0" err="1" smtClean="0"/>
            <a:t>hipermagnezemik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kardiyopleji</a:t>
          </a:r>
          <a:r>
            <a:rPr lang="tr-TR" sz="1800" kern="1200" dirty="0" smtClean="0"/>
            <a:t> solüsyonunun </a:t>
          </a:r>
          <a:r>
            <a:rPr lang="tr-TR" sz="1800" kern="1200" dirty="0" err="1" smtClean="0"/>
            <a:t>hücreiçi</a:t>
          </a:r>
          <a:r>
            <a:rPr lang="tr-TR" sz="1800" kern="1200" dirty="0" smtClean="0"/>
            <a:t> aşırı </a:t>
          </a:r>
          <a:r>
            <a:rPr lang="tr-TR" sz="1800" b="1" kern="1200" dirty="0" smtClean="0"/>
            <a:t> </a:t>
          </a:r>
          <a:r>
            <a:rPr lang="tr-TR" sz="1800" kern="1200" dirty="0" err="1" smtClean="0"/>
            <a:t>Ca</a:t>
          </a:r>
          <a:r>
            <a:rPr lang="tr-TR" sz="1800" kern="1200" baseline="30000" dirty="0" smtClean="0"/>
            <a:t>++</a:t>
          </a:r>
          <a:r>
            <a:rPr lang="tr-TR" sz="1800" kern="1200" dirty="0" smtClean="0"/>
            <a:t>  yüklenmesi engellediği ortaya konmuştur</a:t>
          </a:r>
          <a:r>
            <a:rPr lang="tr-TR" sz="1400" kern="1200" dirty="0" smtClean="0"/>
            <a:t>.</a:t>
          </a:r>
          <a:endParaRPr lang="tr-TR" sz="1400" kern="1200" dirty="0"/>
        </a:p>
      </dsp:txBody>
      <dsp:txXfrm>
        <a:off x="1535552" y="1373582"/>
        <a:ext cx="6146111" cy="2456883"/>
      </dsp:txXfrm>
    </dsp:sp>
    <dsp:sp modelId="{E01FD5F9-2848-4259-8830-EAF32219217D}">
      <dsp:nvSpPr>
        <dsp:cNvPr id="0" name=""/>
        <dsp:cNvSpPr/>
      </dsp:nvSpPr>
      <dsp:spPr>
        <a:xfrm>
          <a:off x="0" y="1066471"/>
          <a:ext cx="3071104" cy="3071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8A048-0073-4A9C-951E-5AC5720C6B3B}">
      <dsp:nvSpPr>
        <dsp:cNvPr id="0" name=""/>
        <dsp:cNvSpPr/>
      </dsp:nvSpPr>
      <dsp:spPr>
        <a:xfrm>
          <a:off x="-5695357" y="-865417"/>
          <a:ext cx="6730939" cy="6730939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D5B69-1A7A-496A-A84A-53AC46D285E8}">
      <dsp:nvSpPr>
        <dsp:cNvPr id="0" name=""/>
        <dsp:cNvSpPr/>
      </dsp:nvSpPr>
      <dsp:spPr>
        <a:xfrm>
          <a:off x="721725" y="391589"/>
          <a:ext cx="6623079" cy="207387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3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Yüksek potasyum içeren </a:t>
          </a:r>
          <a:r>
            <a:rPr lang="tr-TR" sz="1800" kern="1200" dirty="0" err="1" smtClean="0"/>
            <a:t>kardiyopleji</a:t>
          </a:r>
          <a:r>
            <a:rPr lang="tr-TR" sz="1800" kern="1200" dirty="0" smtClean="0"/>
            <a:t> solüsyonlarının </a:t>
          </a:r>
          <a:r>
            <a:rPr lang="tr-TR" sz="1800" kern="1200" dirty="0" err="1" smtClean="0"/>
            <a:t>depolarize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arrest</a:t>
          </a:r>
          <a:r>
            <a:rPr lang="tr-TR" sz="1800" kern="1200" dirty="0" smtClean="0"/>
            <a:t>  sağladığı bilinmektedir. Ancak Mg içeren </a:t>
          </a:r>
          <a:r>
            <a:rPr lang="tr-TR" sz="1800" kern="1200" dirty="0" err="1" smtClean="0"/>
            <a:t>kardiyopleji</a:t>
          </a:r>
          <a:r>
            <a:rPr lang="tr-TR" sz="1800" kern="1200" dirty="0" smtClean="0"/>
            <a:t> solüsyonlarının daha etkin bir koruma sağladığı 1997 yılında tavşan ve domuz kalbi üzerinde yapılan bir dizi çalışma ile ortaya konmuştur. Bu çalışmalar göstermiştir ki Mg </a:t>
          </a:r>
          <a:r>
            <a:rPr lang="tr-TR" sz="1800" kern="1200" dirty="0" err="1" smtClean="0"/>
            <a:t>kardiyopleji</a:t>
          </a:r>
          <a:r>
            <a:rPr lang="tr-TR" sz="1800" kern="1200" dirty="0" smtClean="0"/>
            <a:t>, </a:t>
          </a:r>
          <a:r>
            <a:rPr lang="tr-TR" sz="1800" kern="1200" dirty="0" err="1" smtClean="0"/>
            <a:t>sitozolik</a:t>
          </a:r>
          <a:r>
            <a:rPr lang="tr-TR" sz="1800" kern="1200" dirty="0" smtClean="0"/>
            <a:t> ve </a:t>
          </a:r>
          <a:r>
            <a:rPr lang="tr-TR" sz="1800" kern="1200" dirty="0" err="1" smtClean="0"/>
            <a:t>nüklear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Ca</a:t>
          </a:r>
          <a:r>
            <a:rPr lang="tr-TR" sz="1800" kern="1200" baseline="30000" dirty="0" smtClean="0"/>
            <a:t>++</a:t>
          </a:r>
          <a:r>
            <a:rPr lang="tr-TR" sz="1800" kern="1200" dirty="0" smtClean="0"/>
            <a:t> birikimini azaltmış ve </a:t>
          </a:r>
          <a:r>
            <a:rPr lang="tr-TR" sz="1800" kern="1200" dirty="0" err="1" smtClean="0"/>
            <a:t>miyokardiyal</a:t>
          </a:r>
          <a:r>
            <a:rPr lang="tr-TR" sz="1800" kern="1200" dirty="0" smtClean="0"/>
            <a:t> dokunun </a:t>
          </a:r>
          <a:r>
            <a:rPr lang="tr-TR" sz="1800" kern="1200" dirty="0" err="1" smtClean="0"/>
            <a:t>iskemi-reperfüzyon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hasarınını</a:t>
          </a:r>
          <a:r>
            <a:rPr lang="tr-TR" sz="1800" kern="1200" dirty="0" smtClean="0"/>
            <a:t> azaltmıştır.</a:t>
          </a:r>
          <a:endParaRPr lang="tr-TR" sz="1800" kern="1200" dirty="0"/>
        </a:p>
      </dsp:txBody>
      <dsp:txXfrm>
        <a:off x="721725" y="391589"/>
        <a:ext cx="6623079" cy="2073879"/>
      </dsp:txXfrm>
    </dsp:sp>
    <dsp:sp modelId="{65EE887C-AF0B-4F46-B2C9-7DC5337DCBBA}">
      <dsp:nvSpPr>
        <dsp:cNvPr id="0" name=""/>
        <dsp:cNvSpPr/>
      </dsp:nvSpPr>
      <dsp:spPr>
        <a:xfrm>
          <a:off x="-59151" y="535761"/>
          <a:ext cx="1785537" cy="1785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D88093-B14B-43DD-9B94-62F5074699DA}">
      <dsp:nvSpPr>
        <dsp:cNvPr id="0" name=""/>
        <dsp:cNvSpPr/>
      </dsp:nvSpPr>
      <dsp:spPr>
        <a:xfrm>
          <a:off x="662564" y="2726658"/>
          <a:ext cx="6741402" cy="1679347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3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2000 yılında yapılan bir çalışmada ise magnezyumun </a:t>
          </a:r>
          <a:r>
            <a:rPr lang="tr-TR" sz="1800" kern="1200" dirty="0" err="1" smtClean="0"/>
            <a:t>proflaktik</a:t>
          </a:r>
          <a:r>
            <a:rPr lang="tr-TR" sz="1800" kern="1200" dirty="0" smtClean="0"/>
            <a:t> amaçlı uygulanması öngörülmüştür. Sebebi Mg’ un hücre </a:t>
          </a:r>
          <a:r>
            <a:rPr lang="tr-TR" sz="1800" kern="1200" dirty="0" err="1" smtClean="0"/>
            <a:t>membranında</a:t>
          </a:r>
          <a:r>
            <a:rPr lang="tr-TR" sz="1800" kern="1200" dirty="0" smtClean="0"/>
            <a:t> bağlantılı enzim yapısına katıldığı belirtilmiş olmasıdır.</a:t>
          </a:r>
          <a:endParaRPr lang="tr-TR" sz="1800" kern="1200" dirty="0"/>
        </a:p>
      </dsp:txBody>
      <dsp:txXfrm>
        <a:off x="662564" y="2726658"/>
        <a:ext cx="6741402" cy="1679347"/>
      </dsp:txXfrm>
    </dsp:sp>
    <dsp:sp modelId="{D157399B-EEA9-4612-B4F7-15F3976A68C5}">
      <dsp:nvSpPr>
        <dsp:cNvPr id="0" name=""/>
        <dsp:cNvSpPr/>
      </dsp:nvSpPr>
      <dsp:spPr>
        <a:xfrm>
          <a:off x="-59151" y="2678805"/>
          <a:ext cx="1785537" cy="1785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8881C-7231-46D8-998B-69AE32C76C1F}">
      <dsp:nvSpPr>
        <dsp:cNvPr id="0" name=""/>
        <dsp:cNvSpPr/>
      </dsp:nvSpPr>
      <dsp:spPr>
        <a:xfrm>
          <a:off x="-6289413" y="-962423"/>
          <a:ext cx="7488934" cy="7488934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7742B-CAD8-488C-A593-6E185340BF1C}">
      <dsp:nvSpPr>
        <dsp:cNvPr id="0" name=""/>
        <dsp:cNvSpPr/>
      </dsp:nvSpPr>
      <dsp:spPr>
        <a:xfrm>
          <a:off x="772295" y="556408"/>
          <a:ext cx="7143808" cy="1112817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32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2008 yılında yapılan bir çalışmada </a:t>
          </a:r>
          <a:r>
            <a:rPr lang="tr-TR" sz="1800" kern="1200" dirty="0" err="1" smtClean="0"/>
            <a:t>adenocain</a:t>
          </a:r>
          <a:r>
            <a:rPr lang="tr-TR" sz="1800" kern="1200" dirty="0" smtClean="0"/>
            <a:t> olarak adlandırılan </a:t>
          </a:r>
          <a:r>
            <a:rPr lang="tr-TR" sz="1800" kern="1200" dirty="0" err="1" smtClean="0"/>
            <a:t>kardiyopleji</a:t>
          </a:r>
          <a:r>
            <a:rPr lang="tr-TR" sz="1800" kern="1200" dirty="0" smtClean="0"/>
            <a:t> solüsyonu </a:t>
          </a:r>
          <a:r>
            <a:rPr lang="tr-TR" sz="1800" kern="1200" dirty="0" err="1" smtClean="0"/>
            <a:t>lidokainin</a:t>
          </a:r>
          <a:r>
            <a:rPr lang="tr-TR" sz="1800" kern="1200" dirty="0" smtClean="0"/>
            <a:t>  </a:t>
          </a:r>
          <a:r>
            <a:rPr lang="tr-TR" sz="1800" kern="1200" dirty="0" err="1" smtClean="0"/>
            <a:t>Na</a:t>
          </a:r>
          <a:r>
            <a:rPr lang="tr-TR" sz="1800" kern="1200" baseline="30000" dirty="0" smtClean="0"/>
            <a:t>+  </a:t>
          </a:r>
          <a:r>
            <a:rPr lang="tr-TR" sz="1800" kern="1200" dirty="0" smtClean="0"/>
            <a:t>kanallarını bloke etmesi ve </a:t>
          </a:r>
          <a:r>
            <a:rPr lang="tr-TR" sz="1800" kern="1200" dirty="0" err="1" smtClean="0"/>
            <a:t>adenozinin</a:t>
          </a:r>
          <a:r>
            <a:rPr lang="tr-TR" sz="1800" kern="1200" dirty="0" smtClean="0"/>
            <a:t> anti </a:t>
          </a:r>
          <a:r>
            <a:rPr lang="tr-TR" sz="1800" kern="1200" dirty="0" err="1" smtClean="0"/>
            <a:t>inflammatuar</a:t>
          </a:r>
          <a:r>
            <a:rPr lang="tr-TR" sz="1800" kern="1200" dirty="0" smtClean="0"/>
            <a:t> etkisi ile birlikte yüksek </a:t>
          </a:r>
          <a:r>
            <a:rPr lang="tr-TR" sz="1800" u="sng" kern="1200" dirty="0" smtClean="0"/>
            <a:t>K</a:t>
          </a:r>
          <a:r>
            <a:rPr lang="tr-TR" sz="1800" u="sng" kern="1200" baseline="30000" dirty="0" smtClean="0"/>
            <a:t> +</a:t>
          </a:r>
          <a:r>
            <a:rPr lang="tr-TR" sz="1800" u="sng" kern="1200" dirty="0" smtClean="0"/>
            <a:t> içeren solüsyonlara göre çok daha etkili olduğu belirtilmiştir. </a:t>
          </a:r>
          <a:endParaRPr lang="tr-TR" sz="1800" u="sng" kern="1200" dirty="0"/>
        </a:p>
      </dsp:txBody>
      <dsp:txXfrm>
        <a:off x="772295" y="556408"/>
        <a:ext cx="7143808" cy="1112817"/>
      </dsp:txXfrm>
    </dsp:sp>
    <dsp:sp modelId="{2AAEBFBC-FE5E-44FF-B0C2-1B382287639A}">
      <dsp:nvSpPr>
        <dsp:cNvPr id="0" name=""/>
        <dsp:cNvSpPr/>
      </dsp:nvSpPr>
      <dsp:spPr>
        <a:xfrm>
          <a:off x="76784" y="417306"/>
          <a:ext cx="1391022" cy="1391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222352-4DC2-4A02-97CB-1C48948183F0}">
      <dsp:nvSpPr>
        <dsp:cNvPr id="0" name=""/>
        <dsp:cNvSpPr/>
      </dsp:nvSpPr>
      <dsp:spPr>
        <a:xfrm>
          <a:off x="1176804" y="2225635"/>
          <a:ext cx="6739298" cy="1112817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32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2014 yılında yapılan bir çalışmada ise ALM olarak isimlendirilen  </a:t>
          </a:r>
          <a:r>
            <a:rPr lang="tr-TR" sz="1800" kern="1200" dirty="0" err="1" smtClean="0"/>
            <a:t>Adenozin</a:t>
          </a:r>
          <a:r>
            <a:rPr lang="tr-TR" sz="1800" kern="1200" dirty="0" smtClean="0"/>
            <a:t>-</a:t>
          </a:r>
          <a:r>
            <a:rPr lang="tr-TR" sz="1800" kern="1200" dirty="0" err="1" smtClean="0"/>
            <a:t>Lidokain</a:t>
          </a:r>
          <a:r>
            <a:rPr lang="tr-TR" sz="1800" kern="1200" dirty="0" smtClean="0"/>
            <a:t>-Magnezyum </a:t>
          </a:r>
          <a:r>
            <a:rPr lang="tr-TR" sz="1800" kern="1200" dirty="0" err="1" smtClean="0"/>
            <a:t>kardiyopleji</a:t>
          </a:r>
          <a:r>
            <a:rPr lang="tr-TR" sz="1800" kern="1200" dirty="0" smtClean="0"/>
            <a:t> ise </a:t>
          </a:r>
          <a:r>
            <a:rPr lang="tr-TR" sz="1800" u="sng" kern="1200" dirty="0" smtClean="0"/>
            <a:t>lökositlerdeki </a:t>
          </a:r>
          <a:r>
            <a:rPr lang="tr-TR" sz="1800" u="sng" kern="1200" dirty="0" err="1" smtClean="0"/>
            <a:t>süperoksit</a:t>
          </a:r>
          <a:r>
            <a:rPr lang="tr-TR" sz="1800" u="sng" kern="1200" dirty="0" smtClean="0"/>
            <a:t> anyon üretimini </a:t>
          </a:r>
          <a:r>
            <a:rPr lang="tr-TR" sz="1800" u="sng" kern="1200" dirty="0" err="1" smtClean="0"/>
            <a:t>Tnf</a:t>
          </a:r>
          <a:r>
            <a:rPr lang="tr-TR" sz="1800" u="sng" kern="1200" dirty="0" smtClean="0"/>
            <a:t> </a:t>
          </a:r>
          <a:r>
            <a:rPr lang="el-GR" sz="1800" u="sng" kern="1200" dirty="0" smtClean="0"/>
            <a:t>α </a:t>
          </a:r>
          <a:r>
            <a:rPr lang="tr-TR" sz="1800" u="sng" kern="1200" dirty="0" smtClean="0"/>
            <a:t>(</a:t>
          </a:r>
          <a:r>
            <a:rPr lang="tr-TR" sz="1800" u="sng" kern="1200" dirty="0" err="1" smtClean="0"/>
            <a:t>tumör</a:t>
          </a:r>
          <a:r>
            <a:rPr lang="tr-TR" sz="1800" u="sng" kern="1200" dirty="0" smtClean="0"/>
            <a:t> </a:t>
          </a:r>
          <a:r>
            <a:rPr lang="tr-TR" sz="1800" u="sng" kern="1200" dirty="0" err="1" smtClean="0"/>
            <a:t>necrosis</a:t>
          </a:r>
          <a:r>
            <a:rPr lang="tr-TR" sz="1800" u="sng" kern="1200" dirty="0" smtClean="0"/>
            <a:t> faktör) seviyesini düşürmüştür.</a:t>
          </a:r>
          <a:endParaRPr lang="tr-TR" sz="1800" u="sng" kern="1200" dirty="0"/>
        </a:p>
      </dsp:txBody>
      <dsp:txXfrm>
        <a:off x="1176804" y="2225635"/>
        <a:ext cx="6739298" cy="1112817"/>
      </dsp:txXfrm>
    </dsp:sp>
    <dsp:sp modelId="{79E616BC-6557-4268-B98A-0A71C315F3BB}">
      <dsp:nvSpPr>
        <dsp:cNvPr id="0" name=""/>
        <dsp:cNvSpPr/>
      </dsp:nvSpPr>
      <dsp:spPr>
        <a:xfrm>
          <a:off x="481293" y="2086533"/>
          <a:ext cx="1391022" cy="1391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518287"/>
              <a:satOff val="21119"/>
              <a:lumOff val="-186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092DB2-B609-4EAD-A842-F747622E49A2}">
      <dsp:nvSpPr>
        <dsp:cNvPr id="0" name=""/>
        <dsp:cNvSpPr/>
      </dsp:nvSpPr>
      <dsp:spPr>
        <a:xfrm>
          <a:off x="839518" y="3784164"/>
          <a:ext cx="7009361" cy="1334212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32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2016 da yapılan çalışmada ise </a:t>
          </a:r>
          <a:r>
            <a:rPr lang="tr-TR" sz="1800" kern="1200" dirty="0" err="1" smtClean="0"/>
            <a:t>lidokain</a:t>
          </a:r>
          <a:r>
            <a:rPr lang="tr-TR" sz="1800" kern="1200" dirty="0" smtClean="0"/>
            <a:t> içeren Del </a:t>
          </a:r>
          <a:r>
            <a:rPr lang="tr-TR" sz="1800" kern="1200" dirty="0" err="1" smtClean="0"/>
            <a:t>nido</a:t>
          </a:r>
          <a:r>
            <a:rPr lang="tr-TR" sz="1800" kern="1200" dirty="0" smtClean="0"/>
            <a:t> solüsyonun klinik uygulamalarda St. Thomas solüsyonu ile kıyaslanması, koroner bypass ameliyatı ve minimal </a:t>
          </a:r>
          <a:r>
            <a:rPr lang="tr-TR" sz="1800" kern="1200" dirty="0" err="1" smtClean="0"/>
            <a:t>invaziv</a:t>
          </a:r>
          <a:r>
            <a:rPr lang="tr-TR" sz="1800" kern="1200" dirty="0" smtClean="0"/>
            <a:t> kapak operasyonunda sağlamış olduğu </a:t>
          </a:r>
          <a:r>
            <a:rPr lang="tr-TR" sz="1800" i="0" u="sng" kern="1200" dirty="0" err="1" smtClean="0"/>
            <a:t>miyokardiyal</a:t>
          </a:r>
          <a:r>
            <a:rPr lang="tr-TR" sz="1800" i="0" u="sng" kern="1200" dirty="0" smtClean="0"/>
            <a:t> koruma üstünlüğü</a:t>
          </a:r>
          <a:r>
            <a:rPr lang="tr-TR" sz="1800" kern="1200" dirty="0" smtClean="0"/>
            <a:t> açısından değerlendirilmiştir.</a:t>
          </a:r>
          <a:endParaRPr lang="tr-TR" sz="1800" kern="1200" dirty="0"/>
        </a:p>
      </dsp:txBody>
      <dsp:txXfrm>
        <a:off x="839518" y="3784164"/>
        <a:ext cx="7009361" cy="1334212"/>
      </dsp:txXfrm>
    </dsp:sp>
    <dsp:sp modelId="{8728C969-AF17-4745-88BA-40301C706B53}">
      <dsp:nvSpPr>
        <dsp:cNvPr id="0" name=""/>
        <dsp:cNvSpPr/>
      </dsp:nvSpPr>
      <dsp:spPr>
        <a:xfrm>
          <a:off x="76784" y="3755759"/>
          <a:ext cx="1391022" cy="1391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F817F-3E9C-4EE5-9F65-67ACB3A1F272}">
      <dsp:nvSpPr>
        <dsp:cNvPr id="0" name=""/>
        <dsp:cNvSpPr/>
      </dsp:nvSpPr>
      <dsp:spPr>
        <a:xfrm>
          <a:off x="-5801463" y="-888110"/>
          <a:ext cx="6908261" cy="6908261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C63A-F6F1-4D15-B6B1-0943AB0097F9}">
      <dsp:nvSpPr>
        <dsp:cNvPr id="0" name=""/>
        <dsp:cNvSpPr/>
      </dsp:nvSpPr>
      <dsp:spPr>
        <a:xfrm>
          <a:off x="713512" y="360043"/>
          <a:ext cx="6968152" cy="133272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471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1998 yılında HTK ve soğuk kan </a:t>
          </a:r>
          <a:r>
            <a:rPr lang="tr-TR" sz="1800" kern="1200" dirty="0" err="1" smtClean="0"/>
            <a:t>kardiyopleji</a:t>
          </a:r>
          <a:r>
            <a:rPr lang="tr-TR" sz="1800" kern="1200" dirty="0" smtClean="0"/>
            <a:t> uygulamalarının </a:t>
          </a:r>
          <a:r>
            <a:rPr lang="tr-TR" sz="1800" kern="1200" dirty="0" err="1" smtClean="0"/>
            <a:t>karşılatırıldığı</a:t>
          </a:r>
          <a:r>
            <a:rPr lang="tr-TR" sz="1800" kern="1200" dirty="0" smtClean="0"/>
            <a:t> 46 hasta üzerinde yapılan mitral kapak operasyonu sonucunda, HTK uygulanan hasta grubunun %90 </a:t>
          </a:r>
          <a:r>
            <a:rPr lang="tr-TR" sz="1800" u="sng" kern="1200" dirty="0" err="1" smtClean="0"/>
            <a:t>defibrile</a:t>
          </a:r>
          <a:r>
            <a:rPr lang="tr-TR" sz="1800" u="sng" kern="1200" dirty="0" smtClean="0"/>
            <a:t> </a:t>
          </a:r>
          <a:r>
            <a:rPr lang="tr-TR" sz="1800" kern="1200" dirty="0" smtClean="0"/>
            <a:t>olurken,  kan </a:t>
          </a:r>
          <a:r>
            <a:rPr lang="tr-TR" sz="1800" kern="1200" dirty="0" err="1" smtClean="0"/>
            <a:t>kardiyoplejisi</a:t>
          </a:r>
          <a:r>
            <a:rPr lang="tr-TR" sz="1800" kern="1200" dirty="0" smtClean="0"/>
            <a:t> uygulanan grubun %26 sının </a:t>
          </a:r>
          <a:r>
            <a:rPr lang="tr-TR" sz="1800" kern="1200" dirty="0" err="1" smtClean="0"/>
            <a:t>defibrile</a:t>
          </a:r>
          <a:r>
            <a:rPr lang="tr-TR" sz="1800" kern="1200" dirty="0" smtClean="0"/>
            <a:t> olduğu ortaya konulmuştur.</a:t>
          </a:r>
          <a:endParaRPr lang="tr-TR" sz="1800" kern="1200" dirty="0"/>
        </a:p>
      </dsp:txBody>
      <dsp:txXfrm>
        <a:off x="713512" y="360043"/>
        <a:ext cx="6968152" cy="1332729"/>
      </dsp:txXfrm>
    </dsp:sp>
    <dsp:sp modelId="{4EE21F42-768B-41CB-9CC3-C0E605248EB2}">
      <dsp:nvSpPr>
        <dsp:cNvPr id="0" name=""/>
        <dsp:cNvSpPr/>
      </dsp:nvSpPr>
      <dsp:spPr>
        <a:xfrm>
          <a:off x="70822" y="384903"/>
          <a:ext cx="1283010" cy="1283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7E437-C0FB-4A75-9B75-36A72014230C}">
      <dsp:nvSpPr>
        <dsp:cNvPr id="0" name=""/>
        <dsp:cNvSpPr/>
      </dsp:nvSpPr>
      <dsp:spPr>
        <a:xfrm>
          <a:off x="1085426" y="2052816"/>
          <a:ext cx="6597423" cy="102640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471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2008 yılında 118 pediatrik vakada  HTK ve St. Thomas solüsyonu kullanılmış ve HTK grubunun </a:t>
          </a:r>
          <a:r>
            <a:rPr lang="tr-TR" sz="1800" u="sng" kern="1200" dirty="0" smtClean="0"/>
            <a:t>kendi ritminin geri gelme durumunun </a:t>
          </a:r>
          <a:r>
            <a:rPr lang="tr-TR" sz="1800" kern="1200" dirty="0" smtClean="0"/>
            <a:t>daha yüksek olduğu belirtilmiştir.</a:t>
          </a:r>
        </a:p>
      </dsp:txBody>
      <dsp:txXfrm>
        <a:off x="1085426" y="2052816"/>
        <a:ext cx="6597423" cy="1026408"/>
      </dsp:txXfrm>
    </dsp:sp>
    <dsp:sp modelId="{59ADF817-BC22-4AB2-8444-4649C445CE8E}">
      <dsp:nvSpPr>
        <dsp:cNvPr id="0" name=""/>
        <dsp:cNvSpPr/>
      </dsp:nvSpPr>
      <dsp:spPr>
        <a:xfrm>
          <a:off x="443921" y="1924515"/>
          <a:ext cx="1283010" cy="1283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783575-D64F-4FD2-9B56-2074E2E8F2E9}">
      <dsp:nvSpPr>
        <dsp:cNvPr id="0" name=""/>
        <dsp:cNvSpPr/>
      </dsp:nvSpPr>
      <dsp:spPr>
        <a:xfrm>
          <a:off x="712327" y="3592428"/>
          <a:ext cx="6970522" cy="102640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471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2010 yılında HTK ve soğuk kan </a:t>
          </a:r>
          <a:r>
            <a:rPr lang="tr-TR" sz="1800" kern="1200" dirty="0" err="1" smtClean="0"/>
            <a:t>kardiyoplejisinin</a:t>
          </a:r>
          <a:r>
            <a:rPr lang="tr-TR" sz="1800" kern="1200" dirty="0" smtClean="0"/>
            <a:t> karşılaştırıldığı mitral kapak operasyonu yapılan 76 hastada HTK grubunun </a:t>
          </a:r>
          <a:r>
            <a:rPr lang="tr-TR" sz="1800" u="sng" kern="1200" dirty="0" err="1" smtClean="0"/>
            <a:t>ventrüküler</a:t>
          </a:r>
          <a:r>
            <a:rPr lang="tr-TR" sz="1800" u="sng" kern="1200" dirty="0" smtClean="0"/>
            <a:t> </a:t>
          </a:r>
          <a:r>
            <a:rPr lang="tr-TR" sz="1800" u="sng" kern="1200" dirty="0" err="1" smtClean="0"/>
            <a:t>fibrilasyonunun</a:t>
          </a:r>
          <a:r>
            <a:rPr lang="tr-TR" sz="1800" u="sng" kern="1200" dirty="0" smtClean="0"/>
            <a:t> daha düzenli olduğu </a:t>
          </a:r>
          <a:r>
            <a:rPr lang="tr-TR" sz="1800" kern="1200" dirty="0" smtClean="0"/>
            <a:t>ortaya konmuştur.  </a:t>
          </a:r>
          <a:endParaRPr lang="tr-TR" sz="1800" kern="1200" dirty="0"/>
        </a:p>
      </dsp:txBody>
      <dsp:txXfrm>
        <a:off x="712327" y="3592428"/>
        <a:ext cx="6970522" cy="1026408"/>
      </dsp:txXfrm>
    </dsp:sp>
    <dsp:sp modelId="{4E5C9C9F-7A99-4C96-A195-C09CC71C935B}">
      <dsp:nvSpPr>
        <dsp:cNvPr id="0" name=""/>
        <dsp:cNvSpPr/>
      </dsp:nvSpPr>
      <dsp:spPr>
        <a:xfrm>
          <a:off x="70822" y="3464127"/>
          <a:ext cx="1283010" cy="1283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35DF-FEAE-414D-A7F6-2DBF7790ABF7}">
      <dsp:nvSpPr>
        <dsp:cNvPr id="0" name=""/>
        <dsp:cNvSpPr/>
      </dsp:nvSpPr>
      <dsp:spPr>
        <a:xfrm>
          <a:off x="1887545" y="1791117"/>
          <a:ext cx="2257450" cy="194674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i="1" kern="1200" dirty="0" smtClean="0"/>
            <a:t>Sonuç</a:t>
          </a:r>
          <a:endParaRPr lang="tr-TR" sz="3300" b="1" i="1" kern="1200" dirty="0"/>
        </a:p>
      </dsp:txBody>
      <dsp:txXfrm>
        <a:off x="2237895" y="2093246"/>
        <a:ext cx="1556750" cy="1342487"/>
      </dsp:txXfrm>
    </dsp:sp>
    <dsp:sp modelId="{38D6B3D1-E954-4749-BBFA-9E845E0568CA}">
      <dsp:nvSpPr>
        <dsp:cNvPr id="0" name=""/>
        <dsp:cNvSpPr/>
      </dsp:nvSpPr>
      <dsp:spPr>
        <a:xfrm>
          <a:off x="1958041" y="2650812"/>
          <a:ext cx="263765" cy="22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l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AC704E-EAEB-48E6-9819-7FD01935B859}">
      <dsp:nvSpPr>
        <dsp:cNvPr id="0" name=""/>
        <dsp:cNvSpPr/>
      </dsp:nvSpPr>
      <dsp:spPr>
        <a:xfrm>
          <a:off x="5663429" y="1752945"/>
          <a:ext cx="2257450" cy="1946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A97735-10EE-4872-A404-FB8F75CE8AB0}">
      <dsp:nvSpPr>
        <dsp:cNvPr id="0" name=""/>
        <dsp:cNvSpPr/>
      </dsp:nvSpPr>
      <dsp:spPr>
        <a:xfrm>
          <a:off x="1538234" y="2420462"/>
          <a:ext cx="263765" cy="22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l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4CA163-1C25-401B-A541-3BB36498E377}">
      <dsp:nvSpPr>
        <dsp:cNvPr id="0" name=""/>
        <dsp:cNvSpPr/>
      </dsp:nvSpPr>
      <dsp:spPr>
        <a:xfrm>
          <a:off x="3827714" y="706724"/>
          <a:ext cx="2257450" cy="194674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-7341125"/>
              <a:satOff val="32393"/>
              <a:lumOff val="-549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i="1" kern="1200" dirty="0" smtClean="0"/>
            <a:t>Tartışma</a:t>
          </a:r>
          <a:endParaRPr lang="tr-TR" sz="3300" b="1" i="1" kern="1200" dirty="0"/>
        </a:p>
      </dsp:txBody>
      <dsp:txXfrm>
        <a:off x="4178064" y="1008853"/>
        <a:ext cx="1556750" cy="1342487"/>
      </dsp:txXfrm>
    </dsp:sp>
    <dsp:sp modelId="{2D6C207B-787A-4FD5-8D5E-A5CF2455B10F}">
      <dsp:nvSpPr>
        <dsp:cNvPr id="0" name=""/>
        <dsp:cNvSpPr/>
      </dsp:nvSpPr>
      <dsp:spPr>
        <a:xfrm>
          <a:off x="5314118" y="2420462"/>
          <a:ext cx="263765" cy="22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l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298FA8-8A15-476C-A086-C481BFB9067C}">
      <dsp:nvSpPr>
        <dsp:cNvPr id="0" name=""/>
        <dsp:cNvSpPr/>
      </dsp:nvSpPr>
      <dsp:spPr>
        <a:xfrm>
          <a:off x="4" y="738434"/>
          <a:ext cx="2257450" cy="1946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07F55-385E-46D5-A92A-D1CDE711194E}">
      <dsp:nvSpPr>
        <dsp:cNvPr id="0" name=""/>
        <dsp:cNvSpPr/>
      </dsp:nvSpPr>
      <dsp:spPr>
        <a:xfrm>
          <a:off x="5733925" y="2650812"/>
          <a:ext cx="263765" cy="22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l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95C82-BE3F-4EC9-A5B1-C4469B31FB36}">
      <dsp:nvSpPr>
        <dsp:cNvPr id="0" name=""/>
        <dsp:cNvSpPr/>
      </dsp:nvSpPr>
      <dsp:spPr>
        <a:xfrm>
          <a:off x="-4395701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BF298-A3E1-4FDC-AD6D-0307B80C9C9F}">
      <dsp:nvSpPr>
        <dsp:cNvPr id="0" name=""/>
        <dsp:cNvSpPr/>
      </dsp:nvSpPr>
      <dsp:spPr>
        <a:xfrm>
          <a:off x="440639" y="298942"/>
          <a:ext cx="6707746" cy="598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Bretschneider</a:t>
          </a: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solüsyonu (sodyum, magnezyum ve </a:t>
          </a:r>
          <a:r>
            <a:rPr lang="tr-TR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prokain</a:t>
          </a: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içeriği yüksek)</a:t>
          </a:r>
          <a:endParaRPr lang="tr-TR" sz="1600" kern="1200" dirty="0"/>
        </a:p>
      </dsp:txBody>
      <dsp:txXfrm>
        <a:off x="440639" y="298942"/>
        <a:ext cx="6707746" cy="598196"/>
      </dsp:txXfrm>
    </dsp:sp>
    <dsp:sp modelId="{E1310B24-CB7E-4EE8-B710-C3EE8C3FD575}">
      <dsp:nvSpPr>
        <dsp:cNvPr id="0" name=""/>
        <dsp:cNvSpPr/>
      </dsp:nvSpPr>
      <dsp:spPr>
        <a:xfrm>
          <a:off x="66766" y="224168"/>
          <a:ext cx="747745" cy="747745"/>
        </a:xfrm>
        <a:prstGeom prst="su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711964-9935-4F57-B9E3-DD8B18CDD06C}">
      <dsp:nvSpPr>
        <dsp:cNvPr id="0" name=""/>
        <dsp:cNvSpPr/>
      </dsp:nvSpPr>
      <dsp:spPr>
        <a:xfrm>
          <a:off x="751966" y="1196392"/>
          <a:ext cx="6364787" cy="598196"/>
        </a:xfrm>
        <a:prstGeom prst="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St. Thomas Hastanesi solüsyonu (</a:t>
          </a:r>
          <a:r>
            <a:rPr lang="tr-TR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Ringer</a:t>
          </a: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solüsyonuna potasyum, magnezyum ve </a:t>
          </a:r>
          <a:r>
            <a:rPr lang="tr-TR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prokain</a:t>
          </a: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eklenmesiyle oluşturulan)</a:t>
          </a:r>
          <a:endParaRPr lang="tr-TR" sz="1600" kern="1200" dirty="0"/>
        </a:p>
      </dsp:txBody>
      <dsp:txXfrm>
        <a:off x="751966" y="1196392"/>
        <a:ext cx="6364787" cy="598196"/>
      </dsp:txXfrm>
    </dsp:sp>
    <dsp:sp modelId="{C09474D6-77AC-4231-821B-9BB8AA47A5D6}">
      <dsp:nvSpPr>
        <dsp:cNvPr id="0" name=""/>
        <dsp:cNvSpPr/>
      </dsp:nvSpPr>
      <dsp:spPr>
        <a:xfrm>
          <a:off x="409726" y="1121618"/>
          <a:ext cx="747745" cy="747745"/>
        </a:xfrm>
        <a:prstGeom prst="su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57C5F-CF0C-4F5D-9162-23404793AB88}">
      <dsp:nvSpPr>
        <dsp:cNvPr id="0" name=""/>
        <dsp:cNvSpPr/>
      </dsp:nvSpPr>
      <dsp:spPr>
        <a:xfrm>
          <a:off x="783599" y="2093842"/>
          <a:ext cx="6364787" cy="598196"/>
        </a:xfrm>
        <a:prstGeom prst="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Potasyumdan zengin solüsyonlar (magnezyum ve </a:t>
          </a:r>
          <a:r>
            <a:rPr lang="tr-TR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prokain</a:t>
          </a: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içermeyen)</a:t>
          </a:r>
          <a:endParaRPr lang="tr-TR" sz="1600" kern="1200" dirty="0"/>
        </a:p>
      </dsp:txBody>
      <dsp:txXfrm>
        <a:off x="783599" y="2093842"/>
        <a:ext cx="6364787" cy="598196"/>
      </dsp:txXfrm>
    </dsp:sp>
    <dsp:sp modelId="{3B5B8827-958C-4CD8-AE1F-AEAD84FDF3CC}">
      <dsp:nvSpPr>
        <dsp:cNvPr id="0" name=""/>
        <dsp:cNvSpPr/>
      </dsp:nvSpPr>
      <dsp:spPr>
        <a:xfrm>
          <a:off x="409726" y="2019068"/>
          <a:ext cx="747745" cy="747745"/>
        </a:xfrm>
        <a:prstGeom prst="su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B135D0-B79B-4378-92C6-D7B43F110807}">
      <dsp:nvSpPr>
        <dsp:cNvPr id="0" name=""/>
        <dsp:cNvSpPr/>
      </dsp:nvSpPr>
      <dsp:spPr>
        <a:xfrm>
          <a:off x="439901" y="3110746"/>
          <a:ext cx="6707746" cy="598196"/>
        </a:xfrm>
        <a:prstGeom prst="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 </a:t>
          </a: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Kan </a:t>
          </a:r>
          <a:r>
            <a:rPr lang="tr-TR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kardiyoplejisi</a:t>
          </a:r>
          <a:r>
            <a:rPr lang="tr-T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endParaRPr lang="tr-TR" sz="1600" kern="1200" dirty="0"/>
        </a:p>
      </dsp:txBody>
      <dsp:txXfrm>
        <a:off x="439901" y="3110746"/>
        <a:ext cx="6707746" cy="598196"/>
      </dsp:txXfrm>
    </dsp:sp>
    <dsp:sp modelId="{CF717AB5-233C-42B8-98F7-D663590764BC}">
      <dsp:nvSpPr>
        <dsp:cNvPr id="0" name=""/>
        <dsp:cNvSpPr/>
      </dsp:nvSpPr>
      <dsp:spPr>
        <a:xfrm>
          <a:off x="66766" y="2916518"/>
          <a:ext cx="747745" cy="747745"/>
        </a:xfrm>
        <a:prstGeom prst="su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68886-1E0E-4B87-8A63-755BBC511852}">
      <dsp:nvSpPr>
        <dsp:cNvPr id="0" name=""/>
        <dsp:cNvSpPr/>
      </dsp:nvSpPr>
      <dsp:spPr>
        <a:xfrm rot="5400000">
          <a:off x="-402062" y="718315"/>
          <a:ext cx="2603501" cy="17429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kern="1200" dirty="0"/>
        </a:p>
      </dsp:txBody>
      <dsp:txXfrm rot="-5400000">
        <a:off x="28221" y="1159502"/>
        <a:ext cx="1742937" cy="860564"/>
      </dsp:txXfrm>
    </dsp:sp>
    <dsp:sp modelId="{A5C83EF2-A73F-4006-8F35-DEC04ADD91BC}">
      <dsp:nvSpPr>
        <dsp:cNvPr id="0" name=""/>
        <dsp:cNvSpPr/>
      </dsp:nvSpPr>
      <dsp:spPr>
        <a:xfrm rot="5400000">
          <a:off x="3601048" y="-1582424"/>
          <a:ext cx="2518159" cy="606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Kardiyoplejiye</a:t>
          </a:r>
          <a:r>
            <a:rPr lang="tr-TR" sz="1600" kern="1200" dirty="0" smtClean="0"/>
            <a:t> bağlı </a:t>
          </a:r>
          <a:r>
            <a:rPr lang="tr-TR" sz="1600" kern="1200" dirty="0" err="1" smtClean="0"/>
            <a:t>iskemi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reperfüzyon</a:t>
          </a:r>
          <a:r>
            <a:rPr lang="tr-TR" sz="1600" kern="1200" dirty="0" smtClean="0"/>
            <a:t> hasarını belgelemek üzere yapılmış ilk insan çalışmalarından biri </a:t>
          </a:r>
          <a:r>
            <a:rPr lang="tr-TR" sz="1600" kern="1200" dirty="0" smtClean="0">
              <a:solidFill>
                <a:srgbClr val="00B050"/>
              </a:solidFill>
            </a:rPr>
            <a:t>1997</a:t>
          </a:r>
          <a:r>
            <a:rPr lang="tr-TR" sz="1600" kern="1200" dirty="0" smtClean="0"/>
            <a:t> yılında  Koroner arter bypass cerrahisi yapılan 30 hasta üzerinde  </a:t>
          </a:r>
          <a:r>
            <a:rPr lang="tr-TR" sz="1600" kern="1200" dirty="0" err="1" smtClean="0"/>
            <a:t>kardiyopleji</a:t>
          </a:r>
          <a:r>
            <a:rPr lang="tr-TR" sz="1600" kern="1200" dirty="0" smtClean="0"/>
            <a:t> solüsyonu olarak </a:t>
          </a:r>
          <a:r>
            <a:rPr lang="tr-TR" sz="1600" kern="1200" dirty="0" smtClean="0">
              <a:solidFill>
                <a:srgbClr val="FF0000"/>
              </a:solidFill>
            </a:rPr>
            <a:t>10 hastaya St. Thomas II solüsyonu</a:t>
          </a:r>
          <a:r>
            <a:rPr lang="tr-TR" sz="1600" kern="1200" dirty="0" smtClean="0"/>
            <a:t>, 10 hastaya </a:t>
          </a:r>
          <a:r>
            <a:rPr lang="tr-TR" sz="1600" kern="1200" dirty="0" err="1" smtClean="0">
              <a:solidFill>
                <a:srgbClr val="FF0000"/>
              </a:solidFill>
            </a:rPr>
            <a:t>Bretschneider</a:t>
          </a:r>
          <a:r>
            <a:rPr lang="tr-TR" sz="1600" kern="1200" dirty="0" smtClean="0">
              <a:solidFill>
                <a:srgbClr val="FF0000"/>
              </a:solidFill>
            </a:rPr>
            <a:t> solüsyonu</a:t>
          </a:r>
          <a:r>
            <a:rPr lang="tr-TR" sz="1600" kern="1200" dirty="0" smtClean="0"/>
            <a:t> ve 10 hastaya da </a:t>
          </a:r>
          <a:r>
            <a:rPr lang="tr-TR" sz="1600" kern="1200" dirty="0" smtClean="0">
              <a:solidFill>
                <a:srgbClr val="FF0000"/>
              </a:solidFill>
            </a:rPr>
            <a:t>Hamburg solüsyonu </a:t>
          </a:r>
          <a:r>
            <a:rPr lang="tr-TR" sz="1600" kern="1200" dirty="0" smtClean="0"/>
            <a:t>kullanılmıştır. </a:t>
          </a:r>
          <a:r>
            <a:rPr lang="tr-TR" sz="1600" kern="1200" dirty="0" err="1" smtClean="0"/>
            <a:t>Kardiyopulmoner</a:t>
          </a:r>
          <a:r>
            <a:rPr lang="tr-TR" sz="1600" kern="1200" dirty="0" smtClean="0"/>
            <a:t> bypass öncesi, </a:t>
          </a:r>
          <a:r>
            <a:rPr lang="tr-TR" sz="1600" kern="1200" dirty="0" err="1" smtClean="0"/>
            <a:t>kardioplejik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arrest</a:t>
          </a:r>
          <a:r>
            <a:rPr lang="tr-TR" sz="1600" kern="1200" dirty="0" smtClean="0"/>
            <a:t> sonrası ve </a:t>
          </a:r>
          <a:r>
            <a:rPr lang="tr-TR" sz="1600" kern="1200" dirty="0" err="1" smtClean="0"/>
            <a:t>reperfüzyon</a:t>
          </a:r>
          <a:r>
            <a:rPr lang="tr-TR" sz="1600" kern="1200" dirty="0" smtClean="0"/>
            <a:t> sonrası sağ </a:t>
          </a:r>
          <a:r>
            <a:rPr lang="tr-TR" sz="1600" kern="1200" dirty="0" err="1" smtClean="0"/>
            <a:t>atrial</a:t>
          </a:r>
          <a:r>
            <a:rPr lang="tr-TR" sz="1600" kern="1200" dirty="0" smtClean="0"/>
            <a:t> doku örnekleri alınmıştır. </a:t>
          </a:r>
          <a:r>
            <a:rPr lang="tr-TR" sz="1600" kern="1200" dirty="0" err="1" smtClean="0"/>
            <a:t>Kardiyoplejik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arrest</a:t>
          </a:r>
          <a:r>
            <a:rPr lang="tr-TR" sz="1600" kern="1200" dirty="0" smtClean="0"/>
            <a:t> ve </a:t>
          </a:r>
          <a:r>
            <a:rPr lang="tr-TR" sz="1600" kern="1200" dirty="0" err="1" smtClean="0"/>
            <a:t>reperfüzyon</a:t>
          </a:r>
          <a:r>
            <a:rPr lang="tr-TR" sz="1600" kern="1200" dirty="0" smtClean="0"/>
            <a:t> sonrasında </a:t>
          </a:r>
          <a:r>
            <a:rPr lang="tr-TR" sz="1600" kern="1200" dirty="0" err="1" smtClean="0"/>
            <a:t>apoptozun</a:t>
          </a:r>
          <a:r>
            <a:rPr lang="tr-TR" sz="1600" kern="1200" dirty="0" smtClean="0"/>
            <a:t> arttığı ve bu artışın </a:t>
          </a:r>
          <a:r>
            <a:rPr lang="tr-TR" sz="1600" kern="1200" dirty="0" err="1" smtClean="0"/>
            <a:t>subendokardiyal</a:t>
          </a:r>
          <a:r>
            <a:rPr lang="tr-TR" sz="1600" kern="1200" dirty="0" smtClean="0"/>
            <a:t> dokuda daha belirgin olduğu gösterilmiştir.</a:t>
          </a:r>
          <a:endParaRPr lang="tr-TR" sz="1600" kern="1200" dirty="0"/>
        </a:p>
        <a:p>
          <a:pPr marL="57150" lvl="1" indent="-57150" algn="r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err="1" smtClean="0"/>
            <a:t>Aebert</a:t>
          </a:r>
          <a:r>
            <a:rPr lang="tr-TR" sz="800" kern="1200" dirty="0" smtClean="0"/>
            <a:t> H, et </a:t>
          </a:r>
          <a:r>
            <a:rPr lang="tr-TR" sz="800" kern="1200" dirty="0" err="1" smtClean="0"/>
            <a:t>all</a:t>
          </a:r>
          <a:r>
            <a:rPr lang="tr-TR" sz="800" kern="1200" dirty="0" smtClean="0"/>
            <a:t>.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Induction</a:t>
          </a:r>
          <a:r>
            <a:rPr lang="tr-TR" sz="800" kern="1200" dirty="0" smtClean="0">
              <a:hlinkClick xmlns:r="http://schemas.openxmlformats.org/officeDocument/2006/relationships" r:id="rId1"/>
            </a:rPr>
            <a:t> of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early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immediate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genes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and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programmed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cell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death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following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cardioplegic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arrest</a:t>
          </a:r>
          <a:r>
            <a:rPr lang="tr-TR" sz="800" kern="1200" dirty="0" smtClean="0">
              <a:hlinkClick xmlns:r="http://schemas.openxmlformats.org/officeDocument/2006/relationships" r:id="rId1"/>
            </a:rPr>
            <a:t> in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human</a:t>
          </a:r>
          <a:r>
            <a:rPr lang="tr-TR" sz="800" kern="1200" dirty="0" smtClean="0">
              <a:hlinkClick xmlns:r="http://schemas.openxmlformats.org/officeDocument/2006/relationships" r:id="rId1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1"/>
            </a:rPr>
            <a:t>hearts</a:t>
          </a:r>
          <a:r>
            <a:rPr lang="tr-TR" sz="800" kern="1200" dirty="0" smtClean="0">
              <a:hlinkClick xmlns:r="http://schemas.openxmlformats.org/officeDocument/2006/relationships" r:id="rId1"/>
            </a:rPr>
            <a:t>.</a:t>
          </a:r>
          <a:r>
            <a:rPr lang="tr-TR" sz="800" kern="1200" dirty="0" smtClean="0"/>
            <a:t> </a:t>
          </a:r>
          <a:endParaRPr lang="tr-TR" sz="800" kern="1200" dirty="0"/>
        </a:p>
        <a:p>
          <a:pPr marL="57150" lvl="1" indent="-57150" algn="r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err="1" smtClean="0"/>
            <a:t>Eur</a:t>
          </a:r>
          <a:r>
            <a:rPr lang="tr-TR" sz="800" kern="1200" dirty="0" smtClean="0"/>
            <a:t> J </a:t>
          </a:r>
          <a:r>
            <a:rPr lang="tr-TR" sz="800" kern="1200" dirty="0" err="1" smtClean="0"/>
            <a:t>Cardiothorac</a:t>
          </a:r>
          <a:r>
            <a:rPr lang="tr-TR" sz="800" kern="1200" dirty="0" smtClean="0"/>
            <a:t> </a:t>
          </a:r>
          <a:r>
            <a:rPr lang="tr-TR" sz="800" kern="1200" dirty="0" err="1" smtClean="0"/>
            <a:t>Surg</a:t>
          </a:r>
          <a:r>
            <a:rPr lang="tr-TR" sz="800" kern="1200" dirty="0" smtClean="0"/>
            <a:t>. 1997 Aug;12(2):261-7.</a:t>
          </a:r>
          <a:endParaRPr lang="tr-TR" sz="800" kern="1200" dirty="0"/>
        </a:p>
      </dsp:txBody>
      <dsp:txXfrm rot="-5400000">
        <a:off x="1827596" y="313954"/>
        <a:ext cx="5942138" cy="2272307"/>
      </dsp:txXfrm>
    </dsp:sp>
    <dsp:sp modelId="{2DC12AFE-A4F0-4F75-A140-613E558A401B}">
      <dsp:nvSpPr>
        <dsp:cNvPr id="0" name=""/>
        <dsp:cNvSpPr/>
      </dsp:nvSpPr>
      <dsp:spPr>
        <a:xfrm rot="5400000">
          <a:off x="-409790" y="3478636"/>
          <a:ext cx="2659139" cy="1760851"/>
        </a:xfrm>
        <a:prstGeom prst="chevron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5904187"/>
              <a:satOff val="-46054"/>
              <a:lumOff val="-1177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800" kern="1200" dirty="0"/>
        </a:p>
      </dsp:txBody>
      <dsp:txXfrm rot="-5400000">
        <a:off x="39355" y="3909918"/>
        <a:ext cx="1760851" cy="898288"/>
      </dsp:txXfrm>
    </dsp:sp>
    <dsp:sp modelId="{2F31F312-0CEE-413C-9BC2-B4D46A792DCE}">
      <dsp:nvSpPr>
        <dsp:cNvPr id="0" name=""/>
        <dsp:cNvSpPr/>
      </dsp:nvSpPr>
      <dsp:spPr>
        <a:xfrm rot="5400000">
          <a:off x="3759181" y="1132687"/>
          <a:ext cx="2237406" cy="5944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Benzer bir çalışma da, </a:t>
          </a:r>
          <a:r>
            <a:rPr lang="tr-TR" sz="1400" kern="1200" dirty="0" smtClean="0">
              <a:solidFill>
                <a:srgbClr val="00B050"/>
              </a:solidFill>
            </a:rPr>
            <a:t>2002</a:t>
          </a:r>
          <a:r>
            <a:rPr lang="tr-TR" sz="1400" kern="1200" dirty="0" smtClean="0"/>
            <a:t> yılında  Koroner bypass cerrahisi yapılan 11 hasta üzerinde yapılan çalışmada </a:t>
          </a:r>
          <a:r>
            <a:rPr lang="tr-TR" sz="1400" kern="1200" dirty="0" err="1" smtClean="0"/>
            <a:t>kardiyopleji</a:t>
          </a:r>
          <a:r>
            <a:rPr lang="tr-TR" sz="1400" kern="1200" dirty="0" smtClean="0"/>
            <a:t> solüsyonu olarak tüm hastalarda </a:t>
          </a:r>
          <a:r>
            <a:rPr lang="tr-TR" sz="1400" kern="1200" dirty="0" err="1" smtClean="0">
              <a:solidFill>
                <a:srgbClr val="FF0000"/>
              </a:solidFill>
            </a:rPr>
            <a:t>Kirsch</a:t>
          </a:r>
          <a:r>
            <a:rPr lang="tr-TR" sz="1400" kern="1200" dirty="0" smtClean="0">
              <a:solidFill>
                <a:srgbClr val="FF0000"/>
              </a:solidFill>
            </a:rPr>
            <a:t> solüsyonunu </a:t>
          </a:r>
          <a:r>
            <a:rPr lang="tr-TR" sz="1400" kern="1200" dirty="0" smtClean="0"/>
            <a:t>ve </a:t>
          </a:r>
          <a:r>
            <a:rPr lang="tr-TR" sz="1400" kern="1200" dirty="0" err="1" smtClean="0">
              <a:solidFill>
                <a:srgbClr val="FF0000"/>
              </a:solidFill>
            </a:rPr>
            <a:t>Bretschneider</a:t>
          </a:r>
          <a:r>
            <a:rPr lang="tr-TR" sz="1400" kern="1200" dirty="0" smtClean="0">
              <a:solidFill>
                <a:srgbClr val="FF0000"/>
              </a:solidFill>
            </a:rPr>
            <a:t> solüsyonu </a:t>
          </a:r>
          <a:r>
            <a:rPr lang="tr-TR" sz="1400" kern="1200" dirty="0" smtClean="0"/>
            <a:t>bir arada kullanılmıştır. </a:t>
          </a:r>
          <a:r>
            <a:rPr lang="tr-TR" sz="1400" kern="1200" dirty="0" err="1" smtClean="0"/>
            <a:t>Kardiyopulmoner</a:t>
          </a:r>
          <a:r>
            <a:rPr lang="tr-TR" sz="1400" kern="1200" dirty="0" smtClean="0"/>
            <a:t> bypass öncesinde ve sonrasında sağ </a:t>
          </a:r>
          <a:r>
            <a:rPr lang="tr-TR" sz="1400" kern="1200" dirty="0" err="1" smtClean="0"/>
            <a:t>atrial</a:t>
          </a:r>
          <a:r>
            <a:rPr lang="tr-TR" sz="1400" kern="1200" dirty="0" smtClean="0"/>
            <a:t> doku örnekleri alınarak </a:t>
          </a:r>
          <a:r>
            <a:rPr lang="tr-TR" sz="1400" kern="1200" dirty="0" err="1" smtClean="0"/>
            <a:t>apoptoz</a:t>
          </a:r>
          <a:r>
            <a:rPr lang="tr-TR" sz="1400" kern="1200" dirty="0" smtClean="0"/>
            <a:t> açısından incelenmiştir. Sonuçta bu hasta grubunda da açık kalp cerrahisi sonrası </a:t>
          </a:r>
          <a:r>
            <a:rPr lang="tr-TR" sz="1400" kern="1200" dirty="0" err="1" smtClean="0"/>
            <a:t>apoptoz</a:t>
          </a:r>
          <a:r>
            <a:rPr lang="tr-TR" sz="1400" kern="1200" dirty="0" smtClean="0"/>
            <a:t> geliştiği gösterilmiştir.</a:t>
          </a:r>
          <a:endParaRPr lang="tr-TR" sz="1400" kern="1200" dirty="0"/>
        </a:p>
        <a:p>
          <a:pPr marL="57150" lvl="1" indent="-57150" algn="r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800" kern="1200" dirty="0"/>
        </a:p>
        <a:p>
          <a:pPr marL="57150" lvl="1" indent="-57150" algn="r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800" kern="1200" dirty="0"/>
        </a:p>
        <a:p>
          <a:pPr marL="57150" lvl="1" indent="-57150" algn="r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err="1" smtClean="0"/>
            <a:t>Schmitt</a:t>
          </a:r>
          <a:r>
            <a:rPr lang="tr-TR" sz="800" kern="1200" dirty="0" smtClean="0"/>
            <a:t> JP,  et </a:t>
          </a:r>
          <a:r>
            <a:rPr lang="tr-TR" sz="800" kern="1200" dirty="0" err="1" smtClean="0"/>
            <a:t>all</a:t>
          </a:r>
          <a:r>
            <a:rPr lang="tr-TR" sz="800" kern="1200" dirty="0" smtClean="0"/>
            <a:t>. </a:t>
          </a:r>
          <a:r>
            <a:rPr lang="tr-TR" sz="800" kern="1200" dirty="0" smtClean="0">
              <a:hlinkClick xmlns:r="http://schemas.openxmlformats.org/officeDocument/2006/relationships" r:id="rId2"/>
            </a:rPr>
            <a:t>Role of </a:t>
          </a:r>
          <a:r>
            <a:rPr lang="tr-TR" sz="800" kern="1200" dirty="0" err="1" smtClean="0">
              <a:hlinkClick xmlns:r="http://schemas.openxmlformats.org/officeDocument/2006/relationships" r:id="rId2"/>
            </a:rPr>
            <a:t>apoptosis</a:t>
          </a:r>
          <a:r>
            <a:rPr lang="tr-TR" sz="800" kern="1200" dirty="0" smtClean="0">
              <a:hlinkClick xmlns:r="http://schemas.openxmlformats.org/officeDocument/2006/relationships" r:id="rId2"/>
            </a:rPr>
            <a:t> in </a:t>
          </a:r>
          <a:r>
            <a:rPr lang="tr-TR" sz="800" kern="1200" dirty="0" err="1" smtClean="0">
              <a:hlinkClick xmlns:r="http://schemas.openxmlformats.org/officeDocument/2006/relationships" r:id="rId2"/>
            </a:rPr>
            <a:t>myocardial</a:t>
          </a:r>
          <a:r>
            <a:rPr lang="tr-TR" sz="800" kern="1200" dirty="0" smtClean="0">
              <a:hlinkClick xmlns:r="http://schemas.openxmlformats.org/officeDocument/2006/relationships" r:id="rId2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2"/>
            </a:rPr>
            <a:t>stunning</a:t>
          </a:r>
          <a:r>
            <a:rPr lang="tr-TR" sz="800" kern="1200" dirty="0" smtClean="0">
              <a:hlinkClick xmlns:r="http://schemas.openxmlformats.org/officeDocument/2006/relationships" r:id="rId2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2"/>
            </a:rPr>
            <a:t>after</a:t>
          </a:r>
          <a:r>
            <a:rPr lang="tr-TR" sz="800" kern="1200" dirty="0" smtClean="0">
              <a:hlinkClick xmlns:r="http://schemas.openxmlformats.org/officeDocument/2006/relationships" r:id="rId2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2"/>
            </a:rPr>
            <a:t>open</a:t>
          </a:r>
          <a:r>
            <a:rPr lang="tr-TR" sz="800" kern="1200" dirty="0" smtClean="0">
              <a:hlinkClick xmlns:r="http://schemas.openxmlformats.org/officeDocument/2006/relationships" r:id="rId2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2"/>
            </a:rPr>
            <a:t>heart</a:t>
          </a:r>
          <a:r>
            <a:rPr lang="tr-TR" sz="800" kern="1200" dirty="0" smtClean="0">
              <a:hlinkClick xmlns:r="http://schemas.openxmlformats.org/officeDocument/2006/relationships" r:id="rId2"/>
            </a:rPr>
            <a:t> </a:t>
          </a:r>
          <a:r>
            <a:rPr lang="tr-TR" sz="800" kern="1200" dirty="0" err="1" smtClean="0">
              <a:hlinkClick xmlns:r="http://schemas.openxmlformats.org/officeDocument/2006/relationships" r:id="rId2"/>
            </a:rPr>
            <a:t>surgery</a:t>
          </a:r>
          <a:r>
            <a:rPr lang="tr-TR" sz="800" kern="1200" dirty="0" smtClean="0">
              <a:hlinkClick xmlns:r="http://schemas.openxmlformats.org/officeDocument/2006/relationships" r:id="rId2"/>
            </a:rPr>
            <a:t>.</a:t>
          </a:r>
          <a:r>
            <a:rPr lang="tr-TR" sz="800" kern="1200" dirty="0" smtClean="0"/>
            <a:t> </a:t>
          </a:r>
          <a:endParaRPr lang="tr-TR" sz="800" kern="1200" dirty="0"/>
        </a:p>
        <a:p>
          <a:pPr marL="57150" lvl="1" indent="-57150" algn="r" defTabSz="355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err="1" smtClean="0"/>
            <a:t>Ann</a:t>
          </a:r>
          <a:r>
            <a:rPr lang="tr-TR" sz="800" kern="1200" dirty="0" smtClean="0"/>
            <a:t> </a:t>
          </a:r>
          <a:r>
            <a:rPr lang="tr-TR" sz="800" kern="1200" dirty="0" err="1" smtClean="0"/>
            <a:t>Thorac</a:t>
          </a:r>
          <a:r>
            <a:rPr lang="tr-TR" sz="800" kern="1200" dirty="0" smtClean="0"/>
            <a:t> </a:t>
          </a:r>
          <a:r>
            <a:rPr lang="tr-TR" sz="800" kern="1200" dirty="0" err="1" smtClean="0"/>
            <a:t>Surg</a:t>
          </a:r>
          <a:r>
            <a:rPr lang="tr-TR" sz="800" kern="1200" dirty="0" smtClean="0"/>
            <a:t>. 2002 Apr;73(4):1229-35.</a:t>
          </a:r>
          <a:endParaRPr lang="tr-TR" sz="800" kern="1200" dirty="0"/>
        </a:p>
      </dsp:txBody>
      <dsp:txXfrm rot="-5400000">
        <a:off x="1905676" y="3095414"/>
        <a:ext cx="5835197" cy="201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55EF5-FCA4-410E-9D8B-5B9ACF30345F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D4C7-88A0-4CF7-BDB6-10DDA5EC9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68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D4C7-88A0-4CF7-BDB6-10DDA5EC9A6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0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Miyokardın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iskemik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kaldığı dönemde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iskemiye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bağlı ve sonrasında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reperfüzyona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bağlı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miyokard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hasarı oluşur.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iskemi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reperfüzyon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hasarı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patofizyolosinden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apoptozis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sorumlu tutulur.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İskemi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sonrası moleküler oksijenin dokuya sunulması sonucu moleküler oksijen redüksiyona uğrar ve serbest oksijen radikalleri oluşur. Serbest oksijen radikalleri, çoklu doymamış yağ asitleriyle reaksiyona girerek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lipid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peroksidazların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hidroperoksitlerin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oluşumuna yol açar. Bu ajanlar da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sarkolemaya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zarar verir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bağımlı enzim sistemlerini bozarlar. 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İskemi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sonucu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apoptoz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başlamış olan bir hücre grubunda stresin devam etmesiyle süreç bozularak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bütünlüğü etkilenebilir ve nekroz gelişebilir.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D4C7-88A0-4CF7-BDB6-10DDA5EC9A6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54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D9EF-7502-4898-9C39-09902F5B2B7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47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D4C7-88A0-4CF7-BDB6-10DDA5EC9A6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36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Kalbi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diastolde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durdurmak için kullanılan solüsyonların genel ismi “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kardiyopleji”dir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Kardiyopleji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solüsyonlarıyla ilgili olarak dünyada bir standardizasyon mevcut değildir.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1980’li yıllara gelindiğinde kalp cerrahisinde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kardiyopleji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kullanımının gerekliliğiyle ilgili bir tartışma kalmamıştır. Bunun yerine, kullanılacak olan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kardiyoplejinin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içeriği tartışılmaya başlanmıştır ve bu tartışma güncelliğini korumaktadır.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 çıkan alternatifler şunlardır: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sodyum, magnezyum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içeriği yüksek olan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Bretschneider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solüsyonu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solüsyonuna potasyum, magnezyum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eklenmesiyle oluşturulan St. Thomas Hastanesi solüsyonu,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magnezyum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içermeyen potasyumdan zengin solüsyonlar.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kardiyoplejisi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kavramı ise 1979’da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Buckberg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tarafından ön plana çıkarılmıştır. 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D9EF-7502-4898-9C39-09902F5B2B7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05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D9EF-7502-4898-9C39-09902F5B2B7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7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02.11.2017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cbi.nlm.nih.gov/pubmed/2166591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2.gi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23528" y="2276872"/>
            <a:ext cx="7776864" cy="11521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8208912" cy="18002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KARDİYOPLEJİ SOLÜSYONLARININ HÜCRE MEMBRAN STABİLİTESİ ÜZERİNE ETKİSİ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496" y="5398368"/>
            <a:ext cx="8424936" cy="14150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2100" i="1" u="sng" dirty="0" smtClean="0">
                <a:solidFill>
                  <a:schemeClr val="tx1"/>
                </a:solidFill>
              </a:rPr>
              <a:t>Aydan </a:t>
            </a:r>
            <a:r>
              <a:rPr lang="tr-TR" sz="2100" i="1" u="sng" dirty="0" err="1" smtClean="0">
                <a:solidFill>
                  <a:schemeClr val="tx1"/>
                </a:solidFill>
              </a:rPr>
              <a:t>Fülden</a:t>
            </a:r>
            <a:r>
              <a:rPr lang="tr-TR" sz="2100" i="1" u="sng" dirty="0" smtClean="0">
                <a:solidFill>
                  <a:schemeClr val="tx1"/>
                </a:solidFill>
              </a:rPr>
              <a:t> AĞAN</a:t>
            </a:r>
            <a:r>
              <a:rPr lang="tr-TR" sz="2100" i="1" u="sng" baseline="30000" dirty="0" smtClean="0">
                <a:solidFill>
                  <a:schemeClr val="tx1"/>
                </a:solidFill>
              </a:rPr>
              <a:t>1</a:t>
            </a:r>
            <a:r>
              <a:rPr lang="tr-TR" sz="2100" i="1" dirty="0" smtClean="0">
                <a:solidFill>
                  <a:schemeClr val="tx1"/>
                </a:solidFill>
              </a:rPr>
              <a:t> , Oğuzhan DURMAZ</a:t>
            </a:r>
            <a:r>
              <a:rPr lang="tr-TR" sz="2100" i="1" baseline="30000" dirty="0" smtClean="0">
                <a:solidFill>
                  <a:schemeClr val="tx1"/>
                </a:solidFill>
              </a:rPr>
              <a:t>1</a:t>
            </a:r>
            <a:r>
              <a:rPr lang="tr-TR" sz="2100" i="1" dirty="0" smtClean="0">
                <a:solidFill>
                  <a:schemeClr val="tx1"/>
                </a:solidFill>
              </a:rPr>
              <a:t>, Eren ATEŞ</a:t>
            </a:r>
            <a:r>
              <a:rPr lang="tr-TR" sz="2100" i="1" baseline="30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tr-TR" sz="2100" i="1" baseline="30000" dirty="0" smtClean="0">
              <a:solidFill>
                <a:schemeClr val="tx1"/>
              </a:solidFill>
            </a:endParaRPr>
          </a:p>
          <a:p>
            <a:pPr algn="ctr"/>
            <a:r>
              <a:rPr lang="tr-TR" sz="1500" i="1" baseline="30000" dirty="0" smtClean="0">
                <a:solidFill>
                  <a:schemeClr val="tx1"/>
                </a:solidFill>
              </a:rPr>
              <a:t>1</a:t>
            </a:r>
            <a:r>
              <a:rPr lang="tr-TR" sz="1500" i="1" dirty="0" smtClean="0">
                <a:solidFill>
                  <a:schemeClr val="tx1"/>
                </a:solidFill>
              </a:rPr>
              <a:t>Ankara Üniversitesi  Sağlık Bilimleri Enstitüsü Kalp ve Damar Cerrahisi Anabilim Dalı, Yüksek Lisans</a:t>
            </a:r>
          </a:p>
          <a:p>
            <a:pPr algn="ctr"/>
            <a:endParaRPr lang="tr-TR" sz="1300" i="1" u="sng" dirty="0" smtClean="0">
              <a:solidFill>
                <a:schemeClr val="tx1"/>
              </a:solidFill>
            </a:endParaRPr>
          </a:p>
          <a:p>
            <a:pPr algn="ctr"/>
            <a:r>
              <a:rPr lang="tr-TR" sz="1300" i="1" u="sng" dirty="0" smtClean="0">
                <a:solidFill>
                  <a:schemeClr val="tx1"/>
                </a:solidFill>
              </a:rPr>
              <a:t>aydanagan@gmail.com</a:t>
            </a:r>
            <a:r>
              <a:rPr lang="tr-TR" sz="1300" i="1" dirty="0" smtClean="0">
                <a:solidFill>
                  <a:schemeClr val="tx1"/>
                </a:solidFill>
              </a:rPr>
              <a:t> </a:t>
            </a:r>
          </a:p>
          <a:p>
            <a:endParaRPr lang="tr-TR" sz="1300" i="1" baseline="30000" dirty="0" smtClean="0">
              <a:solidFill>
                <a:schemeClr val="tx1"/>
              </a:solidFill>
            </a:endParaRPr>
          </a:p>
          <a:p>
            <a:r>
              <a:rPr lang="tr-TR" sz="1300" i="1" baseline="30000" dirty="0" smtClean="0">
                <a:solidFill>
                  <a:schemeClr val="tx1"/>
                </a:solidFill>
              </a:rPr>
              <a:t>   </a:t>
            </a:r>
            <a:endParaRPr lang="tr-TR" sz="1300" i="1" u="sng" baseline="30000" dirty="0" smtClean="0">
              <a:solidFill>
                <a:schemeClr val="tx1"/>
              </a:solidFill>
            </a:endParaRPr>
          </a:p>
          <a:p>
            <a:endParaRPr lang="tr-TR" sz="2400" i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kAGAN\Desktop\IMG-20171101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00" y="0"/>
            <a:ext cx="3938265" cy="20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URMAZ\Desktop\Ankara_Ü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72" y="3670629"/>
            <a:ext cx="1397375" cy="1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7620000" cy="1143000"/>
          </a:xfrm>
        </p:spPr>
        <p:txBody>
          <a:bodyPr/>
          <a:lstStyle/>
          <a:p>
            <a:pPr algn="ctr"/>
            <a:r>
              <a:rPr lang="tr-TR" sz="6600" b="1" dirty="0" smtClean="0">
                <a:solidFill>
                  <a:schemeClr val="tx1"/>
                </a:solidFill>
              </a:rPr>
              <a:t>Teşekkürler…</a:t>
            </a:r>
            <a:r>
              <a:rPr lang="tr-TR" sz="6000" b="1" dirty="0">
                <a:solidFill>
                  <a:schemeClr val="tx1"/>
                </a:solidFill>
              </a:rPr>
              <a:t/>
            </a:r>
            <a:br>
              <a:rPr lang="tr-TR" sz="6000" b="1" dirty="0">
                <a:solidFill>
                  <a:schemeClr val="tx1"/>
                </a:solidFill>
              </a:rPr>
            </a:br>
            <a:endParaRPr lang="tr-TR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URMAZ\Desktop\deneme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6596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4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tr-TR" sz="1400" i="1" dirty="0" smtClean="0"/>
          </a:p>
          <a:p>
            <a:r>
              <a:rPr lang="tr-TR" sz="1400" i="1" dirty="0" err="1" smtClean="0"/>
              <a:t>Careaga</a:t>
            </a:r>
            <a:r>
              <a:rPr lang="tr-TR" sz="1400" i="1" dirty="0" smtClean="0"/>
              <a:t> G, </a:t>
            </a:r>
            <a:r>
              <a:rPr lang="tr-TR" sz="1400" i="1" dirty="0" err="1" smtClean="0"/>
              <a:t>Salazar</a:t>
            </a:r>
            <a:r>
              <a:rPr lang="tr-TR" sz="1400" i="1" dirty="0" smtClean="0"/>
              <a:t> D, </a:t>
            </a:r>
            <a:r>
              <a:rPr lang="tr-TR" sz="1400" i="1" dirty="0" err="1" smtClean="0"/>
              <a:t>Téllez</a:t>
            </a:r>
            <a:r>
              <a:rPr lang="tr-TR" sz="1400" i="1" dirty="0" smtClean="0"/>
              <a:t> S, </a:t>
            </a:r>
            <a:r>
              <a:rPr lang="tr-TR" sz="1400" i="1" dirty="0" err="1" smtClean="0"/>
              <a:t>Sánchez</a:t>
            </a:r>
            <a:r>
              <a:rPr lang="tr-TR" sz="1400" i="1" dirty="0" smtClean="0"/>
              <a:t> O, </a:t>
            </a:r>
            <a:r>
              <a:rPr lang="tr-TR" sz="1400" i="1" dirty="0" err="1" smtClean="0"/>
              <a:t>Borrayo</a:t>
            </a:r>
            <a:r>
              <a:rPr lang="tr-TR" sz="1400" i="1" dirty="0" smtClean="0"/>
              <a:t> G, </a:t>
            </a:r>
            <a:r>
              <a:rPr lang="tr-TR" sz="1400" i="1" dirty="0" err="1" smtClean="0"/>
              <a:t>Argüero</a:t>
            </a:r>
            <a:r>
              <a:rPr lang="tr-TR" sz="1400" i="1" dirty="0" smtClean="0"/>
              <a:t> R. </a:t>
            </a:r>
            <a:r>
              <a:rPr lang="tr-TR" sz="1400" i="1" dirty="0" err="1" smtClean="0"/>
              <a:t>Clinical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İmpact</a:t>
            </a:r>
            <a:r>
              <a:rPr lang="tr-TR" sz="1400" i="1" dirty="0" smtClean="0"/>
              <a:t> Of </a:t>
            </a:r>
            <a:r>
              <a:rPr lang="tr-TR" sz="1400" i="1" dirty="0" err="1" smtClean="0"/>
              <a:t>Histidine-ketoglutarate-tryptophan</a:t>
            </a:r>
            <a:r>
              <a:rPr lang="tr-TR" sz="1400" i="1" dirty="0" smtClean="0"/>
              <a:t> (HTK) </a:t>
            </a:r>
            <a:r>
              <a:rPr lang="tr-TR" sz="1400" i="1" dirty="0" err="1" smtClean="0"/>
              <a:t>Cardioplegic</a:t>
            </a:r>
            <a:r>
              <a:rPr lang="tr-TR" sz="1400" i="1" dirty="0" smtClean="0"/>
              <a:t> Solution On </a:t>
            </a:r>
            <a:r>
              <a:rPr lang="tr-TR" sz="1400" i="1" dirty="0" err="1" smtClean="0"/>
              <a:t>The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Perioperative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Period</a:t>
            </a:r>
            <a:r>
              <a:rPr lang="tr-TR" sz="1400" i="1" dirty="0" smtClean="0"/>
              <a:t> İn Open </a:t>
            </a:r>
            <a:r>
              <a:rPr lang="tr-TR" sz="1400" i="1" dirty="0" err="1" smtClean="0"/>
              <a:t>Heart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Surgery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Patients.Arch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Med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Res</a:t>
            </a:r>
            <a:r>
              <a:rPr lang="tr-TR" sz="1400" i="1" dirty="0" smtClean="0"/>
              <a:t>. 2001;32:296-9. </a:t>
            </a:r>
          </a:p>
          <a:p>
            <a:r>
              <a:rPr lang="en-US" sz="1400" i="1" dirty="0" smtClean="0"/>
              <a:t> </a:t>
            </a:r>
            <a:r>
              <a:rPr lang="en-US" sz="1400" i="1" dirty="0" err="1" smtClean="0"/>
              <a:t>Mauney</a:t>
            </a:r>
            <a:r>
              <a:rPr lang="en-US" sz="1400" i="1" dirty="0" smtClean="0"/>
              <a:t> Mc, </a:t>
            </a:r>
            <a:r>
              <a:rPr lang="en-US" sz="1400" i="1" dirty="0" err="1" smtClean="0"/>
              <a:t>Kron</a:t>
            </a:r>
            <a:r>
              <a:rPr lang="en-US" sz="1400" i="1" dirty="0" smtClean="0"/>
              <a:t> Il. The Physiologic Basis Of Warm </a:t>
            </a:r>
            <a:r>
              <a:rPr lang="en-US" sz="1400" i="1" dirty="0" err="1" smtClean="0"/>
              <a:t>Cardioplegia</a:t>
            </a:r>
            <a:r>
              <a:rPr lang="en-US" sz="1400" i="1" dirty="0" smtClean="0"/>
              <a:t>. Ann </a:t>
            </a:r>
            <a:r>
              <a:rPr lang="en-US" sz="1400" i="1" dirty="0" err="1" smtClean="0"/>
              <a:t>Thorac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Surg</a:t>
            </a:r>
            <a:r>
              <a:rPr lang="en-US" sz="1400" i="1" dirty="0" smtClean="0"/>
              <a:t> 1995; 60: 819-23.</a:t>
            </a:r>
            <a:endParaRPr lang="tr-TR" sz="1400" i="1" dirty="0" smtClean="0"/>
          </a:p>
          <a:p>
            <a:pPr lvl="0"/>
            <a:r>
              <a:rPr lang="pt-BR" sz="1400" i="1" dirty="0" smtClean="0"/>
              <a:t>Scrascia G, Guida P, Rotunno C, De Palo M, Mastro F, Pignatelli A, De Luca Tupputi Schinosa L, Paparella D. </a:t>
            </a:r>
            <a:r>
              <a:rPr lang="tr-TR" sz="1400" i="1" dirty="0" err="1" smtClean="0">
                <a:hlinkClick r:id="rId2"/>
              </a:rPr>
              <a:t>Myocardial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Protection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During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Aortic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Surgery</a:t>
            </a:r>
            <a:r>
              <a:rPr lang="tr-TR" sz="1400" i="1" dirty="0" smtClean="0">
                <a:hlinkClick r:id="rId2"/>
              </a:rPr>
              <a:t>: </a:t>
            </a:r>
            <a:r>
              <a:rPr lang="tr-TR" sz="1400" i="1" dirty="0" err="1" smtClean="0">
                <a:hlinkClick r:id="rId2"/>
              </a:rPr>
              <a:t>Comparison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Between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Bretschneider-htk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And</a:t>
            </a:r>
            <a:r>
              <a:rPr lang="tr-TR" sz="1400" i="1" dirty="0" smtClean="0">
                <a:hlinkClick r:id="rId2"/>
              </a:rPr>
              <a:t> </a:t>
            </a:r>
            <a:r>
              <a:rPr lang="tr-TR" sz="1400" i="1" dirty="0" err="1" smtClean="0">
                <a:hlinkClick r:id="rId2"/>
              </a:rPr>
              <a:t>Cold</a:t>
            </a:r>
            <a:r>
              <a:rPr lang="tr-TR" sz="1400" i="1" dirty="0" smtClean="0">
                <a:hlinkClick r:id="rId2"/>
              </a:rPr>
              <a:t> Blood </a:t>
            </a:r>
            <a:r>
              <a:rPr lang="tr-TR" sz="1400" i="1" dirty="0" err="1" smtClean="0">
                <a:hlinkClick r:id="rId2"/>
              </a:rPr>
              <a:t>Cardioplegia</a:t>
            </a:r>
            <a:r>
              <a:rPr lang="tr-TR" sz="1400" i="1" dirty="0" smtClean="0">
                <a:hlinkClick r:id="rId2"/>
              </a:rPr>
              <a:t>.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Perfusion</a:t>
            </a:r>
            <a:r>
              <a:rPr lang="tr-TR" sz="1400" i="1" dirty="0" smtClean="0"/>
              <a:t>. 2011 Sep;26(5):427-33.</a:t>
            </a:r>
          </a:p>
          <a:p>
            <a:r>
              <a:rPr lang="tr-TR" sz="1400" i="1" dirty="0" err="1" smtClean="0"/>
              <a:t>Motohisa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Tofukuji</a:t>
            </a:r>
            <a:r>
              <a:rPr lang="tr-TR" sz="1400" i="1" dirty="0" smtClean="0"/>
              <a:t>, M.D., </a:t>
            </a:r>
            <a:r>
              <a:rPr lang="tr-TR" sz="1400" i="1" dirty="0" err="1" smtClean="0"/>
              <a:t>Ph.D</a:t>
            </a:r>
            <a:r>
              <a:rPr lang="tr-TR" sz="1400" i="1" dirty="0" smtClean="0"/>
              <a:t>., </a:t>
            </a:r>
            <a:r>
              <a:rPr lang="tr-TR" sz="1400" i="1" dirty="0" err="1" smtClean="0"/>
              <a:t>Alon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Stamler</a:t>
            </a:r>
            <a:r>
              <a:rPr lang="tr-TR" sz="1400" i="1" dirty="0" smtClean="0"/>
              <a:t>, M.D., </a:t>
            </a:r>
            <a:r>
              <a:rPr lang="tr-TR" sz="1400" i="1" dirty="0" err="1" smtClean="0"/>
              <a:t>Jianyi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Li</a:t>
            </a:r>
            <a:r>
              <a:rPr lang="tr-TR" sz="1400" i="1" dirty="0" smtClean="0"/>
              <a:t>, M.B., M.S., </a:t>
            </a:r>
            <a:r>
              <a:rPr lang="tr-TR" sz="1400" i="1" dirty="0" err="1" smtClean="0"/>
              <a:t>Alvin</a:t>
            </a:r>
            <a:r>
              <a:rPr lang="tr-TR" sz="1400" i="1" dirty="0" smtClean="0"/>
              <a:t> Franklin, </a:t>
            </a:r>
            <a:r>
              <a:rPr lang="tr-TR" sz="1400" i="1" dirty="0" err="1" smtClean="0"/>
              <a:t>M.S.,Steven</a:t>
            </a:r>
            <a:r>
              <a:rPr lang="tr-TR" sz="1400" i="1" dirty="0" smtClean="0"/>
              <a:t> Y. </a:t>
            </a:r>
            <a:r>
              <a:rPr lang="tr-TR" sz="1400" i="1" dirty="0" err="1" smtClean="0"/>
              <a:t>Wang</a:t>
            </a:r>
            <a:r>
              <a:rPr lang="tr-TR" sz="1400" i="1" dirty="0" smtClean="0"/>
              <a:t>, M.D., </a:t>
            </a:r>
            <a:r>
              <a:rPr lang="tr-TR" sz="1400" i="1" dirty="0" err="1" smtClean="0"/>
              <a:t>Ph.D</a:t>
            </a:r>
            <a:r>
              <a:rPr lang="tr-TR" sz="1400" i="1" dirty="0" smtClean="0"/>
              <a:t>., </a:t>
            </a:r>
            <a:r>
              <a:rPr lang="tr-TR" sz="1400" i="1" dirty="0" err="1" smtClean="0"/>
              <a:t>Mukesh</a:t>
            </a:r>
            <a:r>
              <a:rPr lang="tr-TR" sz="1400" i="1" dirty="0" smtClean="0"/>
              <a:t> D. </a:t>
            </a:r>
            <a:r>
              <a:rPr lang="tr-TR" sz="1400" i="1" dirty="0" err="1" smtClean="0"/>
              <a:t>Hariawala</a:t>
            </a:r>
            <a:r>
              <a:rPr lang="tr-TR" sz="1400" i="1" dirty="0" smtClean="0"/>
              <a:t>, M.D., </a:t>
            </a:r>
            <a:r>
              <a:rPr lang="tr-TR" sz="1400" i="1" dirty="0" err="1" smtClean="0"/>
              <a:t>And</a:t>
            </a:r>
            <a:r>
              <a:rPr lang="tr-TR" sz="1400" i="1" dirty="0" smtClean="0"/>
              <a:t> Frank W. </a:t>
            </a:r>
            <a:r>
              <a:rPr lang="tr-TR" sz="1400" i="1" dirty="0" err="1" smtClean="0"/>
              <a:t>Sellke</a:t>
            </a:r>
            <a:r>
              <a:rPr lang="tr-TR" sz="1400" i="1" dirty="0" smtClean="0"/>
              <a:t>, M.D. </a:t>
            </a:r>
            <a:r>
              <a:rPr lang="en-US" sz="1400" i="1" dirty="0" smtClean="0"/>
              <a:t>Effects Of Magnesium </a:t>
            </a:r>
            <a:r>
              <a:rPr lang="en-US" sz="1400" i="1" dirty="0" err="1" smtClean="0"/>
              <a:t>Cardioplegia</a:t>
            </a:r>
            <a:r>
              <a:rPr lang="en-US" sz="1400" i="1" dirty="0" smtClean="0"/>
              <a:t> On Regulation</a:t>
            </a:r>
            <a:r>
              <a:rPr lang="tr-TR" sz="1400" i="1" dirty="0" smtClean="0"/>
              <a:t> </a:t>
            </a:r>
            <a:r>
              <a:rPr lang="en-US" sz="1400" i="1" dirty="0" smtClean="0"/>
              <a:t>Of The Porcine Coronary Circulation1</a:t>
            </a:r>
            <a:r>
              <a:rPr lang="tr-TR" sz="1400" i="1" dirty="0" smtClean="0"/>
              <a:t> </a:t>
            </a:r>
            <a:r>
              <a:rPr lang="en-US" sz="1400" i="1" dirty="0" smtClean="0"/>
              <a:t>Journal Of Surgıcal Research 69, 233–239 (1997</a:t>
            </a:r>
            <a:r>
              <a:rPr lang="tr-TR" sz="1400" i="1" dirty="0" smtClean="0"/>
              <a:t>) </a:t>
            </a:r>
            <a:r>
              <a:rPr lang="tr-TR" sz="1400" i="1" dirty="0" err="1" smtClean="0"/>
              <a:t>Artıcle</a:t>
            </a:r>
            <a:r>
              <a:rPr lang="tr-TR" sz="1400" i="1" dirty="0" smtClean="0"/>
              <a:t> No. Jr975003</a:t>
            </a:r>
          </a:p>
          <a:p>
            <a:r>
              <a:rPr lang="it-IT" sz="1400" i="1" dirty="0" smtClean="0"/>
              <a:t>G. Speziale1, G. Ruvolo1, K. Fattouch1, F. Macrina1, E. Tonelli1, M. Donnetti2, And B. Marino1</a:t>
            </a:r>
            <a:r>
              <a:rPr lang="tr-TR" sz="1400" i="1" dirty="0" smtClean="0"/>
              <a:t> .</a:t>
            </a:r>
            <a:r>
              <a:rPr lang="en-US" sz="1400" i="1" dirty="0" smtClean="0"/>
              <a:t>Arrhythmia Prophylaxis After Coronary Artery Bypass Grafting:</a:t>
            </a:r>
            <a:r>
              <a:rPr lang="tr-TR" sz="1400" i="1" dirty="0" smtClean="0"/>
              <a:t> </a:t>
            </a:r>
            <a:r>
              <a:rPr lang="en-US" sz="1400" i="1" dirty="0" smtClean="0"/>
              <a:t>Regimens Of Magnesium Sulfate Administration</a:t>
            </a:r>
            <a:r>
              <a:rPr lang="tr-TR" sz="1400" i="1" dirty="0" smtClean="0"/>
              <a:t> .</a:t>
            </a:r>
            <a:r>
              <a:rPr lang="en-US" sz="1400" i="1" dirty="0" err="1" smtClean="0"/>
              <a:t>Thorac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Cardiov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Surg</a:t>
            </a:r>
            <a:r>
              <a:rPr lang="en-US" sz="1400" i="1" dirty="0" smtClean="0"/>
              <a:t> 2000; 48</a:t>
            </a:r>
            <a:endParaRPr lang="tr-TR" sz="1400" i="1" dirty="0" smtClean="0"/>
          </a:p>
          <a:p>
            <a:r>
              <a:rPr lang="tr-TR" sz="1400" i="1" dirty="0" smtClean="0"/>
              <a:t>James J. </a:t>
            </a:r>
            <a:r>
              <a:rPr lang="tr-TR" sz="1400" i="1" dirty="0" err="1" smtClean="0"/>
              <a:t>O’rullian</a:t>
            </a:r>
            <a:r>
              <a:rPr lang="tr-TR" sz="1400" i="1" dirty="0" smtClean="0"/>
              <a:t>, CCP;* </a:t>
            </a:r>
            <a:r>
              <a:rPr lang="tr-TR" sz="1400" i="1" dirty="0" err="1" smtClean="0"/>
              <a:t>Stephen</a:t>
            </a:r>
            <a:r>
              <a:rPr lang="tr-TR" sz="1400" i="1" dirty="0" smtClean="0"/>
              <a:t> E. </a:t>
            </a:r>
            <a:r>
              <a:rPr lang="tr-TR" sz="1400" i="1" dirty="0" err="1" smtClean="0"/>
              <a:t>Clayson</a:t>
            </a:r>
            <a:r>
              <a:rPr lang="tr-TR" sz="1400" i="1" dirty="0" smtClean="0"/>
              <a:t>, MD;† </a:t>
            </a:r>
            <a:r>
              <a:rPr lang="tr-TR" sz="1400" i="1" dirty="0" err="1" smtClean="0"/>
              <a:t>Raul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Peragallo</a:t>
            </a:r>
            <a:r>
              <a:rPr lang="tr-TR" sz="1400" i="1" dirty="0" smtClean="0"/>
              <a:t>, MD </a:t>
            </a:r>
            <a:r>
              <a:rPr lang="en-US" sz="1400" i="1" dirty="0" smtClean="0"/>
              <a:t>Excellent Outcomes İn A Case Of Complex Re-do Surgery</a:t>
            </a:r>
            <a:r>
              <a:rPr lang="tr-TR" sz="1400" i="1" dirty="0" smtClean="0"/>
              <a:t> </a:t>
            </a:r>
            <a:r>
              <a:rPr lang="en-US" sz="1400" i="1" dirty="0" smtClean="0"/>
              <a:t>Requiring Prolonged </a:t>
            </a:r>
            <a:r>
              <a:rPr lang="en-US" sz="1400" i="1" dirty="0" err="1" smtClean="0"/>
              <a:t>Cardioplegia</a:t>
            </a:r>
            <a:r>
              <a:rPr lang="en-US" sz="1400" i="1" dirty="0" smtClean="0"/>
              <a:t> Using A New </a:t>
            </a:r>
            <a:r>
              <a:rPr lang="en-US" sz="1400" i="1" dirty="0" err="1" smtClean="0"/>
              <a:t>Cardioprotective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Approach</a:t>
            </a:r>
            <a:r>
              <a:rPr lang="tr-TR" sz="1400" i="1" dirty="0" smtClean="0"/>
              <a:t>: </a:t>
            </a:r>
            <a:r>
              <a:rPr lang="tr-TR" sz="1400" i="1" dirty="0" err="1" smtClean="0"/>
              <a:t>Adenocaine</a:t>
            </a:r>
            <a:r>
              <a:rPr lang="tr-TR" sz="1400" i="1" dirty="0" smtClean="0"/>
              <a:t> JECT. 2008;40:203–205 </a:t>
            </a:r>
            <a:r>
              <a:rPr lang="en-US" sz="1400" i="1" dirty="0" smtClean="0"/>
              <a:t>He Journal Of Extracorporeal Technology</a:t>
            </a:r>
            <a:r>
              <a:rPr lang="tr-TR" sz="1400" i="1" dirty="0" smtClean="0"/>
              <a:t>.</a:t>
            </a:r>
          </a:p>
          <a:p>
            <a:r>
              <a:rPr lang="de-DE" sz="1400" i="1" dirty="0" smtClean="0"/>
              <a:t>H. Barthel, D. Ebel, J. </a:t>
            </a:r>
            <a:r>
              <a:rPr lang="de-DE" sz="1400" i="1" dirty="0" err="1" smtClean="0"/>
              <a:t>Mu¨llenheim</a:t>
            </a:r>
            <a:r>
              <a:rPr lang="de-DE" sz="1400" i="1" dirty="0" smtClean="0"/>
              <a:t>, D. </a:t>
            </a:r>
            <a:r>
              <a:rPr lang="de-DE" sz="1400" i="1" dirty="0" err="1" smtClean="0"/>
              <a:t>Obal</a:t>
            </a:r>
            <a:r>
              <a:rPr lang="de-DE" sz="1400" i="1" dirty="0" smtClean="0"/>
              <a:t>,</a:t>
            </a:r>
            <a:r>
              <a:rPr lang="tr-TR" sz="1400" i="1" dirty="0" smtClean="0"/>
              <a:t> B. </a:t>
            </a:r>
            <a:r>
              <a:rPr lang="tr-TR" sz="1400" i="1" dirty="0" err="1" smtClean="0"/>
              <a:t>Preckel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And</a:t>
            </a:r>
            <a:r>
              <a:rPr lang="tr-TR" sz="1400" i="1" dirty="0" smtClean="0"/>
              <a:t> W. </a:t>
            </a:r>
            <a:r>
              <a:rPr lang="tr-TR" sz="1400" i="1" dirty="0" err="1" smtClean="0"/>
              <a:t>Schlack</a:t>
            </a:r>
            <a:r>
              <a:rPr lang="tr-TR" sz="1400" i="1" dirty="0" smtClean="0"/>
              <a:t>* </a:t>
            </a:r>
            <a:r>
              <a:rPr lang="en-US" sz="1400" i="1" dirty="0" smtClean="0"/>
              <a:t>Effect Of Lidocaine On </a:t>
            </a:r>
            <a:r>
              <a:rPr lang="en-US" sz="1400" i="1" dirty="0" err="1" smtClean="0"/>
              <a:t>İschaemic</a:t>
            </a:r>
            <a:r>
              <a:rPr lang="en-US" sz="1400" i="1" dirty="0" smtClean="0"/>
              <a:t> Preconditioning İ</a:t>
            </a:r>
            <a:r>
              <a:rPr lang="tr-TR" sz="1400" i="1" dirty="0" smtClean="0"/>
              <a:t>n </a:t>
            </a:r>
            <a:r>
              <a:rPr lang="tr-TR" sz="1400" i="1" dirty="0" err="1" smtClean="0"/>
              <a:t>İsolated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Rat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Heart</a:t>
            </a:r>
            <a:r>
              <a:rPr lang="tr-TR" sz="1400" i="1" dirty="0" smtClean="0"/>
              <a:t>. </a:t>
            </a:r>
            <a:r>
              <a:rPr lang="en-US" sz="1400" i="1" dirty="0" smtClean="0"/>
              <a:t>British Journal Of </a:t>
            </a:r>
            <a:r>
              <a:rPr lang="en-US" sz="1400" i="1" dirty="0" err="1" smtClean="0"/>
              <a:t>Anaesthesia</a:t>
            </a:r>
            <a:r>
              <a:rPr lang="en-US" sz="1400" i="1" dirty="0" smtClean="0"/>
              <a:t> 93 (5): 698–704 (2004)</a:t>
            </a:r>
            <a:r>
              <a:rPr lang="tr-TR" sz="1400" i="1" dirty="0" smtClean="0"/>
              <a:t> </a:t>
            </a:r>
            <a:r>
              <a:rPr lang="en-US" sz="1400" i="1" dirty="0" smtClean="0"/>
              <a:t>Doi:10.1093/</a:t>
            </a:r>
            <a:r>
              <a:rPr lang="en-US" sz="1400" i="1" dirty="0" err="1" smtClean="0"/>
              <a:t>Bja</a:t>
            </a:r>
            <a:r>
              <a:rPr lang="en-US" sz="1400" i="1" dirty="0" smtClean="0"/>
              <a:t>/Aeh262 Advance Access Publication September 3, 2004</a:t>
            </a:r>
            <a:r>
              <a:rPr lang="tr-TR" sz="1400" i="1" dirty="0" smtClean="0"/>
              <a:t>.</a:t>
            </a:r>
          </a:p>
          <a:p>
            <a:endParaRPr lang="tr-TR" sz="1400" i="1" dirty="0" smtClean="0"/>
          </a:p>
          <a:p>
            <a:endParaRPr lang="tr-TR" sz="1400" i="1" dirty="0" smtClean="0"/>
          </a:p>
          <a:p>
            <a:endParaRPr lang="tr-TR" sz="1400" i="1" dirty="0" smtClean="0"/>
          </a:p>
          <a:p>
            <a:pPr lvl="0"/>
            <a:endParaRPr lang="tr-TR" sz="1400" i="1" dirty="0" smtClean="0"/>
          </a:p>
          <a:p>
            <a:endParaRPr lang="en-US" sz="1400" i="1" dirty="0" smtClean="0"/>
          </a:p>
          <a:p>
            <a:endParaRPr lang="tr-TR" sz="1400" i="1" dirty="0"/>
          </a:p>
        </p:txBody>
      </p:sp>
      <p:pic>
        <p:nvPicPr>
          <p:cNvPr id="4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Kardiyopleji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533933954"/>
              </p:ext>
            </p:extLst>
          </p:nvPr>
        </p:nvGraphicFramePr>
        <p:xfrm>
          <a:off x="683568" y="1700808"/>
          <a:ext cx="72008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F95C82-BE3F-4EC9-A5B1-C4469B31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0F95C82-BE3F-4EC9-A5B1-C4469B31F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310B24-CB7E-4EE8-B710-C3EE8C3FD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1310B24-CB7E-4EE8-B710-C3EE8C3FD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4BF298-A3E1-4FDC-AD6D-0307B80C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854BF298-A3E1-4FDC-AD6D-0307B80C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9474D6-77AC-4231-821B-9BB8AA47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C09474D6-77AC-4231-821B-9BB8AA47A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11964-9935-4F57-B9E3-DD8B18CD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8711964-9935-4F57-B9E3-DD8B18CD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5B8827-958C-4CD8-AE1F-AEAD84FDF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B5B8827-958C-4CD8-AE1F-AEAD84FDF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57C5F-CF0C-4F5D-9162-23404793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7B57C5F-CF0C-4F5D-9162-23404793A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17AB5-233C-42B8-98F7-D66359076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F717AB5-233C-42B8-98F7-D66359076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B135D0-B79B-4378-92C6-D7B43F11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DB135D0-B79B-4378-92C6-D7B43F110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375199149"/>
              </p:ext>
            </p:extLst>
          </p:nvPr>
        </p:nvGraphicFramePr>
        <p:xfrm>
          <a:off x="323528" y="692696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37748" cy="1143000"/>
          </a:xfrm>
        </p:spPr>
        <p:txBody>
          <a:bodyPr/>
          <a:lstStyle/>
          <a:p>
            <a:r>
              <a:rPr lang="tr-TR" sz="2800" dirty="0" smtClean="0"/>
              <a:t>Kardiyak </a:t>
            </a:r>
            <a:r>
              <a:rPr lang="tr-TR" sz="2800" dirty="0" err="1" smtClean="0"/>
              <a:t>Arrest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Karakteristik Olarak </a:t>
            </a:r>
            <a:r>
              <a:rPr lang="tr-TR" sz="2800" dirty="0" err="1"/>
              <a:t>Kardiyopleji</a:t>
            </a:r>
            <a:r>
              <a:rPr lang="tr-TR" sz="2800" dirty="0"/>
              <a:t> 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64649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168352" cy="203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27484" y="1340768"/>
            <a:ext cx="6016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Ekstrasellüler</a:t>
            </a:r>
            <a:r>
              <a:rPr lang="tr-TR" dirty="0"/>
              <a:t> (St. Thomas, </a:t>
            </a:r>
            <a:r>
              <a:rPr lang="tr-TR" dirty="0" err="1"/>
              <a:t>Buckberg</a:t>
            </a:r>
            <a:r>
              <a:rPr lang="tr-TR" dirty="0"/>
              <a:t> solüsyonu)</a:t>
            </a:r>
          </a:p>
          <a:p>
            <a:pPr lvl="0"/>
            <a:r>
              <a:rPr lang="tr-TR" dirty="0" err="1"/>
              <a:t>İntrasellüler</a:t>
            </a:r>
            <a:r>
              <a:rPr lang="tr-TR" dirty="0"/>
              <a:t> (</a:t>
            </a:r>
            <a:r>
              <a:rPr lang="tr-TR" dirty="0" err="1" smtClean="0"/>
              <a:t>Bretschneider</a:t>
            </a:r>
            <a:r>
              <a:rPr lang="tr-TR" dirty="0" smtClean="0"/>
              <a:t> </a:t>
            </a:r>
            <a:r>
              <a:rPr lang="tr-TR" dirty="0"/>
              <a:t>solüsyonu)</a:t>
            </a:r>
          </a:p>
        </p:txBody>
      </p:sp>
      <p:pic>
        <p:nvPicPr>
          <p:cNvPr id="6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sz="4400" b="1" dirty="0" err="1" smtClean="0">
                <a:solidFill>
                  <a:schemeClr val="tx2">
                    <a:lumMod val="75000"/>
                  </a:schemeClr>
                </a:solidFill>
              </a:rPr>
              <a:t>İskemi-Reperfüzyon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Hasarı</a:t>
            </a:r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854851491"/>
              </p:ext>
            </p:extLst>
          </p:nvPr>
        </p:nvGraphicFramePr>
        <p:xfrm>
          <a:off x="755576" y="1397000"/>
          <a:ext cx="705678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1187624" y="5880174"/>
            <a:ext cx="6120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tr-TR" sz="3200" i="1" dirty="0" err="1" smtClean="0">
                <a:solidFill>
                  <a:srgbClr val="4D0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Membran</a:t>
            </a:r>
            <a:r>
              <a:rPr lang="tr-TR" sz="3200" i="1" dirty="0" smtClean="0">
                <a:solidFill>
                  <a:srgbClr val="4D0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Bütünlüğünün Bozulması</a:t>
            </a:r>
            <a:endParaRPr lang="tr-TR" sz="3200" i="1" dirty="0">
              <a:solidFill>
                <a:srgbClr val="4D03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28215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İyi Bir </a:t>
            </a:r>
            <a:r>
              <a:rPr lang="tr-TR" sz="4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Kardiyopleji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olüsyonu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asıl Olmalıdır ?</a:t>
            </a:r>
            <a:endParaRPr lang="tr-TR" sz="4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45456"/>
              </p:ext>
            </p:extLst>
          </p:nvPr>
        </p:nvGraphicFramePr>
        <p:xfrm>
          <a:off x="468691" y="198884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İçerik Yer Tutucusu 2"/>
          <p:cNvSpPr txBox="1">
            <a:spLocks/>
          </p:cNvSpPr>
          <p:nvPr/>
        </p:nvSpPr>
        <p:spPr>
          <a:xfrm>
            <a:off x="-16851" y="1700808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tr-TR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‘’Kalp cerrahisinin başarısı kalbi ne kadar iyi korunduğunla ilgilidir.’’</a:t>
            </a:r>
            <a:endParaRPr lang="tr-TR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503053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377783" cy="14261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Hücre </a:t>
            </a:r>
            <a:r>
              <a:rPr lang="tr-TR" sz="4400" b="1" dirty="0" err="1" smtClean="0">
                <a:solidFill>
                  <a:schemeClr val="tx2">
                    <a:lumMod val="75000"/>
                  </a:schemeClr>
                </a:solidFill>
              </a:rPr>
              <a:t>Membranı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 Üzerinde Etkili  </a:t>
            </a:r>
            <a:r>
              <a:rPr lang="tr-TR" sz="4400" b="1" dirty="0" err="1" smtClean="0">
                <a:solidFill>
                  <a:schemeClr val="tx2">
                    <a:lumMod val="75000"/>
                  </a:schemeClr>
                </a:solidFill>
              </a:rPr>
              <a:t>Kardioplejik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400" b="1" dirty="0" err="1" smtClean="0">
                <a:solidFill>
                  <a:schemeClr val="tx2">
                    <a:lumMod val="75000"/>
                  </a:schemeClr>
                </a:solidFill>
              </a:rPr>
              <a:t>Stablizatör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 Ajanlar</a:t>
            </a:r>
            <a:endParaRPr lang="tr-TR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AGAN\Desktop\LPSCALCIUMBLO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7" y="1831902"/>
            <a:ext cx="5857503" cy="210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GAN\Desktop\gıf\SOa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4501738" cy="2532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r-TR" sz="3600" b="1" dirty="0">
                <a:solidFill>
                  <a:schemeClr val="tx2">
                    <a:lumMod val="75000"/>
                  </a:schemeClr>
                </a:solidFill>
              </a:rPr>
              <a:t>Magnezyum: </a:t>
            </a: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Kalsiyum Kanal </a:t>
            </a:r>
            <a:r>
              <a:rPr lang="tr-TR" sz="3600" b="1" dirty="0" err="1" smtClean="0">
                <a:solidFill>
                  <a:schemeClr val="tx2">
                    <a:lumMod val="75000"/>
                  </a:schemeClr>
                </a:solidFill>
              </a:rPr>
              <a:t>Blokörü</a:t>
            </a:r>
            <a:endParaRPr lang="tr-T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266698"/>
              </p:ext>
            </p:extLst>
          </p:nvPr>
        </p:nvGraphicFramePr>
        <p:xfrm>
          <a:off x="395536" y="1196752"/>
          <a:ext cx="7681664" cy="52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kAGAN\Desktop\NaK_Ion_Channe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58" y="2852487"/>
            <a:ext cx="2009846" cy="200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07504" y="6495727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800" dirty="0" err="1" smtClean="0"/>
              <a:t>Motohisa</a:t>
            </a:r>
            <a:r>
              <a:rPr lang="tr-TR" sz="800" dirty="0" smtClean="0"/>
              <a:t> </a:t>
            </a:r>
            <a:r>
              <a:rPr lang="tr-TR" sz="800" dirty="0" err="1" smtClean="0"/>
              <a:t>Tofukuji</a:t>
            </a:r>
            <a:r>
              <a:rPr lang="tr-TR" sz="800" dirty="0" smtClean="0"/>
              <a:t> ve arkadaşları. (</a:t>
            </a:r>
            <a:r>
              <a:rPr lang="en-US" sz="800" dirty="0" smtClean="0"/>
              <a:t>1996</a:t>
            </a:r>
            <a:r>
              <a:rPr lang="tr-TR" sz="800" dirty="0" smtClean="0"/>
              <a:t>)</a:t>
            </a:r>
            <a:endParaRPr lang="tr-TR" sz="800" dirty="0">
              <a:solidFill>
                <a:srgbClr val="2F2B20"/>
              </a:solidFill>
            </a:endParaRPr>
          </a:p>
          <a:p>
            <a:endParaRPr lang="en-US" sz="800" dirty="0"/>
          </a:p>
        </p:txBody>
      </p:sp>
      <p:pic>
        <p:nvPicPr>
          <p:cNvPr id="6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BA37F-A000-4F6D-A656-D39EA9BC7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3BA37F-A000-4F6D-A656-D39EA9BC7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FD5F9-2848-4259-8830-EAF322192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01FD5F9-2848-4259-8830-EAF322192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FF301-ABB6-47A3-8EC7-E301F666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D06FF301-ABB6-47A3-8EC7-E301F666E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01196065"/>
              </p:ext>
            </p:extLst>
          </p:nvPr>
        </p:nvGraphicFramePr>
        <p:xfrm>
          <a:off x="611560" y="1381224"/>
          <a:ext cx="7344816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0" y="6423719"/>
            <a:ext cx="853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dirty="0" err="1"/>
              <a:t>Motohisa</a:t>
            </a:r>
            <a:r>
              <a:rPr lang="tr-TR" sz="600" dirty="0"/>
              <a:t> </a:t>
            </a:r>
            <a:r>
              <a:rPr lang="tr-TR" sz="600" dirty="0" err="1" smtClean="0"/>
              <a:t>Tofukuji</a:t>
            </a:r>
            <a:r>
              <a:rPr lang="tr-TR" sz="600" dirty="0"/>
              <a:t> </a:t>
            </a:r>
            <a:r>
              <a:rPr lang="tr-TR" sz="600" dirty="0" smtClean="0"/>
              <a:t>ve arkadaşları.(1997</a:t>
            </a:r>
            <a:r>
              <a:rPr lang="tr-TR" sz="600" dirty="0"/>
              <a:t>)</a:t>
            </a:r>
          </a:p>
          <a:p>
            <a:r>
              <a:rPr lang="tr-TR" sz="600" dirty="0" smtClean="0"/>
              <a:t>G</a:t>
            </a:r>
            <a:r>
              <a:rPr lang="tr-TR" sz="600" dirty="0"/>
              <a:t>. </a:t>
            </a:r>
            <a:r>
              <a:rPr lang="tr-TR" sz="600" dirty="0" err="1" smtClean="0"/>
              <a:t>Speziale</a:t>
            </a:r>
            <a:r>
              <a:rPr lang="tr-TR" sz="600" dirty="0"/>
              <a:t> </a:t>
            </a:r>
            <a:r>
              <a:rPr lang="tr-TR" sz="600" dirty="0" smtClean="0"/>
              <a:t>ve arkadaşları. (</a:t>
            </a:r>
            <a:r>
              <a:rPr lang="en-US" sz="600" dirty="0" smtClean="0"/>
              <a:t>2000</a:t>
            </a:r>
            <a:r>
              <a:rPr lang="tr-TR" sz="600" dirty="0" smtClean="0"/>
              <a:t>)</a:t>
            </a:r>
            <a:endParaRPr lang="tr-TR" sz="6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08384" y="260648"/>
            <a:ext cx="7620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2">
                    <a:lumMod val="75000"/>
                  </a:schemeClr>
                </a:solidFill>
              </a:rPr>
              <a:t>Magnezyum: Kalsiyum Kanal </a:t>
            </a:r>
            <a:r>
              <a:rPr lang="tr-TR" sz="3600" b="1" dirty="0" err="1">
                <a:solidFill>
                  <a:schemeClr val="tx2">
                    <a:lumMod val="75000"/>
                  </a:schemeClr>
                </a:solidFill>
              </a:rPr>
              <a:t>Blokörü</a:t>
            </a:r>
            <a:endParaRPr lang="tr-TR" sz="3600" dirty="0"/>
          </a:p>
        </p:txBody>
      </p:sp>
      <p:pic>
        <p:nvPicPr>
          <p:cNvPr id="6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URMAZ\Desktop\tmp76097565721047859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19324"/>
          <a:stretch/>
        </p:blipFill>
        <p:spPr bwMode="auto">
          <a:xfrm>
            <a:off x="899592" y="4210980"/>
            <a:ext cx="1080120" cy="12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URMAZ\Desktop\inde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9" y="2420888"/>
            <a:ext cx="1495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8A048-0073-4A9C-951E-5AC5720C6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4A8A048-0073-4A9C-951E-5AC5720C6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E887C-AF0B-4F46-B2C9-7DC5337DC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5EE887C-AF0B-4F46-B2C9-7DC5337DC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D5B69-1A7A-496A-A84A-53AC46D28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944D5B69-1A7A-496A-A84A-53AC46D28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57399B-EEA9-4612-B4F7-15F3976A6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157399B-EEA9-4612-B4F7-15F3976A6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D88093-B14B-43DD-9B94-62F507469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9D88093-B14B-43DD-9B94-62F507469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585079"/>
              </p:ext>
            </p:extLst>
          </p:nvPr>
        </p:nvGraphicFramePr>
        <p:xfrm>
          <a:off x="251520" y="1033264"/>
          <a:ext cx="7992888" cy="55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-26061" y="6381328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James J. </a:t>
            </a:r>
            <a:r>
              <a:rPr lang="tr-TR" sz="800" dirty="0" err="1" smtClean="0"/>
              <a:t>O’Rullian</a:t>
            </a:r>
            <a:r>
              <a:rPr lang="tr-TR" sz="800" dirty="0" smtClean="0"/>
              <a:t> ve arkadaşları. (</a:t>
            </a:r>
            <a:r>
              <a:rPr lang="tr-TR" sz="800" i="1" dirty="0" smtClean="0"/>
              <a:t>2008)</a:t>
            </a:r>
          </a:p>
          <a:p>
            <a:r>
              <a:rPr lang="tr-TR" sz="800" dirty="0" err="1"/>
              <a:t>Asger</a:t>
            </a:r>
            <a:r>
              <a:rPr lang="tr-TR" sz="800" dirty="0"/>
              <a:t> </a:t>
            </a:r>
            <a:r>
              <a:rPr lang="tr-TR" sz="800" dirty="0" err="1" smtClean="0"/>
              <a:t>Granfeldt</a:t>
            </a:r>
            <a:r>
              <a:rPr lang="tr-TR" sz="800" dirty="0" smtClean="0"/>
              <a:t> </a:t>
            </a:r>
            <a:r>
              <a:rPr lang="tr-TR" sz="800" dirty="0"/>
              <a:t>ve </a:t>
            </a:r>
            <a:r>
              <a:rPr lang="tr-TR" sz="800" dirty="0" smtClean="0"/>
              <a:t>arkadaşları. (2014)</a:t>
            </a:r>
          </a:p>
          <a:p>
            <a:r>
              <a:rPr lang="tr-TR" sz="800" dirty="0" err="1"/>
              <a:t>Prashant</a:t>
            </a:r>
            <a:r>
              <a:rPr lang="tr-TR" sz="800" dirty="0"/>
              <a:t> </a:t>
            </a:r>
            <a:r>
              <a:rPr lang="tr-TR" sz="800" dirty="0" err="1" smtClean="0"/>
              <a:t>Mishra</a:t>
            </a:r>
            <a:r>
              <a:rPr lang="tr-TR" sz="800" dirty="0" smtClean="0"/>
              <a:t> </a:t>
            </a:r>
            <a:r>
              <a:rPr lang="tr-TR" sz="800" dirty="0"/>
              <a:t>ve arkadaşları. </a:t>
            </a:r>
            <a:r>
              <a:rPr lang="tr-TR" sz="800" dirty="0" smtClean="0"/>
              <a:t>(</a:t>
            </a:r>
            <a:r>
              <a:rPr lang="pl-PL" sz="800" dirty="0" smtClean="0"/>
              <a:t>2016</a:t>
            </a:r>
            <a:r>
              <a:rPr lang="tr-TR" sz="800" dirty="0" smtClean="0"/>
              <a:t>)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624408" y="269776"/>
            <a:ext cx="7620000" cy="998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Lidokain</a:t>
            </a:r>
            <a:r>
              <a:rPr lang="tr-TR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 Sodyum Kanal </a:t>
            </a:r>
            <a:r>
              <a:rPr lang="tr-TR" sz="36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Blokörü</a:t>
            </a:r>
            <a:endParaRPr lang="tr-TR" sz="3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URMAZ\Desktop\lidoka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152128" cy="5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RMAZ\Desktop\Lidocaine_HCl_Injection_A2011_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2" y="1844824"/>
            <a:ext cx="936104" cy="6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URMAZ\Desktop\image454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2" y="3429000"/>
            <a:ext cx="1061047" cy="7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8881C-7231-46D8-998B-69AE32C76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48881C-7231-46D8-998B-69AE32C76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EBFBC-FE5E-44FF-B0C2-1B3822876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AAEBFBC-FE5E-44FF-B0C2-1B3822876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7742B-CAD8-488C-A593-6E185340B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D9A7742B-CAD8-488C-A593-6E185340B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616BC-6557-4268-B98A-0A71C315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9E616BC-6557-4268-B98A-0A71C315F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22352-4DC2-4A02-97CB-1C4894818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2C222352-4DC2-4A02-97CB-1C4894818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28C969-AF17-4745-88BA-40301C70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728C969-AF17-4745-88BA-40301C706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92DB2-B609-4EAD-A842-F747622E4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77092DB2-B609-4EAD-A842-F747622E4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r-TR" sz="36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Triptofan</a:t>
            </a:r>
            <a:r>
              <a:rPr lang="tr-TR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tr-TR" sz="36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Membran</a:t>
            </a:r>
            <a:r>
              <a:rPr lang="tr-TR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Stabilizatörü</a:t>
            </a:r>
            <a:endParaRPr lang="tr-TR" sz="3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63895"/>
              </p:ext>
            </p:extLst>
          </p:nvPr>
        </p:nvGraphicFramePr>
        <p:xfrm>
          <a:off x="274712" y="1268760"/>
          <a:ext cx="7753672" cy="51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0" y="623731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Kober</a:t>
            </a:r>
            <a:r>
              <a:rPr lang="tr-TR" sz="800" dirty="0"/>
              <a:t> </a:t>
            </a:r>
            <a:r>
              <a:rPr lang="tr-TR" sz="800" dirty="0" err="1"/>
              <a:t>Im</a:t>
            </a:r>
            <a:r>
              <a:rPr lang="tr-TR" sz="800" dirty="0"/>
              <a:t>. v</a:t>
            </a:r>
            <a:r>
              <a:rPr lang="tr-TR" sz="800" dirty="0" smtClean="0"/>
              <a:t>e arkadaşları (1998)</a:t>
            </a:r>
          </a:p>
          <a:p>
            <a:r>
              <a:rPr lang="tr-TR" sz="800" dirty="0" err="1" smtClean="0"/>
              <a:t>Liu</a:t>
            </a:r>
            <a:r>
              <a:rPr lang="tr-TR" sz="800" dirty="0" smtClean="0"/>
              <a:t> </a:t>
            </a:r>
            <a:r>
              <a:rPr lang="tr-TR" sz="800" dirty="0"/>
              <a:t>J. </a:t>
            </a:r>
            <a:r>
              <a:rPr lang="tr-TR" sz="800" dirty="0" smtClean="0"/>
              <a:t>ve arkadaşları. (</a:t>
            </a:r>
            <a:r>
              <a:rPr lang="en-US" sz="800" dirty="0" smtClean="0"/>
              <a:t>20</a:t>
            </a:r>
            <a:r>
              <a:rPr lang="tr-TR" sz="800" dirty="0" smtClean="0"/>
              <a:t>08)</a:t>
            </a:r>
          </a:p>
          <a:p>
            <a:r>
              <a:rPr lang="tr-TR" sz="800" dirty="0" err="1" smtClean="0"/>
              <a:t>Braathen</a:t>
            </a:r>
            <a:r>
              <a:rPr lang="tr-TR" sz="800" dirty="0" smtClean="0"/>
              <a:t>  B. ve arkadaşları (2010)</a:t>
            </a:r>
            <a:endParaRPr lang="en-US" sz="800" dirty="0"/>
          </a:p>
        </p:txBody>
      </p:sp>
      <p:pic>
        <p:nvPicPr>
          <p:cNvPr id="5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URMAZ\Desktop\triptof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088927" cy="4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URMAZ\Desktop\imag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5" y="3411320"/>
            <a:ext cx="917849" cy="8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URMAZ\Desktop\imag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" y="5061803"/>
            <a:ext cx="1098228" cy="6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F817F-3E9C-4EE5-9F65-67ACB3A1F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D4F817F-3E9C-4EE5-9F65-67ACB3A1F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21F42-768B-41CB-9CC3-C0E605248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EE21F42-768B-41CB-9CC3-C0E605248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6C63A-F6F1-4D15-B6B1-0943AB009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096C63A-F6F1-4D15-B6B1-0943AB009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ADF817-BC22-4AB2-8444-4649C445C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9ADF817-BC22-4AB2-8444-4649C445C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7E437-C0FB-4A75-9B75-36A720142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2D7E437-C0FB-4A75-9B75-36A720142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5C9C9F-7A99-4C96-A195-C09CC71C9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E5C9C9F-7A99-4C96-A195-C09CC71C9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783575-D64F-4FD2-9B56-2074E2E8F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DF783575-D64F-4FD2-9B56-2074E2E8F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62670"/>
            <a:ext cx="7992888" cy="1426170"/>
          </a:xfr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Günümüz </a:t>
            </a:r>
            <a:r>
              <a:rPr lang="tr-T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miyokard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koruma teknikleri iyon kanalları üzerinden pek çok farklı </a:t>
            </a:r>
            <a:r>
              <a:rPr lang="tr-T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kardiyoplejik</a:t>
            </a:r>
            <a:r>
              <a:rPr lang="tr-T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ajan tarafından sağlanmakla birlikte </a:t>
            </a:r>
            <a:r>
              <a:rPr lang="tr-T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stabilitesi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açısından birbirlerine belirgin bir üstünlükleri bulunmamaktadır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0564165"/>
              </p:ext>
            </p:extLst>
          </p:nvPr>
        </p:nvGraphicFramePr>
        <p:xfrm>
          <a:off x="395536" y="2204864"/>
          <a:ext cx="792088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şağı Bükülü Ok 5"/>
          <p:cNvSpPr/>
          <p:nvPr/>
        </p:nvSpPr>
        <p:spPr>
          <a:xfrm>
            <a:off x="971600" y="2132856"/>
            <a:ext cx="648072" cy="648072"/>
          </a:xfrm>
          <a:prstGeom prst="curvedDownArrow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Yukarı Bükülü Ok 7"/>
          <p:cNvSpPr/>
          <p:nvPr/>
        </p:nvSpPr>
        <p:spPr>
          <a:xfrm>
            <a:off x="6778506" y="5949280"/>
            <a:ext cx="720080" cy="64807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" name="Picture 5" descr="C:\Users\DURMAZ\oğuz\Perfüzyon\perf\Ankara-ti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49" y="5489386"/>
            <a:ext cx="662251" cy="6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1735</TotalTime>
  <Words>1339</Words>
  <Application>Microsoft Office PowerPoint</Application>
  <PresentationFormat>Ekran Gösterisi (4:3)</PresentationFormat>
  <Paragraphs>107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Bitişiklik</vt:lpstr>
      <vt:lpstr>KARDİYOPLEJİ SOLÜSYONLARININ HÜCRE MEMBRAN STABİLİTESİ ÜZERİNE ETKİSİ</vt:lpstr>
      <vt:lpstr>İskemi-Reperfüzyon Hasarı</vt:lpstr>
      <vt:lpstr>İyi Bir Kardiyopleji Solüsyonu Nasıl Olmalıdır ?</vt:lpstr>
      <vt:lpstr>Hücre Membranı Üzerinde Etkili  Kardioplejik Stablizatör Ajanlar</vt:lpstr>
      <vt:lpstr>Magnezyum: Kalsiyum Kanal Blokörü</vt:lpstr>
      <vt:lpstr>PowerPoint Sunusu</vt:lpstr>
      <vt:lpstr>PowerPoint Sunusu</vt:lpstr>
      <vt:lpstr>Triptofan: Membran Stabilizatörü</vt:lpstr>
      <vt:lpstr>Günümüz miyokard koruma teknikleri iyon kanalları üzerinden pek çok farklı kardiyoplejik ajan tarafından sağlanmakla birlikte membran stabilitesi açısından birbirlerine belirgin bir üstünlükleri bulunmamaktadır.</vt:lpstr>
      <vt:lpstr>Teşekkürler… </vt:lpstr>
      <vt:lpstr>Kaynaklar:</vt:lpstr>
      <vt:lpstr>Kardiyopleji</vt:lpstr>
      <vt:lpstr>PowerPoint Sunusu</vt:lpstr>
      <vt:lpstr>Kardiyak Arrest Karakteristik Olarak Kardiyopleji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KARDİYOPLEJİ SOLÜSYONLARININ HÜCRE MEMBRAN STABİLİTESİ ÜZERİNE ETKİSİ</dc:title>
  <dc:creator>AYDAN AĞAN</dc:creator>
  <cp:lastModifiedBy>kAGAN</cp:lastModifiedBy>
  <cp:revision>118</cp:revision>
  <dcterms:created xsi:type="dcterms:W3CDTF">2017-10-24T07:19:33Z</dcterms:created>
  <dcterms:modified xsi:type="dcterms:W3CDTF">2017-11-02T18:06:32Z</dcterms:modified>
</cp:coreProperties>
</file>