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82" r:id="rId3"/>
    <p:sldId id="284" r:id="rId4"/>
    <p:sldId id="262" r:id="rId5"/>
    <p:sldId id="283" r:id="rId6"/>
    <p:sldId id="276" r:id="rId7"/>
    <p:sldId id="285" r:id="rId8"/>
    <p:sldId id="270" r:id="rId9"/>
    <p:sldId id="265" r:id="rId10"/>
    <p:sldId id="266" r:id="rId11"/>
    <p:sldId id="290" r:id="rId12"/>
    <p:sldId id="272" r:id="rId13"/>
    <p:sldId id="274" r:id="rId14"/>
    <p:sldId id="288" r:id="rId15"/>
    <p:sldId id="289" r:id="rId16"/>
    <p:sldId id="286" r:id="rId17"/>
    <p:sldId id="275" r:id="rId18"/>
    <p:sldId id="287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62" autoAdjust="0"/>
    <p:restoredTop sz="9466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65E05-5262-4139-90CC-E5E6F1BA8DFA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FEFED-1CFF-4C33-AC55-DEE2445871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48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F5877F-F957-439B-AB8D-C30604CB473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0F00F8-04B5-4941-9FB8-AE31AB244721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877F-F957-439B-AB8D-C30604CB473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00F8-04B5-4941-9FB8-AE31AB244721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877F-F957-439B-AB8D-C30604CB473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00F8-04B5-4941-9FB8-AE31AB244721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877F-F957-439B-AB8D-C30604CB473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00F8-04B5-4941-9FB8-AE31AB24472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877F-F957-439B-AB8D-C30604CB473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00F8-04B5-4941-9FB8-AE31AB244721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877F-F957-439B-AB8D-C30604CB473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00F8-04B5-4941-9FB8-AE31AB244721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877F-F957-439B-AB8D-C30604CB473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00F8-04B5-4941-9FB8-AE31AB244721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877F-F957-439B-AB8D-C30604CB473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00F8-04B5-4941-9FB8-AE31AB244721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877F-F957-439B-AB8D-C30604CB473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00F8-04B5-4941-9FB8-AE31AB24472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877F-F957-439B-AB8D-C30604CB473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00F8-04B5-4941-9FB8-AE31AB24472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877F-F957-439B-AB8D-C30604CB473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00F8-04B5-4941-9FB8-AE31AB24472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F5877F-F957-439B-AB8D-C30604CB473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E0F00F8-04B5-4941-9FB8-AE31AB24472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200800" cy="2160240"/>
          </a:xfrm>
        </p:spPr>
        <p:txBody>
          <a:bodyPr>
            <a:noAutofit/>
          </a:bodyPr>
          <a:lstStyle/>
          <a:p>
            <a:pPr algn="ctr"/>
            <a:r>
              <a:rPr lang="tr-TR" sz="2700" dirty="0" smtClean="0"/>
              <a:t>KONJENİTAL KALP CERRAHİSİNDE SİYANOTİK VE ASİYANOTİK HASTALARIN BİLATERAL SEREBRAL VE SOMATİK DOKU OKSİJENLENMESİNİN NIRS TEKNİĞİYLE KARŞILAŞTIRILMASI </a:t>
            </a:r>
            <a:endParaRPr lang="tr-TR" sz="27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55776" y="4221088"/>
            <a:ext cx="4496544" cy="1584176"/>
          </a:xfrm>
        </p:spPr>
        <p:txBody>
          <a:bodyPr>
            <a:noAutofit/>
          </a:bodyPr>
          <a:lstStyle/>
          <a:p>
            <a:r>
              <a:rPr lang="tr-TR" sz="2400" dirty="0" smtClean="0"/>
              <a:t>TÜLAY CANDAN</a:t>
            </a:r>
          </a:p>
          <a:p>
            <a:endParaRPr lang="tr-TR" sz="2400" dirty="0" smtClean="0"/>
          </a:p>
          <a:p>
            <a:r>
              <a:rPr lang="tr-TR" sz="2400" dirty="0" smtClean="0"/>
              <a:t>İSTANBUL ÜNİVERSİTESİ</a:t>
            </a:r>
            <a:br>
              <a:rPr lang="tr-TR" sz="2400" dirty="0" smtClean="0"/>
            </a:br>
            <a:r>
              <a:rPr lang="tr-TR" sz="2400" dirty="0" smtClean="0"/>
              <a:t>KARDİYOLOJİ ENSTİTÜSÜ</a:t>
            </a:r>
            <a:br>
              <a:rPr lang="tr-TR" sz="2400" dirty="0" smtClean="0"/>
            </a:br>
            <a:r>
              <a:rPr lang="tr-TR" sz="2400" dirty="0" smtClean="0"/>
              <a:t>YÜKSEK LİSANS TEZİ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08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92896"/>
            <a:ext cx="5184576" cy="3672408"/>
          </a:xfrm>
        </p:spPr>
      </p:pic>
      <p:sp>
        <p:nvSpPr>
          <p:cNvPr id="2" name="Metin kutusu 1"/>
          <p:cNvSpPr txBox="1"/>
          <p:nvPr/>
        </p:nvSpPr>
        <p:spPr>
          <a:xfrm>
            <a:off x="971600" y="76080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Şekil 2: </a:t>
            </a:r>
            <a:r>
              <a:rPr lang="tr-TR" sz="2400" dirty="0" err="1" smtClean="0"/>
              <a:t>Serebral</a:t>
            </a:r>
            <a:r>
              <a:rPr lang="tr-TR" sz="2400" dirty="0" smtClean="0"/>
              <a:t> NIRS </a:t>
            </a:r>
            <a:r>
              <a:rPr lang="tr-TR" sz="2400" dirty="0" err="1" smtClean="0"/>
              <a:t>problarının</a:t>
            </a:r>
            <a:r>
              <a:rPr lang="tr-TR" sz="2400" dirty="0" smtClean="0"/>
              <a:t> yerleştirilmesi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928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82453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115616" y="796475"/>
            <a:ext cx="6792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Şekil </a:t>
            </a:r>
            <a:r>
              <a:rPr lang="tr-TR" sz="2400" dirty="0" smtClean="0"/>
              <a:t>3: </a:t>
            </a:r>
            <a:r>
              <a:rPr lang="tr-TR" sz="2400" dirty="0" smtClean="0"/>
              <a:t>Somatik NIRS </a:t>
            </a:r>
            <a:r>
              <a:rPr lang="tr-TR" sz="2400" dirty="0" err="1" smtClean="0"/>
              <a:t>problarının</a:t>
            </a:r>
            <a:r>
              <a:rPr lang="tr-TR" sz="2400" dirty="0" smtClean="0"/>
              <a:t> yerleştirilmesi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184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039661"/>
          </a:xfrm>
        </p:spPr>
        <p:txBody>
          <a:bodyPr>
            <a:noAutofit/>
          </a:bodyPr>
          <a:lstStyle/>
          <a:p>
            <a:r>
              <a:rPr lang="tr-TR" sz="2200" dirty="0"/>
              <a:t>Ç</a:t>
            </a:r>
            <a:r>
              <a:rPr lang="tr-TR" sz="2200" dirty="0" smtClean="0"/>
              <a:t>alışmamızda gruplara </a:t>
            </a:r>
            <a:r>
              <a:rPr lang="tr-TR" sz="2200" dirty="0"/>
              <a:t>göre olguların tüm T zamanlarında sağ ve sol </a:t>
            </a:r>
            <a:r>
              <a:rPr lang="tr-TR" sz="2200" dirty="0" smtClean="0"/>
              <a:t>somatik NIRS </a:t>
            </a:r>
            <a:r>
              <a:rPr lang="tr-TR" sz="2200" dirty="0"/>
              <a:t>ölçümleri, istatistiksel olarak anlamlı farklılık göstermemiştir (p&gt;0,05</a:t>
            </a:r>
            <a:r>
              <a:rPr lang="tr-TR" sz="2200" dirty="0" smtClean="0"/>
              <a:t>)</a:t>
            </a:r>
          </a:p>
          <a:p>
            <a:endParaRPr lang="tr-TR" sz="2200" dirty="0"/>
          </a:p>
          <a:p>
            <a:r>
              <a:rPr lang="tr-TR" sz="2200" dirty="0" err="1"/>
              <a:t>Siyanotik</a:t>
            </a:r>
            <a:r>
              <a:rPr lang="tr-TR" sz="2200" dirty="0"/>
              <a:t> olguların  NIRS değerleri; sol </a:t>
            </a:r>
            <a:r>
              <a:rPr lang="tr-TR" sz="2200" dirty="0" err="1"/>
              <a:t>serebral</a:t>
            </a:r>
            <a:r>
              <a:rPr lang="tr-TR" sz="2200" dirty="0"/>
              <a:t> ölçümleri (T2: p=0,009, T3: p=0,023), sağ </a:t>
            </a:r>
            <a:r>
              <a:rPr lang="tr-TR" sz="2200" dirty="0" err="1"/>
              <a:t>serebral</a:t>
            </a:r>
            <a:r>
              <a:rPr lang="tr-TR" sz="2200" dirty="0"/>
              <a:t> T2 ölçümü (p=0,005) ve sağ </a:t>
            </a:r>
            <a:r>
              <a:rPr lang="tr-TR" sz="2200" dirty="0" err="1"/>
              <a:t>serebral</a:t>
            </a:r>
            <a:r>
              <a:rPr lang="tr-TR" sz="2200" dirty="0"/>
              <a:t> T3 ölçümü (p=0,011) </a:t>
            </a:r>
            <a:r>
              <a:rPr lang="tr-TR" sz="2200" dirty="0" err="1"/>
              <a:t>asiyanotik</a:t>
            </a:r>
            <a:r>
              <a:rPr lang="tr-TR" sz="2200" dirty="0"/>
              <a:t> olgulara göre anlamlı düzeyde yüksek saptanmıştır. Regresyon analizi sonucu OAB T1-T3 farkının sol </a:t>
            </a:r>
            <a:r>
              <a:rPr lang="tr-TR" sz="2200" dirty="0" err="1"/>
              <a:t>serebral</a:t>
            </a:r>
            <a:r>
              <a:rPr lang="tr-TR" sz="2200" dirty="0"/>
              <a:t>  T1-T3 farkı üzerine (p:0,016), </a:t>
            </a:r>
            <a:r>
              <a:rPr lang="tr-TR" sz="2200" dirty="0" err="1"/>
              <a:t>laktat</a:t>
            </a:r>
            <a:r>
              <a:rPr lang="tr-TR" sz="2200" dirty="0"/>
              <a:t> T1-T3 farkının sol </a:t>
            </a:r>
            <a:r>
              <a:rPr lang="tr-TR" sz="2200" dirty="0" err="1"/>
              <a:t>serebral</a:t>
            </a:r>
            <a:r>
              <a:rPr lang="tr-TR" sz="2200" dirty="0"/>
              <a:t>  T1-T3 farkı üzerine (p:0,016), OAB   T1-T3 farkının sağ </a:t>
            </a:r>
            <a:r>
              <a:rPr lang="tr-TR" sz="2200" dirty="0" err="1"/>
              <a:t>serebral</a:t>
            </a:r>
            <a:r>
              <a:rPr lang="tr-TR" sz="2200" dirty="0"/>
              <a:t>  T1-T3 farkı üzerine anlamlı etkisi olduğu saptanmıştır (p:0,040).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91264" cy="1231248"/>
          </a:xfrm>
        </p:spPr>
        <p:txBody>
          <a:bodyPr>
            <a:normAutofit/>
          </a:bodyPr>
          <a:lstStyle/>
          <a:p>
            <a:r>
              <a:rPr lang="tr-TR" sz="4000" dirty="0" smtClean="0"/>
              <a:t>BULGULAR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6193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tr-TR" dirty="0"/>
              <a:t>Grafikler değerlendirildiğinde; </a:t>
            </a:r>
            <a:r>
              <a:rPr lang="tr-TR" dirty="0" err="1"/>
              <a:t>siyanotik</a:t>
            </a:r>
            <a:r>
              <a:rPr lang="tr-TR" dirty="0"/>
              <a:t> grupta KPB öncesi düşük olan PO2’nin </a:t>
            </a:r>
            <a:r>
              <a:rPr lang="tr-TR" dirty="0" err="1"/>
              <a:t>KPB’a</a:t>
            </a:r>
            <a:r>
              <a:rPr lang="tr-TR" dirty="0"/>
              <a:t> girdikten sonra belirgin düzeyde artmış olması T2 zamanında </a:t>
            </a:r>
            <a:r>
              <a:rPr lang="tr-TR" dirty="0" err="1"/>
              <a:t>asiyanotik</a:t>
            </a:r>
            <a:r>
              <a:rPr lang="tr-TR" dirty="0"/>
              <a:t> gruba göre NIRS değerlerinin yüksek olmasını açıklayabilir. </a:t>
            </a:r>
            <a:endParaRPr lang="tr-TR" dirty="0" smtClean="0"/>
          </a:p>
          <a:p>
            <a:pPr marL="13716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11256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60648"/>
            <a:ext cx="7745505" cy="586551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tr-TR" dirty="0" err="1"/>
              <a:t>Asiyanotik</a:t>
            </a:r>
            <a:r>
              <a:rPr lang="tr-TR" dirty="0"/>
              <a:t> grupta T2 ve T3 zamanında </a:t>
            </a:r>
            <a:r>
              <a:rPr lang="tr-TR" dirty="0" err="1"/>
              <a:t>hematokrit</a:t>
            </a:r>
            <a:r>
              <a:rPr lang="tr-TR" dirty="0"/>
              <a:t> değerlerinin düşmesi ve ısı değerlerinin </a:t>
            </a:r>
            <a:r>
              <a:rPr lang="tr-TR" dirty="0" err="1"/>
              <a:t>siyanotik</a:t>
            </a:r>
            <a:r>
              <a:rPr lang="tr-TR" dirty="0"/>
              <a:t> gruba göre yüksek olması </a:t>
            </a:r>
            <a:r>
              <a:rPr lang="tr-TR" dirty="0" err="1"/>
              <a:t>serebral</a:t>
            </a:r>
            <a:r>
              <a:rPr lang="tr-TR" dirty="0"/>
              <a:t> NIRS değerlerinin düşük olmasını açıklayabilir. </a:t>
            </a:r>
          </a:p>
          <a:p>
            <a:pPr marL="13716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352839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39863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6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Asiyanotik</a:t>
            </a:r>
            <a:r>
              <a:rPr lang="tr-TR" dirty="0"/>
              <a:t> gruptaki </a:t>
            </a:r>
            <a:r>
              <a:rPr lang="tr-TR" dirty="0" err="1"/>
              <a:t>serebral</a:t>
            </a:r>
            <a:r>
              <a:rPr lang="tr-TR" dirty="0"/>
              <a:t> NIRS değerlerinin düşmesine rağmen somatik NIRS değerlerinin stabil seyretmesinin sebebi bölgesel </a:t>
            </a:r>
            <a:r>
              <a:rPr lang="tr-TR" dirty="0" err="1"/>
              <a:t>perfüzyon</a:t>
            </a:r>
            <a:r>
              <a:rPr lang="tr-TR" dirty="0"/>
              <a:t> metabolizma farklılıkları ve somatik organların sistemik  </a:t>
            </a:r>
            <a:r>
              <a:rPr lang="tr-TR" dirty="0" err="1"/>
              <a:t>vasküler</a:t>
            </a:r>
            <a:r>
              <a:rPr lang="tr-TR" dirty="0"/>
              <a:t> rezistans </a:t>
            </a:r>
            <a:r>
              <a:rPr lang="tr-TR" dirty="0" err="1"/>
              <a:t>otoregülasyonu</a:t>
            </a:r>
            <a:r>
              <a:rPr lang="tr-TR" dirty="0"/>
              <a:t> ile ilgili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0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672408"/>
          </a:xfrm>
        </p:spPr>
        <p:txBody>
          <a:bodyPr>
            <a:normAutofit/>
          </a:bodyPr>
          <a:lstStyle/>
          <a:p>
            <a:r>
              <a:rPr lang="tr-TR" dirty="0" err="1"/>
              <a:t>S</a:t>
            </a:r>
            <a:r>
              <a:rPr lang="tr-TR" dirty="0" err="1" smtClean="0"/>
              <a:t>erebral</a:t>
            </a:r>
            <a:r>
              <a:rPr lang="tr-TR" dirty="0" smtClean="0"/>
              <a:t> </a:t>
            </a:r>
            <a:r>
              <a:rPr lang="tr-TR" dirty="0"/>
              <a:t>NIRS değerleri ile OAB ve </a:t>
            </a:r>
            <a:r>
              <a:rPr lang="tr-TR" dirty="0" err="1"/>
              <a:t>laktat</a:t>
            </a:r>
            <a:r>
              <a:rPr lang="tr-TR" dirty="0"/>
              <a:t> değerleri arasında korelasyonun olduğu saptanmıştır. Grafiklerin analizi yapıldığında </a:t>
            </a:r>
            <a:r>
              <a:rPr lang="tr-TR" dirty="0" err="1"/>
              <a:t>serebral</a:t>
            </a:r>
            <a:r>
              <a:rPr lang="tr-TR" dirty="0"/>
              <a:t> NIRS değerlerinin PO</a:t>
            </a:r>
            <a:r>
              <a:rPr lang="tr-TR" baseline="-25000" dirty="0"/>
              <a:t>2</a:t>
            </a:r>
            <a:r>
              <a:rPr lang="tr-TR" dirty="0"/>
              <a:t>, </a:t>
            </a:r>
            <a:r>
              <a:rPr lang="tr-TR" dirty="0" err="1"/>
              <a:t>hematokrit</a:t>
            </a:r>
            <a:r>
              <a:rPr lang="tr-TR" dirty="0"/>
              <a:t> ve ısı ile ilişkili olduğu görülmüştür. Aynı zamanda </a:t>
            </a:r>
            <a:r>
              <a:rPr lang="tr-TR" dirty="0" err="1"/>
              <a:t>asiyanotik</a:t>
            </a:r>
            <a:r>
              <a:rPr lang="tr-TR" dirty="0"/>
              <a:t> gruptaki </a:t>
            </a:r>
            <a:r>
              <a:rPr lang="tr-TR" dirty="0" err="1"/>
              <a:t>serebral</a:t>
            </a:r>
            <a:r>
              <a:rPr lang="tr-TR" dirty="0"/>
              <a:t> NIRS değerlerinin </a:t>
            </a:r>
            <a:r>
              <a:rPr lang="tr-TR" dirty="0" err="1"/>
              <a:t>KPB’a</a:t>
            </a:r>
            <a:r>
              <a:rPr lang="tr-TR" dirty="0"/>
              <a:t> girildiğinde </a:t>
            </a:r>
            <a:r>
              <a:rPr lang="tr-TR" dirty="0" err="1"/>
              <a:t>siyanotik</a:t>
            </a:r>
            <a:r>
              <a:rPr lang="tr-TR" dirty="0"/>
              <a:t> gruba göre anlamlı düzeyde düştüğü </a:t>
            </a:r>
            <a:r>
              <a:rPr lang="tr-TR" dirty="0" err="1"/>
              <a:t>tesbit</a:t>
            </a:r>
            <a:r>
              <a:rPr lang="tr-TR" dirty="0"/>
              <a:t> edilmiştir.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SONUÇ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2046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16424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tr-TR" sz="2600" dirty="0"/>
              <a:t>Sonuçlarımıza dayanarak; KPB sırasında özellikle </a:t>
            </a:r>
            <a:r>
              <a:rPr lang="tr-TR" sz="2600" dirty="0" err="1"/>
              <a:t>asiyanotik</a:t>
            </a:r>
            <a:r>
              <a:rPr lang="tr-TR" sz="2600" dirty="0"/>
              <a:t> grupta operasyon sırasında NIRS değerini yüksek tutmaya yönelik strateji uygulanması gerektiğini düşünüyoruz</a:t>
            </a:r>
            <a:r>
              <a:rPr lang="tr-TR" sz="2600" dirty="0" smtClean="0"/>
              <a:t>.</a:t>
            </a:r>
          </a:p>
          <a:p>
            <a:pPr marL="137160" indent="0">
              <a:buNone/>
            </a:pPr>
            <a:endParaRPr lang="tr-TR" sz="2600" dirty="0"/>
          </a:p>
          <a:p>
            <a:pPr marL="137160" indent="0">
              <a:buNone/>
            </a:pPr>
            <a:r>
              <a:rPr lang="tr-TR" sz="2600" dirty="0" err="1" smtClean="0"/>
              <a:t>Serebral</a:t>
            </a:r>
            <a:r>
              <a:rPr lang="tr-TR" sz="2600" dirty="0" smtClean="0"/>
              <a:t> </a:t>
            </a:r>
            <a:r>
              <a:rPr lang="tr-TR" sz="2600" dirty="0"/>
              <a:t>ve somatik NIRS </a:t>
            </a:r>
            <a:r>
              <a:rPr lang="tr-TR" sz="2600" dirty="0" err="1"/>
              <a:t>monitörizasyonu</a:t>
            </a:r>
            <a:r>
              <a:rPr lang="tr-TR" sz="2600" dirty="0"/>
              <a:t> </a:t>
            </a:r>
            <a:r>
              <a:rPr lang="tr-TR" sz="2600" dirty="0" err="1"/>
              <a:t>non-invaziv</a:t>
            </a:r>
            <a:r>
              <a:rPr lang="tr-TR" sz="2600" dirty="0"/>
              <a:t>, düşük maliyetli ve anlık sürekli bilgi veren bir yöntem olduğu için ameliyathanede KPB </a:t>
            </a:r>
            <a:r>
              <a:rPr lang="tr-TR" sz="2600" dirty="0" smtClean="0"/>
              <a:t>öncesinde</a:t>
            </a:r>
            <a:r>
              <a:rPr lang="tr-TR" sz="2600" dirty="0"/>
              <a:t> </a:t>
            </a:r>
            <a:r>
              <a:rPr lang="tr-TR" sz="2600" dirty="0" smtClean="0"/>
              <a:t>sırasında</a:t>
            </a:r>
            <a:r>
              <a:rPr lang="tr-TR" sz="2600" dirty="0" smtClean="0"/>
              <a:t> </a:t>
            </a:r>
            <a:r>
              <a:rPr lang="tr-TR" sz="2600" dirty="0"/>
              <a:t>sonrasında ve yoğun bakım ünitesinde rutin olarak kullanılmasını </a:t>
            </a:r>
            <a:r>
              <a:rPr lang="tr-TR" sz="2600" dirty="0" smtClean="0"/>
              <a:t>öneriyoruz.</a:t>
            </a:r>
          </a:p>
          <a:p>
            <a:pPr marL="137160" indent="0">
              <a:buNone/>
            </a:pPr>
            <a:r>
              <a:rPr lang="tr-TR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10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Teşekkür.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759202" y="1700808"/>
            <a:ext cx="5562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itchFamily="2" charset="0"/>
              </a:rPr>
              <a:t>TEŞEKKÜRLER</a:t>
            </a:r>
            <a:endParaRPr lang="tr-T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 BERKL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11668"/>
          </a:xfrm>
        </p:spPr>
        <p:txBody>
          <a:bodyPr/>
          <a:lstStyle/>
          <a:p>
            <a:r>
              <a:rPr lang="tr-TR" dirty="0" smtClean="0"/>
              <a:t>Bu proje İstanbul Üniversitesi Bilimsel Araştırma Projeleri birimi tarafından desteklenmiştir.</a:t>
            </a:r>
          </a:p>
          <a:p>
            <a:endParaRPr lang="tr-TR" dirty="0" smtClean="0"/>
          </a:p>
          <a:p>
            <a:r>
              <a:rPr lang="tr-TR" dirty="0" smtClean="0"/>
              <a:t>Çıkar çatışması yoktur.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50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3993306"/>
          </a:xfrm>
        </p:spPr>
        <p:txBody>
          <a:bodyPr/>
          <a:lstStyle/>
          <a:p>
            <a:r>
              <a:rPr lang="tr-TR" dirty="0"/>
              <a:t>Erişkin ve </a:t>
            </a:r>
            <a:r>
              <a:rPr lang="tr-TR" dirty="0" err="1"/>
              <a:t>pediyatrik</a:t>
            </a:r>
            <a:r>
              <a:rPr lang="tr-TR" dirty="0"/>
              <a:t> kalp cerrahisinden sonra nörolojik </a:t>
            </a:r>
            <a:r>
              <a:rPr lang="tr-TR" dirty="0" err="1"/>
              <a:t>morbidite</a:t>
            </a:r>
            <a:r>
              <a:rPr lang="tr-TR" dirty="0"/>
              <a:t> ciddi bir problemdir. Nörolojik hasarı önlemek için beyin etkili bir şekil </a:t>
            </a:r>
            <a:r>
              <a:rPr lang="tr-TR" dirty="0" err="1"/>
              <a:t>monitörize</a:t>
            </a:r>
            <a:r>
              <a:rPr lang="tr-TR" dirty="0"/>
              <a:t> edilmelidir. Bu konuda </a:t>
            </a:r>
            <a:r>
              <a:rPr lang="tr-TR" dirty="0" err="1"/>
              <a:t>serebral</a:t>
            </a:r>
            <a:r>
              <a:rPr lang="tr-TR" dirty="0"/>
              <a:t> </a:t>
            </a:r>
            <a:r>
              <a:rPr lang="tr-TR" dirty="0" err="1"/>
              <a:t>oksimetre</a:t>
            </a:r>
            <a:r>
              <a:rPr lang="tr-TR" dirty="0"/>
              <a:t> ideale en yakın monitör olarak </a:t>
            </a:r>
            <a:r>
              <a:rPr lang="tr-TR" dirty="0" smtClean="0"/>
              <a:t>görülmektedir.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08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50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tr-TR" dirty="0"/>
              <a:t>NIRS bölgesel </a:t>
            </a:r>
            <a:r>
              <a:rPr lang="tr-TR" dirty="0" err="1"/>
              <a:t>serebral</a:t>
            </a:r>
            <a:r>
              <a:rPr lang="tr-TR" dirty="0"/>
              <a:t> veya somatik </a:t>
            </a:r>
            <a:r>
              <a:rPr lang="tr-TR" dirty="0" err="1"/>
              <a:t>oksijenasyonu</a:t>
            </a:r>
            <a:r>
              <a:rPr lang="tr-TR" dirty="0"/>
              <a:t> (rSO2) ölçer.  </a:t>
            </a:r>
            <a:r>
              <a:rPr lang="tr-TR" dirty="0" err="1" smtClean="0"/>
              <a:t>Serebral</a:t>
            </a:r>
            <a:r>
              <a:rPr lang="tr-TR" dirty="0" smtClean="0"/>
              <a:t> NIRS normal</a:t>
            </a:r>
            <a:r>
              <a:rPr lang="tr-TR" dirty="0" smtClean="0"/>
              <a:t> </a:t>
            </a:r>
            <a:r>
              <a:rPr lang="tr-TR" dirty="0"/>
              <a:t>değeri </a:t>
            </a:r>
            <a:r>
              <a:rPr lang="tr-TR" dirty="0" smtClean="0"/>
              <a:t> </a:t>
            </a:r>
            <a:r>
              <a:rPr lang="tr-TR" dirty="0"/>
              <a:t>% 60 veya daha yüksektir. </a:t>
            </a:r>
            <a:r>
              <a:rPr lang="tr-TR" dirty="0" smtClean="0"/>
              <a:t>Somatik değer ise </a:t>
            </a:r>
            <a:r>
              <a:rPr lang="tr-TR" dirty="0" err="1" smtClean="0"/>
              <a:t>serebral</a:t>
            </a:r>
            <a:r>
              <a:rPr lang="tr-TR" dirty="0" smtClean="0"/>
              <a:t> değerden %10 veya daha fazladır.</a:t>
            </a:r>
          </a:p>
          <a:p>
            <a:pPr marL="137160" indent="0">
              <a:buNone/>
            </a:pPr>
            <a:endParaRPr lang="tr-TR" dirty="0"/>
          </a:p>
          <a:p>
            <a:pPr marL="137160" indent="0">
              <a:buNone/>
            </a:pPr>
            <a:r>
              <a:rPr lang="tr-TR" dirty="0" smtClean="0"/>
              <a:t>Başlangıç </a:t>
            </a:r>
            <a:r>
              <a:rPr lang="tr-TR" dirty="0"/>
              <a:t>değeri, anestezi indüksiyonundan önce </a:t>
            </a:r>
            <a:r>
              <a:rPr lang="tr-TR" dirty="0" smtClean="0"/>
              <a:t>hasta uyanık </a:t>
            </a:r>
            <a:r>
              <a:rPr lang="tr-TR" dirty="0"/>
              <a:t>iken düşük FiO2, normal PCO2 ve başlangıç </a:t>
            </a:r>
            <a:r>
              <a:rPr lang="tr-TR" dirty="0" err="1"/>
              <a:t>hemodinamisi</a:t>
            </a:r>
            <a:r>
              <a:rPr lang="tr-TR" dirty="0"/>
              <a:t> ile birlikte not edilmelidir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65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3993306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alibri"/>
                <a:ea typeface="MS Mincho"/>
                <a:cs typeface="Times New Roman"/>
              </a:rPr>
              <a:t>Bu </a:t>
            </a:r>
            <a:r>
              <a:rPr lang="tr-TR" dirty="0">
                <a:latin typeface="Calibri"/>
                <a:ea typeface="MS Mincho"/>
                <a:cs typeface="Times New Roman"/>
              </a:rPr>
              <a:t>çalışmada </a:t>
            </a:r>
            <a:r>
              <a:rPr lang="tr-TR" dirty="0" smtClean="0">
                <a:latin typeface="Calibri"/>
                <a:ea typeface="MS Mincho"/>
                <a:cs typeface="Times New Roman"/>
              </a:rPr>
              <a:t>KPB sırasında </a:t>
            </a:r>
            <a:r>
              <a:rPr lang="tr-TR" dirty="0" err="1">
                <a:latin typeface="Calibri"/>
                <a:ea typeface="MS Mincho"/>
                <a:cs typeface="Times New Roman"/>
              </a:rPr>
              <a:t>bilateral</a:t>
            </a:r>
            <a:r>
              <a:rPr lang="tr-TR" dirty="0">
                <a:latin typeface="Calibri"/>
                <a:ea typeface="MS Mincho"/>
                <a:cs typeface="Times New Roman"/>
              </a:rPr>
              <a:t> </a:t>
            </a:r>
            <a:r>
              <a:rPr lang="tr-TR" dirty="0" err="1">
                <a:latin typeface="Calibri"/>
                <a:ea typeface="MS Mincho"/>
                <a:cs typeface="Times New Roman"/>
              </a:rPr>
              <a:t>serebral</a:t>
            </a:r>
            <a:r>
              <a:rPr lang="tr-TR" dirty="0">
                <a:latin typeface="Calibri"/>
                <a:ea typeface="MS Mincho"/>
                <a:cs typeface="Times New Roman"/>
              </a:rPr>
              <a:t> ve somatik NIRS değerlerine etki eden faktörlerin değerlendirilmesi, </a:t>
            </a:r>
            <a:r>
              <a:rPr lang="en-US" dirty="0" err="1">
                <a:latin typeface="Calibri"/>
                <a:ea typeface="MS Mincho"/>
                <a:cs typeface="Times New Roman"/>
              </a:rPr>
              <a:t>ayrıca</a:t>
            </a:r>
            <a:r>
              <a:rPr lang="en-US" dirty="0">
                <a:latin typeface="Calibri"/>
                <a:ea typeface="MS Mincho"/>
                <a:cs typeface="Times New Roman"/>
              </a:rPr>
              <a:t>  </a:t>
            </a:r>
            <a:r>
              <a:rPr lang="en-US" dirty="0" err="1">
                <a:latin typeface="Calibri"/>
                <a:ea typeface="MS Mincho"/>
                <a:cs typeface="Times New Roman"/>
              </a:rPr>
              <a:t>siyanotik</a:t>
            </a:r>
            <a:r>
              <a:rPr lang="en-US" dirty="0">
                <a:latin typeface="Calibri"/>
                <a:ea typeface="MS Mincho"/>
                <a:cs typeface="Times New Roman"/>
              </a:rPr>
              <a:t> </a:t>
            </a:r>
            <a:r>
              <a:rPr lang="en-US" dirty="0" err="1">
                <a:latin typeface="Calibri"/>
                <a:ea typeface="MS Mincho"/>
                <a:cs typeface="Times New Roman"/>
              </a:rPr>
              <a:t>ve</a:t>
            </a:r>
            <a:r>
              <a:rPr lang="en-US" dirty="0">
                <a:latin typeface="Calibri"/>
                <a:ea typeface="MS Mincho"/>
                <a:cs typeface="Times New Roman"/>
              </a:rPr>
              <a:t> </a:t>
            </a:r>
            <a:r>
              <a:rPr lang="en-US" dirty="0" err="1">
                <a:latin typeface="Calibri"/>
                <a:ea typeface="MS Mincho"/>
                <a:cs typeface="Times New Roman"/>
              </a:rPr>
              <a:t>asiyanotik</a:t>
            </a:r>
            <a:r>
              <a:rPr lang="en-US" dirty="0">
                <a:latin typeface="Calibri"/>
                <a:ea typeface="MS Mincho"/>
                <a:cs typeface="Times New Roman"/>
              </a:rPr>
              <a:t> hasta </a:t>
            </a:r>
            <a:r>
              <a:rPr lang="en-US" dirty="0" err="1">
                <a:latin typeface="Calibri"/>
                <a:ea typeface="MS Mincho"/>
                <a:cs typeface="Times New Roman"/>
              </a:rPr>
              <a:t>gruplarının</a:t>
            </a:r>
            <a:r>
              <a:rPr lang="en-US" dirty="0">
                <a:latin typeface="Calibri"/>
                <a:ea typeface="MS Mincho"/>
                <a:cs typeface="Times New Roman"/>
              </a:rPr>
              <a:t> NIRS </a:t>
            </a:r>
            <a:r>
              <a:rPr lang="en-US" dirty="0" err="1">
                <a:latin typeface="Calibri"/>
                <a:ea typeface="MS Mincho"/>
                <a:cs typeface="Times New Roman"/>
              </a:rPr>
              <a:t>değerlerinin</a:t>
            </a:r>
            <a:r>
              <a:rPr lang="en-US" dirty="0">
                <a:latin typeface="Calibri"/>
                <a:ea typeface="MS Mincho"/>
                <a:cs typeface="Times New Roman"/>
              </a:rPr>
              <a:t> </a:t>
            </a:r>
            <a:r>
              <a:rPr lang="en-US" dirty="0" err="1">
                <a:latin typeface="Calibri"/>
                <a:ea typeface="MS Mincho"/>
                <a:cs typeface="Times New Roman"/>
              </a:rPr>
              <a:t>karşılaştırılması</a:t>
            </a:r>
            <a:r>
              <a:rPr lang="en-US" dirty="0">
                <a:latin typeface="Calibri"/>
                <a:ea typeface="MS Mincho"/>
                <a:cs typeface="Times New Roman"/>
              </a:rPr>
              <a:t> </a:t>
            </a:r>
            <a:r>
              <a:rPr lang="en-US" dirty="0" err="1">
                <a:latin typeface="Calibri"/>
                <a:ea typeface="MS Mincho"/>
                <a:cs typeface="Times New Roman"/>
              </a:rPr>
              <a:t>amaçlanmıştır</a:t>
            </a:r>
            <a:r>
              <a:rPr lang="en-US" dirty="0">
                <a:latin typeface="Calibri"/>
                <a:ea typeface="MS Mincho"/>
                <a:cs typeface="Times New Roman"/>
              </a:rPr>
              <a:t>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/>
              <a:t>AMAÇ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8258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2060848"/>
            <a:ext cx="6881192" cy="4413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Çalışma </a:t>
            </a:r>
            <a:r>
              <a:rPr lang="tr-TR" dirty="0"/>
              <a:t>İstanbul Üniversitesi Kardiyoloji Enstitüsü </a:t>
            </a:r>
            <a:r>
              <a:rPr lang="tr-TR" dirty="0" smtClean="0"/>
              <a:t>ve </a:t>
            </a:r>
            <a:r>
              <a:rPr lang="tr-TR" dirty="0"/>
              <a:t>Acıbadem </a:t>
            </a:r>
            <a:r>
              <a:rPr lang="tr-TR" dirty="0" smtClean="0"/>
              <a:t>Üniversitesi </a:t>
            </a:r>
            <a:r>
              <a:rPr lang="tr-TR" dirty="0"/>
              <a:t>etik </a:t>
            </a:r>
            <a:r>
              <a:rPr lang="tr-TR" dirty="0" smtClean="0"/>
              <a:t>kurulundan geçerek Ağustos </a:t>
            </a:r>
            <a:r>
              <a:rPr lang="tr-TR" dirty="0"/>
              <a:t>2016 - Ocak 2017 tarihleri </a:t>
            </a:r>
            <a:r>
              <a:rPr lang="tr-TR" dirty="0" smtClean="0"/>
              <a:t>arasında Bakırköy Acıbadem Hastanesinde yapıldı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İ</a:t>
            </a:r>
            <a:r>
              <a:rPr lang="tr-TR" dirty="0" smtClean="0"/>
              <a:t>leri </a:t>
            </a:r>
            <a:r>
              <a:rPr lang="tr-TR" dirty="0"/>
              <a:t>derecede kalp yetmezliği olan hastalar, çoklu organ yetmezliği olan hastalar, nörolojik </a:t>
            </a:r>
            <a:r>
              <a:rPr lang="tr-TR" dirty="0" err="1"/>
              <a:t>sekelli</a:t>
            </a:r>
            <a:r>
              <a:rPr lang="tr-TR" dirty="0"/>
              <a:t> ya da sendromlu hastalar, aktif enfeksiyonu olan hastalar dahil edilmedi.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GEREÇ VE YÖNTEM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8737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184577"/>
          </a:xfrm>
        </p:spPr>
        <p:txBody>
          <a:bodyPr>
            <a:normAutofit fontScale="92500" lnSpcReduction="10000"/>
          </a:bodyPr>
          <a:lstStyle/>
          <a:p>
            <a:r>
              <a:rPr lang="tr-TR" sz="2600" dirty="0" smtClean="0"/>
              <a:t>Çalışmada </a:t>
            </a:r>
            <a:r>
              <a:rPr lang="tr-TR" sz="2600" dirty="0"/>
              <a:t>0-5 yaş arası 15'er kişilik </a:t>
            </a:r>
            <a:r>
              <a:rPr lang="tr-TR" sz="2600" dirty="0" err="1"/>
              <a:t>siyanotik</a:t>
            </a:r>
            <a:r>
              <a:rPr lang="tr-TR" sz="2600" dirty="0"/>
              <a:t> ve </a:t>
            </a:r>
            <a:r>
              <a:rPr lang="tr-TR" sz="2600" dirty="0" err="1"/>
              <a:t>asiyanotik</a:t>
            </a:r>
            <a:r>
              <a:rPr lang="tr-TR" sz="2600" dirty="0"/>
              <a:t> </a:t>
            </a:r>
            <a:r>
              <a:rPr lang="tr-TR" sz="2600" dirty="0" err="1"/>
              <a:t>konjenital</a:t>
            </a:r>
            <a:r>
              <a:rPr lang="tr-TR" sz="2600" dirty="0"/>
              <a:t> kalp hastalığı olan iki hasta grubu </a:t>
            </a:r>
            <a:r>
              <a:rPr lang="tr-TR" sz="2600" dirty="0" err="1" smtClean="0"/>
              <a:t>prospektif</a:t>
            </a:r>
            <a:r>
              <a:rPr lang="tr-TR" sz="2600" dirty="0" smtClean="0"/>
              <a:t> olarak incelendi. </a:t>
            </a:r>
          </a:p>
          <a:p>
            <a:endParaRPr lang="tr-TR" sz="2600" dirty="0"/>
          </a:p>
          <a:p>
            <a:r>
              <a:rPr lang="tr-TR" sz="2600" dirty="0" smtClean="0"/>
              <a:t> Veriler</a:t>
            </a:r>
            <a:r>
              <a:rPr lang="tr-TR" sz="2600" dirty="0"/>
              <a:t>; indüksiyon sonrası (T1),  </a:t>
            </a:r>
            <a:r>
              <a:rPr lang="tr-TR" sz="2600" dirty="0" err="1"/>
              <a:t>KPB’ın</a:t>
            </a:r>
            <a:r>
              <a:rPr lang="tr-TR" sz="2600" dirty="0"/>
              <a:t> 10. dakikası (T2), 30. dakikası (T3), KPB süresince her 30 </a:t>
            </a:r>
            <a:r>
              <a:rPr lang="tr-TR" sz="2600" dirty="0" err="1"/>
              <a:t>dk’da</a:t>
            </a:r>
            <a:r>
              <a:rPr lang="tr-TR" sz="2600" dirty="0"/>
              <a:t> 1 (T4, T5, T6…), </a:t>
            </a:r>
            <a:r>
              <a:rPr lang="tr-TR" sz="2600" dirty="0" err="1"/>
              <a:t>KPB’den</a:t>
            </a:r>
            <a:r>
              <a:rPr lang="tr-TR" sz="2600" dirty="0"/>
              <a:t> çıktıktan 1 saat sonra (TS) toplandı. </a:t>
            </a:r>
            <a:endParaRPr lang="tr-TR" sz="2600" dirty="0" smtClean="0"/>
          </a:p>
          <a:p>
            <a:endParaRPr lang="tr-TR" sz="2600" dirty="0" smtClean="0"/>
          </a:p>
          <a:p>
            <a:r>
              <a:rPr lang="tr-TR" sz="2600" dirty="0"/>
              <a:t>Çalışmada tüm zaman dilimlerinde; NIRS (sağ-sol </a:t>
            </a:r>
            <a:r>
              <a:rPr lang="tr-TR" sz="2600" dirty="0" err="1"/>
              <a:t>serebral</a:t>
            </a:r>
            <a:r>
              <a:rPr lang="tr-TR" sz="2600" dirty="0"/>
              <a:t>, sağ-sol somatik), kan gazı değerleri (</a:t>
            </a:r>
            <a:r>
              <a:rPr lang="tr-TR" sz="2600" dirty="0" err="1"/>
              <a:t>pH</a:t>
            </a:r>
            <a:r>
              <a:rPr lang="tr-TR" sz="2600" dirty="0"/>
              <a:t>, pCO2, pO2, Hg, </a:t>
            </a:r>
            <a:r>
              <a:rPr lang="tr-TR" sz="2600" dirty="0" err="1"/>
              <a:t>Hct</a:t>
            </a:r>
            <a:r>
              <a:rPr lang="tr-TR" sz="2600" dirty="0"/>
              <a:t>, </a:t>
            </a:r>
            <a:r>
              <a:rPr lang="tr-TR" sz="2600" dirty="0" err="1"/>
              <a:t>Laktat</a:t>
            </a:r>
            <a:r>
              <a:rPr lang="tr-TR" sz="2600" dirty="0"/>
              <a:t>), ortalama arter basıncı, </a:t>
            </a:r>
            <a:r>
              <a:rPr lang="tr-TR" sz="2600" dirty="0" err="1"/>
              <a:t>flow</a:t>
            </a:r>
            <a:r>
              <a:rPr lang="tr-TR" sz="2600" dirty="0"/>
              <a:t> (T1ve TS hariç), ısı değişimi verileri kaydedildi. Tüm operasyonların  pompa süresi ve kros </a:t>
            </a:r>
            <a:r>
              <a:rPr lang="tr-TR" sz="2600" dirty="0" err="1"/>
              <a:t>klemp</a:t>
            </a:r>
            <a:r>
              <a:rPr lang="tr-TR" sz="2600" dirty="0"/>
              <a:t> süresi verileri kaydedildi.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05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tr-TR" sz="2200" dirty="0"/>
              <a:t>Alfa-stat yöntemi ve </a:t>
            </a:r>
            <a:r>
              <a:rPr lang="tr-TR" sz="2200" dirty="0" err="1" smtClean="0"/>
              <a:t>non-pulsatil</a:t>
            </a:r>
            <a:r>
              <a:rPr lang="tr-TR" sz="2200" dirty="0" smtClean="0"/>
              <a:t> </a:t>
            </a:r>
            <a:r>
              <a:rPr lang="tr-TR" sz="2200" dirty="0"/>
              <a:t>akım kullanıldı. </a:t>
            </a:r>
            <a:endParaRPr lang="tr-TR" sz="2200" dirty="0" smtClean="0"/>
          </a:p>
          <a:p>
            <a:pPr marL="137160" indent="0">
              <a:buNone/>
            </a:pPr>
            <a:endParaRPr lang="tr-TR" sz="2200" dirty="0"/>
          </a:p>
          <a:p>
            <a:pPr marL="137160" indent="0">
              <a:buNone/>
            </a:pPr>
            <a:r>
              <a:rPr lang="tr-TR" sz="2200" dirty="0" smtClean="0"/>
              <a:t>Ortalama </a:t>
            </a:r>
            <a:r>
              <a:rPr lang="tr-TR" sz="2200" dirty="0"/>
              <a:t>arter basıncı 40-80 </a:t>
            </a:r>
            <a:r>
              <a:rPr lang="tr-TR" sz="2200" dirty="0" err="1"/>
              <a:t>mmHg</a:t>
            </a:r>
            <a:r>
              <a:rPr lang="tr-TR" sz="2200" dirty="0"/>
              <a:t> aralığında tutuldu. </a:t>
            </a:r>
            <a:endParaRPr lang="tr-TR" sz="2200" dirty="0" smtClean="0"/>
          </a:p>
          <a:p>
            <a:pPr marL="137160" indent="0">
              <a:buNone/>
            </a:pPr>
            <a:endParaRPr lang="tr-TR" sz="2200" dirty="0"/>
          </a:p>
          <a:p>
            <a:pPr marL="137160" indent="0">
              <a:buNone/>
            </a:pPr>
            <a:r>
              <a:rPr lang="tr-TR" sz="2200" dirty="0" err="1" smtClean="0"/>
              <a:t>Hct</a:t>
            </a:r>
            <a:r>
              <a:rPr lang="tr-TR" sz="2200" dirty="0" smtClean="0"/>
              <a:t> </a:t>
            </a:r>
            <a:r>
              <a:rPr lang="tr-TR" sz="2200" dirty="0"/>
              <a:t>değerinin 30 ve üzerinde tutulması hedeflendi. </a:t>
            </a:r>
            <a:endParaRPr lang="tr-TR" sz="2200" dirty="0" smtClean="0"/>
          </a:p>
          <a:p>
            <a:pPr marL="137160" indent="0">
              <a:buNone/>
            </a:pPr>
            <a:endParaRPr lang="tr-TR" sz="2200" dirty="0"/>
          </a:p>
          <a:p>
            <a:pPr marL="137160" indent="0">
              <a:buNone/>
            </a:pPr>
            <a:r>
              <a:rPr lang="tr-TR" sz="2200" dirty="0" smtClean="0"/>
              <a:t>Hastalarda </a:t>
            </a:r>
            <a:r>
              <a:rPr lang="tr-TR" sz="2200" dirty="0"/>
              <a:t>ECMO (</a:t>
            </a:r>
            <a:r>
              <a:rPr lang="tr-TR" sz="2200" dirty="0" err="1"/>
              <a:t>Extracorporeal</a:t>
            </a:r>
            <a:r>
              <a:rPr lang="tr-TR" sz="2200" dirty="0"/>
              <a:t> </a:t>
            </a:r>
            <a:r>
              <a:rPr lang="tr-TR" sz="2200" dirty="0" err="1"/>
              <a:t>Membran</a:t>
            </a:r>
            <a:r>
              <a:rPr lang="tr-TR" sz="2200" dirty="0"/>
              <a:t> </a:t>
            </a:r>
            <a:r>
              <a:rPr lang="tr-TR" sz="2200" dirty="0" err="1"/>
              <a:t>Oxygenation</a:t>
            </a:r>
            <a:r>
              <a:rPr lang="tr-TR" sz="2200" dirty="0"/>
              <a:t>) desteği ihtiyacı olmadı. </a:t>
            </a:r>
            <a:endParaRPr lang="tr-TR" sz="2200" dirty="0" smtClean="0"/>
          </a:p>
          <a:p>
            <a:pPr marL="137160" indent="0">
              <a:buNone/>
            </a:pPr>
            <a:endParaRPr lang="tr-TR" sz="2200" dirty="0"/>
          </a:p>
          <a:p>
            <a:pPr marL="137160" indent="0">
              <a:buNone/>
            </a:pPr>
            <a:r>
              <a:rPr lang="tr-TR" sz="2200" dirty="0" smtClean="0"/>
              <a:t>Tüm </a:t>
            </a:r>
            <a:r>
              <a:rPr lang="tr-TR" sz="2200" dirty="0"/>
              <a:t>hastalar normal yoğun bakım ve servis sürecinden sonra taburcu </a:t>
            </a:r>
            <a:r>
              <a:rPr lang="tr-TR" sz="2200" dirty="0" smtClean="0"/>
              <a:t>edildi.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6628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57" y="2247900"/>
            <a:ext cx="4759686" cy="3878263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Şekil 1: </a:t>
            </a:r>
            <a:r>
              <a:rPr lang="tr-TR" sz="2400" dirty="0" err="1" smtClean="0"/>
              <a:t>Bilateral</a:t>
            </a:r>
            <a:r>
              <a:rPr lang="tr-TR" sz="2400" dirty="0" smtClean="0"/>
              <a:t> </a:t>
            </a:r>
            <a:r>
              <a:rPr lang="tr-TR" sz="2400" dirty="0" err="1"/>
              <a:t>S</a:t>
            </a:r>
            <a:r>
              <a:rPr lang="tr-TR" sz="2400" dirty="0" err="1" smtClean="0"/>
              <a:t>erebral</a:t>
            </a:r>
            <a:r>
              <a:rPr lang="tr-TR" sz="2400" dirty="0" smtClean="0"/>
              <a:t> </a:t>
            </a:r>
            <a:r>
              <a:rPr lang="tr-TR" sz="2400" dirty="0"/>
              <a:t>ve </a:t>
            </a:r>
            <a:r>
              <a:rPr lang="tr-TR" sz="2400" dirty="0" smtClean="0"/>
              <a:t>Somatik </a:t>
            </a:r>
            <a:r>
              <a:rPr lang="tr-TR" sz="2400" dirty="0" err="1"/>
              <a:t>M</a:t>
            </a:r>
            <a:r>
              <a:rPr lang="tr-TR" sz="2400" dirty="0" err="1" smtClean="0"/>
              <a:t>onitörizasyon</a:t>
            </a:r>
            <a:r>
              <a:rPr lang="tr-TR" sz="2400" dirty="0" smtClean="0"/>
              <a:t> </a:t>
            </a:r>
            <a:r>
              <a:rPr lang="tr-TR" sz="2400" dirty="0"/>
              <a:t>Y</a:t>
            </a:r>
            <a:r>
              <a:rPr lang="tr-TR" sz="2400" dirty="0" smtClean="0"/>
              <a:t>apılmış </a:t>
            </a:r>
            <a:r>
              <a:rPr lang="tr-TR" sz="2400" dirty="0"/>
              <a:t>NIRS </a:t>
            </a:r>
            <a:r>
              <a:rPr lang="tr-TR" sz="2400" dirty="0" smtClean="0"/>
              <a:t>Cihazı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663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365</TotalTime>
  <Words>680</Words>
  <Application>Microsoft Office PowerPoint</Application>
  <PresentationFormat>Ekran Gösterisi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Cilt</vt:lpstr>
      <vt:lpstr>KONJENİTAL KALP CERRAHİSİNDE SİYANOTİK VE ASİYANOTİK HASTALARIN BİLATERAL SEREBRAL VE SOMATİK DOKU OKSİJENLENMESİNİN NIRS TEKNİĞİYLE KARŞILAŞTIRILMASI </vt:lpstr>
      <vt:lpstr>PowerPoint Sunusu</vt:lpstr>
      <vt:lpstr>PowerPoint Sunusu</vt:lpstr>
      <vt:lpstr>PowerPoint Sunusu</vt:lpstr>
      <vt:lpstr>AMAÇ</vt:lpstr>
      <vt:lpstr>GEREÇ VE YÖNTEM</vt:lpstr>
      <vt:lpstr>PowerPoint Sunusu</vt:lpstr>
      <vt:lpstr>PowerPoint Sunusu</vt:lpstr>
      <vt:lpstr>Şekil 1: Bilateral Serebral ve Somatik Monitörizasyon Yapılmış NIRS Cihazı</vt:lpstr>
      <vt:lpstr>PowerPoint Sunusu</vt:lpstr>
      <vt:lpstr>PowerPoint Sunusu</vt:lpstr>
      <vt:lpstr>BULGULAR</vt:lpstr>
      <vt:lpstr>PowerPoint Sunusu</vt:lpstr>
      <vt:lpstr>PowerPoint Sunusu</vt:lpstr>
      <vt:lpstr>PowerPoint Sunusu</vt:lpstr>
      <vt:lpstr>SONUÇ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KONJENİTAL KALP CERRAHİSİNDE SİYANOTİK VE ASİYANOTİK HASTALARIN BİLATERAL SEREBRAL VE SOMATİK DOKU OKSİJENLENMESİNİN NIRS TEKNİĞİYLE KARŞILAŞTIRILMASI</dc:title>
  <dc:creator>muhammet candan</dc:creator>
  <cp:lastModifiedBy>muhammet candan</cp:lastModifiedBy>
  <cp:revision>31</cp:revision>
  <dcterms:created xsi:type="dcterms:W3CDTF">2017-05-25T18:52:11Z</dcterms:created>
  <dcterms:modified xsi:type="dcterms:W3CDTF">2017-11-02T22:34:16Z</dcterms:modified>
</cp:coreProperties>
</file>