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91" r:id="rId3"/>
    <p:sldId id="489" r:id="rId4"/>
    <p:sldId id="370" r:id="rId5"/>
    <p:sldId id="368" r:id="rId6"/>
    <p:sldId id="469" r:id="rId7"/>
    <p:sldId id="377" r:id="rId8"/>
    <p:sldId id="546" r:id="rId9"/>
    <p:sldId id="547" r:id="rId10"/>
    <p:sldId id="548" r:id="rId11"/>
    <p:sldId id="549" r:id="rId12"/>
    <p:sldId id="550" r:id="rId13"/>
    <p:sldId id="551" r:id="rId14"/>
    <p:sldId id="571" r:id="rId15"/>
    <p:sldId id="564" r:id="rId16"/>
    <p:sldId id="565" r:id="rId17"/>
    <p:sldId id="566" r:id="rId18"/>
    <p:sldId id="567" r:id="rId19"/>
    <p:sldId id="568" r:id="rId20"/>
    <p:sldId id="569" r:id="rId21"/>
    <p:sldId id="570" r:id="rId22"/>
    <p:sldId id="544" r:id="rId23"/>
    <p:sldId id="545" r:id="rId24"/>
    <p:sldId id="552" r:id="rId25"/>
    <p:sldId id="537" r:id="rId26"/>
    <p:sldId id="538" r:id="rId27"/>
    <p:sldId id="618" r:id="rId28"/>
    <p:sldId id="619" r:id="rId29"/>
    <p:sldId id="620" r:id="rId30"/>
    <p:sldId id="539" r:id="rId31"/>
    <p:sldId id="540" r:id="rId32"/>
    <p:sldId id="541" r:id="rId33"/>
    <p:sldId id="621" r:id="rId34"/>
    <p:sldId id="554" r:id="rId35"/>
    <p:sldId id="586" r:id="rId36"/>
    <p:sldId id="556" r:id="rId37"/>
    <p:sldId id="557" r:id="rId38"/>
    <p:sldId id="558" r:id="rId39"/>
    <p:sldId id="559" r:id="rId40"/>
    <p:sldId id="560" r:id="rId41"/>
    <p:sldId id="585" r:id="rId42"/>
    <p:sldId id="611" r:id="rId43"/>
    <p:sldId id="610" r:id="rId44"/>
    <p:sldId id="561" r:id="rId45"/>
    <p:sldId id="595" r:id="rId46"/>
    <p:sldId id="596" r:id="rId47"/>
    <p:sldId id="601" r:id="rId48"/>
    <p:sldId id="602" r:id="rId49"/>
    <p:sldId id="599" r:id="rId50"/>
    <p:sldId id="616" r:id="rId51"/>
    <p:sldId id="572" r:id="rId52"/>
    <p:sldId id="581" r:id="rId53"/>
    <p:sldId id="573" r:id="rId54"/>
    <p:sldId id="575" r:id="rId55"/>
    <p:sldId id="576" r:id="rId56"/>
    <p:sldId id="577" r:id="rId57"/>
    <p:sldId id="584" r:id="rId58"/>
    <p:sldId id="582" r:id="rId59"/>
    <p:sldId id="583" r:id="rId60"/>
    <p:sldId id="480" r:id="rId61"/>
    <p:sldId id="617" r:id="rId62"/>
    <p:sldId id="604" r:id="rId63"/>
    <p:sldId id="605" r:id="rId64"/>
    <p:sldId id="614" r:id="rId65"/>
    <p:sldId id="615" r:id="rId66"/>
    <p:sldId id="500" r:id="rId67"/>
    <p:sldId id="499" r:id="rId68"/>
    <p:sldId id="479" r:id="rId69"/>
    <p:sldId id="378" r:id="rId70"/>
    <p:sldId id="440" r:id="rId71"/>
    <p:sldId id="484" r:id="rId72"/>
    <p:sldId id="497" r:id="rId73"/>
    <p:sldId id="485" r:id="rId74"/>
    <p:sldId id="493" r:id="rId75"/>
    <p:sldId id="504" r:id="rId76"/>
    <p:sldId id="478" r:id="rId77"/>
    <p:sldId id="622" r:id="rId78"/>
    <p:sldId id="506" r:id="rId79"/>
    <p:sldId id="553" r:id="rId80"/>
    <p:sldId id="507" r:id="rId81"/>
    <p:sldId id="511" r:id="rId82"/>
    <p:sldId id="625" r:id="rId83"/>
    <p:sldId id="510" r:id="rId84"/>
    <p:sldId id="431" r:id="rId85"/>
    <p:sldId id="417" r:id="rId86"/>
    <p:sldId id="416" r:id="rId87"/>
    <p:sldId id="415" r:id="rId88"/>
    <p:sldId id="414" r:id="rId89"/>
    <p:sldId id="624" r:id="rId90"/>
    <p:sldId id="405" r:id="rId91"/>
    <p:sldId id="401" r:id="rId92"/>
    <p:sldId id="400" r:id="rId93"/>
    <p:sldId id="530" r:id="rId94"/>
    <p:sldId id="398" r:id="rId95"/>
    <p:sldId id="397" r:id="rId96"/>
    <p:sldId id="393" r:id="rId97"/>
    <p:sldId id="391" r:id="rId98"/>
    <p:sldId id="390" r:id="rId99"/>
    <p:sldId id="389" r:id="rId100"/>
    <p:sldId id="388" r:id="rId101"/>
    <p:sldId id="387" r:id="rId102"/>
    <p:sldId id="384" r:id="rId103"/>
    <p:sldId id="383" r:id="rId104"/>
    <p:sldId id="608" r:id="rId105"/>
    <p:sldId id="609" r:id="rId106"/>
    <p:sldId id="382" r:id="rId107"/>
    <p:sldId id="381" r:id="rId108"/>
    <p:sldId id="593" r:id="rId109"/>
    <p:sldId id="594" r:id="rId110"/>
    <p:sldId id="612" r:id="rId111"/>
    <p:sldId id="623" r:id="rId11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550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748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953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32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338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446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428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3966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476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48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54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44054-820D-4347-8636-484EF975B15F}" type="datetimeFigureOut">
              <a:rPr lang="tr-TR" smtClean="0"/>
              <a:t>04.11.2017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7BB8F-6D9B-4AFB-AD12-DA7DD5509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665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emf"/><Relationship Id="rId4" Type="http://schemas.openxmlformats.org/officeDocument/2006/relationships/image" Target="../media/image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emf"/><Relationship Id="rId4" Type="http://schemas.openxmlformats.org/officeDocument/2006/relationships/image" Target="../media/image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emf"/><Relationship Id="rId4" Type="http://schemas.openxmlformats.org/officeDocument/2006/relationships/image" Target="../media/image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emf"/><Relationship Id="rId4" Type="http://schemas.openxmlformats.org/officeDocument/2006/relationships/image" Target="../media/image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6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10" Type="http://schemas.openxmlformats.org/officeDocument/2006/relationships/image" Target="../media/image70.png"/><Relationship Id="rId4" Type="http://schemas.openxmlformats.org/officeDocument/2006/relationships/image" Target="../media/image7.png"/><Relationship Id="rId9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66.emf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66.emf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66.emf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e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emf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emf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em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emf"/><Relationship Id="rId4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emf"/><Relationship Id="rId4" Type="http://schemas.openxmlformats.org/officeDocument/2006/relationships/image" Target="../media/image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emf"/><Relationship Id="rId4" Type="http://schemas.openxmlformats.org/officeDocument/2006/relationships/image" Target="../media/image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image" Target="../media/image111.emf"/><Relationship Id="rId4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emf"/><Relationship Id="rId4" Type="http://schemas.openxmlformats.org/officeDocument/2006/relationships/image" Target="../media/image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emf"/><Relationship Id="rId4" Type="http://schemas.openxmlformats.org/officeDocument/2006/relationships/image" Target="../media/image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em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55576" y="1844824"/>
            <a:ext cx="7999388" cy="2088232"/>
          </a:xfrm>
        </p:spPr>
        <p:txBody>
          <a:bodyPr>
            <a:normAutofit/>
          </a:bodyPr>
          <a:lstStyle/>
          <a:p>
            <a:r>
              <a:rPr lang="tr-TR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Venö-venöz</a:t>
            </a:r>
            <a:r>
              <a:rPr lang="tr-TR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ECMO ( VV-ECMO) Uygulamaları </a:t>
            </a:r>
            <a:endParaRPr lang="tr-TR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3419872" y="5661248"/>
            <a:ext cx="5472608" cy="744488"/>
          </a:xfrm>
        </p:spPr>
        <p:txBody>
          <a:bodyPr>
            <a:normAutofit fontScale="85000" lnSpcReduction="10000"/>
          </a:bodyPr>
          <a:lstStyle/>
          <a:p>
            <a:r>
              <a:rPr lang="tr-TR" dirty="0" smtClean="0"/>
              <a:t>              </a:t>
            </a:r>
            <a:r>
              <a:rPr lang="tr-TR" sz="33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Dr. Volkan YAZICIOĞLU </a:t>
            </a:r>
            <a:endParaRPr lang="tr-TR" sz="33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Venovenöz ECMO uygulamaları\uutf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47760"/>
            <a:ext cx="1302644" cy="13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Venovenöz ECMO uygulamaları\378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46" y="247759"/>
            <a:ext cx="5721912" cy="13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Venovenöz ECMO uygulamaları\logojp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7761"/>
            <a:ext cx="1323107" cy="13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Venovenöz ECMO uygulamaları\perfuzyon-logo-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4" y="4509120"/>
            <a:ext cx="79273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5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32" y="1653141"/>
            <a:ext cx="6150099" cy="424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0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Hasta takibi :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59467"/>
            <a:ext cx="4176464" cy="407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4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Nörolojik </a:t>
            </a:r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takip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EEG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Evoked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Potentials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SEPs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buFont typeface="Wingdings" pitchFamily="2" charset="2"/>
              <a:buChar char="ü"/>
            </a:pPr>
            <a:endParaRPr lang="tr-TR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Non-Invasive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infrared</a:t>
            </a:r>
            <a:endParaRPr lang="tr-TR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Source ( NIRS )</a:t>
            </a:r>
            <a:endParaRPr lang="tr-T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05" y="1558415"/>
            <a:ext cx="468051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1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Low-Flow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Alarms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Akses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yetersizliği</a:t>
            </a:r>
          </a:p>
          <a:p>
            <a:pPr>
              <a:buFont typeface="Wingdings" pitchFamily="2" charset="2"/>
              <a:buChar char="ü"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Kink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yada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oklüzyon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Oksijenatör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trombozu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Hava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embolisi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4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Resirkülasyon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VV ECMO ) :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Akses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 dönüş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birbirine çok yakın ise ..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Pre-oksijenatör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kan gazı ile doğrulanır ..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arttıkça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resirkülasyon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artar ve sistem daha az efektif hale gelir  **** 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Dual lümen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kateterler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ile daha az olur ..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17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Resirkülasyon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VV ECMO ) :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6281463" cy="159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7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Resirkülasyon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VV ECMO ) :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92540"/>
            <a:ext cx="55530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8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Yetersiz destek :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Persistan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Hipoksemi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veya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Hiperkarbi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arttırılır  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Ventilasyon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arttırılır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Transfüzyon , anemi olmadığı doğrulanır 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Sepsisin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tedavisi ve ateşin önlenmesi gerekir   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Kas gevşetici yapılır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Oksijenatör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%100’e ayarlanır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Oksijenatör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outflow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paO2&gt;150mmHg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3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VV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ECMO’da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Kardiyak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arrest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: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Sistem kontrolü yapılmalı **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Standart CPR prosedürü 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Sıvı yada kan transfüzyonu yapılabilir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7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yaşında , kız 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Pnömoni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ARDS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SVC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İVC Y bağlantı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ile</a:t>
            </a: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akses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RA’a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dönüş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1742909"/>
            <a:ext cx="3340525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3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Oksijenatör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hiç değişmedi !!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Hematolojik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malinitenin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akciğer tutulumu ilerledi.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59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gün sonra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exitus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Venovenöz ECMO uygulamaları\IMG-0003-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46712"/>
            <a:ext cx="3854312" cy="422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1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5097"/>
            <a:ext cx="4680520" cy="431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28" y="1525098"/>
            <a:ext cx="3671743" cy="273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ECMO’da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Trendler :</a:t>
            </a: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İmplante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edilebilir</a:t>
            </a:r>
          </a:p>
          <a:p>
            <a:pPr marL="0" indent="0">
              <a:buNone/>
            </a:pP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embran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akciğeri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47900"/>
            <a:ext cx="4752528" cy="35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53" y="3645024"/>
            <a:ext cx="2003685" cy="250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65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0" y="2204864"/>
            <a:ext cx="3024982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F:\Venovenöz ECMO uygulamaları\logo (1)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271" y="2852935"/>
            <a:ext cx="4588177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4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179503" cy="424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9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Venovenöz ECMO uygulamaları\joi160008t4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49983"/>
            <a:ext cx="5904656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27740"/>
            <a:ext cx="504056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8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İçerik Yer Tutucus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65708"/>
              </p:ext>
            </p:extLst>
          </p:nvPr>
        </p:nvGraphicFramePr>
        <p:xfrm>
          <a:off x="899592" y="1484784"/>
          <a:ext cx="7704856" cy="45787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61778"/>
                <a:gridCol w="1897682"/>
                <a:gridCol w="3045396"/>
              </a:tblGrid>
              <a:tr h="130304"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Kısaltma</a:t>
                      </a:r>
                      <a:endParaRPr lang="tr-TR" sz="1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Tanımlama</a:t>
                      </a:r>
                      <a:endParaRPr lang="tr-TR" sz="1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Detay</a:t>
                      </a:r>
                      <a:endParaRPr lang="tr-TR" sz="1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754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ECLS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Ekstrakorporyal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yaşam desteği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Oksijenasyon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, CO2 uzaklaştırma , </a:t>
                      </a:r>
                      <a:r>
                        <a:rPr lang="tr-TR" sz="1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hemodinamik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destek ,  böbrek ve </a:t>
                      </a:r>
                      <a:r>
                        <a:rPr lang="tr-TR" sz="1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kc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desteği eklenebilir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0062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ECMO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Ekstrakorporyal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membran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oksijenasyonu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Hemodinamik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destek , </a:t>
                      </a:r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oksijenasyon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ve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CO2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uzaklaştırma için kullanılan geleneksel isimlendirme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4404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VV</a:t>
                      </a:r>
                      <a:r>
                        <a:rPr lang="tr-TR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ECLS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Venö-venöz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ekstrakorporyal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yaşam desteği</a:t>
                      </a:r>
                    </a:p>
                    <a:p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Deoksijene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kan bir veya daha fazla majör </a:t>
                      </a:r>
                      <a:r>
                        <a:rPr lang="tr-TR" sz="1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venden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direne edilir ve oksijene edildikten sonra sağ </a:t>
                      </a:r>
                      <a:r>
                        <a:rPr lang="tr-TR" sz="1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atriyuma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verilir. Solunum desteği için doğal kalp</a:t>
                      </a:r>
                    </a:p>
                    <a:p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fonksiyonları kullanılır.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9428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VA ECLS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Veno-arteriyel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ekstrakorporyal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yaşam desteği</a:t>
                      </a:r>
                    </a:p>
                    <a:p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Deoksijene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bir veya daha fazla majör </a:t>
                      </a:r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venden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direne edilir ve oksijene edildikten sonra majör bir arter yolu ile verilir.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Yetersiz kalp fonksiyonunda kullanılır. 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ECPR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Ekstrakorporyal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kardiyopulmoner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resüstasyon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Konvansiyonel </a:t>
                      </a:r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kardiyopulmoner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resüstasyon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sırasında </a:t>
                      </a:r>
                      <a:r>
                        <a:rPr lang="tr-TR" sz="1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ekstrakorporyal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yaşam desteği sunulur.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5057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ECCO2R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Ekstrakorporyal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membran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karbondioksit uzaklaştırıcı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Selektif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CO2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uzaklaştırıcı 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179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ECLA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Ekstrakorporyal</a:t>
                      </a:r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akciğer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asist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5057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tr-TR" sz="20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pALP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Pompa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yardımlı akciğer </a:t>
                      </a:r>
                      <a:r>
                        <a:rPr lang="tr-TR" sz="1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perfüzyon</a:t>
                      </a:r>
                      <a:r>
                        <a:rPr lang="tr-TR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tr-TR" sz="20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pECLA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Pompasız</a:t>
                      </a:r>
                      <a:r>
                        <a:rPr lang="tr-TR" sz="1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2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ekstrakorporyal</a:t>
                      </a:r>
                      <a:r>
                        <a:rPr lang="tr-TR" sz="1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akciğer asist</a:t>
                      </a:r>
                      <a:endParaRPr lang="tr-TR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09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39" y="1772816"/>
            <a:ext cx="5904656" cy="393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09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876557" cy="403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6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49" y="1772816"/>
            <a:ext cx="5558804" cy="398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5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92582"/>
            <a:ext cx="5904656" cy="41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5995"/>
            <a:ext cx="5997104" cy="442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53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Kolobow</a:t>
            </a:r>
            <a:r>
              <a:rPr lang="tr-TR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1967-69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yıllarında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koyunlarda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uzun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dönem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ektrakoroporal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oksijenatörün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fizibilite çalışmalarını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yaptı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5112568" cy="410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1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806489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9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0201"/>
            <a:ext cx="6408712" cy="44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 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Prensibi  :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Desat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üre kan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venöz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ile direne edilir.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CO2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’in uzaklaştırılması ve O2 eklenmesi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ektrakorporal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cihaz ile yapılır. </a:t>
            </a: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 sistemik dolaşıma bir başka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(VV ECMO)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veya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arter (VA ECMO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ile kazandırılır.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259228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2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Doğal akciğerlerimizde gaz 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 m2’lik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bir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alveoler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kapiller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membranda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olmakta iken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akciğerinde ise yüzey 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4m2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’den azdır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Doğal akciğerimizde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kalınlığı 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1-3 </a:t>
            </a:r>
            <a:r>
              <a:rPr lang="tr-TR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micrometre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iken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akciğerinde 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10-30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micrometredir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Yüzey/kan hacim oranı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300xcm1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iken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akciğerinde 30xcm1’dir. </a:t>
            </a:r>
          </a:p>
          <a:p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 akımı  ve 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sweep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gas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akımı</a:t>
            </a: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modifiye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edilerek VO2ML ve VCO2ML’ye müdahale edilebilir. </a:t>
            </a:r>
          </a:p>
          <a:p>
            <a:endParaRPr lang="tr-TR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71" y="2492896"/>
            <a:ext cx="3144023" cy="295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8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yarı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çapının 4 kez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çarpımı ile doğru orantılı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İnflow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çapının büyük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olmasına çalışılmalı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Pompa hızını düşürebilmek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 travmasını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azaltmak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İçin !!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82850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79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53" y="1991547"/>
            <a:ext cx="6334293" cy="374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90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22309"/>
            <a:ext cx="3359426" cy="339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79" y="2022309"/>
            <a:ext cx="4464496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3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 Süresince </a:t>
            </a:r>
            <a:r>
              <a:rPr lang="tr-TR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Şant</a:t>
            </a:r>
            <a:endParaRPr lang="tr-TR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Akut dönemde , kan sadece ECMO ile oksijenlenmektedir. ( akciğerler ile değil !!)</a:t>
            </a: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SaO2’yi arttırmanın tek yolu ECMO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flow’unu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 devre FiO2’sini arttırmak !! </a:t>
            </a:r>
            <a:endParaRPr lang="tr-TR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13" y="2924944"/>
            <a:ext cx="72294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 Sunumu ( DO2 )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4" y="2348880"/>
            <a:ext cx="7572375" cy="321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0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 Sunumu ( DO2 )</a:t>
            </a:r>
          </a:p>
        </p:txBody>
      </p:sp>
      <p:sp>
        <p:nvSpPr>
          <p:cNvPr id="6" name="Dikdörtgen 5"/>
          <p:cNvSpPr/>
          <p:nvPr/>
        </p:nvSpPr>
        <p:spPr>
          <a:xfrm>
            <a:off x="971600" y="2738198"/>
            <a:ext cx="698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Doğal Akciğere bağlı faktörler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Kardiyak </a:t>
            </a:r>
            <a:r>
              <a:rPr lang="tr-T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r-T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Alveoler</a:t>
            </a: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iyileşme ve akciğer </a:t>
            </a:r>
            <a:r>
              <a:rPr lang="tr-T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kompliyansı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Mekanik </a:t>
            </a:r>
            <a:r>
              <a:rPr lang="tr-T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ventilasyonun</a:t>
            </a: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FiO2’si</a:t>
            </a:r>
            <a:endParaRPr lang="tr-T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Ortalama Hava Yolu basıncı , </a:t>
            </a:r>
            <a:r>
              <a:rPr lang="tr-T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PEEP</a:t>
            </a:r>
          </a:p>
          <a:p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oksijenatöre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bağlı faktörler 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r-T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Sweep</a:t>
            </a:r>
            <a:r>
              <a:rPr lang="tr-T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endParaRPr lang="tr-T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r-T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Sweep</a:t>
            </a:r>
            <a:r>
              <a:rPr lang="tr-T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FiO2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Oksijenatörün</a:t>
            </a: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etkinliği 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348880"/>
            <a:ext cx="55446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2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73016"/>
            <a:ext cx="2809801" cy="20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 algn="just">
              <a:buNone/>
            </a:pPr>
            <a:r>
              <a:rPr lang="tr-TR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Warren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Zapol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respiratuar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ECMO’nun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babası 1972’de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 England Journal of Medicine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adlı dergide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ECLS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amacının </a:t>
            </a:r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yeterli doku </a:t>
            </a:r>
            <a:r>
              <a:rPr lang="tr-TR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perfüzyonun</a:t>
            </a:r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sağlanması için zaman kazanmak</a:t>
            </a:r>
            <a:r>
              <a:rPr lang="tr-T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olduğunu belirtmiştir. </a:t>
            </a:r>
            <a:endParaRPr lang="tr-T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sp>
        <p:nvSpPr>
          <p:cNvPr id="8" name="Metin Yer Tutucusu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endParaRPr lang="tr-TR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tr-TR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 Değişimi </a:t>
            </a:r>
          </a:p>
          <a:p>
            <a:endParaRPr lang="tr-TR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değişimi 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 difüzyonun tipine 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Kanın izlediği yolun kalınlığına 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yüzey alanına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 fazındaki FiO2’ye </a:t>
            </a: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 </a:t>
            </a:r>
            <a:r>
              <a:rPr lang="tr-TR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oranına</a:t>
            </a:r>
          </a:p>
          <a:p>
            <a:pPr marL="0" indent="0">
              <a:buNone/>
            </a:pP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bağlıdır.</a:t>
            </a:r>
            <a:endParaRPr lang="tr-TR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Metin Yer Tutucusu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10" name="İçerik Yer Tutucusu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CO2 </a:t>
            </a:r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uzaklaştırılması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 ve gazdaki CO2 konsantrasyon farkına </a:t>
            </a:r>
          </a:p>
          <a:p>
            <a:pPr marL="0" indent="0">
              <a:buNone/>
            </a:pPr>
            <a:r>
              <a:rPr lang="tr-TR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Kanın izlediği yolun kalınlığına </a:t>
            </a: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yüzey alanına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flow’una</a:t>
            </a: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 </a:t>
            </a:r>
            <a:r>
              <a:rPr lang="tr-TR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tr-TR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oranına</a:t>
            </a:r>
          </a:p>
          <a:p>
            <a:pPr marL="0" indent="0">
              <a:buNone/>
            </a:pP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bağlıdır.</a:t>
            </a:r>
            <a:endParaRPr lang="tr-TR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Svmixo2 :</a:t>
            </a:r>
            <a:endParaRPr lang="tr-T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8" y="2282687"/>
            <a:ext cx="509242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51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; BF </a:t>
            </a:r>
          </a:p>
          <a:p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PaO2 ; PvO2</a:t>
            </a:r>
            <a:endParaRPr lang="tr-TR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53" y="2060848"/>
            <a:ext cx="47498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5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VV-ECMO için 4 faklı konfigürasyon </a:t>
            </a:r>
            <a:endParaRPr lang="tr-T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tr-T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tr-T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Femoro-femoral</a:t>
            </a:r>
            <a:endParaRPr lang="tr-TR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tr-T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tr-T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endParaRPr lang="tr-TR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tr-TR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femoro-juguler</a:t>
            </a:r>
            <a:endParaRPr lang="tr-TR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tr-T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tr-T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double</a:t>
            </a:r>
            <a:r>
              <a:rPr lang="tr-T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lümen tek </a:t>
            </a:r>
            <a:r>
              <a:rPr lang="tr-TR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</a:t>
            </a:r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7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92688" cy="409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44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5"/>
            <a:ext cx="612068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37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395536" y="162848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Femo-Femoral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Akses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giriş )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femoral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venden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ucu 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IVC içinde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olucak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şekilde yerleştirilmeli.</a:t>
            </a:r>
          </a:p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Dönüş (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return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kontralateral</a:t>
            </a:r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femoral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venden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ucu sağ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atriyum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ucunda </a:t>
            </a:r>
          </a:p>
          <a:p>
            <a:pPr marL="0" indent="0">
              <a:buNone/>
            </a:pP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olucak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şekilde yerleştirilir. 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resirkülasyon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riski yüksek bu yüzden</a:t>
            </a:r>
          </a:p>
          <a:p>
            <a:pPr marL="0" indent="0">
              <a:buNone/>
            </a:pP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akses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ucunun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L1-L2 seviyesinde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olması ve 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dönüş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kanülünün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ucunu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sağ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atriyum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ile </a:t>
            </a:r>
          </a:p>
          <a:p>
            <a:pPr marL="0" indent="0">
              <a:buNone/>
            </a:pP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inferior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vena kava bileşkesine yakın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konulması </a:t>
            </a:r>
          </a:p>
          <a:p>
            <a:pPr marL="0" indent="0">
              <a:buNone/>
            </a:pPr>
            <a:r>
              <a:rPr lang="tr-TR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resirkülasyon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riskini %10-15 arasına indirmektedir.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3"/>
            <a:ext cx="2808312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8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5"/>
            <a:ext cx="5688632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61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Femoro-Juguler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tr-TR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Akses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giriş )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femoral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aracılığı 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ile ucu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inferior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vena kava-sağ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atriyum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bileşkesinin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altında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olucak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şekilde yerleştirilir. </a:t>
            </a:r>
          </a:p>
          <a:p>
            <a:pPr marL="0" indent="0">
              <a:buNone/>
            </a:pPr>
            <a:endParaRPr lang="tr-TR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Dönüş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return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sağ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internal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juguler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venden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ucu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superior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vena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kavanın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aşağısında sağ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atriyuma</a:t>
            </a:r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doğru yerleştirilir. </a:t>
            </a:r>
          </a:p>
          <a:p>
            <a:pPr marL="0" indent="0">
              <a:buNone/>
            </a:pP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Juguler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kanülasyonu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sırasında </a:t>
            </a:r>
            <a:r>
              <a:rPr lang="tr-T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tx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hava</a:t>
            </a:r>
          </a:p>
          <a:p>
            <a:pPr marL="0" indent="0">
              <a:buNone/>
            </a:pP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embolisi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olabilmekte.  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2895139" cy="430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5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Bi-femoral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kanülasyon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kullanılır</a:t>
            </a:r>
          </a:p>
          <a:p>
            <a:pPr marL="0" indent="0">
              <a:buNone/>
            </a:pPr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Ek olarak kısa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akses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sağ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internal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juguler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venden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ucu </a:t>
            </a:r>
            <a:r>
              <a:rPr lang="tr-TR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superior</a:t>
            </a:r>
            <a:r>
              <a:rPr lang="tr-TR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vena kava içinde </a:t>
            </a:r>
            <a:r>
              <a:rPr lang="tr-TR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olucak</a:t>
            </a:r>
            <a:endParaRPr lang="tr-TR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ş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ekilde yerleştirilir.</a:t>
            </a:r>
          </a:p>
          <a:p>
            <a:pPr marL="0" indent="0">
              <a:buNone/>
            </a:pPr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Tek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akses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kanülün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gaz değişimi için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yeterli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luşturamadığı durumlarda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kullanılır.   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792"/>
            <a:ext cx="2664296" cy="44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77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İlk başarılı kalp-akciğer makinesi ile uzamış yaşam desteği 1971 yılında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Donald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Hill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tarafından uygulandı . Travma sonrası ARDS gelişen 24 yaşındaki hasta 3 gün boyunca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VA-ECMO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desteği ile hayatta kalabilmiştir. </a:t>
            </a:r>
            <a:endParaRPr lang="tr-TR" sz="2400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14" y="3263281"/>
            <a:ext cx="3996216" cy="259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9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Double-lumen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stage</a:t>
            </a:r>
            <a:endParaRPr lang="tr-TR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Tek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İki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lümenli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tek bir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sağ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internal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juguler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aracılığı ile yerleştirilir. </a:t>
            </a:r>
          </a:p>
          <a:p>
            <a:pPr marL="0" indent="0"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EKO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sağ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ventriküle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giriş yada </a:t>
            </a:r>
          </a:p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rüptür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açısından dikkat edilmeli!!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Dönüş portunun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trikuspit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kapağa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doğru yönelmiş olması gerekmekte. 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7"/>
            <a:ext cx="3888432" cy="406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19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TEE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mutlaka gerekli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Pozisyonu doğrulama yeterli ECMO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flow’unun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sağlandığının gösterilmesi ve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hipoksiye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yol açan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resirkülasyonun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gösterilmesi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açısından çok hayatidir.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TEE esnasında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mid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özefageal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sağ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ventriküler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inflow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outflow,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midözefageal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modifiye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bikaval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transgastrik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sağ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ventriküler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inflow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’una bakılmalı .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0" y="1556792"/>
            <a:ext cx="7668852" cy="140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69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79" y="1563662"/>
            <a:ext cx="3298405" cy="222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76594"/>
            <a:ext cx="2765155" cy="214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63" y="3933057"/>
            <a:ext cx="5210175" cy="190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12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700808"/>
            <a:ext cx="5328593" cy="416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8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VV-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Ecmo’da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cerrahi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kanülasyon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nadirdir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Servikal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damarların yetişkinlerde</a:t>
            </a: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cerrahi olarak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kanülasyon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için kullanımı </a:t>
            </a: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çok nadirdir. </a:t>
            </a:r>
            <a:r>
              <a:rPr lang="tr-TR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Yenidoğan</a:t>
            </a: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infantlarda</a:t>
            </a: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daha</a:t>
            </a: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çok kullanılmaktadır.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Juguler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karotis</a:t>
            </a: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arter </a:t>
            </a: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sıklıkla </a:t>
            </a:r>
            <a:r>
              <a:rPr lang="tr-TR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dekanülasyondan</a:t>
            </a: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sonra </a:t>
            </a:r>
          </a:p>
          <a:p>
            <a:pPr marL="0" indent="0">
              <a:buNone/>
            </a:pP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bağlanır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tr-TR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888432" cy="384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8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Toshiba\Downloads\IMG_0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0" y="1844824"/>
            <a:ext cx="326382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oshiba\Downloads\IMG_00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55654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4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Toshiba\Downloads\IMG_0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33" y="1412776"/>
            <a:ext cx="7056784" cy="474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76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19316"/>
            <a:ext cx="3892555" cy="393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Toshiba\Downloads\IMG_00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560" y="1628800"/>
            <a:ext cx="3864966" cy="392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194" name="Picture 2" descr="C:\Users\Toshiba\Downloads\IMG_0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84051"/>
            <a:ext cx="6624736" cy="426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Toshiba\Downloads\IMG_01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88" y="1723818"/>
            <a:ext cx="4464496" cy="416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7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Bartlett</a:t>
            </a:r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ilk defa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Esperanza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adındaki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yenidoğanı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ECMO ile başarılı bir şekilde tedavi etmiştir.  Bu başarı ilerleyen yıllarda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çocuk ve yetişkin hastalarda başarılı bir şekilde ECMO ile tedavi için cesaretlendirici olmuştur. 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94804"/>
            <a:ext cx="2757736" cy="206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80" y="3665431"/>
            <a:ext cx="2334896" cy="206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667" y="3694804"/>
            <a:ext cx="1551789" cy="153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5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853360" cy="133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698" y="3212976"/>
            <a:ext cx="5112568" cy="204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5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Endikasyonları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ELSO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guideline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Akut ciddi kalp yetmezliğinde veya solunumsal yetmezlikte yüksek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mortalite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riski varlığında  , geri dönüşümlü ve  optimal konvansiyonel terapiye cevapsızlık durumunda. </a:t>
            </a: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ECLS %50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mortalite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riskinde dikkate alınmalı , %80 riskte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endikedir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9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Murray</a:t>
            </a:r>
            <a:r>
              <a:rPr lang="tr-TR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Skoru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69246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8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Endikasyonları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Dahil etme Kriterleri  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Hipoksik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solunum yetmezliği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primer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veya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sekonder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 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mortalit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risk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;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PaO2/FiO2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 150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FiO2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&gt;90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Murray</a:t>
            </a:r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skoru : </a:t>
            </a:r>
            <a:r>
              <a:rPr lang="tr-T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2-3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80%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mortalit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risk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;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PaO2/FiO2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&lt;100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FiO2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&gt;90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Murray </a:t>
            </a:r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skoru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3-4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6 saat veya daha fazla optimal bakıma rağmen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Mekanik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ventilasyonda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yüksek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Pplat</a:t>
            </a:r>
            <a:r>
              <a:rPr lang="tr-T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(&gt;30cm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H2O)’a rağmen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CO2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retansiyonu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Akciğer nakli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listesindeki hastada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entübasyon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gereksiniminde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Optimal bakıma yanıtsız acil kardiyak veya solunumsal </a:t>
            </a: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kollaps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Pulmon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Emboli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havayolu bloku)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2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Endikasyonlar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Geri-dönüşümlü Solunumsal Yetmezlik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1)ARDS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2)Ciddi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pnömoni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3)Ciddi akut astım 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4)Kimyasal ve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inhalasyon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hipersensitivitesine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bağlı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Pnömonitis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5)Suda boğulma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6)Post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travmatik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Akciğer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kontüzyonu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7)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Bronşiolitis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Obliterans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8)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Otoimmün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akciğer hastalığı,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Vaskülit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tr-TR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Good</a:t>
            </a:r>
            <a:r>
              <a:rPr lang="tr-T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Pasture</a:t>
            </a:r>
            <a:r>
              <a:rPr lang="tr-T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Sendromu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0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Endikasyonlar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Geri-dönüşümsüz veya Kronik solunumsal Yetmezlik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Köprüleme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amacı ile :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assist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device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uygulanacak ise ör. P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korporal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yapay akciğer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Akciğer nakli için beklemekte ise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2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Kontrendikasyonlar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Solunumsal yetmezlik için kesin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kontrendikasyon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bulunmamaktadır.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Göreceli </a:t>
            </a:r>
            <a:r>
              <a:rPr lang="tr-TR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kontrendikasyonlar</a:t>
            </a:r>
            <a:r>
              <a:rPr lang="tr-T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düşük başarı şansı nedeni ile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Mekanik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ventilasyonda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yüksek ayarlar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FiO2 &gt;90%, P-plat &gt;30) 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gün boyunca veya daha fazla 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Maj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ör farmakolojik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immünsüpresyon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kesin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nötrofil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sayısı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400/mm3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Yeni veya geniş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kraniyal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kanama 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Kraniyal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kanama veya son dönem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malinite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gibi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iyileşemiyecek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komorbidite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olması </a:t>
            </a:r>
          </a:p>
          <a:p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Yaş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kontrendikasyon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oluşturmamakta ancak riski yükseltmekte. </a:t>
            </a:r>
            <a:endParaRPr lang="tr-T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4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enidoğan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 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Pediatrik ECMO :  </a:t>
            </a:r>
            <a:endParaRPr lang="tr-TR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899592" y="2996952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Oksijenasyon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indeksi (OI) = 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(MAP x FiO2 x 100) / PaO2</a:t>
            </a:r>
            <a:endParaRPr lang="tr-TR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OI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≥ 40 → 80%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mortalite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risk</a:t>
            </a: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OI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25-40 → 50 %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mortalite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147287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Yenidoğan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ECMO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Endikasyonları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1 )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Oksijenasyon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indeksi 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 40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 &gt;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saat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2 )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Oksijenasyon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indeksi  &gt; 20 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&gt;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saat maksimum tedaviye rağmen gelişim olmaması .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3 ) Akut gelişen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dekompanse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ciddi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hipoksik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solunum yetmezliği (PaO2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&lt;40)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4 ) İlerleyici solunum yetmezliği ve/veya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pulmoner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hipertansiyon ( sağ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ventrikül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disfonksiyonu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veya devam eden yüksek doz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inotrop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ihtiyacı )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Yenidoğan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ECMO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Kontrendikasyonları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Ölümcül kromozom bozuklukları (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zomi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ama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değil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Geri-dönüşümsüz beyin hasarı </a:t>
            </a: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Kontrol edilemeyen kanama </a:t>
            </a: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Grade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veya daha fazla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intraventri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küler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kanama ( beyin kanaması )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46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72" y="1772816"/>
            <a:ext cx="6480420" cy="398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4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Majör </a:t>
            </a:r>
          </a:p>
          <a:p>
            <a:pPr marL="0" indent="0">
              <a:buNone/>
            </a:pP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Komplikasyonlar :</a:t>
            </a:r>
          </a:p>
          <a:p>
            <a:pPr marL="0" indent="0">
              <a:buNone/>
            </a:pPr>
            <a:r>
              <a:rPr lang="tr-TR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Devrede </a:t>
            </a:r>
            <a:r>
              <a:rPr lang="tr-TR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tromboz</a:t>
            </a:r>
            <a:r>
              <a:rPr lang="tr-TR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tr-TR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İntrakranial</a:t>
            </a:r>
            <a:r>
              <a:rPr lang="tr-TR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hemoraji</a:t>
            </a:r>
            <a:r>
              <a:rPr lang="tr-TR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</a:t>
            </a:r>
          </a:p>
          <a:p>
            <a:pPr marL="0" indent="0">
              <a:buNone/>
            </a:pPr>
            <a:r>
              <a:rPr lang="tr-TR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kanama </a:t>
            </a:r>
          </a:p>
          <a:p>
            <a:pPr marL="0" indent="0">
              <a:buNone/>
            </a:pPr>
            <a:r>
              <a:rPr lang="tr-TR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13497" y="1223208"/>
            <a:ext cx="4312399" cy="497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24238"/>
            <a:ext cx="2857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576638"/>
            <a:ext cx="2857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2419868" cy="12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84" y="1844824"/>
            <a:ext cx="1252538" cy="94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84" y="2956372"/>
            <a:ext cx="1252538" cy="13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72" y="4509120"/>
            <a:ext cx="1252538" cy="125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2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Dekanülasyondan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sonra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hastada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CaDVT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görülmüş .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Antikoagülasyon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seviyesi ve zamanından bağımsız olarak .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CaDVT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görüldüğünde ivedilikle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sistemik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antikoagülasyon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ile tedavi edilmeli . Yüksek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CaDVT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oranları nedeni ile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rutin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doppler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yapılması VV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ECMO’dan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ayrılan bütün hastalar için rutin bir uygulama olmalı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24238"/>
            <a:ext cx="2857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576638"/>
            <a:ext cx="2857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99288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9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Distal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iskemilerde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periferik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blok uygulamaları :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24238"/>
            <a:ext cx="2857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576638"/>
            <a:ext cx="2857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Toshiba\Downloads\IMG_02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7" y="2204864"/>
            <a:ext cx="3072959" cy="33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Toshiba\Downloads\IMG_02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01" y="2204864"/>
            <a:ext cx="3772939" cy="339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24238"/>
            <a:ext cx="2857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576638"/>
            <a:ext cx="2857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Toshiba\Downloads\IMG_02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0" y="2104577"/>
            <a:ext cx="2802409" cy="34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Toshiba\Downloads\IMG_0684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28" y="2104577"/>
            <a:ext cx="3361704" cy="34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8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İçerik Yer Tutucus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785021"/>
              </p:ext>
            </p:extLst>
          </p:nvPr>
        </p:nvGraphicFramePr>
        <p:xfrm>
          <a:off x="501051" y="1628800"/>
          <a:ext cx="8229600" cy="38727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14800"/>
                <a:gridCol w="4114800"/>
              </a:tblGrid>
              <a:tr h="514856"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r>
                        <a:rPr lang="tr-TR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ECMO’da</a:t>
                      </a:r>
                      <a:r>
                        <a:rPr lang="tr-T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tr-TR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Hemorajik</a:t>
                      </a:r>
                      <a:r>
                        <a:rPr lang="tr-T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ve</a:t>
                      </a:r>
                      <a:r>
                        <a:rPr lang="tr-TR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tr-TR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rombotik</a:t>
                      </a:r>
                      <a:r>
                        <a:rPr lang="tr-TR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Komplikasyonlar </a:t>
                      </a:r>
                      <a:endParaRPr lang="tr-T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</a:t>
                      </a:r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Pro-</a:t>
                      </a:r>
                      <a:r>
                        <a:rPr lang="tr-TR" sz="20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Hemorajik</a:t>
                      </a:r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Faktörler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tr-TR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Pro-</a:t>
                      </a:r>
                      <a:r>
                        <a:rPr lang="tr-TR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Trombotik</a:t>
                      </a:r>
                      <a:r>
                        <a:rPr lang="tr-TR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Faktörler </a:t>
                      </a:r>
                      <a:endParaRPr lang="tr-TR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Aşırı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heparine</a:t>
                      </a:r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bağlı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antikoagülasyon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Yetersiz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heparin</a:t>
                      </a:r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antikoagülasyonu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Koagülasyon</a:t>
                      </a:r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faktörlerinin tüketimi 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Kazanılmış</a:t>
                      </a:r>
                      <a:r>
                        <a:rPr lang="tr-TR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antitrombin</a:t>
                      </a:r>
                      <a:r>
                        <a:rPr lang="tr-TR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eksikliği 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Düşük fibrinojen</a:t>
                      </a:r>
                      <a:r>
                        <a:rPr lang="tr-TR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seviyeleri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Protein C-S tüketimi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Trombositopeni</a:t>
                      </a:r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Doku faktörü inhibitör </a:t>
                      </a:r>
                      <a:r>
                        <a:rPr lang="tr-TR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tüketimi</a:t>
                      </a:r>
                      <a:endParaRPr lang="tr-TR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Trombosit</a:t>
                      </a:r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disfonksiyonu</a:t>
                      </a:r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Endotelyal</a:t>
                      </a:r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disfonksiyonu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Hiperfibrinolizis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Heparin</a:t>
                      </a:r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induced</a:t>
                      </a:r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trombositopeni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Kazanılşmış</a:t>
                      </a:r>
                      <a:r>
                        <a:rPr lang="tr-TR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von</a:t>
                      </a:r>
                      <a:r>
                        <a:rPr lang="tr-TR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Willebrand</a:t>
                      </a:r>
                      <a:r>
                        <a:rPr lang="tr-TR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Hastalığı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Kardiyak çemberlerde kanın durgunluğu 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2024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Cerrahi alan kanaması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tr-TR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Endotoksinler</a:t>
                      </a:r>
                      <a:endParaRPr lang="tr-TR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74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53" y="1556791"/>
            <a:ext cx="6802595" cy="157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90937"/>
            <a:ext cx="504056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5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00" y="1444756"/>
            <a:ext cx="820891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80" y="2924944"/>
            <a:ext cx="384556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00" y="2780928"/>
            <a:ext cx="4104455" cy="308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9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06" y="1700808"/>
            <a:ext cx="7375951" cy="297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4725144"/>
            <a:ext cx="4896544" cy="66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517232"/>
            <a:ext cx="4905375" cy="43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2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916833"/>
            <a:ext cx="576064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8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39"/>
            <a:ext cx="6336704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9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Gattinoni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43 hastanın olduğu ARDS serisinde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%49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survi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ile  ECCO2R uygulaması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yapmıştır. </a:t>
            </a:r>
          </a:p>
          <a:p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1987’de ilk defa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heparin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kaplı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ektrakorporal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devreler kullanılmaya başlandı .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Venovenöz ECMO uygulamaları\indi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80118"/>
            <a:ext cx="289975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9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ARDS </a:t>
            </a:r>
            <a:endParaRPr lang="tr-TR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6048672" cy="44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8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5309152" cy="446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5" y="1556792"/>
            <a:ext cx="307620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45224"/>
            <a:ext cx="202596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8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0" y="1556791"/>
            <a:ext cx="7728322" cy="42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93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620016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4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6182" y="1484784"/>
            <a:ext cx="8229600" cy="4497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tr-TR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Konvansiyonel ECMO Konsepti </a:t>
            </a:r>
          </a:p>
          <a:p>
            <a:pPr marL="0" indent="0">
              <a:buNone/>
            </a:pPr>
            <a:endParaRPr lang="tr-TR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Fast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entry criteria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PEEP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cm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H2O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PaO2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mmHg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sol SaO2: &lt; 85-90% at FIO2 1.0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2 saatten fazla terapiye rağmen </a:t>
            </a: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Slow</a:t>
            </a:r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entry</a:t>
            </a:r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criteria</a:t>
            </a:r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tr-TR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PEEP &gt; 10 cm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H2O</a:t>
            </a: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PaO2 &lt;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100-150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mmHg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at 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FIO2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1.0</a:t>
            </a: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120 saatten fazla maksimum tedaviye rağmen ilerleme kaydedilememesi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tr-TR" sz="2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Konvansiyonel Konsept </a:t>
            </a:r>
            <a:r>
              <a:rPr lang="tr-TR" sz="2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Modifiye</a:t>
            </a:r>
            <a:r>
              <a:rPr lang="tr-TR" sz="2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edildi</a:t>
            </a:r>
          </a:p>
          <a:p>
            <a:pPr marL="0" indent="0">
              <a:buNone/>
            </a:pP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Pumpless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arterio-venous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ECLA </a:t>
            </a:r>
            <a:r>
              <a:rPr lang="tr-T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marL="0" indent="0">
              <a:buNone/>
            </a:pPr>
            <a:r>
              <a:rPr lang="tr-TR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Avantajlar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tr-TR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Yüksek CO2 </a:t>
            </a:r>
            <a:r>
              <a:rPr lang="tr-TR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eleminasyonu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Uzun dönem kullanım</a:t>
            </a:r>
          </a:p>
          <a:p>
            <a:pPr marL="0" indent="0">
              <a:buNone/>
            </a:pPr>
            <a:r>
              <a:rPr lang="tr-TR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Dezavantajlar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tr-TR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Düşük O2 transferi</a:t>
            </a:r>
          </a:p>
          <a:p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Bacak </a:t>
            </a:r>
            <a:r>
              <a:rPr lang="tr-TR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iskemisi</a:t>
            </a:r>
            <a:endParaRPr lang="tr-TR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Periferik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arter hastasında </a:t>
            </a:r>
            <a:r>
              <a:rPr lang="tr-TR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kontrendike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!!</a:t>
            </a:r>
          </a:p>
          <a:p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Sınırlı </a:t>
            </a:r>
            <a:r>
              <a:rPr lang="tr-TR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mobilizasyon</a:t>
            </a:r>
            <a:endParaRPr lang="tr-TR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Maksimum </a:t>
            </a:r>
            <a:r>
              <a:rPr lang="tr-TR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flowrate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sınırlı</a:t>
            </a:r>
          </a:p>
          <a:p>
            <a:r>
              <a:rPr lang="tr-TR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Heparin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kaplı yüzey</a:t>
            </a:r>
          </a:p>
          <a:p>
            <a:r>
              <a:rPr lang="tr-TR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Priming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volüm 240ml</a:t>
            </a:r>
            <a:endParaRPr lang="tr-TR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tr-TR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46" y="3212976"/>
            <a:ext cx="3876675" cy="20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89240"/>
            <a:ext cx="3024336" cy="98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tr-TR" sz="2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Konvansiyonel </a:t>
            </a:r>
            <a:r>
              <a:rPr lang="tr-TR" sz="2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Konsept </a:t>
            </a:r>
            <a:r>
              <a:rPr lang="tr-TR" sz="2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Modifiye</a:t>
            </a:r>
            <a:r>
              <a:rPr lang="tr-TR" sz="2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edildi</a:t>
            </a:r>
          </a:p>
          <a:p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Novalung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ILAactive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V-V ECMO</a:t>
            </a:r>
          </a:p>
          <a:p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Juguler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veya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femoral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double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lümen</a:t>
            </a:r>
          </a:p>
          <a:p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Oksijenatör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4,5 l/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Isı değiştirici yok </a:t>
            </a:r>
          </a:p>
          <a:p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Centrifugal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pompa</a:t>
            </a:r>
          </a:p>
        </p:txBody>
      </p:sp>
      <p:pic>
        <p:nvPicPr>
          <p:cNvPr id="12290" name="Picture 2" descr="C:\Users\user\Downloads\iLA activve mit Display_MG_5978 K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30963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18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0" y="1657333"/>
            <a:ext cx="7800330" cy="414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2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Maquet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Cardiohelp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VV veya VA ECMO (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l/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dak’ya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kadar )    </a:t>
            </a:r>
          </a:p>
          <a:p>
            <a:pPr marL="0" indent="0">
              <a:buNone/>
            </a:pPr>
            <a:r>
              <a:rPr lang="tr-T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eya düşük 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2,8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l/</a:t>
            </a:r>
            <a:r>
              <a:rPr lang="tr-T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dak’ya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kadar ) </a:t>
            </a:r>
          </a:p>
          <a:p>
            <a:pPr marL="0" indent="0">
              <a:buNone/>
            </a:pPr>
            <a:r>
              <a:rPr lang="tr-TR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ransport edilebilir . </a:t>
            </a:r>
            <a:endParaRPr lang="tr-T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D:\Venovenöz ECMO uygulamaları\279_Maquet---CardioHel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68" y="2564904"/>
            <a:ext cx="364543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Venovenöz ECMO uygulamaları\Example-of-extracorporeal-life-support-ECLS-CARDIOHELP-System-MAQUET-Cardiopulmonar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54" y="3119229"/>
            <a:ext cx="3655178" cy="284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0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992888" cy="398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5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7200800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90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Low</a:t>
            </a:r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tr-T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sistem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Hemodec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Decap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:(</a:t>
            </a:r>
            <a:r>
              <a:rPr lang="tr-TR" sz="1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respiratuar</a:t>
            </a:r>
            <a:r>
              <a:rPr lang="tr-TR" sz="1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diyaliz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Venö-venöz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CO2 eliminasyonu</a:t>
            </a:r>
          </a:p>
          <a:p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 akımı 0,2-0,4 l/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dak</a:t>
            </a: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Juguler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double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lümen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</a:t>
            </a:r>
            <a:endParaRPr lang="tr-TR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556792"/>
            <a:ext cx="3816425" cy="431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2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Alung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Hemolung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Venö-venöz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0,35-0,55 l/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dak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Juguler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femoral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double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lümen  </a:t>
            </a: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kanül</a:t>
            </a: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Dolum hacmi 260 ml</a:t>
            </a: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r>
              <a:rPr lang="tr-TR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yüzeyi 0,59 m2</a:t>
            </a:r>
          </a:p>
          <a:p>
            <a:pPr marL="0" indent="0">
              <a:buNone/>
            </a:pPr>
            <a:endParaRPr lang="tr-TR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154593" cy="37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1277915" cy="37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4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Miniatürize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ECMO , HEXMO :</a:t>
            </a:r>
          </a:p>
          <a:p>
            <a:pPr marL="0" indent="0"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Highly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integrated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extracorporeal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membrane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oksijenatör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tr-TR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Kapiller</a:t>
            </a:r>
            <a:r>
              <a:rPr lang="tr-TR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r>
              <a:rPr lang="tr-TR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oksijenatör</a:t>
            </a:r>
            <a:endParaRPr lang="tr-TR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Membran</a:t>
            </a:r>
            <a:r>
              <a:rPr lang="tr-TR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yüzeyi 0,9 m2</a:t>
            </a:r>
          </a:p>
          <a:p>
            <a:pPr marL="0" indent="0">
              <a:buNone/>
            </a:pPr>
            <a:endParaRPr lang="tr-TR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İntegre</a:t>
            </a:r>
            <a:r>
              <a:rPr lang="tr-TR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edilmiş kan pompası</a:t>
            </a:r>
          </a:p>
          <a:p>
            <a:pPr marL="0" indent="0">
              <a:buNone/>
            </a:pPr>
            <a:endParaRPr lang="tr-TR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Azaltılmış dolum hacmi 90 ml  </a:t>
            </a:r>
            <a:endParaRPr lang="tr-TR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38" y="3042667"/>
            <a:ext cx="329912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98541"/>
            <a:ext cx="2350098" cy="299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54" y="1916832"/>
            <a:ext cx="7332278" cy="374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90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1128154" y="1600200"/>
            <a:ext cx="726027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VV 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ECMO’da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hemodimami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kontraktilite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Preload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değişmeden kalırken RV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afterloadu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azalır .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Hemodinamik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olarak </a:t>
            </a:r>
            <a:r>
              <a:rPr lang="tr-TR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nötr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bir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destektir(?).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Venöz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satürasyonu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artar ,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pulmoner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vasküler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rezistans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azalır,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aortik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oksijenasyonu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arttırır  ( LV )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Arterial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oksijenin normalin altında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olması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(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Hipoksi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Stroke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volümün düşmesine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Kardiyak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outputun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düşmesine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Periferik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direncin artmasına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Koroner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vasokonstriksiyona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Koroner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 akımının azalmasına neden olur.</a:t>
            </a: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1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Antikoagülasyon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Unfraksiyone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heparin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FXa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trombin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üzerinden etkili )</a:t>
            </a: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Trombini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direkt etkilemez .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Antitrombin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üzerinden etkisini gösterir. </a:t>
            </a:r>
            <a:r>
              <a:rPr lang="tr-TR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Heparin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resistansı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genellikle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ATIII eksikliğine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bağlıdır ve 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TDP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ile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tedavi edilebilir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HIT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Bivalirudin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ECMO’da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güvenli </a:t>
            </a: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alternatif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argatroban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Tranexamic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ECMO da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iken kullanılabilir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Günlük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trombosit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sayısı , fibrinojen , d-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dimer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bakılması önerilmekte.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28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Tromboelastogram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TEG )</a:t>
            </a:r>
            <a:endParaRPr lang="tr-T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5512026" cy="310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2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772816"/>
            <a:ext cx="640871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7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Yeni testler mevcut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 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ROTEM Analizi</a:t>
            </a:r>
            <a:endParaRPr lang="tr-T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648071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7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İçerik Yer Tutucusu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557549"/>
              </p:ext>
            </p:extLst>
          </p:nvPr>
        </p:nvGraphicFramePr>
        <p:xfrm>
          <a:off x="1475656" y="1556792"/>
          <a:ext cx="6264695" cy="442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3240"/>
                <a:gridCol w="2551455"/>
              </a:tblGrid>
              <a:tr h="239457">
                <a:tc>
                  <a:txBody>
                    <a:bodyPr/>
                    <a:lstStyle/>
                    <a:p>
                      <a:r>
                        <a:rPr lang="tr-TR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Parametre</a:t>
                      </a:r>
                      <a:endParaRPr lang="tr-TR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Tavsiye Edilen Değer</a:t>
                      </a:r>
                      <a:endParaRPr lang="tr-TR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521">
                <a:tc>
                  <a:txBody>
                    <a:bodyPr/>
                    <a:lstStyle/>
                    <a:p>
                      <a:r>
                        <a:rPr lang="tr-TR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Aktive</a:t>
                      </a:r>
                      <a:r>
                        <a:rPr lang="tr-TR" sz="16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edilmiş pıhtılaşma zamanı </a:t>
                      </a:r>
                      <a:r>
                        <a:rPr lang="tr-TR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(ACT) </a:t>
                      </a:r>
                      <a:endParaRPr lang="tr-TR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180-220</a:t>
                      </a:r>
                      <a:r>
                        <a:rPr lang="tr-TR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20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saniye</a:t>
                      </a:r>
                      <a:endParaRPr lang="tr-TR" sz="20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2670">
                <a:tc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INR</a:t>
                      </a:r>
                      <a:endParaRPr lang="tr-TR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1.3-1.5</a:t>
                      </a:r>
                      <a:endParaRPr lang="tr-TR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7777">
                <a:tc>
                  <a:txBody>
                    <a:bodyPr/>
                    <a:lstStyle/>
                    <a:p>
                      <a:r>
                        <a:rPr lang="tr-TR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 zamanı </a:t>
                      </a:r>
                      <a:r>
                        <a:rPr lang="tr-TR" sz="16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tromboelastogramda</a:t>
                      </a:r>
                      <a:r>
                        <a:rPr lang="tr-TR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16-25 saniye</a:t>
                      </a:r>
                      <a:endParaRPr lang="tr-TR" sz="16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tr-TR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1222">
                <a:tc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Fibrinojen</a:t>
                      </a:r>
                      <a:endParaRPr lang="tr-TR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 100 ( mg/dl )</a:t>
                      </a:r>
                      <a:endParaRPr lang="tr-TR" sz="1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521">
                <a:tc>
                  <a:txBody>
                    <a:bodyPr/>
                    <a:lstStyle/>
                    <a:p>
                      <a:r>
                        <a:rPr lang="tr-TR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Maksimum pıhtı dayanıklılığı </a:t>
                      </a:r>
                      <a:r>
                        <a:rPr lang="tr-TR" sz="16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FIBTEM’de</a:t>
                      </a:r>
                      <a:endParaRPr lang="tr-TR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&gt;10 ( mm )</a:t>
                      </a:r>
                      <a:endParaRPr lang="tr-TR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2670">
                <a:tc>
                  <a:txBody>
                    <a:bodyPr/>
                    <a:lstStyle/>
                    <a:p>
                      <a:r>
                        <a:rPr lang="tr-TR" sz="16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Antitrombin</a:t>
                      </a:r>
                      <a:r>
                        <a:rPr lang="tr-TR" sz="1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aktivitesi</a:t>
                      </a:r>
                      <a:r>
                        <a:rPr lang="tr-TR" sz="16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sz="16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70-80</a:t>
                      </a:r>
                      <a:r>
                        <a:rPr lang="tr-TR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 % )</a:t>
                      </a:r>
                      <a:endParaRPr lang="tr-TR" sz="1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8372">
                <a:tc>
                  <a:txBody>
                    <a:bodyPr/>
                    <a:lstStyle/>
                    <a:p>
                      <a:r>
                        <a:rPr lang="tr-TR" sz="16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Trombosit</a:t>
                      </a:r>
                      <a:r>
                        <a:rPr lang="tr-TR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sayımı </a:t>
                      </a:r>
                      <a:endParaRPr lang="tr-TR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&gt;80.000</a:t>
                      </a:r>
                      <a:r>
                        <a:rPr lang="tr-TR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tr-TR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kanayan / yüksek riskli hasta)</a:t>
                      </a:r>
                    </a:p>
                    <a:p>
                      <a:r>
                        <a:rPr lang="tr-TR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&gt;45.000 </a:t>
                      </a:r>
                      <a:r>
                        <a:rPr lang="tr-TR" sz="1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kanama yok ise /düşük riskli hasta)</a:t>
                      </a:r>
                      <a:endParaRPr lang="tr-TR" sz="1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2670">
                <a:tc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D-</a:t>
                      </a:r>
                      <a:r>
                        <a:rPr lang="tr-TR" sz="16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dimer</a:t>
                      </a:r>
                      <a:r>
                        <a:rPr lang="tr-TR" sz="1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tr-TR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300</a:t>
                      </a:r>
                      <a:r>
                        <a:rPr lang="tr-TR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tr-TR" sz="1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microgram</a:t>
                      </a:r>
                      <a:r>
                        <a:rPr lang="tr-TR" sz="1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/L )</a:t>
                      </a:r>
                      <a:endParaRPr lang="tr-TR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2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İngilterede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180 hasta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üzerinde yapıldı . </a:t>
            </a: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Gerçek anlamda </a:t>
            </a: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randomizasyon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yapılmamış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olması önemli kısıtlılıklarından   </a:t>
            </a:r>
          </a:p>
          <a:p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ARDS’de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konvansiyonel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ventilasyon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terapi ile ECMO destekli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tedavi karşılaştırılmıştır. 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50046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5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ECMO’da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Respiratuar</a:t>
            </a:r>
            <a:endParaRPr lang="tr-TR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Monitorizasyon</a:t>
            </a:r>
            <a:r>
              <a:rPr lang="tr-T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Swan</a:t>
            </a:r>
            <a:r>
              <a:rPr lang="tr-TR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tr-TR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Ganz</a:t>
            </a:r>
            <a:r>
              <a:rPr lang="tr-TR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kateteri</a:t>
            </a:r>
            <a:r>
              <a:rPr lang="tr-TR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ile  </a:t>
            </a:r>
            <a:r>
              <a:rPr lang="tr-TR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mixed</a:t>
            </a:r>
            <a:r>
              <a:rPr lang="tr-TR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venöz</a:t>
            </a:r>
            <a:r>
              <a:rPr lang="tr-TR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oksijen </a:t>
            </a:r>
            <a:r>
              <a:rPr lang="tr-TR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satürasyonu</a:t>
            </a:r>
            <a:endParaRPr lang="tr-TR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ölçülmeli ve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(SvO2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tr-TR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&gt;%70 olmalı</a:t>
            </a:r>
          </a:p>
          <a:p>
            <a:pPr marL="0" indent="0">
              <a:buNone/>
            </a:pPr>
            <a:endParaRPr lang="tr-TR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Kor ateş ölçümü : 36 derece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5904656" cy="454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4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 ve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Torasik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Cerrahi :</a:t>
            </a:r>
          </a:p>
          <a:p>
            <a:pPr marL="0" indent="0">
              <a:buNone/>
            </a:pPr>
            <a:r>
              <a:rPr lang="tr-TR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Konjenital</a:t>
            </a: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diyafragmatik</a:t>
            </a: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herni</a:t>
            </a: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Hava yolunu ilgilendiren cerrahi ( </a:t>
            </a:r>
            <a:r>
              <a:rPr lang="tr-TR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trakeal</a:t>
            </a: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stenoz</a:t>
            </a: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yanıklar…)</a:t>
            </a:r>
          </a:p>
          <a:p>
            <a:pPr marL="0" indent="0">
              <a:buNone/>
            </a:pPr>
            <a:r>
              <a:rPr lang="tr-TR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Mediastinel</a:t>
            </a: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kitleler ( guatr )</a:t>
            </a:r>
          </a:p>
          <a:p>
            <a:pPr marL="0" indent="0">
              <a:buNone/>
            </a:pPr>
            <a:r>
              <a:rPr lang="tr-TR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Pulmoner</a:t>
            </a: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embolizm</a:t>
            </a: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cerrahisi sonrası destek amaçlı </a:t>
            </a:r>
          </a:p>
          <a:p>
            <a:pPr marL="0" indent="0">
              <a:buNone/>
            </a:pP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Kanser</a:t>
            </a:r>
          </a:p>
          <a:p>
            <a:pPr marL="0" indent="0">
              <a:buNone/>
            </a:pP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Travma</a:t>
            </a:r>
          </a:p>
          <a:p>
            <a:pPr marL="0" indent="0">
              <a:buNone/>
            </a:pP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Akciğer transplantasyonuna </a:t>
            </a:r>
            <a:r>
              <a:rPr lang="tr-TR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köprüleme</a:t>
            </a:r>
            <a:endParaRPr lang="tr-TR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Akciğer transplantasyonu sonrası destekleme</a:t>
            </a:r>
          </a:p>
          <a:p>
            <a:pPr marL="0" indent="0">
              <a:buNone/>
            </a:pPr>
            <a:r>
              <a:rPr lang="tr-TR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Bronkoplevral</a:t>
            </a:r>
            <a:r>
              <a:rPr lang="tr-T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fistül ve masif hava kaçağı </a:t>
            </a: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Uyanık ECMO : ( Ne zaman ? )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Entübasyon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tehlikeli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invazif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mekanik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ventilasyon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tek başına yetersiz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olucak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ise düşünülmeli.  </a:t>
            </a: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Solunum yetmezliğinin düzelme aşamasında ECMO sorunsuz devam ederken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extübasyon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yapılıp ardından  ECMO sonlandırılması planlanabilir. 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8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38" y="1988499"/>
            <a:ext cx="7334124" cy="374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91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Akciğer nakline</a:t>
            </a: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köprüleme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3"/>
            <a:ext cx="5760640" cy="456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0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65" y="3853221"/>
            <a:ext cx="39870" cy="1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16742"/>
            <a:ext cx="5616624" cy="406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22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89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ECMO’da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Weaning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Zaman Düşünülmeli 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???</a:t>
            </a: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Doğal akciğerin total gaz değişiminin %50-80’ini desteklediğinde</a:t>
            </a:r>
          </a:p>
          <a:p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Solunum sisteminin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kompliyansında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artış </a:t>
            </a:r>
          </a:p>
          <a:p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Düşük PEEP  ve FiO2  &lt; 0,6 – 0,5 ; Sao2 &gt; %90 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PaO2 &gt; 60mmHg  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1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 temini için ECMO :</a:t>
            </a:r>
          </a:p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Heart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beating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donör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beyin ölümü gerçekleşmiş )</a:t>
            </a:r>
          </a:p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Non-heart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beating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donör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NHBD ) (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cardiac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death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donör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Maastricht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kritelerine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göre 4 tip </a:t>
            </a: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28" y="3356992"/>
            <a:ext cx="287436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9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NECMO (</a:t>
            </a: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Normotermik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ECMO)</a:t>
            </a: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Organları sıcak ve soğuk</a:t>
            </a:r>
          </a:p>
          <a:p>
            <a:pPr marL="0" indent="0">
              <a:buNone/>
            </a:pPr>
            <a:r>
              <a:rPr lang="tr-T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iskemiden</a:t>
            </a:r>
            <a:r>
              <a:rPr lang="tr-T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korumak</a:t>
            </a:r>
            <a:endParaRPr lang="tr-T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403244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2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pattFill prst="lgConfetti">
            <a:fgClr>
              <a:schemeClr val="accent5">
                <a:lumMod val="75000"/>
              </a:schemeClr>
            </a:fgClr>
            <a:bgClr>
              <a:schemeClr val="accent5">
                <a:lumMod val="60000"/>
                <a:lumOff val="40000"/>
              </a:schemeClr>
            </a:bgClr>
          </a:pattFill>
        </p:spPr>
        <p:txBody>
          <a:bodyPr/>
          <a:lstStyle/>
          <a:p>
            <a:r>
              <a:rPr lang="tr-TR" dirty="0" err="1" smtClean="0"/>
              <a:t>jjj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51" y="6154518"/>
            <a:ext cx="4420467" cy="5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0119"/>
            <a:ext cx="1230092" cy="11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Akciğer </a:t>
            </a: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reconditioning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Ex-vivo</a:t>
            </a:r>
            <a:r>
              <a:rPr lang="tr-T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lung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perfusion</a:t>
            </a: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(EVLP)</a:t>
            </a:r>
            <a:endParaRPr lang="tr-T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7" y="5869190"/>
            <a:ext cx="792087" cy="8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66" y="1915953"/>
            <a:ext cx="399346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2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2382</Words>
  <Application>Microsoft Office PowerPoint</Application>
  <PresentationFormat>Ekran Gösterisi (4:3)</PresentationFormat>
  <Paragraphs>613</Paragraphs>
  <Slides>111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111</vt:i4>
      </vt:variant>
    </vt:vector>
  </HeadingPairs>
  <TitlesOfParts>
    <vt:vector size="112" baseType="lpstr">
      <vt:lpstr>Ofis Teması</vt:lpstr>
      <vt:lpstr>Venö-venöz ECMO ( VV-ECMO) Uygulamaları 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  <vt:lpstr>jjj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Toshiba</cp:lastModifiedBy>
  <cp:revision>647</cp:revision>
  <dcterms:created xsi:type="dcterms:W3CDTF">2017-10-15T08:56:05Z</dcterms:created>
  <dcterms:modified xsi:type="dcterms:W3CDTF">2017-11-04T05:54:25Z</dcterms:modified>
</cp:coreProperties>
</file>