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84" r:id="rId2"/>
    <p:sldId id="393" r:id="rId3"/>
    <p:sldId id="394" r:id="rId4"/>
    <p:sldId id="402" r:id="rId5"/>
    <p:sldId id="403" r:id="rId6"/>
    <p:sldId id="404" r:id="rId7"/>
    <p:sldId id="405" r:id="rId8"/>
    <p:sldId id="392" r:id="rId9"/>
    <p:sldId id="395" r:id="rId10"/>
    <p:sldId id="396" r:id="rId11"/>
    <p:sldId id="397" r:id="rId12"/>
    <p:sldId id="406" r:id="rId13"/>
    <p:sldId id="398" r:id="rId14"/>
    <p:sldId id="381" r:id="rId15"/>
    <p:sldId id="399" r:id="rId16"/>
    <p:sldId id="400" r:id="rId17"/>
    <p:sldId id="425" r:id="rId18"/>
    <p:sldId id="442" r:id="rId19"/>
    <p:sldId id="431" r:id="rId20"/>
    <p:sldId id="435" r:id="rId21"/>
    <p:sldId id="436" r:id="rId22"/>
    <p:sldId id="432" r:id="rId23"/>
    <p:sldId id="433" r:id="rId24"/>
    <p:sldId id="437" r:id="rId25"/>
    <p:sldId id="438" r:id="rId26"/>
    <p:sldId id="441" r:id="rId27"/>
    <p:sldId id="439" r:id="rId28"/>
    <p:sldId id="44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9424" autoAdjust="0"/>
  </p:normalViewPr>
  <p:slideViewPr>
    <p:cSldViewPr>
      <p:cViewPr varScale="1">
        <p:scale>
          <a:sx n="60" d="100"/>
          <a:sy n="60" d="100"/>
        </p:scale>
        <p:origin x="147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43E0EF-839B-4A8E-BD70-F702C8FB5C8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CD71A67-A06B-4E5D-9AF4-7CFD1E067D2E}">
      <dgm:prSet phldrT="[Metin]"/>
      <dgm:spPr/>
      <dgm:t>
        <a:bodyPr/>
        <a:lstStyle/>
        <a:p>
          <a:r>
            <a:rPr lang="tr-TR" dirty="0"/>
            <a:t>ECMO Programı Yöneticisi</a:t>
          </a:r>
        </a:p>
      </dgm:t>
    </dgm:pt>
    <dgm:pt modelId="{6377CFC5-E40B-4439-A023-07204479134B}" type="parTrans" cxnId="{D56A6A5B-35BA-4B35-BFF7-099DB066E8F8}">
      <dgm:prSet/>
      <dgm:spPr/>
      <dgm:t>
        <a:bodyPr/>
        <a:lstStyle/>
        <a:p>
          <a:endParaRPr lang="tr-TR"/>
        </a:p>
      </dgm:t>
    </dgm:pt>
    <dgm:pt modelId="{EA70CDFD-146E-415D-A6C3-D8F74199DCF9}" type="sibTrans" cxnId="{D56A6A5B-35BA-4B35-BFF7-099DB066E8F8}">
      <dgm:prSet/>
      <dgm:spPr/>
      <dgm:t>
        <a:bodyPr/>
        <a:lstStyle/>
        <a:p>
          <a:endParaRPr lang="tr-TR"/>
        </a:p>
      </dgm:t>
    </dgm:pt>
    <dgm:pt modelId="{3695F3A8-4197-42FD-91B4-E4ACCDDFDC16}" type="asst">
      <dgm:prSet phldrT="[Metin]"/>
      <dgm:spPr/>
      <dgm:t>
        <a:bodyPr/>
        <a:lstStyle/>
        <a:p>
          <a:r>
            <a:rPr lang="tr-TR" dirty="0"/>
            <a:t>ECMO Koordinatörü</a:t>
          </a:r>
        </a:p>
      </dgm:t>
    </dgm:pt>
    <dgm:pt modelId="{7BE9F33A-C810-43B9-9706-377E01F17BF8}" type="parTrans" cxnId="{E96AC458-4E53-4A13-B25A-1C3D21D17B79}">
      <dgm:prSet/>
      <dgm:spPr/>
      <dgm:t>
        <a:bodyPr/>
        <a:lstStyle/>
        <a:p>
          <a:endParaRPr lang="tr-TR"/>
        </a:p>
      </dgm:t>
    </dgm:pt>
    <dgm:pt modelId="{C894A448-F1DC-4E40-B99A-3FC35D5CA7BB}" type="sibTrans" cxnId="{E96AC458-4E53-4A13-B25A-1C3D21D17B79}">
      <dgm:prSet/>
      <dgm:spPr/>
      <dgm:t>
        <a:bodyPr/>
        <a:lstStyle/>
        <a:p>
          <a:endParaRPr lang="tr-TR"/>
        </a:p>
      </dgm:t>
    </dgm:pt>
    <dgm:pt modelId="{A0A82F97-D180-472D-9702-A8B8932BB40F}">
      <dgm:prSet phldrT="[Metin]"/>
      <dgm:spPr/>
      <dgm:t>
        <a:bodyPr/>
        <a:lstStyle/>
        <a:p>
          <a:r>
            <a:rPr lang="tr-TR" dirty="0"/>
            <a:t>ECMO Ekibi</a:t>
          </a:r>
        </a:p>
      </dgm:t>
    </dgm:pt>
    <dgm:pt modelId="{468BF7FC-C6F1-4453-85AB-304A6A1B4F34}" type="parTrans" cxnId="{40943986-2F4A-4DA1-BEB8-42A105A26F88}">
      <dgm:prSet/>
      <dgm:spPr/>
      <dgm:t>
        <a:bodyPr/>
        <a:lstStyle/>
        <a:p>
          <a:endParaRPr lang="tr-TR"/>
        </a:p>
      </dgm:t>
    </dgm:pt>
    <dgm:pt modelId="{ADA6E8A7-F7D9-432D-A660-9352201C1341}" type="sibTrans" cxnId="{40943986-2F4A-4DA1-BEB8-42A105A26F88}">
      <dgm:prSet/>
      <dgm:spPr/>
      <dgm:t>
        <a:bodyPr/>
        <a:lstStyle/>
        <a:p>
          <a:endParaRPr lang="tr-TR"/>
        </a:p>
      </dgm:t>
    </dgm:pt>
    <dgm:pt modelId="{B2BDEC58-D697-44F9-8B9B-4474C88067A8}">
      <dgm:prSet phldrT="[Metin]"/>
      <dgm:spPr/>
      <dgm:t>
        <a:bodyPr/>
        <a:lstStyle/>
        <a:p>
          <a:r>
            <a:rPr lang="tr-TR" dirty="0"/>
            <a:t>ECMO Transport Ekibi</a:t>
          </a:r>
        </a:p>
      </dgm:t>
    </dgm:pt>
    <dgm:pt modelId="{04876664-24DF-445D-A521-479BED5C8291}" type="parTrans" cxnId="{33D6B2D6-766C-40AB-AF64-8A75F2709275}">
      <dgm:prSet/>
      <dgm:spPr/>
      <dgm:t>
        <a:bodyPr/>
        <a:lstStyle/>
        <a:p>
          <a:endParaRPr lang="tr-TR"/>
        </a:p>
      </dgm:t>
    </dgm:pt>
    <dgm:pt modelId="{630FB3E4-703B-4333-875E-9EFA638C4081}" type="sibTrans" cxnId="{33D6B2D6-766C-40AB-AF64-8A75F2709275}">
      <dgm:prSet/>
      <dgm:spPr/>
      <dgm:t>
        <a:bodyPr/>
        <a:lstStyle/>
        <a:p>
          <a:endParaRPr lang="tr-TR"/>
        </a:p>
      </dgm:t>
    </dgm:pt>
    <dgm:pt modelId="{408534B3-BAE5-4F30-A562-8BBEB144CD49}" type="pres">
      <dgm:prSet presAssocID="{9A43E0EF-839B-4A8E-BD70-F702C8FB5C8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4561FD-5EA0-4D36-BCE1-4FC159E07D6F}" type="pres">
      <dgm:prSet presAssocID="{7CD71A67-A06B-4E5D-9AF4-7CFD1E067D2E}" presName="hierRoot1" presStyleCnt="0">
        <dgm:presLayoutVars>
          <dgm:hierBranch val="init"/>
        </dgm:presLayoutVars>
      </dgm:prSet>
      <dgm:spPr/>
    </dgm:pt>
    <dgm:pt modelId="{266587FB-1308-4AD0-992A-5EE744BFA20B}" type="pres">
      <dgm:prSet presAssocID="{7CD71A67-A06B-4E5D-9AF4-7CFD1E067D2E}" presName="rootComposite1" presStyleCnt="0"/>
      <dgm:spPr/>
    </dgm:pt>
    <dgm:pt modelId="{89D2008C-886B-4226-8557-461B68E9D17E}" type="pres">
      <dgm:prSet presAssocID="{7CD71A67-A06B-4E5D-9AF4-7CFD1E067D2E}" presName="rootText1" presStyleLbl="alignAcc1" presStyleIdx="0" presStyleCnt="0">
        <dgm:presLayoutVars>
          <dgm:chPref val="3"/>
        </dgm:presLayoutVars>
      </dgm:prSet>
      <dgm:spPr/>
    </dgm:pt>
    <dgm:pt modelId="{8C9D2570-CDDA-4E49-8808-5655395B94A5}" type="pres">
      <dgm:prSet presAssocID="{7CD71A67-A06B-4E5D-9AF4-7CFD1E067D2E}" presName="topArc1" presStyleLbl="parChTrans1D1" presStyleIdx="0" presStyleCnt="8"/>
      <dgm:spPr/>
    </dgm:pt>
    <dgm:pt modelId="{322ACFF1-C6DA-4310-AE22-1ED6B0629C69}" type="pres">
      <dgm:prSet presAssocID="{7CD71A67-A06B-4E5D-9AF4-7CFD1E067D2E}" presName="bottomArc1" presStyleLbl="parChTrans1D1" presStyleIdx="1" presStyleCnt="8"/>
      <dgm:spPr/>
    </dgm:pt>
    <dgm:pt modelId="{BD7D3F38-9390-4B31-9785-8A29DA4F8C28}" type="pres">
      <dgm:prSet presAssocID="{7CD71A67-A06B-4E5D-9AF4-7CFD1E067D2E}" presName="topConnNode1" presStyleLbl="node1" presStyleIdx="0" presStyleCnt="0"/>
      <dgm:spPr/>
    </dgm:pt>
    <dgm:pt modelId="{C22B648C-865A-4265-A3EF-8C6D62F6D739}" type="pres">
      <dgm:prSet presAssocID="{7CD71A67-A06B-4E5D-9AF4-7CFD1E067D2E}" presName="hierChild2" presStyleCnt="0"/>
      <dgm:spPr/>
    </dgm:pt>
    <dgm:pt modelId="{85E39676-2316-407A-8CCE-32973925C1FF}" type="pres">
      <dgm:prSet presAssocID="{468BF7FC-C6F1-4453-85AB-304A6A1B4F34}" presName="Name28" presStyleLbl="parChTrans1D2" presStyleIdx="0" presStyleCnt="3"/>
      <dgm:spPr/>
    </dgm:pt>
    <dgm:pt modelId="{FC343FA0-F688-4D57-8B94-2DD46E1BD824}" type="pres">
      <dgm:prSet presAssocID="{A0A82F97-D180-472D-9702-A8B8932BB40F}" presName="hierRoot2" presStyleCnt="0">
        <dgm:presLayoutVars>
          <dgm:hierBranch val="init"/>
        </dgm:presLayoutVars>
      </dgm:prSet>
      <dgm:spPr/>
    </dgm:pt>
    <dgm:pt modelId="{3E6243F6-503D-4CFA-8308-93ED2F341268}" type="pres">
      <dgm:prSet presAssocID="{A0A82F97-D180-472D-9702-A8B8932BB40F}" presName="rootComposite2" presStyleCnt="0"/>
      <dgm:spPr/>
    </dgm:pt>
    <dgm:pt modelId="{E72BA016-0BF5-4125-9CEB-9EBE4714E546}" type="pres">
      <dgm:prSet presAssocID="{A0A82F97-D180-472D-9702-A8B8932BB40F}" presName="rootText2" presStyleLbl="alignAcc1" presStyleIdx="0" presStyleCnt="0">
        <dgm:presLayoutVars>
          <dgm:chPref val="3"/>
        </dgm:presLayoutVars>
      </dgm:prSet>
      <dgm:spPr/>
    </dgm:pt>
    <dgm:pt modelId="{6585BF88-D0BA-4FB1-9F06-1E5A2FA5E622}" type="pres">
      <dgm:prSet presAssocID="{A0A82F97-D180-472D-9702-A8B8932BB40F}" presName="topArc2" presStyleLbl="parChTrans1D1" presStyleIdx="2" presStyleCnt="8"/>
      <dgm:spPr/>
    </dgm:pt>
    <dgm:pt modelId="{2D3F9E30-5053-4D8F-89E6-2A305FB1D5B0}" type="pres">
      <dgm:prSet presAssocID="{A0A82F97-D180-472D-9702-A8B8932BB40F}" presName="bottomArc2" presStyleLbl="parChTrans1D1" presStyleIdx="3" presStyleCnt="8"/>
      <dgm:spPr/>
    </dgm:pt>
    <dgm:pt modelId="{01B1E9F9-A794-41A0-BA7F-14E899B35124}" type="pres">
      <dgm:prSet presAssocID="{A0A82F97-D180-472D-9702-A8B8932BB40F}" presName="topConnNode2" presStyleLbl="node2" presStyleIdx="0" presStyleCnt="0"/>
      <dgm:spPr/>
    </dgm:pt>
    <dgm:pt modelId="{A4FF3422-6298-459A-9CA7-50DE67710E71}" type="pres">
      <dgm:prSet presAssocID="{A0A82F97-D180-472D-9702-A8B8932BB40F}" presName="hierChild4" presStyleCnt="0"/>
      <dgm:spPr/>
    </dgm:pt>
    <dgm:pt modelId="{0A20A7BC-7518-4117-BB11-33A13B3EE467}" type="pres">
      <dgm:prSet presAssocID="{A0A82F97-D180-472D-9702-A8B8932BB40F}" presName="hierChild5" presStyleCnt="0"/>
      <dgm:spPr/>
    </dgm:pt>
    <dgm:pt modelId="{53845B66-DF5E-4297-978B-40CE2A94D3A2}" type="pres">
      <dgm:prSet presAssocID="{04876664-24DF-445D-A521-479BED5C8291}" presName="Name28" presStyleLbl="parChTrans1D2" presStyleIdx="1" presStyleCnt="3"/>
      <dgm:spPr/>
    </dgm:pt>
    <dgm:pt modelId="{BF89EFF0-428B-43E5-980F-1E5875DFD362}" type="pres">
      <dgm:prSet presAssocID="{B2BDEC58-D697-44F9-8B9B-4474C88067A8}" presName="hierRoot2" presStyleCnt="0">
        <dgm:presLayoutVars>
          <dgm:hierBranch val="init"/>
        </dgm:presLayoutVars>
      </dgm:prSet>
      <dgm:spPr/>
    </dgm:pt>
    <dgm:pt modelId="{5D478B96-7CEA-4A8A-89F0-FE455AA5E3FB}" type="pres">
      <dgm:prSet presAssocID="{B2BDEC58-D697-44F9-8B9B-4474C88067A8}" presName="rootComposite2" presStyleCnt="0"/>
      <dgm:spPr/>
    </dgm:pt>
    <dgm:pt modelId="{1A8DFD20-080D-47D4-A9D3-11F0BB9A4A5B}" type="pres">
      <dgm:prSet presAssocID="{B2BDEC58-D697-44F9-8B9B-4474C88067A8}" presName="rootText2" presStyleLbl="alignAcc1" presStyleIdx="0" presStyleCnt="0">
        <dgm:presLayoutVars>
          <dgm:chPref val="3"/>
        </dgm:presLayoutVars>
      </dgm:prSet>
      <dgm:spPr/>
    </dgm:pt>
    <dgm:pt modelId="{84F29F6A-0B25-47F1-A718-9E2EE7480595}" type="pres">
      <dgm:prSet presAssocID="{B2BDEC58-D697-44F9-8B9B-4474C88067A8}" presName="topArc2" presStyleLbl="parChTrans1D1" presStyleIdx="4" presStyleCnt="8"/>
      <dgm:spPr/>
    </dgm:pt>
    <dgm:pt modelId="{5352AB9A-CCB5-4E31-98F0-ACAE236337B4}" type="pres">
      <dgm:prSet presAssocID="{B2BDEC58-D697-44F9-8B9B-4474C88067A8}" presName="bottomArc2" presStyleLbl="parChTrans1D1" presStyleIdx="5" presStyleCnt="8"/>
      <dgm:spPr/>
    </dgm:pt>
    <dgm:pt modelId="{877069E5-A00B-4116-9616-7F80F37E8D78}" type="pres">
      <dgm:prSet presAssocID="{B2BDEC58-D697-44F9-8B9B-4474C88067A8}" presName="topConnNode2" presStyleLbl="node2" presStyleIdx="0" presStyleCnt="0"/>
      <dgm:spPr/>
    </dgm:pt>
    <dgm:pt modelId="{17784B23-78EF-4408-9D93-113ABEC76005}" type="pres">
      <dgm:prSet presAssocID="{B2BDEC58-D697-44F9-8B9B-4474C88067A8}" presName="hierChild4" presStyleCnt="0"/>
      <dgm:spPr/>
    </dgm:pt>
    <dgm:pt modelId="{1462C3CB-3554-43FC-8A01-25E8A2D7F0D6}" type="pres">
      <dgm:prSet presAssocID="{B2BDEC58-D697-44F9-8B9B-4474C88067A8}" presName="hierChild5" presStyleCnt="0"/>
      <dgm:spPr/>
    </dgm:pt>
    <dgm:pt modelId="{5FBF3FBC-8572-40F3-8567-08B8A0BBFA95}" type="pres">
      <dgm:prSet presAssocID="{7CD71A67-A06B-4E5D-9AF4-7CFD1E067D2E}" presName="hierChild3" presStyleCnt="0"/>
      <dgm:spPr/>
    </dgm:pt>
    <dgm:pt modelId="{FA062A12-FD78-4C0D-87FA-2709212D3595}" type="pres">
      <dgm:prSet presAssocID="{7BE9F33A-C810-43B9-9706-377E01F17BF8}" presName="Name101" presStyleLbl="parChTrans1D2" presStyleIdx="2" presStyleCnt="3"/>
      <dgm:spPr/>
    </dgm:pt>
    <dgm:pt modelId="{2AA040EA-8FB1-4033-98C8-3A487D2FD912}" type="pres">
      <dgm:prSet presAssocID="{3695F3A8-4197-42FD-91B4-E4ACCDDFDC16}" presName="hierRoot3" presStyleCnt="0">
        <dgm:presLayoutVars>
          <dgm:hierBranch val="init"/>
        </dgm:presLayoutVars>
      </dgm:prSet>
      <dgm:spPr/>
    </dgm:pt>
    <dgm:pt modelId="{A9EF0EB0-1A82-4C53-AA11-05F9AEE628DD}" type="pres">
      <dgm:prSet presAssocID="{3695F3A8-4197-42FD-91B4-E4ACCDDFDC16}" presName="rootComposite3" presStyleCnt="0"/>
      <dgm:spPr/>
    </dgm:pt>
    <dgm:pt modelId="{1A3EAD7A-8AD1-4258-A86C-AE2AC11658F7}" type="pres">
      <dgm:prSet presAssocID="{3695F3A8-4197-42FD-91B4-E4ACCDDFDC16}" presName="rootText3" presStyleLbl="alignAcc1" presStyleIdx="0" presStyleCnt="0">
        <dgm:presLayoutVars>
          <dgm:chPref val="3"/>
        </dgm:presLayoutVars>
      </dgm:prSet>
      <dgm:spPr/>
    </dgm:pt>
    <dgm:pt modelId="{ADCBA6DA-08DC-487D-9305-545F92E76AE4}" type="pres">
      <dgm:prSet presAssocID="{3695F3A8-4197-42FD-91B4-E4ACCDDFDC16}" presName="topArc3" presStyleLbl="parChTrans1D1" presStyleIdx="6" presStyleCnt="8"/>
      <dgm:spPr/>
    </dgm:pt>
    <dgm:pt modelId="{AAE4A4C8-27D7-4B02-A041-E6B1B676D581}" type="pres">
      <dgm:prSet presAssocID="{3695F3A8-4197-42FD-91B4-E4ACCDDFDC16}" presName="bottomArc3" presStyleLbl="parChTrans1D1" presStyleIdx="7" presStyleCnt="8"/>
      <dgm:spPr/>
    </dgm:pt>
    <dgm:pt modelId="{5992055A-7293-40A8-917B-A6ED1C15369F}" type="pres">
      <dgm:prSet presAssocID="{3695F3A8-4197-42FD-91B4-E4ACCDDFDC16}" presName="topConnNode3" presStyleLbl="asst1" presStyleIdx="0" presStyleCnt="0"/>
      <dgm:spPr/>
    </dgm:pt>
    <dgm:pt modelId="{E8EC459A-2124-47F8-A8B4-02D1495D2B56}" type="pres">
      <dgm:prSet presAssocID="{3695F3A8-4197-42FD-91B4-E4ACCDDFDC16}" presName="hierChild6" presStyleCnt="0"/>
      <dgm:spPr/>
    </dgm:pt>
    <dgm:pt modelId="{7B66EE22-DA24-4F04-9370-52BAE9C5CC42}" type="pres">
      <dgm:prSet presAssocID="{3695F3A8-4197-42FD-91B4-E4ACCDDFDC16}" presName="hierChild7" presStyleCnt="0"/>
      <dgm:spPr/>
    </dgm:pt>
  </dgm:ptLst>
  <dgm:cxnLst>
    <dgm:cxn modelId="{6E0A1439-98D0-4EF9-A864-465F654FEB2A}" type="presOf" srcId="{468BF7FC-C6F1-4453-85AB-304A6A1B4F34}" destId="{85E39676-2316-407A-8CCE-32973925C1FF}" srcOrd="0" destOrd="0" presId="urn:microsoft.com/office/officeart/2008/layout/HalfCircleOrganizationChart"/>
    <dgm:cxn modelId="{D56A6A5B-35BA-4B35-BFF7-099DB066E8F8}" srcId="{9A43E0EF-839B-4A8E-BD70-F702C8FB5C8C}" destId="{7CD71A67-A06B-4E5D-9AF4-7CFD1E067D2E}" srcOrd="0" destOrd="0" parTransId="{6377CFC5-E40B-4439-A023-07204479134B}" sibTransId="{EA70CDFD-146E-415D-A6C3-D8F74199DCF9}"/>
    <dgm:cxn modelId="{DDDC8644-521C-48A2-8BA9-2B14BF39CA88}" type="presOf" srcId="{B2BDEC58-D697-44F9-8B9B-4474C88067A8}" destId="{1A8DFD20-080D-47D4-A9D3-11F0BB9A4A5B}" srcOrd="0" destOrd="0" presId="urn:microsoft.com/office/officeart/2008/layout/HalfCircleOrganizationChart"/>
    <dgm:cxn modelId="{8439E771-BCCA-4809-B51D-0D80323DA553}" type="presOf" srcId="{9A43E0EF-839B-4A8E-BD70-F702C8FB5C8C}" destId="{408534B3-BAE5-4F30-A562-8BBEB144CD49}" srcOrd="0" destOrd="0" presId="urn:microsoft.com/office/officeart/2008/layout/HalfCircleOrganizationChart"/>
    <dgm:cxn modelId="{EE827677-2C8D-4DC9-A9D8-CD1B971B8F86}" type="presOf" srcId="{04876664-24DF-445D-A521-479BED5C8291}" destId="{53845B66-DF5E-4297-978B-40CE2A94D3A2}" srcOrd="0" destOrd="0" presId="urn:microsoft.com/office/officeart/2008/layout/HalfCircleOrganizationChart"/>
    <dgm:cxn modelId="{E96AC458-4E53-4A13-B25A-1C3D21D17B79}" srcId="{7CD71A67-A06B-4E5D-9AF4-7CFD1E067D2E}" destId="{3695F3A8-4197-42FD-91B4-E4ACCDDFDC16}" srcOrd="0" destOrd="0" parTransId="{7BE9F33A-C810-43B9-9706-377E01F17BF8}" sibTransId="{C894A448-F1DC-4E40-B99A-3FC35D5CA7BB}"/>
    <dgm:cxn modelId="{40943986-2F4A-4DA1-BEB8-42A105A26F88}" srcId="{7CD71A67-A06B-4E5D-9AF4-7CFD1E067D2E}" destId="{A0A82F97-D180-472D-9702-A8B8932BB40F}" srcOrd="1" destOrd="0" parTransId="{468BF7FC-C6F1-4453-85AB-304A6A1B4F34}" sibTransId="{ADA6E8A7-F7D9-432D-A660-9352201C1341}"/>
    <dgm:cxn modelId="{0D82D78D-4061-42D5-B3AF-4C58399E5F53}" type="presOf" srcId="{3695F3A8-4197-42FD-91B4-E4ACCDDFDC16}" destId="{1A3EAD7A-8AD1-4258-A86C-AE2AC11658F7}" srcOrd="0" destOrd="0" presId="urn:microsoft.com/office/officeart/2008/layout/HalfCircleOrganizationChart"/>
    <dgm:cxn modelId="{27E26E9F-CDAD-4C3D-BBD8-741B555DD40D}" type="presOf" srcId="{B2BDEC58-D697-44F9-8B9B-4474C88067A8}" destId="{877069E5-A00B-4116-9616-7F80F37E8D78}" srcOrd="1" destOrd="0" presId="urn:microsoft.com/office/officeart/2008/layout/HalfCircleOrganizationChart"/>
    <dgm:cxn modelId="{290EE0A1-B767-4EF7-AEEB-025540AA945E}" type="presOf" srcId="{A0A82F97-D180-472D-9702-A8B8932BB40F}" destId="{01B1E9F9-A794-41A0-BA7F-14E899B35124}" srcOrd="1" destOrd="0" presId="urn:microsoft.com/office/officeart/2008/layout/HalfCircleOrganizationChart"/>
    <dgm:cxn modelId="{E33E54CD-15ED-4375-9665-659E3EA7D99E}" type="presOf" srcId="{A0A82F97-D180-472D-9702-A8B8932BB40F}" destId="{E72BA016-0BF5-4125-9CEB-9EBE4714E546}" srcOrd="0" destOrd="0" presId="urn:microsoft.com/office/officeart/2008/layout/HalfCircleOrganizationChart"/>
    <dgm:cxn modelId="{A314FCD0-A37C-4FB6-8FB4-1E11F7FDE2B3}" type="presOf" srcId="{7CD71A67-A06B-4E5D-9AF4-7CFD1E067D2E}" destId="{BD7D3F38-9390-4B31-9785-8A29DA4F8C28}" srcOrd="1" destOrd="0" presId="urn:microsoft.com/office/officeart/2008/layout/HalfCircleOrganizationChart"/>
    <dgm:cxn modelId="{33D6B2D6-766C-40AB-AF64-8A75F2709275}" srcId="{7CD71A67-A06B-4E5D-9AF4-7CFD1E067D2E}" destId="{B2BDEC58-D697-44F9-8B9B-4474C88067A8}" srcOrd="2" destOrd="0" parTransId="{04876664-24DF-445D-A521-479BED5C8291}" sibTransId="{630FB3E4-703B-4333-875E-9EFA638C4081}"/>
    <dgm:cxn modelId="{660DBDE1-9014-4168-B461-7A85F9BBB76F}" type="presOf" srcId="{7BE9F33A-C810-43B9-9706-377E01F17BF8}" destId="{FA062A12-FD78-4C0D-87FA-2709212D3595}" srcOrd="0" destOrd="0" presId="urn:microsoft.com/office/officeart/2008/layout/HalfCircleOrganizationChart"/>
    <dgm:cxn modelId="{EF2B69ED-FE8C-4CA9-959E-81317FFE642A}" type="presOf" srcId="{3695F3A8-4197-42FD-91B4-E4ACCDDFDC16}" destId="{5992055A-7293-40A8-917B-A6ED1C15369F}" srcOrd="1" destOrd="0" presId="urn:microsoft.com/office/officeart/2008/layout/HalfCircleOrganizationChart"/>
    <dgm:cxn modelId="{EE7CF8EF-285F-4C49-961B-B98BA09E0533}" type="presOf" srcId="{7CD71A67-A06B-4E5D-9AF4-7CFD1E067D2E}" destId="{89D2008C-886B-4226-8557-461B68E9D17E}" srcOrd="0" destOrd="0" presId="urn:microsoft.com/office/officeart/2008/layout/HalfCircleOrganizationChart"/>
    <dgm:cxn modelId="{FED8B954-752B-410D-AD03-C13C4AF50A98}" type="presParOf" srcId="{408534B3-BAE5-4F30-A562-8BBEB144CD49}" destId="{624561FD-5EA0-4D36-BCE1-4FC159E07D6F}" srcOrd="0" destOrd="0" presId="urn:microsoft.com/office/officeart/2008/layout/HalfCircleOrganizationChart"/>
    <dgm:cxn modelId="{EDBE42C1-C54E-46FB-A551-BD82A13D9176}" type="presParOf" srcId="{624561FD-5EA0-4D36-BCE1-4FC159E07D6F}" destId="{266587FB-1308-4AD0-992A-5EE744BFA20B}" srcOrd="0" destOrd="0" presId="urn:microsoft.com/office/officeart/2008/layout/HalfCircleOrganizationChart"/>
    <dgm:cxn modelId="{2D3DFCA7-1EBB-4AE7-AFD7-750244EB02A1}" type="presParOf" srcId="{266587FB-1308-4AD0-992A-5EE744BFA20B}" destId="{89D2008C-886B-4226-8557-461B68E9D17E}" srcOrd="0" destOrd="0" presId="urn:microsoft.com/office/officeart/2008/layout/HalfCircleOrganizationChart"/>
    <dgm:cxn modelId="{711673A7-310D-4B8D-81A0-7E077524F863}" type="presParOf" srcId="{266587FB-1308-4AD0-992A-5EE744BFA20B}" destId="{8C9D2570-CDDA-4E49-8808-5655395B94A5}" srcOrd="1" destOrd="0" presId="urn:microsoft.com/office/officeart/2008/layout/HalfCircleOrganizationChart"/>
    <dgm:cxn modelId="{63EE8489-6ABB-4A62-9EAA-7F36C2BAE326}" type="presParOf" srcId="{266587FB-1308-4AD0-992A-5EE744BFA20B}" destId="{322ACFF1-C6DA-4310-AE22-1ED6B0629C69}" srcOrd="2" destOrd="0" presId="urn:microsoft.com/office/officeart/2008/layout/HalfCircleOrganizationChart"/>
    <dgm:cxn modelId="{040A0F79-0A46-44D5-A21C-F5F9CC304432}" type="presParOf" srcId="{266587FB-1308-4AD0-992A-5EE744BFA20B}" destId="{BD7D3F38-9390-4B31-9785-8A29DA4F8C28}" srcOrd="3" destOrd="0" presId="urn:microsoft.com/office/officeart/2008/layout/HalfCircleOrganizationChart"/>
    <dgm:cxn modelId="{4971EDC6-11A0-4B04-985B-B8B9A5DEE744}" type="presParOf" srcId="{624561FD-5EA0-4D36-BCE1-4FC159E07D6F}" destId="{C22B648C-865A-4265-A3EF-8C6D62F6D739}" srcOrd="1" destOrd="0" presId="urn:microsoft.com/office/officeart/2008/layout/HalfCircleOrganizationChart"/>
    <dgm:cxn modelId="{879786B6-EB02-43F9-9C1E-9C63A6D752A0}" type="presParOf" srcId="{C22B648C-865A-4265-A3EF-8C6D62F6D739}" destId="{85E39676-2316-407A-8CCE-32973925C1FF}" srcOrd="0" destOrd="0" presId="urn:microsoft.com/office/officeart/2008/layout/HalfCircleOrganizationChart"/>
    <dgm:cxn modelId="{D018ADF5-E770-4177-A0CD-C8549C6D8EC0}" type="presParOf" srcId="{C22B648C-865A-4265-A3EF-8C6D62F6D739}" destId="{FC343FA0-F688-4D57-8B94-2DD46E1BD824}" srcOrd="1" destOrd="0" presId="urn:microsoft.com/office/officeart/2008/layout/HalfCircleOrganizationChart"/>
    <dgm:cxn modelId="{68B10BD1-1092-457E-AC3D-0BE4CD7CF4F9}" type="presParOf" srcId="{FC343FA0-F688-4D57-8B94-2DD46E1BD824}" destId="{3E6243F6-503D-4CFA-8308-93ED2F341268}" srcOrd="0" destOrd="0" presId="urn:microsoft.com/office/officeart/2008/layout/HalfCircleOrganizationChart"/>
    <dgm:cxn modelId="{3F9747C0-9033-46E9-823C-42EE07339B4F}" type="presParOf" srcId="{3E6243F6-503D-4CFA-8308-93ED2F341268}" destId="{E72BA016-0BF5-4125-9CEB-9EBE4714E546}" srcOrd="0" destOrd="0" presId="urn:microsoft.com/office/officeart/2008/layout/HalfCircleOrganizationChart"/>
    <dgm:cxn modelId="{5DDDE326-1E3F-422C-8282-A10A25E54B06}" type="presParOf" srcId="{3E6243F6-503D-4CFA-8308-93ED2F341268}" destId="{6585BF88-D0BA-4FB1-9F06-1E5A2FA5E622}" srcOrd="1" destOrd="0" presId="urn:microsoft.com/office/officeart/2008/layout/HalfCircleOrganizationChart"/>
    <dgm:cxn modelId="{6B64204B-4200-42F5-88C8-D21FBD5046EB}" type="presParOf" srcId="{3E6243F6-503D-4CFA-8308-93ED2F341268}" destId="{2D3F9E30-5053-4D8F-89E6-2A305FB1D5B0}" srcOrd="2" destOrd="0" presId="urn:microsoft.com/office/officeart/2008/layout/HalfCircleOrganizationChart"/>
    <dgm:cxn modelId="{23E0BC7F-5962-4D08-BAFB-70AF830A410D}" type="presParOf" srcId="{3E6243F6-503D-4CFA-8308-93ED2F341268}" destId="{01B1E9F9-A794-41A0-BA7F-14E899B35124}" srcOrd="3" destOrd="0" presId="urn:microsoft.com/office/officeart/2008/layout/HalfCircleOrganizationChart"/>
    <dgm:cxn modelId="{050079A6-A2FB-42E0-B321-D81A73D29F29}" type="presParOf" srcId="{FC343FA0-F688-4D57-8B94-2DD46E1BD824}" destId="{A4FF3422-6298-459A-9CA7-50DE67710E71}" srcOrd="1" destOrd="0" presId="urn:microsoft.com/office/officeart/2008/layout/HalfCircleOrganizationChart"/>
    <dgm:cxn modelId="{9A9DBD21-6B51-417F-934C-58E7A7AD6467}" type="presParOf" srcId="{FC343FA0-F688-4D57-8B94-2DD46E1BD824}" destId="{0A20A7BC-7518-4117-BB11-33A13B3EE467}" srcOrd="2" destOrd="0" presId="urn:microsoft.com/office/officeart/2008/layout/HalfCircleOrganizationChart"/>
    <dgm:cxn modelId="{5B302552-7EBD-4BB3-9FF1-2B3382C0548D}" type="presParOf" srcId="{C22B648C-865A-4265-A3EF-8C6D62F6D739}" destId="{53845B66-DF5E-4297-978B-40CE2A94D3A2}" srcOrd="2" destOrd="0" presId="urn:microsoft.com/office/officeart/2008/layout/HalfCircleOrganizationChart"/>
    <dgm:cxn modelId="{35F87B6D-6AE0-426C-9181-06D156A99370}" type="presParOf" srcId="{C22B648C-865A-4265-A3EF-8C6D62F6D739}" destId="{BF89EFF0-428B-43E5-980F-1E5875DFD362}" srcOrd="3" destOrd="0" presId="urn:microsoft.com/office/officeart/2008/layout/HalfCircleOrganizationChart"/>
    <dgm:cxn modelId="{6F7319B4-7991-42A5-95B2-F6CD5429AF62}" type="presParOf" srcId="{BF89EFF0-428B-43E5-980F-1E5875DFD362}" destId="{5D478B96-7CEA-4A8A-89F0-FE455AA5E3FB}" srcOrd="0" destOrd="0" presId="urn:microsoft.com/office/officeart/2008/layout/HalfCircleOrganizationChart"/>
    <dgm:cxn modelId="{49824C62-811B-45DE-BE7A-A24D94CB3544}" type="presParOf" srcId="{5D478B96-7CEA-4A8A-89F0-FE455AA5E3FB}" destId="{1A8DFD20-080D-47D4-A9D3-11F0BB9A4A5B}" srcOrd="0" destOrd="0" presId="urn:microsoft.com/office/officeart/2008/layout/HalfCircleOrganizationChart"/>
    <dgm:cxn modelId="{3236D4D7-97C2-465C-A714-F95481139446}" type="presParOf" srcId="{5D478B96-7CEA-4A8A-89F0-FE455AA5E3FB}" destId="{84F29F6A-0B25-47F1-A718-9E2EE7480595}" srcOrd="1" destOrd="0" presId="urn:microsoft.com/office/officeart/2008/layout/HalfCircleOrganizationChart"/>
    <dgm:cxn modelId="{E7B08091-46C4-484F-BF19-5FFF303C6B61}" type="presParOf" srcId="{5D478B96-7CEA-4A8A-89F0-FE455AA5E3FB}" destId="{5352AB9A-CCB5-4E31-98F0-ACAE236337B4}" srcOrd="2" destOrd="0" presId="urn:microsoft.com/office/officeart/2008/layout/HalfCircleOrganizationChart"/>
    <dgm:cxn modelId="{416B7F7D-D59E-44E6-80BA-A32669512F93}" type="presParOf" srcId="{5D478B96-7CEA-4A8A-89F0-FE455AA5E3FB}" destId="{877069E5-A00B-4116-9616-7F80F37E8D78}" srcOrd="3" destOrd="0" presId="urn:microsoft.com/office/officeart/2008/layout/HalfCircleOrganizationChart"/>
    <dgm:cxn modelId="{D2E9FB5E-3938-420B-BDEA-EBB8E479E813}" type="presParOf" srcId="{BF89EFF0-428B-43E5-980F-1E5875DFD362}" destId="{17784B23-78EF-4408-9D93-113ABEC76005}" srcOrd="1" destOrd="0" presId="urn:microsoft.com/office/officeart/2008/layout/HalfCircleOrganizationChart"/>
    <dgm:cxn modelId="{FECF4EDB-D9CC-4C3C-AB1B-1774B32D44A7}" type="presParOf" srcId="{BF89EFF0-428B-43E5-980F-1E5875DFD362}" destId="{1462C3CB-3554-43FC-8A01-25E8A2D7F0D6}" srcOrd="2" destOrd="0" presId="urn:microsoft.com/office/officeart/2008/layout/HalfCircleOrganizationChart"/>
    <dgm:cxn modelId="{56EC7C46-02F1-4225-8780-369FE16D2CAE}" type="presParOf" srcId="{624561FD-5EA0-4D36-BCE1-4FC159E07D6F}" destId="{5FBF3FBC-8572-40F3-8567-08B8A0BBFA95}" srcOrd="2" destOrd="0" presId="urn:microsoft.com/office/officeart/2008/layout/HalfCircleOrganizationChart"/>
    <dgm:cxn modelId="{7BB07791-1D1D-44FF-BE60-002A2F92A48C}" type="presParOf" srcId="{5FBF3FBC-8572-40F3-8567-08B8A0BBFA95}" destId="{FA062A12-FD78-4C0D-87FA-2709212D3595}" srcOrd="0" destOrd="0" presId="urn:microsoft.com/office/officeart/2008/layout/HalfCircleOrganizationChart"/>
    <dgm:cxn modelId="{CAD0B9D4-88B1-4520-B2DB-880612E3AD33}" type="presParOf" srcId="{5FBF3FBC-8572-40F3-8567-08B8A0BBFA95}" destId="{2AA040EA-8FB1-4033-98C8-3A487D2FD912}" srcOrd="1" destOrd="0" presId="urn:microsoft.com/office/officeart/2008/layout/HalfCircleOrganizationChart"/>
    <dgm:cxn modelId="{81AF44B3-B061-4F83-9A03-C0CDEBB78129}" type="presParOf" srcId="{2AA040EA-8FB1-4033-98C8-3A487D2FD912}" destId="{A9EF0EB0-1A82-4C53-AA11-05F9AEE628DD}" srcOrd="0" destOrd="0" presId="urn:microsoft.com/office/officeart/2008/layout/HalfCircleOrganizationChart"/>
    <dgm:cxn modelId="{20EF60E3-9A6D-444A-B6C7-56E4DE0F58C3}" type="presParOf" srcId="{A9EF0EB0-1A82-4C53-AA11-05F9AEE628DD}" destId="{1A3EAD7A-8AD1-4258-A86C-AE2AC11658F7}" srcOrd="0" destOrd="0" presId="urn:microsoft.com/office/officeart/2008/layout/HalfCircleOrganizationChart"/>
    <dgm:cxn modelId="{18900BD8-9F33-4832-995A-062E620FEBDC}" type="presParOf" srcId="{A9EF0EB0-1A82-4C53-AA11-05F9AEE628DD}" destId="{ADCBA6DA-08DC-487D-9305-545F92E76AE4}" srcOrd="1" destOrd="0" presId="urn:microsoft.com/office/officeart/2008/layout/HalfCircleOrganizationChart"/>
    <dgm:cxn modelId="{D1E5FC73-B5AE-496D-9E84-EB79401F29ED}" type="presParOf" srcId="{A9EF0EB0-1A82-4C53-AA11-05F9AEE628DD}" destId="{AAE4A4C8-27D7-4B02-A041-E6B1B676D581}" srcOrd="2" destOrd="0" presId="urn:microsoft.com/office/officeart/2008/layout/HalfCircleOrganizationChart"/>
    <dgm:cxn modelId="{F87D9BE5-F554-407A-B100-39DE3887230F}" type="presParOf" srcId="{A9EF0EB0-1A82-4C53-AA11-05F9AEE628DD}" destId="{5992055A-7293-40A8-917B-A6ED1C15369F}" srcOrd="3" destOrd="0" presId="urn:microsoft.com/office/officeart/2008/layout/HalfCircleOrganizationChart"/>
    <dgm:cxn modelId="{C8A63248-3178-4542-9B33-7CDD7C549A20}" type="presParOf" srcId="{2AA040EA-8FB1-4033-98C8-3A487D2FD912}" destId="{E8EC459A-2124-47F8-A8B4-02D1495D2B56}" srcOrd="1" destOrd="0" presId="urn:microsoft.com/office/officeart/2008/layout/HalfCircleOrganizationChart"/>
    <dgm:cxn modelId="{E9355C9F-BD29-491F-9E50-A3A577D4EE33}" type="presParOf" srcId="{2AA040EA-8FB1-4033-98C8-3A487D2FD912}" destId="{7B66EE22-DA24-4F04-9370-52BAE9C5CC42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62A12-FD78-4C0D-87FA-2709212D3595}">
      <dsp:nvSpPr>
        <dsp:cNvPr id="0" name=""/>
        <dsp:cNvSpPr/>
      </dsp:nvSpPr>
      <dsp:spPr>
        <a:xfrm>
          <a:off x="2326970" y="1143904"/>
          <a:ext cx="949393" cy="686308"/>
        </a:xfrm>
        <a:custGeom>
          <a:avLst/>
          <a:gdLst/>
          <a:ahLst/>
          <a:cxnLst/>
          <a:rect l="0" t="0" r="0" b="0"/>
          <a:pathLst>
            <a:path>
              <a:moveTo>
                <a:pt x="949393" y="0"/>
              </a:moveTo>
              <a:lnTo>
                <a:pt x="949393" y="686308"/>
              </a:lnTo>
              <a:lnTo>
                <a:pt x="0" y="686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845B66-DF5E-4297-978B-40CE2A94D3A2}">
      <dsp:nvSpPr>
        <dsp:cNvPr id="0" name=""/>
        <dsp:cNvSpPr/>
      </dsp:nvSpPr>
      <dsp:spPr>
        <a:xfrm>
          <a:off x="3276363" y="1143904"/>
          <a:ext cx="1384055" cy="2104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471"/>
              </a:lnTo>
              <a:lnTo>
                <a:pt x="1384055" y="1864471"/>
              </a:lnTo>
              <a:lnTo>
                <a:pt x="1384055" y="21046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39676-2316-407A-8CCE-32973925C1FF}">
      <dsp:nvSpPr>
        <dsp:cNvPr id="0" name=""/>
        <dsp:cNvSpPr/>
      </dsp:nvSpPr>
      <dsp:spPr>
        <a:xfrm>
          <a:off x="1892308" y="1143904"/>
          <a:ext cx="1384055" cy="2104679"/>
        </a:xfrm>
        <a:custGeom>
          <a:avLst/>
          <a:gdLst/>
          <a:ahLst/>
          <a:cxnLst/>
          <a:rect l="0" t="0" r="0" b="0"/>
          <a:pathLst>
            <a:path>
              <a:moveTo>
                <a:pt x="1384055" y="0"/>
              </a:moveTo>
              <a:lnTo>
                <a:pt x="1384055" y="1864471"/>
              </a:lnTo>
              <a:lnTo>
                <a:pt x="0" y="1864471"/>
              </a:lnTo>
              <a:lnTo>
                <a:pt x="0" y="21046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D2570-CDDA-4E49-8808-5655395B94A5}">
      <dsp:nvSpPr>
        <dsp:cNvPr id="0" name=""/>
        <dsp:cNvSpPr/>
      </dsp:nvSpPr>
      <dsp:spPr>
        <a:xfrm>
          <a:off x="2704440" y="56"/>
          <a:ext cx="1143847" cy="114384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2ACFF1-C6DA-4310-AE22-1ED6B0629C69}">
      <dsp:nvSpPr>
        <dsp:cNvPr id="0" name=""/>
        <dsp:cNvSpPr/>
      </dsp:nvSpPr>
      <dsp:spPr>
        <a:xfrm>
          <a:off x="2704440" y="56"/>
          <a:ext cx="1143847" cy="114384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D2008C-886B-4226-8557-461B68E9D17E}">
      <dsp:nvSpPr>
        <dsp:cNvPr id="0" name=""/>
        <dsp:cNvSpPr/>
      </dsp:nvSpPr>
      <dsp:spPr>
        <a:xfrm>
          <a:off x="2132516" y="205948"/>
          <a:ext cx="2287695" cy="7320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ECMO Programı Yöneticisi</a:t>
          </a:r>
        </a:p>
      </dsp:txBody>
      <dsp:txXfrm>
        <a:off x="2132516" y="205948"/>
        <a:ext cx="2287695" cy="732062"/>
      </dsp:txXfrm>
    </dsp:sp>
    <dsp:sp modelId="{6585BF88-D0BA-4FB1-9F06-1E5A2FA5E622}">
      <dsp:nvSpPr>
        <dsp:cNvPr id="0" name=""/>
        <dsp:cNvSpPr/>
      </dsp:nvSpPr>
      <dsp:spPr>
        <a:xfrm>
          <a:off x="1320384" y="3248583"/>
          <a:ext cx="1143847" cy="114384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F9E30-5053-4D8F-89E6-2A305FB1D5B0}">
      <dsp:nvSpPr>
        <dsp:cNvPr id="0" name=""/>
        <dsp:cNvSpPr/>
      </dsp:nvSpPr>
      <dsp:spPr>
        <a:xfrm>
          <a:off x="1320384" y="3248583"/>
          <a:ext cx="1143847" cy="114384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2BA016-0BF5-4125-9CEB-9EBE4714E546}">
      <dsp:nvSpPr>
        <dsp:cNvPr id="0" name=""/>
        <dsp:cNvSpPr/>
      </dsp:nvSpPr>
      <dsp:spPr>
        <a:xfrm>
          <a:off x="748460" y="3454476"/>
          <a:ext cx="2287695" cy="7320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ECMO Ekibi</a:t>
          </a:r>
        </a:p>
      </dsp:txBody>
      <dsp:txXfrm>
        <a:off x="748460" y="3454476"/>
        <a:ext cx="2287695" cy="732062"/>
      </dsp:txXfrm>
    </dsp:sp>
    <dsp:sp modelId="{84F29F6A-0B25-47F1-A718-9E2EE7480595}">
      <dsp:nvSpPr>
        <dsp:cNvPr id="0" name=""/>
        <dsp:cNvSpPr/>
      </dsp:nvSpPr>
      <dsp:spPr>
        <a:xfrm>
          <a:off x="4088495" y="3248583"/>
          <a:ext cx="1143847" cy="114384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AB9A-CCB5-4E31-98F0-ACAE236337B4}">
      <dsp:nvSpPr>
        <dsp:cNvPr id="0" name=""/>
        <dsp:cNvSpPr/>
      </dsp:nvSpPr>
      <dsp:spPr>
        <a:xfrm>
          <a:off x="4088495" y="3248583"/>
          <a:ext cx="1143847" cy="114384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DFD20-080D-47D4-A9D3-11F0BB9A4A5B}">
      <dsp:nvSpPr>
        <dsp:cNvPr id="0" name=""/>
        <dsp:cNvSpPr/>
      </dsp:nvSpPr>
      <dsp:spPr>
        <a:xfrm>
          <a:off x="3516572" y="3454476"/>
          <a:ext cx="2287695" cy="7320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ECMO Transport Ekibi</a:t>
          </a:r>
        </a:p>
      </dsp:txBody>
      <dsp:txXfrm>
        <a:off x="3516572" y="3454476"/>
        <a:ext cx="2287695" cy="732062"/>
      </dsp:txXfrm>
    </dsp:sp>
    <dsp:sp modelId="{ADCBA6DA-08DC-487D-9305-545F92E76AE4}">
      <dsp:nvSpPr>
        <dsp:cNvPr id="0" name=""/>
        <dsp:cNvSpPr/>
      </dsp:nvSpPr>
      <dsp:spPr>
        <a:xfrm>
          <a:off x="1320384" y="1624320"/>
          <a:ext cx="1143847" cy="1143847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E4A4C8-27D7-4B02-A041-E6B1B676D581}">
      <dsp:nvSpPr>
        <dsp:cNvPr id="0" name=""/>
        <dsp:cNvSpPr/>
      </dsp:nvSpPr>
      <dsp:spPr>
        <a:xfrm>
          <a:off x="1320384" y="1624320"/>
          <a:ext cx="1143847" cy="1143847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EAD7A-8AD1-4258-A86C-AE2AC11658F7}">
      <dsp:nvSpPr>
        <dsp:cNvPr id="0" name=""/>
        <dsp:cNvSpPr/>
      </dsp:nvSpPr>
      <dsp:spPr>
        <a:xfrm>
          <a:off x="748460" y="1830212"/>
          <a:ext cx="2287695" cy="7320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ECMO Koordinatörü</a:t>
          </a:r>
        </a:p>
      </dsp:txBody>
      <dsp:txXfrm>
        <a:off x="748460" y="1830212"/>
        <a:ext cx="2287695" cy="732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FC899-7A00-4BB3-8404-81CB836E0474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338A5-DBBD-477C-BF15-37BDF5F0FB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742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Organizasyona katılacak olan tüm ekip üyelerinin pasaportlarının yanında bulunması gereklidir.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 Ayrıca zor duruma düşmenize engel olmak için uluslararası geçerliliği olan bir para biriminin de yanınıza olmasında fayda vardır. 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 Uluslararası transportu gerçekleştirecek olan ekip üyeleri gidilecek olan ülkedeki elektrik prizleri ve gaz çıkış adaptörlerine hakim olmalıdır.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338A5-DBBD-477C-BF15-37BDF5F0FBEF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153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6.11.2021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so.org/resources/guidelines.aspx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907613" y="4397042"/>
            <a:ext cx="1953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Burhan ALBAY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671900" y="4397042"/>
            <a:ext cx="42124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Paramedic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M.Sc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Perfusionist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M.Sc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051720" y="3167390"/>
            <a:ext cx="5450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ECMO Transport Organizasyonu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AA4F5C02-755F-4CF2-91F2-29775B5A2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792" y="52036"/>
            <a:ext cx="12457384" cy="200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466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BDE809-C93B-47C4-BD31-E4BE67542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sz="3600" dirty="0">
                <a:effectLst/>
                <a:ea typeface="Calibri" panose="020F0502020204030204" pitchFamily="34" charset="0"/>
              </a:rPr>
              <a:t> ECMO desteğine ihtiyacı olan hastalar, ECMO merkezine ECMO desteği sağlanarak veya sağlanmadan gönderilirler.</a:t>
            </a:r>
          </a:p>
          <a:p>
            <a:pPr marL="0" indent="0">
              <a:buNone/>
            </a:pPr>
            <a:endParaRPr lang="tr-TR" sz="1800" dirty="0">
              <a:latin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7C01E71-7A73-4A59-9244-F78D476D7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740" y="2924944"/>
            <a:ext cx="4680520" cy="279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67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80AEC5-E65F-4599-983C-F4B4922F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2" y="1186240"/>
            <a:ext cx="9036496" cy="223224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effectLst/>
                <a:ea typeface="Univers-CondensedTr"/>
              </a:rPr>
              <a:t> </a:t>
            </a:r>
            <a:endParaRPr lang="tr-TR" sz="3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4A2FB24-1362-41B5-BF17-8612F9A4E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50" y="3212976"/>
            <a:ext cx="8643300" cy="198584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443EAC9-014B-47C7-A3F7-9B0E726E9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64704"/>
            <a:ext cx="4320480" cy="175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9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376E31A-500B-4656-B8C3-95BBB07F0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4"/>
            <a:ext cx="9144000" cy="208823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88D344C-6020-4559-AF83-B0DEB99D4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04664"/>
            <a:ext cx="1651273" cy="2476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592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0E008B-2827-43C5-B1C1-CF4574E1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60" y="764704"/>
            <a:ext cx="8892480" cy="936104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>
                <a:effectLst/>
                <a:latin typeface="Times New Roman" panose="02020603050405020304" pitchFamily="18" charset="0"/>
                <a:ea typeface="Univers-CondensedTr"/>
                <a:cs typeface="Times New Roman" panose="02020603050405020304" pitchFamily="18" charset="0"/>
              </a:rPr>
              <a:t> O zamanlardan bugüne kadar dünya çapında birçok ECMO transport programları oluşturuldu. 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ea typeface="Univers-CondensedTr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 descr="C:\Users\burha\OneDrive\Masaüstü\030520-adCardiacSUV-001.jpg">
            <a:extLst>
              <a:ext uri="{FF2B5EF4-FFF2-40B4-BE49-F238E27FC236}">
                <a16:creationId xmlns:a16="http://schemas.microsoft.com/office/drawing/2014/main" id="{ADF64ACB-9B88-4D1F-B6F5-EF36E825D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48681"/>
            <a:ext cx="3960440" cy="256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burha\OneDrive\Masaüstü\ECMO-team-taking-part-in-a-truly-interprofessional-simulation-based-training-activity.png">
            <a:extLst>
              <a:ext uri="{FF2B5EF4-FFF2-40B4-BE49-F238E27FC236}">
                <a16:creationId xmlns:a16="http://schemas.microsoft.com/office/drawing/2014/main" id="{60C5C3E3-19F0-4BF1-814B-64D6323DD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32" y="2148680"/>
            <a:ext cx="3733832" cy="257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769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burha\OneDrive\Masaüstü\fil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" y="2393504"/>
            <a:ext cx="9144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542EFBC8-990C-4254-96CE-D8EEAB21818D}"/>
              </a:ext>
            </a:extLst>
          </p:cNvPr>
          <p:cNvSpPr txBox="1"/>
          <p:nvPr/>
        </p:nvSpPr>
        <p:spPr>
          <a:xfrm>
            <a:off x="107504" y="332656"/>
            <a:ext cx="87849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tr-TR" sz="2400" dirty="0">
                <a:effectLst/>
                <a:latin typeface="Times New Roman" panose="02020603050405020304" pitchFamily="18" charset="0"/>
                <a:ea typeface="Univers-CondensedTr"/>
                <a:cs typeface="Times New Roman" panose="02020603050405020304" pitchFamily="18" charset="0"/>
              </a:rPr>
              <a:t> Bu programlar maliyetli, zor ve karmaşıktır. </a:t>
            </a:r>
          </a:p>
          <a:p>
            <a:pPr algn="just"/>
            <a:endParaRPr lang="tr-TR" sz="2400" dirty="0">
              <a:latin typeface="Times New Roman" panose="02020603050405020304" pitchFamily="18" charset="0"/>
              <a:ea typeface="Univers-CondensedTr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effectLst/>
              <a:latin typeface="Times New Roman" panose="02020603050405020304" pitchFamily="18" charset="0"/>
              <a:ea typeface="Univers-CondensedTr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effectLst/>
                <a:latin typeface="Times New Roman" panose="02020603050405020304" pitchFamily="18" charset="0"/>
                <a:ea typeface="Univers-CondensedTr"/>
                <a:cs typeface="Times New Roman" panose="02020603050405020304" pitchFamily="18" charset="0"/>
              </a:rPr>
              <a:t> Hastane öncesi bakım, yoğun bakım ve ECMO yönetiminde uzman ve deneyimli </a:t>
            </a:r>
            <a:r>
              <a:rPr lang="tr-TR" sz="2400" dirty="0" err="1">
                <a:effectLst/>
                <a:latin typeface="Times New Roman" panose="02020603050405020304" pitchFamily="18" charset="0"/>
                <a:ea typeface="Univers-CondensedTr"/>
                <a:cs typeface="Times New Roman" panose="02020603050405020304" pitchFamily="18" charset="0"/>
              </a:rPr>
              <a:t>multidisipliner</a:t>
            </a:r>
            <a:r>
              <a:rPr lang="tr-TR" sz="2400" dirty="0">
                <a:effectLst/>
                <a:latin typeface="Times New Roman" panose="02020603050405020304" pitchFamily="18" charset="0"/>
                <a:ea typeface="Univers-CondensedTr"/>
                <a:cs typeface="Times New Roman" panose="02020603050405020304" pitchFamily="18" charset="0"/>
              </a:rPr>
              <a:t> ekipler gereklidir.</a:t>
            </a:r>
            <a:r>
              <a:rPr lang="tr-TR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28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C0586C-4F6B-4661-ADE0-A92501387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3610744" cy="562074"/>
          </a:xfrm>
        </p:spPr>
        <p:txBody>
          <a:bodyPr>
            <a:normAutofit/>
          </a:bodyPr>
          <a:lstStyle/>
          <a:p>
            <a:r>
              <a:rPr lang="tr-TR" sz="24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Transport için Hazırlık</a:t>
            </a:r>
            <a:endParaRPr lang="tr-TR" sz="5400" dirty="0"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CD2DB6-9DAB-46F9-B5D7-7C8BC5E39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904" y="1354421"/>
            <a:ext cx="525658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>
                <a:effectLst/>
                <a:ea typeface="Calibri" panose="020F0502020204030204" pitchFamily="34" charset="0"/>
              </a:rPr>
              <a:t> Transport esnasında istenmeyen bir durumla karşılaşma riskini azaltmak için transport öncesi kontrol listeleri eşliğinde hazırlık yapılmalıdır.</a:t>
            </a:r>
          </a:p>
          <a:p>
            <a:pPr marL="0" indent="0" algn="just">
              <a:buNone/>
            </a:pPr>
            <a:endParaRPr lang="tr-TR" sz="2000" dirty="0"/>
          </a:p>
          <a:p>
            <a:pPr algn="just"/>
            <a:endParaRPr lang="tr-TR" sz="2000" dirty="0"/>
          </a:p>
          <a:p>
            <a:pPr marL="0" indent="0" algn="just">
              <a:buNone/>
            </a:pPr>
            <a:r>
              <a:rPr lang="tr-TR" sz="2000" dirty="0">
                <a:effectLst/>
                <a:ea typeface="Calibri" panose="020F0502020204030204" pitchFamily="34" charset="0"/>
              </a:rPr>
              <a:t> Transport öncesi hazırlık aşaması ve hasta stabilizasyonu uzun sürebilir.</a:t>
            </a:r>
          </a:p>
          <a:p>
            <a:pPr algn="just"/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>
                <a:effectLst/>
                <a:ea typeface="Calibri" panose="020F0502020204030204" pitchFamily="34" charset="0"/>
              </a:rPr>
              <a:t> ECMO desteği başladıktan sonra hasta stabil ise transport aşamasına geçilmelidir.</a:t>
            </a:r>
            <a:endParaRPr lang="tr-TR" sz="3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B872FCC-4260-45B6-A5C0-A43CEAA1A9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336429"/>
            <a:ext cx="2770254" cy="418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39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4E2DB6-410B-4655-9B33-FB886343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634082"/>
          </a:xfrm>
        </p:spPr>
        <p:txBody>
          <a:bodyPr>
            <a:noAutofit/>
          </a:bodyPr>
          <a:lstStyle/>
          <a:p>
            <a:pPr algn="l"/>
            <a:r>
              <a:rPr lang="tr-TR" sz="3200" b="1" dirty="0">
                <a:latin typeface="+mn-lt"/>
              </a:rPr>
              <a:t>Hangi Transport Aracını Tercih Edelim?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3A5BBF-08C7-4AEC-A58A-075EAF29B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1" y="1556792"/>
            <a:ext cx="9023006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sz="1800" dirty="0">
                <a:effectLst/>
                <a:ea typeface="Calibri" panose="020F0502020204030204" pitchFamily="34" charset="0"/>
              </a:rPr>
              <a:t> </a:t>
            </a:r>
            <a:endParaRPr lang="tr-TR" sz="1800" dirty="0"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sz="1800" dirty="0">
                <a:effectLst/>
                <a:ea typeface="Calibri" panose="020F0502020204030204" pitchFamily="34" charset="0"/>
              </a:rPr>
              <a:t> Mesafe, süre ve hava durumu transport aracının belirlenmesinde önemli kriterlerdir.</a:t>
            </a:r>
          </a:p>
          <a:p>
            <a:pPr marL="0" indent="0" algn="just">
              <a:buNone/>
            </a:pPr>
            <a:endParaRPr lang="tr-TR" sz="1800" dirty="0"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sz="1800" dirty="0">
                <a:effectLst/>
                <a:ea typeface="Calibri" panose="020F0502020204030204" pitchFamily="34" charset="0"/>
              </a:rPr>
              <a:t> ELSO ECMO Transport Kılavuzuna göre 400 kilometreye(km) kadar kara, 650 km’ye kadar da helikopter ambulansın kullanılmasını önermektedir.</a:t>
            </a:r>
          </a:p>
          <a:p>
            <a:pPr marL="0" indent="0" algn="just">
              <a:buNone/>
            </a:pPr>
            <a:endParaRPr lang="tr-TR" sz="1800" dirty="0"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sz="1800" dirty="0">
                <a:effectLst/>
                <a:ea typeface="Calibri" panose="020F0502020204030204" pitchFamily="34" charset="0"/>
              </a:rPr>
              <a:t> Uçak ambulans için mesafe sınırlaması bulunmamaktadır. </a:t>
            </a:r>
          </a:p>
          <a:p>
            <a:pPr marL="0" indent="0" algn="just">
              <a:buNone/>
            </a:pPr>
            <a:endParaRPr lang="tr-TR" sz="1800" dirty="0">
              <a:effectLst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r-TR" sz="1800" dirty="0">
                <a:effectLst/>
                <a:ea typeface="Calibri" panose="020F0502020204030204" pitchFamily="34" charset="0"/>
              </a:rPr>
              <a:t> Transport yöntemlerinin birbirine karşı ses, taşıyabilme kapasitesi ve maliyet açısından avantaj ve dezavantajları vardır.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464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9088" y="1196752"/>
            <a:ext cx="9144000" cy="48245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sz="3000" dirty="0"/>
              <a:t>Ekipmanların tamamı ambulansa sıkı bir şekilde sabitlenmelidir. </a:t>
            </a:r>
          </a:p>
          <a:p>
            <a:pPr marL="0" indent="0" algn="just">
              <a:buNone/>
            </a:pPr>
            <a:endParaRPr lang="tr-TR" sz="3000" dirty="0"/>
          </a:p>
          <a:p>
            <a:pPr marL="0" indent="0" algn="just">
              <a:buNone/>
            </a:pPr>
            <a:r>
              <a:rPr lang="tr-TR" sz="3000" dirty="0"/>
              <a:t> Yedek ECMO devresi bulundurulmalıdır.</a:t>
            </a:r>
          </a:p>
          <a:p>
            <a:pPr marL="0" indent="0" algn="just">
              <a:buNone/>
            </a:pPr>
            <a:endParaRPr lang="tr-TR" sz="3000" dirty="0"/>
          </a:p>
          <a:p>
            <a:pPr marL="0" indent="0" algn="just">
              <a:buNone/>
            </a:pPr>
            <a:r>
              <a:rPr lang="tr-TR" sz="3000" dirty="0"/>
              <a:t> Oluşabilecek </a:t>
            </a:r>
            <a:r>
              <a:rPr lang="tr-TR" sz="3000" dirty="0" err="1"/>
              <a:t>advers</a:t>
            </a:r>
            <a:r>
              <a:rPr lang="tr-TR" sz="3000" dirty="0"/>
              <a:t> olaylara karşı yedek ekipman ve ikinci bir planınız olmalıdır. </a:t>
            </a:r>
          </a:p>
          <a:p>
            <a:pPr marL="0" indent="0" algn="just">
              <a:buNone/>
            </a:pPr>
            <a:endParaRPr lang="tr-TR" sz="3000" dirty="0"/>
          </a:p>
          <a:p>
            <a:pPr marL="0" indent="0" algn="just">
              <a:buNone/>
            </a:pPr>
            <a:r>
              <a:rPr lang="tr-TR" sz="3000" dirty="0"/>
              <a:t> EKYD ekipmanlarının haricinde kritik hastaların konvansiyonel transportlarında kullanılan tüm cihaz ve sarf </a:t>
            </a:r>
            <a:r>
              <a:rPr lang="tr-TR" sz="3000" dirty="0" err="1"/>
              <a:t>malzemler</a:t>
            </a:r>
            <a:r>
              <a:rPr lang="tr-TR" sz="3000" dirty="0"/>
              <a:t> gereklidir. 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FC6A083-6143-42E6-BF91-D43B455F5CC6}"/>
              </a:ext>
            </a:extLst>
          </p:cNvPr>
          <p:cNvSpPr txBox="1"/>
          <p:nvPr/>
        </p:nvSpPr>
        <p:spPr>
          <a:xfrm>
            <a:off x="395536" y="31349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Ekipman Güvenliğinin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2454348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/>
        </p:nvGraphicFramePr>
        <p:xfrm>
          <a:off x="1403648" y="116632"/>
          <a:ext cx="655272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kdörtgen 5"/>
          <p:cNvSpPr/>
          <p:nvPr/>
        </p:nvSpPr>
        <p:spPr>
          <a:xfrm>
            <a:off x="2339752" y="4525068"/>
            <a:ext cx="2088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 KVC Uzmanı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 Perfüzyonist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 KVC Hemşiresi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 Paramedik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5220071" y="4577164"/>
            <a:ext cx="18968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Acil Tıp Uzmanı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Paramedik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Perfüzyonist</a:t>
            </a:r>
            <a:endParaRPr lang="tr-TR" dirty="0"/>
          </a:p>
        </p:txBody>
      </p:sp>
      <p:sp>
        <p:nvSpPr>
          <p:cNvPr id="8" name="Sol Sağ Ok 7"/>
          <p:cNvSpPr/>
          <p:nvPr/>
        </p:nvSpPr>
        <p:spPr>
          <a:xfrm>
            <a:off x="4198100" y="4738863"/>
            <a:ext cx="936104" cy="484632"/>
          </a:xfrm>
          <a:prstGeom prst="leftRightArrow">
            <a:avLst>
              <a:gd name="adj1" fmla="val 30481"/>
              <a:gd name="adj2" fmla="val 50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92D05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995936" y="5323091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/>
              <a:t>(Değişim Sağlanabilir)</a:t>
            </a:r>
          </a:p>
        </p:txBody>
      </p:sp>
    </p:spTree>
    <p:extLst>
      <p:ext uri="{BB962C8B-B14F-4D97-AF65-F5344CB8AC3E}">
        <p14:creationId xmlns:p14="http://schemas.microsoft.com/office/powerpoint/2010/main" val="293122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 Ekip </a:t>
            </a:r>
            <a:r>
              <a:rPr lang="tr-TR" sz="2400" dirty="0" err="1"/>
              <a:t>konfigirasyonu</a:t>
            </a:r>
            <a:r>
              <a:rPr lang="tr-TR" sz="2400" dirty="0"/>
              <a:t> ve personel sayısı, kliniğe, bölgeye ve ülkelere göre farklılık göstermektedir.</a:t>
            </a:r>
          </a:p>
          <a:p>
            <a:pPr marL="0" indent="0" algn="just">
              <a:buNone/>
            </a:pPr>
            <a:r>
              <a:rPr lang="tr-TR" sz="2400" dirty="0"/>
              <a:t> </a:t>
            </a:r>
          </a:p>
          <a:p>
            <a:pPr marL="0" indent="0" algn="just">
              <a:buNone/>
            </a:pPr>
            <a:r>
              <a:rPr lang="tr-TR" sz="2400" dirty="0"/>
              <a:t> Dünyanın farklı bölgelerindeki Mobil ECMO ekiplerinde görev yapabilmek için farklı derecede eğitim, klinik deneyim, uluslararası veya kurum içi sertifikasyon şartları bulunmaktadır.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  Spesifik hastalarda duruma göre farklı branşlardan ek uzman personel eklenmelidir.</a:t>
            </a:r>
            <a:r>
              <a:rPr lang="tr-TR" sz="2400" baseline="30000" dirty="0"/>
              <a:t> </a:t>
            </a:r>
          </a:p>
          <a:p>
            <a:pPr marL="0" indent="0" algn="just">
              <a:buNone/>
            </a:pPr>
            <a:endParaRPr lang="tr-TR" sz="2400" baseline="30000" dirty="0"/>
          </a:p>
          <a:p>
            <a:pPr marL="0" indent="0" algn="just">
              <a:buNone/>
            </a:pPr>
            <a:r>
              <a:rPr lang="tr-TR" sz="2400" dirty="0"/>
              <a:t>  ECMO transportu esnasında mutlaka bir </a:t>
            </a:r>
            <a:r>
              <a:rPr lang="tr-TR" sz="2400" dirty="0" err="1"/>
              <a:t>perfüzyonist</a:t>
            </a:r>
            <a:r>
              <a:rPr lang="tr-TR" sz="2400" dirty="0"/>
              <a:t> görev almalıdır.</a:t>
            </a:r>
          </a:p>
        </p:txBody>
      </p:sp>
    </p:spTree>
    <p:extLst>
      <p:ext uri="{BB962C8B-B14F-4D97-AF65-F5344CB8AC3E}">
        <p14:creationId xmlns:p14="http://schemas.microsoft.com/office/powerpoint/2010/main" val="3427124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CB7E61A-1AB1-486F-94E0-A9363E71F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58" y="836712"/>
            <a:ext cx="4253534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4472F32-3687-4AC4-83DD-09DAEA816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828" y="836712"/>
            <a:ext cx="4253533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0606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96" y="1052736"/>
            <a:ext cx="9036496" cy="2844316"/>
          </a:xfrm>
        </p:spPr>
        <p:txBody>
          <a:bodyPr/>
          <a:lstStyle/>
          <a:p>
            <a:pPr marL="0" indent="0" algn="just">
              <a:buNone/>
            </a:pPr>
            <a:r>
              <a:rPr lang="tr-TR" sz="2800" dirty="0"/>
              <a:t> Transport uzun sürecek ise biyokimyasal analiz yapabilecek medikal cihazlarda ambulansta bulunmalıdır. 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/>
              <a:t> </a:t>
            </a:r>
            <a:r>
              <a:rPr lang="tr-TR" sz="2800" dirty="0" err="1"/>
              <a:t>Dispnesi</a:t>
            </a:r>
            <a:r>
              <a:rPr lang="tr-TR" sz="2800" dirty="0"/>
              <a:t> bulunan veya </a:t>
            </a:r>
            <a:r>
              <a:rPr lang="tr-TR" sz="2800" dirty="0" err="1"/>
              <a:t>entübasyon</a:t>
            </a:r>
            <a:r>
              <a:rPr lang="tr-TR" sz="2800" dirty="0"/>
              <a:t> ihtiyacı olabilecek hastalar için mutlaka gelişmiş transport </a:t>
            </a:r>
            <a:r>
              <a:rPr lang="tr-TR" sz="2800" dirty="0" err="1"/>
              <a:t>ventilatörleri</a:t>
            </a:r>
            <a:r>
              <a:rPr lang="tr-TR" sz="2800" dirty="0"/>
              <a:t> yer almalıdır.</a:t>
            </a:r>
          </a:p>
          <a:p>
            <a:endParaRPr lang="tr-TR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464E17-0C82-4742-9B70-F3E09A8762C2}"/>
              </a:ext>
            </a:extLst>
          </p:cNvPr>
          <p:cNvSpPr txBox="1"/>
          <p:nvPr/>
        </p:nvSpPr>
        <p:spPr>
          <a:xfrm>
            <a:off x="395536" y="18864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Kritik Hasta Bakımı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EC0980A-72F2-4322-84E6-5D0E6104C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17190"/>
            <a:ext cx="2543175" cy="180022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045DF3B0-5F3F-4AD5-9D47-ED96C3F45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8907">
            <a:off x="1707327" y="3961484"/>
            <a:ext cx="1679598" cy="151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01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5511"/>
            <a:ext cx="9036496" cy="1512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sz="2800" dirty="0"/>
              <a:t>Uluslararası hasta transportu organizasyonu yapmak yüksek kabiliyet ve koordinasyon becerisi isteyen zorlu bir süreçtir. 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250445D3-3E7E-4DE6-B088-9AFDFE67916D}"/>
              </a:ext>
            </a:extLst>
          </p:cNvPr>
          <p:cNvSpPr txBox="1"/>
          <p:nvPr/>
        </p:nvSpPr>
        <p:spPr>
          <a:xfrm>
            <a:off x="395536" y="260648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Özel Durumlar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F4BD142-7381-418A-B778-BE2A816AAA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4876">
            <a:off x="4671805" y="2767943"/>
            <a:ext cx="2398862" cy="100952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260B3E1-B99B-4E0C-9296-AF9E44DEB5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415" y="2513385"/>
            <a:ext cx="1950401" cy="1649637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A8DFAC90-E0BF-4034-A8CD-ED8E8CE8F3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4944">
            <a:off x="5671028" y="2745473"/>
            <a:ext cx="2016224" cy="105446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BC71B307-B66E-4DE1-B961-8A9244B4CA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23844"/>
            <a:ext cx="1596447" cy="1596447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8C214324-6E90-46D4-A1CC-FDAD59A8F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3527">
            <a:off x="4937331" y="4465982"/>
            <a:ext cx="1512169" cy="151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81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sz="2600" dirty="0"/>
              <a:t>Uzun sürmesi muhtemel transport organizasyonlar için ekstra personel planlanmalıdır. </a:t>
            </a:r>
          </a:p>
          <a:p>
            <a:pPr marL="0" indent="0" algn="just">
              <a:buNone/>
            </a:pPr>
            <a:endParaRPr lang="tr-TR" sz="2600" dirty="0"/>
          </a:p>
          <a:p>
            <a:pPr marL="0" indent="0" algn="just">
              <a:buNone/>
            </a:pPr>
            <a:endParaRPr lang="tr-TR" sz="2600" dirty="0"/>
          </a:p>
          <a:p>
            <a:pPr marL="0" indent="0" algn="just">
              <a:buNone/>
            </a:pPr>
            <a:r>
              <a:rPr lang="tr-TR" sz="2800" dirty="0"/>
              <a:t>Uzamış operasyonlarda personel yorulabilir. Kalori alımında eksiklikler olabilir bu nedenle araca bir miktar içme suyu ve yüksek kalorili katı yiyecekler getirilmesi tavsiye edilmektedir.</a:t>
            </a:r>
            <a:endParaRPr lang="tr-TR" sz="2600" dirty="0"/>
          </a:p>
          <a:p>
            <a:pPr marL="0" indent="0" algn="just">
              <a:buNone/>
            </a:pPr>
            <a:endParaRPr lang="tr-TR" sz="2600" dirty="0"/>
          </a:p>
          <a:p>
            <a:pPr marL="0" indent="0" algn="just">
              <a:buNone/>
            </a:pPr>
            <a:r>
              <a:rPr lang="tr-TR" sz="2600" dirty="0"/>
              <a:t> </a:t>
            </a:r>
          </a:p>
          <a:p>
            <a:pPr marL="0" indent="0" algn="just">
              <a:buNone/>
            </a:pPr>
            <a:r>
              <a:rPr lang="tr-TR" sz="2600" dirty="0"/>
              <a:t> Kritik hastalar </a:t>
            </a:r>
            <a:r>
              <a:rPr lang="tr-TR" sz="2600" dirty="0" err="1"/>
              <a:t>hipotermiye</a:t>
            </a:r>
            <a:r>
              <a:rPr lang="tr-TR" sz="2600" dirty="0"/>
              <a:t> karşı duyarlı oldukları için hastaları aşırı soğuk havada dış mekanda uçağa yüklemek tehlikelidir. Bu tür durumlarda, transport ekibi hastayı uçağa yüklemek veya indirmek için ısıtılmış bir hangar kullanılabilir.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944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A6876F0-3A10-47B5-9135-B02C69F5E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7" y="1268760"/>
            <a:ext cx="3976328" cy="316835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4D4209E-CD55-489F-AC46-36EF74517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509" y="1620496"/>
            <a:ext cx="4248472" cy="361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95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36" y="1772816"/>
            <a:ext cx="9139664" cy="38164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dirty="0"/>
              <a:t> </a:t>
            </a:r>
            <a:r>
              <a:rPr lang="tr-TR" sz="2800" dirty="0" err="1"/>
              <a:t>ECMO’da</a:t>
            </a:r>
            <a:r>
              <a:rPr lang="tr-TR" sz="2800" dirty="0"/>
              <a:t> beklenmeyen </a:t>
            </a:r>
            <a:r>
              <a:rPr lang="tr-TR" sz="2800" dirty="0" err="1"/>
              <a:t>dekanülasyon</a:t>
            </a:r>
            <a:r>
              <a:rPr lang="tr-TR" sz="2800" dirty="0"/>
              <a:t> kesinlikle en korkulan kazadır. 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/>
              <a:t> Ayrıca </a:t>
            </a:r>
            <a:r>
              <a:rPr lang="tr-TR" sz="2800" dirty="0" err="1"/>
              <a:t>endotrakeal</a:t>
            </a:r>
            <a:r>
              <a:rPr lang="tr-TR" sz="2800" dirty="0"/>
              <a:t> tüp, IV </a:t>
            </a:r>
            <a:r>
              <a:rPr lang="tr-TR" sz="2800" dirty="0" err="1"/>
              <a:t>katater</a:t>
            </a:r>
            <a:r>
              <a:rPr lang="tr-TR" sz="2800" dirty="0"/>
              <a:t>/hatlar ve </a:t>
            </a:r>
            <a:r>
              <a:rPr lang="tr-TR" sz="2800" dirty="0" err="1"/>
              <a:t>torasik</a:t>
            </a:r>
            <a:r>
              <a:rPr lang="tr-TR" sz="2800" dirty="0"/>
              <a:t>/ </a:t>
            </a:r>
            <a:r>
              <a:rPr lang="tr-TR" sz="2800" dirty="0" err="1"/>
              <a:t>abdominal</a:t>
            </a:r>
            <a:r>
              <a:rPr lang="tr-TR" sz="2800" dirty="0"/>
              <a:t> drenajlar yerinden çıkabilir, hızlı bir refleks göstererek ilgili manevralar yapılmalı ve sorun çözülmelidir. </a:t>
            </a:r>
          </a:p>
          <a:p>
            <a:pPr marL="0" indent="0" algn="just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/>
              <a:t> 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02484CC-6506-4B07-8A3C-481770F8FC6F}"/>
              </a:ext>
            </a:extLst>
          </p:cNvPr>
          <p:cNvSpPr txBox="1"/>
          <p:nvPr/>
        </p:nvSpPr>
        <p:spPr>
          <a:xfrm>
            <a:off x="395536" y="332656"/>
            <a:ext cx="2303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Komplikasyonlar</a:t>
            </a:r>
          </a:p>
        </p:txBody>
      </p:sp>
    </p:spTree>
    <p:extLst>
      <p:ext uri="{BB962C8B-B14F-4D97-AF65-F5344CB8AC3E}">
        <p14:creationId xmlns:p14="http://schemas.microsoft.com/office/powerpoint/2010/main" val="3016591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1" y="1118207"/>
            <a:ext cx="9036496" cy="2304256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sz="2800" dirty="0" err="1"/>
              <a:t>Ericson</a:t>
            </a:r>
            <a:r>
              <a:rPr lang="tr-TR" sz="2800" dirty="0"/>
              <a:t> ve arkadaşları ECMO ile transport sırasında gelişen komplikasyonları inceledikleri çalışmalarında, 3 saati geçen transportlarda daha fazla komplikasyon görüldüğünü bulmuşlardır.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5C32D98-C78F-4E75-A3AC-D1D762C40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60" y="3501008"/>
            <a:ext cx="5850428" cy="156174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E71230F-70F2-452F-A4C2-0758E19AF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1879">
            <a:off x="987932" y="3311082"/>
            <a:ext cx="1466879" cy="19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3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9004E0-39DC-46BE-9B39-491D96451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r>
              <a:rPr lang="tr-TR" dirty="0"/>
              <a:t>Sonuç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39D97-CFEA-4F99-9B02-9DA56AAE7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967" y="1772816"/>
            <a:ext cx="9144000" cy="34563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800" dirty="0"/>
              <a:t>Uygun </a:t>
            </a:r>
            <a:r>
              <a:rPr lang="tr-TR" sz="2800" dirty="0" err="1"/>
              <a:t>endikasyonlar</a:t>
            </a:r>
            <a:r>
              <a:rPr lang="tr-TR" sz="2800" dirty="0"/>
              <a:t> dahilinde ‘hayat kurtarıcı’ olan ECMO cihazı, ihtiyacı olan her hastaya uygulanabilmeli ve uygun ECMO merkezine transport edilebilmelidir.</a:t>
            </a:r>
          </a:p>
          <a:p>
            <a:pPr marL="0" indent="0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 err="1"/>
              <a:t>Ecmo</a:t>
            </a:r>
            <a:r>
              <a:rPr lang="tr-TR" sz="2800" dirty="0"/>
              <a:t> transportları zor, karmaşık ve </a:t>
            </a:r>
            <a:r>
              <a:rPr lang="tr-TR" sz="2800" dirty="0" err="1"/>
              <a:t>multidisipliner</a:t>
            </a:r>
            <a:r>
              <a:rPr lang="tr-TR" sz="2800" dirty="0"/>
              <a:t> sağlık profesyonellerinin katılacağı organizasyonlardır.</a:t>
            </a:r>
          </a:p>
          <a:p>
            <a:pPr marL="0" indent="0">
              <a:buNone/>
            </a:pPr>
            <a:endParaRPr lang="tr-TR" sz="2800" dirty="0"/>
          </a:p>
          <a:p>
            <a:pPr marL="0" indent="0" algn="just">
              <a:buNone/>
            </a:pPr>
            <a:r>
              <a:rPr lang="tr-TR" sz="2800" dirty="0"/>
              <a:t>Ülkemizde bu konuyla alakalı yeni ve kapsamlı çalışmaların yapılması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4107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44294F-C39B-4C3C-AF65-1B10C3FA0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56" y="2208"/>
            <a:ext cx="8229600" cy="1143000"/>
          </a:xfrm>
        </p:spPr>
        <p:txBody>
          <a:bodyPr>
            <a:normAutofit/>
          </a:bodyPr>
          <a:lstStyle/>
          <a:p>
            <a:r>
              <a:rPr lang="tr-TR" sz="4000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05DA52-BD87-4F4F-9AB1-5F58A2676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2880" y="1268760"/>
            <a:ext cx="9066872" cy="46176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Sangalli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F.,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Patroniti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N.,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Pesenti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(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 (2014).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ECMO-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adults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Milan: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Springer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Dirnberger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Fisher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Harvey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lunz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bachetta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Frenkner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et al.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organisation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Elso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guidelines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ECMO transport 2015.available at </a:t>
            </a:r>
            <a:r>
              <a:rPr lang="tr-TR" sz="20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www.elso.org/resources/guidelines.aspx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Bartlett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RH,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Gazzaniga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SW,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Jefferies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MR,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Roohk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HV,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Haiduc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N: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oxygenator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cardiopulmonary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failure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28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cases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J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Thorac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Cardiovasc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73: 375–386, 1977.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Bekgöz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B.,San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I, Ergin M., &amp; Albay B.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Secondary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Transport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Case Report. 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Anatolian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Emergency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Medicine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54-57.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Dorlac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GR,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Fang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Pruitt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VM, et al: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transport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severe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injury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Development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utilization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Acute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Rescue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Team. J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Trauma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66(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4): S164–S171,2009.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Ericsson A,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Frenckner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Broman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LM: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Adverse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events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interhospital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transports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Prehosp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Emerg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21: 448–455, 2017.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Brunsveld-Reinders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H.,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Arbous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S.,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Kuiper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G., &amp; de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Jonge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 (2015). A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comprehensive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checklist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safety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intra-hospital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transport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critically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1-10. 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Bourn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Wijesingha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Nordmann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(2018). Transfer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critically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adult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Bja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(3), 63.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Bersten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D.,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Handy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 (2013). 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Oh's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Intensive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Manual E-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Book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Sciences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CP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tyree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larry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Digeranimo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r.a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22-year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global transport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jpediatr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2008;43(1):46-52.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Broman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LM,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Dirnburger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Malfertheiner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MV ,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Aokage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Morberg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Naesheim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 et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al.ınternational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survey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transport.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asaıo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 2020;66(2):214-25.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Sanders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J.,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Lewis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L. M.,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Quick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(2012). 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Mosby's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paramedic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textbook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Jones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Bartlett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Publishers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Broman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L. M., &amp;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Frenckner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B. (2016).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Transportation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critically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oxygenation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Frontiers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000" i="1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pediatrics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tr-TR" sz="20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63.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Özcan S, Kendirli T.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Ekstrakorporeal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Oksijenizasyonuna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Bağlı Çocukların Transportu. Kendirli T, editör. Çocuklarda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Ekstrakorporeal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Membran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oksijenizasyonu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1. baskı.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ankara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sz="200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</a:t>
            </a:r>
            <a:r>
              <a:rPr lang="tr-TR" sz="20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klinikleri; 2021. p.68-72.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836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8483A310-E73A-4D46-99AA-9F3E7D23A4AF}"/>
              </a:ext>
            </a:extLst>
          </p:cNvPr>
          <p:cNvSpPr txBox="1"/>
          <p:nvPr/>
        </p:nvSpPr>
        <p:spPr>
          <a:xfrm>
            <a:off x="2871374" y="2420888"/>
            <a:ext cx="3401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>
                <a:solidFill>
                  <a:srgbClr val="FF0000"/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700305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76FEC9B-B80E-4813-8DA7-2A330984D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648"/>
            <a:ext cx="7056784" cy="5292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7928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5612A30-4EAE-4829-96B0-65F01E9CA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2" y="223843"/>
            <a:ext cx="3795884" cy="5266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D436865-4C0B-4A6A-8FE7-93DC07CC4A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88" y="223843"/>
            <a:ext cx="3795884" cy="5266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860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E6DB48D0-850F-4141-ADA5-D146697ADF8D}"/>
              </a:ext>
            </a:extLst>
          </p:cNvPr>
          <p:cNvSpPr txBox="1"/>
          <p:nvPr/>
        </p:nvSpPr>
        <p:spPr>
          <a:xfrm>
            <a:off x="3843670" y="1988840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video</a:t>
            </a:r>
          </a:p>
        </p:txBody>
      </p:sp>
      <p:pic>
        <p:nvPicPr>
          <p:cNvPr id="4" name="transport video sonmp4">
            <a:hlinkClick r:id="" action="ppaction://media"/>
            <a:extLst>
              <a:ext uri="{FF2B5EF4-FFF2-40B4-BE49-F238E27FC236}">
                <a16:creationId xmlns:a16="http://schemas.microsoft.com/office/drawing/2014/main" id="{151D7A9E-2A31-4154-AE60-1A4139DA02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0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7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919154F-5E1C-4487-9AF1-2CBD9BFB0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16076"/>
            <a:ext cx="655272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8C9C8AA9-D400-4595-91F3-B7B921515A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9722"/>
            <a:ext cx="4824536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0487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3999938-D91B-42A7-AB35-A4A2497007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80728"/>
            <a:ext cx="3526164" cy="4484763"/>
          </a:xfrm>
          <a:prstGeom prst="rect">
            <a:avLst/>
          </a:prstGeom>
        </p:spPr>
      </p:pic>
      <p:pic>
        <p:nvPicPr>
          <p:cNvPr id="3" name="Picture 2" descr="C:\Users\User\Pictures\Yeni klasör\perfusion22.png">
            <a:extLst>
              <a:ext uri="{FF2B5EF4-FFF2-40B4-BE49-F238E27FC236}">
                <a16:creationId xmlns:a16="http://schemas.microsoft.com/office/drawing/2014/main" id="{6EE57426-BB45-48A9-871F-89BDF33D9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43" y="1700808"/>
            <a:ext cx="2819039" cy="2813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02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urha\OneDrive\Masaüstü\ems world son say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91" y="-18592"/>
            <a:ext cx="4464496" cy="687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urha\OneDrive\Masaüstü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704" y="-18592"/>
            <a:ext cx="4826816" cy="687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646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7F92B4-0495-4DD1-B2C2-3DB60B80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08" y="1340768"/>
            <a:ext cx="9073008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sz="2800" dirty="0"/>
              <a:t>Kritik hastaların hastaneler arası transportu, devamlı klinik durum değişikliği, </a:t>
            </a:r>
            <a:r>
              <a:rPr lang="tr-TR" sz="2800" dirty="0" err="1"/>
              <a:t>unstabilite</a:t>
            </a:r>
            <a:r>
              <a:rPr lang="tr-TR" sz="2800" dirty="0"/>
              <a:t> hali, ambulansta bulunan cihaz yetersizliği ve ekipman arızaları gibi durumlar nedeniyle yüksek riskli organizasyonlardır.</a:t>
            </a:r>
          </a:p>
          <a:p>
            <a:pPr algn="just"/>
            <a:endParaRPr lang="tr-TR" sz="1600" dirty="0">
              <a:latin typeface="Times New Roman" panose="02020603050405020304" pitchFamily="18" charset="0"/>
            </a:endParaRPr>
          </a:p>
          <a:p>
            <a:pPr algn="just"/>
            <a:endParaRPr lang="tr-TR" sz="1600" dirty="0"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dirty="0"/>
              <a:t> Kritik hastaların transportunda standart ekip ve araçlar kullanılmadığı gibi bakımı da standart değildir.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458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1144</Words>
  <Application>Microsoft Office PowerPoint</Application>
  <PresentationFormat>Ekran Gösterisi (4:3)</PresentationFormat>
  <Paragraphs>107</Paragraphs>
  <Slides>28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Transport için Hazırlık</vt:lpstr>
      <vt:lpstr>Hangi Transport Aracını Tercih Edelim?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</vt:lpstr>
      <vt:lpstr>Kaynakça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Burhan Albay</dc:creator>
  <cp:lastModifiedBy>şeymanur çelen</cp:lastModifiedBy>
  <cp:revision>292</cp:revision>
  <dcterms:created xsi:type="dcterms:W3CDTF">2019-06-18T07:29:33Z</dcterms:created>
  <dcterms:modified xsi:type="dcterms:W3CDTF">2021-11-06T17:52:24Z</dcterms:modified>
</cp:coreProperties>
</file>