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9" r:id="rId2"/>
    <p:sldId id="274" r:id="rId3"/>
    <p:sldId id="275" r:id="rId4"/>
    <p:sldId id="257" r:id="rId5"/>
    <p:sldId id="272" r:id="rId6"/>
    <p:sldId id="273" r:id="rId7"/>
    <p:sldId id="276" r:id="rId8"/>
    <p:sldId id="277" r:id="rId9"/>
    <p:sldId id="259" r:id="rId10"/>
    <p:sldId id="258" r:id="rId11"/>
    <p:sldId id="260" r:id="rId12"/>
    <p:sldId id="261" r:id="rId13"/>
    <p:sldId id="262" r:id="rId14"/>
    <p:sldId id="263" r:id="rId15"/>
    <p:sldId id="278" r:id="rId16"/>
    <p:sldId id="264" r:id="rId17"/>
    <p:sldId id="265" r:id="rId18"/>
    <p:sldId id="266" r:id="rId19"/>
    <p:sldId id="267" r:id="rId20"/>
    <p:sldId id="268" r:id="rId21"/>
    <p:sldId id="269" r:id="rId22"/>
    <p:sldId id="270" r:id="rId23"/>
    <p:sldId id="280" r:id="rId24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73"/>
    <p:restoredTop sz="92163"/>
  </p:normalViewPr>
  <p:slideViewPr>
    <p:cSldViewPr snapToGrid="0" snapToObjects="1">
      <p:cViewPr varScale="1">
        <p:scale>
          <a:sx n="101" d="100"/>
          <a:sy n="101" d="100"/>
        </p:scale>
        <p:origin x="36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4FFF639-2F11-2B47-899D-2CC0459CDD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EB312C5C-3FC2-984E-B5AD-2D59BBBDA8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C218129-3C1A-9041-863D-F29E5126A0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00B2F-A6E2-A347-BD9F-5DEE4CDDF99A}" type="datetimeFigureOut">
              <a:rPr lang="it-IT" smtClean="0"/>
              <a:t>01/11/21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1037831-B028-2344-8A28-0CB2590DF6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B4914E7-A145-4A47-BE88-8C58ED2F3C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4695D-B266-C14F-BF5D-E8D8C16EB58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477939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D768FEE-0423-C040-B0E8-BCE3BC8236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09B31ED-F228-B346-B161-3E7257FBA5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3A75302-55DC-354F-886D-188016348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00B2F-A6E2-A347-BD9F-5DEE4CDDF99A}" type="datetimeFigureOut">
              <a:rPr lang="it-IT" smtClean="0"/>
              <a:t>01/11/21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8AC8B0D-9775-5147-B83E-A9A9C7878A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A425C9E-A546-F14E-97CC-5476AEEA17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4695D-B266-C14F-BF5D-E8D8C16EB58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067017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0214DAD7-A3B6-3146-808E-570048B732E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8023A74A-7CC2-7B45-AB4C-9E26B7B307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BB00BE5-37AA-954F-B44C-A1B5FB2D5E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00B2F-A6E2-A347-BD9F-5DEE4CDDF99A}" type="datetimeFigureOut">
              <a:rPr lang="it-IT" smtClean="0"/>
              <a:t>01/11/21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721F0E3-F229-2D4A-B6DF-CC004702B5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36952C9-7707-024B-9F4C-F30AF5550B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4695D-B266-C14F-BF5D-E8D8C16EB58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468629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C23A3C7-68BE-484F-9C36-DEFC5CF39A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1F54822-2388-8243-BDD0-6EA445CFC0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7731058-58C2-0D44-8603-35E2178B26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00B2F-A6E2-A347-BD9F-5DEE4CDDF99A}" type="datetimeFigureOut">
              <a:rPr lang="it-IT" smtClean="0"/>
              <a:t>01/11/21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DCC50DB-1519-754F-AC6F-EC29C7BF0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962A91E-642D-9B49-B76E-F93029838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4695D-B266-C14F-BF5D-E8D8C16EB58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426438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8DBA861-555F-2B4D-A53B-29805BA69A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AD6DD52-D480-2740-BF20-C6A44D2BA3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C128E73-BC65-6F47-9C28-8E3737504D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00B2F-A6E2-A347-BD9F-5DEE4CDDF99A}" type="datetimeFigureOut">
              <a:rPr lang="it-IT" smtClean="0"/>
              <a:t>01/11/21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20DD0C0-2D89-D741-9AFF-CFE28637EE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13EF91A-D619-9247-B531-D885E7F848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4695D-B266-C14F-BF5D-E8D8C16EB58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973037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4CD49C0-1A13-BF40-989E-C2DE4633DA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85E2206-699D-C64C-9A23-64669F399C9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C555FCC2-E472-5645-8619-CA63147F9E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4841A3B-57EF-3547-9CCF-E8264485BB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00B2F-A6E2-A347-BD9F-5DEE4CDDF99A}" type="datetimeFigureOut">
              <a:rPr lang="it-IT" smtClean="0"/>
              <a:t>01/11/21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9CE8ACB7-3923-CF49-A7C3-3D4E90EDD4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FC07C2F4-2C8D-4E46-94A1-AA215C9B99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4695D-B266-C14F-BF5D-E8D8C16EB58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98209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867D040-2AFD-A84B-9F62-DD42F43769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CBFB960-7546-9349-8710-9F54E43610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B51240D6-AD83-BA42-82E9-3EFAB174D6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5AD8D795-FC98-904C-9099-D253FDC358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6DD57F60-49C7-1A44-B0E9-6630A1E7F2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D34EEEE5-4EA4-8F47-BC05-7EEA82299D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00B2F-A6E2-A347-BD9F-5DEE4CDDF99A}" type="datetimeFigureOut">
              <a:rPr lang="it-IT" smtClean="0"/>
              <a:t>01/11/21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66AD6FC0-7BB4-F443-9AFC-51A2E13D50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59E2C1C9-8673-C348-A535-E2AB525D0F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4695D-B266-C14F-BF5D-E8D8C16EB58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38368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BBD5280-A748-4343-AE05-1FF1662A6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A62DA7FA-0869-1347-BEFE-F8EEDD4512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00B2F-A6E2-A347-BD9F-5DEE4CDDF99A}" type="datetimeFigureOut">
              <a:rPr lang="it-IT" smtClean="0"/>
              <a:t>01/11/21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604DAA7A-0ACA-C54D-B787-35115E189C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6F821591-193C-3443-B524-2F0F36920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4695D-B266-C14F-BF5D-E8D8C16EB58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123566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724D6714-BC48-0444-8EDC-6F179755ED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00B2F-A6E2-A347-BD9F-5DEE4CDDF99A}" type="datetimeFigureOut">
              <a:rPr lang="it-IT" smtClean="0"/>
              <a:t>01/11/21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1CB3ABF5-4182-DE42-9F98-C1A0416AC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A6184A2-B9BE-2345-BFD5-FD6D7E7D5D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4695D-B266-C14F-BF5D-E8D8C16EB58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830537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C14C5A3-BA15-5A4B-BC99-08566BBCC7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36029C8-D356-4242-9A67-285AE02579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B75C7BE3-3E1C-404D-B2FF-A7DCD3D801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5FCADB3-D413-A64F-BA7D-249E862ED5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00B2F-A6E2-A347-BD9F-5DEE4CDDF99A}" type="datetimeFigureOut">
              <a:rPr lang="it-IT" smtClean="0"/>
              <a:t>01/11/21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E4E2516-7BE3-364E-9A46-060DA989E0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7094D7F-035B-C04A-AD88-C6B0D6DAE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4695D-B266-C14F-BF5D-E8D8C16EB58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894961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6E485E9-5302-A44B-A749-372687171F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1A385EEB-5896-3A43-8B6C-E153FA23EFD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34B25884-EDFC-A94F-B43D-28AF4E32C8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1EE4D866-DCA9-8A4F-99BF-C8491BB62C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00B2F-A6E2-A347-BD9F-5DEE4CDDF99A}" type="datetimeFigureOut">
              <a:rPr lang="it-IT" smtClean="0"/>
              <a:t>01/11/21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E17C645-1FC4-4C43-929A-B46146A2B2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54DE0D5-E6C3-6148-88EB-34AC2B32A0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4695D-B266-C14F-BF5D-E8D8C16EB58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882531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A56ED813-81C0-6D46-B637-C3D05C180C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783BBB3-8D24-CF44-AC99-F7F493B0A4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6BA6010-34A1-8143-8CF9-628BDA7F8E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C00B2F-A6E2-A347-BD9F-5DEE4CDDF99A}" type="datetimeFigureOut">
              <a:rPr lang="it-IT" smtClean="0"/>
              <a:t>01/11/21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B7D57E8-4A27-D544-8447-E88E072627A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AD97540-0162-D84D-96DB-4098D889DE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64695D-B266-C14F-BF5D-E8D8C16EB58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420970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18402223-B720-524D-8AF1-EC58033D31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100" y="4074257"/>
            <a:ext cx="4071938" cy="2257425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D0CCA667-23BD-354D-AE94-F22E3E181111}"/>
              </a:ext>
            </a:extLst>
          </p:cNvPr>
          <p:cNvSpPr txBox="1"/>
          <p:nvPr/>
        </p:nvSpPr>
        <p:spPr>
          <a:xfrm>
            <a:off x="6824336" y="4257844"/>
            <a:ext cx="5040354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2400" b="1" dirty="0"/>
              <a:t>Ignazio Condello, </a:t>
            </a:r>
            <a:r>
              <a:rPr lang="it-IT" sz="2400" b="1" dirty="0" err="1"/>
              <a:t>PhD</a:t>
            </a:r>
            <a:endParaRPr lang="it-IT" sz="2400" b="1" dirty="0"/>
          </a:p>
          <a:p>
            <a:pPr algn="ctr"/>
            <a:r>
              <a:rPr lang="it-IT" sz="2400" dirty="0"/>
              <a:t>Anthea </a:t>
            </a:r>
            <a:r>
              <a:rPr lang="it-IT" sz="2400" dirty="0" err="1"/>
              <a:t>Hospital,GVM</a:t>
            </a:r>
            <a:r>
              <a:rPr lang="it-IT" sz="2400" dirty="0"/>
              <a:t> Care &amp; </a:t>
            </a:r>
            <a:r>
              <a:rPr lang="it-IT" sz="2400" dirty="0" err="1"/>
              <a:t>Research</a:t>
            </a:r>
            <a:endParaRPr lang="it-IT" sz="2400" dirty="0"/>
          </a:p>
          <a:p>
            <a:pPr algn="ctr"/>
            <a:r>
              <a:rPr lang="it-IT" sz="2400" dirty="0"/>
              <a:t> </a:t>
            </a:r>
            <a:r>
              <a:rPr lang="it-IT" sz="2400" dirty="0" err="1"/>
              <a:t>Bari,Italy</a:t>
            </a:r>
            <a:endParaRPr lang="it-IT" sz="2400" dirty="0"/>
          </a:p>
          <a:p>
            <a:endParaRPr lang="it-IT" sz="2400" b="1" dirty="0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A751FB0D-AA3E-D14F-A335-64B45F0A4B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07713" y="0"/>
            <a:ext cx="4673600" cy="800100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94403908-9F09-BD41-95EB-CB95C27DD63E}"/>
              </a:ext>
            </a:extLst>
          </p:cNvPr>
          <p:cNvSpPr txBox="1"/>
          <p:nvPr/>
        </p:nvSpPr>
        <p:spPr>
          <a:xfrm>
            <a:off x="511561" y="1564200"/>
            <a:ext cx="1107246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/>
              <a:t>Management </a:t>
            </a:r>
            <a:r>
              <a:rPr lang="it-IT" sz="2800" b="1" dirty="0" err="1"/>
              <a:t>algorithms</a:t>
            </a:r>
            <a:r>
              <a:rPr lang="it-IT" sz="2800" b="1" dirty="0"/>
              <a:t> and </a:t>
            </a:r>
            <a:r>
              <a:rPr lang="it-IT" sz="2800" b="1" dirty="0" err="1"/>
              <a:t>artificial</a:t>
            </a:r>
            <a:r>
              <a:rPr lang="it-IT" sz="2800" b="1" dirty="0"/>
              <a:t> intelligence </a:t>
            </a:r>
            <a:r>
              <a:rPr lang="it-IT" sz="2800" b="1" dirty="0" err="1"/>
              <a:t>systems</a:t>
            </a:r>
            <a:r>
              <a:rPr lang="it-IT" sz="2800" b="1" dirty="0"/>
              <a:t> for </a:t>
            </a:r>
            <a:r>
              <a:rPr lang="it-IT" sz="2800" b="1" dirty="0" err="1"/>
              <a:t>cardiopulmonary</a:t>
            </a:r>
            <a:r>
              <a:rPr lang="it-IT" sz="2800" b="1" dirty="0"/>
              <a:t> bypass</a:t>
            </a:r>
          </a:p>
          <a:p>
            <a:pPr algn="just"/>
            <a:endParaRPr lang="it-IT" sz="2400" b="1" dirty="0"/>
          </a:p>
        </p:txBody>
      </p:sp>
    </p:spTree>
    <p:extLst>
      <p:ext uri="{BB962C8B-B14F-4D97-AF65-F5344CB8AC3E}">
        <p14:creationId xmlns:p14="http://schemas.microsoft.com/office/powerpoint/2010/main" val="21181809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A5ED2EEB-0CD4-A646-8E0D-08F52E08257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981" t="12882" r="31686" b="13220"/>
          <a:stretch/>
        </p:blipFill>
        <p:spPr>
          <a:xfrm>
            <a:off x="821410" y="728420"/>
            <a:ext cx="10766156" cy="5773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25857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6A67C047-A064-2949-A904-2B0FCA69669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222" t="12043" r="42354" b="3081"/>
          <a:stretch/>
        </p:blipFill>
        <p:spPr>
          <a:xfrm>
            <a:off x="960894" y="0"/>
            <a:ext cx="10414861" cy="6741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1241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19859507-A21B-D943-88E6-EDEEA2C7574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139" t="14788" r="43386" b="8248"/>
          <a:stretch/>
        </p:blipFill>
        <p:spPr>
          <a:xfrm>
            <a:off x="1487836" y="1"/>
            <a:ext cx="9670943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0531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1278598A-213C-6F4B-A843-D64F095918F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591" t="19661" r="28861" b="24746"/>
          <a:stretch/>
        </p:blipFill>
        <p:spPr>
          <a:xfrm>
            <a:off x="154983" y="369332"/>
            <a:ext cx="12037017" cy="6232946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128DA197-9DEB-3047-A91E-01DAAACB8507}"/>
              </a:ext>
            </a:extLst>
          </p:cNvPr>
          <p:cNvSpPr txBox="1"/>
          <p:nvPr/>
        </p:nvSpPr>
        <p:spPr>
          <a:xfrm>
            <a:off x="0" y="0"/>
            <a:ext cx="28025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>
                <a:highlight>
                  <a:srgbClr val="FFFF00"/>
                </a:highlight>
              </a:rPr>
              <a:t>Training and </a:t>
            </a:r>
            <a:r>
              <a:rPr lang="it-IT" b="1" dirty="0" err="1">
                <a:highlight>
                  <a:srgbClr val="FFFF00"/>
                </a:highlight>
              </a:rPr>
              <a:t>Clinical</a:t>
            </a:r>
            <a:r>
              <a:rPr lang="it-IT" b="1" dirty="0">
                <a:highlight>
                  <a:srgbClr val="FFFF00"/>
                </a:highlight>
              </a:rPr>
              <a:t> </a:t>
            </a:r>
            <a:r>
              <a:rPr lang="it-IT" b="1" dirty="0" err="1">
                <a:highlight>
                  <a:srgbClr val="FFFF00"/>
                </a:highlight>
              </a:rPr>
              <a:t>Pratice</a:t>
            </a:r>
            <a:endParaRPr lang="it-IT" b="1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0862225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684ABA0C-AD64-944E-A3C1-B53BFA05008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783" t="18305" r="38607" b="20226"/>
          <a:stretch/>
        </p:blipFill>
        <p:spPr>
          <a:xfrm>
            <a:off x="929898" y="449450"/>
            <a:ext cx="10631838" cy="6408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95881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7B7DD28A-0F80-0643-99FD-FFBFB717CD2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931" t="10370" r="39154" b="3915"/>
          <a:stretch/>
        </p:blipFill>
        <p:spPr>
          <a:xfrm>
            <a:off x="1799771" y="362858"/>
            <a:ext cx="9187543" cy="6299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5844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2CFC83B2-3E57-7040-9BEA-E0364563EC3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834" t="29152" r="32957" b="27909"/>
          <a:stretch/>
        </p:blipFill>
        <p:spPr>
          <a:xfrm>
            <a:off x="557939" y="406400"/>
            <a:ext cx="10972799" cy="6288868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80EE4AD5-8546-6946-9AE1-9F9879CBE7B9}"/>
              </a:ext>
            </a:extLst>
          </p:cNvPr>
          <p:cNvSpPr txBox="1"/>
          <p:nvPr/>
        </p:nvSpPr>
        <p:spPr>
          <a:xfrm>
            <a:off x="0" y="0"/>
            <a:ext cx="28025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>
                <a:highlight>
                  <a:srgbClr val="FFFF00"/>
                </a:highlight>
              </a:rPr>
              <a:t>Training and </a:t>
            </a:r>
            <a:r>
              <a:rPr lang="it-IT" b="1" dirty="0" err="1">
                <a:highlight>
                  <a:srgbClr val="FFFF00"/>
                </a:highlight>
              </a:rPr>
              <a:t>Clinical</a:t>
            </a:r>
            <a:r>
              <a:rPr lang="it-IT" b="1" dirty="0">
                <a:highlight>
                  <a:srgbClr val="FFFF00"/>
                </a:highlight>
              </a:rPr>
              <a:t> </a:t>
            </a:r>
            <a:r>
              <a:rPr lang="it-IT" b="1" dirty="0" err="1">
                <a:highlight>
                  <a:srgbClr val="FFFF00"/>
                </a:highlight>
              </a:rPr>
              <a:t>Pratice</a:t>
            </a:r>
            <a:endParaRPr lang="it-IT" b="1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4074548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5E67FE51-A6A9-5346-8D30-9666AF86DA8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924" t="23051" r="37759" b="22486"/>
          <a:stretch/>
        </p:blipFill>
        <p:spPr>
          <a:xfrm>
            <a:off x="635431" y="387458"/>
            <a:ext cx="10755823" cy="6044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1100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D15A219E-7777-A844-B156-9765DBCA9E8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262" t="22365" r="44363" b="41506"/>
          <a:stretch/>
        </p:blipFill>
        <p:spPr>
          <a:xfrm>
            <a:off x="294969" y="589936"/>
            <a:ext cx="11503742" cy="5899355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22DC0F-DB17-3840-918D-FE3A79D3E624}"/>
              </a:ext>
            </a:extLst>
          </p:cNvPr>
          <p:cNvSpPr txBox="1"/>
          <p:nvPr/>
        </p:nvSpPr>
        <p:spPr>
          <a:xfrm>
            <a:off x="0" y="0"/>
            <a:ext cx="28025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>
                <a:highlight>
                  <a:srgbClr val="FFFF00"/>
                </a:highlight>
              </a:rPr>
              <a:t>Training and </a:t>
            </a:r>
            <a:r>
              <a:rPr lang="it-IT" b="1" dirty="0" err="1">
                <a:highlight>
                  <a:srgbClr val="FFFF00"/>
                </a:highlight>
              </a:rPr>
              <a:t>Clinical</a:t>
            </a:r>
            <a:r>
              <a:rPr lang="it-IT" b="1" dirty="0">
                <a:highlight>
                  <a:srgbClr val="FFFF00"/>
                </a:highlight>
              </a:rPr>
              <a:t> </a:t>
            </a:r>
            <a:r>
              <a:rPr lang="it-IT" b="1" dirty="0" err="1">
                <a:highlight>
                  <a:srgbClr val="FFFF00"/>
                </a:highlight>
              </a:rPr>
              <a:t>Pratice</a:t>
            </a:r>
            <a:endParaRPr lang="it-IT" b="1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1513643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EF5CE0F9-8C20-0D4D-B220-6F81D8255F0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530" t="57204" r="41039" b="6237"/>
          <a:stretch/>
        </p:blipFill>
        <p:spPr>
          <a:xfrm>
            <a:off x="648929" y="383459"/>
            <a:ext cx="11149781" cy="6076336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BE969453-E205-6445-9DDC-1AE60B4E1DFD}"/>
              </a:ext>
            </a:extLst>
          </p:cNvPr>
          <p:cNvSpPr txBox="1"/>
          <p:nvPr/>
        </p:nvSpPr>
        <p:spPr>
          <a:xfrm>
            <a:off x="0" y="0"/>
            <a:ext cx="28025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>
                <a:highlight>
                  <a:srgbClr val="FFFF00"/>
                </a:highlight>
              </a:rPr>
              <a:t>Training and </a:t>
            </a:r>
            <a:r>
              <a:rPr lang="it-IT" b="1" dirty="0" err="1">
                <a:highlight>
                  <a:srgbClr val="FFFF00"/>
                </a:highlight>
              </a:rPr>
              <a:t>Clinical</a:t>
            </a:r>
            <a:r>
              <a:rPr lang="it-IT" b="1" dirty="0">
                <a:highlight>
                  <a:srgbClr val="FFFF00"/>
                </a:highlight>
              </a:rPr>
              <a:t> </a:t>
            </a:r>
            <a:r>
              <a:rPr lang="it-IT" b="1" dirty="0" err="1">
                <a:highlight>
                  <a:srgbClr val="FFFF00"/>
                </a:highlight>
              </a:rPr>
              <a:t>Pratice</a:t>
            </a:r>
            <a:endParaRPr lang="it-IT" b="1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5337871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8C50701C-047A-674E-9A63-520A515F928C}"/>
              </a:ext>
            </a:extLst>
          </p:cNvPr>
          <p:cNvSpPr txBox="1"/>
          <p:nvPr/>
        </p:nvSpPr>
        <p:spPr>
          <a:xfrm>
            <a:off x="460761" y="2392506"/>
            <a:ext cx="1107246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/>
              <a:t>Management </a:t>
            </a:r>
            <a:r>
              <a:rPr lang="it-IT" sz="2800" b="1" dirty="0" err="1"/>
              <a:t>algorithms</a:t>
            </a:r>
            <a:r>
              <a:rPr lang="it-IT" sz="2800" b="1" dirty="0"/>
              <a:t> and </a:t>
            </a:r>
            <a:r>
              <a:rPr lang="it-IT" sz="2800" b="1" dirty="0" err="1"/>
              <a:t>artificial</a:t>
            </a:r>
            <a:r>
              <a:rPr lang="it-IT" sz="2800" b="1" dirty="0"/>
              <a:t> intelligence </a:t>
            </a:r>
            <a:r>
              <a:rPr lang="it-IT" sz="2800" b="1" dirty="0" err="1"/>
              <a:t>systems</a:t>
            </a:r>
            <a:r>
              <a:rPr lang="it-IT" sz="2800" b="1" dirty="0"/>
              <a:t> for </a:t>
            </a:r>
            <a:r>
              <a:rPr lang="it-IT" sz="2800" b="1" dirty="0" err="1"/>
              <a:t>cardiopulmonary</a:t>
            </a:r>
            <a:r>
              <a:rPr lang="it-IT" sz="2800" b="1" dirty="0"/>
              <a:t> bypass</a:t>
            </a:r>
          </a:p>
          <a:p>
            <a:pPr algn="just"/>
            <a:endParaRPr lang="it-IT" sz="2400" b="1" dirty="0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3A77C165-D2EF-1C4D-BE77-FEABC8EFB65F}"/>
              </a:ext>
            </a:extLst>
          </p:cNvPr>
          <p:cNvSpPr txBox="1"/>
          <p:nvPr/>
        </p:nvSpPr>
        <p:spPr>
          <a:xfrm>
            <a:off x="7994469" y="5316583"/>
            <a:ext cx="295818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/>
              <a:t>Ignazio Condello, </a:t>
            </a:r>
            <a:r>
              <a:rPr lang="it-IT" sz="2400" b="1" dirty="0" err="1"/>
              <a:t>PhD</a:t>
            </a:r>
            <a:endParaRPr lang="it-IT" sz="2400" b="1" dirty="0"/>
          </a:p>
          <a:p>
            <a:endParaRPr lang="it-IT" sz="2400" b="1" dirty="0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5DD67405-2AFB-C24C-A67E-243C8A984F56}"/>
              </a:ext>
            </a:extLst>
          </p:cNvPr>
          <p:cNvSpPr txBox="1"/>
          <p:nvPr/>
        </p:nvSpPr>
        <p:spPr>
          <a:xfrm>
            <a:off x="834923" y="5316583"/>
            <a:ext cx="324883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err="1"/>
              <a:t>Disclosure</a:t>
            </a:r>
            <a:r>
              <a:rPr lang="it-IT" b="1" dirty="0"/>
              <a:t>: </a:t>
            </a:r>
            <a:r>
              <a:rPr lang="it-IT" dirty="0" err="1"/>
              <a:t>Livanova</a:t>
            </a:r>
            <a:r>
              <a:rPr lang="it-IT" dirty="0"/>
              <a:t> Consultant</a:t>
            </a:r>
          </a:p>
          <a:p>
            <a:r>
              <a:rPr lang="it-IT" dirty="0"/>
              <a:t>                     </a:t>
            </a:r>
            <a:r>
              <a:rPr lang="it-IT" dirty="0" err="1"/>
              <a:t>Eurosets</a:t>
            </a:r>
            <a:r>
              <a:rPr lang="it-IT" dirty="0"/>
              <a:t> Consultant </a:t>
            </a:r>
          </a:p>
        </p:txBody>
      </p:sp>
    </p:spTree>
    <p:extLst>
      <p:ext uri="{BB962C8B-B14F-4D97-AF65-F5344CB8AC3E}">
        <p14:creationId xmlns:p14="http://schemas.microsoft.com/office/powerpoint/2010/main" val="42497212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3D53EABC-0A7D-B146-B593-E944C324CAF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293" t="40860" r="36201" b="14839"/>
          <a:stretch/>
        </p:blipFill>
        <p:spPr>
          <a:xfrm>
            <a:off x="206477" y="566057"/>
            <a:ext cx="11739717" cy="6291942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91BEADFE-9A40-BD4C-8A33-59738E1DD35C}"/>
              </a:ext>
            </a:extLst>
          </p:cNvPr>
          <p:cNvSpPr txBox="1"/>
          <p:nvPr/>
        </p:nvSpPr>
        <p:spPr>
          <a:xfrm>
            <a:off x="0" y="0"/>
            <a:ext cx="28025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>
                <a:highlight>
                  <a:srgbClr val="FFFF00"/>
                </a:highlight>
              </a:rPr>
              <a:t>Training and </a:t>
            </a:r>
            <a:r>
              <a:rPr lang="it-IT" b="1" dirty="0" err="1">
                <a:highlight>
                  <a:srgbClr val="FFFF00"/>
                </a:highlight>
              </a:rPr>
              <a:t>Clinical</a:t>
            </a:r>
            <a:r>
              <a:rPr lang="it-IT" b="1" dirty="0">
                <a:highlight>
                  <a:srgbClr val="FFFF00"/>
                </a:highlight>
              </a:rPr>
              <a:t> </a:t>
            </a:r>
            <a:r>
              <a:rPr lang="it-IT" b="1" dirty="0" err="1">
                <a:highlight>
                  <a:srgbClr val="FFFF00"/>
                </a:highlight>
              </a:rPr>
              <a:t>Pratice</a:t>
            </a:r>
            <a:endParaRPr lang="it-IT" b="1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7309054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3C41D3EA-517D-C749-BF25-DF1286A3F02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315" t="38870" r="37759" b="21356"/>
          <a:stretch/>
        </p:blipFill>
        <p:spPr>
          <a:xfrm>
            <a:off x="449451" y="464457"/>
            <a:ext cx="11742549" cy="6199814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7C9FEAF9-C47E-DA42-96ED-8831256CE335}"/>
              </a:ext>
            </a:extLst>
          </p:cNvPr>
          <p:cNvSpPr txBox="1"/>
          <p:nvPr/>
        </p:nvSpPr>
        <p:spPr>
          <a:xfrm>
            <a:off x="0" y="0"/>
            <a:ext cx="28025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>
                <a:highlight>
                  <a:srgbClr val="FFFF00"/>
                </a:highlight>
              </a:rPr>
              <a:t>Training and </a:t>
            </a:r>
            <a:r>
              <a:rPr lang="it-IT" b="1" dirty="0" err="1">
                <a:highlight>
                  <a:srgbClr val="FFFF00"/>
                </a:highlight>
              </a:rPr>
              <a:t>Clinical</a:t>
            </a:r>
            <a:r>
              <a:rPr lang="it-IT" b="1" dirty="0">
                <a:highlight>
                  <a:srgbClr val="FFFF00"/>
                </a:highlight>
              </a:rPr>
              <a:t> </a:t>
            </a:r>
            <a:r>
              <a:rPr lang="it-IT" b="1" dirty="0" err="1">
                <a:highlight>
                  <a:srgbClr val="FFFF00"/>
                </a:highlight>
              </a:rPr>
              <a:t>Pratice</a:t>
            </a:r>
            <a:endParaRPr lang="it-IT" b="1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1627735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9F8C440E-A725-3441-9DBA-638805F4A41F}"/>
              </a:ext>
            </a:extLst>
          </p:cNvPr>
          <p:cNvSpPr/>
          <p:nvPr/>
        </p:nvSpPr>
        <p:spPr>
          <a:xfrm>
            <a:off x="511444" y="605948"/>
            <a:ext cx="10631837" cy="57246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 err="1">
                <a:effectLst/>
                <a:latin typeface="Helvetica" pitchFamily="2" charset="0"/>
              </a:rPr>
              <a:t>Conclusions</a:t>
            </a:r>
            <a:endParaRPr lang="it-IT" b="1" dirty="0">
              <a:effectLst/>
              <a:latin typeface="Helvetica" pitchFamily="2" charset="0"/>
            </a:endParaRPr>
          </a:p>
          <a:p>
            <a:endParaRPr lang="it-IT" b="1" dirty="0">
              <a:effectLst/>
              <a:latin typeface="Helvetica" pitchFamily="2" charset="0"/>
            </a:endParaRPr>
          </a:p>
          <a:p>
            <a:pPr algn="just"/>
            <a:r>
              <a:rPr lang="it-IT" sz="2400" dirty="0">
                <a:effectLst/>
              </a:rPr>
              <a:t>The </a:t>
            </a:r>
            <a:r>
              <a:rPr lang="it-IT" sz="2400" dirty="0" err="1">
                <a:effectLst/>
              </a:rPr>
              <a:t>advantage</a:t>
            </a:r>
            <a:r>
              <a:rPr lang="it-IT" sz="2400" dirty="0">
                <a:effectLst/>
              </a:rPr>
              <a:t> of AI </a:t>
            </a:r>
            <a:r>
              <a:rPr lang="it-IT" sz="2400" dirty="0" err="1">
                <a:effectLst/>
              </a:rPr>
              <a:t>applied</a:t>
            </a:r>
            <a:r>
              <a:rPr lang="it-IT" sz="2400" dirty="0">
                <a:effectLst/>
              </a:rPr>
              <a:t> to </a:t>
            </a:r>
            <a:r>
              <a:rPr lang="it-IT" sz="2400" dirty="0" err="1">
                <a:effectLst/>
              </a:rPr>
              <a:t>metabolic</a:t>
            </a:r>
            <a:r>
              <a:rPr lang="it-IT" sz="2400" dirty="0">
                <a:effectLst/>
              </a:rPr>
              <a:t> management </a:t>
            </a:r>
            <a:r>
              <a:rPr lang="it-IT" sz="2400" dirty="0" err="1">
                <a:effectLst/>
              </a:rPr>
              <a:t>during</a:t>
            </a:r>
            <a:r>
              <a:rPr lang="it-IT" sz="2400" dirty="0">
                <a:effectLst/>
              </a:rPr>
              <a:t> </a:t>
            </a:r>
            <a:r>
              <a:rPr lang="it-IT" sz="2400" dirty="0" err="1">
                <a:effectLst/>
              </a:rPr>
              <a:t>extracorporeal</a:t>
            </a:r>
            <a:r>
              <a:rPr lang="it-IT" sz="2400" dirty="0">
                <a:effectLst/>
              </a:rPr>
              <a:t> </a:t>
            </a:r>
            <a:r>
              <a:rPr lang="it-IT" sz="2400" dirty="0" err="1">
                <a:effectLst/>
              </a:rPr>
              <a:t>circulation</a:t>
            </a:r>
            <a:r>
              <a:rPr lang="it-IT" sz="2400" dirty="0">
                <a:effectLst/>
              </a:rPr>
              <a:t> </a:t>
            </a:r>
            <a:r>
              <a:rPr lang="it-IT" sz="2400" dirty="0" err="1">
                <a:effectLst/>
              </a:rPr>
              <a:t>resides</a:t>
            </a:r>
            <a:r>
              <a:rPr lang="it-IT" sz="2400" dirty="0">
                <a:effectLst/>
              </a:rPr>
              <a:t> in the </a:t>
            </a:r>
            <a:r>
              <a:rPr lang="it-IT" sz="2400" dirty="0" err="1">
                <a:effectLst/>
              </a:rPr>
              <a:t>possibility</a:t>
            </a:r>
            <a:r>
              <a:rPr lang="it-IT" sz="2400" dirty="0">
                <a:effectLst/>
              </a:rPr>
              <a:t> of </a:t>
            </a:r>
            <a:r>
              <a:rPr lang="it-IT" sz="2400" dirty="0" err="1">
                <a:effectLst/>
              </a:rPr>
              <a:t>integrating</a:t>
            </a:r>
            <a:r>
              <a:rPr lang="it-IT" sz="2400" dirty="0">
                <a:effectLst/>
              </a:rPr>
              <a:t> the </a:t>
            </a:r>
            <a:r>
              <a:rPr lang="it-IT" sz="2400" dirty="0" err="1">
                <a:effectLst/>
              </a:rPr>
              <a:t>calculated</a:t>
            </a:r>
            <a:r>
              <a:rPr lang="it-IT" sz="2400" dirty="0">
                <a:effectLst/>
              </a:rPr>
              <a:t> and </a:t>
            </a:r>
            <a:r>
              <a:rPr lang="it-IT" sz="2400" dirty="0" err="1">
                <a:effectLst/>
              </a:rPr>
              <a:t>highly</a:t>
            </a:r>
            <a:r>
              <a:rPr lang="it-IT" sz="2400" dirty="0">
                <a:effectLst/>
              </a:rPr>
              <a:t> </a:t>
            </a:r>
            <a:r>
              <a:rPr lang="it-IT" sz="2400" dirty="0" err="1">
                <a:effectLst/>
              </a:rPr>
              <a:t>variable</a:t>
            </a:r>
            <a:endParaRPr lang="it-IT" sz="2400" dirty="0">
              <a:effectLst/>
            </a:endParaRPr>
          </a:p>
          <a:p>
            <a:pPr algn="just"/>
            <a:r>
              <a:rPr lang="it-IT" sz="2400" dirty="0" err="1">
                <a:effectLst/>
              </a:rPr>
              <a:t>metabolic</a:t>
            </a:r>
            <a:r>
              <a:rPr lang="it-IT" sz="2400" dirty="0">
                <a:effectLst/>
              </a:rPr>
              <a:t> </a:t>
            </a:r>
            <a:r>
              <a:rPr lang="it-IT" sz="2400" dirty="0" err="1">
                <a:effectLst/>
              </a:rPr>
              <a:t>parameters</a:t>
            </a:r>
            <a:r>
              <a:rPr lang="it-IT" sz="2400" dirty="0">
                <a:effectLst/>
              </a:rPr>
              <a:t> </a:t>
            </a:r>
            <a:r>
              <a:rPr lang="it-IT" sz="2400" dirty="0" err="1">
                <a:effectLst/>
              </a:rPr>
              <a:t>into</a:t>
            </a:r>
            <a:r>
              <a:rPr lang="it-IT" sz="2400" dirty="0">
                <a:effectLst/>
              </a:rPr>
              <a:t> the </a:t>
            </a:r>
            <a:r>
              <a:rPr lang="it-IT" sz="2400" dirty="0" err="1">
                <a:effectLst/>
              </a:rPr>
              <a:t>monitoring</a:t>
            </a:r>
            <a:r>
              <a:rPr lang="it-IT" sz="2400" dirty="0">
                <a:effectLst/>
              </a:rPr>
              <a:t> </a:t>
            </a:r>
            <a:r>
              <a:rPr lang="it-IT" sz="2400" dirty="0" err="1">
                <a:effectLst/>
              </a:rPr>
              <a:t>systems</a:t>
            </a:r>
            <a:r>
              <a:rPr lang="it-IT" sz="2400" dirty="0">
                <a:effectLst/>
              </a:rPr>
              <a:t>. </a:t>
            </a:r>
            <a:r>
              <a:rPr lang="it-IT" sz="2400" dirty="0" err="1">
                <a:effectLst/>
              </a:rPr>
              <a:t>This</a:t>
            </a:r>
            <a:r>
              <a:rPr lang="it-IT" sz="2400" dirty="0">
                <a:effectLst/>
              </a:rPr>
              <a:t> management </a:t>
            </a:r>
            <a:r>
              <a:rPr lang="it-IT" sz="2400" dirty="0" err="1">
                <a:effectLst/>
              </a:rPr>
              <a:t>system</a:t>
            </a:r>
            <a:r>
              <a:rPr lang="it-IT" sz="2400" dirty="0">
                <a:effectLst/>
              </a:rPr>
              <a:t> </a:t>
            </a:r>
            <a:r>
              <a:rPr lang="it-IT" sz="2400" dirty="0" err="1">
                <a:effectLst/>
              </a:rPr>
              <a:t>remains</a:t>
            </a:r>
            <a:r>
              <a:rPr lang="it-IT" sz="2400" dirty="0">
                <a:effectLst/>
              </a:rPr>
              <a:t> </a:t>
            </a:r>
            <a:r>
              <a:rPr lang="it-IT" sz="2400" dirty="0" err="1">
                <a:effectLst/>
              </a:rPr>
              <a:t>flexible</a:t>
            </a:r>
            <a:r>
              <a:rPr lang="it-IT" sz="2400" dirty="0">
                <a:effectLst/>
              </a:rPr>
              <a:t> to the </a:t>
            </a:r>
            <a:r>
              <a:rPr lang="it-IT" sz="2400" dirty="0" err="1">
                <a:effectLst/>
              </a:rPr>
              <a:t>changes</a:t>
            </a:r>
            <a:r>
              <a:rPr lang="it-IT" sz="2400" dirty="0">
                <a:effectLst/>
              </a:rPr>
              <a:t> in </a:t>
            </a:r>
            <a:r>
              <a:rPr lang="it-IT" sz="2400" dirty="0" err="1">
                <a:effectLst/>
              </a:rPr>
              <a:t>internal</a:t>
            </a:r>
            <a:r>
              <a:rPr lang="it-IT" sz="2400" dirty="0">
                <a:effectLst/>
              </a:rPr>
              <a:t> data management </a:t>
            </a:r>
            <a:r>
              <a:rPr lang="it-IT" sz="2400" dirty="0" err="1">
                <a:effectLst/>
              </a:rPr>
              <a:t>parameters</a:t>
            </a:r>
            <a:r>
              <a:rPr lang="it-IT" sz="2400" dirty="0">
                <a:effectLst/>
              </a:rPr>
              <a:t> </a:t>
            </a:r>
            <a:r>
              <a:rPr lang="it-IT" sz="2400" dirty="0" err="1">
                <a:effectLst/>
              </a:rPr>
              <a:t>that</a:t>
            </a:r>
            <a:r>
              <a:rPr lang="it-IT" sz="2400" dirty="0"/>
              <a:t> </a:t>
            </a:r>
            <a:r>
              <a:rPr lang="it-IT" sz="2400" dirty="0">
                <a:effectLst/>
              </a:rPr>
              <a:t>can be </a:t>
            </a:r>
            <a:r>
              <a:rPr lang="it-IT" sz="2400" dirty="0" err="1">
                <a:effectLst/>
              </a:rPr>
              <a:t>expanded</a:t>
            </a:r>
            <a:r>
              <a:rPr lang="it-IT" sz="2400" dirty="0">
                <a:effectLst/>
              </a:rPr>
              <a:t> and </a:t>
            </a:r>
            <a:r>
              <a:rPr lang="it-IT" sz="2400" dirty="0" err="1">
                <a:effectLst/>
              </a:rPr>
              <a:t>modified</a:t>
            </a:r>
            <a:r>
              <a:rPr lang="it-IT" sz="2400" dirty="0">
                <a:effectLst/>
              </a:rPr>
              <a:t> by the staff, </a:t>
            </a:r>
            <a:r>
              <a:rPr lang="it-IT" sz="2400" dirty="0" err="1">
                <a:effectLst/>
              </a:rPr>
              <a:t>thus</a:t>
            </a:r>
            <a:r>
              <a:rPr lang="it-IT" sz="2400" dirty="0">
                <a:effectLst/>
              </a:rPr>
              <a:t> </a:t>
            </a:r>
            <a:r>
              <a:rPr lang="it-IT" sz="2400" dirty="0" err="1">
                <a:effectLst/>
              </a:rPr>
              <a:t>customizing</a:t>
            </a:r>
            <a:r>
              <a:rPr lang="it-IT" sz="2400" dirty="0"/>
              <a:t> </a:t>
            </a:r>
            <a:r>
              <a:rPr lang="it-IT" sz="2400" dirty="0">
                <a:effectLst/>
              </a:rPr>
              <a:t>the </a:t>
            </a:r>
            <a:r>
              <a:rPr lang="it-IT" sz="2400" dirty="0" err="1">
                <a:effectLst/>
              </a:rPr>
              <a:t>type</a:t>
            </a:r>
            <a:r>
              <a:rPr lang="it-IT" sz="2400" dirty="0">
                <a:effectLst/>
              </a:rPr>
              <a:t> of </a:t>
            </a:r>
            <a:r>
              <a:rPr lang="it-IT" sz="2400" dirty="0" err="1">
                <a:effectLst/>
              </a:rPr>
              <a:t>conduct</a:t>
            </a:r>
            <a:r>
              <a:rPr lang="it-IT" sz="2400" dirty="0">
                <a:effectLst/>
              </a:rPr>
              <a:t> </a:t>
            </a:r>
            <a:r>
              <a:rPr lang="it-IT" sz="2400" dirty="0" err="1">
                <a:effectLst/>
              </a:rPr>
              <a:t>based</a:t>
            </a:r>
            <a:r>
              <a:rPr lang="it-IT" sz="2400" dirty="0">
                <a:effectLst/>
              </a:rPr>
              <a:t> on the </a:t>
            </a:r>
            <a:r>
              <a:rPr lang="it-IT" sz="2400" dirty="0" err="1">
                <a:effectLst/>
              </a:rPr>
              <a:t>experience</a:t>
            </a:r>
            <a:r>
              <a:rPr lang="it-IT" sz="2400" dirty="0"/>
              <a:t> </a:t>
            </a:r>
            <a:r>
              <a:rPr lang="it-IT" sz="2400" dirty="0">
                <a:effectLst/>
              </a:rPr>
              <a:t>of the center. Goal </a:t>
            </a:r>
            <a:r>
              <a:rPr lang="it-IT" sz="2400" dirty="0" err="1">
                <a:effectLst/>
              </a:rPr>
              <a:t>directed</a:t>
            </a:r>
            <a:r>
              <a:rPr lang="it-IT" sz="2400" dirty="0">
                <a:effectLst/>
              </a:rPr>
              <a:t> </a:t>
            </a:r>
            <a:r>
              <a:rPr lang="it-IT" sz="2400" dirty="0" err="1">
                <a:effectLst/>
              </a:rPr>
              <a:t>perfusion</a:t>
            </a:r>
            <a:r>
              <a:rPr lang="it-IT" sz="2400" dirty="0">
                <a:effectLst/>
              </a:rPr>
              <a:t> </a:t>
            </a:r>
            <a:r>
              <a:rPr lang="it-IT" sz="2400" dirty="0" err="1">
                <a:effectLst/>
              </a:rPr>
              <a:t>has</a:t>
            </a:r>
            <a:r>
              <a:rPr lang="it-IT" sz="2400" dirty="0">
                <a:effectLst/>
              </a:rPr>
              <a:t> </a:t>
            </a:r>
            <a:r>
              <a:rPr lang="it-IT" sz="2400" dirty="0" err="1">
                <a:effectLst/>
              </a:rPr>
              <a:t>improved</a:t>
            </a:r>
            <a:r>
              <a:rPr lang="it-IT" sz="2400" dirty="0"/>
              <a:t> </a:t>
            </a:r>
            <a:r>
              <a:rPr lang="it-IT" sz="2400" dirty="0" err="1">
                <a:effectLst/>
              </a:rPr>
              <a:t>metabolic</a:t>
            </a:r>
            <a:r>
              <a:rPr lang="it-IT" sz="2400" dirty="0">
                <a:effectLst/>
              </a:rPr>
              <a:t> management </a:t>
            </a:r>
            <a:r>
              <a:rPr lang="it-IT" sz="2400" dirty="0" err="1">
                <a:effectLst/>
              </a:rPr>
              <a:t>resulting</a:t>
            </a:r>
            <a:r>
              <a:rPr lang="it-IT" sz="2400" dirty="0">
                <a:effectLst/>
              </a:rPr>
              <a:t> in a </a:t>
            </a:r>
            <a:r>
              <a:rPr lang="it-IT" sz="2400" dirty="0" err="1">
                <a:effectLst/>
              </a:rPr>
              <a:t>lower</a:t>
            </a:r>
            <a:r>
              <a:rPr lang="it-IT" sz="2400" dirty="0">
                <a:effectLst/>
              </a:rPr>
              <a:t> </a:t>
            </a:r>
            <a:r>
              <a:rPr lang="it-IT" sz="2400" dirty="0" err="1">
                <a:effectLst/>
              </a:rPr>
              <a:t>incidence</a:t>
            </a:r>
            <a:r>
              <a:rPr lang="it-IT" sz="2400" dirty="0"/>
              <a:t> </a:t>
            </a:r>
            <a:r>
              <a:rPr lang="it-IT" sz="2400" dirty="0">
                <a:effectLst/>
              </a:rPr>
              <a:t>of acute </a:t>
            </a:r>
            <a:r>
              <a:rPr lang="it-IT" sz="2400" dirty="0" err="1">
                <a:effectLst/>
              </a:rPr>
              <a:t>renal</a:t>
            </a:r>
            <a:r>
              <a:rPr lang="it-IT" sz="2400" dirty="0">
                <a:effectLst/>
              </a:rPr>
              <a:t> </a:t>
            </a:r>
            <a:r>
              <a:rPr lang="it-IT" sz="2400" dirty="0" err="1">
                <a:effectLst/>
              </a:rPr>
              <a:t>failure</a:t>
            </a:r>
            <a:r>
              <a:rPr lang="it-IT" sz="2400" dirty="0">
                <a:effectLst/>
              </a:rPr>
              <a:t>. </a:t>
            </a:r>
            <a:r>
              <a:rPr lang="it-IT" sz="2400" dirty="0" err="1">
                <a:effectLst/>
              </a:rPr>
              <a:t>However</a:t>
            </a:r>
            <a:r>
              <a:rPr lang="it-IT" sz="2400" dirty="0">
                <a:effectLst/>
              </a:rPr>
              <a:t>, </a:t>
            </a:r>
            <a:r>
              <a:rPr lang="it-IT" sz="2400" dirty="0" err="1">
                <a:effectLst/>
              </a:rPr>
              <a:t>there</a:t>
            </a:r>
            <a:r>
              <a:rPr lang="it-IT" sz="2400" dirty="0">
                <a:effectLst/>
              </a:rPr>
              <a:t> </a:t>
            </a:r>
            <a:r>
              <a:rPr lang="it-IT" sz="2400" dirty="0" err="1">
                <a:effectLst/>
              </a:rPr>
              <a:t>have</a:t>
            </a:r>
            <a:r>
              <a:rPr lang="it-IT" sz="2400" dirty="0">
                <a:effectLst/>
              </a:rPr>
              <a:t> </a:t>
            </a:r>
            <a:r>
              <a:rPr lang="it-IT" sz="2400" dirty="0" err="1">
                <a:effectLst/>
              </a:rPr>
              <a:t>not</a:t>
            </a:r>
            <a:r>
              <a:rPr lang="it-IT" sz="2400" dirty="0">
                <a:effectLst/>
              </a:rPr>
              <a:t> </a:t>
            </a:r>
            <a:r>
              <a:rPr lang="it-IT" sz="2400" dirty="0" err="1">
                <a:effectLst/>
              </a:rPr>
              <a:t>been</a:t>
            </a:r>
            <a:r>
              <a:rPr lang="it-IT" sz="2400" dirty="0">
                <a:effectLst/>
              </a:rPr>
              <a:t> </a:t>
            </a:r>
            <a:r>
              <a:rPr lang="it-IT" sz="2400" dirty="0" err="1">
                <a:effectLst/>
              </a:rPr>
              <a:t>systems</a:t>
            </a:r>
            <a:r>
              <a:rPr lang="it-IT" sz="2400" dirty="0"/>
              <a:t> </a:t>
            </a:r>
            <a:r>
              <a:rPr lang="it-IT" sz="2400" dirty="0">
                <a:effectLst/>
              </a:rPr>
              <a:t>with </a:t>
            </a:r>
            <a:r>
              <a:rPr lang="it-IT" sz="2400" dirty="0" err="1">
                <a:effectLst/>
              </a:rPr>
              <a:t>algorithms</a:t>
            </a:r>
            <a:r>
              <a:rPr lang="it-IT" sz="2400" dirty="0">
                <a:effectLst/>
              </a:rPr>
              <a:t> for the </a:t>
            </a:r>
            <a:r>
              <a:rPr lang="it-IT" sz="2400" dirty="0" err="1">
                <a:effectLst/>
              </a:rPr>
              <a:t>identification</a:t>
            </a:r>
            <a:r>
              <a:rPr lang="it-IT" sz="2400" dirty="0">
                <a:effectLst/>
              </a:rPr>
              <a:t> of the </a:t>
            </a:r>
            <a:r>
              <a:rPr lang="it-IT" sz="2400" dirty="0" err="1"/>
              <a:t>optimal</a:t>
            </a:r>
            <a:r>
              <a:rPr lang="it-IT" sz="2400" dirty="0"/>
              <a:t> way to </a:t>
            </a:r>
            <a:r>
              <a:rPr lang="it-IT" sz="2400" dirty="0" err="1"/>
              <a:t>resolve</a:t>
            </a:r>
            <a:r>
              <a:rPr lang="it-IT" sz="2400" dirty="0"/>
              <a:t> </a:t>
            </a:r>
            <a:r>
              <a:rPr lang="it-IT" sz="2400" dirty="0" err="1"/>
              <a:t>metabolic</a:t>
            </a:r>
            <a:r>
              <a:rPr lang="it-IT" sz="2400" dirty="0"/>
              <a:t> </a:t>
            </a:r>
            <a:r>
              <a:rPr lang="it-IT" sz="2400" dirty="0" err="1"/>
              <a:t>problems</a:t>
            </a:r>
            <a:r>
              <a:rPr lang="it-IT" sz="2400" dirty="0"/>
              <a:t>. </a:t>
            </a:r>
            <a:r>
              <a:rPr lang="it-IT" sz="2400" dirty="0" err="1"/>
              <a:t>Different</a:t>
            </a:r>
            <a:r>
              <a:rPr lang="it-IT" sz="2400" dirty="0"/>
              <a:t> management </a:t>
            </a:r>
            <a:r>
              <a:rPr lang="it-IT" sz="2400" dirty="0" err="1"/>
              <a:t>algorithms</a:t>
            </a:r>
            <a:r>
              <a:rPr lang="it-IT" sz="2400" dirty="0"/>
              <a:t> for </a:t>
            </a:r>
            <a:r>
              <a:rPr lang="it-IT" sz="2400" dirty="0" err="1"/>
              <a:t>extracorporeal</a:t>
            </a:r>
            <a:r>
              <a:rPr lang="it-IT" sz="2400" dirty="0"/>
              <a:t> </a:t>
            </a:r>
            <a:r>
              <a:rPr lang="it-IT" sz="2400" dirty="0" err="1"/>
              <a:t>procedures</a:t>
            </a:r>
            <a:r>
              <a:rPr lang="it-IT" sz="2400" dirty="0"/>
              <a:t> </a:t>
            </a:r>
            <a:r>
              <a:rPr lang="it-IT" sz="2400" dirty="0" err="1"/>
              <a:t>interfaced</a:t>
            </a:r>
            <a:r>
              <a:rPr lang="it-IT" sz="2400" dirty="0"/>
              <a:t> with </a:t>
            </a:r>
            <a:r>
              <a:rPr lang="it-IT" sz="2400" dirty="0" err="1"/>
              <a:t>metabolic</a:t>
            </a:r>
            <a:r>
              <a:rPr lang="it-IT" sz="2400" dirty="0"/>
              <a:t> </a:t>
            </a:r>
            <a:r>
              <a:rPr lang="it-IT" sz="2400" dirty="0" err="1"/>
              <a:t>monitoring</a:t>
            </a:r>
            <a:r>
              <a:rPr lang="it-IT" sz="2400" dirty="0"/>
              <a:t> </a:t>
            </a:r>
            <a:r>
              <a:rPr lang="it-IT" sz="2400" dirty="0" err="1"/>
              <a:t>systems</a:t>
            </a:r>
            <a:r>
              <a:rPr lang="it-IT" sz="2400" dirty="0"/>
              <a:t> </a:t>
            </a:r>
            <a:r>
              <a:rPr lang="it-IT" sz="2400" dirty="0" err="1"/>
              <a:t>already</a:t>
            </a:r>
            <a:endParaRPr lang="it-IT" sz="2400" dirty="0"/>
          </a:p>
          <a:p>
            <a:pPr algn="just"/>
            <a:r>
              <a:rPr lang="it-IT" sz="2400" dirty="0" err="1"/>
              <a:t>exist</a:t>
            </a:r>
            <a:r>
              <a:rPr lang="it-IT" sz="2400" dirty="0"/>
              <a:t> on the market and are </a:t>
            </a:r>
            <a:r>
              <a:rPr lang="it-IT" sz="2400" dirty="0" err="1"/>
              <a:t>applied</a:t>
            </a:r>
            <a:r>
              <a:rPr lang="it-IT" sz="2400" dirty="0"/>
              <a:t> in </a:t>
            </a:r>
            <a:r>
              <a:rPr lang="it-IT" sz="2400" dirty="0" err="1"/>
              <a:t>clinical</a:t>
            </a:r>
            <a:r>
              <a:rPr lang="it-IT" sz="2400" dirty="0"/>
              <a:t> </a:t>
            </a:r>
            <a:r>
              <a:rPr lang="it-IT" sz="2400" dirty="0" err="1"/>
              <a:t>practice</a:t>
            </a:r>
            <a:r>
              <a:rPr lang="it-IT" sz="2400" dirty="0"/>
              <a:t>. </a:t>
            </a:r>
            <a:r>
              <a:rPr lang="it-IT" sz="2400" dirty="0" err="1"/>
              <a:t>These</a:t>
            </a:r>
            <a:r>
              <a:rPr lang="it-IT" sz="2400" dirty="0"/>
              <a:t> </a:t>
            </a:r>
            <a:r>
              <a:rPr lang="it-IT" sz="2400" dirty="0" err="1"/>
              <a:t>algorithms</a:t>
            </a:r>
            <a:r>
              <a:rPr lang="it-IT" sz="2400" dirty="0"/>
              <a:t> </a:t>
            </a:r>
            <a:r>
              <a:rPr lang="it-IT" sz="2400" dirty="0" err="1"/>
              <a:t>could</a:t>
            </a:r>
            <a:r>
              <a:rPr lang="it-IT" sz="2400" dirty="0"/>
              <a:t> </a:t>
            </a:r>
            <a:r>
              <a:rPr lang="it-IT" sz="2400" dirty="0" err="1"/>
              <a:t>provide</a:t>
            </a:r>
            <a:r>
              <a:rPr lang="it-IT" sz="2400" dirty="0"/>
              <a:t> </a:t>
            </a:r>
            <a:r>
              <a:rPr lang="it-IT" sz="2400" dirty="0" err="1"/>
              <a:t>guidance</a:t>
            </a:r>
            <a:r>
              <a:rPr lang="it-IT" sz="2400" dirty="0"/>
              <a:t> for </a:t>
            </a:r>
            <a:r>
              <a:rPr lang="it-IT" sz="2400" dirty="0" err="1"/>
              <a:t>selecting</a:t>
            </a:r>
            <a:r>
              <a:rPr lang="it-IT" sz="2400" dirty="0"/>
              <a:t> the best </a:t>
            </a:r>
            <a:r>
              <a:rPr lang="it-IT" sz="2400" dirty="0" err="1"/>
              <a:t>metabolic</a:t>
            </a:r>
            <a:r>
              <a:rPr lang="it-IT" sz="2400" dirty="0"/>
              <a:t> </a:t>
            </a:r>
            <a:r>
              <a:rPr lang="it-IT" sz="2400" dirty="0" err="1"/>
              <a:t>strategy</a:t>
            </a:r>
            <a:r>
              <a:rPr lang="it-IT" sz="2400" dirty="0"/>
              <a:t> with the </a:t>
            </a:r>
            <a:r>
              <a:rPr lang="it-IT" sz="2400" dirty="0" err="1"/>
              <a:t>aim</a:t>
            </a:r>
            <a:r>
              <a:rPr lang="it-IT" sz="2400" dirty="0"/>
              <a:t> </a:t>
            </a:r>
            <a:r>
              <a:rPr lang="it-IT" sz="2400" dirty="0" err="1"/>
              <a:t>at</a:t>
            </a:r>
            <a:r>
              <a:rPr lang="it-IT" sz="2400" dirty="0"/>
              <a:t> </a:t>
            </a:r>
            <a:r>
              <a:rPr lang="it-IT" sz="2400" dirty="0" err="1"/>
              <a:t>reducing</a:t>
            </a:r>
            <a:endParaRPr lang="it-IT" sz="2400" dirty="0"/>
          </a:p>
          <a:p>
            <a:pPr algn="just"/>
            <a:r>
              <a:rPr lang="it-IT" sz="2400" dirty="0"/>
              <a:t>human </a:t>
            </a:r>
            <a:r>
              <a:rPr lang="it-IT" sz="2400" dirty="0" err="1"/>
              <a:t>error</a:t>
            </a:r>
            <a:r>
              <a:rPr lang="it-IT" sz="2400" dirty="0"/>
              <a:t> and </a:t>
            </a:r>
            <a:r>
              <a:rPr lang="it-IT" sz="2400" dirty="0" err="1"/>
              <a:t>orienting</a:t>
            </a:r>
            <a:r>
              <a:rPr lang="it-IT" sz="2400" dirty="0"/>
              <a:t> </a:t>
            </a:r>
            <a:r>
              <a:rPr lang="it-IT" sz="2400" dirty="0" err="1"/>
              <a:t>young</a:t>
            </a:r>
            <a:r>
              <a:rPr lang="it-IT" sz="2400" dirty="0"/>
              <a:t> </a:t>
            </a:r>
            <a:r>
              <a:rPr lang="it-IT" sz="2400" dirty="0" err="1"/>
              <a:t>operators</a:t>
            </a:r>
            <a:r>
              <a:rPr lang="it-IT" sz="2400" dirty="0"/>
              <a:t> </a:t>
            </a:r>
            <a:r>
              <a:rPr lang="it-IT" sz="2400" dirty="0" err="1"/>
              <a:t>toward</a:t>
            </a:r>
            <a:r>
              <a:rPr lang="it-IT" sz="2400" dirty="0"/>
              <a:t> </a:t>
            </a:r>
            <a:r>
              <a:rPr lang="it-IT" sz="2400" dirty="0" err="1"/>
              <a:t>optimized</a:t>
            </a:r>
            <a:r>
              <a:rPr lang="it-IT" sz="2400" dirty="0"/>
              <a:t> management.</a:t>
            </a:r>
          </a:p>
          <a:p>
            <a:pPr algn="just"/>
            <a:endParaRPr lang="it-IT" dirty="0">
              <a:effectLst/>
              <a:latin typeface="Time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7120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18402223-B720-524D-8AF1-EC58033D31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100" y="4074257"/>
            <a:ext cx="4071938" cy="2257425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D0CCA667-23BD-354D-AE94-F22E3E181111}"/>
              </a:ext>
            </a:extLst>
          </p:cNvPr>
          <p:cNvSpPr txBox="1"/>
          <p:nvPr/>
        </p:nvSpPr>
        <p:spPr>
          <a:xfrm>
            <a:off x="6824336" y="4257844"/>
            <a:ext cx="5040354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2400" b="1" dirty="0"/>
              <a:t>Ignazio Condello, </a:t>
            </a:r>
            <a:r>
              <a:rPr lang="it-IT" sz="2400" b="1" dirty="0" err="1"/>
              <a:t>PhD</a:t>
            </a:r>
            <a:endParaRPr lang="it-IT" sz="2400" b="1" dirty="0"/>
          </a:p>
          <a:p>
            <a:pPr algn="ctr"/>
            <a:r>
              <a:rPr lang="it-IT" sz="2400" dirty="0"/>
              <a:t>Anthea </a:t>
            </a:r>
            <a:r>
              <a:rPr lang="it-IT" sz="2400" dirty="0" err="1"/>
              <a:t>Hospital,GVM</a:t>
            </a:r>
            <a:r>
              <a:rPr lang="it-IT" sz="2400" dirty="0"/>
              <a:t> Care &amp; </a:t>
            </a:r>
            <a:r>
              <a:rPr lang="it-IT" sz="2400" dirty="0" err="1"/>
              <a:t>Research</a:t>
            </a:r>
            <a:endParaRPr lang="it-IT" sz="2400" dirty="0"/>
          </a:p>
          <a:p>
            <a:pPr algn="ctr"/>
            <a:r>
              <a:rPr lang="it-IT" sz="2400" dirty="0"/>
              <a:t> </a:t>
            </a:r>
            <a:r>
              <a:rPr lang="it-IT" sz="2400" dirty="0" err="1"/>
              <a:t>Bari,Italy</a:t>
            </a:r>
            <a:endParaRPr lang="it-IT" sz="2400" dirty="0"/>
          </a:p>
          <a:p>
            <a:endParaRPr lang="it-IT" sz="2400" b="1" dirty="0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A751FB0D-AA3E-D14F-A335-64B45F0A4B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07713" y="0"/>
            <a:ext cx="4673600" cy="800100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94403908-9F09-BD41-95EB-CB95C27DD63E}"/>
              </a:ext>
            </a:extLst>
          </p:cNvPr>
          <p:cNvSpPr txBox="1"/>
          <p:nvPr/>
        </p:nvSpPr>
        <p:spPr>
          <a:xfrm>
            <a:off x="308361" y="2082696"/>
            <a:ext cx="1107246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/>
              <a:t>THANK YOU</a:t>
            </a:r>
          </a:p>
          <a:p>
            <a:pPr algn="just"/>
            <a:endParaRPr lang="it-IT" sz="2400" b="1" dirty="0"/>
          </a:p>
        </p:txBody>
      </p:sp>
    </p:spTree>
    <p:extLst>
      <p:ext uri="{BB962C8B-B14F-4D97-AF65-F5344CB8AC3E}">
        <p14:creationId xmlns:p14="http://schemas.microsoft.com/office/powerpoint/2010/main" val="28066368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32C9F683-7C73-F341-B997-F903EB83181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sharpenSoften amount="100000"/>
                    </a14:imgEffect>
                  </a14:imgLayer>
                </a14:imgProps>
              </a:ext>
            </a:extLst>
          </a:blip>
          <a:srcRect l="26758" t="22223" r="38964" b="5608"/>
          <a:stretch/>
        </p:blipFill>
        <p:spPr>
          <a:xfrm>
            <a:off x="1973943" y="0"/>
            <a:ext cx="8171543" cy="6857999"/>
          </a:xfrm>
          <a:prstGeom prst="rect">
            <a:avLst/>
          </a:prstGeom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C77037EF-2665-AC4F-8397-A4A52C9F3A3F}"/>
              </a:ext>
            </a:extLst>
          </p:cNvPr>
          <p:cNvSpPr/>
          <p:nvPr/>
        </p:nvSpPr>
        <p:spPr>
          <a:xfrm>
            <a:off x="6052457" y="3062514"/>
            <a:ext cx="3860800" cy="1233715"/>
          </a:xfrm>
          <a:prstGeom prst="rect">
            <a:avLst/>
          </a:prstGeom>
          <a:solidFill>
            <a:srgbClr val="FFFF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E31249E8-E62D-3846-AD0E-06F2A267826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662" t="26614" r="57185" b="59999"/>
          <a:stretch/>
        </p:blipFill>
        <p:spPr>
          <a:xfrm>
            <a:off x="9419772" y="5074557"/>
            <a:ext cx="2554514" cy="1369787"/>
          </a:xfrm>
          <a:prstGeom prst="rect">
            <a:avLst/>
          </a:prstGeom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id="{F6B214AD-DD22-3F4B-82F3-9A57729A3931}"/>
              </a:ext>
            </a:extLst>
          </p:cNvPr>
          <p:cNvSpPr/>
          <p:nvPr/>
        </p:nvSpPr>
        <p:spPr>
          <a:xfrm>
            <a:off x="1973943" y="355600"/>
            <a:ext cx="2458357" cy="2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71859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47503E91-BBA3-BC4E-BDC7-C4BB7BAD27C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67" t="34576" r="32533" b="37175"/>
          <a:stretch/>
        </p:blipFill>
        <p:spPr>
          <a:xfrm>
            <a:off x="759417" y="0"/>
            <a:ext cx="6617776" cy="2014780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817A4520-5C29-154C-9E66-DAD7BE123E1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811" t="31828" r="54749" b="47528"/>
          <a:stretch/>
        </p:blipFill>
        <p:spPr>
          <a:xfrm>
            <a:off x="8122778" y="0"/>
            <a:ext cx="3407960" cy="929898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5FC343C7-8CD6-7C4C-88DB-74F06A6F4F4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465" t="24223" r="16840" b="25876"/>
          <a:stretch/>
        </p:blipFill>
        <p:spPr>
          <a:xfrm>
            <a:off x="759417" y="2014780"/>
            <a:ext cx="10771321" cy="4843220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6222CABC-A907-734B-890B-8EEFC9B5B9E4}"/>
              </a:ext>
            </a:extLst>
          </p:cNvPr>
          <p:cNvSpPr txBox="1"/>
          <p:nvPr/>
        </p:nvSpPr>
        <p:spPr>
          <a:xfrm>
            <a:off x="6736343" y="1241506"/>
            <a:ext cx="20272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>
                <a:solidFill>
                  <a:srgbClr val="FF0000"/>
                </a:solidFill>
              </a:rPr>
              <a:t>BACKGROUND</a:t>
            </a:r>
          </a:p>
        </p:txBody>
      </p:sp>
    </p:spTree>
    <p:extLst>
      <p:ext uri="{BB962C8B-B14F-4D97-AF65-F5344CB8AC3E}">
        <p14:creationId xmlns:p14="http://schemas.microsoft.com/office/powerpoint/2010/main" val="5081479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0FD49198-51FB-9943-995D-FC2F6F74252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100" t="22916" r="35504" b="20416"/>
          <a:stretch/>
        </p:blipFill>
        <p:spPr>
          <a:xfrm>
            <a:off x="0" y="0"/>
            <a:ext cx="11972925" cy="6572250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672AC8B1-24B8-C34D-8655-6610EF52AA68}"/>
              </a:ext>
            </a:extLst>
          </p:cNvPr>
          <p:cNvSpPr txBox="1"/>
          <p:nvPr/>
        </p:nvSpPr>
        <p:spPr>
          <a:xfrm>
            <a:off x="7622168" y="327106"/>
            <a:ext cx="20272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>
                <a:solidFill>
                  <a:srgbClr val="FF0000"/>
                </a:solidFill>
              </a:rPr>
              <a:t>BACKGROUND</a:t>
            </a:r>
          </a:p>
        </p:txBody>
      </p:sp>
    </p:spTree>
    <p:extLst>
      <p:ext uri="{BB962C8B-B14F-4D97-AF65-F5344CB8AC3E}">
        <p14:creationId xmlns:p14="http://schemas.microsoft.com/office/powerpoint/2010/main" val="32158435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06A46AA2-D6F1-9249-BAF1-36F09E5EEED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sharpenSoften amount="-8000"/>
                    </a14:imgEffect>
                    <a14:imgEffect>
                      <a14:brightnessContrast bright="4000" contrast="5000"/>
                    </a14:imgEffect>
                  </a14:imgLayer>
                </a14:imgProps>
              </a:ext>
            </a:extLst>
          </a:blip>
          <a:srcRect l="12500" t="1728" r="17592" b="3457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40544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E64B570A-F41B-A744-BC27-073AE5928C2B}"/>
              </a:ext>
            </a:extLst>
          </p:cNvPr>
          <p:cNvSpPr/>
          <p:nvPr/>
        </p:nvSpPr>
        <p:spPr>
          <a:xfrm>
            <a:off x="4474048" y="296059"/>
            <a:ext cx="30966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dirty="0"/>
              <a:t>PaO</a:t>
            </a:r>
            <a:r>
              <a:rPr lang="it-IT" b="1" baseline="-25000" dirty="0"/>
              <a:t>2 </a:t>
            </a:r>
            <a:r>
              <a:rPr lang="it-IT" b="1" dirty="0"/>
              <a:t>and PaCO</a:t>
            </a:r>
            <a:r>
              <a:rPr lang="it-IT" b="1" baseline="-25000" dirty="0"/>
              <a:t>2 </a:t>
            </a:r>
            <a:r>
              <a:rPr lang="it-IT" b="1" dirty="0"/>
              <a:t>Cruise Control </a:t>
            </a:r>
            <a:endParaRPr lang="it-IT" b="1" baseline="-25000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C99D53E5-FA69-AD4B-9FB0-0BD6C0201EB2}"/>
              </a:ext>
            </a:extLst>
          </p:cNvPr>
          <p:cNvSpPr txBox="1"/>
          <p:nvPr/>
        </p:nvSpPr>
        <p:spPr>
          <a:xfrm>
            <a:off x="497482" y="1576329"/>
            <a:ext cx="7650684" cy="2031325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none" rtlCol="0">
            <a:spAutoFit/>
          </a:bodyPr>
          <a:lstStyle/>
          <a:p>
            <a:r>
              <a:rPr lang="it-IT" b="1" dirty="0"/>
              <a:t>                          </a:t>
            </a:r>
            <a:r>
              <a:rPr lang="it-IT" b="1" dirty="0" err="1">
                <a:solidFill>
                  <a:srgbClr val="7030A0"/>
                </a:solidFill>
              </a:rPr>
              <a:t>Threshold</a:t>
            </a:r>
            <a:r>
              <a:rPr lang="it-IT" b="1" dirty="0">
                <a:solidFill>
                  <a:srgbClr val="7030A0"/>
                </a:solidFill>
              </a:rPr>
              <a:t>  and </a:t>
            </a:r>
            <a:r>
              <a:rPr lang="it-IT" b="1" dirty="0" err="1">
                <a:solidFill>
                  <a:srgbClr val="7030A0"/>
                </a:solidFill>
              </a:rPr>
              <a:t>Coast</a:t>
            </a:r>
            <a:r>
              <a:rPr lang="it-IT" b="1" dirty="0">
                <a:solidFill>
                  <a:srgbClr val="7030A0"/>
                </a:solidFill>
              </a:rPr>
              <a:t> </a:t>
            </a:r>
            <a:r>
              <a:rPr lang="it-IT" b="1" dirty="0" err="1">
                <a:solidFill>
                  <a:srgbClr val="7030A0"/>
                </a:solidFill>
              </a:rPr>
              <a:t>examples</a:t>
            </a:r>
            <a:endParaRPr lang="it-IT" b="1" dirty="0">
              <a:solidFill>
                <a:srgbClr val="7030A0"/>
              </a:solidFill>
            </a:endParaRPr>
          </a:p>
          <a:p>
            <a:endParaRPr lang="it-IT" b="1" dirty="0"/>
          </a:p>
          <a:p>
            <a:r>
              <a:rPr lang="it-IT" b="1" dirty="0"/>
              <a:t>PaO</a:t>
            </a:r>
            <a:r>
              <a:rPr lang="it-IT" b="1" baseline="-25000" dirty="0"/>
              <a:t>2</a:t>
            </a:r>
            <a:r>
              <a:rPr lang="it-IT" dirty="0"/>
              <a:t> </a:t>
            </a:r>
            <a:r>
              <a:rPr lang="it-IT" dirty="0" err="1"/>
              <a:t>lower</a:t>
            </a:r>
            <a:r>
              <a:rPr lang="it-IT" dirty="0"/>
              <a:t> </a:t>
            </a:r>
            <a:r>
              <a:rPr lang="it-IT" b="1" dirty="0"/>
              <a:t>100</a:t>
            </a:r>
            <a:r>
              <a:rPr lang="it-IT" dirty="0"/>
              <a:t>     middle </a:t>
            </a:r>
            <a:r>
              <a:rPr lang="it-IT" b="1" dirty="0"/>
              <a:t>110 </a:t>
            </a:r>
            <a:r>
              <a:rPr lang="it-IT" dirty="0"/>
              <a:t>     </a:t>
            </a:r>
            <a:r>
              <a:rPr lang="it-IT" dirty="0" err="1"/>
              <a:t>upper</a:t>
            </a:r>
            <a:r>
              <a:rPr lang="it-IT" dirty="0"/>
              <a:t> </a:t>
            </a:r>
            <a:r>
              <a:rPr lang="it-IT" b="1" dirty="0"/>
              <a:t>120 </a:t>
            </a:r>
            <a:r>
              <a:rPr lang="it-IT" b="1" dirty="0" err="1"/>
              <a:t>mmHg</a:t>
            </a:r>
            <a:r>
              <a:rPr lang="it-IT" b="1" dirty="0"/>
              <a:t> (</a:t>
            </a:r>
            <a:r>
              <a:rPr lang="it-IT" b="1" dirty="0" err="1"/>
              <a:t>Arterial</a:t>
            </a:r>
            <a:r>
              <a:rPr lang="it-IT" b="1" dirty="0"/>
              <a:t> Line)</a:t>
            </a:r>
          </a:p>
          <a:p>
            <a:endParaRPr lang="it-IT" b="1" dirty="0"/>
          </a:p>
          <a:p>
            <a:endParaRPr lang="it-IT" dirty="0"/>
          </a:p>
          <a:p>
            <a:r>
              <a:rPr lang="it-IT" b="1" dirty="0"/>
              <a:t>PaCO</a:t>
            </a:r>
            <a:r>
              <a:rPr lang="it-IT" b="1" baseline="-25000" dirty="0"/>
              <a:t>2</a:t>
            </a:r>
            <a:r>
              <a:rPr lang="it-IT" baseline="-25000" dirty="0"/>
              <a:t>  </a:t>
            </a:r>
            <a:r>
              <a:rPr lang="it-IT" dirty="0" err="1"/>
              <a:t>lower</a:t>
            </a:r>
            <a:r>
              <a:rPr lang="it-IT" dirty="0"/>
              <a:t> </a:t>
            </a:r>
            <a:r>
              <a:rPr lang="it-IT" b="1" dirty="0"/>
              <a:t>40 </a:t>
            </a:r>
            <a:r>
              <a:rPr lang="it-IT" dirty="0"/>
              <a:t>    middle</a:t>
            </a:r>
            <a:r>
              <a:rPr lang="it-IT" b="1" dirty="0"/>
              <a:t> 42        </a:t>
            </a:r>
            <a:r>
              <a:rPr lang="it-IT" dirty="0" err="1"/>
              <a:t>upper</a:t>
            </a:r>
            <a:r>
              <a:rPr lang="it-IT" dirty="0"/>
              <a:t> </a:t>
            </a:r>
            <a:r>
              <a:rPr lang="it-IT" b="1" dirty="0"/>
              <a:t>45 </a:t>
            </a:r>
            <a:r>
              <a:rPr lang="it-IT" b="1" dirty="0" err="1"/>
              <a:t>mmHg</a:t>
            </a:r>
            <a:r>
              <a:rPr lang="it-IT" b="1" dirty="0"/>
              <a:t> VCO</a:t>
            </a:r>
            <a:r>
              <a:rPr lang="it-IT" b="1" baseline="-25000" dirty="0"/>
              <a:t>2 </a:t>
            </a:r>
            <a:r>
              <a:rPr lang="it-IT" b="1" dirty="0"/>
              <a:t>(</a:t>
            </a:r>
            <a:r>
              <a:rPr lang="it-IT" b="1" dirty="0" err="1"/>
              <a:t>Oxygenator</a:t>
            </a:r>
            <a:r>
              <a:rPr lang="it-IT" b="1" dirty="0"/>
              <a:t> or Others) </a:t>
            </a:r>
          </a:p>
          <a:p>
            <a:endParaRPr lang="it-IT" b="1" dirty="0"/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62CE9EE4-0962-0C4F-A6D0-70EE0E07AE71}"/>
              </a:ext>
            </a:extLst>
          </p:cNvPr>
          <p:cNvSpPr/>
          <p:nvPr/>
        </p:nvSpPr>
        <p:spPr>
          <a:xfrm>
            <a:off x="2194560" y="2011680"/>
            <a:ext cx="1322363" cy="487979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ADD4046E-7832-C946-B05D-D6F9C4F7D084}"/>
              </a:ext>
            </a:extLst>
          </p:cNvPr>
          <p:cNvSpPr/>
          <p:nvPr/>
        </p:nvSpPr>
        <p:spPr>
          <a:xfrm>
            <a:off x="2194559" y="2935010"/>
            <a:ext cx="1322363" cy="487979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ECE04F80-6E1B-674E-874E-74D935F06E92}"/>
              </a:ext>
            </a:extLst>
          </p:cNvPr>
          <p:cNvSpPr txBox="1"/>
          <p:nvPr/>
        </p:nvSpPr>
        <p:spPr>
          <a:xfrm>
            <a:off x="9383150" y="2499659"/>
            <a:ext cx="22776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>
                <a:solidFill>
                  <a:schemeClr val="accent1">
                    <a:lumMod val="75000"/>
                  </a:schemeClr>
                </a:solidFill>
              </a:rPr>
              <a:t>Workstation Software</a:t>
            </a:r>
          </a:p>
          <a:p>
            <a:r>
              <a:rPr lang="it-IT" b="1" dirty="0">
                <a:solidFill>
                  <a:schemeClr val="accent1">
                    <a:lumMod val="75000"/>
                  </a:schemeClr>
                </a:solidFill>
              </a:rPr>
              <a:t>          </a:t>
            </a:r>
            <a:r>
              <a:rPr lang="it-IT" b="1" dirty="0" err="1">
                <a:solidFill>
                  <a:schemeClr val="accent1">
                    <a:lumMod val="75000"/>
                  </a:schemeClr>
                </a:solidFill>
              </a:rPr>
              <a:t>Algorithms</a:t>
            </a:r>
            <a:endParaRPr lang="it-IT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19" name="Connettore 2 18">
            <a:extLst>
              <a:ext uri="{FF2B5EF4-FFF2-40B4-BE49-F238E27FC236}">
                <a16:creationId xmlns:a16="http://schemas.microsoft.com/office/drawing/2014/main" id="{EEE7232D-9922-4941-815B-A699093F8E55}"/>
              </a:ext>
            </a:extLst>
          </p:cNvPr>
          <p:cNvCxnSpPr/>
          <p:nvPr/>
        </p:nvCxnSpPr>
        <p:spPr>
          <a:xfrm>
            <a:off x="10453197" y="3422989"/>
            <a:ext cx="0" cy="10832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ttore 2 19">
            <a:extLst>
              <a:ext uri="{FF2B5EF4-FFF2-40B4-BE49-F238E27FC236}">
                <a16:creationId xmlns:a16="http://schemas.microsoft.com/office/drawing/2014/main" id="{7043F172-DC23-4B40-A04C-290F5B0A4D74}"/>
              </a:ext>
            </a:extLst>
          </p:cNvPr>
          <p:cNvCxnSpPr>
            <a:cxnSpLocks/>
          </p:cNvCxnSpPr>
          <p:nvPr/>
        </p:nvCxnSpPr>
        <p:spPr>
          <a:xfrm>
            <a:off x="8331718" y="2695788"/>
            <a:ext cx="78414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025DCE9F-172F-A34C-B6D7-BA5815E3357E}"/>
              </a:ext>
            </a:extLst>
          </p:cNvPr>
          <p:cNvSpPr txBox="1"/>
          <p:nvPr/>
        </p:nvSpPr>
        <p:spPr>
          <a:xfrm>
            <a:off x="9438368" y="4598534"/>
            <a:ext cx="20296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err="1">
                <a:solidFill>
                  <a:srgbClr val="7030A0"/>
                </a:solidFill>
              </a:rPr>
              <a:t>Ventilation</a:t>
            </a:r>
            <a:r>
              <a:rPr lang="it-IT" b="1" dirty="0">
                <a:solidFill>
                  <a:srgbClr val="7030A0"/>
                </a:solidFill>
              </a:rPr>
              <a:t> </a:t>
            </a:r>
            <a:r>
              <a:rPr lang="it-IT" b="1" dirty="0" err="1">
                <a:solidFill>
                  <a:srgbClr val="7030A0"/>
                </a:solidFill>
              </a:rPr>
              <a:t>Module</a:t>
            </a:r>
            <a:endParaRPr lang="it-IT" b="1" dirty="0">
              <a:solidFill>
                <a:srgbClr val="7030A0"/>
              </a:solidFill>
            </a:endParaRPr>
          </a:p>
        </p:txBody>
      </p:sp>
      <p:cxnSp>
        <p:nvCxnSpPr>
          <p:cNvPr id="24" name="Connettore 2 23">
            <a:extLst>
              <a:ext uri="{FF2B5EF4-FFF2-40B4-BE49-F238E27FC236}">
                <a16:creationId xmlns:a16="http://schemas.microsoft.com/office/drawing/2014/main" id="{0984C8DE-5BF0-AC44-A1C2-78F337A068CD}"/>
              </a:ext>
            </a:extLst>
          </p:cNvPr>
          <p:cNvCxnSpPr>
            <a:cxnSpLocks/>
          </p:cNvCxnSpPr>
          <p:nvPr/>
        </p:nvCxnSpPr>
        <p:spPr>
          <a:xfrm flipH="1">
            <a:off x="8032652" y="4783200"/>
            <a:ext cx="13505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CasellaDiTesto 25">
            <a:extLst>
              <a:ext uri="{FF2B5EF4-FFF2-40B4-BE49-F238E27FC236}">
                <a16:creationId xmlns:a16="http://schemas.microsoft.com/office/drawing/2014/main" id="{9AC97567-C58A-C14F-97BC-9DFD002FEE6D}"/>
              </a:ext>
            </a:extLst>
          </p:cNvPr>
          <p:cNvSpPr txBox="1"/>
          <p:nvPr/>
        </p:nvSpPr>
        <p:spPr>
          <a:xfrm>
            <a:off x="497482" y="4598534"/>
            <a:ext cx="11294182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err="1">
                <a:highlight>
                  <a:srgbClr val="FFFF00"/>
                </a:highlight>
              </a:rPr>
              <a:t>Automatic</a:t>
            </a:r>
            <a:r>
              <a:rPr lang="it-IT" b="1" dirty="0">
                <a:highlight>
                  <a:srgbClr val="FFFF00"/>
                </a:highlight>
              </a:rPr>
              <a:t> and </a:t>
            </a:r>
            <a:r>
              <a:rPr lang="it-IT" b="1" dirty="0" err="1">
                <a:highlight>
                  <a:srgbClr val="FFFF00"/>
                </a:highlight>
              </a:rPr>
              <a:t>Continuous</a:t>
            </a:r>
            <a:r>
              <a:rPr lang="it-IT" b="1" dirty="0">
                <a:highlight>
                  <a:srgbClr val="FFFF00"/>
                </a:highlight>
              </a:rPr>
              <a:t> </a:t>
            </a:r>
            <a:r>
              <a:rPr lang="it-IT" b="1" dirty="0" err="1">
                <a:highlight>
                  <a:srgbClr val="FFFF00"/>
                </a:highlight>
              </a:rPr>
              <a:t>Modulation</a:t>
            </a:r>
            <a:r>
              <a:rPr lang="it-IT" b="1" dirty="0">
                <a:highlight>
                  <a:srgbClr val="FFFF00"/>
                </a:highlight>
              </a:rPr>
              <a:t> of Air Flow and FiO2 in relation to:</a:t>
            </a:r>
          </a:p>
          <a:p>
            <a:endParaRPr lang="it-IT" b="1" dirty="0"/>
          </a:p>
          <a:p>
            <a:pPr marL="342900" indent="-342900">
              <a:buAutoNum type="arabicParenR"/>
            </a:pPr>
            <a:r>
              <a:rPr lang="it-IT" b="1" dirty="0" err="1"/>
              <a:t>Threshold</a:t>
            </a:r>
            <a:r>
              <a:rPr lang="it-IT" b="1" dirty="0"/>
              <a:t> (in relation to ischemia and </a:t>
            </a:r>
            <a:r>
              <a:rPr lang="it-IT" b="1" dirty="0" err="1"/>
              <a:t>reperfusion</a:t>
            </a:r>
            <a:r>
              <a:rPr lang="it-IT" b="1" dirty="0"/>
              <a:t> time or </a:t>
            </a:r>
            <a:r>
              <a:rPr lang="it-IT" b="1" dirty="0" err="1"/>
              <a:t>cerebral</a:t>
            </a:r>
            <a:r>
              <a:rPr lang="it-IT" b="1" dirty="0"/>
              <a:t> </a:t>
            </a:r>
            <a:r>
              <a:rPr lang="it-IT" b="1" dirty="0" err="1"/>
              <a:t>perfusion</a:t>
            </a:r>
            <a:r>
              <a:rPr lang="it-IT" b="1" dirty="0"/>
              <a:t> et al.)</a:t>
            </a:r>
          </a:p>
          <a:p>
            <a:pPr marL="342900" indent="-342900">
              <a:buAutoNum type="arabicParenR"/>
            </a:pPr>
            <a:r>
              <a:rPr lang="it-IT" b="1" dirty="0" err="1"/>
              <a:t>Pump</a:t>
            </a:r>
            <a:r>
              <a:rPr lang="it-IT" b="1" dirty="0"/>
              <a:t> Flow</a:t>
            </a:r>
          </a:p>
          <a:p>
            <a:pPr marL="342900" indent="-342900">
              <a:buAutoNum type="arabicParenR"/>
            </a:pPr>
            <a:r>
              <a:rPr lang="it-IT" b="1" dirty="0" err="1"/>
              <a:t>External</a:t>
            </a:r>
            <a:r>
              <a:rPr lang="it-IT" b="1" dirty="0"/>
              <a:t> </a:t>
            </a:r>
            <a:r>
              <a:rPr lang="it-IT" b="1" dirty="0" err="1"/>
              <a:t>administration</a:t>
            </a:r>
            <a:r>
              <a:rPr lang="it-IT" b="1" dirty="0"/>
              <a:t> of CO</a:t>
            </a:r>
            <a:r>
              <a:rPr lang="it-IT" b="1" baseline="-25000" dirty="0"/>
              <a:t>2</a:t>
            </a:r>
            <a:r>
              <a:rPr lang="it-IT" b="1" dirty="0"/>
              <a:t> in </a:t>
            </a:r>
            <a:r>
              <a:rPr lang="it-IT" b="1" dirty="0" err="1"/>
              <a:t>Surgical</a:t>
            </a:r>
            <a:r>
              <a:rPr lang="it-IT" b="1" dirty="0"/>
              <a:t> Field </a:t>
            </a:r>
            <a:r>
              <a:rPr lang="it-IT" b="1" dirty="0">
                <a:solidFill>
                  <a:srgbClr val="7030A0"/>
                </a:solidFill>
              </a:rPr>
              <a:t>(</a:t>
            </a:r>
            <a:r>
              <a:rPr lang="it-IT" b="1" i="1" u="sng" dirty="0">
                <a:solidFill>
                  <a:srgbClr val="7030A0"/>
                </a:solidFill>
              </a:rPr>
              <a:t>Quantitative </a:t>
            </a:r>
            <a:r>
              <a:rPr lang="it-IT" b="1" i="1" u="sng" dirty="0" err="1">
                <a:solidFill>
                  <a:srgbClr val="7030A0"/>
                </a:solidFill>
              </a:rPr>
              <a:t>Estimation</a:t>
            </a:r>
            <a:r>
              <a:rPr lang="it-IT" b="1" i="1" u="sng" dirty="0">
                <a:solidFill>
                  <a:srgbClr val="7030A0"/>
                </a:solidFill>
              </a:rPr>
              <a:t> Formula of Real and Relative VCO</a:t>
            </a:r>
            <a:r>
              <a:rPr lang="it-IT" b="1" i="1" u="sng" baseline="-25000" dirty="0">
                <a:solidFill>
                  <a:srgbClr val="7030A0"/>
                </a:solidFill>
              </a:rPr>
              <a:t>2 </a:t>
            </a:r>
            <a:r>
              <a:rPr lang="it-IT" b="1" i="1" u="sng" dirty="0" err="1">
                <a:solidFill>
                  <a:srgbClr val="7030A0"/>
                </a:solidFill>
              </a:rPr>
              <a:t>value</a:t>
            </a:r>
            <a:r>
              <a:rPr lang="it-IT" b="1" dirty="0">
                <a:solidFill>
                  <a:srgbClr val="7030A0"/>
                </a:solidFill>
              </a:rPr>
              <a:t>)</a:t>
            </a:r>
          </a:p>
          <a:p>
            <a:pPr marL="342900" indent="-342900">
              <a:buAutoNum type="arabicParenR"/>
            </a:pPr>
            <a:r>
              <a:rPr lang="it-IT" b="1" dirty="0"/>
              <a:t>Temperature </a:t>
            </a:r>
          </a:p>
        </p:txBody>
      </p:sp>
      <p:sp>
        <p:nvSpPr>
          <p:cNvPr id="29" name="CasellaDiTesto 28">
            <a:extLst>
              <a:ext uri="{FF2B5EF4-FFF2-40B4-BE49-F238E27FC236}">
                <a16:creationId xmlns:a16="http://schemas.microsoft.com/office/drawing/2014/main" id="{37AF7504-511F-1341-A862-645BDD548D0C}"/>
              </a:ext>
            </a:extLst>
          </p:cNvPr>
          <p:cNvSpPr txBox="1"/>
          <p:nvPr/>
        </p:nvSpPr>
        <p:spPr>
          <a:xfrm>
            <a:off x="0" y="0"/>
            <a:ext cx="2832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err="1">
                <a:highlight>
                  <a:srgbClr val="FFFF00"/>
                </a:highlight>
              </a:rPr>
              <a:t>Translation</a:t>
            </a:r>
            <a:r>
              <a:rPr lang="it-IT" b="1" dirty="0">
                <a:highlight>
                  <a:srgbClr val="FFFF00"/>
                </a:highlight>
              </a:rPr>
              <a:t> and </a:t>
            </a:r>
            <a:r>
              <a:rPr lang="it-IT" b="1" dirty="0" err="1">
                <a:highlight>
                  <a:srgbClr val="FFFF00"/>
                </a:highlight>
              </a:rPr>
              <a:t>Modulation</a:t>
            </a:r>
            <a:endParaRPr lang="it-IT" b="1" dirty="0">
              <a:highlight>
                <a:srgbClr val="FFFF00"/>
              </a:highlight>
            </a:endParaRPr>
          </a:p>
        </p:txBody>
      </p:sp>
      <p:sp>
        <p:nvSpPr>
          <p:cNvPr id="30" name="CasellaDiTesto 29">
            <a:extLst>
              <a:ext uri="{FF2B5EF4-FFF2-40B4-BE49-F238E27FC236}">
                <a16:creationId xmlns:a16="http://schemas.microsoft.com/office/drawing/2014/main" id="{4AFDDB73-EF56-BD4E-837D-9FF4FF10914F}"/>
              </a:ext>
            </a:extLst>
          </p:cNvPr>
          <p:cNvSpPr txBox="1"/>
          <p:nvPr/>
        </p:nvSpPr>
        <p:spPr>
          <a:xfrm>
            <a:off x="0" y="-14068"/>
            <a:ext cx="44276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err="1">
                <a:highlight>
                  <a:srgbClr val="FFFF00"/>
                </a:highlight>
              </a:rPr>
              <a:t>Translation</a:t>
            </a:r>
            <a:r>
              <a:rPr lang="it-IT" b="1" dirty="0">
                <a:highlight>
                  <a:srgbClr val="FFFF00"/>
                </a:highlight>
              </a:rPr>
              <a:t>, </a:t>
            </a:r>
            <a:r>
              <a:rPr lang="it-IT" b="1" dirty="0" err="1">
                <a:highlight>
                  <a:srgbClr val="FFFF00"/>
                </a:highlight>
              </a:rPr>
              <a:t>Modulation</a:t>
            </a:r>
            <a:r>
              <a:rPr lang="it-IT" b="1" dirty="0">
                <a:highlight>
                  <a:srgbClr val="FFFF00"/>
                </a:highlight>
              </a:rPr>
              <a:t> and </a:t>
            </a:r>
            <a:r>
              <a:rPr lang="it-IT" b="1" dirty="0" err="1">
                <a:highlight>
                  <a:srgbClr val="FFFF00"/>
                </a:highlight>
              </a:rPr>
              <a:t>Automatization</a:t>
            </a:r>
            <a:endParaRPr lang="it-IT" b="1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9208184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E64B570A-F41B-A744-BC27-073AE5928C2B}"/>
              </a:ext>
            </a:extLst>
          </p:cNvPr>
          <p:cNvSpPr/>
          <p:nvPr/>
        </p:nvSpPr>
        <p:spPr>
          <a:xfrm>
            <a:off x="4994552" y="296059"/>
            <a:ext cx="20924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dirty="0"/>
              <a:t>VAVD Cruise control</a:t>
            </a:r>
            <a:endParaRPr lang="it-IT" b="1" baseline="-25000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C99D53E5-FA69-AD4B-9FB0-0BD6C0201EB2}"/>
              </a:ext>
            </a:extLst>
          </p:cNvPr>
          <p:cNvSpPr txBox="1"/>
          <p:nvPr/>
        </p:nvSpPr>
        <p:spPr>
          <a:xfrm>
            <a:off x="404736" y="1945661"/>
            <a:ext cx="6950172" cy="1200329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none" rtlCol="0">
            <a:spAutoFit/>
          </a:bodyPr>
          <a:lstStyle/>
          <a:p>
            <a:r>
              <a:rPr lang="it-IT" b="1" dirty="0"/>
              <a:t>                          </a:t>
            </a:r>
            <a:r>
              <a:rPr lang="it-IT" b="1" dirty="0" err="1">
                <a:solidFill>
                  <a:srgbClr val="7030A0"/>
                </a:solidFill>
              </a:rPr>
              <a:t>Threshold</a:t>
            </a:r>
            <a:r>
              <a:rPr lang="it-IT" b="1" dirty="0">
                <a:solidFill>
                  <a:srgbClr val="7030A0"/>
                </a:solidFill>
              </a:rPr>
              <a:t>  and </a:t>
            </a:r>
            <a:r>
              <a:rPr lang="it-IT" b="1" dirty="0" err="1">
                <a:solidFill>
                  <a:srgbClr val="7030A0"/>
                </a:solidFill>
              </a:rPr>
              <a:t>Coast</a:t>
            </a:r>
            <a:r>
              <a:rPr lang="it-IT" b="1" dirty="0">
                <a:solidFill>
                  <a:srgbClr val="7030A0"/>
                </a:solidFill>
              </a:rPr>
              <a:t> </a:t>
            </a:r>
            <a:r>
              <a:rPr lang="it-IT" b="1" dirty="0" err="1">
                <a:solidFill>
                  <a:srgbClr val="7030A0"/>
                </a:solidFill>
              </a:rPr>
              <a:t>examples</a:t>
            </a:r>
            <a:endParaRPr lang="it-IT" b="1" dirty="0">
              <a:solidFill>
                <a:srgbClr val="7030A0"/>
              </a:solidFill>
            </a:endParaRPr>
          </a:p>
          <a:p>
            <a:endParaRPr lang="it-IT" b="1" dirty="0"/>
          </a:p>
          <a:p>
            <a:r>
              <a:rPr lang="it-IT" b="1" dirty="0"/>
              <a:t>VAVD</a:t>
            </a:r>
            <a:r>
              <a:rPr lang="it-IT" dirty="0"/>
              <a:t> </a:t>
            </a:r>
            <a:r>
              <a:rPr lang="it-IT" dirty="0" err="1"/>
              <a:t>lower</a:t>
            </a:r>
            <a:r>
              <a:rPr lang="it-IT" dirty="0"/>
              <a:t> -</a:t>
            </a:r>
            <a:r>
              <a:rPr lang="it-IT" b="1" dirty="0"/>
              <a:t>15</a:t>
            </a:r>
            <a:r>
              <a:rPr lang="it-IT" dirty="0"/>
              <a:t>     middle -</a:t>
            </a:r>
            <a:r>
              <a:rPr lang="it-IT" b="1" dirty="0"/>
              <a:t>30</a:t>
            </a:r>
            <a:r>
              <a:rPr lang="it-IT" dirty="0"/>
              <a:t>     </a:t>
            </a:r>
            <a:r>
              <a:rPr lang="it-IT" dirty="0" err="1"/>
              <a:t>upper</a:t>
            </a:r>
            <a:r>
              <a:rPr lang="it-IT" dirty="0"/>
              <a:t> </a:t>
            </a:r>
            <a:r>
              <a:rPr lang="it-IT" b="1" dirty="0"/>
              <a:t>-40 </a:t>
            </a:r>
            <a:r>
              <a:rPr lang="it-IT" b="1" dirty="0" err="1"/>
              <a:t>mmHg</a:t>
            </a:r>
            <a:r>
              <a:rPr lang="it-IT" b="1" dirty="0"/>
              <a:t> (on </a:t>
            </a:r>
            <a:r>
              <a:rPr lang="it-IT" b="1" dirty="0" err="1"/>
              <a:t>Venous</a:t>
            </a:r>
            <a:r>
              <a:rPr lang="it-IT" b="1" dirty="0"/>
              <a:t> </a:t>
            </a:r>
            <a:r>
              <a:rPr lang="it-IT" b="1" dirty="0" err="1"/>
              <a:t>Reservoir</a:t>
            </a:r>
            <a:r>
              <a:rPr lang="it-IT" b="1" dirty="0"/>
              <a:t>)</a:t>
            </a:r>
          </a:p>
          <a:p>
            <a:endParaRPr lang="it-IT" dirty="0"/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62CE9EE4-0962-0C4F-A6D0-70EE0E07AE71}"/>
              </a:ext>
            </a:extLst>
          </p:cNvPr>
          <p:cNvSpPr/>
          <p:nvPr/>
        </p:nvSpPr>
        <p:spPr>
          <a:xfrm>
            <a:off x="2007626" y="2451798"/>
            <a:ext cx="1322363" cy="487979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ECE04F80-6E1B-674E-874E-74D935F06E92}"/>
              </a:ext>
            </a:extLst>
          </p:cNvPr>
          <p:cNvSpPr txBox="1"/>
          <p:nvPr/>
        </p:nvSpPr>
        <p:spPr>
          <a:xfrm>
            <a:off x="9383150" y="2499659"/>
            <a:ext cx="22776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>
                <a:solidFill>
                  <a:schemeClr val="accent1">
                    <a:lumMod val="75000"/>
                  </a:schemeClr>
                </a:solidFill>
              </a:rPr>
              <a:t>Workstation Software</a:t>
            </a:r>
          </a:p>
          <a:p>
            <a:r>
              <a:rPr lang="it-IT" b="1" dirty="0">
                <a:solidFill>
                  <a:schemeClr val="accent1">
                    <a:lumMod val="75000"/>
                  </a:schemeClr>
                </a:solidFill>
              </a:rPr>
              <a:t>          </a:t>
            </a:r>
            <a:r>
              <a:rPr lang="it-IT" b="1" dirty="0" err="1">
                <a:solidFill>
                  <a:schemeClr val="accent1">
                    <a:lumMod val="75000"/>
                  </a:schemeClr>
                </a:solidFill>
              </a:rPr>
              <a:t>Algorithms</a:t>
            </a:r>
            <a:endParaRPr lang="it-IT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19" name="Connettore 2 18">
            <a:extLst>
              <a:ext uri="{FF2B5EF4-FFF2-40B4-BE49-F238E27FC236}">
                <a16:creationId xmlns:a16="http://schemas.microsoft.com/office/drawing/2014/main" id="{EEE7232D-9922-4941-815B-A699093F8E55}"/>
              </a:ext>
            </a:extLst>
          </p:cNvPr>
          <p:cNvCxnSpPr/>
          <p:nvPr/>
        </p:nvCxnSpPr>
        <p:spPr>
          <a:xfrm>
            <a:off x="10453197" y="3422989"/>
            <a:ext cx="0" cy="10832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ttore 2 19">
            <a:extLst>
              <a:ext uri="{FF2B5EF4-FFF2-40B4-BE49-F238E27FC236}">
                <a16:creationId xmlns:a16="http://schemas.microsoft.com/office/drawing/2014/main" id="{7043F172-DC23-4B40-A04C-290F5B0A4D74}"/>
              </a:ext>
            </a:extLst>
          </p:cNvPr>
          <p:cNvCxnSpPr>
            <a:cxnSpLocks/>
          </p:cNvCxnSpPr>
          <p:nvPr/>
        </p:nvCxnSpPr>
        <p:spPr>
          <a:xfrm>
            <a:off x="8032652" y="2695788"/>
            <a:ext cx="108321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025DCE9F-172F-A34C-B6D7-BA5815E3357E}"/>
              </a:ext>
            </a:extLst>
          </p:cNvPr>
          <p:cNvSpPr txBox="1"/>
          <p:nvPr/>
        </p:nvSpPr>
        <p:spPr>
          <a:xfrm>
            <a:off x="9438368" y="4598534"/>
            <a:ext cx="20296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err="1">
                <a:solidFill>
                  <a:srgbClr val="7030A0"/>
                </a:solidFill>
              </a:rPr>
              <a:t>Ventilation</a:t>
            </a:r>
            <a:r>
              <a:rPr lang="it-IT" b="1" dirty="0">
                <a:solidFill>
                  <a:srgbClr val="7030A0"/>
                </a:solidFill>
              </a:rPr>
              <a:t> </a:t>
            </a:r>
            <a:r>
              <a:rPr lang="it-IT" b="1" dirty="0" err="1">
                <a:solidFill>
                  <a:srgbClr val="7030A0"/>
                </a:solidFill>
              </a:rPr>
              <a:t>Module</a:t>
            </a:r>
            <a:endParaRPr lang="it-IT" b="1" dirty="0">
              <a:solidFill>
                <a:srgbClr val="7030A0"/>
              </a:solidFill>
            </a:endParaRPr>
          </a:p>
        </p:txBody>
      </p:sp>
      <p:cxnSp>
        <p:nvCxnSpPr>
          <p:cNvPr id="24" name="Connettore 2 23">
            <a:extLst>
              <a:ext uri="{FF2B5EF4-FFF2-40B4-BE49-F238E27FC236}">
                <a16:creationId xmlns:a16="http://schemas.microsoft.com/office/drawing/2014/main" id="{0984C8DE-5BF0-AC44-A1C2-78F337A068CD}"/>
              </a:ext>
            </a:extLst>
          </p:cNvPr>
          <p:cNvCxnSpPr>
            <a:cxnSpLocks/>
          </p:cNvCxnSpPr>
          <p:nvPr/>
        </p:nvCxnSpPr>
        <p:spPr>
          <a:xfrm flipH="1">
            <a:off x="6724357" y="4783200"/>
            <a:ext cx="265879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CasellaDiTesto 25">
            <a:extLst>
              <a:ext uri="{FF2B5EF4-FFF2-40B4-BE49-F238E27FC236}">
                <a16:creationId xmlns:a16="http://schemas.microsoft.com/office/drawing/2014/main" id="{9AC97567-C58A-C14F-97BC-9DFD002FEE6D}"/>
              </a:ext>
            </a:extLst>
          </p:cNvPr>
          <p:cNvSpPr txBox="1"/>
          <p:nvPr/>
        </p:nvSpPr>
        <p:spPr>
          <a:xfrm>
            <a:off x="497482" y="4598534"/>
            <a:ext cx="6149825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err="1">
                <a:highlight>
                  <a:srgbClr val="FFFF00"/>
                </a:highlight>
              </a:rPr>
              <a:t>Automatic</a:t>
            </a:r>
            <a:r>
              <a:rPr lang="it-IT" b="1" dirty="0">
                <a:highlight>
                  <a:srgbClr val="FFFF00"/>
                </a:highlight>
              </a:rPr>
              <a:t> and </a:t>
            </a:r>
            <a:r>
              <a:rPr lang="it-IT" b="1" dirty="0" err="1">
                <a:highlight>
                  <a:srgbClr val="FFFF00"/>
                </a:highlight>
              </a:rPr>
              <a:t>Continuous</a:t>
            </a:r>
            <a:r>
              <a:rPr lang="it-IT" b="1" dirty="0">
                <a:highlight>
                  <a:srgbClr val="FFFF00"/>
                </a:highlight>
              </a:rPr>
              <a:t> </a:t>
            </a:r>
            <a:r>
              <a:rPr lang="it-IT" b="1" dirty="0" err="1">
                <a:highlight>
                  <a:srgbClr val="FFFF00"/>
                </a:highlight>
              </a:rPr>
              <a:t>Modulation</a:t>
            </a:r>
            <a:r>
              <a:rPr lang="it-IT" b="1" dirty="0">
                <a:highlight>
                  <a:srgbClr val="FFFF00"/>
                </a:highlight>
              </a:rPr>
              <a:t>  of VAVD in relation to:</a:t>
            </a:r>
          </a:p>
          <a:p>
            <a:endParaRPr lang="it-IT" b="1" dirty="0"/>
          </a:p>
          <a:p>
            <a:pPr marL="342900" indent="-342900">
              <a:buAutoNum type="arabicParenR"/>
            </a:pPr>
            <a:r>
              <a:rPr lang="it-IT" b="1" dirty="0" err="1"/>
              <a:t>Threshold</a:t>
            </a:r>
            <a:endParaRPr lang="it-IT" b="1" dirty="0"/>
          </a:p>
          <a:p>
            <a:pPr marL="342900" indent="-342900">
              <a:buAutoNum type="arabicParenR"/>
            </a:pPr>
            <a:r>
              <a:rPr lang="it-IT" b="1" dirty="0" err="1"/>
              <a:t>Venous</a:t>
            </a:r>
            <a:r>
              <a:rPr lang="it-IT" b="1" dirty="0"/>
              <a:t> </a:t>
            </a:r>
            <a:r>
              <a:rPr lang="it-IT" b="1" dirty="0" err="1"/>
              <a:t>return</a:t>
            </a:r>
            <a:r>
              <a:rPr lang="it-IT" b="1" dirty="0"/>
              <a:t> escursion (Volume </a:t>
            </a:r>
            <a:r>
              <a:rPr lang="it-IT" b="1" dirty="0" err="1"/>
              <a:t>Monitoring</a:t>
            </a:r>
            <a:r>
              <a:rPr lang="it-IT" b="1" dirty="0"/>
              <a:t>)</a:t>
            </a:r>
          </a:p>
          <a:p>
            <a:pPr marL="342900" indent="-342900">
              <a:buAutoNum type="arabicParenR"/>
            </a:pPr>
            <a:r>
              <a:rPr lang="it-IT" b="1" dirty="0"/>
              <a:t>Flow </a:t>
            </a:r>
            <a:r>
              <a:rPr lang="it-IT" b="1" dirty="0" err="1"/>
              <a:t>variations</a:t>
            </a:r>
            <a:endParaRPr lang="it-IT" b="1" dirty="0"/>
          </a:p>
          <a:p>
            <a:pPr marL="342900" indent="-342900">
              <a:buAutoNum type="arabicParenR"/>
            </a:pPr>
            <a:r>
              <a:rPr lang="it-IT" b="1" dirty="0" err="1"/>
              <a:t>Pumps</a:t>
            </a:r>
            <a:r>
              <a:rPr lang="it-IT" b="1" dirty="0"/>
              <a:t> and </a:t>
            </a:r>
            <a:r>
              <a:rPr lang="it-IT" b="1"/>
              <a:t>aspirators</a:t>
            </a:r>
            <a:endParaRPr lang="it-IT" b="1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BACC38B-A8B6-C84F-A218-8573E7334E2B}"/>
              </a:ext>
            </a:extLst>
          </p:cNvPr>
          <p:cNvSpPr txBox="1"/>
          <p:nvPr/>
        </p:nvSpPr>
        <p:spPr>
          <a:xfrm>
            <a:off x="0" y="-14068"/>
            <a:ext cx="44276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err="1">
                <a:highlight>
                  <a:srgbClr val="FFFF00"/>
                </a:highlight>
              </a:rPr>
              <a:t>Translation</a:t>
            </a:r>
            <a:r>
              <a:rPr lang="it-IT" b="1" dirty="0">
                <a:highlight>
                  <a:srgbClr val="FFFF00"/>
                </a:highlight>
              </a:rPr>
              <a:t>, </a:t>
            </a:r>
            <a:r>
              <a:rPr lang="it-IT" b="1" dirty="0" err="1">
                <a:highlight>
                  <a:srgbClr val="FFFF00"/>
                </a:highlight>
              </a:rPr>
              <a:t>Modulation</a:t>
            </a:r>
            <a:r>
              <a:rPr lang="it-IT" b="1" dirty="0">
                <a:highlight>
                  <a:srgbClr val="FFFF00"/>
                </a:highlight>
              </a:rPr>
              <a:t> and </a:t>
            </a:r>
            <a:r>
              <a:rPr lang="it-IT" b="1" dirty="0" err="1">
                <a:highlight>
                  <a:srgbClr val="FFFF00"/>
                </a:highlight>
              </a:rPr>
              <a:t>Automatization</a:t>
            </a:r>
            <a:endParaRPr lang="it-IT" b="1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9362632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A39C0D13-3DB5-DB42-84B5-FE6B240322F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845" t="23278" r="29143" b="28813"/>
          <a:stretch/>
        </p:blipFill>
        <p:spPr>
          <a:xfrm>
            <a:off x="418454" y="247973"/>
            <a:ext cx="11468746" cy="6013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2710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397</TotalTime>
  <Words>398</Words>
  <Application>Microsoft Macintosh PowerPoint</Application>
  <PresentationFormat>Widescreen</PresentationFormat>
  <Paragraphs>58</Paragraphs>
  <Slides>23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23</vt:i4>
      </vt:variant>
    </vt:vector>
  </HeadingPairs>
  <TitlesOfParts>
    <vt:vector size="29" baseType="lpstr">
      <vt:lpstr>Arial</vt:lpstr>
      <vt:lpstr>Calibri</vt:lpstr>
      <vt:lpstr>Calibri Light</vt:lpstr>
      <vt:lpstr>Helvetica</vt:lpstr>
      <vt:lpstr>Times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ignazio condello</dc:creator>
  <cp:lastModifiedBy>ignazio condello</cp:lastModifiedBy>
  <cp:revision>59</cp:revision>
  <dcterms:created xsi:type="dcterms:W3CDTF">2021-07-22T15:09:58Z</dcterms:created>
  <dcterms:modified xsi:type="dcterms:W3CDTF">2021-11-01T16:49:41Z</dcterms:modified>
</cp:coreProperties>
</file>