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45" r:id="rId1"/>
  </p:sldMasterIdLst>
  <p:notesMasterIdLst>
    <p:notesMasterId r:id="rId25"/>
  </p:notesMasterIdLst>
  <p:sldIdLst>
    <p:sldId id="288" r:id="rId2"/>
    <p:sldId id="271" r:id="rId3"/>
    <p:sldId id="287" r:id="rId4"/>
    <p:sldId id="268" r:id="rId5"/>
    <p:sldId id="286" r:id="rId6"/>
    <p:sldId id="263" r:id="rId7"/>
    <p:sldId id="257" r:id="rId8"/>
    <p:sldId id="265" r:id="rId9"/>
    <p:sldId id="264" r:id="rId10"/>
    <p:sldId id="266" r:id="rId11"/>
    <p:sldId id="285" r:id="rId12"/>
    <p:sldId id="258" r:id="rId13"/>
    <p:sldId id="259" r:id="rId14"/>
    <p:sldId id="267" r:id="rId15"/>
    <p:sldId id="272" r:id="rId16"/>
    <p:sldId id="260" r:id="rId17"/>
    <p:sldId id="269" r:id="rId18"/>
    <p:sldId id="261" r:id="rId19"/>
    <p:sldId id="262" r:id="rId20"/>
    <p:sldId id="270" r:id="rId21"/>
    <p:sldId id="273" r:id="rId22"/>
    <p:sldId id="274" r:id="rId23"/>
    <p:sldId id="275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/>
    <p:restoredTop sz="92163"/>
  </p:normalViewPr>
  <p:slideViewPr>
    <p:cSldViewPr snapToGrid="0" snapToObjects="1">
      <p:cViewPr varScale="1">
        <p:scale>
          <a:sx n="101" d="100"/>
          <a:sy n="101" d="100"/>
        </p:scale>
        <p:origin x="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5E583-4721-674B-A0BB-BABFBC64C2FF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7B681-4CB0-6049-BD89-6C9A2AA99C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05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7B681-4CB0-6049-BD89-6C9A2AA99C6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852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7B681-4CB0-6049-BD89-6C9A2AA99C6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322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10CB1-24ED-284A-A188-428808DE9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9F3DD1-7161-2941-B34B-7BAC68FAB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A76B3C-050E-6740-ADDD-F1030DC82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AC5AE8-41AF-4749-A3A4-D3376A76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93CD9B-4314-D74B-964D-39EEBD868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32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3E327A-E58E-354A-8110-E13953C14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32FAA91-788B-EE44-A3C9-23BC7A386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7F41FD-DFF1-B140-ADA2-1189E6754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134F24-442B-B247-BB2C-03529E22A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C4C35D-A3E2-0847-9FD5-8D1DAA8FC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1982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C23AE6A-42F0-DD4A-A142-B2DE7BBD18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1929BB-79D0-484B-A265-241F44D56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2E6C2F-6D1D-C64D-8991-0E80FAEFA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1EF185-0B9A-A44A-A832-5676EE6D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8DF8C6-7B89-134F-ABC6-49FF9E8C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57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DA11B2-6FEC-454C-A4B9-63821A121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8BD635-222E-7A4A-B083-A4F79A757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874C35-FE2F-1A4A-BF47-69F83782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FEE23B-0DF6-964D-B7F3-FEEA824A2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DD6BCD-869C-A342-B06A-7FFCC704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527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2FC7A9-678B-084A-919E-1F24BB75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EEEEC1C-C509-6348-94E9-0236A8BA6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C6F85B-9E9F-604A-A6D8-33B43F7F0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30861A-7324-404E-88E2-8E1E314D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99E5B4-FB4C-E743-AF18-753B3D9B1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19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B769F5-089D-4047-AA80-567FA297A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545C18-A36D-B649-973D-FDC52391F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7CDCA18-2D76-DA40-8EBC-0C6B44AE2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868F79-3985-2C4F-9072-7FA39EF55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2A386D-BADC-9D43-BFFB-B2D67B020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89E5A0-CCF9-E548-BDBF-324AF2B31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09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FC4A0A-F9D3-F742-8EE2-DA4DB484E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D9DED28-D35C-A048-9703-AF832B792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883E25A-5817-F844-8C90-FC9FA1F3C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4C34A9B-EBCA-2C49-A0D0-39436F941E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D349E9-3ED2-F74F-AC83-C46A16E28A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95126F8-F172-364F-825F-AB6206828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790B4B1-9FE2-2A49-B9B1-A3D3AD0C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493A6BC-7690-324C-985D-3F787442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1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0CD20F-BEF6-2642-B8A8-FFB23B30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AC064AB-8F19-A44B-8012-F5D600F1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A71D6C4-6233-744F-B7F7-CD23B2E77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0CAF620-4C29-964A-9818-5C0A3CC9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28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00FFB3E-7EE4-314D-8AE6-C04BAFFB4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A183B6-EE38-114A-9341-1DF8B53E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13CFC8-8465-7148-A435-D2B6D7623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54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30ABEC-2674-054C-B945-E639D50A2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84EE8-6FDF-3F43-A505-E17198FEA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6BAAF45-1CD8-1C44-9CF9-720535DBC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BC5225-7D0F-4F4E-98CC-572734CD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D6BB85-362D-E44F-A3E1-22085B3C6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36E3E0-CCAA-0E40-A551-6BDFF3C5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41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23D09C-8C73-3E42-A863-8302C055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5D7EDDE-9BDB-B847-AC75-24D4B72D0C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8218589-4368-F54B-99E0-08A5F915B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4FEF2C0-3970-FB44-84A1-22F443AD2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3BE8E22-90DF-964D-AD16-2A7D4768B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9E0D05-BD62-C94A-875C-A554F86F2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704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6B3976-E2A3-0646-9B8B-DEAAEA77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14E929-2B60-224D-AC33-13EB9931A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66628D-3B6F-E147-A877-D6989628DF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C10CE-81B4-DB4C-9DE4-872E99B7DDB0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C0442F-2A30-8648-933E-362DD691F4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363F4E-AA5E-4343-ADC2-2A027B1AA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C438E-E9BB-ED4E-A2EB-E69DBAB736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56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6" r:id="rId1"/>
    <p:sldLayoutId id="2147484347" r:id="rId2"/>
    <p:sldLayoutId id="2147484348" r:id="rId3"/>
    <p:sldLayoutId id="2147484349" r:id="rId4"/>
    <p:sldLayoutId id="2147484350" r:id="rId5"/>
    <p:sldLayoutId id="2147484351" r:id="rId6"/>
    <p:sldLayoutId id="2147484352" r:id="rId7"/>
    <p:sldLayoutId id="2147484353" r:id="rId8"/>
    <p:sldLayoutId id="2147484354" r:id="rId9"/>
    <p:sldLayoutId id="2147484355" r:id="rId10"/>
    <p:sldLayoutId id="21474843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jm.org/do/10.1056/NEJMdo005745/full/?requestType=popUp&amp;relatedArticle=10.1056%2FNEJMc200780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8402223-B720-524D-8AF1-EC58033D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074257"/>
            <a:ext cx="4071938" cy="22574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CCA667-23BD-354D-AE94-F22E3E181111}"/>
              </a:ext>
            </a:extLst>
          </p:cNvPr>
          <p:cNvSpPr txBox="1"/>
          <p:nvPr/>
        </p:nvSpPr>
        <p:spPr>
          <a:xfrm>
            <a:off x="6824336" y="4257844"/>
            <a:ext cx="50403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Ignazio Condello, </a:t>
            </a:r>
            <a:r>
              <a:rPr lang="it-IT" sz="2400" b="1" dirty="0" err="1"/>
              <a:t>PhD</a:t>
            </a:r>
            <a:endParaRPr lang="it-IT" sz="2400" b="1" dirty="0"/>
          </a:p>
          <a:p>
            <a:pPr algn="ctr"/>
            <a:r>
              <a:rPr lang="it-IT" sz="2400" dirty="0"/>
              <a:t>Anthea </a:t>
            </a:r>
            <a:r>
              <a:rPr lang="it-IT" sz="2400" dirty="0" err="1"/>
              <a:t>Hospital,GVM</a:t>
            </a:r>
            <a:r>
              <a:rPr lang="it-IT" sz="2400" dirty="0"/>
              <a:t> Care &amp; </a:t>
            </a:r>
            <a:r>
              <a:rPr lang="it-IT" sz="2400" dirty="0" err="1"/>
              <a:t>Research</a:t>
            </a:r>
            <a:endParaRPr lang="it-IT" sz="2400" dirty="0"/>
          </a:p>
          <a:p>
            <a:pPr algn="ctr"/>
            <a:r>
              <a:rPr lang="it-IT" sz="2400" dirty="0"/>
              <a:t> </a:t>
            </a:r>
            <a:r>
              <a:rPr lang="it-IT" sz="2400" dirty="0" err="1"/>
              <a:t>Bari,Italy</a:t>
            </a:r>
            <a:endParaRPr lang="it-IT" sz="2400" dirty="0"/>
          </a:p>
          <a:p>
            <a:endParaRPr lang="it-IT" sz="2400" b="1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751FB0D-AA3E-D14F-A335-64B45F0A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13" y="0"/>
            <a:ext cx="4673600" cy="8001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8A3115EF-7C4C-A04B-921B-D0CD14B2BB92}"/>
              </a:ext>
            </a:extLst>
          </p:cNvPr>
          <p:cNvSpPr/>
          <p:nvPr/>
        </p:nvSpPr>
        <p:spPr>
          <a:xfrm>
            <a:off x="3738915" y="2114553"/>
            <a:ext cx="5242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err="1">
                <a:latin typeface="Calibri" panose="020F0502020204030204" pitchFamily="34" charset="0"/>
              </a:rPr>
              <a:t>Pandemics</a:t>
            </a:r>
            <a:r>
              <a:rPr lang="it-IT" sz="2400" b="1" dirty="0">
                <a:latin typeface="Calibri" panose="020F0502020204030204" pitchFamily="34" charset="0"/>
              </a:rPr>
              <a:t> &amp; </a:t>
            </a:r>
            <a:r>
              <a:rPr lang="it-IT" sz="2400" b="1" dirty="0" err="1">
                <a:latin typeface="Calibri" panose="020F0502020204030204" pitchFamily="34" charset="0"/>
              </a:rPr>
              <a:t>Response</a:t>
            </a:r>
            <a:r>
              <a:rPr lang="it-IT" sz="2400" b="1" dirty="0">
                <a:latin typeface="Calibri" panose="020F0502020204030204" pitchFamily="34" charset="0"/>
              </a:rPr>
              <a:t> of </a:t>
            </a:r>
            <a:r>
              <a:rPr lang="it-IT" sz="2400" b="1" dirty="0" err="1">
                <a:latin typeface="Calibri" panose="020F0502020204030204" pitchFamily="34" charset="0"/>
              </a:rPr>
              <a:t>Perfusionists</a:t>
            </a:r>
            <a:r>
              <a:rPr lang="it-IT" sz="2400" b="1" dirty="0">
                <a:latin typeface="Calibri" panose="020F0502020204030204" pitchFamily="34" charset="0"/>
              </a:rPr>
              <a:t> 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840996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01E9848-E9F2-1B42-8095-D35A035F69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42" t="25608" r="4762" b="18943"/>
          <a:stretch/>
        </p:blipFill>
        <p:spPr>
          <a:xfrm>
            <a:off x="4288971" y="174171"/>
            <a:ext cx="7728858" cy="603749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B7C9EB8-549A-1D41-8559-6C55A2738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73" y="1601061"/>
            <a:ext cx="3744684" cy="275322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69500D5-F6E5-A249-A5E8-FBF0E0BA7F12}"/>
              </a:ext>
            </a:extLst>
          </p:cNvPr>
          <p:cNvSpPr/>
          <p:nvPr/>
        </p:nvSpPr>
        <p:spPr>
          <a:xfrm>
            <a:off x="1969988" y="6211669"/>
            <a:ext cx="7275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The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highly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branched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,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sponge-like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pore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structure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makes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it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strongly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resistant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to entry of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liquids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 and plasma </a:t>
            </a:r>
            <a:r>
              <a:rPr lang="it-IT" dirty="0" err="1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breakthrough</a:t>
            </a:r>
            <a:r>
              <a:rPr lang="it-IT" dirty="0">
                <a:solidFill>
                  <a:srgbClr val="4B4B4B"/>
                </a:solidFill>
                <a:highlight>
                  <a:srgbClr val="FFFF00"/>
                </a:highlight>
                <a:latin typeface="3MCircular"/>
              </a:rPr>
              <a:t>.</a:t>
            </a:r>
            <a:endParaRPr lang="it-IT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83206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5298568-C72D-0A47-B9FB-5CB485FA56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28" t="23915" r="25265" b="43491"/>
          <a:stretch/>
        </p:blipFill>
        <p:spPr>
          <a:xfrm>
            <a:off x="4727838" y="522513"/>
            <a:ext cx="7159362" cy="493485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F137D04-20E4-4645-B93B-4B45BAB22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8236" y="1320799"/>
            <a:ext cx="3654163" cy="290285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89A66F0-578B-6A44-8037-451732CCD694}"/>
              </a:ext>
            </a:extLst>
          </p:cNvPr>
          <p:cNvSpPr txBox="1"/>
          <p:nvPr/>
        </p:nvSpPr>
        <p:spPr>
          <a:xfrm>
            <a:off x="1524001" y="5892799"/>
            <a:ext cx="9419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highlight>
                  <a:srgbClr val="FFFF00"/>
                </a:highlight>
              </a:rPr>
              <a:t> The dense </a:t>
            </a:r>
            <a:r>
              <a:rPr lang="it-IT" dirty="0" err="1">
                <a:highlight>
                  <a:srgbClr val="FFFF00"/>
                </a:highlight>
              </a:rPr>
              <a:t>outer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skin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prevents</a:t>
            </a:r>
            <a:r>
              <a:rPr lang="it-IT" dirty="0">
                <a:highlight>
                  <a:srgbClr val="FFFF00"/>
                </a:highlight>
              </a:rPr>
              <a:t> the </a:t>
            </a:r>
            <a:r>
              <a:rPr lang="it-IT" dirty="0" err="1">
                <a:highlight>
                  <a:srgbClr val="FFFF00"/>
                </a:highlight>
              </a:rPr>
              <a:t>passing</a:t>
            </a:r>
            <a:r>
              <a:rPr lang="it-IT" dirty="0">
                <a:highlight>
                  <a:srgbClr val="FFFF00"/>
                </a:highlight>
              </a:rPr>
              <a:t> of </a:t>
            </a:r>
            <a:r>
              <a:rPr lang="it-IT" dirty="0" err="1">
                <a:highlight>
                  <a:srgbClr val="FFFF00"/>
                </a:highlight>
              </a:rPr>
              <a:t>liquids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like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blood</a:t>
            </a:r>
            <a:r>
              <a:rPr lang="it-IT" dirty="0">
                <a:highlight>
                  <a:srgbClr val="FFFF00"/>
                </a:highlight>
              </a:rPr>
              <a:t> plasma or water </a:t>
            </a:r>
            <a:r>
              <a:rPr lang="it-IT" dirty="0" err="1">
                <a:highlight>
                  <a:srgbClr val="FFFF00"/>
                </a:highlight>
              </a:rPr>
              <a:t>into</a:t>
            </a:r>
            <a:r>
              <a:rPr lang="it-IT" dirty="0">
                <a:highlight>
                  <a:srgbClr val="FFFF00"/>
                </a:highlight>
              </a:rPr>
              <a:t> the </a:t>
            </a:r>
            <a:r>
              <a:rPr lang="it-IT" dirty="0" err="1">
                <a:highlight>
                  <a:srgbClr val="FFFF00"/>
                </a:highlight>
              </a:rPr>
              <a:t>pores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even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during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prolonged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application</a:t>
            </a:r>
            <a:r>
              <a:rPr lang="it-IT" dirty="0">
                <a:highlight>
                  <a:srgbClr val="FFFF00"/>
                </a:highlight>
              </a:rPr>
              <a:t> and </a:t>
            </a:r>
            <a:r>
              <a:rPr lang="it-IT" dirty="0" err="1">
                <a:highlight>
                  <a:srgbClr val="FFFF00"/>
                </a:highlight>
              </a:rPr>
              <a:t>avoids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direct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contact</a:t>
            </a:r>
            <a:r>
              <a:rPr lang="it-IT" dirty="0">
                <a:highlight>
                  <a:srgbClr val="FFFF00"/>
                </a:highlight>
              </a:rPr>
              <a:t> of the </a:t>
            </a:r>
            <a:r>
              <a:rPr lang="it-IT" dirty="0" err="1">
                <a:highlight>
                  <a:srgbClr val="FFFF00"/>
                </a:highlight>
              </a:rPr>
              <a:t>blood</a:t>
            </a:r>
            <a:r>
              <a:rPr lang="it-IT" dirty="0">
                <a:highlight>
                  <a:srgbClr val="FFFF00"/>
                </a:highlight>
              </a:rPr>
              <a:t> with air or </a:t>
            </a:r>
            <a:r>
              <a:rPr lang="it-IT" dirty="0" err="1">
                <a:highlight>
                  <a:srgbClr val="FFFF00"/>
                </a:highlight>
              </a:rPr>
              <a:t>oxygen</a:t>
            </a:r>
            <a:r>
              <a:rPr lang="it-IT" dirty="0">
                <a:highlight>
                  <a:srgbClr val="FFFF00"/>
                </a:highligh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9821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2625.TRIM">
            <a:hlinkClick r:id="" action="ppaction://media"/>
            <a:extLst>
              <a:ext uri="{FF2B5EF4-FFF2-40B4-BE49-F238E27FC236}">
                <a16:creationId xmlns:a16="http://schemas.microsoft.com/office/drawing/2014/main" id="{7563346A-570C-3D4D-BBC4-90036976B6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2787" y="1409075"/>
            <a:ext cx="5786204" cy="445569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6BC58B-65CF-104D-A533-D230C99E96A2}"/>
              </a:ext>
            </a:extLst>
          </p:cNvPr>
          <p:cNvSpPr txBox="1"/>
          <p:nvPr/>
        </p:nvSpPr>
        <p:spPr>
          <a:xfrm>
            <a:off x="2533339" y="344774"/>
            <a:ext cx="7914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“Aerosol out from extracorporeal machine?” word of precaution</a:t>
            </a:r>
            <a:endParaRPr lang="it-IT" sz="2000" b="1" dirty="0">
              <a:solidFill>
                <a:schemeClr val="bg1"/>
              </a:solidFill>
            </a:endParaRPr>
          </a:p>
          <a:p>
            <a:endParaRPr lang="it-I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5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B904ACC-EB27-7D4A-AB6D-D7027DE425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77" t="40874" r="10747" b="20437"/>
          <a:stretch/>
        </p:blipFill>
        <p:spPr>
          <a:xfrm>
            <a:off x="3200396" y="0"/>
            <a:ext cx="6011056" cy="173885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78EA784-058F-284B-B957-277231044B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66000"/>
                    </a14:imgEffect>
                  </a14:imgLayer>
                </a14:imgProps>
              </a:ext>
            </a:extLst>
          </a:blip>
          <a:srcRect l="51238" t="29945" r="13429" b="26776"/>
          <a:stretch/>
        </p:blipFill>
        <p:spPr>
          <a:xfrm>
            <a:off x="2113610" y="1858780"/>
            <a:ext cx="8184629" cy="445957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2F712E3-27F7-C54A-BE7C-CD7ABAC175FC}"/>
              </a:ext>
            </a:extLst>
          </p:cNvPr>
          <p:cNvSpPr txBox="1"/>
          <p:nvPr/>
        </p:nvSpPr>
        <p:spPr>
          <a:xfrm>
            <a:off x="8142625" y="6318354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J</a:t>
            </a:r>
            <a:r>
              <a:rPr lang="it-IT" dirty="0"/>
              <a:t> Extra </a:t>
            </a:r>
            <a:r>
              <a:rPr lang="it-IT" dirty="0" err="1"/>
              <a:t>Corpor</a:t>
            </a:r>
            <a:r>
              <a:rPr lang="it-IT" dirty="0"/>
              <a:t> </a:t>
            </a:r>
            <a:r>
              <a:rPr lang="it-IT" dirty="0" err="1"/>
              <a:t>Technol</a:t>
            </a:r>
            <a:r>
              <a:rPr lang="it-IT" dirty="0"/>
              <a:t>. 2020;52:43–51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15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06DE877-68EF-0647-A39E-085598E83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16" y="577515"/>
            <a:ext cx="10732168" cy="579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47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D837338-51F0-9D46-B85D-383C3E02E0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32" t="18624" r="5820" b="26984"/>
          <a:stretch/>
        </p:blipFill>
        <p:spPr>
          <a:xfrm>
            <a:off x="1378858" y="769256"/>
            <a:ext cx="9782628" cy="528320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9D6EF8-3F0A-9C45-9355-CB82286133B5}"/>
              </a:ext>
            </a:extLst>
          </p:cNvPr>
          <p:cNvSpPr txBox="1"/>
          <p:nvPr/>
        </p:nvSpPr>
        <p:spPr>
          <a:xfrm>
            <a:off x="8142625" y="6318354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J</a:t>
            </a:r>
            <a:r>
              <a:rPr lang="it-IT" dirty="0"/>
              <a:t> Extra </a:t>
            </a:r>
            <a:r>
              <a:rPr lang="it-IT" dirty="0" err="1"/>
              <a:t>Corpor</a:t>
            </a:r>
            <a:r>
              <a:rPr lang="it-IT" dirty="0"/>
              <a:t> </a:t>
            </a:r>
            <a:r>
              <a:rPr lang="it-IT" dirty="0" err="1"/>
              <a:t>Technol</a:t>
            </a:r>
            <a:r>
              <a:rPr lang="it-IT" dirty="0"/>
              <a:t>. 2020;52:43–51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9573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7F68630-0D29-D947-B5C5-7D56B6A437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6000"/>
                    </a14:imgEffect>
                  </a14:imgLayer>
                </a14:imgProps>
              </a:ext>
            </a:extLst>
          </a:blip>
          <a:srcRect l="30988" t="21421" r="33015" b="38579"/>
          <a:stretch/>
        </p:blipFill>
        <p:spPr>
          <a:xfrm>
            <a:off x="1558977" y="329784"/>
            <a:ext cx="9488774" cy="580868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A6738A0-E689-6D4B-B2AE-43A95464511A}"/>
              </a:ext>
            </a:extLst>
          </p:cNvPr>
          <p:cNvSpPr txBox="1"/>
          <p:nvPr/>
        </p:nvSpPr>
        <p:spPr>
          <a:xfrm>
            <a:off x="8142625" y="6318354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J</a:t>
            </a:r>
            <a:r>
              <a:rPr lang="it-IT" dirty="0"/>
              <a:t> Extra </a:t>
            </a:r>
            <a:r>
              <a:rPr lang="it-IT" dirty="0" err="1"/>
              <a:t>Corpor</a:t>
            </a:r>
            <a:r>
              <a:rPr lang="it-IT" dirty="0"/>
              <a:t> </a:t>
            </a:r>
            <a:r>
              <a:rPr lang="it-IT" dirty="0" err="1"/>
              <a:t>Technol</a:t>
            </a:r>
            <a:r>
              <a:rPr lang="it-IT" dirty="0"/>
              <a:t>. 2020;52:43–51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6833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58A0B86-87DB-0943-947C-733B05F0F6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77" t="20952" r="28307" b="26984"/>
          <a:stretch/>
        </p:blipFill>
        <p:spPr>
          <a:xfrm>
            <a:off x="1335316" y="319314"/>
            <a:ext cx="9463314" cy="571862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4CCC3-59A9-1C47-953A-B160D44F1699}"/>
              </a:ext>
            </a:extLst>
          </p:cNvPr>
          <p:cNvSpPr txBox="1"/>
          <p:nvPr/>
        </p:nvSpPr>
        <p:spPr>
          <a:xfrm>
            <a:off x="7953940" y="6211669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J</a:t>
            </a:r>
            <a:r>
              <a:rPr lang="it-IT" dirty="0"/>
              <a:t> Extra </a:t>
            </a:r>
            <a:r>
              <a:rPr lang="it-IT" dirty="0" err="1"/>
              <a:t>Corpor</a:t>
            </a:r>
            <a:r>
              <a:rPr lang="it-IT" dirty="0"/>
              <a:t> </a:t>
            </a:r>
            <a:r>
              <a:rPr lang="it-IT" dirty="0" err="1"/>
              <a:t>Technol</a:t>
            </a:r>
            <a:r>
              <a:rPr lang="it-IT" dirty="0"/>
              <a:t>. 2020;52:43–51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1070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27BF833-285A-E249-B7CA-953DD66232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5000"/>
                    </a14:imgEffect>
                  </a14:imgLayer>
                </a14:imgProps>
              </a:ext>
            </a:extLst>
          </a:blip>
          <a:srcRect l="29554" t="23333" r="11976" b="56503"/>
          <a:stretch/>
        </p:blipFill>
        <p:spPr>
          <a:xfrm>
            <a:off x="584617" y="1543986"/>
            <a:ext cx="11092722" cy="3492708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025CEF2-5FF5-674C-A515-238744A4EE60}"/>
              </a:ext>
            </a:extLst>
          </p:cNvPr>
          <p:cNvSpPr/>
          <p:nvPr/>
        </p:nvSpPr>
        <p:spPr>
          <a:xfrm>
            <a:off x="8136230" y="6199389"/>
            <a:ext cx="3839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effectLst/>
              </a:rPr>
              <a:t>J</a:t>
            </a:r>
            <a:r>
              <a:rPr lang="it-IT" dirty="0">
                <a:effectLst/>
              </a:rPr>
              <a:t> Extra </a:t>
            </a:r>
            <a:r>
              <a:rPr lang="it-IT" dirty="0" err="1">
                <a:effectLst/>
              </a:rPr>
              <a:t>Corpor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Technol</a:t>
            </a:r>
            <a:r>
              <a:rPr lang="it-IT" dirty="0">
                <a:effectLst/>
              </a:rPr>
              <a:t>. 2020;52:43–51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2963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DF45D8B5-D9EB-D440-A59F-ED30921F35FA}"/>
              </a:ext>
            </a:extLst>
          </p:cNvPr>
          <p:cNvSpPr/>
          <p:nvPr/>
        </p:nvSpPr>
        <p:spPr>
          <a:xfrm>
            <a:off x="2988040" y="404017"/>
            <a:ext cx="72352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err="1">
                <a:solidFill>
                  <a:schemeClr val="bg1"/>
                </a:solidFill>
                <a:latin typeface="Abadi MT Condensed Light" panose="020B0306030101010103" pitchFamily="34" charset="77"/>
              </a:rPr>
              <a:t>Detection</a:t>
            </a:r>
            <a:r>
              <a:rPr lang="it-IT" sz="2400" b="1" dirty="0">
                <a:solidFill>
                  <a:schemeClr val="bg1"/>
                </a:solidFill>
                <a:latin typeface="Abadi MT Condensed Light" panose="020B0306030101010103" pitchFamily="34" charset="77"/>
              </a:rPr>
              <a:t> of </a:t>
            </a:r>
            <a:r>
              <a:rPr lang="it-IT" sz="2400" b="1" dirty="0">
                <a:solidFill>
                  <a:schemeClr val="bg1"/>
                </a:solidFill>
                <a:latin typeface="Abadi MT Condensed Light" panose="020B0306030101010103" pitchFamily="34" charset="77"/>
                <a:cs typeface="Al Bayan Plain" pitchFamily="2" charset="-78"/>
              </a:rPr>
              <a:t>SARS-CoV-2</a:t>
            </a:r>
            <a:r>
              <a:rPr lang="it-IT" sz="2400" b="1" dirty="0">
                <a:solidFill>
                  <a:schemeClr val="bg1"/>
                </a:solidFill>
                <a:latin typeface="Abadi MT Condensed Light" panose="020B0306030101010103" pitchFamily="34" charset="77"/>
              </a:rPr>
              <a:t> in </a:t>
            </a:r>
            <a:r>
              <a:rPr lang="it-IT" sz="2400" b="1" dirty="0" err="1">
                <a:solidFill>
                  <a:schemeClr val="bg1"/>
                </a:solidFill>
                <a:latin typeface="Abadi MT Condensed Light" panose="020B0306030101010103" pitchFamily="34" charset="77"/>
              </a:rPr>
              <a:t>Different</a:t>
            </a:r>
            <a:r>
              <a:rPr lang="it-IT" sz="2400" b="1" dirty="0">
                <a:solidFill>
                  <a:schemeClr val="bg1"/>
                </a:solidFill>
                <a:latin typeface="Abadi MT Condensed Light" panose="020B0306030101010103" pitchFamily="34" charset="77"/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latin typeface="Abadi MT Condensed Light" panose="020B0306030101010103" pitchFamily="34" charset="77"/>
              </a:rPr>
              <a:t>Types</a:t>
            </a:r>
            <a:r>
              <a:rPr lang="it-IT" sz="2400" b="1" dirty="0">
                <a:solidFill>
                  <a:schemeClr val="bg1"/>
                </a:solidFill>
                <a:latin typeface="Abadi MT Condensed Light" panose="020B0306030101010103" pitchFamily="34" charset="77"/>
              </a:rPr>
              <a:t> of </a:t>
            </a:r>
            <a:r>
              <a:rPr lang="it-IT" sz="2400" b="1" dirty="0" err="1">
                <a:solidFill>
                  <a:schemeClr val="bg1"/>
                </a:solidFill>
                <a:latin typeface="Abadi MT Condensed Light" panose="020B0306030101010103" pitchFamily="34" charset="77"/>
              </a:rPr>
              <a:t>Clinical</a:t>
            </a:r>
            <a:r>
              <a:rPr lang="it-IT" sz="2400" b="1" dirty="0">
                <a:solidFill>
                  <a:schemeClr val="bg1"/>
                </a:solidFill>
                <a:latin typeface="Abadi MT Condensed Light" panose="020B0306030101010103" pitchFamily="34" charset="77"/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latin typeface="Abadi MT Condensed Light" panose="020B0306030101010103" pitchFamily="34" charset="77"/>
              </a:rPr>
              <a:t>Specimens</a:t>
            </a:r>
            <a:br>
              <a:rPr lang="it-IT" b="1" dirty="0">
                <a:solidFill>
                  <a:schemeClr val="bg1"/>
                </a:solidFill>
                <a:latin typeface="Abadi MT Condensed Light" panose="020B0306030101010103" pitchFamily="34" charset="77"/>
              </a:rPr>
            </a:br>
            <a:endParaRPr lang="it-IT" b="1" dirty="0">
              <a:solidFill>
                <a:schemeClr val="bg1"/>
              </a:solidFill>
              <a:latin typeface="Abadi MT Condensed Light" panose="020B0306030101010103" pitchFamily="34" charset="77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93A8124-665B-7940-B525-AE462AF755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14" t="21421" r="5965" b="47541"/>
          <a:stretch/>
        </p:blipFill>
        <p:spPr>
          <a:xfrm>
            <a:off x="1663910" y="1723867"/>
            <a:ext cx="9623684" cy="325286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3721EC5-713F-864B-85D8-DF842D26A718}"/>
              </a:ext>
            </a:extLst>
          </p:cNvPr>
          <p:cNvSpPr txBox="1"/>
          <p:nvPr/>
        </p:nvSpPr>
        <p:spPr>
          <a:xfrm>
            <a:off x="8590473" y="6056026"/>
            <a:ext cx="326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JAMA. </a:t>
            </a:r>
            <a:r>
              <a:rPr lang="it-IT" dirty="0"/>
              <a:t>2020;323(18):1843-1844. </a:t>
            </a:r>
          </a:p>
        </p:txBody>
      </p:sp>
    </p:spTree>
    <p:extLst>
      <p:ext uri="{BB962C8B-B14F-4D97-AF65-F5344CB8AC3E}">
        <p14:creationId xmlns:p14="http://schemas.microsoft.com/office/powerpoint/2010/main" val="371586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DF7F6CE4-C36F-8349-8117-23CEB580C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786" y="1672860"/>
            <a:ext cx="8280400" cy="28702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3DB93AE-693E-A346-A87F-DB837699CDA9}"/>
              </a:ext>
            </a:extLst>
          </p:cNvPr>
          <p:cNvSpPr txBox="1"/>
          <p:nvPr/>
        </p:nvSpPr>
        <p:spPr>
          <a:xfrm>
            <a:off x="8660295" y="4173728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Ignazio Condello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EB650A1-09F6-3742-8FA1-537A185CBA98}"/>
              </a:ext>
            </a:extLst>
          </p:cNvPr>
          <p:cNvSpPr/>
          <p:nvPr/>
        </p:nvSpPr>
        <p:spPr>
          <a:xfrm>
            <a:off x="3738915" y="545054"/>
            <a:ext cx="5242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err="1">
                <a:latin typeface="Calibri" panose="020F0502020204030204" pitchFamily="34" charset="0"/>
              </a:rPr>
              <a:t>Pandemics</a:t>
            </a:r>
            <a:r>
              <a:rPr lang="it-IT" sz="2400" b="1" dirty="0">
                <a:latin typeface="Calibri" panose="020F0502020204030204" pitchFamily="34" charset="0"/>
              </a:rPr>
              <a:t> &amp; </a:t>
            </a:r>
            <a:r>
              <a:rPr lang="it-IT" sz="2400" b="1" dirty="0" err="1">
                <a:latin typeface="Calibri" panose="020F0502020204030204" pitchFamily="34" charset="0"/>
              </a:rPr>
              <a:t>Response</a:t>
            </a:r>
            <a:r>
              <a:rPr lang="it-IT" sz="2400" b="1" dirty="0">
                <a:latin typeface="Calibri" panose="020F0502020204030204" pitchFamily="34" charset="0"/>
              </a:rPr>
              <a:t> of </a:t>
            </a:r>
            <a:r>
              <a:rPr lang="it-IT" sz="2400" b="1" dirty="0" err="1">
                <a:latin typeface="Calibri" panose="020F0502020204030204" pitchFamily="34" charset="0"/>
              </a:rPr>
              <a:t>Perfusionists</a:t>
            </a:r>
            <a:r>
              <a:rPr lang="it-IT" sz="2400" b="1" dirty="0">
                <a:latin typeface="Calibri" panose="020F0502020204030204" pitchFamily="34" charset="0"/>
              </a:rPr>
              <a:t> 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477778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BCB234D-EBDD-7D49-8BC9-BAB8A404F3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66" t="8043" r="17592" b="55555"/>
          <a:stretch/>
        </p:blipFill>
        <p:spPr>
          <a:xfrm>
            <a:off x="2658792" y="0"/>
            <a:ext cx="7371471" cy="188507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63CB78D-9420-6C4F-901E-5DC36937FE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73" t="28513" r="33889" b="34974"/>
          <a:stretch/>
        </p:blipFill>
        <p:spPr>
          <a:xfrm>
            <a:off x="2658793" y="1885070"/>
            <a:ext cx="7371471" cy="478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71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3447AC4-E2CE-9D44-96D3-ED68402FA7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40" t="9100" r="36772" b="10053"/>
          <a:stretch/>
        </p:blipFill>
        <p:spPr>
          <a:xfrm>
            <a:off x="2365828" y="203200"/>
            <a:ext cx="779417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26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6F73B0-D3A5-3644-B0E7-0AC747A1C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73" t="32410" r="27863" b="15898"/>
          <a:stretch/>
        </p:blipFill>
        <p:spPr>
          <a:xfrm>
            <a:off x="1139483" y="478302"/>
            <a:ext cx="10508566" cy="575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74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FA2C642-48B3-BA40-A090-0D4F779BCF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68" t="24616" r="31932" b="9128"/>
          <a:stretch/>
        </p:blipFill>
        <p:spPr>
          <a:xfrm>
            <a:off x="478301" y="745587"/>
            <a:ext cx="5472333" cy="412183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226A16A-BF37-5646-B8A7-9BDFD9EE95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90" t="41026" r="57607" b="20205"/>
          <a:stretch/>
        </p:blipFill>
        <p:spPr>
          <a:xfrm>
            <a:off x="6457071" y="745587"/>
            <a:ext cx="5387926" cy="412183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80B266F-61EF-4F44-BEEF-A7591800E5C2}"/>
              </a:ext>
            </a:extLst>
          </p:cNvPr>
          <p:cNvSpPr txBox="1"/>
          <p:nvPr/>
        </p:nvSpPr>
        <p:spPr>
          <a:xfrm>
            <a:off x="4708018" y="5669280"/>
            <a:ext cx="2485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0977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12725B7-3913-4545-BCFA-2697E4110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93" t="9312" r="21032" b="6243"/>
          <a:stretch/>
        </p:blipFill>
        <p:spPr>
          <a:xfrm>
            <a:off x="2380343" y="130630"/>
            <a:ext cx="7518399" cy="6560456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286526D1-195F-7C48-A590-A4CF3932D955}"/>
              </a:ext>
            </a:extLst>
          </p:cNvPr>
          <p:cNvSpPr/>
          <p:nvPr/>
        </p:nvSpPr>
        <p:spPr>
          <a:xfrm>
            <a:off x="2380343" y="246743"/>
            <a:ext cx="2714171" cy="435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033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0312155-2DAD-484B-9911-9CE39F9778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0" t="21799" r="29630" b="11111"/>
          <a:stretch/>
        </p:blipFill>
        <p:spPr>
          <a:xfrm>
            <a:off x="2206173" y="682171"/>
            <a:ext cx="7852228" cy="526868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2506CB3-D8C9-1049-898A-1E076C6D323D}"/>
              </a:ext>
            </a:extLst>
          </p:cNvPr>
          <p:cNvSpPr/>
          <p:nvPr/>
        </p:nvSpPr>
        <p:spPr>
          <a:xfrm>
            <a:off x="2206173" y="682171"/>
            <a:ext cx="2902856" cy="435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017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1D69697-E09D-6947-8693-C9A2EC35E4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27" t="29841" r="32529" b="24233"/>
          <a:stretch/>
        </p:blipFill>
        <p:spPr>
          <a:xfrm>
            <a:off x="3686629" y="1509484"/>
            <a:ext cx="5660571" cy="428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73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B11C4B1-5B2D-1D4B-B3B4-ECE14B50FC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36" t="11366" r="17851" b="7759"/>
          <a:stretch/>
        </p:blipFill>
        <p:spPr>
          <a:xfrm>
            <a:off x="5306518" y="419725"/>
            <a:ext cx="6355830" cy="619093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8BB4FD2-F680-8643-A822-F2F6487248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31" t="25793" r="46949" b="66338"/>
          <a:stretch/>
        </p:blipFill>
        <p:spPr>
          <a:xfrm>
            <a:off x="0" y="-1"/>
            <a:ext cx="3327816" cy="74950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62C845A-1DCB-B949-8097-CF4109A36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25" y="1655788"/>
            <a:ext cx="4793521" cy="314106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E2218CD-3309-014A-A038-F32BE06C2E69}"/>
              </a:ext>
            </a:extLst>
          </p:cNvPr>
          <p:cNvSpPr txBox="1"/>
          <p:nvPr/>
        </p:nvSpPr>
        <p:spPr>
          <a:xfrm>
            <a:off x="837212" y="5985164"/>
            <a:ext cx="2914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</a:t>
            </a:r>
            <a:r>
              <a:rPr lang="it-IT" dirty="0"/>
              <a:t> </a:t>
            </a:r>
            <a:r>
              <a:rPr lang="it-IT" dirty="0" err="1"/>
              <a:t>Engl</a:t>
            </a:r>
            <a:r>
              <a:rPr lang="it-IT" dirty="0"/>
              <a:t> </a:t>
            </a:r>
            <a:r>
              <a:rPr lang="it-IT" dirty="0" err="1"/>
              <a:t>J</a:t>
            </a:r>
            <a:r>
              <a:rPr lang="it-IT" dirty="0"/>
              <a:t> </a:t>
            </a:r>
            <a:r>
              <a:rPr lang="it-IT" dirty="0" err="1"/>
              <a:t>Med</a:t>
            </a:r>
            <a:r>
              <a:rPr lang="it-IT" dirty="0"/>
              <a:t> 2020; 382:2063</a:t>
            </a:r>
          </a:p>
        </p:txBody>
      </p:sp>
    </p:spTree>
    <p:extLst>
      <p:ext uri="{BB962C8B-B14F-4D97-AF65-F5344CB8AC3E}">
        <p14:creationId xmlns:p14="http://schemas.microsoft.com/office/powerpoint/2010/main" val="3792087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C6473EAA-CA96-F541-8065-7A3103DB3C88}"/>
              </a:ext>
            </a:extLst>
          </p:cNvPr>
          <p:cNvSpPr txBox="1"/>
          <p:nvPr/>
        </p:nvSpPr>
        <p:spPr>
          <a:xfrm>
            <a:off x="6675052" y="3285876"/>
            <a:ext cx="4212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>
                <a:solidFill>
                  <a:schemeClr val="bg1"/>
                </a:solidFill>
              </a:rPr>
              <a:t>Droplets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generated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during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speech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produced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flashes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they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passed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through</a:t>
            </a:r>
            <a:r>
              <a:rPr lang="it-IT" dirty="0">
                <a:solidFill>
                  <a:schemeClr val="bg1"/>
                </a:solidFill>
              </a:rPr>
              <a:t> the light </a:t>
            </a:r>
            <a:r>
              <a:rPr lang="it-IT" dirty="0" err="1">
                <a:solidFill>
                  <a:schemeClr val="bg1"/>
                </a:solidFill>
              </a:rPr>
              <a:t>sheet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this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experiment</a:t>
            </a:r>
            <a:r>
              <a:rPr lang="it-IT" dirty="0">
                <a:solidFill>
                  <a:schemeClr val="bg1"/>
                </a:solidFill>
              </a:rPr>
              <a:t>. 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FC462A3-24F6-9A49-AA70-F88AE0F7C2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73" t="47869" r="11567" b="39890"/>
          <a:stretch/>
        </p:blipFill>
        <p:spPr>
          <a:xfrm>
            <a:off x="3327816" y="1"/>
            <a:ext cx="6370820" cy="749508"/>
          </a:xfrm>
          <a:prstGeom prst="rect">
            <a:avLst/>
          </a:prstGeom>
        </p:spPr>
      </p:pic>
      <p:pic>
        <p:nvPicPr>
          <p:cNvPr id="1026" name="Picture 2" descr="Digital Object Thumbnail">
            <a:hlinkClick r:id="rId3"/>
            <a:extLst>
              <a:ext uri="{FF2B5EF4-FFF2-40B4-BE49-F238E27FC236}">
                <a16:creationId xmlns:a16="http://schemas.microsoft.com/office/drawing/2014/main" id="{B556AD1F-DB68-D449-BE31-CF19E14A2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59" y="1876800"/>
            <a:ext cx="4904282" cy="404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F3A7664-19B8-FD4B-8DD3-5EE5F71A6DE7}"/>
              </a:ext>
            </a:extLst>
          </p:cNvPr>
          <p:cNvSpPr txBox="1"/>
          <p:nvPr/>
        </p:nvSpPr>
        <p:spPr>
          <a:xfrm>
            <a:off x="3078663" y="1128487"/>
            <a:ext cx="6869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it-IT" b="1" dirty="0">
                <a:solidFill>
                  <a:schemeClr val="bg1"/>
                </a:solidFill>
                <a:latin typeface="inheri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Laser Light-Scattering Experiment Showing Speech-Generated Droplets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1DDD09DC-D3B7-4B42-8A78-1E2BEB7180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231" t="25793" r="46949" b="66338"/>
          <a:stretch/>
        </p:blipFill>
        <p:spPr>
          <a:xfrm>
            <a:off x="0" y="-1"/>
            <a:ext cx="3327816" cy="74950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0DA7047-61BB-0C4F-919F-A7A2A7E512C9}"/>
              </a:ext>
            </a:extLst>
          </p:cNvPr>
          <p:cNvSpPr txBox="1"/>
          <p:nvPr/>
        </p:nvSpPr>
        <p:spPr>
          <a:xfrm>
            <a:off x="7972041" y="6175948"/>
            <a:ext cx="3453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</a:t>
            </a:r>
            <a:r>
              <a:rPr lang="it-IT" dirty="0"/>
              <a:t> </a:t>
            </a:r>
            <a:r>
              <a:rPr lang="it-IT" dirty="0" err="1"/>
              <a:t>Engl</a:t>
            </a:r>
            <a:r>
              <a:rPr lang="it-IT" dirty="0"/>
              <a:t> </a:t>
            </a:r>
            <a:r>
              <a:rPr lang="it-IT" dirty="0" err="1"/>
              <a:t>J</a:t>
            </a:r>
            <a:r>
              <a:rPr lang="it-IT" dirty="0"/>
              <a:t> </a:t>
            </a:r>
            <a:r>
              <a:rPr lang="it-IT" dirty="0" err="1"/>
              <a:t>Med</a:t>
            </a:r>
            <a:r>
              <a:rPr lang="it-IT" dirty="0"/>
              <a:t> 2020; 382:2061-2063</a:t>
            </a:r>
          </a:p>
        </p:txBody>
      </p:sp>
    </p:spTree>
    <p:extLst>
      <p:ext uri="{BB962C8B-B14F-4D97-AF65-F5344CB8AC3E}">
        <p14:creationId xmlns:p14="http://schemas.microsoft.com/office/powerpoint/2010/main" val="2270845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DAF822C-1621-2543-8E6D-EC030EC24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06" t="42963" r="36906" b="40529"/>
          <a:stretch/>
        </p:blipFill>
        <p:spPr>
          <a:xfrm>
            <a:off x="4015014" y="2195281"/>
            <a:ext cx="4267200" cy="180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53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2C166A2-963B-5942-843E-1526F36505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58" t="31109" r="30220" b="42222"/>
          <a:stretch/>
        </p:blipFill>
        <p:spPr>
          <a:xfrm>
            <a:off x="6633029" y="1640114"/>
            <a:ext cx="4383315" cy="330925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57F25A-3291-6247-8241-3708A9009F89}"/>
              </a:ext>
            </a:extLst>
          </p:cNvPr>
          <p:cNvSpPr txBox="1"/>
          <p:nvPr/>
        </p:nvSpPr>
        <p:spPr>
          <a:xfrm>
            <a:off x="7532915" y="6211669"/>
            <a:ext cx="4322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Fibers</a:t>
            </a:r>
            <a:r>
              <a:rPr lang="it-IT" dirty="0"/>
              <a:t> 2018, 6, 76; doi:10.3390/fib6040076 </a:t>
            </a:r>
          </a:p>
          <a:p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90B17EC-1511-BB4F-A4E4-496E4AD52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828" y="1640115"/>
            <a:ext cx="4064000" cy="330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16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</TotalTime>
  <Words>191</Words>
  <Application>Microsoft Macintosh PowerPoint</Application>
  <PresentationFormat>Widescreen</PresentationFormat>
  <Paragraphs>24</Paragraphs>
  <Slides>23</Slides>
  <Notes>2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1" baseType="lpstr">
      <vt:lpstr>3MCircular</vt:lpstr>
      <vt:lpstr>Abadi MT Condensed Light</vt:lpstr>
      <vt:lpstr>Al Bayan Plain</vt:lpstr>
      <vt:lpstr>Arial</vt:lpstr>
      <vt:lpstr>Calibri</vt:lpstr>
      <vt:lpstr>Calibri Light</vt:lpstr>
      <vt:lpstr>inherit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ignazio condello</dc:creator>
  <cp:lastModifiedBy>ignazio condello</cp:lastModifiedBy>
  <cp:revision>57</cp:revision>
  <dcterms:created xsi:type="dcterms:W3CDTF">2020-06-02T14:56:28Z</dcterms:created>
  <dcterms:modified xsi:type="dcterms:W3CDTF">2021-11-01T09:39:18Z</dcterms:modified>
</cp:coreProperties>
</file>