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8" r:id="rId2"/>
    <p:sldId id="282" r:id="rId3"/>
    <p:sldId id="256" r:id="rId4"/>
    <p:sldId id="273" r:id="rId5"/>
    <p:sldId id="272" r:id="rId6"/>
    <p:sldId id="257" r:id="rId7"/>
    <p:sldId id="271" r:id="rId8"/>
    <p:sldId id="260" r:id="rId9"/>
    <p:sldId id="261" r:id="rId10"/>
    <p:sldId id="270" r:id="rId11"/>
    <p:sldId id="264" r:id="rId12"/>
    <p:sldId id="275" r:id="rId13"/>
    <p:sldId id="281" r:id="rId14"/>
    <p:sldId id="274" r:id="rId15"/>
    <p:sldId id="278" r:id="rId16"/>
    <p:sldId id="276" r:id="rId17"/>
    <p:sldId id="279" r:id="rId18"/>
    <p:sldId id="280" r:id="rId19"/>
    <p:sldId id="277" r:id="rId20"/>
    <p:sldId id="283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67"/>
    <p:restoredTop sz="91458"/>
  </p:normalViewPr>
  <p:slideViewPr>
    <p:cSldViewPr snapToGrid="0" snapToObjects="1">
      <p:cViewPr varScale="1">
        <p:scale>
          <a:sx n="91" d="100"/>
          <a:sy n="91" d="100"/>
        </p:scale>
        <p:origin x="216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08B77-F1EE-1D41-B994-7C1A22544EB5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FC4E87-D0C2-A744-8F60-D41C39877D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389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C4E87-D0C2-A744-8F60-D41C39877D7A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602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CB4076-1350-8648-B5F3-801FC04B64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C56975-00D1-D544-81EA-065CEC3068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126A0A6-6B53-D54B-B093-303F0EE64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452-29F4-7442-9510-8568715CCF89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1DCC0DA-A2A3-114A-88A0-96578493F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38A63D3-F9DD-5B49-8843-678ED9DF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CD745-3DEB-4345-8D40-294C982F28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188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080D48-AE01-B845-B426-6DC32FC2C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A0F45C1-1F9F-3146-89D8-17660236E0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F6CED4-E380-AC41-8957-C2644D1BB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452-29F4-7442-9510-8568715CCF89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4A92A6-4E86-CB40-BE1D-EB5743678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F3B017-EA9D-3F45-B671-194920B90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CD745-3DEB-4345-8D40-294C982F28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715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E884576-0BBD-A147-B0BF-0FEF4AC75D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C330BE1-4C02-2542-B9E6-8DB266F2F2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635F4B8-BED2-CD42-A2F3-8D29EF7BC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452-29F4-7442-9510-8568715CCF89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E07D209-88E0-D943-83F2-8973622F7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45AF85-5ACB-284D-A810-4FC9D9B9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CD745-3DEB-4345-8D40-294C982F28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243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CC3E74-FCDF-AA4F-8E4C-4231C5092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44FD5D-87DC-D84D-818A-BA459694B9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1737AEE-5684-F647-8044-08902B775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452-29F4-7442-9510-8568715CCF89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E3F7E8E-0DE7-5441-9A7E-CCAFF9096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E71B801-5856-FE44-8BD9-7AA6F635B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CD745-3DEB-4345-8D40-294C982F28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312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B3A176-E9C8-504D-AD90-1BAAB10B1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41FC10B-1C81-9E4E-A28C-E82CAEE0F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1F414FA-531D-DC4F-865B-9C01D9C70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452-29F4-7442-9510-8568715CCF89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B791FA0-A1F2-204C-8878-815B643CC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975D80-7DBA-B74A-9906-E018ACFEE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CD745-3DEB-4345-8D40-294C982F28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9823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A59183-56B3-9A4A-8355-85B5DD4EF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5B546F-B56B-E943-9BF8-F359F2FF3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746F69C-DFB7-CC41-A296-FE2E08CC4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C329232-A9F9-5242-AE89-AD9675743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452-29F4-7442-9510-8568715CCF89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BFB4368-9F60-8249-B83E-3287C9CBE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CE8D2D0-1428-C040-B89A-9C378B1BB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CD745-3DEB-4345-8D40-294C982F28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47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AFF9EE-CE83-0845-B19E-B5F8394F6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88EA12-7171-A44C-AFD8-CD367084C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104093D-5FC9-6544-8E71-EB490089B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63122C0-74C8-6142-B226-93E5B93604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81C3327-91D0-DF4A-825A-88D325093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739B0A0-11C1-1947-98C2-AC5ADB106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452-29F4-7442-9510-8568715CCF89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B0B1BF4-F2B4-864B-8EE4-E9F86E869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9B1D48F-7F59-E14E-8474-3C684A255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CD745-3DEB-4345-8D40-294C982F28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7584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C1F020-749F-2548-8857-167173A90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BAC7344-F1EA-E149-9608-A94DF3F7D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452-29F4-7442-9510-8568715CCF89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CC65B38-9188-3143-8FA8-9EFE18C82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AEF9078-64EB-F64C-97E8-7F4D6DAAD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CD745-3DEB-4345-8D40-294C982F28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747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39C557E-E313-BD40-8B03-5BF4AF23A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452-29F4-7442-9510-8568715CCF89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DE722BC-B785-7F43-927D-7D493CE0F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2DFBE76-3D70-3149-925C-FBD7B0328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CD745-3DEB-4345-8D40-294C982F28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3871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357899-2E26-E84F-BD13-59008F737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F2F0CD-4FB5-BD40-A343-09872DD98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06FE3AE-2544-C640-994C-EF8036321C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561008B-78F0-F54C-BECE-49B5BB659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452-29F4-7442-9510-8568715CCF89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F4A2837-3885-2542-B8EE-369800645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3FA9361-C2AB-344B-AFF9-72D55E63E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CD745-3DEB-4345-8D40-294C982F28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3594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E958A7-0786-934A-BDAC-EEF9D94C2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C1D949C-087A-674F-9606-7B075B05A0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53430F6-EDDA-1845-BDEC-818DCD09FB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B5D54E3-1DA3-1C45-9EDD-C1D2875E8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9D452-29F4-7442-9510-8568715CCF89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F508BF9-0A31-E94D-AFA7-2884E589E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087FDD1-62DD-C04E-8028-0849EA1E3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CD745-3DEB-4345-8D40-294C982F28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3132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3C8209A-AD52-7743-9914-831D60874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2A7815C-F469-4448-901E-E4877DD12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DAC29D-4FDF-5A4A-9E01-264321BBC3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9D452-29F4-7442-9510-8568715CCF89}" type="datetimeFigureOut">
              <a:rPr lang="it-IT" smtClean="0"/>
              <a:t>01/11/21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B782F9-1F3D-5647-99A3-F8917F561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A9BAD6E-34C1-1947-A7CF-5355E9FEA3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CD745-3DEB-4345-8D40-294C982F28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9689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4D4B4BA-B807-4945-8DDF-14B244295798}"/>
              </a:ext>
            </a:extLst>
          </p:cNvPr>
          <p:cNvSpPr txBox="1"/>
          <p:nvPr/>
        </p:nvSpPr>
        <p:spPr>
          <a:xfrm>
            <a:off x="4677896" y="2267362"/>
            <a:ext cx="3050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err="1"/>
              <a:t>Perfusionist</a:t>
            </a:r>
            <a:r>
              <a:rPr lang="it-IT" sz="2800" b="1" dirty="0"/>
              <a:t> in </a:t>
            </a:r>
            <a:r>
              <a:rPr lang="it-IT" sz="2800" b="1" dirty="0" err="1"/>
              <a:t>Italy</a:t>
            </a:r>
            <a:endParaRPr lang="it-IT" sz="2800" b="1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8402223-B720-524D-8AF1-EC58033D3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4074257"/>
            <a:ext cx="4071938" cy="225742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0CCA667-23BD-354D-AE94-F22E3E181111}"/>
              </a:ext>
            </a:extLst>
          </p:cNvPr>
          <p:cNvSpPr txBox="1"/>
          <p:nvPr/>
        </p:nvSpPr>
        <p:spPr>
          <a:xfrm>
            <a:off x="6824336" y="4257844"/>
            <a:ext cx="504035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/>
              <a:t>Ignazio Condello, </a:t>
            </a:r>
            <a:r>
              <a:rPr lang="it-IT" sz="2400" b="1" dirty="0" err="1"/>
              <a:t>PhD</a:t>
            </a:r>
            <a:endParaRPr lang="it-IT" sz="2400" b="1" dirty="0"/>
          </a:p>
          <a:p>
            <a:pPr algn="ctr"/>
            <a:r>
              <a:rPr lang="it-IT" sz="2400" dirty="0"/>
              <a:t>Anthea </a:t>
            </a:r>
            <a:r>
              <a:rPr lang="it-IT" sz="2400" dirty="0" err="1"/>
              <a:t>Hospital,GVM</a:t>
            </a:r>
            <a:r>
              <a:rPr lang="it-IT" sz="2400" dirty="0"/>
              <a:t> Care &amp; </a:t>
            </a:r>
            <a:r>
              <a:rPr lang="it-IT" sz="2400" dirty="0" err="1"/>
              <a:t>Research</a:t>
            </a:r>
            <a:endParaRPr lang="it-IT" sz="2400" dirty="0"/>
          </a:p>
          <a:p>
            <a:pPr algn="ctr"/>
            <a:r>
              <a:rPr lang="it-IT" sz="2400" dirty="0"/>
              <a:t> </a:t>
            </a:r>
            <a:r>
              <a:rPr lang="it-IT" sz="2400" dirty="0" err="1"/>
              <a:t>Bari,Italy</a:t>
            </a:r>
            <a:endParaRPr lang="it-IT" sz="2400" dirty="0"/>
          </a:p>
          <a:p>
            <a:endParaRPr lang="it-IT" sz="2400" b="1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751FB0D-AA3E-D14F-A335-64B45F0A4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713" y="0"/>
            <a:ext cx="46736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49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19DD2A8-063E-4341-B00F-02A4D3D054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551" t="19895" r="29789" b="48995"/>
          <a:stretch/>
        </p:blipFill>
        <p:spPr>
          <a:xfrm>
            <a:off x="1758463" y="1380112"/>
            <a:ext cx="3460651" cy="313402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7CA8918-640F-D04A-8E54-4BCF44AE3C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742" t="45744" r="33808" b="26154"/>
          <a:stretch/>
        </p:blipFill>
        <p:spPr>
          <a:xfrm>
            <a:off x="7680959" y="1380112"/>
            <a:ext cx="3235569" cy="333256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346C515-EC1B-5843-B888-1EAB3609DD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058" t="60928" r="57769" b="10970"/>
          <a:stretch/>
        </p:blipFill>
        <p:spPr>
          <a:xfrm>
            <a:off x="-1645919" y="1504376"/>
            <a:ext cx="773722" cy="333256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EC492CB-4E1C-8746-A3F7-2B1872E4B0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742" t="81755" r="16282" b="12538"/>
          <a:stretch/>
        </p:blipFill>
        <p:spPr>
          <a:xfrm>
            <a:off x="5706794" y="6181160"/>
            <a:ext cx="6485206" cy="67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051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D9F4C129-D928-584E-8377-9A08056C1E91}"/>
              </a:ext>
            </a:extLst>
          </p:cNvPr>
          <p:cNvSpPr/>
          <p:nvPr/>
        </p:nvSpPr>
        <p:spPr>
          <a:xfrm>
            <a:off x="618978" y="1203687"/>
            <a:ext cx="11066585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b="1" dirty="0">
                <a:solidFill>
                  <a:schemeClr val="accent1"/>
                </a:solidFill>
              </a:rPr>
              <a:t>- </a:t>
            </a:r>
            <a:r>
              <a:rPr lang="it-IT" b="1" dirty="0" err="1">
                <a:solidFill>
                  <a:schemeClr val="accent1"/>
                </a:solidFill>
              </a:rPr>
              <a:t>Equipment</a:t>
            </a:r>
            <a:r>
              <a:rPr lang="it-IT" b="1" dirty="0">
                <a:solidFill>
                  <a:schemeClr val="accent1"/>
                </a:solidFill>
              </a:rPr>
              <a:t> and </a:t>
            </a:r>
            <a:r>
              <a:rPr lang="it-IT" b="1" dirty="0" err="1">
                <a:solidFill>
                  <a:schemeClr val="accent1"/>
                </a:solidFill>
              </a:rPr>
              <a:t>Materials</a:t>
            </a:r>
            <a:r>
              <a:rPr lang="it-IT" b="1" dirty="0">
                <a:solidFill>
                  <a:schemeClr val="accent1"/>
                </a:solidFill>
              </a:rPr>
              <a:t> Management</a:t>
            </a:r>
          </a:p>
          <a:p>
            <a:pPr>
              <a:lnSpc>
                <a:spcPct val="150000"/>
              </a:lnSpc>
            </a:pPr>
            <a:r>
              <a:rPr lang="it-IT" b="1" dirty="0">
                <a:solidFill>
                  <a:schemeClr val="accent1"/>
                </a:solidFill>
              </a:rPr>
              <a:t>- Operate in </a:t>
            </a:r>
            <a:r>
              <a:rPr lang="it-IT" b="1" dirty="0" err="1">
                <a:solidFill>
                  <a:schemeClr val="accent1"/>
                </a:solidFill>
              </a:rPr>
              <a:t>Cardiac</a:t>
            </a:r>
            <a:r>
              <a:rPr lang="it-IT" b="1" dirty="0">
                <a:solidFill>
                  <a:schemeClr val="accent1"/>
                </a:solidFill>
              </a:rPr>
              <a:t> </a:t>
            </a:r>
            <a:r>
              <a:rPr lang="it-IT" b="1" dirty="0" err="1">
                <a:solidFill>
                  <a:schemeClr val="accent1"/>
                </a:solidFill>
              </a:rPr>
              <a:t>Surgery</a:t>
            </a:r>
            <a:r>
              <a:rPr lang="it-IT" b="1" dirty="0">
                <a:solidFill>
                  <a:schemeClr val="accent1"/>
                </a:solidFill>
              </a:rPr>
              <a:t> and </a:t>
            </a:r>
            <a:r>
              <a:rPr lang="it-IT" b="1" dirty="0" err="1">
                <a:solidFill>
                  <a:schemeClr val="accent1"/>
                </a:solidFill>
              </a:rPr>
              <a:t>Vascular</a:t>
            </a:r>
            <a:r>
              <a:rPr lang="it-IT" b="1" dirty="0">
                <a:solidFill>
                  <a:schemeClr val="accent1"/>
                </a:solidFill>
              </a:rPr>
              <a:t> </a:t>
            </a:r>
            <a:r>
              <a:rPr lang="it-IT" b="1" dirty="0" err="1">
                <a:solidFill>
                  <a:schemeClr val="accent1"/>
                </a:solidFill>
              </a:rPr>
              <a:t>Surgery</a:t>
            </a:r>
            <a:endParaRPr lang="it-IT" b="1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it-IT" b="1" dirty="0">
                <a:solidFill>
                  <a:schemeClr val="accent1"/>
                </a:solidFill>
              </a:rPr>
              <a:t>- Operate in </a:t>
            </a:r>
            <a:r>
              <a:rPr lang="it-IT" b="1" dirty="0" err="1">
                <a:solidFill>
                  <a:schemeClr val="accent1"/>
                </a:solidFill>
              </a:rPr>
              <a:t>Cardiology</a:t>
            </a:r>
            <a:endParaRPr lang="it-IT" b="1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it-IT" b="1" dirty="0">
                <a:solidFill>
                  <a:schemeClr val="accent1"/>
                </a:solidFill>
              </a:rPr>
              <a:t>- Operate in </a:t>
            </a:r>
            <a:r>
              <a:rPr lang="it-IT" b="1" dirty="0" err="1">
                <a:solidFill>
                  <a:schemeClr val="accent1"/>
                </a:solidFill>
              </a:rPr>
              <a:t>Electrophysiology</a:t>
            </a:r>
            <a:r>
              <a:rPr lang="it-IT" b="1" dirty="0">
                <a:solidFill>
                  <a:schemeClr val="accent1"/>
                </a:solidFill>
              </a:rPr>
              <a:t> and </a:t>
            </a:r>
            <a:r>
              <a:rPr lang="it-IT" b="1" dirty="0" err="1">
                <a:solidFill>
                  <a:schemeClr val="accent1"/>
                </a:solidFill>
              </a:rPr>
              <a:t>Cardiac</a:t>
            </a:r>
            <a:r>
              <a:rPr lang="it-IT" b="1" dirty="0">
                <a:solidFill>
                  <a:schemeClr val="accent1"/>
                </a:solidFill>
              </a:rPr>
              <a:t> </a:t>
            </a:r>
            <a:r>
              <a:rPr lang="it-IT" b="1" dirty="0" err="1">
                <a:solidFill>
                  <a:schemeClr val="accent1"/>
                </a:solidFill>
              </a:rPr>
              <a:t>Electrostimulation</a:t>
            </a:r>
            <a:endParaRPr lang="it-IT" b="1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it-IT" b="1" dirty="0">
                <a:solidFill>
                  <a:schemeClr val="accent1"/>
                </a:solidFill>
              </a:rPr>
              <a:t>- Operate in the </a:t>
            </a:r>
            <a:r>
              <a:rPr lang="it-IT" b="1" dirty="0" err="1">
                <a:solidFill>
                  <a:schemeClr val="accent1"/>
                </a:solidFill>
              </a:rPr>
              <a:t>Resuscitation</a:t>
            </a:r>
            <a:r>
              <a:rPr lang="it-IT" b="1" dirty="0">
                <a:solidFill>
                  <a:schemeClr val="accent1"/>
                </a:solidFill>
              </a:rPr>
              <a:t> Center</a:t>
            </a:r>
          </a:p>
          <a:p>
            <a:pPr>
              <a:lnSpc>
                <a:spcPct val="150000"/>
              </a:lnSpc>
            </a:pPr>
            <a:r>
              <a:rPr lang="it-IT" b="1" dirty="0">
                <a:solidFill>
                  <a:schemeClr val="accent1"/>
                </a:solidFill>
              </a:rPr>
              <a:t>- Operate in the </a:t>
            </a:r>
            <a:r>
              <a:rPr lang="it-IT" b="1" dirty="0" err="1">
                <a:solidFill>
                  <a:schemeClr val="accent1"/>
                </a:solidFill>
              </a:rPr>
              <a:t>Transplant-Explant</a:t>
            </a:r>
            <a:r>
              <a:rPr lang="it-IT" b="1" dirty="0">
                <a:solidFill>
                  <a:schemeClr val="accent1"/>
                </a:solidFill>
              </a:rPr>
              <a:t> Center</a:t>
            </a:r>
          </a:p>
          <a:p>
            <a:pPr>
              <a:lnSpc>
                <a:spcPct val="150000"/>
              </a:lnSpc>
            </a:pPr>
            <a:r>
              <a:rPr lang="it-IT" b="1" dirty="0">
                <a:solidFill>
                  <a:schemeClr val="accent1"/>
                </a:solidFill>
              </a:rPr>
              <a:t>- Operating in </a:t>
            </a:r>
            <a:r>
              <a:rPr lang="it-IT" b="1" dirty="0" err="1">
                <a:solidFill>
                  <a:schemeClr val="accent1"/>
                </a:solidFill>
              </a:rPr>
              <a:t>other</a:t>
            </a:r>
            <a:r>
              <a:rPr lang="it-IT" b="1" dirty="0">
                <a:solidFill>
                  <a:schemeClr val="accent1"/>
                </a:solidFill>
              </a:rPr>
              <a:t> </a:t>
            </a:r>
            <a:r>
              <a:rPr lang="it-IT" b="1" dirty="0" err="1">
                <a:solidFill>
                  <a:schemeClr val="accent1"/>
                </a:solidFill>
              </a:rPr>
              <a:t>areas</a:t>
            </a:r>
            <a:r>
              <a:rPr lang="it-IT" b="1" dirty="0">
                <a:solidFill>
                  <a:schemeClr val="accent1"/>
                </a:solidFill>
              </a:rPr>
              <a:t>: General </a:t>
            </a:r>
            <a:r>
              <a:rPr lang="it-IT" b="1" dirty="0" err="1">
                <a:solidFill>
                  <a:schemeClr val="accent1"/>
                </a:solidFill>
              </a:rPr>
              <a:t>Surgery</a:t>
            </a:r>
            <a:r>
              <a:rPr lang="it-IT" b="1" dirty="0">
                <a:solidFill>
                  <a:schemeClr val="accent1"/>
                </a:solidFill>
              </a:rPr>
              <a:t>, </a:t>
            </a:r>
            <a:r>
              <a:rPr lang="it-IT" b="1" dirty="0" err="1">
                <a:solidFill>
                  <a:schemeClr val="accent1"/>
                </a:solidFill>
              </a:rPr>
              <a:t>Orthopedics</a:t>
            </a:r>
            <a:r>
              <a:rPr lang="it-IT" b="1" dirty="0">
                <a:solidFill>
                  <a:schemeClr val="accent1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it-IT" b="1" dirty="0">
                <a:solidFill>
                  <a:schemeClr val="accent1"/>
                </a:solidFill>
              </a:rPr>
              <a:t>- Operate in the Local Area</a:t>
            </a:r>
          </a:p>
          <a:p>
            <a:pPr>
              <a:lnSpc>
                <a:spcPct val="150000"/>
              </a:lnSpc>
            </a:pPr>
            <a:r>
              <a:rPr lang="it-IT" b="1" dirty="0">
                <a:solidFill>
                  <a:schemeClr val="accent1"/>
                </a:solidFill>
              </a:rPr>
              <a:t>- Operate in the </a:t>
            </a:r>
            <a:r>
              <a:rPr lang="it-IT" b="1" dirty="0" err="1">
                <a:solidFill>
                  <a:schemeClr val="accent1"/>
                </a:solidFill>
              </a:rPr>
              <a:t>Organizational-Managerial</a:t>
            </a:r>
            <a:r>
              <a:rPr lang="it-IT" b="1" dirty="0">
                <a:solidFill>
                  <a:schemeClr val="accent1"/>
                </a:solidFill>
              </a:rPr>
              <a:t> </a:t>
            </a:r>
            <a:r>
              <a:rPr lang="it-IT" b="1" dirty="0" err="1">
                <a:solidFill>
                  <a:schemeClr val="accent1"/>
                </a:solidFill>
              </a:rPr>
              <a:t>Context</a:t>
            </a:r>
            <a:endParaRPr lang="it-IT" b="1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endParaRPr lang="it-IT" b="1" dirty="0">
              <a:solidFill>
                <a:srgbClr val="FF0000"/>
              </a:solidFill>
            </a:endParaRPr>
          </a:p>
          <a:p>
            <a:endParaRPr lang="it-IT" b="1" dirty="0">
              <a:solidFill>
                <a:srgbClr val="FF0000"/>
              </a:solidFill>
            </a:endParaRPr>
          </a:p>
          <a:p>
            <a:endParaRPr lang="it-IT" b="1" dirty="0">
              <a:solidFill>
                <a:srgbClr val="FF0000"/>
              </a:solidFill>
            </a:endParaRPr>
          </a:p>
          <a:p>
            <a:endParaRPr lang="it-IT" b="1" dirty="0">
              <a:solidFill>
                <a:srgbClr val="FF0000"/>
              </a:solidFill>
            </a:endParaRPr>
          </a:p>
          <a:p>
            <a:endParaRPr lang="it-IT" b="1" dirty="0">
              <a:solidFill>
                <a:srgbClr val="FF0000"/>
              </a:solidFill>
            </a:endParaRPr>
          </a:p>
          <a:p>
            <a:endParaRPr lang="it-IT" b="1" dirty="0">
              <a:solidFill>
                <a:srgbClr val="FF0000"/>
              </a:solidFill>
            </a:endParaRPr>
          </a:p>
          <a:p>
            <a:endParaRPr lang="it-IT" b="1" dirty="0">
              <a:solidFill>
                <a:srgbClr val="FF0000"/>
              </a:solidFill>
            </a:endParaRPr>
          </a:p>
          <a:p>
            <a:endParaRPr lang="it-IT" b="1" dirty="0">
              <a:solidFill>
                <a:srgbClr val="FF0000"/>
              </a:solidFill>
            </a:endParaRPr>
          </a:p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BDC6FC3-C625-2147-8B0B-1D9710651D58}"/>
              </a:ext>
            </a:extLst>
          </p:cNvPr>
          <p:cNvSpPr txBox="1"/>
          <p:nvPr/>
        </p:nvSpPr>
        <p:spPr>
          <a:xfrm>
            <a:off x="182880" y="250215"/>
            <a:ext cx="5066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CORE COMPETENCE OF THE PERFUSIONIST IN ITALY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9263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1301CCC-6BCC-904E-A161-79869DB948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1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</a:extLst>
          </a:blip>
          <a:srcRect l="13889" t="26667" r="34921" b="18942"/>
          <a:stretch/>
        </p:blipFill>
        <p:spPr>
          <a:xfrm>
            <a:off x="667658" y="1088572"/>
            <a:ext cx="9768115" cy="461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589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F9D93287-FAC9-B343-ABE2-F538464A89E6}"/>
              </a:ext>
            </a:extLst>
          </p:cNvPr>
          <p:cNvSpPr/>
          <p:nvPr/>
        </p:nvSpPr>
        <p:spPr>
          <a:xfrm>
            <a:off x="220391" y="1097280"/>
            <a:ext cx="11680875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err="1"/>
              <a:t>Aims</a:t>
            </a:r>
            <a:endParaRPr lang="it-IT" sz="2400" b="1" dirty="0"/>
          </a:p>
          <a:p>
            <a:pPr algn="just"/>
            <a:r>
              <a:rPr lang="it-IT" sz="2400" dirty="0" err="1"/>
              <a:t>This</a:t>
            </a:r>
            <a:r>
              <a:rPr lang="it-IT" sz="2400" dirty="0"/>
              <a:t> </a:t>
            </a:r>
            <a:r>
              <a:rPr lang="it-IT" sz="2400" dirty="0" err="1"/>
              <a:t>study</a:t>
            </a:r>
            <a:r>
              <a:rPr lang="it-IT" sz="2400" dirty="0"/>
              <a:t> </a:t>
            </a:r>
            <a:r>
              <a:rPr lang="it-IT" sz="2400" dirty="0" err="1"/>
              <a:t>investigates</a:t>
            </a:r>
            <a:r>
              <a:rPr lang="it-IT" sz="2400" dirty="0"/>
              <a:t> </a:t>
            </a:r>
            <a:r>
              <a:rPr lang="it-IT" sz="2400" dirty="0" err="1"/>
              <a:t>variation</a:t>
            </a:r>
            <a:r>
              <a:rPr lang="it-IT" sz="2400" dirty="0"/>
              <a:t> in the </a:t>
            </a:r>
            <a:r>
              <a:rPr lang="it-IT" sz="2400" dirty="0" err="1"/>
              <a:t>application</a:t>
            </a:r>
            <a:r>
              <a:rPr lang="it-IT" sz="2400" dirty="0"/>
              <a:t> of </a:t>
            </a:r>
            <a:r>
              <a:rPr lang="it-IT" sz="2400" dirty="0" err="1"/>
              <a:t>different</a:t>
            </a:r>
            <a:r>
              <a:rPr lang="it-IT" sz="2400" dirty="0"/>
              <a:t> </a:t>
            </a:r>
            <a:r>
              <a:rPr lang="it-IT" sz="2400" dirty="0" err="1"/>
              <a:t>cardiopulmonary</a:t>
            </a:r>
            <a:r>
              <a:rPr lang="it-IT" sz="2400" dirty="0"/>
              <a:t> bypass </a:t>
            </a:r>
            <a:r>
              <a:rPr lang="it-IT" sz="2400" dirty="0" err="1"/>
              <a:t>techniques</a:t>
            </a:r>
            <a:r>
              <a:rPr lang="it-IT" sz="2400" dirty="0"/>
              <a:t> </a:t>
            </a:r>
            <a:r>
              <a:rPr lang="it-IT" sz="2400" dirty="0" err="1"/>
              <a:t>throughout</a:t>
            </a:r>
            <a:r>
              <a:rPr lang="it-IT" sz="2400" dirty="0"/>
              <a:t> </a:t>
            </a:r>
            <a:r>
              <a:rPr lang="it-IT" sz="2400" dirty="0" err="1"/>
              <a:t>Italy</a:t>
            </a:r>
            <a:r>
              <a:rPr lang="it-IT" sz="2400" dirty="0"/>
              <a:t>. </a:t>
            </a:r>
            <a:r>
              <a:rPr lang="it-IT" sz="2400" dirty="0" err="1"/>
              <a:t>Perfusion</a:t>
            </a:r>
            <a:r>
              <a:rPr lang="it-IT" sz="2400" dirty="0"/>
              <a:t> </a:t>
            </a:r>
            <a:r>
              <a:rPr lang="it-IT" sz="2400" dirty="0" err="1"/>
              <a:t>departments</a:t>
            </a:r>
            <a:r>
              <a:rPr lang="it-IT" sz="2400" dirty="0"/>
              <a:t> of </a:t>
            </a:r>
            <a:r>
              <a:rPr lang="it-IT" sz="2400" dirty="0" err="1"/>
              <a:t>adult</a:t>
            </a:r>
            <a:r>
              <a:rPr lang="it-IT" sz="2400" dirty="0"/>
              <a:t> </a:t>
            </a:r>
            <a:r>
              <a:rPr lang="it-IT" sz="2400" dirty="0" err="1"/>
              <a:t>cardiac</a:t>
            </a:r>
            <a:r>
              <a:rPr lang="it-IT" sz="2400" dirty="0"/>
              <a:t> </a:t>
            </a:r>
            <a:r>
              <a:rPr lang="it-IT" sz="2400" dirty="0" err="1"/>
              <a:t>surgery</a:t>
            </a:r>
            <a:r>
              <a:rPr lang="it-IT" sz="2400" dirty="0"/>
              <a:t> in </a:t>
            </a:r>
            <a:r>
              <a:rPr lang="it-IT" sz="2400" dirty="0" err="1"/>
              <a:t>Italy</a:t>
            </a:r>
            <a:r>
              <a:rPr lang="it-IT" sz="2400" dirty="0"/>
              <a:t> </a:t>
            </a:r>
            <a:r>
              <a:rPr lang="it-IT" sz="2400" dirty="0" err="1"/>
              <a:t>were</a:t>
            </a:r>
            <a:r>
              <a:rPr lang="it-IT" sz="2400" dirty="0"/>
              <a:t> </a:t>
            </a:r>
            <a:r>
              <a:rPr lang="it-IT" sz="2400" dirty="0" err="1"/>
              <a:t>asked</a:t>
            </a:r>
            <a:r>
              <a:rPr lang="it-IT" sz="2400" dirty="0"/>
              <a:t> to </a:t>
            </a:r>
            <a:r>
              <a:rPr lang="it-IT" sz="2400" dirty="0" err="1"/>
              <a:t>answer</a:t>
            </a:r>
            <a:r>
              <a:rPr lang="it-IT" sz="2400" dirty="0"/>
              <a:t> </a:t>
            </a:r>
            <a:r>
              <a:rPr lang="it-IT" sz="2400" dirty="0" err="1"/>
              <a:t>basic</a:t>
            </a:r>
            <a:r>
              <a:rPr lang="it-IT" sz="2400" dirty="0"/>
              <a:t> </a:t>
            </a:r>
            <a:r>
              <a:rPr lang="it-IT" sz="2400" dirty="0" err="1"/>
              <a:t>key</a:t>
            </a:r>
            <a:r>
              <a:rPr lang="it-IT" sz="2400" dirty="0"/>
              <a:t> </a:t>
            </a:r>
            <a:r>
              <a:rPr lang="it-IT" sz="2400" dirty="0" err="1"/>
              <a:t>questions</a:t>
            </a:r>
            <a:r>
              <a:rPr lang="it-IT" sz="2400" dirty="0"/>
              <a:t> </a:t>
            </a:r>
            <a:r>
              <a:rPr lang="it-IT" sz="2400" dirty="0" err="1"/>
              <a:t>about</a:t>
            </a:r>
            <a:r>
              <a:rPr lang="it-IT" sz="2400" dirty="0"/>
              <a:t> volume and </a:t>
            </a:r>
            <a:r>
              <a:rPr lang="it-IT" sz="2400" dirty="0" err="1"/>
              <a:t>type</a:t>
            </a:r>
            <a:r>
              <a:rPr lang="it-IT" sz="2400" dirty="0"/>
              <a:t> </a:t>
            </a:r>
            <a:r>
              <a:rPr lang="it-IT" sz="2400" dirty="0" err="1"/>
              <a:t>procedures</a:t>
            </a:r>
            <a:r>
              <a:rPr lang="it-IT" sz="2400" dirty="0"/>
              <a:t> </a:t>
            </a:r>
            <a:r>
              <a:rPr lang="it-IT" sz="2400" dirty="0" err="1"/>
              <a:t>equipment</a:t>
            </a:r>
            <a:r>
              <a:rPr lang="it-IT" sz="2400" dirty="0"/>
              <a:t> and </a:t>
            </a:r>
            <a:r>
              <a:rPr lang="it-IT" sz="2400" dirty="0" err="1"/>
              <a:t>technologies</a:t>
            </a:r>
            <a:r>
              <a:rPr lang="it-IT" sz="2400" dirty="0"/>
              <a:t> </a:t>
            </a:r>
            <a:r>
              <a:rPr lang="it-IT" sz="2400" dirty="0" err="1"/>
              <a:t>used</a:t>
            </a:r>
            <a:r>
              <a:rPr lang="it-IT" sz="2400" dirty="0"/>
              <a:t> </a:t>
            </a:r>
            <a:r>
              <a:rPr lang="it-IT" sz="2400" dirty="0" err="1"/>
              <a:t>during</a:t>
            </a:r>
            <a:r>
              <a:rPr lang="it-IT" sz="2400" dirty="0"/>
              <a:t> </a:t>
            </a:r>
            <a:r>
              <a:rPr lang="it-IT" sz="2400" dirty="0" err="1"/>
              <a:t>cardiopulmonary</a:t>
            </a:r>
            <a:r>
              <a:rPr lang="it-IT" sz="2400" dirty="0"/>
              <a:t> bypass.</a:t>
            </a:r>
          </a:p>
          <a:p>
            <a:pPr algn="just"/>
            <a:endParaRPr lang="it-IT" sz="2400" dirty="0">
              <a:effectLst/>
            </a:endParaRPr>
          </a:p>
          <a:p>
            <a:pPr algn="just"/>
            <a:r>
              <a:rPr lang="it-IT" sz="2400" b="1" dirty="0" err="1"/>
              <a:t>Methods</a:t>
            </a:r>
            <a:endParaRPr lang="it-IT" sz="2400" b="1" dirty="0"/>
          </a:p>
          <a:p>
            <a:pPr algn="just"/>
            <a:r>
              <a:rPr lang="it-IT" sz="2400" dirty="0"/>
              <a:t>The </a:t>
            </a:r>
            <a:r>
              <a:rPr lang="it-IT" sz="2400" dirty="0" err="1"/>
              <a:t>survey</a:t>
            </a:r>
            <a:r>
              <a:rPr lang="it-IT" sz="2400" dirty="0"/>
              <a:t> </a:t>
            </a:r>
            <a:r>
              <a:rPr lang="it-IT" sz="2400" dirty="0" err="1"/>
              <a:t>was</a:t>
            </a:r>
            <a:r>
              <a:rPr lang="it-IT" sz="2400" dirty="0"/>
              <a:t> </a:t>
            </a:r>
            <a:r>
              <a:rPr lang="it-IT" sz="2400" dirty="0" err="1"/>
              <a:t>carried</a:t>
            </a:r>
            <a:r>
              <a:rPr lang="it-IT" sz="2400" dirty="0"/>
              <a:t> out with </a:t>
            </a:r>
            <a:r>
              <a:rPr lang="it-IT" sz="2400" dirty="0" err="1"/>
              <a:t>SurveyMonkey</a:t>
            </a:r>
            <a:r>
              <a:rPr lang="it-IT" sz="2400" dirty="0"/>
              <a:t>. </a:t>
            </a:r>
            <a:r>
              <a:rPr lang="it-IT" sz="2400" dirty="0" err="1"/>
              <a:t>Each</a:t>
            </a:r>
            <a:r>
              <a:rPr lang="it-IT" sz="2400" dirty="0"/>
              <a:t> </a:t>
            </a:r>
            <a:r>
              <a:rPr lang="it-IT" sz="2400" dirty="0" err="1"/>
              <a:t>completed</a:t>
            </a:r>
            <a:r>
              <a:rPr lang="it-IT" sz="2400" dirty="0"/>
              <a:t> </a:t>
            </a:r>
            <a:r>
              <a:rPr lang="it-IT" sz="2400" dirty="0" err="1"/>
              <a:t>answer</a:t>
            </a:r>
            <a:r>
              <a:rPr lang="it-IT" sz="2400" dirty="0"/>
              <a:t> </a:t>
            </a:r>
            <a:r>
              <a:rPr lang="it-IT" sz="2400" dirty="0" err="1"/>
              <a:t>was</a:t>
            </a:r>
            <a:r>
              <a:rPr lang="it-IT" sz="2400" dirty="0"/>
              <a:t> </a:t>
            </a:r>
            <a:r>
              <a:rPr lang="it-IT" sz="2400" dirty="0" err="1"/>
              <a:t>coded</a:t>
            </a:r>
            <a:r>
              <a:rPr lang="it-IT" sz="2400" dirty="0"/>
              <a:t> to </a:t>
            </a:r>
            <a:r>
              <a:rPr lang="it-IT" sz="2400" dirty="0" err="1"/>
              <a:t>prevent</a:t>
            </a:r>
            <a:r>
              <a:rPr lang="it-IT" sz="2400" dirty="0"/>
              <a:t> </a:t>
            </a:r>
            <a:r>
              <a:rPr lang="it-IT" sz="2400" dirty="0" err="1"/>
              <a:t>duplication</a:t>
            </a:r>
            <a:r>
              <a:rPr lang="it-IT" sz="2400" dirty="0"/>
              <a:t> of </a:t>
            </a:r>
            <a:r>
              <a:rPr lang="it-IT" sz="2400" dirty="0" err="1"/>
              <a:t>responses</a:t>
            </a:r>
            <a:r>
              <a:rPr lang="it-IT" sz="2400" dirty="0"/>
              <a:t>. Data from </a:t>
            </a:r>
            <a:r>
              <a:rPr lang="it-IT" sz="2400" dirty="0" err="1"/>
              <a:t>completed</a:t>
            </a:r>
            <a:r>
              <a:rPr lang="it-IT" sz="2400" dirty="0"/>
              <a:t> </a:t>
            </a:r>
            <a:r>
              <a:rPr lang="it-IT" sz="2400" dirty="0" err="1"/>
              <a:t>surveys</a:t>
            </a:r>
            <a:r>
              <a:rPr lang="it-IT" sz="2400" dirty="0"/>
              <a:t> </a:t>
            </a:r>
            <a:r>
              <a:rPr lang="it-IT" sz="2400" dirty="0" err="1"/>
              <a:t>were</a:t>
            </a:r>
            <a:r>
              <a:rPr lang="it-IT" sz="2400" dirty="0"/>
              <a:t> </a:t>
            </a:r>
            <a:r>
              <a:rPr lang="it-IT" sz="2400" dirty="0" err="1"/>
              <a:t>uploaded</a:t>
            </a:r>
            <a:r>
              <a:rPr lang="it-IT" sz="2400" dirty="0"/>
              <a:t> in a computer and </a:t>
            </a:r>
            <a:r>
              <a:rPr lang="it-IT" sz="2400" dirty="0" err="1"/>
              <a:t>analyzed</a:t>
            </a:r>
            <a:r>
              <a:rPr lang="it-IT" sz="2400" dirty="0"/>
              <a:t> with </a:t>
            </a:r>
            <a:r>
              <a:rPr lang="it-IT" sz="2400" dirty="0" err="1"/>
              <a:t>R-project</a:t>
            </a:r>
            <a:r>
              <a:rPr lang="it-IT" sz="2400" dirty="0"/>
              <a:t>. (</a:t>
            </a:r>
            <a:r>
              <a:rPr lang="it-IT" sz="2400" dirty="0" err="1"/>
              <a:t>R</a:t>
            </a:r>
            <a:r>
              <a:rPr lang="it-IT" sz="2400" dirty="0"/>
              <a:t> Core Team, </a:t>
            </a:r>
            <a:r>
              <a:rPr lang="it-IT" sz="2400" dirty="0" err="1"/>
              <a:t>Vienna,Austria</a:t>
            </a:r>
            <a:r>
              <a:rPr lang="it-IT" sz="2400" dirty="0"/>
              <a:t>).</a:t>
            </a:r>
          </a:p>
          <a:p>
            <a:pPr algn="just"/>
            <a:endParaRPr lang="it-IT" sz="2400" dirty="0">
              <a:effectLst/>
              <a:latin typeface="Helvetica" pitchFamily="2" charset="0"/>
            </a:endParaRPr>
          </a:p>
          <a:p>
            <a:pPr algn="just"/>
            <a:endParaRPr lang="it-IT" dirty="0">
              <a:effectLst/>
              <a:latin typeface="Helvetica" pitchFamily="2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D380B9A-7A18-9949-9E10-59297A7C0D24}"/>
              </a:ext>
            </a:extLst>
          </p:cNvPr>
          <p:cNvSpPr/>
          <p:nvPr/>
        </p:nvSpPr>
        <p:spPr>
          <a:xfrm>
            <a:off x="5899052" y="6385784"/>
            <a:ext cx="85297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200" b="1" dirty="0">
                <a:latin typeface="Helvetica" pitchFamily="2" charset="0"/>
              </a:rPr>
              <a:t>A National </a:t>
            </a:r>
            <a:r>
              <a:rPr lang="it-IT" sz="1200" b="1" dirty="0" err="1">
                <a:latin typeface="Helvetica" pitchFamily="2" charset="0"/>
              </a:rPr>
              <a:t>Italian</a:t>
            </a:r>
            <a:r>
              <a:rPr lang="it-IT" sz="1200" b="1" dirty="0">
                <a:latin typeface="Helvetica" pitchFamily="2" charset="0"/>
              </a:rPr>
              <a:t> </a:t>
            </a:r>
            <a:r>
              <a:rPr lang="it-IT" sz="1200" b="1" dirty="0" err="1">
                <a:latin typeface="Helvetica" pitchFamily="2" charset="0"/>
              </a:rPr>
              <a:t>Survey</a:t>
            </a:r>
            <a:r>
              <a:rPr lang="it-IT" sz="1200" b="1" dirty="0">
                <a:latin typeface="Helvetica" pitchFamily="2" charset="0"/>
              </a:rPr>
              <a:t> on </a:t>
            </a:r>
            <a:r>
              <a:rPr lang="it-IT" sz="1200" b="1" dirty="0" err="1">
                <a:latin typeface="Helvetica" pitchFamily="2" charset="0"/>
              </a:rPr>
              <a:t>Variations</a:t>
            </a:r>
            <a:r>
              <a:rPr lang="it-IT" sz="1200" b="1" dirty="0">
                <a:latin typeface="Helvetica" pitchFamily="2" charset="0"/>
              </a:rPr>
              <a:t> in the Application of </a:t>
            </a:r>
            <a:r>
              <a:rPr lang="it-IT" sz="1200" b="1" dirty="0" err="1">
                <a:latin typeface="Helvetica" pitchFamily="2" charset="0"/>
              </a:rPr>
              <a:t>Perfusion</a:t>
            </a:r>
            <a:r>
              <a:rPr lang="it-IT" sz="1200" b="1" dirty="0">
                <a:latin typeface="Helvetica" pitchFamily="2" charset="0"/>
              </a:rPr>
              <a:t> Technologies</a:t>
            </a:r>
            <a:endParaRPr lang="it-IT" sz="1200" b="1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739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E844978-CDA9-0845-84C0-A972A768D1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54000"/>
                    </a14:imgEffect>
                  </a14:imgLayer>
                </a14:imgProps>
              </a:ext>
            </a:extLst>
          </a:blip>
          <a:srcRect l="28439" t="19471" r="9656" b="7936"/>
          <a:stretch/>
        </p:blipFill>
        <p:spPr>
          <a:xfrm>
            <a:off x="1059544" y="551543"/>
            <a:ext cx="10363200" cy="5979886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0B1D2351-A405-FB4C-91DA-1FC903F131B2}"/>
              </a:ext>
            </a:extLst>
          </p:cNvPr>
          <p:cNvSpPr/>
          <p:nvPr/>
        </p:nvSpPr>
        <p:spPr>
          <a:xfrm>
            <a:off x="5899052" y="6531429"/>
            <a:ext cx="85297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200" b="1" dirty="0">
                <a:latin typeface="Helvetica" pitchFamily="2" charset="0"/>
              </a:rPr>
              <a:t>A National </a:t>
            </a:r>
            <a:r>
              <a:rPr lang="it-IT" sz="1200" b="1" dirty="0" err="1">
                <a:latin typeface="Helvetica" pitchFamily="2" charset="0"/>
              </a:rPr>
              <a:t>Italian</a:t>
            </a:r>
            <a:r>
              <a:rPr lang="it-IT" sz="1200" b="1" dirty="0">
                <a:latin typeface="Helvetica" pitchFamily="2" charset="0"/>
              </a:rPr>
              <a:t> </a:t>
            </a:r>
            <a:r>
              <a:rPr lang="it-IT" sz="1200" b="1" dirty="0" err="1">
                <a:latin typeface="Helvetica" pitchFamily="2" charset="0"/>
              </a:rPr>
              <a:t>Survey</a:t>
            </a:r>
            <a:r>
              <a:rPr lang="it-IT" sz="1200" b="1" dirty="0">
                <a:latin typeface="Helvetica" pitchFamily="2" charset="0"/>
              </a:rPr>
              <a:t> on </a:t>
            </a:r>
            <a:r>
              <a:rPr lang="it-IT" sz="1200" b="1" dirty="0" err="1">
                <a:latin typeface="Helvetica" pitchFamily="2" charset="0"/>
              </a:rPr>
              <a:t>Variations</a:t>
            </a:r>
            <a:r>
              <a:rPr lang="it-IT" sz="1200" b="1" dirty="0">
                <a:latin typeface="Helvetica" pitchFamily="2" charset="0"/>
              </a:rPr>
              <a:t> in the Application of </a:t>
            </a:r>
            <a:r>
              <a:rPr lang="it-IT" sz="1200" b="1" dirty="0" err="1">
                <a:latin typeface="Helvetica" pitchFamily="2" charset="0"/>
              </a:rPr>
              <a:t>Perfusion</a:t>
            </a:r>
            <a:r>
              <a:rPr lang="it-IT" sz="1200" b="1" dirty="0">
                <a:latin typeface="Helvetica" pitchFamily="2" charset="0"/>
              </a:rPr>
              <a:t> Technologies</a:t>
            </a:r>
            <a:endParaRPr lang="it-IT" sz="1200" b="1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529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A9173DF-9F71-8349-BAD8-7B28F72A65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88000"/>
                    </a14:imgEffect>
                  </a14:imgLayer>
                </a14:imgProps>
              </a:ext>
            </a:extLst>
          </a:blip>
          <a:srcRect l="26587" t="33710" r="9128" b="14696"/>
          <a:stretch/>
        </p:blipFill>
        <p:spPr>
          <a:xfrm>
            <a:off x="1654629" y="856343"/>
            <a:ext cx="9245600" cy="5196116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83152F0-D3AE-0947-862B-CC1E4877F299}"/>
              </a:ext>
            </a:extLst>
          </p:cNvPr>
          <p:cNvSpPr/>
          <p:nvPr/>
        </p:nvSpPr>
        <p:spPr>
          <a:xfrm>
            <a:off x="5899052" y="6531429"/>
            <a:ext cx="85297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200" b="1" dirty="0">
                <a:latin typeface="Helvetica" pitchFamily="2" charset="0"/>
              </a:rPr>
              <a:t>A National </a:t>
            </a:r>
            <a:r>
              <a:rPr lang="it-IT" sz="1200" b="1" dirty="0" err="1">
                <a:latin typeface="Helvetica" pitchFamily="2" charset="0"/>
              </a:rPr>
              <a:t>Italian</a:t>
            </a:r>
            <a:r>
              <a:rPr lang="it-IT" sz="1200" b="1" dirty="0">
                <a:latin typeface="Helvetica" pitchFamily="2" charset="0"/>
              </a:rPr>
              <a:t> </a:t>
            </a:r>
            <a:r>
              <a:rPr lang="it-IT" sz="1200" b="1" dirty="0" err="1">
                <a:latin typeface="Helvetica" pitchFamily="2" charset="0"/>
              </a:rPr>
              <a:t>Survey</a:t>
            </a:r>
            <a:r>
              <a:rPr lang="it-IT" sz="1200" b="1" dirty="0">
                <a:latin typeface="Helvetica" pitchFamily="2" charset="0"/>
              </a:rPr>
              <a:t> on </a:t>
            </a:r>
            <a:r>
              <a:rPr lang="it-IT" sz="1200" b="1" dirty="0" err="1">
                <a:latin typeface="Helvetica" pitchFamily="2" charset="0"/>
              </a:rPr>
              <a:t>Variations</a:t>
            </a:r>
            <a:r>
              <a:rPr lang="it-IT" sz="1200" b="1" dirty="0">
                <a:latin typeface="Helvetica" pitchFamily="2" charset="0"/>
              </a:rPr>
              <a:t> in the Application of </a:t>
            </a:r>
            <a:r>
              <a:rPr lang="it-IT" sz="1200" b="1" dirty="0" err="1">
                <a:latin typeface="Helvetica" pitchFamily="2" charset="0"/>
              </a:rPr>
              <a:t>Perfusion</a:t>
            </a:r>
            <a:r>
              <a:rPr lang="it-IT" sz="1200" b="1" dirty="0">
                <a:latin typeface="Helvetica" pitchFamily="2" charset="0"/>
              </a:rPr>
              <a:t> Technologies</a:t>
            </a:r>
            <a:endParaRPr lang="it-IT" sz="1200" b="1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049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4689D98-A738-624E-BE9E-C687661A19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01" t="29418" r="11508" b="14921"/>
          <a:stretch/>
        </p:blipFill>
        <p:spPr>
          <a:xfrm>
            <a:off x="2409371" y="1190171"/>
            <a:ext cx="8229600" cy="4615543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154AAD05-B31A-A249-9E66-E5FAC2A78FF4}"/>
              </a:ext>
            </a:extLst>
          </p:cNvPr>
          <p:cNvSpPr/>
          <p:nvPr/>
        </p:nvSpPr>
        <p:spPr>
          <a:xfrm>
            <a:off x="7024914" y="4717143"/>
            <a:ext cx="1320800" cy="15965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DED2C44-B5DA-BC45-9F08-6E05B40959D4}"/>
              </a:ext>
            </a:extLst>
          </p:cNvPr>
          <p:cNvSpPr/>
          <p:nvPr/>
        </p:nvSpPr>
        <p:spPr>
          <a:xfrm>
            <a:off x="5899052" y="6531429"/>
            <a:ext cx="85297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200" b="1" dirty="0">
                <a:latin typeface="Helvetica" pitchFamily="2" charset="0"/>
              </a:rPr>
              <a:t>A National </a:t>
            </a:r>
            <a:r>
              <a:rPr lang="it-IT" sz="1200" b="1" dirty="0" err="1">
                <a:latin typeface="Helvetica" pitchFamily="2" charset="0"/>
              </a:rPr>
              <a:t>Italian</a:t>
            </a:r>
            <a:r>
              <a:rPr lang="it-IT" sz="1200" b="1" dirty="0">
                <a:latin typeface="Helvetica" pitchFamily="2" charset="0"/>
              </a:rPr>
              <a:t> </a:t>
            </a:r>
            <a:r>
              <a:rPr lang="it-IT" sz="1200" b="1" dirty="0" err="1">
                <a:latin typeface="Helvetica" pitchFamily="2" charset="0"/>
              </a:rPr>
              <a:t>Survey</a:t>
            </a:r>
            <a:r>
              <a:rPr lang="it-IT" sz="1200" b="1" dirty="0">
                <a:latin typeface="Helvetica" pitchFamily="2" charset="0"/>
              </a:rPr>
              <a:t> on </a:t>
            </a:r>
            <a:r>
              <a:rPr lang="it-IT" sz="1200" b="1" dirty="0" err="1">
                <a:latin typeface="Helvetica" pitchFamily="2" charset="0"/>
              </a:rPr>
              <a:t>Variations</a:t>
            </a:r>
            <a:r>
              <a:rPr lang="it-IT" sz="1200" b="1" dirty="0">
                <a:latin typeface="Helvetica" pitchFamily="2" charset="0"/>
              </a:rPr>
              <a:t> in the Application of </a:t>
            </a:r>
            <a:r>
              <a:rPr lang="it-IT" sz="1200" b="1" dirty="0" err="1">
                <a:latin typeface="Helvetica" pitchFamily="2" charset="0"/>
              </a:rPr>
              <a:t>Perfusion</a:t>
            </a:r>
            <a:r>
              <a:rPr lang="it-IT" sz="1200" b="1" dirty="0">
                <a:latin typeface="Helvetica" pitchFamily="2" charset="0"/>
              </a:rPr>
              <a:t> Technologies</a:t>
            </a:r>
            <a:endParaRPr lang="it-IT" sz="1200" b="1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269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9083C3B-5B05-784D-B56C-A39650796B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86000"/>
                    </a14:imgEffect>
                  </a14:imgLayer>
                </a14:imgProps>
              </a:ext>
            </a:extLst>
          </a:blip>
          <a:srcRect l="30159" t="28360" r="10846" b="17037"/>
          <a:stretch/>
        </p:blipFill>
        <p:spPr>
          <a:xfrm>
            <a:off x="2090056" y="1088573"/>
            <a:ext cx="8461829" cy="5123542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785496DB-6762-484F-B3F6-4AB4F11946E3}"/>
              </a:ext>
            </a:extLst>
          </p:cNvPr>
          <p:cNvSpPr/>
          <p:nvPr/>
        </p:nvSpPr>
        <p:spPr>
          <a:xfrm>
            <a:off x="5899052" y="6531429"/>
            <a:ext cx="85297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200" b="1" dirty="0">
                <a:latin typeface="Helvetica" pitchFamily="2" charset="0"/>
              </a:rPr>
              <a:t>A National </a:t>
            </a:r>
            <a:r>
              <a:rPr lang="it-IT" sz="1200" b="1" dirty="0" err="1">
                <a:latin typeface="Helvetica" pitchFamily="2" charset="0"/>
              </a:rPr>
              <a:t>Italian</a:t>
            </a:r>
            <a:r>
              <a:rPr lang="it-IT" sz="1200" b="1" dirty="0">
                <a:latin typeface="Helvetica" pitchFamily="2" charset="0"/>
              </a:rPr>
              <a:t> </a:t>
            </a:r>
            <a:r>
              <a:rPr lang="it-IT" sz="1200" b="1" dirty="0" err="1">
                <a:latin typeface="Helvetica" pitchFamily="2" charset="0"/>
              </a:rPr>
              <a:t>Survey</a:t>
            </a:r>
            <a:r>
              <a:rPr lang="it-IT" sz="1200" b="1" dirty="0">
                <a:latin typeface="Helvetica" pitchFamily="2" charset="0"/>
              </a:rPr>
              <a:t> on </a:t>
            </a:r>
            <a:r>
              <a:rPr lang="it-IT" sz="1200" b="1" dirty="0" err="1">
                <a:latin typeface="Helvetica" pitchFamily="2" charset="0"/>
              </a:rPr>
              <a:t>Variations</a:t>
            </a:r>
            <a:r>
              <a:rPr lang="it-IT" sz="1200" b="1" dirty="0">
                <a:latin typeface="Helvetica" pitchFamily="2" charset="0"/>
              </a:rPr>
              <a:t> in the Application of </a:t>
            </a:r>
            <a:r>
              <a:rPr lang="it-IT" sz="1200" b="1" dirty="0" err="1">
                <a:latin typeface="Helvetica" pitchFamily="2" charset="0"/>
              </a:rPr>
              <a:t>Perfusion</a:t>
            </a:r>
            <a:r>
              <a:rPr lang="it-IT" sz="1200" b="1" dirty="0">
                <a:latin typeface="Helvetica" pitchFamily="2" charset="0"/>
              </a:rPr>
              <a:t> Technologies</a:t>
            </a:r>
            <a:endParaRPr lang="it-IT" sz="1200" b="1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26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8FA1E56-4D28-CC41-95F7-2D714FF643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75000"/>
                    </a14:imgEffect>
                  </a14:imgLayer>
                </a14:imgProps>
              </a:ext>
            </a:extLst>
          </a:blip>
          <a:srcRect l="23148" t="31324" r="4233" b="19788"/>
          <a:stretch/>
        </p:blipFill>
        <p:spPr>
          <a:xfrm>
            <a:off x="130629" y="304801"/>
            <a:ext cx="12061371" cy="6357256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B75EBE8E-1F17-FB45-BEB2-690457E2FF94}"/>
              </a:ext>
            </a:extLst>
          </p:cNvPr>
          <p:cNvSpPr/>
          <p:nvPr/>
        </p:nvSpPr>
        <p:spPr>
          <a:xfrm>
            <a:off x="5899052" y="6531429"/>
            <a:ext cx="85297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200" b="1" dirty="0">
                <a:latin typeface="Helvetica" pitchFamily="2" charset="0"/>
              </a:rPr>
              <a:t>A National </a:t>
            </a:r>
            <a:r>
              <a:rPr lang="it-IT" sz="1200" b="1" dirty="0" err="1">
                <a:latin typeface="Helvetica" pitchFamily="2" charset="0"/>
              </a:rPr>
              <a:t>Italian</a:t>
            </a:r>
            <a:r>
              <a:rPr lang="it-IT" sz="1200" b="1" dirty="0">
                <a:latin typeface="Helvetica" pitchFamily="2" charset="0"/>
              </a:rPr>
              <a:t> </a:t>
            </a:r>
            <a:r>
              <a:rPr lang="it-IT" sz="1200" b="1" dirty="0" err="1">
                <a:latin typeface="Helvetica" pitchFamily="2" charset="0"/>
              </a:rPr>
              <a:t>Survey</a:t>
            </a:r>
            <a:r>
              <a:rPr lang="it-IT" sz="1200" b="1" dirty="0">
                <a:latin typeface="Helvetica" pitchFamily="2" charset="0"/>
              </a:rPr>
              <a:t> on </a:t>
            </a:r>
            <a:r>
              <a:rPr lang="it-IT" sz="1200" b="1" dirty="0" err="1">
                <a:latin typeface="Helvetica" pitchFamily="2" charset="0"/>
              </a:rPr>
              <a:t>Variations</a:t>
            </a:r>
            <a:r>
              <a:rPr lang="it-IT" sz="1200" b="1" dirty="0">
                <a:latin typeface="Helvetica" pitchFamily="2" charset="0"/>
              </a:rPr>
              <a:t> in the Application of </a:t>
            </a:r>
            <a:r>
              <a:rPr lang="it-IT" sz="1200" b="1" dirty="0" err="1">
                <a:latin typeface="Helvetica" pitchFamily="2" charset="0"/>
              </a:rPr>
              <a:t>Perfusion</a:t>
            </a:r>
            <a:r>
              <a:rPr lang="it-IT" sz="1200" b="1" dirty="0">
                <a:latin typeface="Helvetica" pitchFamily="2" charset="0"/>
              </a:rPr>
              <a:t> Technologies</a:t>
            </a:r>
            <a:endParaRPr lang="it-IT" sz="1200" b="1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355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CEA7467-E4C5-DC45-AF3A-932E9D20C0E0}"/>
              </a:ext>
            </a:extLst>
          </p:cNvPr>
          <p:cNvSpPr/>
          <p:nvPr/>
        </p:nvSpPr>
        <p:spPr>
          <a:xfrm>
            <a:off x="365761" y="293642"/>
            <a:ext cx="114933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b="1" dirty="0" err="1"/>
              <a:t>Results</a:t>
            </a:r>
            <a:endParaRPr lang="it-IT" sz="2400" b="1" dirty="0"/>
          </a:p>
          <a:p>
            <a:pPr algn="just"/>
            <a:r>
              <a:rPr lang="it-IT" sz="2400" dirty="0" err="1"/>
              <a:t>Sixty-one</a:t>
            </a:r>
            <a:r>
              <a:rPr lang="it-IT" sz="2400" dirty="0"/>
              <a:t> centers </a:t>
            </a:r>
            <a:r>
              <a:rPr lang="it-IT" sz="2400" dirty="0" err="1"/>
              <a:t>answered</a:t>
            </a:r>
            <a:r>
              <a:rPr lang="it-IT" sz="2400" dirty="0"/>
              <a:t> the </a:t>
            </a:r>
            <a:r>
              <a:rPr lang="it-IT" sz="2400" dirty="0" err="1"/>
              <a:t>questionnaire</a:t>
            </a:r>
            <a:r>
              <a:rPr lang="it-IT" sz="2400" dirty="0"/>
              <a:t>. </a:t>
            </a:r>
            <a:r>
              <a:rPr lang="it-IT" sz="2400" dirty="0" err="1"/>
              <a:t>Mean</a:t>
            </a:r>
            <a:r>
              <a:rPr lang="it-IT" sz="2400" dirty="0"/>
              <a:t> </a:t>
            </a:r>
            <a:r>
              <a:rPr lang="it-IT" sz="2400" dirty="0" err="1"/>
              <a:t>number</a:t>
            </a:r>
            <a:r>
              <a:rPr lang="it-IT" sz="2400" dirty="0"/>
              <a:t> of case 568.7 (SD 275.1), </a:t>
            </a:r>
            <a:r>
              <a:rPr lang="it-IT" sz="2400" dirty="0" err="1"/>
              <a:t>median</a:t>
            </a:r>
            <a:r>
              <a:rPr lang="it-IT" sz="2400" dirty="0"/>
              <a:t> 500 (IQR 284), </a:t>
            </a:r>
            <a:r>
              <a:rPr lang="it-IT" sz="2400" dirty="0" err="1"/>
              <a:t>max</a:t>
            </a:r>
            <a:r>
              <a:rPr lang="it-IT" sz="2400" dirty="0"/>
              <a:t> 1500, </a:t>
            </a:r>
            <a:r>
              <a:rPr lang="it-IT" sz="2400" dirty="0" err="1"/>
              <a:t>min</a:t>
            </a:r>
            <a:r>
              <a:rPr lang="it-IT" sz="2400" dirty="0"/>
              <a:t> 25 with a </a:t>
            </a:r>
            <a:r>
              <a:rPr lang="it-IT" sz="2400" dirty="0" err="1"/>
              <a:t>median</a:t>
            </a:r>
            <a:r>
              <a:rPr lang="it-IT" sz="2400" dirty="0"/>
              <a:t> of 5 </a:t>
            </a:r>
            <a:r>
              <a:rPr lang="it-IT" sz="2400" dirty="0" err="1"/>
              <a:t>perfusionists</a:t>
            </a:r>
            <a:r>
              <a:rPr lang="it-IT" sz="2400" dirty="0"/>
              <a:t> per center (</a:t>
            </a:r>
            <a:r>
              <a:rPr lang="it-IT" sz="2400" dirty="0" err="1"/>
              <a:t>min</a:t>
            </a:r>
            <a:r>
              <a:rPr lang="it-IT" sz="2400" dirty="0"/>
              <a:t> 2 </a:t>
            </a:r>
            <a:r>
              <a:rPr lang="it-IT" sz="2400" dirty="0" err="1"/>
              <a:t>max</a:t>
            </a:r>
            <a:r>
              <a:rPr lang="it-IT" sz="2400" dirty="0"/>
              <a:t> 15); 81.4% of </a:t>
            </a:r>
            <a:r>
              <a:rPr lang="it-IT" sz="2400" dirty="0" err="1"/>
              <a:t>units</a:t>
            </a:r>
            <a:r>
              <a:rPr lang="it-IT" sz="2400" dirty="0"/>
              <a:t> </a:t>
            </a:r>
            <a:r>
              <a:rPr lang="it-IT" sz="2400" dirty="0" err="1"/>
              <a:t>used</a:t>
            </a:r>
            <a:r>
              <a:rPr lang="it-IT" sz="2400" dirty="0"/>
              <a:t> a standard </a:t>
            </a:r>
            <a:r>
              <a:rPr lang="it-IT" sz="2400" dirty="0" err="1"/>
              <a:t>arterial</a:t>
            </a:r>
            <a:r>
              <a:rPr lang="it-IT" sz="2400" dirty="0"/>
              <a:t> line </a:t>
            </a:r>
            <a:r>
              <a:rPr lang="it-IT" sz="2400" dirty="0" err="1"/>
              <a:t>filter</a:t>
            </a:r>
            <a:r>
              <a:rPr lang="it-IT" sz="2400" dirty="0"/>
              <a:t> in </a:t>
            </a:r>
            <a:r>
              <a:rPr lang="it-IT" sz="2400" dirty="0" err="1"/>
              <a:t>all</a:t>
            </a:r>
            <a:r>
              <a:rPr lang="it-IT" sz="2400" dirty="0"/>
              <a:t> </a:t>
            </a:r>
            <a:r>
              <a:rPr lang="it-IT" sz="2400" dirty="0" err="1"/>
              <a:t>cases</a:t>
            </a:r>
            <a:r>
              <a:rPr lang="it-IT" sz="2400" dirty="0"/>
              <a:t>; 7.4% of </a:t>
            </a:r>
            <a:r>
              <a:rPr lang="it-IT" sz="2400" dirty="0" err="1"/>
              <a:t>units</a:t>
            </a:r>
            <a:r>
              <a:rPr lang="it-IT" sz="2400" dirty="0"/>
              <a:t> </a:t>
            </a:r>
            <a:r>
              <a:rPr lang="it-IT" sz="2400" dirty="0" err="1"/>
              <a:t>used</a:t>
            </a:r>
            <a:r>
              <a:rPr lang="it-IT" sz="2400" dirty="0"/>
              <a:t> </a:t>
            </a:r>
            <a:r>
              <a:rPr lang="it-IT" sz="2400" dirty="0" err="1"/>
              <a:t>leukocyte-depleting</a:t>
            </a:r>
            <a:r>
              <a:rPr lang="it-IT" sz="2400" dirty="0"/>
              <a:t> </a:t>
            </a:r>
            <a:r>
              <a:rPr lang="it-IT" sz="2400" dirty="0" err="1"/>
              <a:t>filters</a:t>
            </a:r>
            <a:r>
              <a:rPr lang="it-IT" sz="2400" dirty="0"/>
              <a:t> in </a:t>
            </a:r>
            <a:r>
              <a:rPr lang="it-IT" sz="2400" dirty="0" err="1"/>
              <a:t>various</a:t>
            </a:r>
            <a:r>
              <a:rPr lang="it-IT" sz="2400" dirty="0"/>
              <a:t> </a:t>
            </a:r>
            <a:r>
              <a:rPr lang="it-IT" sz="2400" dirty="0" err="1"/>
              <a:t>sites</a:t>
            </a:r>
            <a:r>
              <a:rPr lang="it-IT" sz="2400" dirty="0"/>
              <a:t> </a:t>
            </a:r>
            <a:r>
              <a:rPr lang="it-IT" sz="2400" dirty="0" err="1"/>
              <a:t>within</a:t>
            </a:r>
            <a:r>
              <a:rPr lang="it-IT" sz="2400" dirty="0"/>
              <a:t> the </a:t>
            </a:r>
            <a:r>
              <a:rPr lang="it-IT" sz="2400" dirty="0" err="1"/>
              <a:t>circuit</a:t>
            </a:r>
            <a:r>
              <a:rPr lang="it-IT" sz="2400" dirty="0"/>
              <a:t>; 55.5% </a:t>
            </a:r>
            <a:r>
              <a:rPr lang="it-IT" sz="2400" dirty="0" err="1"/>
              <a:t>always</a:t>
            </a:r>
            <a:r>
              <a:rPr lang="it-IT" sz="2400" dirty="0"/>
              <a:t> </a:t>
            </a:r>
            <a:r>
              <a:rPr lang="it-IT" sz="2400" dirty="0" err="1"/>
              <a:t>used</a:t>
            </a:r>
            <a:r>
              <a:rPr lang="it-IT" sz="2400" dirty="0"/>
              <a:t> some </a:t>
            </a:r>
            <a:r>
              <a:rPr lang="it-IT" sz="2400" dirty="0" err="1"/>
              <a:t>heparin-bonded</a:t>
            </a:r>
            <a:r>
              <a:rPr lang="it-IT" sz="2400" dirty="0"/>
              <a:t> </a:t>
            </a:r>
            <a:r>
              <a:rPr lang="it-IT" sz="2400" dirty="0" err="1"/>
              <a:t>circuit</a:t>
            </a:r>
            <a:r>
              <a:rPr lang="it-IT" sz="2400" dirty="0"/>
              <a:t>; 33.3% of </a:t>
            </a:r>
            <a:r>
              <a:rPr lang="it-IT" sz="2400" dirty="0" err="1"/>
              <a:t>units</a:t>
            </a:r>
            <a:r>
              <a:rPr lang="it-IT" sz="2400" dirty="0"/>
              <a:t> </a:t>
            </a:r>
            <a:r>
              <a:rPr lang="it-IT" sz="2400" dirty="0" err="1"/>
              <a:t>used</a:t>
            </a:r>
            <a:r>
              <a:rPr lang="it-IT" sz="2400" dirty="0"/>
              <a:t> use </a:t>
            </a:r>
            <a:r>
              <a:rPr lang="it-IT" sz="2400" dirty="0" err="1"/>
              <a:t>solely</a:t>
            </a:r>
            <a:r>
              <a:rPr lang="it-IT" sz="2400" dirty="0"/>
              <a:t> rotary </a:t>
            </a:r>
            <a:r>
              <a:rPr lang="it-IT" sz="2400" dirty="0" err="1"/>
              <a:t>pumps</a:t>
            </a:r>
            <a:r>
              <a:rPr lang="it-IT" sz="2400" dirty="0"/>
              <a:t>, 9.8% </a:t>
            </a:r>
            <a:r>
              <a:rPr lang="it-IT" sz="2400" dirty="0" err="1"/>
              <a:t>solely</a:t>
            </a:r>
            <a:r>
              <a:rPr lang="it-IT" sz="2400" dirty="0"/>
              <a:t> </a:t>
            </a:r>
            <a:r>
              <a:rPr lang="it-IT" sz="2400" dirty="0" err="1"/>
              <a:t>centrifugal</a:t>
            </a:r>
            <a:r>
              <a:rPr lang="it-IT" sz="2400" dirty="0"/>
              <a:t> </a:t>
            </a:r>
            <a:r>
              <a:rPr lang="it-IT" sz="2400" dirty="0" err="1"/>
              <a:t>pumps</a:t>
            </a:r>
            <a:r>
              <a:rPr lang="it-IT" sz="2400" dirty="0"/>
              <a:t>; </a:t>
            </a:r>
            <a:r>
              <a:rPr lang="it-IT" sz="2400" dirty="0" err="1"/>
              <a:t>hematic</a:t>
            </a:r>
            <a:r>
              <a:rPr lang="it-IT" sz="2400" dirty="0"/>
              <a:t> cardioplegia </a:t>
            </a:r>
            <a:r>
              <a:rPr lang="it-IT" sz="2400" dirty="0" err="1"/>
              <a:t>was</a:t>
            </a:r>
            <a:r>
              <a:rPr lang="it-IT" sz="2400" dirty="0"/>
              <a:t> the </a:t>
            </a:r>
            <a:r>
              <a:rPr lang="it-IT" sz="2400" dirty="0" err="1"/>
              <a:t>most</a:t>
            </a:r>
            <a:r>
              <a:rPr lang="it-IT" sz="2400" dirty="0"/>
              <a:t> </a:t>
            </a:r>
            <a:r>
              <a:rPr lang="it-IT" sz="2400" dirty="0" err="1"/>
              <a:t>used</a:t>
            </a:r>
            <a:r>
              <a:rPr lang="it-IT" sz="2400" dirty="0"/>
              <a:t> </a:t>
            </a:r>
            <a:r>
              <a:rPr lang="it-IT" sz="2400" dirty="0" err="1"/>
              <a:t>one</a:t>
            </a:r>
            <a:r>
              <a:rPr lang="it-IT" sz="2400" dirty="0"/>
              <a:t>. More </a:t>
            </a:r>
            <a:r>
              <a:rPr lang="it-IT" sz="2400" dirty="0" err="1"/>
              <a:t>than</a:t>
            </a:r>
            <a:r>
              <a:rPr lang="it-IT" sz="2400" dirty="0"/>
              <a:t> 50% of </a:t>
            </a:r>
            <a:r>
              <a:rPr lang="it-IT" sz="2400" dirty="0" err="1"/>
              <a:t>units</a:t>
            </a:r>
            <a:r>
              <a:rPr lang="it-IT" sz="2400" dirty="0"/>
              <a:t> </a:t>
            </a:r>
            <a:r>
              <a:rPr lang="it-IT" sz="2400" dirty="0" err="1"/>
              <a:t>used</a:t>
            </a:r>
            <a:r>
              <a:rPr lang="it-IT" sz="2400" dirty="0"/>
              <a:t> </a:t>
            </a:r>
            <a:r>
              <a:rPr lang="it-IT" sz="2400" dirty="0" err="1"/>
              <a:t>devices</a:t>
            </a:r>
            <a:r>
              <a:rPr lang="it-IT" sz="2400" dirty="0"/>
              <a:t> for </a:t>
            </a:r>
            <a:r>
              <a:rPr lang="it-IT" sz="2400" dirty="0" err="1"/>
              <a:t>continuous</a:t>
            </a:r>
            <a:r>
              <a:rPr lang="it-IT" sz="2400" dirty="0"/>
              <a:t> </a:t>
            </a:r>
            <a:r>
              <a:rPr lang="it-IT" sz="2400" dirty="0" err="1"/>
              <a:t>blood</a:t>
            </a:r>
            <a:r>
              <a:rPr lang="it-IT" sz="2400" dirty="0"/>
              <a:t> </a:t>
            </a:r>
            <a:r>
              <a:rPr lang="it-IT" sz="2400" dirty="0" err="1"/>
              <a:t>monitoring</a:t>
            </a:r>
            <a:r>
              <a:rPr lang="it-IT" sz="2400" dirty="0"/>
              <a:t> and for </a:t>
            </a:r>
            <a:r>
              <a:rPr lang="it-IT" sz="2400" dirty="0" err="1"/>
              <a:t>coagulation</a:t>
            </a:r>
            <a:r>
              <a:rPr lang="it-IT" sz="2400" dirty="0"/>
              <a:t> screening. </a:t>
            </a:r>
            <a:r>
              <a:rPr lang="it-IT" sz="2400" dirty="0" err="1"/>
              <a:t>Different</a:t>
            </a:r>
            <a:r>
              <a:rPr lang="it-IT" sz="2400" dirty="0"/>
              <a:t> </a:t>
            </a:r>
            <a:r>
              <a:rPr lang="it-IT" sz="2400" dirty="0" err="1"/>
              <a:t>safetysystems</a:t>
            </a:r>
            <a:r>
              <a:rPr lang="it-IT" sz="2400" dirty="0"/>
              <a:t> </a:t>
            </a:r>
            <a:r>
              <a:rPr lang="it-IT" sz="2400" dirty="0" err="1"/>
              <a:t>were</a:t>
            </a:r>
            <a:r>
              <a:rPr lang="it-IT" sz="2400" dirty="0"/>
              <a:t> in </a:t>
            </a:r>
            <a:r>
              <a:rPr lang="it-IT" sz="2400" dirty="0" err="1"/>
              <a:t>placed</a:t>
            </a:r>
            <a:r>
              <a:rPr lang="it-IT" sz="2400" dirty="0"/>
              <a:t> </a:t>
            </a:r>
            <a:r>
              <a:rPr lang="it-IT" sz="2400" dirty="0" err="1"/>
              <a:t>during</a:t>
            </a:r>
            <a:r>
              <a:rPr lang="it-IT" sz="2400" dirty="0"/>
              <a:t> the </a:t>
            </a:r>
            <a:r>
              <a:rPr lang="it-IT" sz="2400" dirty="0" err="1"/>
              <a:t>cardiopulmonary</a:t>
            </a:r>
            <a:r>
              <a:rPr lang="it-IT" sz="2400" dirty="0"/>
              <a:t> bypass. The </a:t>
            </a:r>
            <a:r>
              <a:rPr lang="it-IT" sz="2400" dirty="0" err="1"/>
              <a:t>adoption</a:t>
            </a:r>
            <a:r>
              <a:rPr lang="it-IT" sz="2400" dirty="0"/>
              <a:t> of </a:t>
            </a:r>
            <a:r>
              <a:rPr lang="it-IT" sz="2400" dirty="0" err="1"/>
              <a:t>minimal</a:t>
            </a:r>
            <a:r>
              <a:rPr lang="it-IT" sz="2400" dirty="0"/>
              <a:t> </a:t>
            </a:r>
            <a:r>
              <a:rPr lang="it-IT" sz="2400" dirty="0" err="1"/>
              <a:t>extracorporeal</a:t>
            </a:r>
            <a:r>
              <a:rPr lang="it-IT" sz="2400" dirty="0"/>
              <a:t> </a:t>
            </a:r>
            <a:r>
              <a:rPr lang="it-IT" sz="2400" dirty="0" err="1"/>
              <a:t>circulation</a:t>
            </a:r>
            <a:r>
              <a:rPr lang="it-IT" sz="2400" dirty="0"/>
              <a:t> and off-</a:t>
            </a:r>
            <a:r>
              <a:rPr lang="it-IT" sz="2400" dirty="0" err="1"/>
              <a:t>pump</a:t>
            </a:r>
            <a:r>
              <a:rPr lang="it-IT" sz="2400" dirty="0"/>
              <a:t> </a:t>
            </a:r>
            <a:r>
              <a:rPr lang="it-IT" sz="2400" dirty="0" err="1"/>
              <a:t>coronary</a:t>
            </a:r>
            <a:r>
              <a:rPr lang="it-IT" sz="2400" dirty="0"/>
              <a:t> procedure </a:t>
            </a:r>
            <a:r>
              <a:rPr lang="it-IT" sz="2400" dirty="0" err="1"/>
              <a:t>remainedlow</a:t>
            </a:r>
            <a:r>
              <a:rPr lang="it-IT" sz="2400" dirty="0"/>
              <a:t>.</a:t>
            </a:r>
          </a:p>
          <a:p>
            <a:pPr algn="just"/>
            <a:endParaRPr lang="it-IT" sz="2400" dirty="0">
              <a:latin typeface="Helvetica" pitchFamily="2" charset="0"/>
            </a:endParaRPr>
          </a:p>
          <a:p>
            <a:r>
              <a:rPr lang="it-IT" sz="2400" b="1" dirty="0" err="1"/>
              <a:t>Conclusion</a:t>
            </a:r>
            <a:endParaRPr lang="it-IT" sz="2400" b="1" dirty="0"/>
          </a:p>
          <a:p>
            <a:pPr algn="just"/>
            <a:r>
              <a:rPr lang="it-IT" sz="2400" dirty="0" err="1"/>
              <a:t>This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the first </a:t>
            </a:r>
            <a:r>
              <a:rPr lang="it-IT" sz="2400" dirty="0" err="1"/>
              <a:t>survey</a:t>
            </a:r>
            <a:r>
              <a:rPr lang="it-IT" sz="2400" dirty="0"/>
              <a:t> in </a:t>
            </a:r>
            <a:r>
              <a:rPr lang="it-IT" sz="2400" dirty="0" err="1"/>
              <a:t>Italy</a:t>
            </a:r>
            <a:r>
              <a:rPr lang="it-IT" sz="2400" dirty="0"/>
              <a:t> of </a:t>
            </a:r>
            <a:r>
              <a:rPr lang="it-IT" sz="2400" dirty="0" err="1"/>
              <a:t>this</a:t>
            </a:r>
            <a:r>
              <a:rPr lang="it-IT" sz="2400" dirty="0"/>
              <a:t> </a:t>
            </a:r>
            <a:r>
              <a:rPr lang="it-IT" sz="2400" dirty="0" err="1"/>
              <a:t>kind</a:t>
            </a:r>
            <a:r>
              <a:rPr lang="it-IT" sz="2400" dirty="0"/>
              <a:t> and </a:t>
            </a:r>
            <a:r>
              <a:rPr lang="it-IT" sz="2400" dirty="0" err="1"/>
              <a:t>showed</a:t>
            </a:r>
            <a:r>
              <a:rPr lang="it-IT" sz="2400" dirty="0"/>
              <a:t> </a:t>
            </a:r>
            <a:r>
              <a:rPr lang="it-IT" sz="2400" dirty="0" err="1"/>
              <a:t>relatively</a:t>
            </a:r>
            <a:r>
              <a:rPr lang="it-IT" sz="2400" dirty="0"/>
              <a:t> </a:t>
            </a:r>
            <a:r>
              <a:rPr lang="it-IT" sz="2400" dirty="0" err="1"/>
              <a:t>low</a:t>
            </a:r>
            <a:r>
              <a:rPr lang="it-IT" sz="2400" dirty="0"/>
              <a:t> </a:t>
            </a:r>
            <a:r>
              <a:rPr lang="it-IT" sz="2400" dirty="0" err="1"/>
              <a:t>variation</a:t>
            </a:r>
            <a:r>
              <a:rPr lang="it-IT" sz="2400" dirty="0"/>
              <a:t> in the </a:t>
            </a:r>
            <a:r>
              <a:rPr lang="it-IT" sz="2400" dirty="0" err="1"/>
              <a:t>utilization</a:t>
            </a:r>
            <a:r>
              <a:rPr lang="it-IT" sz="2400" dirty="0"/>
              <a:t> of </a:t>
            </a:r>
            <a:r>
              <a:rPr lang="it-IT" sz="2400" dirty="0" err="1"/>
              <a:t>various</a:t>
            </a:r>
            <a:r>
              <a:rPr lang="it-IT" sz="2400" dirty="0"/>
              <a:t> </a:t>
            </a:r>
            <a:r>
              <a:rPr lang="it-IT" sz="2400" dirty="0" err="1"/>
              <a:t>technologies</a:t>
            </a:r>
            <a:r>
              <a:rPr lang="it-IT" sz="2400" dirty="0"/>
              <a:t> </a:t>
            </a:r>
            <a:r>
              <a:rPr lang="it-IT" sz="2400" dirty="0" err="1"/>
              <a:t>used</a:t>
            </a:r>
            <a:r>
              <a:rPr lang="it-IT" sz="2400" dirty="0"/>
              <a:t> in </a:t>
            </a:r>
            <a:r>
              <a:rPr lang="it-IT" sz="2400" dirty="0" err="1"/>
              <a:t>cardiopulmonary</a:t>
            </a:r>
            <a:r>
              <a:rPr lang="it-IT" sz="2400" dirty="0"/>
              <a:t> bypass and a </a:t>
            </a:r>
            <a:r>
              <a:rPr lang="it-IT" sz="2400" dirty="0" err="1"/>
              <a:t>awareness</a:t>
            </a:r>
            <a:r>
              <a:rPr lang="it-IT" sz="2400" dirty="0"/>
              <a:t> </a:t>
            </a:r>
            <a:r>
              <a:rPr lang="it-IT" sz="2400" dirty="0" err="1"/>
              <a:t>toward</a:t>
            </a:r>
            <a:r>
              <a:rPr lang="it-IT" sz="2400" dirty="0"/>
              <a:t> </a:t>
            </a:r>
            <a:r>
              <a:rPr lang="it-IT" sz="2400" dirty="0" err="1"/>
              <a:t>safety</a:t>
            </a:r>
            <a:r>
              <a:rPr lang="it-IT" sz="2400" dirty="0"/>
              <a:t> </a:t>
            </a:r>
            <a:r>
              <a:rPr lang="it-IT" sz="2400" dirty="0" err="1"/>
              <a:t>during</a:t>
            </a:r>
            <a:r>
              <a:rPr lang="it-IT" sz="2400" dirty="0"/>
              <a:t> </a:t>
            </a:r>
            <a:r>
              <a:rPr lang="it-IT" sz="2400" dirty="0" err="1"/>
              <a:t>procedures</a:t>
            </a:r>
            <a:r>
              <a:rPr lang="it-IT" sz="2400" dirty="0"/>
              <a:t>. </a:t>
            </a:r>
            <a:r>
              <a:rPr lang="it-IT" sz="2400" dirty="0" err="1"/>
              <a:t>This</a:t>
            </a:r>
            <a:r>
              <a:rPr lang="it-IT" sz="2400" dirty="0"/>
              <a:t> </a:t>
            </a:r>
            <a:r>
              <a:rPr lang="it-IT" sz="2400" dirty="0" err="1"/>
              <a:t>study</a:t>
            </a:r>
            <a:r>
              <a:rPr lang="it-IT" sz="2400" dirty="0"/>
              <a:t> </a:t>
            </a:r>
            <a:r>
              <a:rPr lang="it-IT" sz="2400" dirty="0" err="1"/>
              <a:t>may</a:t>
            </a:r>
            <a:r>
              <a:rPr lang="it-IT" sz="2400" dirty="0"/>
              <a:t> be </a:t>
            </a:r>
            <a:r>
              <a:rPr lang="it-IT" sz="2400" dirty="0" err="1"/>
              <a:t>useful</a:t>
            </a:r>
            <a:r>
              <a:rPr lang="it-IT" sz="2400" dirty="0"/>
              <a:t> for </a:t>
            </a:r>
            <a:r>
              <a:rPr lang="it-IT" sz="2400" dirty="0" err="1"/>
              <a:t>alerting</a:t>
            </a:r>
            <a:r>
              <a:rPr lang="it-IT" sz="2400" dirty="0"/>
              <a:t> </a:t>
            </a:r>
            <a:r>
              <a:rPr lang="it-IT" sz="2400" dirty="0" err="1"/>
              <a:t>clinicians</a:t>
            </a:r>
            <a:r>
              <a:rPr lang="it-IT" sz="2400" dirty="0"/>
              <a:t>, </a:t>
            </a:r>
            <a:r>
              <a:rPr lang="it-IT" sz="2400" dirty="0" err="1"/>
              <a:t>surgeons</a:t>
            </a:r>
            <a:r>
              <a:rPr lang="it-IT" sz="2400" dirty="0"/>
              <a:t> and </a:t>
            </a:r>
            <a:r>
              <a:rPr lang="it-IT" sz="2400" dirty="0" err="1"/>
              <a:t>perfusionists</a:t>
            </a:r>
            <a:r>
              <a:rPr lang="it-IT" sz="2400" dirty="0"/>
              <a:t> to gaps </a:t>
            </a:r>
            <a:r>
              <a:rPr lang="it-IT" sz="2400" dirty="0" err="1"/>
              <a:t>between</a:t>
            </a:r>
            <a:r>
              <a:rPr lang="it-IT" sz="2400" dirty="0"/>
              <a:t> </a:t>
            </a:r>
            <a:r>
              <a:rPr lang="it-IT" sz="2400" dirty="0" err="1"/>
              <a:t>evidence-based</a:t>
            </a:r>
            <a:r>
              <a:rPr lang="it-IT" sz="2400" dirty="0"/>
              <a:t> </a:t>
            </a:r>
            <a:r>
              <a:rPr lang="it-IT" sz="2400" dirty="0" err="1"/>
              <a:t>knowledge</a:t>
            </a:r>
            <a:r>
              <a:rPr lang="it-IT" sz="2400" dirty="0"/>
              <a:t> and </a:t>
            </a:r>
            <a:r>
              <a:rPr lang="it-IT" sz="2400" dirty="0" err="1"/>
              <a:t>clinical</a:t>
            </a:r>
            <a:r>
              <a:rPr lang="it-IT" sz="2400" dirty="0"/>
              <a:t> </a:t>
            </a:r>
            <a:r>
              <a:rPr lang="it-IT" sz="2400" dirty="0" err="1"/>
              <a:t>practice</a:t>
            </a:r>
            <a:r>
              <a:rPr lang="it-IT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7006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4D4B4BA-B807-4945-8DDF-14B244295798}"/>
              </a:ext>
            </a:extLst>
          </p:cNvPr>
          <p:cNvSpPr txBox="1"/>
          <p:nvPr/>
        </p:nvSpPr>
        <p:spPr>
          <a:xfrm>
            <a:off x="4677896" y="2267362"/>
            <a:ext cx="3050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err="1"/>
              <a:t>Perfusionist</a:t>
            </a:r>
            <a:r>
              <a:rPr lang="it-IT" sz="2800" b="1" dirty="0"/>
              <a:t> in </a:t>
            </a:r>
            <a:r>
              <a:rPr lang="it-IT" sz="2800" b="1" dirty="0" err="1"/>
              <a:t>Italy</a:t>
            </a:r>
            <a:endParaRPr lang="it-IT" sz="2800" b="1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8402223-B720-524D-8AF1-EC58033D3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4074257"/>
            <a:ext cx="4071938" cy="225742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0CCA667-23BD-354D-AE94-F22E3E181111}"/>
              </a:ext>
            </a:extLst>
          </p:cNvPr>
          <p:cNvSpPr txBox="1"/>
          <p:nvPr/>
        </p:nvSpPr>
        <p:spPr>
          <a:xfrm>
            <a:off x="6824336" y="4257844"/>
            <a:ext cx="504035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/>
              <a:t>Ignazio Condello, </a:t>
            </a:r>
            <a:r>
              <a:rPr lang="it-IT" sz="2400" b="1" dirty="0" err="1"/>
              <a:t>PhD</a:t>
            </a:r>
            <a:endParaRPr lang="it-IT" sz="2400" b="1" dirty="0"/>
          </a:p>
          <a:p>
            <a:pPr algn="ctr"/>
            <a:r>
              <a:rPr lang="it-IT" sz="2400" dirty="0"/>
              <a:t>Anthea </a:t>
            </a:r>
            <a:r>
              <a:rPr lang="it-IT" sz="2400" dirty="0" err="1"/>
              <a:t>Hospital,GVM</a:t>
            </a:r>
            <a:r>
              <a:rPr lang="it-IT" sz="2400" dirty="0"/>
              <a:t> Care &amp; </a:t>
            </a:r>
            <a:r>
              <a:rPr lang="it-IT" sz="2400" dirty="0" err="1"/>
              <a:t>Research</a:t>
            </a:r>
            <a:endParaRPr lang="it-IT" sz="2400" dirty="0"/>
          </a:p>
          <a:p>
            <a:pPr algn="ctr"/>
            <a:r>
              <a:rPr lang="it-IT" sz="2400" dirty="0"/>
              <a:t> </a:t>
            </a:r>
            <a:r>
              <a:rPr lang="it-IT" sz="2400" dirty="0" err="1"/>
              <a:t>Bari,Italy</a:t>
            </a:r>
            <a:endParaRPr lang="it-IT" sz="2400" dirty="0"/>
          </a:p>
          <a:p>
            <a:endParaRPr lang="it-IT" sz="2400" b="1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751FB0D-AA3E-D14F-A335-64B45F0A4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713" y="0"/>
            <a:ext cx="46736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52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4D4B4BA-B807-4945-8DDF-14B244295798}"/>
              </a:ext>
            </a:extLst>
          </p:cNvPr>
          <p:cNvSpPr txBox="1"/>
          <p:nvPr/>
        </p:nvSpPr>
        <p:spPr>
          <a:xfrm>
            <a:off x="4954650" y="2267362"/>
            <a:ext cx="2053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/>
              <a:t>THANK YOU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8402223-B720-524D-8AF1-EC58033D3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4074257"/>
            <a:ext cx="4071938" cy="225742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0CCA667-23BD-354D-AE94-F22E3E181111}"/>
              </a:ext>
            </a:extLst>
          </p:cNvPr>
          <p:cNvSpPr txBox="1"/>
          <p:nvPr/>
        </p:nvSpPr>
        <p:spPr>
          <a:xfrm>
            <a:off x="6824336" y="4257844"/>
            <a:ext cx="504035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/>
              <a:t>Ignazio Condello, </a:t>
            </a:r>
            <a:r>
              <a:rPr lang="it-IT" sz="2400" b="1" dirty="0" err="1"/>
              <a:t>PhD</a:t>
            </a:r>
            <a:endParaRPr lang="it-IT" sz="2400" b="1" dirty="0"/>
          </a:p>
          <a:p>
            <a:pPr algn="ctr"/>
            <a:r>
              <a:rPr lang="it-IT" sz="2400" dirty="0"/>
              <a:t>Anthea </a:t>
            </a:r>
            <a:r>
              <a:rPr lang="it-IT" sz="2400" dirty="0" err="1"/>
              <a:t>Hospital,GVM</a:t>
            </a:r>
            <a:r>
              <a:rPr lang="it-IT" sz="2400" dirty="0"/>
              <a:t> Care &amp; </a:t>
            </a:r>
            <a:r>
              <a:rPr lang="it-IT" sz="2400" dirty="0" err="1"/>
              <a:t>Research</a:t>
            </a:r>
            <a:endParaRPr lang="it-IT" sz="2400" dirty="0"/>
          </a:p>
          <a:p>
            <a:pPr algn="ctr"/>
            <a:r>
              <a:rPr lang="it-IT" sz="2400" dirty="0"/>
              <a:t> </a:t>
            </a:r>
            <a:r>
              <a:rPr lang="it-IT" sz="2400" dirty="0" err="1"/>
              <a:t>Bari,Italy</a:t>
            </a:r>
            <a:endParaRPr lang="it-IT" sz="2400" dirty="0"/>
          </a:p>
          <a:p>
            <a:endParaRPr lang="it-IT" sz="2400" b="1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751FB0D-AA3E-D14F-A335-64B45F0A4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713" y="0"/>
            <a:ext cx="46736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131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AC60109-7A56-904E-B5B9-12F9E50B23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9" t="8603" r="4346" b="73326"/>
          <a:stretch/>
        </p:blipFill>
        <p:spPr>
          <a:xfrm>
            <a:off x="883058" y="100014"/>
            <a:ext cx="10220633" cy="123932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A08F572-14CE-174D-9D0A-5F9DF0A3E6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50" t="62422" r="5271" b="18327"/>
          <a:stretch/>
        </p:blipFill>
        <p:spPr>
          <a:xfrm>
            <a:off x="883057" y="1643063"/>
            <a:ext cx="10220633" cy="168592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772F7D5-2BC1-6E4B-AB30-3B622C40A3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92" t="49375" r="5555" b="14167"/>
          <a:stretch/>
        </p:blipFill>
        <p:spPr>
          <a:xfrm>
            <a:off x="883057" y="3495674"/>
            <a:ext cx="10220633" cy="267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807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C3C3069-517E-7F4D-98E1-02576CBB97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645" r="1190" b="43915"/>
          <a:stretch/>
        </p:blipFill>
        <p:spPr>
          <a:xfrm>
            <a:off x="0" y="0"/>
            <a:ext cx="11929403" cy="2293258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BA09D8E5-8652-0244-B34A-13B53A8F04A5}"/>
              </a:ext>
            </a:extLst>
          </p:cNvPr>
          <p:cNvSpPr/>
          <p:nvPr/>
        </p:nvSpPr>
        <p:spPr>
          <a:xfrm>
            <a:off x="309489" y="2746607"/>
            <a:ext cx="11619914" cy="333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t-IT" dirty="0"/>
              <a:t>The performance of </a:t>
            </a:r>
            <a:r>
              <a:rPr lang="it-IT" dirty="0" err="1"/>
              <a:t>cardiopulmonary</a:t>
            </a:r>
            <a:r>
              <a:rPr lang="it-IT" dirty="0"/>
              <a:t> bypass (CPB) and the </a:t>
            </a:r>
            <a:r>
              <a:rPr lang="it-IT" dirty="0" err="1"/>
              <a:t>assembly</a:t>
            </a:r>
            <a:r>
              <a:rPr lang="it-IT" dirty="0"/>
              <a:t> of the CPB </a:t>
            </a:r>
            <a:r>
              <a:rPr lang="it-IT" dirty="0" err="1"/>
              <a:t>circuit</a:t>
            </a:r>
            <a:r>
              <a:rPr lang="it-IT" dirty="0"/>
              <a:t> in </a:t>
            </a:r>
            <a:r>
              <a:rPr lang="it-IT" dirty="0" err="1"/>
              <a:t>clinical</a:t>
            </a:r>
            <a:r>
              <a:rPr lang="it-IT" dirty="0"/>
              <a:t> </a:t>
            </a:r>
            <a:r>
              <a:rPr lang="it-IT" dirty="0" err="1"/>
              <a:t>practice</a:t>
            </a:r>
            <a:r>
              <a:rPr lang="it-IT" dirty="0"/>
              <a:t> go </a:t>
            </a:r>
            <a:r>
              <a:rPr lang="it-IT" dirty="0" err="1"/>
              <a:t>beyond</a:t>
            </a:r>
            <a:r>
              <a:rPr lang="it-IT" dirty="0"/>
              <a:t> the </a:t>
            </a:r>
            <a:r>
              <a:rPr lang="it-IT" dirty="0" err="1"/>
              <a:t>purely</a:t>
            </a:r>
            <a:r>
              <a:rPr lang="it-IT" dirty="0"/>
              <a:t> </a:t>
            </a:r>
            <a:r>
              <a:rPr lang="it-IT" dirty="0" err="1"/>
              <a:t>technical</a:t>
            </a:r>
            <a:r>
              <a:rPr lang="it-IT" dirty="0"/>
              <a:t> </a:t>
            </a:r>
            <a:r>
              <a:rPr lang="it-IT" dirty="0" err="1"/>
              <a:t>aspects</a:t>
            </a:r>
            <a:r>
              <a:rPr lang="it-IT" dirty="0"/>
              <a:t> and </a:t>
            </a:r>
            <a:r>
              <a:rPr lang="it-IT" dirty="0" err="1"/>
              <a:t>delve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</a:t>
            </a:r>
            <a:r>
              <a:rPr lang="it-IT" dirty="0" err="1"/>
              <a:t>cardiovascular</a:t>
            </a:r>
            <a:r>
              <a:rPr lang="it-IT" dirty="0"/>
              <a:t> </a:t>
            </a:r>
            <a:r>
              <a:rPr lang="it-IT" dirty="0" err="1"/>
              <a:t>pathophysiology</a:t>
            </a:r>
            <a:r>
              <a:rPr lang="it-IT" dirty="0"/>
              <a:t>. In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words</a:t>
            </a:r>
            <a:r>
              <a:rPr lang="it-IT" dirty="0"/>
              <a:t>, CPB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convergence</a:t>
            </a:r>
            <a:r>
              <a:rPr lang="it-IT" dirty="0"/>
              <a:t> of </a:t>
            </a:r>
            <a:r>
              <a:rPr lang="it-IT" dirty="0" err="1"/>
              <a:t>multidisciplinary</a:t>
            </a:r>
            <a:r>
              <a:rPr lang="it-IT" dirty="0"/>
              <a:t> </a:t>
            </a:r>
            <a:r>
              <a:rPr lang="it-IT" dirty="0" err="1"/>
              <a:t>knowledge</a:t>
            </a:r>
            <a:r>
              <a:rPr lang="it-IT" dirty="0"/>
              <a:t> and </a:t>
            </a:r>
            <a:r>
              <a:rPr lang="it-IT" dirty="0" err="1"/>
              <a:t>techniques</a:t>
            </a:r>
            <a:r>
              <a:rPr lang="it-IT" dirty="0"/>
              <a:t>. </a:t>
            </a:r>
            <a:r>
              <a:rPr lang="it-IT" dirty="0" err="1"/>
              <a:t>Standardization</a:t>
            </a:r>
            <a:r>
              <a:rPr lang="it-IT" dirty="0"/>
              <a:t> of CPB </a:t>
            </a:r>
            <a:r>
              <a:rPr lang="it-IT" dirty="0" err="1"/>
              <a:t>techniques</a:t>
            </a:r>
            <a:r>
              <a:rPr lang="it-IT" dirty="0"/>
              <a:t> and </a:t>
            </a:r>
            <a:r>
              <a:rPr lang="it-IT" dirty="0" err="1"/>
              <a:t>materials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lowered</a:t>
            </a:r>
            <a:r>
              <a:rPr lang="it-IT" dirty="0"/>
              <a:t> </a:t>
            </a:r>
            <a:r>
              <a:rPr lang="it-IT" dirty="0" err="1"/>
              <a:t>curiosity</a:t>
            </a:r>
            <a:r>
              <a:rPr lang="it-IT" dirty="0"/>
              <a:t>, </a:t>
            </a:r>
            <a:r>
              <a:rPr lang="it-IT" dirty="0" err="1"/>
              <a:t>thereby</a:t>
            </a:r>
            <a:r>
              <a:rPr lang="it-IT" dirty="0"/>
              <a:t> </a:t>
            </a:r>
            <a:r>
              <a:rPr lang="it-IT" dirty="0" err="1"/>
              <a:t>automating</a:t>
            </a:r>
            <a:r>
              <a:rPr lang="it-IT" dirty="0"/>
              <a:t> </a:t>
            </a:r>
            <a:r>
              <a:rPr lang="it-IT" dirty="0" err="1"/>
              <a:t>this</a:t>
            </a:r>
            <a:r>
              <a:rPr lang="it-IT" dirty="0"/>
              <a:t> procedure and </a:t>
            </a:r>
            <a:r>
              <a:rPr lang="it-IT" dirty="0" err="1"/>
              <a:t>transforming</a:t>
            </a:r>
            <a:r>
              <a:rPr lang="it-IT" dirty="0"/>
              <a:t>—from the </a:t>
            </a:r>
            <a:r>
              <a:rPr lang="it-IT" dirty="0" err="1"/>
              <a:t>perspective</a:t>
            </a:r>
            <a:r>
              <a:rPr lang="it-IT" dirty="0"/>
              <a:t> of </a:t>
            </a:r>
            <a:r>
              <a:rPr lang="it-IT" dirty="0" err="1"/>
              <a:t>those</a:t>
            </a:r>
            <a:r>
              <a:rPr lang="it-IT" dirty="0"/>
              <a:t> </a:t>
            </a:r>
            <a:r>
              <a:rPr lang="it-IT" dirty="0" err="1"/>
              <a:t>who</a:t>
            </a:r>
            <a:r>
              <a:rPr lang="it-IT" dirty="0"/>
              <a:t> are </a:t>
            </a:r>
            <a:r>
              <a:rPr lang="it-IT" dirty="0" err="1"/>
              <a:t>outside</a:t>
            </a:r>
            <a:r>
              <a:rPr lang="it-IT" dirty="0"/>
              <a:t> the world of </a:t>
            </a:r>
            <a:r>
              <a:rPr lang="it-IT" dirty="0" err="1"/>
              <a:t>perfusion</a:t>
            </a:r>
            <a:r>
              <a:rPr lang="it-IT" dirty="0"/>
              <a:t>—</a:t>
            </a:r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actually</a:t>
            </a:r>
            <a:r>
              <a:rPr lang="it-IT" dirty="0"/>
              <a:t> </a:t>
            </a:r>
            <a:r>
              <a:rPr lang="it-IT" dirty="0" err="1"/>
              <a:t>complex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</a:t>
            </a:r>
            <a:r>
              <a:rPr lang="it-IT" dirty="0" err="1"/>
              <a:t>something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too</a:t>
            </a:r>
            <a:r>
              <a:rPr lang="it-IT" dirty="0"/>
              <a:t> </a:t>
            </a:r>
            <a:r>
              <a:rPr lang="it-IT" dirty="0" err="1"/>
              <a:t>simple</a:t>
            </a:r>
            <a:r>
              <a:rPr lang="it-IT" dirty="0"/>
              <a:t>. </a:t>
            </a:r>
            <a:r>
              <a:rPr lang="it-IT" dirty="0" err="1"/>
              <a:t>Although</a:t>
            </a:r>
            <a:r>
              <a:rPr lang="it-IT" dirty="0"/>
              <a:t>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standardization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rendered</a:t>
            </a:r>
            <a:r>
              <a:rPr lang="it-IT" dirty="0"/>
              <a:t> CPB more intuitive and </a:t>
            </a:r>
            <a:r>
              <a:rPr lang="it-IT" dirty="0" err="1"/>
              <a:t>safer</a:t>
            </a:r>
            <a:r>
              <a:rPr lang="it-IT" dirty="0"/>
              <a:t>,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overshadowed</a:t>
            </a:r>
            <a:r>
              <a:rPr lang="it-IT" dirty="0"/>
              <a:t> the use of a </a:t>
            </a:r>
            <a:r>
              <a:rPr lang="it-IT" dirty="0" err="1"/>
              <a:t>tailored</a:t>
            </a:r>
            <a:r>
              <a:rPr lang="it-IT" dirty="0"/>
              <a:t> </a:t>
            </a:r>
            <a:r>
              <a:rPr lang="it-IT" dirty="0" err="1"/>
              <a:t>approach</a:t>
            </a:r>
            <a:r>
              <a:rPr lang="it-IT" dirty="0"/>
              <a:t>, </a:t>
            </a:r>
            <a:r>
              <a:rPr lang="it-IT" dirty="0" err="1"/>
              <a:t>particularly</a:t>
            </a:r>
            <a:r>
              <a:rPr lang="it-IT" dirty="0"/>
              <a:t> for the </a:t>
            </a:r>
            <a:r>
              <a:rPr lang="it-IT" dirty="0" err="1"/>
              <a:t>frailest</a:t>
            </a:r>
            <a:r>
              <a:rPr lang="it-IT" dirty="0"/>
              <a:t> </a:t>
            </a:r>
            <a:r>
              <a:rPr lang="it-IT" dirty="0" err="1"/>
              <a:t>patients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84633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193BBED-216A-6548-9965-CBE195A53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6319" y="2227273"/>
            <a:ext cx="1313599" cy="1195754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2350442C-961B-4A4C-ABAC-5D343DE22AFB}"/>
              </a:ext>
            </a:extLst>
          </p:cNvPr>
          <p:cNvSpPr/>
          <p:nvPr/>
        </p:nvSpPr>
        <p:spPr>
          <a:xfrm>
            <a:off x="175877" y="2516539"/>
            <a:ext cx="9122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/>
              <a:t>National </a:t>
            </a:r>
            <a:r>
              <a:rPr lang="it-IT" dirty="0" err="1"/>
              <a:t>Federation</a:t>
            </a:r>
            <a:r>
              <a:rPr lang="it-IT" dirty="0"/>
              <a:t> of </a:t>
            </a:r>
            <a:r>
              <a:rPr lang="it-IT" dirty="0" err="1"/>
              <a:t>Orders</a:t>
            </a:r>
            <a:r>
              <a:rPr lang="it-IT" dirty="0"/>
              <a:t> of </a:t>
            </a:r>
            <a:r>
              <a:rPr lang="it-IT" dirty="0" err="1"/>
              <a:t>Health</a:t>
            </a:r>
            <a:r>
              <a:rPr lang="it-IT" dirty="0"/>
              <a:t> </a:t>
            </a:r>
            <a:r>
              <a:rPr lang="it-IT" dirty="0" err="1"/>
              <a:t>Technicians</a:t>
            </a:r>
            <a:r>
              <a:rPr lang="it-IT" dirty="0"/>
              <a:t> in </a:t>
            </a:r>
            <a:r>
              <a:rPr lang="it-IT" dirty="0" err="1"/>
              <a:t>Medical</a:t>
            </a:r>
            <a:r>
              <a:rPr lang="it-IT" dirty="0"/>
              <a:t> </a:t>
            </a:r>
            <a:r>
              <a:rPr lang="it-IT" dirty="0" err="1"/>
              <a:t>Radiology</a:t>
            </a:r>
            <a:r>
              <a:rPr lang="it-IT" dirty="0"/>
              <a:t>, Technical </a:t>
            </a:r>
            <a:r>
              <a:rPr lang="it-IT" dirty="0" err="1"/>
              <a:t>Health</a:t>
            </a:r>
            <a:r>
              <a:rPr lang="it-IT" dirty="0"/>
              <a:t> </a:t>
            </a:r>
            <a:r>
              <a:rPr lang="it-IT" dirty="0" err="1"/>
              <a:t>Professions</a:t>
            </a:r>
            <a:r>
              <a:rPr lang="it-IT" dirty="0"/>
              <a:t>, </a:t>
            </a:r>
            <a:r>
              <a:rPr lang="it-IT" dirty="0" err="1"/>
              <a:t>Rehabilitation</a:t>
            </a:r>
            <a:r>
              <a:rPr lang="it-IT" dirty="0"/>
              <a:t> and </a:t>
            </a:r>
            <a:r>
              <a:rPr lang="it-IT" dirty="0" err="1"/>
              <a:t>Prevention</a:t>
            </a:r>
            <a:r>
              <a:rPr lang="it-IT" dirty="0"/>
              <a:t> (FNO TSRM PSTRP)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6AE0DFC-D158-2D4E-8895-CB368FC0E0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50" t="62422" r="5271" b="18327"/>
          <a:stretch/>
        </p:blipFill>
        <p:spPr>
          <a:xfrm>
            <a:off x="302486" y="220663"/>
            <a:ext cx="10220633" cy="1685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7239815-8AC7-BA47-92CA-2F358283B5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188" t="49641" r="61068" b="9539"/>
          <a:stretch/>
        </p:blipFill>
        <p:spPr>
          <a:xfrm>
            <a:off x="9866319" y="3579282"/>
            <a:ext cx="1313600" cy="1119327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13ED7C96-3A13-064A-8A6C-FEFA81438142}"/>
              </a:ext>
            </a:extLst>
          </p:cNvPr>
          <p:cNvSpPr txBox="1"/>
          <p:nvPr/>
        </p:nvSpPr>
        <p:spPr>
          <a:xfrm>
            <a:off x="175877" y="3719484"/>
            <a:ext cx="9122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/>
              <a:t>A.I.Te.FeP</a:t>
            </a:r>
            <a:r>
              <a:rPr lang="it-IT" dirty="0"/>
              <a:t>.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Association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aims</a:t>
            </a:r>
            <a:r>
              <a:rPr lang="it-IT" dirty="0"/>
              <a:t> to </a:t>
            </a:r>
            <a:r>
              <a:rPr lang="it-IT" dirty="0" err="1"/>
              <a:t>protect</a:t>
            </a:r>
            <a:r>
              <a:rPr lang="it-IT" dirty="0"/>
              <a:t> the </a:t>
            </a:r>
            <a:r>
              <a:rPr lang="it-IT" dirty="0" err="1"/>
              <a:t>professional</a:t>
            </a:r>
            <a:r>
              <a:rPr lang="it-IT" dirty="0"/>
              <a:t>, moral and </a:t>
            </a:r>
            <a:r>
              <a:rPr lang="it-IT" dirty="0" err="1"/>
              <a:t>economic</a:t>
            </a:r>
            <a:r>
              <a:rPr lang="it-IT" dirty="0"/>
              <a:t> </a:t>
            </a:r>
            <a:r>
              <a:rPr lang="it-IT" dirty="0" err="1"/>
              <a:t>interests</a:t>
            </a:r>
            <a:r>
              <a:rPr lang="it-IT" dirty="0"/>
              <a:t> of the </a:t>
            </a:r>
            <a:r>
              <a:rPr lang="it-IT" dirty="0" err="1"/>
              <a:t>category</a:t>
            </a:r>
            <a:r>
              <a:rPr lang="it-IT" dirty="0"/>
              <a:t> of </a:t>
            </a:r>
            <a:r>
              <a:rPr lang="it-IT" dirty="0" err="1"/>
              <a:t>Cardiocirculatory</a:t>
            </a:r>
            <a:r>
              <a:rPr lang="it-IT" dirty="0"/>
              <a:t> </a:t>
            </a:r>
            <a:r>
              <a:rPr lang="it-IT" dirty="0" err="1"/>
              <a:t>Physiopathology</a:t>
            </a:r>
            <a:r>
              <a:rPr lang="it-IT" dirty="0"/>
              <a:t> and </a:t>
            </a:r>
            <a:r>
              <a:rPr lang="it-IT" dirty="0" err="1"/>
              <a:t>Cardiovascular</a:t>
            </a:r>
            <a:r>
              <a:rPr lang="it-IT" dirty="0"/>
              <a:t> </a:t>
            </a:r>
            <a:r>
              <a:rPr lang="it-IT" dirty="0" err="1"/>
              <a:t>Perfusion</a:t>
            </a:r>
            <a:r>
              <a:rPr lang="it-IT" dirty="0"/>
              <a:t> </a:t>
            </a:r>
            <a:r>
              <a:rPr lang="it-IT" dirty="0" err="1"/>
              <a:t>Technicians</a:t>
            </a:r>
            <a:r>
              <a:rPr lang="it-IT" dirty="0"/>
              <a:t>.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FD59BAC-B7A3-6549-BA41-BB35CCBB86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977" t="14833" r="59428" b="77014"/>
          <a:stretch/>
        </p:blipFill>
        <p:spPr>
          <a:xfrm>
            <a:off x="9425355" y="5065483"/>
            <a:ext cx="2151510" cy="841829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652F47BC-FAAB-B445-A11A-78D783E9CD92}"/>
              </a:ext>
            </a:extLst>
          </p:cNvPr>
          <p:cNvSpPr/>
          <p:nvPr/>
        </p:nvSpPr>
        <p:spPr>
          <a:xfrm>
            <a:off x="126611" y="5065483"/>
            <a:ext cx="9172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/>
              <a:t>The </a:t>
            </a:r>
            <a:r>
              <a:rPr lang="it-IT" dirty="0" err="1"/>
              <a:t>European</a:t>
            </a:r>
            <a:r>
              <a:rPr lang="it-IT" dirty="0"/>
              <a:t> Board of </a:t>
            </a:r>
            <a:r>
              <a:rPr lang="it-IT" dirty="0" err="1"/>
              <a:t>Cardiovascular</a:t>
            </a:r>
            <a:r>
              <a:rPr lang="it-IT" dirty="0"/>
              <a:t> </a:t>
            </a:r>
            <a:r>
              <a:rPr lang="it-IT" dirty="0" err="1"/>
              <a:t>Perfusion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founded</a:t>
            </a:r>
            <a:r>
              <a:rPr lang="it-IT" dirty="0"/>
              <a:t> in 1991 in </a:t>
            </a:r>
            <a:r>
              <a:rPr lang="it-IT" dirty="0" err="1"/>
              <a:t>order</a:t>
            </a:r>
            <a:r>
              <a:rPr lang="it-IT" dirty="0"/>
              <a:t> to unite 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perfusionists</a:t>
            </a:r>
            <a:r>
              <a:rPr lang="it-IT" dirty="0"/>
              <a:t> in </a:t>
            </a:r>
            <a:r>
              <a:rPr lang="it-IT" dirty="0" err="1"/>
              <a:t>their</a:t>
            </a:r>
            <a:r>
              <a:rPr lang="it-IT" dirty="0"/>
              <a:t> desire for </a:t>
            </a:r>
            <a:r>
              <a:rPr lang="it-IT" dirty="0" err="1"/>
              <a:t>equality</a:t>
            </a:r>
            <a:r>
              <a:rPr lang="it-IT" dirty="0"/>
              <a:t> of </a:t>
            </a:r>
            <a:r>
              <a:rPr lang="it-IT" dirty="0" err="1"/>
              <a:t>standards</a:t>
            </a:r>
            <a:r>
              <a:rPr lang="it-IT" dirty="0"/>
              <a:t> in </a:t>
            </a:r>
            <a:r>
              <a:rPr lang="it-IT" dirty="0" err="1"/>
              <a:t>both</a:t>
            </a:r>
            <a:r>
              <a:rPr lang="it-IT" dirty="0"/>
              <a:t> training and </a:t>
            </a:r>
            <a:r>
              <a:rPr lang="it-IT" dirty="0" err="1"/>
              <a:t>professional</a:t>
            </a:r>
            <a:r>
              <a:rPr lang="it-IT" dirty="0"/>
              <a:t> status. </a:t>
            </a:r>
          </a:p>
        </p:txBody>
      </p:sp>
    </p:spTree>
    <p:extLst>
      <p:ext uri="{BB962C8B-B14F-4D97-AF65-F5344CB8AC3E}">
        <p14:creationId xmlns:p14="http://schemas.microsoft.com/office/powerpoint/2010/main" val="3699952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6BB572D-A93C-7D41-A19D-E0A0195C62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11" t="10582" r="11111" b="42011"/>
          <a:stretch/>
        </p:blipFill>
        <p:spPr>
          <a:xfrm>
            <a:off x="188685" y="188686"/>
            <a:ext cx="7984644" cy="285730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23CD2EE-B5CC-0845-B9D3-9C175B5B52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240" t="27898" r="12863" b="21231"/>
          <a:stretch/>
        </p:blipFill>
        <p:spPr>
          <a:xfrm>
            <a:off x="7005710" y="3200736"/>
            <a:ext cx="4783016" cy="348878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5540044-DC89-4848-8623-A34A0EA604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947" t="12275" r="56349" b="37144"/>
          <a:stretch/>
        </p:blipFill>
        <p:spPr>
          <a:xfrm>
            <a:off x="188685" y="3220610"/>
            <a:ext cx="3149600" cy="34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97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C4A7DB47-BFC6-BD4E-805D-67723E142D94}"/>
              </a:ext>
            </a:extLst>
          </p:cNvPr>
          <p:cNvSpPr/>
          <p:nvPr/>
        </p:nvSpPr>
        <p:spPr>
          <a:xfrm>
            <a:off x="858130" y="1193803"/>
            <a:ext cx="10466363" cy="3442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it-IT" dirty="0"/>
              <a:t>In </a:t>
            </a:r>
            <a:r>
              <a:rPr lang="it-IT" dirty="0" err="1"/>
              <a:t>Italy</a:t>
            </a:r>
            <a:r>
              <a:rPr lang="it-IT" dirty="0"/>
              <a:t>, a </a:t>
            </a:r>
            <a:r>
              <a:rPr lang="it-IT" dirty="0" err="1"/>
              <a:t>period</a:t>
            </a:r>
            <a:r>
              <a:rPr lang="it-IT" dirty="0"/>
              <a:t> of </a:t>
            </a:r>
            <a:r>
              <a:rPr lang="it-IT" dirty="0" err="1"/>
              <a:t>voluntary</a:t>
            </a:r>
            <a:r>
              <a:rPr lang="it-IT" dirty="0"/>
              <a:t> </a:t>
            </a:r>
            <a:r>
              <a:rPr lang="it-IT" dirty="0" err="1"/>
              <a:t>attendance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increasingly</a:t>
            </a:r>
            <a:r>
              <a:rPr lang="it-IT" dirty="0"/>
              <a:t> common for </a:t>
            </a:r>
            <a:r>
              <a:rPr lang="it-IT" dirty="0" err="1"/>
              <a:t>newly</a:t>
            </a:r>
            <a:r>
              <a:rPr lang="it-IT" dirty="0"/>
              <a:t> </a:t>
            </a:r>
            <a:r>
              <a:rPr lang="it-IT" dirty="0" err="1"/>
              <a:t>graduated</a:t>
            </a:r>
            <a:r>
              <a:rPr lang="it-IT" dirty="0"/>
              <a:t> </a:t>
            </a:r>
            <a:r>
              <a:rPr lang="it-IT" dirty="0" err="1"/>
              <a:t>perfusionists</a:t>
            </a:r>
            <a:r>
              <a:rPr lang="it-IT" dirty="0"/>
              <a:t> </a:t>
            </a:r>
            <a:r>
              <a:rPr lang="it-IT" dirty="0" err="1"/>
              <a:t>who</a:t>
            </a:r>
            <a:r>
              <a:rPr lang="it-IT" dirty="0"/>
              <a:t> are </a:t>
            </a:r>
            <a:r>
              <a:rPr lang="it-IT" dirty="0" err="1"/>
              <a:t>entering</a:t>
            </a:r>
            <a:r>
              <a:rPr lang="it-IT" dirty="0"/>
              <a:t> the world of work for the first time. The high </a:t>
            </a:r>
            <a:r>
              <a:rPr lang="it-IT" dirty="0" err="1"/>
              <a:t>workload</a:t>
            </a:r>
            <a:r>
              <a:rPr lang="it-IT" dirty="0"/>
              <a:t> in the </a:t>
            </a:r>
            <a:r>
              <a:rPr lang="it-IT" dirty="0" err="1"/>
              <a:t>highly</a:t>
            </a:r>
            <a:r>
              <a:rPr lang="it-IT" dirty="0"/>
              <a:t> </a:t>
            </a:r>
            <a:r>
              <a:rPr lang="it-IT" dirty="0" err="1"/>
              <a:t>specialized</a:t>
            </a:r>
            <a:r>
              <a:rPr lang="it-IT" dirty="0"/>
              <a:t> training of new </a:t>
            </a:r>
            <a:r>
              <a:rPr lang="it-IT" dirty="0" err="1"/>
              <a:t>graduates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very</a:t>
            </a:r>
            <a:r>
              <a:rPr lang="it-IT" dirty="0"/>
              <a:t> </a:t>
            </a:r>
            <a:r>
              <a:rPr lang="it-IT" dirty="0" err="1"/>
              <a:t>important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experience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essential</a:t>
            </a:r>
            <a:r>
              <a:rPr lang="it-IT" dirty="0"/>
              <a:t> to </a:t>
            </a:r>
            <a:r>
              <a:rPr lang="it-IT" dirty="0" err="1"/>
              <a:t>get</a:t>
            </a:r>
            <a:r>
              <a:rPr lang="it-IT" dirty="0"/>
              <a:t> to </a:t>
            </a:r>
            <a:r>
              <a:rPr lang="it-IT" dirty="0" err="1"/>
              <a:t>know</a:t>
            </a:r>
            <a:r>
              <a:rPr lang="it-IT" dirty="0"/>
              <a:t> the </a:t>
            </a:r>
            <a:r>
              <a:rPr lang="it-IT" dirty="0" err="1"/>
              <a:t>profession</a:t>
            </a:r>
            <a:r>
              <a:rPr lang="it-IT" dirty="0"/>
              <a:t> </a:t>
            </a:r>
            <a:r>
              <a:rPr lang="it-IT" dirty="0" err="1"/>
              <a:t>better</a:t>
            </a:r>
            <a:r>
              <a:rPr lang="it-IT" dirty="0"/>
              <a:t>. </a:t>
            </a:r>
            <a:r>
              <a:rPr lang="it-IT" dirty="0" err="1"/>
              <a:t>Given</a:t>
            </a:r>
            <a:r>
              <a:rPr lang="it-IT" dirty="0"/>
              <a:t> the </a:t>
            </a:r>
            <a:r>
              <a:rPr lang="it-IT" dirty="0" err="1"/>
              <a:t>difficulty</a:t>
            </a:r>
            <a:r>
              <a:rPr lang="it-IT" dirty="0"/>
              <a:t> of a </a:t>
            </a:r>
            <a:r>
              <a:rPr lang="it-IT" dirty="0" err="1"/>
              <a:t>good</a:t>
            </a:r>
            <a:r>
              <a:rPr lang="it-IT" dirty="0"/>
              <a:t> part of </a:t>
            </a:r>
            <a:r>
              <a:rPr lang="it-IT" dirty="0" err="1"/>
              <a:t>perfusionists</a:t>
            </a:r>
            <a:r>
              <a:rPr lang="it-IT" dirty="0"/>
              <a:t> to </a:t>
            </a:r>
            <a:r>
              <a:rPr lang="it-IT" dirty="0" err="1"/>
              <a:t>find</a:t>
            </a:r>
            <a:r>
              <a:rPr lang="it-IT" dirty="0"/>
              <a:t> work </a:t>
            </a:r>
            <a:r>
              <a:rPr lang="it-IT" dirty="0" err="1"/>
              <a:t>immediately</a:t>
            </a:r>
            <a:r>
              <a:rPr lang="it-IT" dirty="0"/>
              <a:t> in the </a:t>
            </a:r>
            <a:r>
              <a:rPr lang="it-IT" dirty="0" err="1"/>
              <a:t>period</a:t>
            </a:r>
            <a:r>
              <a:rPr lang="it-IT" dirty="0"/>
              <a:t> </a:t>
            </a:r>
            <a:r>
              <a:rPr lang="it-IT" dirty="0" err="1"/>
              <a:t>following</a:t>
            </a:r>
            <a:r>
              <a:rPr lang="it-IT" dirty="0"/>
              <a:t> </a:t>
            </a:r>
            <a:r>
              <a:rPr lang="it-IT" dirty="0" err="1"/>
              <a:t>graduation</a:t>
            </a:r>
            <a:r>
              <a:rPr lang="it-IT" dirty="0"/>
              <a:t>, a </a:t>
            </a:r>
            <a:r>
              <a:rPr lang="it-IT" dirty="0" err="1"/>
              <a:t>questionnaire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 to </a:t>
            </a:r>
            <a:r>
              <a:rPr lang="it-IT" dirty="0" err="1"/>
              <a:t>discuss</a:t>
            </a:r>
            <a:r>
              <a:rPr lang="it-IT" dirty="0"/>
              <a:t>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issue</a:t>
            </a:r>
            <a:r>
              <a:rPr lang="it-IT" dirty="0"/>
              <a:t>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1BFAEEA-7DAD-FE41-A1EF-73E4201B8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742" t="81755" r="16282" b="12538"/>
          <a:stretch/>
        </p:blipFill>
        <p:spPr>
          <a:xfrm>
            <a:off x="5706794" y="6181160"/>
            <a:ext cx="6485206" cy="67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513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59AC3AA-861E-174E-9503-0854FD3647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05" t="16149" r="13760" b="4616"/>
          <a:stretch/>
        </p:blipFill>
        <p:spPr>
          <a:xfrm>
            <a:off x="2574387" y="914400"/>
            <a:ext cx="7498079" cy="562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94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998AB5A-6EA6-B845-B49C-2CFE4BFD8A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49" t="25846" r="39658" b="25950"/>
          <a:stretch/>
        </p:blipFill>
        <p:spPr>
          <a:xfrm>
            <a:off x="365760" y="351691"/>
            <a:ext cx="4684542" cy="330590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4A46943-6229-D942-8DD0-7201E733AE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11" t="26872" r="36325" b="33538"/>
          <a:stretch/>
        </p:blipFill>
        <p:spPr>
          <a:xfrm>
            <a:off x="6808762" y="351690"/>
            <a:ext cx="4994031" cy="320743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65B4535-3EBF-FE49-887A-B682CD45DA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060" t="26051" r="38632" b="36821"/>
          <a:stretch/>
        </p:blipFill>
        <p:spPr>
          <a:xfrm>
            <a:off x="3418449" y="3812344"/>
            <a:ext cx="5205046" cy="289794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9E9C25A-E1F0-6740-8E7D-24CAD84B4B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838" t="27850" r="47792" b="67315"/>
          <a:stretch/>
        </p:blipFill>
        <p:spPr>
          <a:xfrm>
            <a:off x="3526971" y="4020458"/>
            <a:ext cx="740229" cy="37737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3AF84B2-B209-D049-BA12-5E79872042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838" t="27850" r="47792" b="67315"/>
          <a:stretch/>
        </p:blipFill>
        <p:spPr>
          <a:xfrm>
            <a:off x="6910362" y="486229"/>
            <a:ext cx="740229" cy="37737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B8817D45-2A93-3C4F-B4E8-1019D9E2C0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838" t="27850" r="47792" b="67315"/>
          <a:stretch/>
        </p:blipFill>
        <p:spPr>
          <a:xfrm>
            <a:off x="493486" y="486229"/>
            <a:ext cx="612503" cy="31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469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752</Words>
  <Application>Microsoft Macintosh PowerPoint</Application>
  <PresentationFormat>Widescreen</PresentationFormat>
  <Paragraphs>51</Paragraphs>
  <Slides>20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Helvetica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ignazio condello</dc:creator>
  <cp:lastModifiedBy>ignazio condello</cp:lastModifiedBy>
  <cp:revision>58</cp:revision>
  <dcterms:created xsi:type="dcterms:W3CDTF">2021-11-01T09:29:06Z</dcterms:created>
  <dcterms:modified xsi:type="dcterms:W3CDTF">2021-11-01T16:43:07Z</dcterms:modified>
</cp:coreProperties>
</file>