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3" r:id="rId1"/>
  </p:sldMasterIdLst>
  <p:notesMasterIdLst>
    <p:notesMasterId r:id="rId26"/>
  </p:notesMasterIdLst>
  <p:sldIdLst>
    <p:sldId id="306" r:id="rId2"/>
    <p:sldId id="258" r:id="rId3"/>
    <p:sldId id="337" r:id="rId4"/>
    <p:sldId id="344" r:id="rId5"/>
    <p:sldId id="307" r:id="rId6"/>
    <p:sldId id="308" r:id="rId7"/>
    <p:sldId id="296" r:id="rId8"/>
    <p:sldId id="335" r:id="rId9"/>
    <p:sldId id="298" r:id="rId10"/>
    <p:sldId id="299" r:id="rId11"/>
    <p:sldId id="336" r:id="rId12"/>
    <p:sldId id="273" r:id="rId13"/>
    <p:sldId id="311" r:id="rId14"/>
    <p:sldId id="289" r:id="rId15"/>
    <p:sldId id="291" r:id="rId16"/>
    <p:sldId id="330" r:id="rId17"/>
    <p:sldId id="314" r:id="rId18"/>
    <p:sldId id="343" r:id="rId19"/>
    <p:sldId id="333" r:id="rId20"/>
    <p:sldId id="340" r:id="rId21"/>
    <p:sldId id="334" r:id="rId22"/>
    <p:sldId id="327" r:id="rId23"/>
    <p:sldId id="288" r:id="rId24"/>
    <p:sldId id="294" r:id="rId25"/>
  </p:sldIdLst>
  <p:sldSz cx="9144000" cy="6858000" type="screen4x3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Orta Stil 3 - 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4" autoAdjust="0"/>
    <p:restoredTop sz="94622" autoAdjust="0"/>
  </p:normalViewPr>
  <p:slideViewPr>
    <p:cSldViewPr>
      <p:cViewPr varScale="1">
        <p:scale>
          <a:sx n="80" d="100"/>
          <a:sy n="80" d="100"/>
        </p:scale>
        <p:origin x="1206" y="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2036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sz="2000" dirty="0">
                <a:solidFill>
                  <a:srgbClr val="C00000"/>
                </a:solidFill>
              </a:rPr>
              <a:t>HCT</a:t>
            </a:r>
          </a:p>
        </c:rich>
      </c:tx>
      <c:layout>
        <c:manualLayout>
          <c:xMode val="edge"/>
          <c:yMode val="edge"/>
          <c:x val="0.45936476576348934"/>
          <c:y val="1.5747258241147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Sayfa1!$I$18</c:f>
              <c:strCache>
                <c:ptCount val="1"/>
                <c:pt idx="0">
                  <c:v>GROUP 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Sayfa1!$H$19:$H$27</c:f>
              <c:strCache>
                <c:ptCount val="9"/>
                <c:pt idx="0">
                  <c:v>Preoperative</c:v>
                </c:pt>
                <c:pt idx="1">
                  <c:v>Induction of anesthesia</c:v>
                </c:pt>
                <c:pt idx="2">
                  <c:v>5th min. of CPB</c:v>
                </c:pt>
                <c:pt idx="3">
                  <c:v>After X‑clamping</c:v>
                </c:pt>
                <c:pt idx="4">
                  <c:v>Before ending CPB</c:v>
                </c:pt>
                <c:pt idx="5">
                  <c:v>30 min. after CPB</c:v>
                </c:pt>
                <c:pt idx="6">
                  <c:v>ICU (6th h)</c:v>
                </c:pt>
                <c:pt idx="7">
                  <c:v>ICU (12th h)</c:v>
                </c:pt>
                <c:pt idx="8">
                  <c:v>ICU (24th h)</c:v>
                </c:pt>
              </c:strCache>
            </c:strRef>
          </c:cat>
          <c:val>
            <c:numRef>
              <c:f>Sayfa1!$I$19:$I$27</c:f>
              <c:numCache>
                <c:formatCode>General</c:formatCode>
                <c:ptCount val="9"/>
                <c:pt idx="0">
                  <c:v>40</c:v>
                </c:pt>
                <c:pt idx="1">
                  <c:v>36</c:v>
                </c:pt>
                <c:pt idx="2">
                  <c:v>30</c:v>
                </c:pt>
                <c:pt idx="3">
                  <c:v>30</c:v>
                </c:pt>
                <c:pt idx="4">
                  <c:v>29</c:v>
                </c:pt>
                <c:pt idx="5">
                  <c:v>33</c:v>
                </c:pt>
                <c:pt idx="6">
                  <c:v>33</c:v>
                </c:pt>
                <c:pt idx="7">
                  <c:v>33</c:v>
                </c:pt>
                <c:pt idx="8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DF-4A2A-A45F-E8E0CF071594}"/>
            </c:ext>
          </c:extLst>
        </c:ser>
        <c:ser>
          <c:idx val="1"/>
          <c:order val="1"/>
          <c:tx>
            <c:strRef>
              <c:f>Sayfa1!$J$18</c:f>
              <c:strCache>
                <c:ptCount val="1"/>
                <c:pt idx="0">
                  <c:v>GROUP II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Sayfa1!$H$19:$H$27</c:f>
              <c:strCache>
                <c:ptCount val="9"/>
                <c:pt idx="0">
                  <c:v>Preoperative</c:v>
                </c:pt>
                <c:pt idx="1">
                  <c:v>Induction of anesthesia</c:v>
                </c:pt>
                <c:pt idx="2">
                  <c:v>5th min. of CPB</c:v>
                </c:pt>
                <c:pt idx="3">
                  <c:v>After X‑clamping</c:v>
                </c:pt>
                <c:pt idx="4">
                  <c:v>Before ending CPB</c:v>
                </c:pt>
                <c:pt idx="5">
                  <c:v>30 min. after CPB</c:v>
                </c:pt>
                <c:pt idx="6">
                  <c:v>ICU (6th h)</c:v>
                </c:pt>
                <c:pt idx="7">
                  <c:v>ICU (12th h)</c:v>
                </c:pt>
                <c:pt idx="8">
                  <c:v>ICU (24th h)</c:v>
                </c:pt>
              </c:strCache>
            </c:strRef>
          </c:cat>
          <c:val>
            <c:numRef>
              <c:f>Sayfa1!$J$19:$J$27</c:f>
              <c:numCache>
                <c:formatCode>General</c:formatCode>
                <c:ptCount val="9"/>
                <c:pt idx="0">
                  <c:v>39</c:v>
                </c:pt>
                <c:pt idx="1">
                  <c:v>37</c:v>
                </c:pt>
                <c:pt idx="2">
                  <c:v>25</c:v>
                </c:pt>
                <c:pt idx="3">
                  <c:v>23</c:v>
                </c:pt>
                <c:pt idx="4">
                  <c:v>25</c:v>
                </c:pt>
                <c:pt idx="5">
                  <c:v>29</c:v>
                </c:pt>
                <c:pt idx="6">
                  <c:v>30</c:v>
                </c:pt>
                <c:pt idx="7">
                  <c:v>32</c:v>
                </c:pt>
                <c:pt idx="8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DF-4A2A-A45F-E8E0CF0715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7558360"/>
        <c:axId val="617559344"/>
      </c:barChart>
      <c:catAx>
        <c:axId val="617558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17559344"/>
        <c:crosses val="autoZero"/>
        <c:auto val="1"/>
        <c:lblAlgn val="ctr"/>
        <c:lblOffset val="100"/>
        <c:noMultiLvlLbl val="0"/>
      </c:catAx>
      <c:valAx>
        <c:axId val="6175593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17558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aseline="0"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Sayfa2!$L$6</c:f>
              <c:strCache>
                <c:ptCount val="1"/>
                <c:pt idx="0">
                  <c:v>ORTALAMA KAN VE KAN ÜRÜNÜ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Sayfa2!$K$7:$K$12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Sayfa2!$L$7:$L$12</c:f>
              <c:numCache>
                <c:formatCode>General</c:formatCode>
                <c:ptCount val="6"/>
                <c:pt idx="0">
                  <c:v>7.6</c:v>
                </c:pt>
                <c:pt idx="1">
                  <c:v>5.3</c:v>
                </c:pt>
                <c:pt idx="2">
                  <c:v>3.6</c:v>
                </c:pt>
                <c:pt idx="3">
                  <c:v>2.6</c:v>
                </c:pt>
                <c:pt idx="4">
                  <c:v>2.2999999999999998</c:v>
                </c:pt>
                <c:pt idx="5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DF-4340-904A-A4FFF8962F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4842496"/>
        <c:axId val="614840528"/>
      </c:barChart>
      <c:catAx>
        <c:axId val="61484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14840528"/>
        <c:crosses val="autoZero"/>
        <c:auto val="1"/>
        <c:lblAlgn val="ctr"/>
        <c:lblOffset val="100"/>
        <c:noMultiLvlLbl val="0"/>
      </c:catAx>
      <c:valAx>
        <c:axId val="61484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614842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tr-T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CAB167BE-77AA-4425-B711-14FB145B311C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5274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3525" cy="400685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CAB167BE-77AA-4425-B711-14FB145B311C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633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3525" cy="400685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CAB167BE-77AA-4425-B711-14FB145B311C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454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3525" cy="400685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CAB167BE-77AA-4425-B711-14FB145B311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016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CAB167BE-77AA-4425-B711-14FB145B311C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761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13.11.15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3048D-CAB6-4C2D-BAAE-753F669304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13.11.15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4E000-7C42-4144-B24B-9BC7233A029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13.11.15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3390D-CD8F-471F-B381-8589CB0844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13.11.15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7CA75AA2-C7E8-471D-9571-1822009EA3C9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052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13.11.15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F673-17E2-429E-9210-04B07C8DD8D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13.11.15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A1FF7-6FFC-4C9A-AE21-5F320800CFE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13.11.15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83C9C-ABEF-4528-92C0-A42208806F1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13.11.15</a:t>
            </a: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F2B2-DF6F-4CE5-AE54-83811425044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13.11.15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32BF-7A46-489E-8231-6F14CD742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13.11.15</a:t>
            </a: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118AE-D1BB-438F-8DD7-463B2ECF02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13.11.15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5BA8-F6EC-44C5-A2BD-5E194B1964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13.11.15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B687-F40E-4A5D-8AAC-DD150AB3BB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13.11.15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E8A1B-81FC-4D9E-AE24-3DB40978142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kg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12" y="2836875"/>
            <a:ext cx="5832647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741427" y="4236143"/>
            <a:ext cx="3467616" cy="110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tr-TR" sz="3200" b="1" dirty="0">
                <a:solidFill>
                  <a:srgbClr val="FF0000"/>
                </a:solidFill>
              </a:rPr>
              <a:t>NECİP ÇİFTÇİ</a:t>
            </a:r>
          </a:p>
          <a:p>
            <a:pPr lvl="0" algn="ctr">
              <a:spcBef>
                <a:spcPct val="20000"/>
              </a:spcBef>
            </a:pPr>
            <a:r>
              <a:rPr lang="tr-TR" sz="3200" b="1" dirty="0">
                <a:solidFill>
                  <a:srgbClr val="FF0000"/>
                </a:solidFill>
              </a:rPr>
              <a:t>PERFÜZYONİST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-36512" y="1581472"/>
            <a:ext cx="9145016" cy="89383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‘KAN TRANSFÜZYONU OLMADAN KORONER ARTER BYPASS AMELİYATI ; BU MÜMKÜN MÜ’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C2E42C8-A2D8-4A46-B4F1-93F8EE51F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49463"/>
            <a:ext cx="3419872" cy="1603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646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3568" y="1708209"/>
            <a:ext cx="7992888" cy="1895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>
                <a:solidFill>
                  <a:srgbClr val="C00000"/>
                </a:solidFill>
                <a:latin typeface="+mn-lt"/>
              </a:rPr>
              <a:t>Venöz</a:t>
            </a:r>
            <a:r>
              <a:rPr lang="tr-TR" b="1" dirty="0">
                <a:solidFill>
                  <a:srgbClr val="C00000"/>
                </a:solidFill>
                <a:latin typeface="+mn-lt"/>
              </a:rPr>
              <a:t> hattaki prime volümünün ROP yöntemiyle geri alınması:</a:t>
            </a:r>
          </a:p>
          <a:p>
            <a:endParaRPr lang="tr-TR" b="1" dirty="0">
              <a:latin typeface="+mn-lt"/>
            </a:endParaRPr>
          </a:p>
          <a:p>
            <a:r>
              <a:rPr lang="tr-TR" dirty="0" err="1">
                <a:latin typeface="+mn-lt"/>
              </a:rPr>
              <a:t>Venöz</a:t>
            </a:r>
            <a:r>
              <a:rPr lang="tr-TR" dirty="0">
                <a:latin typeface="+mn-lt"/>
              </a:rPr>
              <a:t> hatta yerleştirilen </a:t>
            </a:r>
            <a:r>
              <a:rPr lang="tr-TR" dirty="0" err="1">
                <a:latin typeface="+mn-lt"/>
              </a:rPr>
              <a:t>klemp</a:t>
            </a:r>
            <a:r>
              <a:rPr lang="tr-TR" dirty="0">
                <a:latin typeface="+mn-lt"/>
              </a:rPr>
              <a:t> belli aralıklarla yavaş yavaş açılarak yerçekiminin etkisi ile prime solüsyonu torbaya yönlendirilir. </a:t>
            </a:r>
            <a:r>
              <a:rPr lang="tr-TR" dirty="0" err="1">
                <a:latin typeface="+mn-lt"/>
              </a:rPr>
              <a:t>Klemp</a:t>
            </a:r>
            <a:r>
              <a:rPr lang="tr-TR" dirty="0">
                <a:latin typeface="+mn-lt"/>
              </a:rPr>
              <a:t> birden açılmayarak hastanın ani volüm kaybı ve </a:t>
            </a:r>
            <a:r>
              <a:rPr lang="tr-TR" dirty="0" err="1">
                <a:latin typeface="+mn-lt"/>
              </a:rPr>
              <a:t>hemodinamik</a:t>
            </a:r>
            <a:r>
              <a:rPr lang="tr-TR" dirty="0">
                <a:latin typeface="+mn-lt"/>
              </a:rPr>
              <a:t> parametrelerin bozulması engellenmeye çalışılır. </a:t>
            </a:r>
            <a:r>
              <a:rPr lang="tr-TR" dirty="0" err="1">
                <a:latin typeface="+mn-lt"/>
              </a:rPr>
              <a:t>Venöz</a:t>
            </a:r>
            <a:r>
              <a:rPr lang="tr-TR" dirty="0">
                <a:latin typeface="+mn-lt"/>
              </a:rPr>
              <a:t> hat hasta kanı ile doldurulduktan sonra torbalama hattının ve </a:t>
            </a:r>
            <a:r>
              <a:rPr lang="tr-TR" dirty="0" err="1">
                <a:latin typeface="+mn-lt"/>
              </a:rPr>
              <a:t>venöz</a:t>
            </a:r>
            <a:r>
              <a:rPr lang="tr-TR" dirty="0">
                <a:latin typeface="+mn-lt"/>
              </a:rPr>
              <a:t> hattın </a:t>
            </a:r>
            <a:r>
              <a:rPr lang="tr-TR" dirty="0" err="1">
                <a:latin typeface="+mn-lt"/>
              </a:rPr>
              <a:t>klempleri</a:t>
            </a:r>
            <a:r>
              <a:rPr lang="tr-TR" dirty="0">
                <a:latin typeface="+mn-lt"/>
              </a:rPr>
              <a:t> kapatılır.</a:t>
            </a:r>
          </a:p>
        </p:txBody>
      </p:sp>
      <p:pic>
        <p:nvPicPr>
          <p:cNvPr id="3" name="Resim 2" descr="C:\Users\Çiftçi\Desktop\venöz rop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52" y="3501008"/>
            <a:ext cx="5760720" cy="280543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Teknik 3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014"/>
            <a:ext cx="3034680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621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03217" y="819740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dirty="0" err="1">
                <a:solidFill>
                  <a:srgbClr val="C00000"/>
                </a:solidFill>
              </a:rPr>
              <a:t>Retrograt</a:t>
            </a: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2800" dirty="0" err="1">
                <a:solidFill>
                  <a:srgbClr val="C00000"/>
                </a:solidFill>
              </a:rPr>
              <a:t>Otolog</a:t>
            </a:r>
            <a:r>
              <a:rPr lang="tr-TR" sz="2800" dirty="0">
                <a:solidFill>
                  <a:srgbClr val="C00000"/>
                </a:solidFill>
              </a:rPr>
              <a:t> Prime Uygulaması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49F7622-906F-4D9F-94BF-9A36F60D0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21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Medya1">
            <a:hlinkClick r:id="" action="ppaction://media"/>
            <a:extLst>
              <a:ext uri="{FF2B5EF4-FFF2-40B4-BE49-F238E27FC236}">
                <a16:creationId xmlns:a16="http://schemas.microsoft.com/office/drawing/2014/main" id="{FDC3D098-D971-4F83-B9F8-48459BAA2AC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176778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1484784"/>
            <a:ext cx="7770813" cy="3816424"/>
          </a:xfrm>
        </p:spPr>
        <p:txBody>
          <a:bodyPr>
            <a:normAutofit fontScale="90000"/>
          </a:bodyPr>
          <a:lstStyle/>
          <a:p>
            <a:pPr algn="l"/>
            <a:r>
              <a:rPr lang="tr-TR" sz="2200" dirty="0"/>
              <a:t>    </a:t>
            </a:r>
            <a:br>
              <a:rPr lang="tr-TR" sz="2200" dirty="0"/>
            </a:br>
            <a:r>
              <a:rPr lang="tr-TR" sz="2200" dirty="0"/>
              <a:t>    </a:t>
            </a:r>
            <a:br>
              <a:rPr lang="tr-TR" sz="2200" dirty="0"/>
            </a:br>
            <a:br>
              <a:rPr lang="tr-TR" sz="2200" dirty="0"/>
            </a:br>
            <a:br>
              <a:rPr lang="tr-TR" sz="2200" dirty="0"/>
            </a:br>
            <a:r>
              <a:rPr lang="tr-TR" sz="2200" dirty="0">
                <a:latin typeface="+mn-lt"/>
              </a:rPr>
              <a:t>Sonuç olarak bu yöntemle entegre </a:t>
            </a:r>
            <a:r>
              <a:rPr lang="tr-TR" sz="2200" dirty="0" err="1">
                <a:latin typeface="+mn-lt"/>
              </a:rPr>
              <a:t>arteriyal</a:t>
            </a:r>
            <a:r>
              <a:rPr lang="tr-TR" sz="2200" dirty="0">
                <a:latin typeface="+mn-lt"/>
              </a:rPr>
              <a:t> filtreli </a:t>
            </a:r>
            <a:r>
              <a:rPr lang="tr-TR" sz="2200" dirty="0" err="1">
                <a:latin typeface="+mn-lt"/>
              </a:rPr>
              <a:t>oksijenatör</a:t>
            </a:r>
            <a:r>
              <a:rPr lang="tr-TR" sz="2200" dirty="0">
                <a:latin typeface="+mn-lt"/>
              </a:rPr>
              <a:t> kullanımı sonrası </a:t>
            </a:r>
            <a:r>
              <a:rPr lang="tr-TR" sz="2200" b="1" dirty="0">
                <a:latin typeface="+mn-lt"/>
              </a:rPr>
              <a:t>900 ml olan prime sıvısını ROP yöntemi ile</a:t>
            </a:r>
            <a:r>
              <a:rPr lang="tr-TR" sz="20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tr-TR" sz="2000" b="1" dirty="0">
                <a:latin typeface="+mn-lt"/>
              </a:rPr>
              <a:t>400</a:t>
            </a:r>
            <a:r>
              <a:rPr lang="tr-TR" sz="2000" b="1" dirty="0">
                <a:solidFill>
                  <a:schemeClr val="tx1"/>
                </a:solidFill>
                <a:latin typeface="+mn-lt"/>
              </a:rPr>
              <a:t>±50ml</a:t>
            </a:r>
            <a:r>
              <a:rPr lang="tr-TR" sz="2000" b="1" dirty="0">
                <a:latin typeface="+mn-lt"/>
              </a:rPr>
              <a:t> </a:t>
            </a:r>
            <a:r>
              <a:rPr lang="tr-TR" sz="2200" dirty="0">
                <a:latin typeface="+mn-lt"/>
              </a:rPr>
              <a:t>civarında azaltarak hastanın kendi kanıyla yer değiştirmiş olur. Böylece toplam </a:t>
            </a:r>
            <a:r>
              <a:rPr lang="tr-TR" sz="2000" b="1" dirty="0">
                <a:latin typeface="+mn-lt"/>
              </a:rPr>
              <a:t>45</a:t>
            </a:r>
            <a:r>
              <a:rPr lang="tr-TR" sz="2000" b="1" dirty="0">
                <a:solidFill>
                  <a:schemeClr val="tx1"/>
                </a:solidFill>
                <a:latin typeface="+mn-lt"/>
              </a:rPr>
              <a:t>0±50</a:t>
            </a:r>
            <a:r>
              <a:rPr lang="tr-TR" sz="2200" b="1" dirty="0">
                <a:latin typeface="+mn-lt"/>
              </a:rPr>
              <a:t> ml</a:t>
            </a:r>
            <a:r>
              <a:rPr lang="tr-TR" sz="2200" dirty="0">
                <a:latin typeface="+mn-lt"/>
              </a:rPr>
              <a:t> sıvı ile prime işlemi tamamlanmış olmaktadır. </a:t>
            </a:r>
            <a:br>
              <a:rPr lang="tr-TR" sz="2200" dirty="0">
                <a:latin typeface="+mn-lt"/>
              </a:rPr>
            </a:br>
            <a:br>
              <a:rPr lang="tr-TR" sz="2200" dirty="0">
                <a:latin typeface="+mn-lt"/>
              </a:rPr>
            </a:br>
            <a:r>
              <a:rPr lang="tr-TR" sz="2200" b="1" u="sng" dirty="0">
                <a:latin typeface="+mn-lt"/>
              </a:rPr>
              <a:t>Tüm bu işlemler sırasında hasta </a:t>
            </a:r>
            <a:r>
              <a:rPr lang="tr-TR" sz="2200" b="1" u="sng" dirty="0" err="1">
                <a:latin typeface="+mn-lt"/>
              </a:rPr>
              <a:t>hemodinamisinin</a:t>
            </a:r>
            <a:r>
              <a:rPr lang="tr-TR" sz="2200" b="1" u="sng" dirty="0">
                <a:latin typeface="+mn-lt"/>
              </a:rPr>
              <a:t> sarsılmaması için cerrah , </a:t>
            </a:r>
            <a:r>
              <a:rPr lang="tr-TR" sz="2200" b="1" u="sng" dirty="0" err="1">
                <a:latin typeface="+mn-lt"/>
              </a:rPr>
              <a:t>perfüzyonist</a:t>
            </a:r>
            <a:r>
              <a:rPr lang="tr-TR" sz="2200" b="1" u="sng" dirty="0">
                <a:latin typeface="+mn-lt"/>
              </a:rPr>
              <a:t> ve anestezi hekiminin çok iyi iletişim halinde olması gerekmektedir. </a:t>
            </a:r>
            <a:br>
              <a:rPr lang="tr-TR" dirty="0">
                <a:latin typeface="+mn-lt"/>
              </a:rPr>
            </a:br>
            <a:br>
              <a:rPr lang="tr-TR" dirty="0"/>
            </a:br>
            <a:endParaRPr lang="tr-T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B344062-B37A-4B0D-A17C-9C34FB5C2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320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584" y="631630"/>
            <a:ext cx="8229600" cy="1143000"/>
          </a:xfrm>
        </p:spPr>
        <p:txBody>
          <a:bodyPr/>
          <a:lstStyle/>
          <a:p>
            <a:r>
              <a:rPr lang="tr-TR" dirty="0" err="1">
                <a:solidFill>
                  <a:srgbClr val="C00000"/>
                </a:solidFill>
              </a:rPr>
              <a:t>Otolog</a:t>
            </a:r>
            <a:r>
              <a:rPr lang="tr-TR" dirty="0">
                <a:solidFill>
                  <a:srgbClr val="C00000"/>
                </a:solidFill>
              </a:rPr>
              <a:t> Kan Alımı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554960" cy="4525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sz="2100" dirty="0"/>
              <a:t>Entegre </a:t>
            </a:r>
            <a:r>
              <a:rPr lang="tr-TR" sz="2100" dirty="0" err="1"/>
              <a:t>arteriyal</a:t>
            </a:r>
            <a:r>
              <a:rPr lang="tr-TR" sz="2100" dirty="0"/>
              <a:t>  filtreli </a:t>
            </a:r>
            <a:r>
              <a:rPr lang="tr-TR" sz="2100" dirty="0" err="1"/>
              <a:t>oksijenatör</a:t>
            </a:r>
            <a:r>
              <a:rPr lang="tr-TR" sz="2100" dirty="0"/>
              <a:t>  kullanımıyla ve sonrasında yapılan </a:t>
            </a:r>
            <a:r>
              <a:rPr lang="tr-TR" sz="2100" dirty="0" err="1"/>
              <a:t>Retrograt</a:t>
            </a:r>
            <a:r>
              <a:rPr lang="tr-TR" sz="2100" dirty="0"/>
              <a:t> </a:t>
            </a:r>
            <a:r>
              <a:rPr lang="tr-TR" sz="2100" dirty="0" err="1"/>
              <a:t>Otolog</a:t>
            </a:r>
            <a:r>
              <a:rPr lang="tr-TR" sz="2100" dirty="0"/>
              <a:t> Prime ile  </a:t>
            </a:r>
            <a:r>
              <a:rPr lang="tr-TR" sz="2100" b="1" dirty="0"/>
              <a:t>450 ml </a:t>
            </a:r>
            <a:r>
              <a:rPr lang="tr-TR" sz="2100" dirty="0"/>
              <a:t>gibi  düşük prime seviyelerine  indikten sonra  pompada  ki </a:t>
            </a:r>
            <a:r>
              <a:rPr lang="tr-TR" sz="2100" dirty="0" err="1"/>
              <a:t>hemotokrit</a:t>
            </a:r>
            <a:r>
              <a:rPr lang="tr-TR" sz="2100" dirty="0"/>
              <a:t> düzeylerinde  </a:t>
            </a:r>
            <a:r>
              <a:rPr lang="tr-TR" sz="2100" dirty="0" err="1"/>
              <a:t>artiş</a:t>
            </a:r>
            <a:r>
              <a:rPr lang="tr-TR" sz="2100" dirty="0"/>
              <a:t> gözlemlendi .Kan </a:t>
            </a:r>
            <a:r>
              <a:rPr lang="tr-TR" altLang="en-US" sz="2100" dirty="0" err="1"/>
              <a:t>travmatizasyonunun</a:t>
            </a:r>
            <a:r>
              <a:rPr lang="tr-TR" altLang="en-US" sz="2100" dirty="0"/>
              <a:t> önüne geçmek için  hastaları tekrar </a:t>
            </a:r>
            <a:r>
              <a:rPr lang="tr-TR" altLang="en-US" sz="2100" dirty="0" err="1"/>
              <a:t>dilüe</a:t>
            </a:r>
            <a:r>
              <a:rPr lang="tr-TR" altLang="en-US" sz="2100" dirty="0"/>
              <a:t> etmek yerine  anestezi indüksiyonundan sonra </a:t>
            </a:r>
            <a:r>
              <a:rPr lang="tr-TR" altLang="en-US" sz="2100" dirty="0" err="1"/>
              <a:t>hemotokrit</a:t>
            </a:r>
            <a:r>
              <a:rPr lang="tr-TR" altLang="en-US" sz="2100" dirty="0"/>
              <a:t> değeri</a:t>
            </a:r>
            <a:r>
              <a:rPr lang="tr-TR" altLang="en-US" sz="2100" b="1" dirty="0"/>
              <a:t> %35 </a:t>
            </a:r>
            <a:r>
              <a:rPr lang="tr-TR" altLang="en-US" sz="2100" dirty="0"/>
              <a:t>üzerinde olan hastalardan  </a:t>
            </a:r>
            <a:r>
              <a:rPr lang="tr-TR" altLang="en-US" sz="2100" b="1" dirty="0"/>
              <a:t>2 ünite </a:t>
            </a:r>
            <a:r>
              <a:rPr lang="tr-TR" altLang="en-US" sz="2100" b="1" dirty="0" err="1"/>
              <a:t>otolog</a:t>
            </a:r>
            <a:r>
              <a:rPr lang="tr-TR" altLang="en-US" sz="2100" b="1" dirty="0"/>
              <a:t> kan </a:t>
            </a:r>
            <a:r>
              <a:rPr lang="tr-TR" altLang="en-US" sz="2100" dirty="0"/>
              <a:t>alınmaya başlandı eş zamanlı </a:t>
            </a:r>
            <a:r>
              <a:rPr lang="tr-TR" altLang="en-US" sz="2100" dirty="0" err="1"/>
              <a:t>normovolemiyi</a:t>
            </a:r>
            <a:r>
              <a:rPr lang="tr-TR" altLang="en-US" sz="2100" dirty="0"/>
              <a:t> sağlamak için alınan kan miktarında hastalara </a:t>
            </a:r>
            <a:r>
              <a:rPr lang="tr-TR" altLang="en-US" sz="2100" dirty="0" err="1"/>
              <a:t>kolloid</a:t>
            </a:r>
            <a:r>
              <a:rPr lang="tr-TR" altLang="en-US" sz="2100" dirty="0"/>
              <a:t> solüsyon verilerek </a:t>
            </a:r>
            <a:r>
              <a:rPr lang="tr-TR" altLang="en-US" sz="2100" dirty="0" err="1"/>
              <a:t>hemodinaminin</a:t>
            </a:r>
            <a:r>
              <a:rPr lang="tr-TR" altLang="en-US" sz="2100" dirty="0"/>
              <a:t> etkilenmesinin önüne geçildi.</a:t>
            </a:r>
            <a:endParaRPr lang="tr-TR" sz="2100" dirty="0"/>
          </a:p>
          <a:p>
            <a:pPr>
              <a:lnSpc>
                <a:spcPct val="150000"/>
              </a:lnSpc>
            </a:pPr>
            <a:endParaRPr lang="tr-TR" sz="1400" dirty="0"/>
          </a:p>
          <a:p>
            <a:pPr>
              <a:lnSpc>
                <a:spcPct val="150000"/>
              </a:lnSpc>
            </a:pPr>
            <a:endParaRPr lang="tr-TR" sz="1400" dirty="0"/>
          </a:p>
          <a:p>
            <a:pPr>
              <a:lnSpc>
                <a:spcPct val="150000"/>
              </a:lnSpc>
            </a:pPr>
            <a:endParaRPr lang="tr-TR" sz="1400" dirty="0"/>
          </a:p>
          <a:p>
            <a:pPr>
              <a:lnSpc>
                <a:spcPct val="150000"/>
              </a:lnSpc>
            </a:pPr>
            <a:endParaRPr lang="tr-TR" sz="1400" dirty="0"/>
          </a:p>
          <a:p>
            <a:pPr>
              <a:lnSpc>
                <a:spcPct val="150000"/>
              </a:lnSpc>
            </a:pPr>
            <a:endParaRPr lang="tr-TR" sz="1400" dirty="0"/>
          </a:p>
          <a:p>
            <a:pPr>
              <a:lnSpc>
                <a:spcPct val="150000"/>
              </a:lnSpc>
            </a:pPr>
            <a:endParaRPr lang="tr-TR" sz="1400" dirty="0"/>
          </a:p>
          <a:p>
            <a:pPr>
              <a:lnSpc>
                <a:spcPct val="150000"/>
              </a:lnSpc>
            </a:pPr>
            <a:endParaRPr lang="tr-TR" sz="1400" dirty="0"/>
          </a:p>
          <a:p>
            <a:pPr>
              <a:lnSpc>
                <a:spcPct val="150000"/>
              </a:lnSpc>
            </a:pPr>
            <a:endParaRPr lang="tr-TR" sz="1400" dirty="0"/>
          </a:p>
          <a:p>
            <a:pPr>
              <a:lnSpc>
                <a:spcPct val="150000"/>
              </a:lnSpc>
            </a:pPr>
            <a:endParaRPr lang="tr-TR" sz="1400" dirty="0"/>
          </a:p>
          <a:p>
            <a:pPr>
              <a:lnSpc>
                <a:spcPct val="150000"/>
              </a:lnSpc>
            </a:pPr>
            <a:endParaRPr lang="tr-TR" sz="1400" dirty="0"/>
          </a:p>
          <a:p>
            <a:endParaRPr lang="tr-TR" sz="1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577694" y="1879110"/>
            <a:ext cx="2200744" cy="403244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033F967-6476-4D05-AE8A-E9053ECC2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21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724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67544" y="1268760"/>
            <a:ext cx="8208912" cy="3956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dirty="0"/>
          </a:p>
          <a:p>
            <a:pPr algn="just"/>
            <a:r>
              <a:rPr lang="tr-TR" dirty="0" err="1">
                <a:solidFill>
                  <a:srgbClr val="C00000"/>
                </a:solidFill>
              </a:rPr>
              <a:t>Çalişmada</a:t>
            </a:r>
            <a:r>
              <a:rPr lang="tr-TR" dirty="0">
                <a:solidFill>
                  <a:srgbClr val="C00000"/>
                </a:solidFill>
              </a:rPr>
              <a:t> hastalar </a:t>
            </a:r>
            <a:r>
              <a:rPr lang="tr-TR" dirty="0" err="1">
                <a:solidFill>
                  <a:srgbClr val="C00000"/>
                </a:solidFill>
              </a:rPr>
              <a:t>randomize</a:t>
            </a:r>
            <a:r>
              <a:rPr lang="tr-TR" dirty="0">
                <a:solidFill>
                  <a:srgbClr val="C00000"/>
                </a:solidFill>
              </a:rPr>
              <a:t> olarak 2 gruba ayrılarak incelenmiştir</a:t>
            </a:r>
            <a:r>
              <a:rPr lang="tr-TR" dirty="0"/>
              <a:t>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b="1" dirty="0">
                <a:solidFill>
                  <a:srgbClr val="C00000"/>
                </a:solidFill>
              </a:rPr>
              <a:t>Grup 1: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/>
              <a:t> </a:t>
            </a:r>
            <a:r>
              <a:rPr lang="tr-TR" dirty="0" err="1"/>
              <a:t>Otolog</a:t>
            </a:r>
            <a:r>
              <a:rPr lang="tr-TR" dirty="0"/>
              <a:t> kan alınıp , entegre </a:t>
            </a:r>
            <a:r>
              <a:rPr lang="tr-TR" dirty="0" err="1"/>
              <a:t>arteriyal</a:t>
            </a:r>
            <a:r>
              <a:rPr lang="tr-TR" dirty="0"/>
              <a:t> filtreli </a:t>
            </a:r>
            <a:r>
              <a:rPr lang="tr-TR" dirty="0" err="1"/>
              <a:t>oksijenatör</a:t>
            </a:r>
            <a:r>
              <a:rPr lang="tr-TR" dirty="0"/>
              <a:t> ve ROP tekniği uygulanmıştır.</a:t>
            </a:r>
          </a:p>
          <a:p>
            <a:pPr algn="just"/>
            <a:r>
              <a:rPr lang="tr-TR" dirty="0"/>
              <a:t> </a:t>
            </a:r>
            <a:endParaRPr lang="tr-TR" b="1" dirty="0"/>
          </a:p>
          <a:p>
            <a:pPr algn="just"/>
            <a:r>
              <a:rPr lang="tr-TR" dirty="0"/>
              <a:t>Prime = ( 900 ml -  500 ml )</a:t>
            </a:r>
            <a:r>
              <a:rPr lang="tr-TR" b="1" dirty="0"/>
              <a:t> = 400ml</a:t>
            </a:r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b="1" dirty="0">
                <a:solidFill>
                  <a:srgbClr val="C00000"/>
                </a:solidFill>
              </a:rPr>
              <a:t>Grup 2 :</a:t>
            </a:r>
            <a:r>
              <a:rPr lang="tr-TR" dirty="0"/>
              <a:t>deki hastalara sadece  </a:t>
            </a:r>
            <a:r>
              <a:rPr lang="tr-TR" dirty="0" err="1"/>
              <a:t>memran</a:t>
            </a:r>
            <a:r>
              <a:rPr lang="tr-TR" dirty="0"/>
              <a:t> </a:t>
            </a:r>
            <a:r>
              <a:rPr lang="tr-TR" dirty="0" err="1"/>
              <a:t>oksijenatör</a:t>
            </a:r>
            <a:r>
              <a:rPr lang="tr-TR" dirty="0"/>
              <a:t> ve filtreli </a:t>
            </a:r>
            <a:r>
              <a:rPr lang="tr-TR" dirty="0" err="1"/>
              <a:t>tübing</a:t>
            </a:r>
            <a:r>
              <a:rPr lang="tr-TR" dirty="0"/>
              <a:t> set kullanılmıştır.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Prime :</a:t>
            </a:r>
            <a:r>
              <a:rPr lang="tr-TR" b="1" dirty="0"/>
              <a:t>1400 ml</a:t>
            </a:r>
            <a:endParaRPr lang="tr-TR" dirty="0"/>
          </a:p>
          <a:p>
            <a:pPr algn="just"/>
            <a:endParaRPr lang="tr-TR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7AD9B1D-5905-4266-9D14-F5412D64F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80" y="0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157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1196752"/>
            <a:ext cx="8640960" cy="4042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r>
              <a:rPr lang="tr-TR" sz="2400" b="1" dirty="0">
                <a:solidFill>
                  <a:srgbClr val="C00000"/>
                </a:solidFill>
              </a:rPr>
              <a:t>                 Değerlendirme parametreleri</a:t>
            </a:r>
          </a:p>
          <a:p>
            <a:endParaRPr lang="tr-TR" dirty="0">
              <a:latin typeface="+mn-lt"/>
            </a:endParaRPr>
          </a:p>
          <a:p>
            <a:r>
              <a:rPr lang="tr-TR" dirty="0">
                <a:latin typeface="+mn-lt"/>
              </a:rPr>
              <a:t>1)</a:t>
            </a:r>
            <a:r>
              <a:rPr lang="tr-TR" dirty="0" err="1">
                <a:latin typeface="+mn-lt"/>
              </a:rPr>
              <a:t>Preoperatif</a:t>
            </a:r>
            <a:r>
              <a:rPr lang="tr-TR" dirty="0">
                <a:latin typeface="+mn-lt"/>
              </a:rPr>
              <a:t> HCT</a:t>
            </a:r>
          </a:p>
          <a:p>
            <a:r>
              <a:rPr lang="tr-TR" dirty="0">
                <a:latin typeface="+mn-lt"/>
              </a:rPr>
              <a:t>2) </a:t>
            </a:r>
            <a:r>
              <a:rPr lang="tr-TR" dirty="0" err="1">
                <a:latin typeface="+mn-lt"/>
              </a:rPr>
              <a:t>İndiksiyon</a:t>
            </a:r>
            <a:r>
              <a:rPr lang="tr-TR" dirty="0">
                <a:latin typeface="+mn-lt"/>
              </a:rPr>
              <a:t> sonrası HCT</a:t>
            </a:r>
          </a:p>
          <a:p>
            <a:r>
              <a:rPr lang="tr-TR" dirty="0">
                <a:latin typeface="+mn-lt"/>
              </a:rPr>
              <a:t>3) </a:t>
            </a:r>
            <a:r>
              <a:rPr lang="tr-TR" dirty="0" err="1">
                <a:latin typeface="+mn-lt"/>
              </a:rPr>
              <a:t>Kardiyopulmoner</a:t>
            </a:r>
            <a:r>
              <a:rPr lang="tr-TR" dirty="0">
                <a:latin typeface="+mn-lt"/>
              </a:rPr>
              <a:t> bypassın 5.dakikası HCT</a:t>
            </a:r>
          </a:p>
          <a:p>
            <a:r>
              <a:rPr lang="tr-TR" dirty="0">
                <a:latin typeface="+mn-lt"/>
              </a:rPr>
              <a:t>4) </a:t>
            </a:r>
            <a:r>
              <a:rPr lang="tr-TR" dirty="0" err="1">
                <a:latin typeface="+mn-lt"/>
              </a:rPr>
              <a:t>Kross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Klamp</a:t>
            </a:r>
            <a:r>
              <a:rPr lang="tr-TR" dirty="0">
                <a:latin typeface="+mn-lt"/>
              </a:rPr>
              <a:t> in  5. Dakikası HCT</a:t>
            </a:r>
          </a:p>
          <a:p>
            <a:r>
              <a:rPr lang="tr-TR" dirty="0">
                <a:latin typeface="+mn-lt"/>
              </a:rPr>
              <a:t>6) </a:t>
            </a:r>
            <a:r>
              <a:rPr lang="tr-TR" dirty="0" err="1">
                <a:latin typeface="+mn-lt"/>
              </a:rPr>
              <a:t>Kardiyopulmoner</a:t>
            </a:r>
            <a:r>
              <a:rPr lang="tr-TR" dirty="0">
                <a:latin typeface="+mn-lt"/>
              </a:rPr>
              <a:t>  bypass </a:t>
            </a:r>
            <a:r>
              <a:rPr lang="tr-TR" dirty="0" err="1">
                <a:latin typeface="+mn-lt"/>
              </a:rPr>
              <a:t>ın</a:t>
            </a:r>
            <a:r>
              <a:rPr lang="tr-TR" dirty="0">
                <a:latin typeface="+mn-lt"/>
              </a:rPr>
              <a:t> bitiminden sonra HCT</a:t>
            </a:r>
          </a:p>
          <a:p>
            <a:r>
              <a:rPr lang="tr-TR" dirty="0">
                <a:latin typeface="+mn-lt"/>
              </a:rPr>
              <a:t>6) </a:t>
            </a:r>
            <a:r>
              <a:rPr lang="tr-TR" dirty="0" err="1">
                <a:latin typeface="+mn-lt"/>
              </a:rPr>
              <a:t>Postoperatif</a:t>
            </a:r>
            <a:r>
              <a:rPr lang="tr-TR" dirty="0">
                <a:latin typeface="+mn-lt"/>
              </a:rPr>
              <a:t> 6. saatteki ,12. Saatteki HCT</a:t>
            </a:r>
          </a:p>
          <a:p>
            <a:r>
              <a:rPr lang="tr-TR" dirty="0">
                <a:latin typeface="+mn-lt"/>
              </a:rPr>
              <a:t>7) 24 saatlik drenaj miktarı </a:t>
            </a:r>
          </a:p>
          <a:p>
            <a:r>
              <a:rPr lang="tr-TR" dirty="0">
                <a:latin typeface="+mn-lt"/>
              </a:rPr>
              <a:t>8) Hastaların </a:t>
            </a:r>
            <a:r>
              <a:rPr lang="tr-TR" dirty="0" err="1">
                <a:latin typeface="+mn-lt"/>
              </a:rPr>
              <a:t>postoperatif</a:t>
            </a:r>
            <a:r>
              <a:rPr lang="tr-TR" dirty="0">
                <a:latin typeface="+mn-lt"/>
              </a:rPr>
              <a:t> kan ve kan ürünü kullanımı </a:t>
            </a:r>
          </a:p>
          <a:p>
            <a:r>
              <a:rPr lang="tr-TR" dirty="0">
                <a:latin typeface="+mn-lt"/>
              </a:rPr>
              <a:t>9) </a:t>
            </a:r>
            <a:r>
              <a:rPr lang="tr-TR" dirty="0" err="1">
                <a:latin typeface="+mn-lt"/>
              </a:rPr>
              <a:t>Extubation</a:t>
            </a:r>
            <a:r>
              <a:rPr lang="tr-TR" dirty="0">
                <a:latin typeface="+mn-lt"/>
              </a:rPr>
              <a:t> süresi</a:t>
            </a:r>
          </a:p>
          <a:p>
            <a:r>
              <a:rPr lang="tr-TR" dirty="0">
                <a:latin typeface="+mn-lt"/>
              </a:rPr>
              <a:t>10) </a:t>
            </a:r>
            <a:r>
              <a:rPr lang="tr-TR" dirty="0" err="1">
                <a:latin typeface="+mn-lt"/>
              </a:rPr>
              <a:t>Postoperatif</a:t>
            </a:r>
            <a:r>
              <a:rPr lang="tr-TR" dirty="0">
                <a:latin typeface="+mn-lt"/>
              </a:rPr>
              <a:t> yoğun bakım kalış süreleri</a:t>
            </a:r>
          </a:p>
          <a:p>
            <a:r>
              <a:rPr lang="tr-TR" dirty="0">
                <a:latin typeface="+mn-lt"/>
              </a:rPr>
              <a:t>11) </a:t>
            </a:r>
            <a:r>
              <a:rPr lang="tr-TR" dirty="0" err="1">
                <a:latin typeface="+mn-lt"/>
              </a:rPr>
              <a:t>Kardiyopulmoner</a:t>
            </a:r>
            <a:r>
              <a:rPr lang="tr-TR" dirty="0">
                <a:latin typeface="+mn-lt"/>
              </a:rPr>
              <a:t> bypass ve </a:t>
            </a:r>
            <a:r>
              <a:rPr lang="tr-TR" dirty="0" err="1">
                <a:latin typeface="+mn-lt"/>
              </a:rPr>
              <a:t>aortik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kross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klamp</a:t>
            </a:r>
            <a:r>
              <a:rPr lang="tr-TR" dirty="0">
                <a:latin typeface="+mn-lt"/>
              </a:rPr>
              <a:t> süreleri  takip edilecektir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C71D796-595B-4B36-962D-9E1B1158E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244" y="0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035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75656" y="1307220"/>
            <a:ext cx="7128792" cy="49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latin typeface="+mn-lt"/>
              </a:rPr>
              <a:t>Grup I e grup II hastaların yaşları, cinsiyet dağılımı, ek hastalık oranı, BMI değeri, % EF </a:t>
            </a:r>
            <a:r>
              <a:rPr lang="tr-TR" sz="1400" dirty="0" err="1">
                <a:latin typeface="+mn-lt"/>
              </a:rPr>
              <a:t>anastomoz</a:t>
            </a:r>
            <a:r>
              <a:rPr lang="tr-TR" sz="1400" dirty="0">
                <a:latin typeface="+mn-lt"/>
              </a:rPr>
              <a:t> sayısı, pompa süresi, </a:t>
            </a:r>
            <a:r>
              <a:rPr lang="tr-TR" sz="1400" dirty="0" err="1">
                <a:latin typeface="+mn-lt"/>
              </a:rPr>
              <a:t>kross</a:t>
            </a:r>
            <a:r>
              <a:rPr lang="tr-TR" sz="1400" dirty="0">
                <a:latin typeface="+mn-lt"/>
              </a:rPr>
              <a:t> süresi açısından anlamlı farklılık göstermemiştir.</a:t>
            </a: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BA3F40FC-CAC0-4631-8D2A-7B01368F2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523608"/>
              </p:ext>
            </p:extLst>
          </p:nvPr>
        </p:nvGraphicFramePr>
        <p:xfrm>
          <a:off x="968544" y="1916832"/>
          <a:ext cx="7851928" cy="3481700"/>
        </p:xfrm>
        <a:graphic>
          <a:graphicData uri="http://schemas.openxmlformats.org/drawingml/2006/table">
            <a:tbl>
              <a:tblPr firstRow="1" firstCol="1" lastCol="1" bandRow="1" bandCol="1">
                <a:tableStyleId>{21E4AEA4-8DFA-4A89-87EB-49C32662AFE0}</a:tableStyleId>
              </a:tblPr>
              <a:tblGrid>
                <a:gridCol w="3095535">
                  <a:extLst>
                    <a:ext uri="{9D8B030D-6E8A-4147-A177-3AD203B41FA5}">
                      <a16:colId xmlns:a16="http://schemas.microsoft.com/office/drawing/2014/main" val="2308683259"/>
                    </a:ext>
                  </a:extLst>
                </a:gridCol>
                <a:gridCol w="1783648">
                  <a:extLst>
                    <a:ext uri="{9D8B030D-6E8A-4147-A177-3AD203B41FA5}">
                      <a16:colId xmlns:a16="http://schemas.microsoft.com/office/drawing/2014/main" val="3583904762"/>
                    </a:ext>
                  </a:extLst>
                </a:gridCol>
                <a:gridCol w="1794957">
                  <a:extLst>
                    <a:ext uri="{9D8B030D-6E8A-4147-A177-3AD203B41FA5}">
                      <a16:colId xmlns:a16="http://schemas.microsoft.com/office/drawing/2014/main" val="3075571053"/>
                    </a:ext>
                  </a:extLst>
                </a:gridCol>
                <a:gridCol w="1177788">
                  <a:extLst>
                    <a:ext uri="{9D8B030D-6E8A-4147-A177-3AD203B41FA5}">
                      <a16:colId xmlns:a16="http://schemas.microsoft.com/office/drawing/2014/main" val="1495628696"/>
                    </a:ext>
                  </a:extLst>
                </a:gridCol>
              </a:tblGrid>
              <a:tr h="384371">
                <a:tc>
                  <a:txBody>
                    <a:bodyPr/>
                    <a:lstStyle/>
                    <a:p>
                      <a:pPr algn="l">
                        <a:lnSpc>
                          <a:spcPts val="103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algn="l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Group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10223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Group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II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47470486"/>
                  </a:ext>
                </a:extLst>
              </a:tr>
              <a:tr h="38437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Age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33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60.7±8.2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10223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63.8±8.2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366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0.167</a:t>
                      </a:r>
                      <a:r>
                        <a:rPr lang="en-US" sz="1400" baseline="30000">
                          <a:effectLst/>
                        </a:rPr>
                        <a:t>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02002642"/>
                  </a:ext>
                </a:extLst>
              </a:tr>
              <a:tr h="67366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Female</a:t>
                      </a:r>
                      <a:endParaRPr lang="tr-TR" sz="14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Mal</a:t>
                      </a:r>
                      <a:r>
                        <a:rPr lang="tr-TR" sz="1400" dirty="0">
                          <a:effectLst/>
                        </a:rPr>
                        <a:t>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"/>
                        </a:spcBef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r>
                        <a:rPr lang="tr-TR" sz="1400" dirty="0">
                          <a:effectLst/>
                        </a:rPr>
                        <a:t>48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102</a:t>
                      </a:r>
                      <a:endParaRPr lang="tr-TR" sz="1400" dirty="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"/>
                        </a:spcBef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r>
                        <a:rPr lang="tr-TR" sz="1400" dirty="0">
                          <a:effectLst/>
                        </a:rPr>
                        <a:t>56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94</a:t>
                      </a:r>
                      <a:endParaRPr lang="tr-TR" sz="1400" dirty="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r>
                        <a:rPr lang="en-US" sz="1400" spc="-5" dirty="0">
                          <a:effectLst/>
                        </a:rPr>
                        <a:t>0.091</a:t>
                      </a:r>
                      <a:r>
                        <a:rPr lang="en-US" sz="1400" spc="-5" baseline="30000" dirty="0">
                          <a:effectLst/>
                        </a:rPr>
                        <a:t>X2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902257"/>
                  </a:ext>
                </a:extLst>
              </a:tr>
              <a:tr h="50181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50"/>
                        </a:spcBef>
                      </a:pPr>
                      <a:r>
                        <a:rPr lang="en-US" sz="1400" dirty="0">
                          <a:effectLst/>
                        </a:rPr>
                        <a:t>BMI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(Body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mass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index)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8270" marR="140970" algn="ctr">
                        <a:lnSpc>
                          <a:spcPct val="15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28.8±5.2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102235" algn="ctr">
                        <a:lnSpc>
                          <a:spcPct val="15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27.2±4.2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366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0.208</a:t>
                      </a:r>
                      <a:r>
                        <a:rPr lang="en-US" sz="1400" baseline="30000" dirty="0">
                          <a:effectLst/>
                        </a:rPr>
                        <a:t>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53470930"/>
                  </a:ext>
                </a:extLst>
              </a:tr>
              <a:tr h="38437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%EF (ejection fraction)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335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55.1±8.4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10223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53.7±10.0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0.620</a:t>
                      </a:r>
                      <a:r>
                        <a:rPr lang="en-US" sz="1400" baseline="30000">
                          <a:effectLst/>
                        </a:rPr>
                        <a:t>K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31658450"/>
                  </a:ext>
                </a:extLst>
              </a:tr>
              <a:tr h="38437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spc="-5">
                          <a:effectLst/>
                        </a:rPr>
                        <a:t>No. of</a:t>
                      </a:r>
                      <a:r>
                        <a:rPr lang="en-US" sz="1400" spc="-45">
                          <a:effectLst/>
                        </a:rPr>
                        <a:t> </a:t>
                      </a:r>
                      <a:r>
                        <a:rPr lang="en-US" sz="1400" spc="-5">
                          <a:effectLst/>
                        </a:rPr>
                        <a:t>Anastomosis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891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3.0±0.8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10223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3.0±0.6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0.226</a:t>
                      </a:r>
                      <a:r>
                        <a:rPr lang="en-US" sz="1400" baseline="30000" dirty="0">
                          <a:effectLst/>
                        </a:rPr>
                        <a:t>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08586704"/>
                  </a:ext>
                </a:extLst>
              </a:tr>
              <a:tr h="38437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CPB time (min)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176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82.4±24.3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10223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86.7±22.0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0.974</a:t>
                      </a:r>
                      <a:r>
                        <a:rPr lang="en-US" sz="1400" baseline="30000" dirty="0">
                          <a:effectLst/>
                        </a:rPr>
                        <a:t>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33221091"/>
                  </a:ext>
                </a:extLst>
              </a:tr>
              <a:tr h="38437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X‑clamping</a:t>
                      </a:r>
                      <a:r>
                        <a:rPr lang="en-US" sz="1400" spc="-2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time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(min)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1760" algn="ctr">
                        <a:lnSpc>
                          <a:spcPct val="150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49.9±17.0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102235" algn="ctr">
                        <a:lnSpc>
                          <a:spcPct val="150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45.7±18.6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 algn="ctr">
                        <a:lnSpc>
                          <a:spcPct val="150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0.056</a:t>
                      </a:r>
                      <a:r>
                        <a:rPr lang="en-US" sz="1400" baseline="30000" dirty="0">
                          <a:effectLst/>
                        </a:rPr>
                        <a:t>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3292524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16CCCC60-EAD4-4373-ACE5-A07EADD24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544" y="5805264"/>
            <a:ext cx="66247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8075" algn="l"/>
                <a:tab pos="308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8075" algn="l"/>
                <a:tab pos="308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8075" algn="l"/>
                <a:tab pos="308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8075" algn="l"/>
                <a:tab pos="308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8075" algn="l"/>
                <a:tab pos="308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8075" algn="l"/>
                <a:tab pos="308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8075" algn="l"/>
                <a:tab pos="308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8075" algn="l"/>
                <a:tab pos="308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08075" algn="l"/>
                <a:tab pos="308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8075" algn="l"/>
                <a:tab pos="3087688" algn="l"/>
              </a:tabLst>
              <a:defRPr/>
            </a:pPr>
            <a:r>
              <a:rPr kumimoji="0" lang="en-US" altLang="tr-TR" sz="1000" b="1" i="0" u="none" strike="noStrike" kern="0" cap="none" spc="0" normalizeH="0" baseline="0" noProof="0" dirty="0">
                <a:ln>
                  <a:noFill/>
                </a:ln>
                <a:solidFill>
                  <a:srgbClr val="005C2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Table 1: General characteristics of the study groups.</a:t>
            </a:r>
            <a:endParaRPr kumimoji="0" lang="tr-TR" altLang="tr-TR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8075" algn="l"/>
                <a:tab pos="3087688" algn="l"/>
              </a:tabLst>
              <a:defRPr/>
            </a:pPr>
            <a:r>
              <a:rPr kumimoji="0" lang="en-US" altLang="tr-TR" sz="1000" b="1" i="0" u="none" strike="noStrike" kern="0" cap="none" spc="0" normalizeH="0" baseline="0" noProof="0" dirty="0">
                <a:ln>
                  <a:noFill/>
                </a:ln>
                <a:solidFill>
                  <a:srgbClr val="005C2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kumimoji="0" lang="en-US" altLang="tr-TR" sz="1000" b="1" i="0" u="none" strike="noStrike" kern="0" cap="none" spc="0" normalizeH="0" baseline="30000" noProof="0" dirty="0" err="1">
                <a:ln>
                  <a:noFill/>
                </a:ln>
                <a:solidFill>
                  <a:srgbClr val="005C2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kumimoji="0" lang="en-US" altLang="tr-TR" sz="1000" b="1" i="0" u="none" strike="noStrike" kern="0" cap="none" spc="0" normalizeH="0" baseline="0" noProof="0" dirty="0" err="1">
                <a:ln>
                  <a:noFill/>
                </a:ln>
                <a:solidFill>
                  <a:srgbClr val="005C2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Kruskal</a:t>
            </a:r>
            <a:r>
              <a:rPr kumimoji="0" lang="en-US" altLang="tr-TR" sz="1000" b="1" i="0" u="none" strike="noStrike" kern="0" cap="none" spc="0" normalizeH="0" baseline="0" noProof="0" dirty="0">
                <a:ln>
                  <a:noFill/>
                </a:ln>
                <a:solidFill>
                  <a:srgbClr val="005C2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‑Wallis (Mann‑Whitney U test)/</a:t>
            </a:r>
            <a:r>
              <a:rPr kumimoji="0" lang="en-US" altLang="tr-TR" sz="1000" b="1" i="0" u="none" strike="noStrike" kern="0" cap="none" spc="0" normalizeH="0" baseline="30000" noProof="0" dirty="0">
                <a:ln>
                  <a:noFill/>
                </a:ln>
                <a:solidFill>
                  <a:srgbClr val="005C2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kumimoji="0" lang="en-US" altLang="tr-TR" sz="1000" b="1" i="0" u="none" strike="noStrike" kern="0" cap="none" spc="0" normalizeH="0" baseline="0" noProof="0" dirty="0">
                <a:ln>
                  <a:noFill/>
                </a:ln>
                <a:solidFill>
                  <a:srgbClr val="005C2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ANOVA/</a:t>
            </a:r>
            <a:r>
              <a:rPr kumimoji="0" lang="en-US" altLang="tr-TR" sz="1000" b="1" i="1" u="none" strike="noStrike" kern="0" cap="none" spc="0" normalizeH="0" baseline="0" noProof="0" dirty="0">
                <a:ln>
                  <a:noFill/>
                </a:ln>
                <a:solidFill>
                  <a:srgbClr val="005C2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x</a:t>
            </a:r>
            <a:r>
              <a:rPr kumimoji="0" lang="en-US" altLang="tr-TR" sz="1000" b="1" i="0" u="none" strike="noStrike" kern="0" cap="none" spc="0" normalizeH="0" baseline="30000" noProof="0" dirty="0">
                <a:ln>
                  <a:noFill/>
                </a:ln>
                <a:solidFill>
                  <a:srgbClr val="005C2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tr-TR" altLang="tr-TR" sz="800" kern="0" dirty="0">
                <a:solidFill>
                  <a:prstClr val="black"/>
                </a:solidFill>
                <a:ea typeface="+mn-ea"/>
              </a:rPr>
              <a:t> </a:t>
            </a:r>
            <a:r>
              <a:rPr kumimoji="0" lang="en-US" altLang="tr-TR" sz="1000" b="1" i="0" u="sng" strike="noStrike" kern="0" cap="none" spc="0" normalizeH="0" baseline="0" noProof="0" dirty="0">
                <a:ln>
                  <a:noFill/>
                </a:ln>
                <a:solidFill>
                  <a:srgbClr val="005C2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</a:rPr>
              <a:t>Chi-square test)</a:t>
            </a:r>
            <a:endParaRPr kumimoji="0" lang="tr-TR" altLang="tr-TR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1FA21B8-74D5-475D-B14A-96CFB416A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73" y="0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7402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779912" y="471477"/>
            <a:ext cx="2133918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 HCT DEĞERLERİ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971600" y="5113856"/>
            <a:ext cx="7416824" cy="1237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/>
              <a:t>Grup I ve grup II de ameliyat öncesi, YB 12.saat, YB 24.satteki HCT değerleri anlamlı (p ˃ 0.05) farklılık göstermemiştir. Grup I deki  CPB 5.dk, AKK sonrası, </a:t>
            </a:r>
            <a:r>
              <a:rPr lang="tr-TR" sz="1600" dirty="0" err="1"/>
              <a:t>CPB’dan</a:t>
            </a:r>
            <a:r>
              <a:rPr lang="tr-TR" sz="1600" dirty="0"/>
              <a:t> çıkmadan önceki HCT değerleri grup II den anlamlı (p ˂ 0.05) olarak daha yüksekti.. Grup I ve grup II de arasında ise yoğun bakım sonrası HCT değerleri anlamlı (p ˃ 0.05) farklılık göstermemiştir</a:t>
            </a:r>
            <a:r>
              <a:rPr lang="tr-TR" sz="1200" dirty="0"/>
              <a:t>.</a:t>
            </a:r>
          </a:p>
        </p:txBody>
      </p:sp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8E2F3965-E669-4367-9F99-0F68F3889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146724"/>
              </p:ext>
            </p:extLst>
          </p:nvPr>
        </p:nvGraphicFramePr>
        <p:xfrm>
          <a:off x="1168581" y="1561195"/>
          <a:ext cx="7356580" cy="3311431"/>
        </p:xfrm>
        <a:graphic>
          <a:graphicData uri="http://schemas.openxmlformats.org/drawingml/2006/table">
            <a:tbl>
              <a:tblPr firstRow="1" firstCol="1" lastCol="1" bandRow="1" bandCol="1">
                <a:tableStyleId>{21E4AEA4-8DFA-4A89-87EB-49C32662AFE0}</a:tableStyleId>
              </a:tblPr>
              <a:tblGrid>
                <a:gridCol w="2867025">
                  <a:extLst>
                    <a:ext uri="{9D8B030D-6E8A-4147-A177-3AD203B41FA5}">
                      <a16:colId xmlns:a16="http://schemas.microsoft.com/office/drawing/2014/main" val="2051278336"/>
                    </a:ext>
                  </a:extLst>
                </a:gridCol>
                <a:gridCol w="1672432">
                  <a:extLst>
                    <a:ext uri="{9D8B030D-6E8A-4147-A177-3AD203B41FA5}">
                      <a16:colId xmlns:a16="http://schemas.microsoft.com/office/drawing/2014/main" val="749917611"/>
                    </a:ext>
                  </a:extLst>
                </a:gridCol>
                <a:gridCol w="1695113">
                  <a:extLst>
                    <a:ext uri="{9D8B030D-6E8A-4147-A177-3AD203B41FA5}">
                      <a16:colId xmlns:a16="http://schemas.microsoft.com/office/drawing/2014/main" val="790508968"/>
                    </a:ext>
                  </a:extLst>
                </a:gridCol>
                <a:gridCol w="1122010">
                  <a:extLst>
                    <a:ext uri="{9D8B030D-6E8A-4147-A177-3AD203B41FA5}">
                      <a16:colId xmlns:a16="http://schemas.microsoft.com/office/drawing/2014/main" val="3517428059"/>
                    </a:ext>
                  </a:extLst>
                </a:gridCol>
              </a:tblGrid>
              <a:tr h="3100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tr-TR" sz="1400" dirty="0">
                          <a:effectLst/>
                        </a:rPr>
                        <a:t>HCT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810" marR="1397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GROUP 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494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GROUP II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P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7641290"/>
                  </a:ext>
                </a:extLst>
              </a:tr>
              <a:tr h="31009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Preoperative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810" marR="1397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40.8±2.3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494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39±2.9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0.052</a:t>
                      </a:r>
                      <a:r>
                        <a:rPr lang="en-US" sz="1400" baseline="30000">
                          <a:effectLst/>
                        </a:rPr>
                        <a:t>K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84266136"/>
                  </a:ext>
                </a:extLst>
              </a:tr>
              <a:tr h="3356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Induction of anesthesia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810" marR="1397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36.3±2.2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37.9±2.3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0.081</a:t>
                      </a:r>
                      <a:r>
                        <a:rPr lang="en-US" sz="1400" baseline="30000">
                          <a:effectLst/>
                        </a:rPr>
                        <a:t>K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7213923"/>
                  </a:ext>
                </a:extLst>
              </a:tr>
              <a:tr h="3356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5</a:t>
                      </a:r>
                      <a:r>
                        <a:rPr lang="en-US" sz="1400" baseline="30000" dirty="0">
                          <a:effectLst/>
                        </a:rPr>
                        <a:t>th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min.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of</a:t>
                      </a:r>
                      <a:r>
                        <a:rPr lang="en-US" sz="1400" spc="-1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CPB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810" marR="1397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30.0±2.8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25.5±2.4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0.046</a:t>
                      </a:r>
                      <a:r>
                        <a:rPr lang="en-US" sz="1400" baseline="30000">
                          <a:effectLst/>
                        </a:rPr>
                        <a:t>K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58510658"/>
                  </a:ext>
                </a:extLst>
              </a:tr>
              <a:tr h="3356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After</a:t>
                      </a:r>
                      <a:r>
                        <a:rPr lang="en-US" sz="1400" spc="-3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X‑clamping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810" marR="1397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30.5±2.5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23.8±2.2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0.034</a:t>
                      </a:r>
                      <a:r>
                        <a:rPr lang="en-US" sz="1400" baseline="30000" dirty="0">
                          <a:effectLst/>
                        </a:rPr>
                        <a:t>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8704131"/>
                  </a:ext>
                </a:extLst>
              </a:tr>
              <a:tr h="3356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Before ending CPB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810" marR="1397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29.2±2.2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25.4±2.4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0.020</a:t>
                      </a:r>
                      <a:r>
                        <a:rPr lang="en-US" sz="1400" baseline="30000">
                          <a:effectLst/>
                        </a:rPr>
                        <a:t>K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96399234"/>
                  </a:ext>
                </a:extLst>
              </a:tr>
              <a:tr h="3356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30 min. after CPB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810" marR="1397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33.1±2.2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29.5±2.2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0.038</a:t>
                      </a:r>
                      <a:r>
                        <a:rPr lang="en-US" sz="1400" baseline="30000">
                          <a:effectLst/>
                        </a:rPr>
                        <a:t>K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0142320"/>
                  </a:ext>
                </a:extLst>
              </a:tr>
              <a:tr h="3356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ICU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(6</a:t>
                      </a:r>
                      <a:r>
                        <a:rPr lang="en-US" sz="1400" baseline="30000" dirty="0">
                          <a:effectLst/>
                        </a:rPr>
                        <a:t>th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h)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810" marR="1397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33.4±2.6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30.6±1.9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>
                          <a:effectLst/>
                        </a:rPr>
                        <a:t>0.045</a:t>
                      </a:r>
                      <a:r>
                        <a:rPr lang="en-US" sz="1400" baseline="30000">
                          <a:effectLst/>
                        </a:rPr>
                        <a:t>K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01288034"/>
                  </a:ext>
                </a:extLst>
              </a:tr>
              <a:tr h="34280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ICU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(12</a:t>
                      </a:r>
                      <a:r>
                        <a:rPr lang="en-US" sz="1400" baseline="30000" dirty="0">
                          <a:effectLst/>
                        </a:rPr>
                        <a:t>th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h)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810" marR="13970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33.5±2.5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32.4±2.3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400" dirty="0">
                          <a:effectLst/>
                        </a:rPr>
                        <a:t>0.052</a:t>
                      </a:r>
                      <a:r>
                        <a:rPr lang="en-US" sz="1400" baseline="30000" dirty="0">
                          <a:effectLst/>
                        </a:rPr>
                        <a:t>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25790581"/>
                  </a:ext>
                </a:extLst>
              </a:tr>
              <a:tr h="33427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80"/>
                        </a:spcBef>
                      </a:pPr>
                      <a:r>
                        <a:rPr lang="en-US" sz="1400" dirty="0">
                          <a:effectLst/>
                        </a:rPr>
                        <a:t>ICU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(24</a:t>
                      </a:r>
                      <a:r>
                        <a:rPr lang="en-US" sz="1400" baseline="30000" dirty="0">
                          <a:effectLst/>
                        </a:rPr>
                        <a:t>th</a:t>
                      </a:r>
                      <a:r>
                        <a:rPr lang="en-US" sz="1400" spc="-15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h)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810" marR="139700" algn="ctr">
                        <a:lnSpc>
                          <a:spcPct val="150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34.7±2.3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ctr">
                        <a:lnSpc>
                          <a:spcPct val="150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33.9±2.0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50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0.091</a:t>
                      </a:r>
                      <a:r>
                        <a:rPr lang="en-US" sz="1400" baseline="30000" dirty="0">
                          <a:effectLst/>
                        </a:rPr>
                        <a:t>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55363500"/>
                  </a:ext>
                </a:extLst>
              </a:tr>
            </a:tbl>
          </a:graphicData>
        </a:graphic>
      </p:graphicFrame>
      <p:sp>
        <p:nvSpPr>
          <p:cNvPr id="13" name="Metin kutusu 12">
            <a:extLst>
              <a:ext uri="{FF2B5EF4-FFF2-40B4-BE49-F238E27FC236}">
                <a16:creationId xmlns:a16="http://schemas.microsoft.com/office/drawing/2014/main" id="{4DE57112-84B0-4D09-A013-9434986A8585}"/>
              </a:ext>
            </a:extLst>
          </p:cNvPr>
          <p:cNvSpPr txBox="1"/>
          <p:nvPr/>
        </p:nvSpPr>
        <p:spPr>
          <a:xfrm>
            <a:off x="2987824" y="1046265"/>
            <a:ext cx="629978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0175" algn="l"/>
                <a:tab pos="2089150" algn="l"/>
                <a:tab pos="2936875" algn="l"/>
                <a:tab pos="3135313" algn="l"/>
              </a:tabLst>
            </a:pPr>
            <a:r>
              <a:rPr kumimoji="0" lang="en-US" altLang="tr-TR" sz="1100" b="1" i="0" u="none" strike="noStrike" cap="none" normalizeH="0" baseline="0" dirty="0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4: Hematocrit (</a:t>
            </a:r>
            <a:r>
              <a:rPr kumimoji="0" lang="en-US" altLang="tr-TR" sz="1100" b="1" i="0" u="none" strike="noStrike" cap="none" normalizeH="0" baseline="0" dirty="0" err="1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Hct</a:t>
            </a:r>
            <a:r>
              <a:rPr kumimoji="0" lang="en-US" altLang="tr-TR" sz="1100" b="1" i="0" u="none" strike="noStrike" cap="none" normalizeH="0" baseline="0" dirty="0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Levels (Mann‑Whitney U test) (CPB: Cardiopulmonary bypass, ICU: Intensive care</a:t>
            </a:r>
            <a:endParaRPr kumimoji="0" lang="tr-TR" altLang="tr-T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CA953E5-1C68-4F8E-BF37-0EB8BD669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0782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214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k 1">
            <a:extLst>
              <a:ext uri="{FF2B5EF4-FFF2-40B4-BE49-F238E27FC236}">
                <a16:creationId xmlns:a16="http://schemas.microsoft.com/office/drawing/2014/main" id="{06D234D8-3878-4FE2-A22E-4131A4023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4464760"/>
              </p:ext>
            </p:extLst>
          </p:nvPr>
        </p:nvGraphicFramePr>
        <p:xfrm>
          <a:off x="827584" y="1412776"/>
          <a:ext cx="813690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36C844AF-163F-4522-A9BE-C1252A863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60" y="188640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483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641298" y="5473636"/>
            <a:ext cx="8502702" cy="1008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latin typeface="+mn-lt"/>
              </a:rPr>
              <a:t>Grup II de </a:t>
            </a:r>
            <a:r>
              <a:rPr lang="tr-TR" sz="1600" dirty="0" err="1">
                <a:latin typeface="+mn-lt"/>
              </a:rPr>
              <a:t>ekstübasyon</a:t>
            </a:r>
            <a:r>
              <a:rPr lang="tr-TR" sz="1600" dirty="0">
                <a:latin typeface="+mn-lt"/>
              </a:rPr>
              <a:t> zamanı, total drenaj miktarı ve hastanede kalış süresi grup I den anlamlı</a:t>
            </a:r>
          </a:p>
          <a:p>
            <a:r>
              <a:rPr lang="tr-TR" sz="1600" dirty="0">
                <a:latin typeface="+mn-lt"/>
              </a:rPr>
              <a:t> (p ˂ 0.05) olarak daha yüksekti.</a:t>
            </a:r>
          </a:p>
          <a:p>
            <a:endParaRPr lang="tr-TR" sz="1600" dirty="0">
              <a:latin typeface="+mn-lt"/>
            </a:endParaRPr>
          </a:p>
          <a:p>
            <a:r>
              <a:rPr lang="tr-TR" sz="1600" dirty="0">
                <a:latin typeface="+mn-lt"/>
              </a:rPr>
              <a:t>Grup I ve grup II arasında YB kalış süresi açısından anlamlı (p ˃ 0.05) farklılık yok idi.</a:t>
            </a:r>
          </a:p>
        </p:txBody>
      </p:sp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71759494-710B-419F-9792-10EC8F1E97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6844"/>
              </p:ext>
            </p:extLst>
          </p:nvPr>
        </p:nvGraphicFramePr>
        <p:xfrm>
          <a:off x="611560" y="2104130"/>
          <a:ext cx="8098002" cy="3189704"/>
        </p:xfrm>
        <a:graphic>
          <a:graphicData uri="http://schemas.openxmlformats.org/drawingml/2006/table">
            <a:tbl>
              <a:tblPr firstRow="1" firstCol="1" lastCol="1" bandRow="1" bandCol="1">
                <a:tableStyleId>{21E4AEA4-8DFA-4A89-87EB-49C32662AFE0}</a:tableStyleId>
              </a:tblPr>
              <a:tblGrid>
                <a:gridCol w="3256191">
                  <a:extLst>
                    <a:ext uri="{9D8B030D-6E8A-4147-A177-3AD203B41FA5}">
                      <a16:colId xmlns:a16="http://schemas.microsoft.com/office/drawing/2014/main" val="1187068158"/>
                    </a:ext>
                  </a:extLst>
                </a:gridCol>
                <a:gridCol w="1728861">
                  <a:extLst>
                    <a:ext uri="{9D8B030D-6E8A-4147-A177-3AD203B41FA5}">
                      <a16:colId xmlns:a16="http://schemas.microsoft.com/office/drawing/2014/main" val="1930872676"/>
                    </a:ext>
                  </a:extLst>
                </a:gridCol>
                <a:gridCol w="1853779">
                  <a:extLst>
                    <a:ext uri="{9D8B030D-6E8A-4147-A177-3AD203B41FA5}">
                      <a16:colId xmlns:a16="http://schemas.microsoft.com/office/drawing/2014/main" val="1379806204"/>
                    </a:ext>
                  </a:extLst>
                </a:gridCol>
                <a:gridCol w="1259171">
                  <a:extLst>
                    <a:ext uri="{9D8B030D-6E8A-4147-A177-3AD203B41FA5}">
                      <a16:colId xmlns:a16="http://schemas.microsoft.com/office/drawing/2014/main" val="2567520151"/>
                    </a:ext>
                  </a:extLst>
                </a:gridCol>
              </a:tblGrid>
              <a:tr h="6142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121920" algn="ctr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Group</a:t>
                      </a:r>
                      <a:r>
                        <a:rPr lang="en-US" sz="1800" spc="-10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825" marR="117475" algn="ctr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Group</a:t>
                      </a:r>
                      <a:r>
                        <a:rPr lang="en-US" sz="1800" spc="-15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II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805" algn="ctr">
                        <a:lnSpc>
                          <a:spcPct val="15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63066482"/>
                  </a:ext>
                </a:extLst>
              </a:tr>
              <a:tr h="6142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800" dirty="0" err="1">
                          <a:effectLst/>
                        </a:rPr>
                        <a:t>Extubation</a:t>
                      </a:r>
                      <a:r>
                        <a:rPr lang="en-US" sz="1800" dirty="0">
                          <a:effectLst/>
                        </a:rPr>
                        <a:t> time (h)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12192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6.4±2.5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825" marR="11747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9.0±4.1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2794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0.010</a:t>
                      </a:r>
                      <a:r>
                        <a:rPr lang="en-US" sz="1800" baseline="30000" dirty="0">
                          <a:effectLst/>
                        </a:rPr>
                        <a:t>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62774607"/>
                  </a:ext>
                </a:extLst>
              </a:tr>
              <a:tr h="6500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800" dirty="0">
                          <a:effectLst/>
                        </a:rPr>
                        <a:t>Total</a:t>
                      </a:r>
                      <a:r>
                        <a:rPr lang="en-US" sz="1800" spc="-15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drainage</a:t>
                      </a:r>
                      <a:r>
                        <a:rPr lang="en-US" sz="1800" spc="-15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(ml/24</a:t>
                      </a:r>
                      <a:r>
                        <a:rPr lang="en-US" sz="1800" spc="-15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h)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12192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150±25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825" marR="11747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280±40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2794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0.025</a:t>
                      </a:r>
                      <a:r>
                        <a:rPr lang="en-US" sz="1800" baseline="30000">
                          <a:effectLst/>
                        </a:rPr>
                        <a:t>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77952137"/>
                  </a:ext>
                </a:extLst>
              </a:tr>
              <a:tr h="66383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55"/>
                        </a:spcBef>
                      </a:pPr>
                      <a:r>
                        <a:rPr lang="en-US" sz="1800" dirty="0">
                          <a:effectLst/>
                        </a:rPr>
                        <a:t>Intensive care unit (day)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12192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1.0±0.2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825" marR="117475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1,2±0,5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27940" algn="ctr">
                        <a:lnSpc>
                          <a:spcPct val="150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0.067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45275998"/>
                  </a:ext>
                </a:extLst>
              </a:tr>
              <a:tr h="6473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80"/>
                        </a:spcBef>
                      </a:pPr>
                      <a:r>
                        <a:rPr lang="en-US" sz="1800" dirty="0">
                          <a:effectLst/>
                        </a:rPr>
                        <a:t>Hospitalization</a:t>
                      </a:r>
                      <a:r>
                        <a:rPr lang="en-US" sz="1800" spc="-35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(day)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121920" algn="ctr">
                        <a:lnSpc>
                          <a:spcPct val="150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5.2±1.3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825" marR="117475" algn="ctr">
                        <a:lnSpc>
                          <a:spcPct val="150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6.3±1.7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27940" algn="ctr">
                        <a:lnSpc>
                          <a:spcPct val="150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0.020</a:t>
                      </a:r>
                      <a:r>
                        <a:rPr lang="en-US" sz="1800" baseline="30000" dirty="0">
                          <a:effectLst/>
                        </a:rPr>
                        <a:t>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58759856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109FF08A-A32E-46E7-8E28-86A6E33E7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562118"/>
            <a:ext cx="62941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tr-TR" sz="1000" b="1" i="0" u="none" strike="noStrike" cap="none" normalizeH="0" baseline="0" dirty="0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2: </a:t>
            </a:r>
            <a:r>
              <a:rPr kumimoji="0" lang="en-US" altLang="tr-TR" sz="1000" b="1" i="0" u="none" strike="noStrike" cap="none" normalizeH="0" baseline="0" dirty="0" err="1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Extubation</a:t>
            </a:r>
            <a:r>
              <a:rPr kumimoji="0" lang="en-US" altLang="tr-TR" sz="1000" b="1" i="0" u="none" strike="noStrike" cap="none" normalizeH="0" baseline="0" dirty="0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time, total drainage, duration of intensive care unit, and hospitalization (</a:t>
            </a:r>
            <a:r>
              <a:rPr kumimoji="0" lang="en-US" altLang="tr-TR" sz="1000" b="1" i="0" u="none" strike="noStrike" cap="none" normalizeH="0" baseline="30000" dirty="0" err="1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kumimoji="0" lang="en-US" altLang="tr-TR" sz="1000" b="1" i="0" u="none" strike="noStrike" cap="none" normalizeH="0" baseline="0" dirty="0" err="1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Kruskal</a:t>
            </a:r>
            <a:r>
              <a:rPr kumimoji="0" lang="en-US" altLang="tr-TR" sz="1000" b="1" i="0" u="none" strike="noStrike" cap="none" normalizeH="0" baseline="0" dirty="0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‑Wallis (Mann‑Whitney U test)</a:t>
            </a:r>
            <a:endParaRPr kumimoji="0" lang="en-US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31EA2A8-20E6-4DDD-8C58-AAFF3AF3A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21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99295B59-800A-4241-BBD7-340780240C95}"/>
              </a:ext>
            </a:extLst>
          </p:cNvPr>
          <p:cNvSpPr txBox="1"/>
          <p:nvPr/>
        </p:nvSpPr>
        <p:spPr>
          <a:xfrm>
            <a:off x="3668186" y="818480"/>
            <a:ext cx="2324675" cy="435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FF0000"/>
                </a:solidFill>
              </a:rPr>
              <a:t>Post-op Süreler</a:t>
            </a:r>
          </a:p>
        </p:txBody>
      </p:sp>
    </p:spTree>
    <p:extLst>
      <p:ext uri="{BB962C8B-B14F-4D97-AF65-F5344CB8AC3E}">
        <p14:creationId xmlns:p14="http://schemas.microsoft.com/office/powerpoint/2010/main" val="2203705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9592" y="1556792"/>
            <a:ext cx="7770813" cy="4100679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tr-TR" sz="1800" dirty="0" err="1"/>
              <a:t>KPB’ın</a:t>
            </a:r>
            <a:r>
              <a:rPr lang="tr-TR" sz="1800" dirty="0"/>
              <a:t> başlangıcı ile birlikte pompa prime solüsyonundan kaynaklı zorunlu </a:t>
            </a:r>
            <a:r>
              <a:rPr lang="tr-TR" sz="1800" dirty="0" err="1"/>
              <a:t>hemodilüsyon</a:t>
            </a:r>
            <a:r>
              <a:rPr lang="tr-TR" sz="1800" dirty="0"/>
              <a:t> meydana gelir. Kalp cerrahisi hastalarında bu </a:t>
            </a:r>
            <a:r>
              <a:rPr lang="tr-TR" sz="1800" dirty="0" err="1"/>
              <a:t>hemodilüsyon</a:t>
            </a:r>
            <a:r>
              <a:rPr lang="tr-TR" sz="1800" dirty="0"/>
              <a:t> ve oluşturduğu anemi kan transfüzyonu için büyük risk oluşturmaktadır. </a:t>
            </a:r>
            <a:br>
              <a:rPr lang="tr-TR" sz="1800" dirty="0"/>
            </a:br>
            <a:br>
              <a:rPr lang="tr-TR" sz="1800" dirty="0"/>
            </a:br>
            <a:r>
              <a:rPr lang="tr-TR" sz="1800" dirty="0"/>
              <a:t>         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045306" y="1628800"/>
            <a:ext cx="1191352" cy="4358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 GİRİŞ </a:t>
            </a:r>
            <a:endParaRPr lang="tr-TR" sz="2400" dirty="0">
              <a:solidFill>
                <a:srgbClr val="C00000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1091B14-F078-4E71-8AD4-7BD68AA79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21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478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108559"/>
            <a:ext cx="2952328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606489"/>
              </p:ext>
            </p:extLst>
          </p:nvPr>
        </p:nvGraphicFramePr>
        <p:xfrm>
          <a:off x="494456" y="2160188"/>
          <a:ext cx="5079728" cy="276519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170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4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4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12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457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Grup 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Grup II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P</a:t>
                      </a:r>
                      <a:endParaRPr lang="tr-TR" sz="16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5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tr-T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Peroperative</a:t>
                      </a:r>
                      <a:r>
                        <a:rPr kumimoji="0" lang="en-US" alt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E.S (U)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0.0±0.1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1.4±0.6</a:t>
                      </a:r>
                      <a:endParaRPr lang="tr-TR" sz="16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0.000</a:t>
                      </a:r>
                      <a:r>
                        <a:rPr lang="en-US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endParaRPr lang="tr-TR" sz="16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5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Postoperative E.S (U)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0.8±0.3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2.5±1.2</a:t>
                      </a:r>
                      <a:endParaRPr lang="tr-TR" sz="16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0.010</a:t>
                      </a:r>
                      <a:r>
                        <a:rPr lang="en-US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endParaRPr lang="tr-TR" sz="16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5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tr-T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Peroperative</a:t>
                      </a:r>
                      <a:r>
                        <a:rPr kumimoji="0" lang="en-US" alt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FFP (U)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0.2±0.5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1.3±0.6</a:t>
                      </a:r>
                      <a:endParaRPr lang="tr-TR" sz="16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0.015</a:t>
                      </a:r>
                      <a:r>
                        <a:rPr lang="en-US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endParaRPr lang="tr-TR" sz="16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9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tr-T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Postoperative FFP (U)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0.8±0.6</a:t>
                      </a:r>
                      <a:endParaRPr lang="tr-T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2.5±1.3</a:t>
                      </a:r>
                      <a:endParaRPr lang="tr-TR" sz="16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0.010</a:t>
                      </a:r>
                      <a:r>
                        <a:rPr lang="en-US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endParaRPr lang="tr-TR" sz="16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2588123" y="981891"/>
            <a:ext cx="3967753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 Kan ve Kan Ürünü Kullanımı Farkı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509466" y="5230209"/>
            <a:ext cx="8280920" cy="1237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err="1">
                <a:latin typeface="+mn-lt"/>
              </a:rPr>
              <a:t>Perop</a:t>
            </a:r>
            <a:r>
              <a:rPr lang="tr-TR" sz="1600" dirty="0">
                <a:latin typeface="+mn-lt"/>
              </a:rPr>
              <a:t> ve </a:t>
            </a:r>
            <a:r>
              <a:rPr lang="tr-TR" sz="1600" dirty="0" err="1">
                <a:latin typeface="+mn-lt"/>
              </a:rPr>
              <a:t>postop</a:t>
            </a:r>
            <a:r>
              <a:rPr lang="tr-TR" sz="1600" dirty="0">
                <a:latin typeface="+mn-lt"/>
              </a:rPr>
              <a:t> dönemde kullanılan kan ve TDP miktarı  Grup II de grup I den  anlamlı olarak daha yüksek idi.(p ˂ 0.05)</a:t>
            </a:r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Koroner arter baypas ameliyatı geçiren hastaların (Grup 1) yüzde doksan ikisi (%92) herhangi bir kan transfüzyonu gerektirmedi. Hastaların sadece %8'inde eritrosit süspansiyonu veya taze donmuş plazma transfüzyonu gerekti.</a:t>
            </a:r>
            <a:endParaRPr lang="tr-TR" sz="1600" dirty="0">
              <a:latin typeface="+mn-lt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6133D10-56D1-4646-9609-55B9E872296C}"/>
              </a:ext>
            </a:extLst>
          </p:cNvPr>
          <p:cNvSpPr txBox="1"/>
          <p:nvPr/>
        </p:nvSpPr>
        <p:spPr>
          <a:xfrm>
            <a:off x="494456" y="1674571"/>
            <a:ext cx="63205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tr-TR" sz="1000" b="1" i="0" u="none" strike="noStrike" cap="none" normalizeH="0" baseline="0" dirty="0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3: </a:t>
            </a:r>
            <a:r>
              <a:rPr kumimoji="0" lang="en-US" altLang="tr-TR" sz="1000" b="1" i="0" u="none" strike="noStrike" cap="none" normalizeH="0" baseline="0" dirty="0" err="1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Peroperative</a:t>
            </a:r>
            <a:r>
              <a:rPr kumimoji="0" lang="en-US" altLang="tr-TR" sz="1000" b="1" i="0" u="none" strike="noStrike" cap="none" normalizeH="0" baseline="0" dirty="0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and postoperative blood transfusions (E.S: Erythrocyte suspension, FFP: Fresh frozen plasma) (</a:t>
            </a:r>
            <a:r>
              <a:rPr kumimoji="0" lang="en-US" altLang="tr-TR" sz="1000" b="1" i="0" u="none" strike="noStrike" cap="none" normalizeH="0" baseline="30000" dirty="0" err="1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kumimoji="0" lang="en-US" altLang="tr-TR" sz="1000" b="1" i="0" u="none" strike="noStrike" cap="none" normalizeH="0" baseline="0" dirty="0" err="1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Kruskal</a:t>
            </a:r>
            <a:r>
              <a:rPr kumimoji="0" lang="en-US" altLang="tr-TR" sz="1000" b="1" i="0" u="none" strike="noStrike" cap="none" normalizeH="0" baseline="0" dirty="0">
                <a:ln>
                  <a:noFill/>
                </a:ln>
                <a:solidFill>
                  <a:srgbClr val="005C2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‑Wallis test)</a:t>
            </a:r>
            <a:endParaRPr kumimoji="0" lang="tr-TR" altLang="tr-T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" name="docshapegroup49">
            <a:extLst>
              <a:ext uri="{FF2B5EF4-FFF2-40B4-BE49-F238E27FC236}">
                <a16:creationId xmlns:a16="http://schemas.microsoft.com/office/drawing/2014/main" id="{D6BDB783-6D0A-481D-AC98-D6A2DCAB0584}"/>
              </a:ext>
            </a:extLst>
          </p:cNvPr>
          <p:cNvGrpSpPr>
            <a:grpSpLocks/>
          </p:cNvGrpSpPr>
          <p:nvPr/>
        </p:nvGrpSpPr>
        <p:grpSpPr bwMode="auto">
          <a:xfrm>
            <a:off x="5652120" y="1946160"/>
            <a:ext cx="3384375" cy="3139024"/>
            <a:chOff x="6307" y="142"/>
            <a:chExt cx="4848" cy="1628"/>
          </a:xfrm>
        </p:grpSpPr>
        <p:pic>
          <p:nvPicPr>
            <p:cNvPr id="9" name="docshape50">
              <a:extLst>
                <a:ext uri="{FF2B5EF4-FFF2-40B4-BE49-F238E27FC236}">
                  <a16:creationId xmlns:a16="http://schemas.microsoft.com/office/drawing/2014/main" id="{683FE387-0C45-410D-964C-261F31D902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3" y="219"/>
              <a:ext cx="4724" cy="149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docshape51">
              <a:extLst>
                <a:ext uri="{FF2B5EF4-FFF2-40B4-BE49-F238E27FC236}">
                  <a16:creationId xmlns:a16="http://schemas.microsoft.com/office/drawing/2014/main" id="{4DF5FCA0-254E-4000-930D-38704C04F1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9" y="144"/>
              <a:ext cx="4843" cy="1623"/>
            </a:xfrm>
            <a:prstGeom prst="rect">
              <a:avLst/>
            </a:prstGeom>
            <a:noFill/>
            <a:ln w="317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364590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2000" dirty="0">
                <a:solidFill>
                  <a:srgbClr val="C00000"/>
                </a:solidFill>
                <a:latin typeface="+mn-lt"/>
              </a:rPr>
              <a:t>BY PASS AMELİYATLARINDA YILLIK KAN Ve KAN ÜRÜNÜ KULLANIMI ORANI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5910234"/>
              </p:ext>
            </p:extLst>
          </p:nvPr>
        </p:nvGraphicFramePr>
        <p:xfrm>
          <a:off x="446856" y="2220877"/>
          <a:ext cx="3976555" cy="3621822"/>
        </p:xfrm>
        <a:graphic>
          <a:graphicData uri="http://schemas.openxmlformats.org/drawingml/2006/table">
            <a:tbl>
              <a:tblPr firstRow="1" firstCol="1" lastCol="1">
                <a:tableStyleId>{21E4AEA4-8DFA-4A89-87EB-49C32662AFE0}</a:tableStyleId>
              </a:tblPr>
              <a:tblGrid>
                <a:gridCol w="921043">
                  <a:extLst>
                    <a:ext uri="{9D8B030D-6E8A-4147-A177-3AD203B41FA5}">
                      <a16:colId xmlns:a16="http://schemas.microsoft.com/office/drawing/2014/main" val="4064309691"/>
                    </a:ext>
                  </a:extLst>
                </a:gridCol>
                <a:gridCol w="774517">
                  <a:extLst>
                    <a:ext uri="{9D8B030D-6E8A-4147-A177-3AD203B41FA5}">
                      <a16:colId xmlns:a16="http://schemas.microsoft.com/office/drawing/2014/main" val="2154852764"/>
                    </a:ext>
                  </a:extLst>
                </a:gridCol>
                <a:gridCol w="859630">
                  <a:extLst>
                    <a:ext uri="{9D8B030D-6E8A-4147-A177-3AD203B41FA5}">
                      <a16:colId xmlns:a16="http://schemas.microsoft.com/office/drawing/2014/main" val="758087140"/>
                    </a:ext>
                  </a:extLst>
                </a:gridCol>
                <a:gridCol w="1421365">
                  <a:extLst>
                    <a:ext uri="{9D8B030D-6E8A-4147-A177-3AD203B41FA5}">
                      <a16:colId xmlns:a16="http://schemas.microsoft.com/office/drawing/2014/main" val="2975654328"/>
                    </a:ext>
                  </a:extLst>
                </a:gridCol>
              </a:tblGrid>
              <a:tr h="577038"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YIL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AMELİYAT SAYISI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KAN SAYISI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ORTALAMA KAN</a:t>
                      </a:r>
                      <a:r>
                        <a:rPr lang="tr-TR" sz="1400" u="none" strike="noStrike" baseline="0" dirty="0">
                          <a:effectLst/>
                        </a:rPr>
                        <a:t> VE KAN ÜRÜNÜ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extLst>
                  <a:ext uri="{0D108BD9-81ED-4DB2-BD59-A6C34878D82A}">
                    <a16:rowId xmlns:a16="http://schemas.microsoft.com/office/drawing/2014/main" val="3901086971"/>
                  </a:ext>
                </a:extLst>
              </a:tr>
              <a:tr h="491094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2015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232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1783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7.6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extLst>
                  <a:ext uri="{0D108BD9-81ED-4DB2-BD59-A6C34878D82A}">
                    <a16:rowId xmlns:a16="http://schemas.microsoft.com/office/drawing/2014/main" val="3157538915"/>
                  </a:ext>
                </a:extLst>
              </a:tr>
              <a:tr h="491094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2016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208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1112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5.3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extLst>
                  <a:ext uri="{0D108BD9-81ED-4DB2-BD59-A6C34878D82A}">
                    <a16:rowId xmlns:a16="http://schemas.microsoft.com/office/drawing/2014/main" val="3019339649"/>
                  </a:ext>
                </a:extLst>
              </a:tr>
              <a:tr h="515649">
                <a:tc>
                  <a:txBody>
                    <a:bodyPr/>
                    <a:lstStyle/>
                    <a:p>
                      <a:pPr algn="ctr" fontAlgn="b"/>
                      <a:endParaRPr lang="tr-TR" sz="1600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2017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198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722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3.6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extLst>
                  <a:ext uri="{0D108BD9-81ED-4DB2-BD59-A6C34878D82A}">
                    <a16:rowId xmlns:a16="http://schemas.microsoft.com/office/drawing/2014/main" val="224224567"/>
                  </a:ext>
                </a:extLst>
              </a:tr>
              <a:tr h="515649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tr-TR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199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520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</a:rPr>
                        <a:t>2.6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04" marR="5804" marT="7739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649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</a:t>
                      </a: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5804" marR="5804" marT="7739" marB="0" anchor="b"/>
                </a:tc>
                <a:extLst>
                  <a:ext uri="{0D108BD9-81ED-4DB2-BD59-A6C34878D82A}">
                    <a16:rowId xmlns:a16="http://schemas.microsoft.com/office/drawing/2014/main" val="4011937685"/>
                  </a:ext>
                </a:extLst>
              </a:tr>
              <a:tr h="515649"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L="5804" marR="5804" marT="773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5804" marR="5804" marT="7739" marB="0" anchor="b"/>
                </a:tc>
                <a:extLst>
                  <a:ext uri="{0D108BD9-81ED-4DB2-BD59-A6C34878D82A}">
                    <a16:rowId xmlns:a16="http://schemas.microsoft.com/office/drawing/2014/main" val="1105157212"/>
                  </a:ext>
                </a:extLst>
              </a:tr>
            </a:tbl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960284E4-48BF-40C5-96E5-69C009B50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97" y="-77807"/>
            <a:ext cx="3475653" cy="154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Grafik 8">
            <a:extLst>
              <a:ext uri="{FF2B5EF4-FFF2-40B4-BE49-F238E27FC236}">
                <a16:creationId xmlns:a16="http://schemas.microsoft.com/office/drawing/2014/main" id="{40EAD2E5-3A3C-49D0-9360-6FB79311BB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097662"/>
              </p:ext>
            </p:extLst>
          </p:nvPr>
        </p:nvGraphicFramePr>
        <p:xfrm>
          <a:off x="4582344" y="2220877"/>
          <a:ext cx="4382144" cy="3621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5704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043608" y="1450574"/>
            <a:ext cx="6624736" cy="344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r>
              <a:rPr lang="tr-TR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/>
              <a:t>Kan ve kan ürünü kullanımı azaldı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/>
              <a:t>Kan transfüzyonunun yan etkileri ve </a:t>
            </a:r>
            <a:r>
              <a:rPr lang="tr-TR" dirty="0" err="1"/>
              <a:t>komlikasyonları</a:t>
            </a:r>
            <a:r>
              <a:rPr lang="tr-TR" dirty="0"/>
              <a:t> görülmedi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 err="1"/>
              <a:t>Postoparatif</a:t>
            </a:r>
            <a:r>
              <a:rPr lang="tr-TR" dirty="0"/>
              <a:t> iyileşme periyodu olumlu etkilendi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/>
              <a:t>Daha hızlı </a:t>
            </a:r>
            <a:r>
              <a:rPr lang="tr-TR" dirty="0" err="1"/>
              <a:t>extübasyon</a:t>
            </a:r>
            <a:r>
              <a:rPr lang="tr-TR" dirty="0"/>
              <a:t> süresi  görüldü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/>
              <a:t>Daha az kanama olduğu görüldü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/>
              <a:t>Daha düşük </a:t>
            </a:r>
            <a:r>
              <a:rPr lang="tr-TR" dirty="0" err="1"/>
              <a:t>hemodilüsyon</a:t>
            </a:r>
            <a:r>
              <a:rPr lang="tr-TR" dirty="0"/>
              <a:t> sayesinde yüksek </a:t>
            </a:r>
            <a:r>
              <a:rPr lang="tr-TR" dirty="0" err="1"/>
              <a:t>hemotokrit</a:t>
            </a:r>
            <a:r>
              <a:rPr lang="tr-TR" dirty="0"/>
              <a:t> değerleri görüldü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/>
              <a:t>Hasta başına yaklaşık 1000 </a:t>
            </a:r>
            <a:r>
              <a:rPr lang="tr-TR" dirty="0" err="1"/>
              <a:t>tl</a:t>
            </a:r>
            <a:r>
              <a:rPr lang="tr-TR" dirty="0"/>
              <a:t> ye yakın kan ve kan ürünü tasarrufu sağlandı.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846862" y="1450574"/>
            <a:ext cx="1018227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SONUÇ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98502DE-9237-4F21-BD66-1F882251D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3794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2142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55576" y="1196752"/>
            <a:ext cx="7770813" cy="4276750"/>
          </a:xfrm>
        </p:spPr>
        <p:txBody>
          <a:bodyPr>
            <a:normAutofit/>
          </a:bodyPr>
          <a:lstStyle/>
          <a:p>
            <a:br>
              <a:rPr lang="tr-TR" dirty="0"/>
            </a:b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23528" y="1664505"/>
            <a:ext cx="8208912" cy="2668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 </a:t>
            </a:r>
          </a:p>
          <a:p>
            <a:pPr algn="ctr"/>
            <a:r>
              <a:rPr lang="tr-TR" b="1" dirty="0">
                <a:solidFill>
                  <a:srgbClr val="C00000"/>
                </a:solidFill>
              </a:rPr>
              <a:t>SONUÇ</a:t>
            </a:r>
            <a:endParaRPr lang="tr-TR" dirty="0">
              <a:solidFill>
                <a:srgbClr val="C00000"/>
              </a:solidFill>
            </a:endParaRPr>
          </a:p>
          <a:p>
            <a:r>
              <a:rPr lang="tr-TR" b="1" dirty="0"/>
              <a:t> </a:t>
            </a:r>
            <a:endParaRPr lang="tr-TR" dirty="0"/>
          </a:p>
          <a:p>
            <a:r>
              <a:rPr lang="tr-TR" dirty="0">
                <a:latin typeface="+mn-lt"/>
              </a:rPr>
              <a:t>    Kan koruma ve kan ve kan ürünü kullanımını azaltma  hedefi doğrultusunda gerçekleştirilen  çalışmada ; entegre filtreli </a:t>
            </a:r>
            <a:r>
              <a:rPr lang="tr-TR" dirty="0" err="1">
                <a:latin typeface="+mn-lt"/>
              </a:rPr>
              <a:t>oksijeneratör</a:t>
            </a:r>
            <a:r>
              <a:rPr lang="tr-TR" dirty="0">
                <a:latin typeface="+mn-lt"/>
              </a:rPr>
              <a:t> kullanımı  ve </a:t>
            </a:r>
            <a:r>
              <a:rPr lang="tr-TR" dirty="0" err="1">
                <a:latin typeface="+mn-lt"/>
              </a:rPr>
              <a:t>retrograd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otolog</a:t>
            </a:r>
            <a:r>
              <a:rPr lang="tr-TR" dirty="0">
                <a:latin typeface="+mn-lt"/>
              </a:rPr>
              <a:t> prime (Rop) </a:t>
            </a:r>
            <a:r>
              <a:rPr lang="tr-TR" dirty="0" err="1">
                <a:latin typeface="+mn-lt"/>
              </a:rPr>
              <a:t>ın</a:t>
            </a:r>
            <a:r>
              <a:rPr lang="tr-TR" dirty="0">
                <a:latin typeface="+mn-lt"/>
              </a:rPr>
              <a:t> birlikte kullanımının prime volümünü düşürerek </a:t>
            </a:r>
            <a:r>
              <a:rPr lang="tr-TR" dirty="0" err="1">
                <a:latin typeface="+mn-lt"/>
              </a:rPr>
              <a:t>hemodilüsyonun</a:t>
            </a:r>
            <a:r>
              <a:rPr lang="tr-TR" dirty="0">
                <a:latin typeface="+mn-lt"/>
              </a:rPr>
              <a:t> azaltılmasına ayrıca da  </a:t>
            </a:r>
            <a:r>
              <a:rPr lang="tr-TR" dirty="0" err="1">
                <a:latin typeface="+mn-lt"/>
              </a:rPr>
              <a:t>otolog</a:t>
            </a:r>
            <a:r>
              <a:rPr lang="tr-TR" dirty="0">
                <a:latin typeface="+mn-lt"/>
              </a:rPr>
              <a:t> kan alımının , kan ve kan ürünü kullanımını azaltmakla kalmayıp , transfüzyonun yan etkilerini ve komplikasyonlarını, </a:t>
            </a:r>
            <a:r>
              <a:rPr lang="tr-TR" dirty="0" err="1">
                <a:latin typeface="+mn-lt"/>
              </a:rPr>
              <a:t>postoperatif</a:t>
            </a:r>
            <a:r>
              <a:rPr lang="tr-TR" dirty="0">
                <a:latin typeface="+mn-lt"/>
              </a:rPr>
              <a:t> drenaj ve iyileşme periyodunu da olumlu etkilediğini istatiksel olarak görülmüştür.</a:t>
            </a:r>
            <a:br>
              <a:rPr lang="tr-TR" dirty="0"/>
            </a:br>
            <a:endParaRPr lang="tr-TR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8A67F2D-B9B3-4EB4-AB7E-96B751E18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82" y="53309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8108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201504164137_tesekku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43125"/>
            <a:ext cx="5976664" cy="30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01FAC81-946B-47FF-B4ED-21F62EE37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272" y="0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688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83568" y="2395256"/>
            <a:ext cx="7704856" cy="129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tr-TR" sz="2400" dirty="0">
                <a:latin typeface="+mn-lt"/>
              </a:rPr>
            </a:br>
            <a:r>
              <a:rPr lang="tr-TR" sz="2400" dirty="0">
                <a:latin typeface="+mn-lt"/>
              </a:rPr>
              <a:t>    </a:t>
            </a:r>
            <a:r>
              <a:rPr lang="tr-TR" dirty="0">
                <a:latin typeface="+mn-lt"/>
              </a:rPr>
              <a:t>Açık kalp cerrahisinde </a:t>
            </a:r>
            <a:r>
              <a:rPr lang="tr-TR" dirty="0" err="1">
                <a:latin typeface="+mn-lt"/>
              </a:rPr>
              <a:t>kardiyopulmoner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baypass</a:t>
            </a:r>
            <a:r>
              <a:rPr lang="tr-TR" dirty="0">
                <a:latin typeface="+mn-lt"/>
              </a:rPr>
              <a:t> ile oluşan  </a:t>
            </a:r>
            <a:r>
              <a:rPr lang="tr-TR" b="1" dirty="0" err="1">
                <a:latin typeface="+mn-lt"/>
              </a:rPr>
              <a:t>hemodilüsyonu</a:t>
            </a:r>
            <a:r>
              <a:rPr lang="tr-TR" b="1" dirty="0">
                <a:latin typeface="+mn-lt"/>
              </a:rPr>
              <a:t> azaltarak kan kullanımını minimuma indirmek </a:t>
            </a:r>
            <a:r>
              <a:rPr lang="tr-TR" dirty="0">
                <a:latin typeface="+mn-lt"/>
              </a:rPr>
              <a:t>ve bunun sonucunda kan nakli yolu ile oluşabilecek zararların önüne geçebilmektir.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995936" y="2220272"/>
            <a:ext cx="877163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AMAÇ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36A5866-76AE-4598-9C2C-861932165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7155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297492" y="1669152"/>
            <a:ext cx="6722780" cy="1325563"/>
          </a:xfrm>
        </p:spPr>
        <p:txBody>
          <a:bodyPr>
            <a:normAutofit/>
          </a:bodyPr>
          <a:lstStyle/>
          <a:p>
            <a:pPr algn="l"/>
            <a:r>
              <a:rPr lang="tr-TR" sz="2000" b="1" dirty="0">
                <a:solidFill>
                  <a:srgbClr val="C00000"/>
                </a:solidFill>
              </a:rPr>
              <a:t>Prime </a:t>
            </a:r>
            <a:r>
              <a:rPr lang="tr-TR" sz="2000" b="1" dirty="0" err="1">
                <a:solidFill>
                  <a:srgbClr val="C00000"/>
                </a:solidFill>
              </a:rPr>
              <a:t>Solusyonunu</a:t>
            </a:r>
            <a:r>
              <a:rPr lang="tr-TR" sz="2000" b="1" dirty="0">
                <a:solidFill>
                  <a:srgbClr val="C00000"/>
                </a:solidFill>
              </a:rPr>
              <a:t> Daha Fazla Nasıl Azaltabilirdik ?</a:t>
            </a:r>
            <a:endParaRPr lang="tr-TR" sz="2000" dirty="0">
              <a:solidFill>
                <a:srgbClr val="C00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95536" y="3068960"/>
            <a:ext cx="4760084" cy="4351338"/>
          </a:xfrm>
        </p:spPr>
        <p:txBody>
          <a:bodyPr>
            <a:normAutofit/>
          </a:bodyPr>
          <a:lstStyle/>
          <a:p>
            <a:r>
              <a:rPr lang="tr-TR" sz="2000" dirty="0" err="1"/>
              <a:t>Retrograt</a:t>
            </a:r>
            <a:r>
              <a:rPr lang="tr-TR" sz="2000" dirty="0"/>
              <a:t> </a:t>
            </a:r>
            <a:r>
              <a:rPr lang="tr-TR" sz="2000" dirty="0" err="1"/>
              <a:t>otolog</a:t>
            </a:r>
            <a:r>
              <a:rPr lang="tr-TR" sz="2000" dirty="0"/>
              <a:t> prime ?</a:t>
            </a:r>
          </a:p>
          <a:p>
            <a:r>
              <a:rPr lang="tr-TR" sz="2000" dirty="0"/>
              <a:t>Entegre </a:t>
            </a:r>
            <a:r>
              <a:rPr lang="tr-TR" sz="2000" dirty="0" err="1"/>
              <a:t>arteriyel</a:t>
            </a:r>
            <a:r>
              <a:rPr lang="tr-TR" sz="2000" dirty="0"/>
              <a:t> filtre </a:t>
            </a:r>
            <a:r>
              <a:rPr lang="tr-TR" sz="2000" dirty="0" err="1"/>
              <a:t>oksijenatör</a:t>
            </a:r>
            <a:r>
              <a:rPr lang="tr-TR" sz="2000" dirty="0"/>
              <a:t> ?</a:t>
            </a:r>
          </a:p>
          <a:p>
            <a:r>
              <a:rPr lang="tr-TR" sz="2000" dirty="0" err="1"/>
              <a:t>Ultrafiltrasyon</a:t>
            </a:r>
            <a:r>
              <a:rPr lang="tr-TR" sz="2000" dirty="0"/>
              <a:t> ?</a:t>
            </a:r>
          </a:p>
          <a:p>
            <a:r>
              <a:rPr lang="tr-TR" sz="2000" dirty="0" err="1"/>
              <a:t>Cellsaver</a:t>
            </a:r>
            <a:r>
              <a:rPr lang="tr-TR" sz="2000" dirty="0"/>
              <a:t>?</a:t>
            </a:r>
          </a:p>
          <a:p>
            <a:r>
              <a:rPr lang="tr-TR" sz="2000" dirty="0"/>
              <a:t>Vakum destekli </a:t>
            </a:r>
            <a:r>
              <a:rPr lang="tr-TR" sz="2000" dirty="0" err="1"/>
              <a:t>venöz</a:t>
            </a:r>
            <a:r>
              <a:rPr lang="tr-TR" sz="2000" dirty="0"/>
              <a:t> drenaj ?</a:t>
            </a:r>
          </a:p>
          <a:p>
            <a:r>
              <a:rPr lang="tr-TR" sz="2000" dirty="0" err="1"/>
              <a:t>Mecc</a:t>
            </a:r>
            <a:r>
              <a:rPr lang="tr-TR" sz="2000" dirty="0"/>
              <a:t> ?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7899">
            <a:off x="7860478" y="2960569"/>
            <a:ext cx="924913" cy="1674051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70277" y="1386980"/>
            <a:ext cx="6637041" cy="607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KAN TRANSFÜZYONUNU AZALTMA HEDEFİ DOĞRULTUSUNDA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647049D-EB50-4C72-A90C-9D34BBF24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21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C40D7A92-F261-4DEC-A663-9740504E6B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728588">
            <a:off x="6421246" y="1814255"/>
            <a:ext cx="1795034" cy="1325563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1AA6A17-E609-40A7-9AFC-DB60B47FDA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40264">
            <a:off x="890946" y="5437846"/>
            <a:ext cx="3318068" cy="904928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7F92D2A7-6C49-4474-959B-7C9EE6E389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6246">
            <a:off x="4940817" y="3659742"/>
            <a:ext cx="2216323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50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395536" y="1962533"/>
            <a:ext cx="6722780" cy="1325563"/>
          </a:xfrm>
        </p:spPr>
        <p:txBody>
          <a:bodyPr>
            <a:normAutofit/>
          </a:bodyPr>
          <a:lstStyle/>
          <a:p>
            <a:pPr algn="l"/>
            <a:r>
              <a:rPr lang="tr-TR" sz="2000" b="1" dirty="0">
                <a:solidFill>
                  <a:srgbClr val="C00000"/>
                </a:solidFill>
                <a:latin typeface="+mj-lt"/>
              </a:rPr>
              <a:t>Entegre  </a:t>
            </a:r>
            <a:r>
              <a:rPr lang="tr-TR" sz="2000" b="1" dirty="0" err="1">
                <a:solidFill>
                  <a:srgbClr val="C00000"/>
                </a:solidFill>
                <a:latin typeface="+mj-lt"/>
              </a:rPr>
              <a:t>Arteriyal</a:t>
            </a:r>
            <a:r>
              <a:rPr lang="tr-TR" sz="2000" b="1" dirty="0">
                <a:solidFill>
                  <a:srgbClr val="C00000"/>
                </a:solidFill>
                <a:latin typeface="+mj-lt"/>
              </a:rPr>
              <a:t>  Filtreli </a:t>
            </a:r>
            <a:r>
              <a:rPr lang="tr-TR" sz="2000" b="1" dirty="0" err="1">
                <a:solidFill>
                  <a:srgbClr val="C00000"/>
                </a:solidFill>
                <a:latin typeface="+mj-lt"/>
              </a:rPr>
              <a:t>Oksijeneratör</a:t>
            </a:r>
            <a:br>
              <a:rPr lang="tr-TR" sz="2000" dirty="0">
                <a:solidFill>
                  <a:srgbClr val="C00000"/>
                </a:solidFill>
                <a:latin typeface="+mj-lt"/>
              </a:rPr>
            </a:br>
            <a:endParaRPr lang="tr-TR" sz="2000" dirty="0">
              <a:solidFill>
                <a:srgbClr val="C00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95536" y="3068960"/>
            <a:ext cx="4760084" cy="4351338"/>
          </a:xfrm>
        </p:spPr>
        <p:txBody>
          <a:bodyPr>
            <a:normAutofit/>
          </a:bodyPr>
          <a:lstStyle/>
          <a:p>
            <a:r>
              <a:rPr lang="tr-TR" sz="2000" b="1" dirty="0" err="1"/>
              <a:t>Hemodilüsyonu</a:t>
            </a:r>
            <a:r>
              <a:rPr lang="tr-TR" sz="2000" b="1" dirty="0"/>
              <a:t> azaltmak </a:t>
            </a:r>
            <a:r>
              <a:rPr lang="tr-TR" sz="2000" dirty="0"/>
              <a:t>için </a:t>
            </a:r>
            <a:r>
              <a:rPr lang="tr-TR" sz="2000" b="1" dirty="0"/>
              <a:t>devre hatlarını kısalttık</a:t>
            </a:r>
          </a:p>
          <a:p>
            <a:r>
              <a:rPr lang="tr-TR" sz="2000" b="1" dirty="0"/>
              <a:t>Entegre </a:t>
            </a:r>
            <a:r>
              <a:rPr lang="tr-TR" sz="2000" b="1" dirty="0" err="1"/>
              <a:t>arteriyal</a:t>
            </a:r>
            <a:r>
              <a:rPr lang="tr-TR" sz="2000" b="1" dirty="0"/>
              <a:t> filtreli </a:t>
            </a:r>
            <a:r>
              <a:rPr lang="tr-TR" sz="2000" b="1" dirty="0" err="1"/>
              <a:t>oksijenaratör</a:t>
            </a:r>
            <a:r>
              <a:rPr lang="tr-TR" sz="2000" b="1" dirty="0"/>
              <a:t> </a:t>
            </a:r>
            <a:r>
              <a:rPr lang="tr-TR" sz="2000" dirty="0"/>
              <a:t>kullanarak daha az prime solüsyonu ile </a:t>
            </a:r>
            <a:r>
              <a:rPr lang="tr-TR" sz="2000" dirty="0" err="1"/>
              <a:t>hemodilisyonu</a:t>
            </a:r>
            <a:r>
              <a:rPr lang="tr-TR" sz="2000" dirty="0"/>
              <a:t> </a:t>
            </a:r>
            <a:r>
              <a:rPr lang="tr-TR" sz="2000" dirty="0" err="1"/>
              <a:t>minumuma</a:t>
            </a:r>
            <a:r>
              <a:rPr lang="tr-TR" sz="2000" dirty="0"/>
              <a:t> indirmeyi hedefledik.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830548"/>
            <a:ext cx="2563861" cy="4640472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70277" y="1386980"/>
            <a:ext cx="6637041" cy="607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KAN TRANSFÜZYONUNU AZALTMA HEDEFİ DOĞRULTUSUNDA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647049D-EB50-4C72-A90C-9D34BBF24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21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897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54142" y="1916832"/>
            <a:ext cx="3861429" cy="4320480"/>
          </a:xfrm>
        </p:spPr>
        <p:txBody>
          <a:bodyPr>
            <a:normAutofit fontScale="90000"/>
          </a:bodyPr>
          <a:lstStyle/>
          <a:p>
            <a:pPr algn="l"/>
            <a:r>
              <a:rPr lang="tr-TR" sz="2400" b="1" dirty="0">
                <a:latin typeface="Comic Sans MS" pitchFamily="66" charset="0"/>
              </a:rPr>
              <a:t> </a:t>
            </a:r>
            <a:br>
              <a:rPr lang="tr-TR" sz="2400" b="1" dirty="0">
                <a:latin typeface="Comic Sans MS" pitchFamily="66" charset="0"/>
              </a:rPr>
            </a:br>
            <a:r>
              <a:rPr lang="tr-TR" sz="2400" b="1" dirty="0">
                <a:latin typeface="Comic Sans MS" pitchFamily="66" charset="0"/>
              </a:rPr>
              <a:t>                        </a:t>
            </a:r>
            <a:br>
              <a:rPr lang="tr-TR" sz="2400" b="1" dirty="0">
                <a:latin typeface="Comic Sans MS" pitchFamily="66" charset="0"/>
              </a:rPr>
            </a:br>
            <a:br>
              <a:rPr lang="tr-TR" sz="2000" dirty="0">
                <a:latin typeface="Comic Sans MS" pitchFamily="66" charset="0"/>
              </a:rPr>
            </a:br>
            <a:r>
              <a:rPr lang="tr-TR" sz="2000" dirty="0">
                <a:latin typeface="Comic Sans MS" pitchFamily="66" charset="0"/>
              </a:rPr>
              <a:t>    </a:t>
            </a:r>
            <a:br>
              <a:rPr lang="tr-TR" sz="2000" dirty="0">
                <a:latin typeface="Comic Sans MS" pitchFamily="66" charset="0"/>
              </a:rPr>
            </a:br>
            <a:r>
              <a:rPr lang="tr-TR" altLang="en-US" sz="2200" dirty="0"/>
              <a:t>Düşük Prime Hacmi sayesinde </a:t>
            </a:r>
            <a:r>
              <a:rPr lang="tr-TR" altLang="en-US" sz="2200" dirty="0" err="1"/>
              <a:t>hemodilüsyonun</a:t>
            </a:r>
            <a:r>
              <a:rPr lang="tr-TR" altLang="en-US" sz="2200" dirty="0"/>
              <a:t> azalmasına , daha düşük sürtünme alanı sayesinde de kan </a:t>
            </a:r>
            <a:r>
              <a:rPr lang="tr-TR" altLang="en-US" sz="2200" dirty="0" err="1"/>
              <a:t>travmatizasyonunu</a:t>
            </a:r>
            <a:r>
              <a:rPr lang="tr-TR" altLang="en-US" sz="2200" dirty="0"/>
              <a:t> azaltarak </a:t>
            </a:r>
            <a:r>
              <a:rPr lang="tr-TR" altLang="en-US" sz="2200" b="1" dirty="0" err="1"/>
              <a:t>hemolizin</a:t>
            </a:r>
            <a:r>
              <a:rPr lang="tr-TR" altLang="en-US" sz="2200" b="1" dirty="0"/>
              <a:t> </a:t>
            </a:r>
            <a:r>
              <a:rPr lang="tr-TR" altLang="en-US" sz="2200" dirty="0"/>
              <a:t>önlenmesinde yardımcı olur.</a:t>
            </a:r>
            <a:br>
              <a:rPr lang="tr-TR" altLang="en-US" sz="2200" dirty="0"/>
            </a:br>
            <a:br>
              <a:rPr lang="tr-TR" altLang="en-US" sz="2200" dirty="0">
                <a:latin typeface="Comic Sans MS" pitchFamily="66" charset="0"/>
              </a:rPr>
            </a:br>
            <a:r>
              <a:rPr lang="tr-TR" altLang="en-US" sz="2200" dirty="0">
                <a:latin typeface="Comic Sans MS" pitchFamily="66" charset="0"/>
              </a:rPr>
              <a:t>    </a:t>
            </a:r>
            <a:r>
              <a:rPr lang="tr-TR" sz="2200" dirty="0"/>
              <a:t>Entegre filtreli </a:t>
            </a:r>
            <a:r>
              <a:rPr lang="tr-TR" sz="2200" dirty="0" err="1"/>
              <a:t>oksijenaratör</a:t>
            </a:r>
            <a:r>
              <a:rPr lang="tr-TR" sz="2200" dirty="0"/>
              <a:t> kullanımıyla </a:t>
            </a:r>
            <a:r>
              <a:rPr lang="tr-TR" sz="2200" b="1" dirty="0"/>
              <a:t>1400ml olan prime </a:t>
            </a:r>
            <a:br>
              <a:rPr lang="tr-TR" sz="2200" b="1" dirty="0"/>
            </a:br>
            <a:r>
              <a:rPr lang="tr-TR" sz="2200" b="1" dirty="0" err="1"/>
              <a:t>hacmı</a:t>
            </a:r>
            <a:r>
              <a:rPr lang="tr-TR" sz="2200" b="1" dirty="0"/>
              <a:t> 900ml </a:t>
            </a:r>
            <a:r>
              <a:rPr lang="tr-TR" sz="2200" dirty="0"/>
              <a:t>ye kadar düşerek daha az  miktarda </a:t>
            </a:r>
            <a:r>
              <a:rPr lang="tr-TR" sz="2200" dirty="0" err="1"/>
              <a:t>hemodilüsyon</a:t>
            </a:r>
            <a:r>
              <a:rPr lang="tr-TR" sz="2200" dirty="0"/>
              <a:t> sağlandı.</a:t>
            </a:r>
            <a:br>
              <a:rPr lang="tr-TR" sz="2400" dirty="0"/>
            </a:br>
            <a:br>
              <a:rPr lang="tr-TR" sz="2200" dirty="0">
                <a:latin typeface="Comic Sans MS" pitchFamily="66" charset="0"/>
              </a:rPr>
            </a:br>
            <a:br>
              <a:rPr lang="tr-TR" altLang="en-US" b="1" dirty="0">
                <a:solidFill>
                  <a:srgbClr val="333333"/>
                </a:solidFill>
                <a:latin typeface="Comic Sans MS" pitchFamily="66" charset="0"/>
              </a:rPr>
            </a:br>
            <a:endParaRPr lang="tr-TR" b="1" dirty="0">
              <a:latin typeface="Comic Sans MS" pitchFamily="66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225" y="1916832"/>
            <a:ext cx="2846948" cy="4497029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1979712" y="1291550"/>
            <a:ext cx="5163208" cy="435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solidFill>
                  <a:srgbClr val="C00000"/>
                </a:solidFill>
                <a:latin typeface="+mj-lt"/>
              </a:rPr>
              <a:t>Entegre  </a:t>
            </a:r>
            <a:r>
              <a:rPr lang="tr-TR" sz="2400" b="1" dirty="0" err="1">
                <a:solidFill>
                  <a:srgbClr val="C00000"/>
                </a:solidFill>
                <a:latin typeface="+mj-lt"/>
              </a:rPr>
              <a:t>Arteriyal</a:t>
            </a:r>
            <a:r>
              <a:rPr lang="tr-TR" sz="2400" b="1" dirty="0">
                <a:solidFill>
                  <a:srgbClr val="C00000"/>
                </a:solidFill>
                <a:latin typeface="+mj-lt"/>
              </a:rPr>
              <a:t>  Filtreli </a:t>
            </a:r>
            <a:r>
              <a:rPr lang="tr-TR" sz="2400" b="1" dirty="0" err="1">
                <a:solidFill>
                  <a:srgbClr val="C00000"/>
                </a:solidFill>
                <a:latin typeface="+mj-lt"/>
              </a:rPr>
              <a:t>Oksijeneratör</a:t>
            </a:r>
            <a:endParaRPr lang="tr-TR" sz="2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A017583-C050-49FB-8EF6-5ED81DD83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950" y="0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5075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2132856"/>
            <a:ext cx="6948264" cy="3183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+mj-lt"/>
              </a:rPr>
              <a:t>      </a:t>
            </a:r>
            <a:r>
              <a:rPr lang="tr-TR" dirty="0" err="1">
                <a:latin typeface="+mn-lt"/>
              </a:rPr>
              <a:t>Retrograt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otolog</a:t>
            </a:r>
            <a:r>
              <a:rPr lang="tr-TR" dirty="0">
                <a:latin typeface="+mn-lt"/>
              </a:rPr>
              <a:t> prime (ROP) KPB devresinde arter ve </a:t>
            </a:r>
            <a:r>
              <a:rPr lang="tr-TR" dirty="0" err="1">
                <a:latin typeface="+mn-lt"/>
              </a:rPr>
              <a:t>venöz</a:t>
            </a:r>
            <a:r>
              <a:rPr lang="tr-TR" dirty="0">
                <a:latin typeface="+mn-lt"/>
              </a:rPr>
              <a:t> hatlardaki prime solüsyonu yerine hastanın kendi kanı alınarak doldurulması işlemidir. </a:t>
            </a:r>
          </a:p>
          <a:p>
            <a:pPr algn="just"/>
            <a:endParaRPr lang="tr-TR" dirty="0">
              <a:latin typeface="+mn-lt"/>
            </a:endParaRPr>
          </a:p>
          <a:p>
            <a:pPr algn="just"/>
            <a:r>
              <a:rPr lang="tr-TR" dirty="0">
                <a:latin typeface="+mn-lt"/>
              </a:rPr>
              <a:t>          ROP yöntemini uygulayabilmek için KPB başlamadan </a:t>
            </a:r>
            <a:r>
              <a:rPr lang="tr-TR" dirty="0" err="1">
                <a:latin typeface="+mn-lt"/>
              </a:rPr>
              <a:t>perfüzyon</a:t>
            </a:r>
            <a:r>
              <a:rPr lang="tr-TR" dirty="0">
                <a:latin typeface="+mn-lt"/>
              </a:rPr>
              <a:t> sistemine bir hat eklenmekte prime solüsyonu bu hatta bağlı bir torbaya alınarak  </a:t>
            </a:r>
            <a:r>
              <a:rPr lang="tr-TR" dirty="0" err="1">
                <a:latin typeface="+mn-lt"/>
              </a:rPr>
              <a:t>hemodinaminin</a:t>
            </a:r>
            <a:r>
              <a:rPr lang="tr-TR" dirty="0">
                <a:latin typeface="+mn-lt"/>
              </a:rPr>
              <a:t> müsaade ettiği miktarda hatlar hastanın kendi kanı ile doldurulmaktadır</a:t>
            </a:r>
            <a:r>
              <a:rPr lang="tr-TR" b="1" dirty="0">
                <a:latin typeface="+mn-lt"/>
              </a:rPr>
              <a:t>.</a:t>
            </a:r>
          </a:p>
          <a:p>
            <a:pPr algn="just"/>
            <a:r>
              <a:rPr lang="tr-TR" b="1" dirty="0">
                <a:latin typeface="+mj-lt"/>
              </a:rPr>
              <a:t> </a:t>
            </a:r>
          </a:p>
          <a:p>
            <a:pPr algn="just"/>
            <a:r>
              <a:rPr lang="tr-TR" b="1" dirty="0">
                <a:latin typeface="+mj-lt"/>
              </a:rPr>
              <a:t>         Böylece prime solüsyonu mümkün olan en az seviyeye çekilmekte ve prime solüsyonuna bağlı </a:t>
            </a:r>
            <a:r>
              <a:rPr lang="tr-TR" b="1" dirty="0" err="1">
                <a:latin typeface="+mj-lt"/>
              </a:rPr>
              <a:t>dilüsyon</a:t>
            </a:r>
            <a:r>
              <a:rPr lang="tr-TR" b="1" dirty="0">
                <a:latin typeface="+mj-lt"/>
              </a:rPr>
              <a:t> oluşmadan önlenmeye çalışılmaktadır</a:t>
            </a:r>
            <a:r>
              <a:rPr lang="tr-TR" dirty="0">
                <a:latin typeface="+mj-lt"/>
              </a:rPr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375978" y="1367891"/>
            <a:ext cx="5707460" cy="4358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 RETROGRAT OTOLOG PRİME (ROP) </a:t>
            </a:r>
            <a:endParaRPr lang="tr-TR" sz="2400" dirty="0">
              <a:solidFill>
                <a:srgbClr val="C00000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C0FD32A-7336-43E8-9420-2C3447C2E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428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496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87393" y="1484784"/>
            <a:ext cx="7992888" cy="1895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  <a:latin typeface="+mn-lt"/>
              </a:rPr>
              <a:t>                 Rezervuardaki prime volümünün ROP yöntemi ile geri alınması:</a:t>
            </a:r>
          </a:p>
          <a:p>
            <a:r>
              <a:rPr lang="tr-TR" dirty="0">
                <a:latin typeface="+mn-lt"/>
              </a:rPr>
              <a:t> </a:t>
            </a:r>
          </a:p>
          <a:p>
            <a:pPr algn="just"/>
            <a:r>
              <a:rPr lang="tr-TR" dirty="0">
                <a:latin typeface="+mn-lt"/>
              </a:rPr>
              <a:t>       İşleme başlamadan önce </a:t>
            </a:r>
            <a:r>
              <a:rPr lang="tr-TR" dirty="0" err="1">
                <a:latin typeface="+mn-lt"/>
              </a:rPr>
              <a:t>arteriyel</a:t>
            </a:r>
            <a:r>
              <a:rPr lang="tr-TR" dirty="0">
                <a:latin typeface="+mn-lt"/>
              </a:rPr>
              <a:t> hatta </a:t>
            </a:r>
            <a:r>
              <a:rPr lang="tr-TR" dirty="0" err="1">
                <a:latin typeface="+mn-lt"/>
              </a:rPr>
              <a:t>klemp</a:t>
            </a:r>
            <a:r>
              <a:rPr lang="tr-TR" dirty="0">
                <a:latin typeface="+mn-lt"/>
              </a:rPr>
              <a:t> konularak pompa başı dönmeye başladığında prime solüsyonunun </a:t>
            </a:r>
            <a:r>
              <a:rPr lang="tr-TR" dirty="0" err="1">
                <a:latin typeface="+mn-lt"/>
              </a:rPr>
              <a:t>arteriyel</a:t>
            </a:r>
            <a:r>
              <a:rPr lang="tr-TR" dirty="0">
                <a:latin typeface="+mn-lt"/>
              </a:rPr>
              <a:t> hatta ve hastaya gitmesi engellenir. </a:t>
            </a:r>
          </a:p>
          <a:p>
            <a:pPr algn="just"/>
            <a:r>
              <a:rPr lang="tr-TR" dirty="0">
                <a:latin typeface="+mn-lt"/>
              </a:rPr>
              <a:t>Rezervuarda kalan prime solüsyonu  pompa başına ve </a:t>
            </a:r>
            <a:r>
              <a:rPr lang="tr-TR" dirty="0" err="1">
                <a:latin typeface="+mn-lt"/>
              </a:rPr>
              <a:t>ordan</a:t>
            </a:r>
            <a:r>
              <a:rPr lang="tr-TR" dirty="0">
                <a:latin typeface="+mn-lt"/>
              </a:rPr>
              <a:t> </a:t>
            </a:r>
            <a:r>
              <a:rPr lang="tr-TR" dirty="0" err="1">
                <a:latin typeface="+mn-lt"/>
              </a:rPr>
              <a:t>oksijenatöre</a:t>
            </a:r>
            <a:r>
              <a:rPr lang="tr-TR" dirty="0">
                <a:latin typeface="+mn-lt"/>
              </a:rPr>
              <a:t>  doğru yönlendirilir ve bu esnada pompa başı </a:t>
            </a:r>
            <a:r>
              <a:rPr lang="tr-TR" dirty="0" err="1">
                <a:latin typeface="+mn-lt"/>
              </a:rPr>
              <a:t>perfüzyon</a:t>
            </a:r>
            <a:r>
              <a:rPr lang="tr-TR" dirty="0">
                <a:latin typeface="+mn-lt"/>
              </a:rPr>
              <a:t> sistemi içerisinde basınç oluşturmayacak şekilde döndürülerek rezervuardaki prime torbaya gönderilir.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Teknik 1</a:t>
            </a:r>
          </a:p>
        </p:txBody>
      </p:sp>
      <p:pic>
        <p:nvPicPr>
          <p:cNvPr id="4" name="Resim 3" descr="C:\Users\Çiftçi\Desktop\rezervuar rop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01008"/>
            <a:ext cx="5756275" cy="2500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CB9646B-D7E9-4F9E-9453-F440E0F57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21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92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160072" y="1510319"/>
            <a:ext cx="6984776" cy="1380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solidFill>
                  <a:srgbClr val="C00000"/>
                </a:solidFill>
                <a:latin typeface="+mn-lt"/>
              </a:rPr>
              <a:t>Arter hattındaki prime volümünün ROP yöntemiyle geri alınması:</a:t>
            </a:r>
          </a:p>
          <a:p>
            <a:pPr algn="just"/>
            <a:r>
              <a:rPr lang="tr-TR" dirty="0">
                <a:latin typeface="+mn-lt"/>
              </a:rPr>
              <a:t> </a:t>
            </a:r>
          </a:p>
          <a:p>
            <a:pPr algn="just"/>
            <a:r>
              <a:rPr lang="tr-TR" dirty="0" err="1">
                <a:latin typeface="+mn-lt"/>
              </a:rPr>
              <a:t>Arteriyel</a:t>
            </a:r>
            <a:r>
              <a:rPr lang="tr-TR" dirty="0">
                <a:latin typeface="+mn-lt"/>
              </a:rPr>
              <a:t> hatta bulunan </a:t>
            </a:r>
            <a:r>
              <a:rPr lang="tr-TR" dirty="0" err="1">
                <a:latin typeface="+mn-lt"/>
              </a:rPr>
              <a:t>klemp</a:t>
            </a:r>
            <a:r>
              <a:rPr lang="tr-TR" dirty="0">
                <a:latin typeface="+mn-lt"/>
              </a:rPr>
              <a:t>  açılarak  prime sıvısı </a:t>
            </a:r>
            <a:r>
              <a:rPr lang="tr-TR" dirty="0" err="1">
                <a:latin typeface="+mn-lt"/>
              </a:rPr>
              <a:t>aortadaki</a:t>
            </a:r>
            <a:r>
              <a:rPr lang="tr-TR" dirty="0">
                <a:latin typeface="+mn-lt"/>
              </a:rPr>
              <a:t> kan basıncının etkisiyle yavaş yavaş geriye alınır arter hattı hasta kanıyla doldurulur ve </a:t>
            </a:r>
            <a:r>
              <a:rPr lang="tr-TR" dirty="0" err="1">
                <a:latin typeface="+mn-lt"/>
              </a:rPr>
              <a:t>klempler</a:t>
            </a:r>
            <a:r>
              <a:rPr lang="tr-TR" dirty="0">
                <a:latin typeface="+mn-lt"/>
              </a:rPr>
              <a:t> kapatılır.</a:t>
            </a:r>
          </a:p>
        </p:txBody>
      </p:sp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Teknik 2</a:t>
            </a:r>
          </a:p>
        </p:txBody>
      </p:sp>
      <p:pic>
        <p:nvPicPr>
          <p:cNvPr id="7" name="Resim 6" descr="C:\Users\Çiftçi\Desktop\arter rop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01008"/>
            <a:ext cx="5453380" cy="2449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082B953-C065-42BE-AC87-987D8EAD2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21"/>
            <a:ext cx="3419872" cy="137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488500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park tem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medicalpark tema</Template>
  <TotalTime>9049</TotalTime>
  <Words>1451</Words>
  <Application>Microsoft Office PowerPoint</Application>
  <PresentationFormat>Ekran Gösterisi (4:3)</PresentationFormat>
  <Paragraphs>262</Paragraphs>
  <Slides>24</Slides>
  <Notes>4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Arial</vt:lpstr>
      <vt:lpstr>Calibri</vt:lpstr>
      <vt:lpstr>Comic Sans MS</vt:lpstr>
      <vt:lpstr>Times New Roman</vt:lpstr>
      <vt:lpstr>medicalpark tema</vt:lpstr>
      <vt:lpstr>PowerPoint Sunusu</vt:lpstr>
      <vt:lpstr>KPB’ın başlangıcı ile birlikte pompa prime solüsyonundan kaynaklı zorunlu hemodilüsyon meydana gelir. Kalp cerrahisi hastalarında bu hemodilüsyon ve oluşturduğu anemi kan transfüzyonu için büyük risk oluşturmaktadır.             </vt:lpstr>
      <vt:lpstr>PowerPoint Sunusu</vt:lpstr>
      <vt:lpstr>Prime Solusyonunu Daha Fazla Nasıl Azaltabilirdik ?</vt:lpstr>
      <vt:lpstr>Entegre  Arteriyal  Filtreli Oksijeneratör </vt:lpstr>
      <vt:lpstr>                                 Düşük Prime Hacmi sayesinde hemodilüsyonun azalmasına , daha düşük sürtünme alanı sayesinde de kan travmatizasyonunu azaltarak hemolizin önlenmesinde yardımcı olur.      Entegre filtreli oksijenaratör kullanımıyla 1400ml olan prime  hacmı 900ml ye kadar düşerek daha az  miktarda hemodilüsyon sağlandı.   </vt:lpstr>
      <vt:lpstr>PowerPoint Sunusu</vt:lpstr>
      <vt:lpstr>Teknik 1</vt:lpstr>
      <vt:lpstr>Teknik 2</vt:lpstr>
      <vt:lpstr>Teknik 3</vt:lpstr>
      <vt:lpstr>Retrograt Otolog Prime Uygulaması</vt:lpstr>
      <vt:lpstr>            Sonuç olarak bu yöntemle entegre arteriyal filtreli oksijenatör kullanımı sonrası 900 ml olan prime sıvısını ROP yöntemi ile 400±50ml civarında azaltarak hastanın kendi kanıyla yer değiştirmiş olur. Böylece toplam 450±50 ml sıvı ile prime işlemi tamamlanmış olmaktadır.   Tüm bu işlemler sırasında hasta hemodinamisinin sarsılmaması için cerrah , perfüzyonist ve anestezi hekiminin çok iyi iletişim halinde olması gerekmektedir.   </vt:lpstr>
      <vt:lpstr>Otolog Kan Alımı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BY PASS AMELİYATLARINDA YILLIK KAN Ve KAN ÜRÜNÜ KULLANIMI ORANI</vt:lpstr>
      <vt:lpstr>PowerPoint Sunusu</vt:lpstr>
      <vt:lpstr>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Nilgun Ercandogdu</dc:creator>
  <cp:lastModifiedBy>tekniks</cp:lastModifiedBy>
  <cp:revision>257</cp:revision>
  <cp:lastPrinted>1601-01-01T00:00:00Z</cp:lastPrinted>
  <dcterms:created xsi:type="dcterms:W3CDTF">2016-01-21T10:58:04Z</dcterms:created>
  <dcterms:modified xsi:type="dcterms:W3CDTF">2021-11-07T06:44:38Z</dcterms:modified>
</cp:coreProperties>
</file>