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25"/>
  </p:notesMasterIdLst>
  <p:sldIdLst>
    <p:sldId id="256" r:id="rId2"/>
    <p:sldId id="316" r:id="rId3"/>
    <p:sldId id="314" r:id="rId4"/>
    <p:sldId id="287" r:id="rId5"/>
    <p:sldId id="284" r:id="rId6"/>
    <p:sldId id="285" r:id="rId7"/>
    <p:sldId id="286" r:id="rId8"/>
    <p:sldId id="289" r:id="rId9"/>
    <p:sldId id="291" r:id="rId10"/>
    <p:sldId id="293" r:id="rId11"/>
    <p:sldId id="317" r:id="rId12"/>
    <p:sldId id="298" r:id="rId13"/>
    <p:sldId id="312" r:id="rId14"/>
    <p:sldId id="313" r:id="rId15"/>
    <p:sldId id="299" r:id="rId16"/>
    <p:sldId id="300" r:id="rId17"/>
    <p:sldId id="305" r:id="rId18"/>
    <p:sldId id="302" r:id="rId19"/>
    <p:sldId id="306" r:id="rId20"/>
    <p:sldId id="318" r:id="rId21"/>
    <p:sldId id="311" r:id="rId22"/>
    <p:sldId id="310" r:id="rId23"/>
    <p:sldId id="315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12C8C85-51F0-491E-9774-3900AFEF0FD7}" styleName="Açık Stil 2 - Vurgu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Açık Stil 2 - Vurgu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4" autoAdjust="0"/>
    <p:restoredTop sz="94624" autoAdjust="0"/>
  </p:normalViewPr>
  <p:slideViewPr>
    <p:cSldViewPr>
      <p:cViewPr varScale="1">
        <p:scale>
          <a:sx n="80" d="100"/>
          <a:sy n="80" d="100"/>
        </p:scale>
        <p:origin x="111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5EDBC0-092C-4C9C-8811-B994CEC84A18}" type="datetimeFigureOut">
              <a:rPr lang="tr-TR" smtClean="0"/>
              <a:pPr/>
              <a:t>7.11.2021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9BB77-7B80-479D-A03B-C3ADB22E78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9BB77-7B80-479D-A03B-C3ADB22E78D5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7.11.2021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7.11.2021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7.11.2021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7.11.2021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7.11.2021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7.11.2021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7.11.2021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7.11.2021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7.11.2021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7.11.2021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7.11.2021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7.11.2021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619672" y="1412776"/>
            <a:ext cx="6172200" cy="1894362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TORAKOABDOMİNAL AORT</a:t>
            </a:r>
            <a:br>
              <a:rPr lang="tr-TR" dirty="0">
                <a:solidFill>
                  <a:schemeClr val="tx1"/>
                </a:solidFill>
              </a:rPr>
            </a:br>
            <a:r>
              <a:rPr lang="tr-TR" dirty="0">
                <a:solidFill>
                  <a:schemeClr val="tx1"/>
                </a:solidFill>
              </a:rPr>
              <a:t>ANEVRİZMASI ve KARDİYOPULMONER BYPASS DENEYİMLERİMİZ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63688" y="4221088"/>
            <a:ext cx="6143668" cy="1928826"/>
          </a:xfrm>
        </p:spPr>
        <p:txBody>
          <a:bodyPr>
            <a:normAutofit fontScale="92500"/>
          </a:bodyPr>
          <a:lstStyle/>
          <a:p>
            <a:r>
              <a:rPr lang="tr-TR" sz="3200" dirty="0"/>
              <a:t>	</a:t>
            </a:r>
            <a:r>
              <a:rPr lang="tr-TR" sz="3200" dirty="0">
                <a:solidFill>
                  <a:srgbClr val="002060"/>
                </a:solidFill>
              </a:rPr>
              <a:t>        </a:t>
            </a:r>
            <a:r>
              <a:rPr lang="tr-TR" sz="3200" dirty="0" err="1">
                <a:solidFill>
                  <a:srgbClr val="002060"/>
                </a:solidFill>
              </a:rPr>
              <a:t>Perfüzyonist</a:t>
            </a:r>
            <a:r>
              <a:rPr lang="tr-TR" sz="3200" dirty="0">
                <a:solidFill>
                  <a:srgbClr val="002060"/>
                </a:solidFill>
              </a:rPr>
              <a:t> </a:t>
            </a:r>
          </a:p>
          <a:p>
            <a:r>
              <a:rPr lang="tr-TR" sz="3200" dirty="0">
                <a:solidFill>
                  <a:srgbClr val="002060"/>
                </a:solidFill>
              </a:rPr>
              <a:t>Samet Demir            Ramazan Bacaksız</a:t>
            </a:r>
          </a:p>
          <a:p>
            <a:r>
              <a:rPr lang="tr-TR" sz="3200" dirty="0">
                <a:solidFill>
                  <a:srgbClr val="002060"/>
                </a:solidFill>
              </a:rPr>
              <a:t>	        Sedat </a:t>
            </a:r>
            <a:r>
              <a:rPr lang="tr-TR" sz="3200" dirty="0" err="1">
                <a:solidFill>
                  <a:srgbClr val="002060"/>
                </a:solidFill>
              </a:rPr>
              <a:t>Gündöner</a:t>
            </a:r>
            <a:endParaRPr lang="tr-TR" sz="3200" dirty="0">
              <a:solidFill>
                <a:srgbClr val="002060"/>
              </a:solidFill>
            </a:endParaRPr>
          </a:p>
          <a:p>
            <a:endParaRPr lang="tr-TR" sz="3200" dirty="0"/>
          </a:p>
        </p:txBody>
      </p:sp>
      <p:pic>
        <p:nvPicPr>
          <p:cNvPr id="4" name="3 Resim" descr="Mehmet-Akif-Ersoy-Göğüs-Kalp-ve-Damar-Cerrahisi-Eğitim-ve-Araştırma-Hastanesi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0"/>
            <a:ext cx="3744416" cy="206084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İçerik Yer Tutucusu"/>
          <p:cNvSpPr>
            <a:spLocks noGrp="1"/>
          </p:cNvSpPr>
          <p:nvPr>
            <p:ph sz="quarter" idx="1"/>
          </p:nvPr>
        </p:nvSpPr>
        <p:spPr>
          <a:xfrm>
            <a:off x="457200" y="2500306"/>
            <a:ext cx="7467600" cy="3973646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/>
              <a:t>1986 – 2016 arası 3309 hasta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1484 hasta BOS drenajı (% 44.8)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1480 hasta </a:t>
            </a:r>
            <a:r>
              <a:rPr lang="tr-TR" sz="2000" dirty="0" err="1"/>
              <a:t>santrifugal</a:t>
            </a:r>
            <a:r>
              <a:rPr lang="tr-TR" sz="2000" dirty="0"/>
              <a:t> </a:t>
            </a:r>
            <a:r>
              <a:rPr lang="tr-TR" sz="2000" dirty="0" err="1"/>
              <a:t>pump</a:t>
            </a:r>
            <a:r>
              <a:rPr lang="tr-TR" sz="2000" dirty="0"/>
              <a:t> ile sol-sol bypass (% 44.7)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48 hasta </a:t>
            </a:r>
            <a:r>
              <a:rPr lang="tr-TR" sz="2000" dirty="0" err="1"/>
              <a:t>Hipotermik</a:t>
            </a:r>
            <a:r>
              <a:rPr lang="tr-TR" sz="2000" dirty="0"/>
              <a:t> </a:t>
            </a:r>
            <a:r>
              <a:rPr lang="tr-TR" sz="2000" dirty="0" err="1"/>
              <a:t>sirkülatuar</a:t>
            </a:r>
            <a:r>
              <a:rPr lang="tr-TR" sz="2000" dirty="0"/>
              <a:t> </a:t>
            </a:r>
            <a:r>
              <a:rPr lang="tr-TR" sz="2000" dirty="0" err="1"/>
              <a:t>arrest</a:t>
            </a:r>
            <a:endParaRPr lang="tr-TR" sz="2000" dirty="0"/>
          </a:p>
          <a:p>
            <a:pPr algn="just">
              <a:lnSpc>
                <a:spcPct val="150000"/>
              </a:lnSpc>
            </a:pPr>
            <a:r>
              <a:rPr lang="tr-TR" sz="2000" dirty="0"/>
              <a:t>1934 hasta soğuk </a:t>
            </a:r>
            <a:r>
              <a:rPr lang="tr-TR" sz="2000" dirty="0" err="1"/>
              <a:t>renal</a:t>
            </a:r>
            <a:r>
              <a:rPr lang="tr-TR" sz="2000" dirty="0"/>
              <a:t> </a:t>
            </a:r>
            <a:r>
              <a:rPr lang="tr-TR" sz="2000" dirty="0" err="1"/>
              <a:t>perfüzyon</a:t>
            </a:r>
            <a:endParaRPr lang="tr-TR" sz="2000" dirty="0"/>
          </a:p>
          <a:p>
            <a:pPr algn="just">
              <a:lnSpc>
                <a:spcPct val="150000"/>
              </a:lnSpc>
            </a:pPr>
            <a:r>
              <a:rPr lang="tr-TR" sz="2000" dirty="0"/>
              <a:t>776 </a:t>
            </a:r>
            <a:r>
              <a:rPr lang="tr-TR" sz="2000" dirty="0" err="1"/>
              <a:t>selektif</a:t>
            </a:r>
            <a:r>
              <a:rPr lang="tr-TR" sz="2000" dirty="0"/>
              <a:t> </a:t>
            </a:r>
            <a:r>
              <a:rPr lang="tr-TR" sz="2000" dirty="0" err="1"/>
              <a:t>viseral</a:t>
            </a:r>
            <a:r>
              <a:rPr lang="tr-TR" sz="2000" dirty="0"/>
              <a:t> </a:t>
            </a:r>
            <a:r>
              <a:rPr lang="tr-TR" sz="2000" dirty="0" err="1"/>
              <a:t>perfüzyon</a:t>
            </a:r>
            <a:endParaRPr lang="tr-TR" sz="20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8215370" cy="20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00034" y="2455726"/>
            <a:ext cx="7467600" cy="4402274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>
                <a:latin typeface="+mj-lt"/>
              </a:rPr>
              <a:t>243 hasta </a:t>
            </a:r>
            <a:r>
              <a:rPr lang="tr-TR" dirty="0" err="1">
                <a:latin typeface="+mj-lt"/>
              </a:rPr>
              <a:t>Crawford</a:t>
            </a:r>
            <a:r>
              <a:rPr lang="tr-TR" dirty="0">
                <a:latin typeface="+mj-lt"/>
              </a:rPr>
              <a:t> Tip I, II, III 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latin typeface="+mj-lt"/>
              </a:rPr>
              <a:t>BOS </a:t>
            </a:r>
            <a:r>
              <a:rPr lang="tr-TR" dirty="0" err="1">
                <a:latin typeface="+mj-lt"/>
              </a:rPr>
              <a:t>kataterizasyonu</a:t>
            </a:r>
            <a:r>
              <a:rPr lang="tr-TR" dirty="0">
                <a:latin typeface="+mj-lt"/>
              </a:rPr>
              <a:t> ve drenajı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latin typeface="+mj-lt"/>
              </a:rPr>
              <a:t>45°sağ </a:t>
            </a:r>
            <a:r>
              <a:rPr lang="tr-TR" dirty="0" err="1">
                <a:latin typeface="+mj-lt"/>
              </a:rPr>
              <a:t>lateral</a:t>
            </a:r>
            <a:r>
              <a:rPr lang="tr-TR" dirty="0">
                <a:latin typeface="+mj-lt"/>
              </a:rPr>
              <a:t> pozisyon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latin typeface="+mj-lt"/>
              </a:rPr>
              <a:t>Sol </a:t>
            </a:r>
            <a:r>
              <a:rPr lang="tr-TR" dirty="0" err="1">
                <a:latin typeface="+mj-lt"/>
              </a:rPr>
              <a:t>femoral</a:t>
            </a:r>
            <a:r>
              <a:rPr lang="tr-TR" dirty="0">
                <a:latin typeface="+mj-lt"/>
              </a:rPr>
              <a:t> arter – </a:t>
            </a:r>
            <a:r>
              <a:rPr lang="tr-TR" dirty="0" err="1">
                <a:latin typeface="+mj-lt"/>
              </a:rPr>
              <a:t>ven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kanülasyonu</a:t>
            </a:r>
            <a:endParaRPr lang="tr-TR" dirty="0">
              <a:latin typeface="+mj-lt"/>
            </a:endParaRPr>
          </a:p>
          <a:p>
            <a:pPr algn="just">
              <a:lnSpc>
                <a:spcPct val="150000"/>
              </a:lnSpc>
            </a:pPr>
            <a:r>
              <a:rPr lang="tr-TR" dirty="0">
                <a:latin typeface="+mj-lt"/>
              </a:rPr>
              <a:t>15-17 C DHCA ve 15-20 mL/kg/</a:t>
            </a:r>
            <a:r>
              <a:rPr lang="tr-TR" dirty="0" err="1">
                <a:latin typeface="+mj-lt"/>
              </a:rPr>
              <a:t>dk</a:t>
            </a:r>
            <a:r>
              <a:rPr lang="tr-TR" dirty="0">
                <a:latin typeface="+mj-lt"/>
              </a:rPr>
              <a:t> ASP</a:t>
            </a:r>
          </a:p>
          <a:p>
            <a:pPr algn="just">
              <a:lnSpc>
                <a:spcPct val="150000"/>
              </a:lnSpc>
              <a:buNone/>
            </a:pPr>
            <a:endParaRPr lang="tr-TR" dirty="0">
              <a:latin typeface="+mj-lt"/>
            </a:endParaRPr>
          </a:p>
          <a:p>
            <a:pPr algn="just">
              <a:lnSpc>
                <a:spcPct val="150000"/>
              </a:lnSpc>
            </a:pPr>
            <a:endParaRPr lang="tr-TR" dirty="0"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8001056" cy="1857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/>
          <a:lstStyle/>
          <a:p>
            <a:r>
              <a:rPr lang="tr-TR" b="1" dirty="0"/>
              <a:t>	    </a:t>
            </a:r>
            <a:r>
              <a:rPr lang="tr-TR" b="1" dirty="0" err="1"/>
              <a:t>İmaeh</a:t>
            </a:r>
            <a:r>
              <a:rPr lang="tr-TR" b="1" dirty="0"/>
              <a:t> deneyim ve protokolü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857232"/>
            <a:ext cx="7467600" cy="5616720"/>
          </a:xfrm>
        </p:spPr>
        <p:txBody>
          <a:bodyPr/>
          <a:lstStyle/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/>
              <a:t>	</a:t>
            </a:r>
          </a:p>
        </p:txBody>
      </p:sp>
      <p:pic>
        <p:nvPicPr>
          <p:cNvPr id="4" name="Picture 2" descr="http://sn115w.snt115.mail.live.com/att/GetAttachment.aspx?tnail=0&amp;messageId=cd764eb4-92a4-42dc-ae5d-63a3f4594b9e&amp;Aux=0|0|8CBFA7A99793BE0|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214290"/>
            <a:ext cx="1571636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7 İçerik Yer Tutucusu"/>
          <p:cNvGraphicFramePr>
            <a:graphicFrameLocks/>
          </p:cNvGraphicFramePr>
          <p:nvPr/>
        </p:nvGraphicFramePr>
        <p:xfrm>
          <a:off x="857224" y="1142984"/>
          <a:ext cx="6929486" cy="5178322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714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79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68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00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5818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Toplam</a:t>
                      </a:r>
                    </a:p>
                    <a:p>
                      <a:pPr algn="ctr"/>
                      <a:r>
                        <a:rPr lang="tr-TR" baseline="0" dirty="0"/>
                        <a:t>  (n=16 )</a:t>
                      </a:r>
                      <a:endParaRPr lang="tr-TR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 Ortalama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 Aralık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Değişim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367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Yaş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55,5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(35 – 71)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+- 10,8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Kilo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81,4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(61 – 103 )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+-</a:t>
                      </a:r>
                      <a:r>
                        <a:rPr lang="tr-TR" baseline="0" dirty="0"/>
                        <a:t> 17,2</a:t>
                      </a:r>
                      <a:endParaRPr lang="tr-TR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ctr"/>
                      <a:r>
                        <a:rPr lang="tr-TR" dirty="0" err="1"/>
                        <a:t>Bsa</a:t>
                      </a:r>
                      <a:endParaRPr lang="tr-TR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2,0</a:t>
                      </a:r>
                      <a:r>
                        <a:rPr lang="tr-TR" baseline="0" dirty="0"/>
                        <a:t> m2</a:t>
                      </a:r>
                      <a:endParaRPr lang="tr-TR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(1,6 – 2,24)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+- 0,23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765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Süre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224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(88</a:t>
                      </a:r>
                      <a:r>
                        <a:rPr lang="tr-TR" baseline="0" dirty="0"/>
                        <a:t> – 312)</a:t>
                      </a:r>
                      <a:endParaRPr lang="tr-TR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+- 94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Sıcaklık</a:t>
                      </a:r>
                      <a:r>
                        <a:rPr lang="tr-TR" baseline="0" dirty="0"/>
                        <a:t> </a:t>
                      </a:r>
                      <a:endParaRPr lang="tr-TR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32 °C (n=10) </a:t>
                      </a:r>
                      <a:endParaRPr lang="tr-TR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 °C (n=6) </a:t>
                      </a:r>
                      <a:endParaRPr lang="tr-TR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1736"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/>
                        <a:t>Kanülasyon</a:t>
                      </a:r>
                      <a:endParaRPr lang="tr-TR" b="1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/>
                        <a:t>      n</a:t>
                      </a:r>
                      <a:r>
                        <a:rPr lang="tr-TR" b="1" baseline="0" dirty="0"/>
                        <a:t> </a:t>
                      </a:r>
                      <a:endParaRPr lang="tr-TR" b="1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/>
                        <a:t>        %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6042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F.Art-F.</a:t>
                      </a:r>
                      <a:r>
                        <a:rPr lang="tr-TR" dirty="0" err="1"/>
                        <a:t>ven</a:t>
                      </a:r>
                      <a:endParaRPr lang="tr-TR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      10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    62,5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19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FA-FV</a:t>
                      </a:r>
                      <a:r>
                        <a:rPr lang="tr-TR" baseline="0" dirty="0"/>
                        <a:t> + LA</a:t>
                      </a:r>
                      <a:endParaRPr lang="tr-TR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      6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    37,5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862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357298"/>
            <a:ext cx="7467600" cy="490066"/>
          </a:xfrm>
        </p:spPr>
        <p:txBody>
          <a:bodyPr>
            <a:normAutofit fontScale="90000"/>
          </a:bodyPr>
          <a:lstStyle/>
          <a:p>
            <a:r>
              <a:rPr lang="tr-TR" b="1" dirty="0" err="1"/>
              <a:t>İmaeh</a:t>
            </a:r>
            <a:r>
              <a:rPr lang="tr-TR" b="1" dirty="0"/>
              <a:t> deneyim ve protokolü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endParaRPr lang="tr-TR" sz="2000" dirty="0"/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000" dirty="0"/>
              <a:t>Ocak 2016 – Ağustos 2021 arası TAAA cerrahisi yapılan 16 hasta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000" dirty="0"/>
              <a:t>Hastaların </a:t>
            </a:r>
            <a:r>
              <a:rPr lang="tr-TR" sz="2000" dirty="0" err="1"/>
              <a:t>ort</a:t>
            </a:r>
            <a:r>
              <a:rPr lang="tr-TR" sz="2000" dirty="0"/>
              <a:t> yaşı 55,5 ( aralık: 35-71 yaş)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000" dirty="0"/>
              <a:t>Ortalama ağırlıkları 81 ( 61-103 kg )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000" dirty="0"/>
              <a:t>Ortalama </a:t>
            </a:r>
            <a:r>
              <a:rPr lang="tr-TR" sz="2000" dirty="0" err="1"/>
              <a:t>bsa</a:t>
            </a:r>
            <a:r>
              <a:rPr lang="tr-TR" sz="2000" dirty="0"/>
              <a:t> değerleri 2,0 m2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000" dirty="0"/>
              <a:t>10 hasta 32 °C + 6 hasta 25 °C 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000" dirty="0"/>
              <a:t>10 hasta </a:t>
            </a:r>
            <a:r>
              <a:rPr lang="tr-TR" sz="2000" dirty="0" err="1"/>
              <a:t>femoral</a:t>
            </a:r>
            <a:r>
              <a:rPr lang="tr-TR" sz="2000" dirty="0"/>
              <a:t> arter - </a:t>
            </a:r>
            <a:r>
              <a:rPr lang="tr-TR" sz="2000" dirty="0" err="1"/>
              <a:t>ven</a:t>
            </a:r>
            <a:r>
              <a:rPr lang="tr-TR" sz="2000" dirty="0"/>
              <a:t> </a:t>
            </a:r>
            <a:r>
              <a:rPr lang="tr-TR" sz="2000" dirty="0" err="1"/>
              <a:t>kanülasyonu</a:t>
            </a:r>
            <a:r>
              <a:rPr lang="tr-TR" sz="2000" dirty="0"/>
              <a:t>, 6 hastaya ise sol </a:t>
            </a:r>
            <a:r>
              <a:rPr lang="tr-TR" sz="2000" dirty="0" err="1"/>
              <a:t>atrium</a:t>
            </a:r>
            <a:r>
              <a:rPr lang="tr-TR" sz="2000" dirty="0"/>
              <a:t>+ </a:t>
            </a:r>
            <a:r>
              <a:rPr lang="tr-TR" sz="2000" dirty="0" err="1"/>
              <a:t>femoral</a:t>
            </a:r>
            <a:r>
              <a:rPr lang="tr-TR" sz="2000" dirty="0"/>
              <a:t> </a:t>
            </a:r>
            <a:r>
              <a:rPr lang="tr-TR" sz="2000" dirty="0" err="1"/>
              <a:t>ven</a:t>
            </a:r>
            <a:r>
              <a:rPr lang="tr-TR" sz="2000" dirty="0"/>
              <a:t> – </a:t>
            </a:r>
            <a:r>
              <a:rPr lang="tr-TR" sz="2000" dirty="0" err="1"/>
              <a:t>femoral</a:t>
            </a:r>
            <a:r>
              <a:rPr lang="tr-TR" sz="2000" dirty="0"/>
              <a:t> arter </a:t>
            </a:r>
            <a:r>
              <a:rPr lang="tr-TR" sz="2000" dirty="0" err="1"/>
              <a:t>kanülasyonu</a:t>
            </a:r>
            <a:endParaRPr lang="tr-TR" sz="2000" dirty="0"/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endParaRPr lang="tr-TR" sz="2000" dirty="0"/>
          </a:p>
        </p:txBody>
      </p:sp>
      <p:pic>
        <p:nvPicPr>
          <p:cNvPr id="4" name="Picture 2" descr="http://sn115w.snt115.mail.live.com/att/GetAttachment.aspx?tnail=0&amp;messageId=cd764eb4-92a4-42dc-ae5d-63a3f4594b9e&amp;Aux=0|0|8CBFA7A99793BE0|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0"/>
            <a:ext cx="3384376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785794"/>
            <a:ext cx="7467600" cy="654032"/>
          </a:xfrm>
        </p:spPr>
        <p:txBody>
          <a:bodyPr>
            <a:normAutofit/>
          </a:bodyPr>
          <a:lstStyle/>
          <a:p>
            <a:r>
              <a:rPr lang="tr-TR" b="1" dirty="0" err="1"/>
              <a:t>İmaeh</a:t>
            </a:r>
            <a:r>
              <a:rPr lang="tr-TR" b="1" dirty="0"/>
              <a:t> deneyim ve protokolü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00034" y="1714488"/>
            <a:ext cx="7467600" cy="4429156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  <a:buFont typeface="Wingdings" pitchFamily="2" charset="2"/>
              <a:buChar char="Ø"/>
            </a:pPr>
            <a:r>
              <a:rPr lang="tr-TR" sz="1800" dirty="0"/>
              <a:t>BOS </a:t>
            </a:r>
            <a:r>
              <a:rPr lang="tr-TR" sz="1800" dirty="0" err="1"/>
              <a:t>kataterizasyonu</a:t>
            </a:r>
            <a:r>
              <a:rPr lang="tr-TR" sz="1800" dirty="0"/>
              <a:t> ve drenajı</a:t>
            </a:r>
          </a:p>
          <a:p>
            <a:pPr algn="just">
              <a:lnSpc>
                <a:spcPct val="170000"/>
              </a:lnSpc>
              <a:buFont typeface="Wingdings" pitchFamily="2" charset="2"/>
              <a:buChar char="Ø"/>
            </a:pPr>
            <a:r>
              <a:rPr lang="tr-TR" sz="1800" dirty="0"/>
              <a:t>NIRS </a:t>
            </a:r>
            <a:r>
              <a:rPr lang="tr-TR" sz="1800" dirty="0" err="1"/>
              <a:t>monitorizasyonu</a:t>
            </a:r>
            <a:endParaRPr lang="tr-TR" sz="1800" dirty="0"/>
          </a:p>
          <a:p>
            <a:pPr algn="just">
              <a:lnSpc>
                <a:spcPct val="170000"/>
              </a:lnSpc>
              <a:buFont typeface="Wingdings" pitchFamily="2" charset="2"/>
              <a:buChar char="Ø"/>
            </a:pPr>
            <a:r>
              <a:rPr lang="tr-TR" sz="1800" dirty="0" err="1"/>
              <a:t>Radial</a:t>
            </a:r>
            <a:r>
              <a:rPr lang="tr-TR" sz="1800" dirty="0"/>
              <a:t> – </a:t>
            </a:r>
            <a:r>
              <a:rPr lang="tr-TR" sz="1800" dirty="0" err="1"/>
              <a:t>femoral</a:t>
            </a:r>
            <a:r>
              <a:rPr lang="tr-TR" sz="1800" dirty="0"/>
              <a:t> </a:t>
            </a:r>
            <a:r>
              <a:rPr lang="tr-TR" sz="1800" dirty="0" err="1"/>
              <a:t>arteriyel</a:t>
            </a:r>
            <a:r>
              <a:rPr lang="tr-TR" sz="1800" dirty="0"/>
              <a:t> basınç izlemi</a:t>
            </a:r>
          </a:p>
          <a:p>
            <a:pPr algn="just">
              <a:lnSpc>
                <a:spcPct val="170000"/>
              </a:lnSpc>
              <a:buFont typeface="Wingdings" pitchFamily="2" charset="2"/>
              <a:buChar char="Ø"/>
            </a:pPr>
            <a:r>
              <a:rPr lang="tr-TR" sz="1800" dirty="0"/>
              <a:t>Tüm hastalara operasyon başlangıcında </a:t>
            </a:r>
            <a:r>
              <a:rPr lang="tr-TR" sz="1800" dirty="0" err="1"/>
              <a:t>ototransfüzyon</a:t>
            </a:r>
            <a:endParaRPr lang="tr-TR" sz="1800" dirty="0"/>
          </a:p>
          <a:p>
            <a:pPr algn="just">
              <a:lnSpc>
                <a:spcPct val="170000"/>
              </a:lnSpc>
              <a:buFont typeface="Wingdings" pitchFamily="2" charset="2"/>
              <a:buChar char="Ø"/>
            </a:pPr>
            <a:r>
              <a:rPr lang="tr-TR" sz="1800" dirty="0" err="1"/>
              <a:t>Renal</a:t>
            </a:r>
            <a:r>
              <a:rPr lang="tr-TR" sz="1800" dirty="0"/>
              <a:t> ve </a:t>
            </a:r>
            <a:r>
              <a:rPr lang="tr-TR" sz="1800" dirty="0" err="1"/>
              <a:t>viseral</a:t>
            </a:r>
            <a:r>
              <a:rPr lang="tr-TR" sz="1800" dirty="0"/>
              <a:t> </a:t>
            </a:r>
            <a:r>
              <a:rPr lang="tr-TR" sz="1800" dirty="0" err="1"/>
              <a:t>perfüzyon</a:t>
            </a:r>
            <a:r>
              <a:rPr lang="tr-TR" sz="1800" dirty="0"/>
              <a:t> için </a:t>
            </a:r>
            <a:r>
              <a:rPr lang="tr-TR" sz="1800" dirty="0" err="1"/>
              <a:t>antegrad</a:t>
            </a:r>
            <a:r>
              <a:rPr lang="tr-TR" sz="1800" dirty="0"/>
              <a:t> kan</a:t>
            </a:r>
          </a:p>
          <a:p>
            <a:pPr algn="just">
              <a:lnSpc>
                <a:spcPct val="170000"/>
              </a:lnSpc>
              <a:buFont typeface="Wingdings" pitchFamily="2" charset="2"/>
              <a:buChar char="Ø"/>
            </a:pPr>
            <a:r>
              <a:rPr lang="tr-TR" sz="1800" dirty="0" err="1"/>
              <a:t>Kardiyopulmoner</a:t>
            </a:r>
            <a:r>
              <a:rPr lang="tr-TR" sz="1800" dirty="0"/>
              <a:t> </a:t>
            </a:r>
            <a:r>
              <a:rPr lang="tr-TR" sz="1800" dirty="0" err="1"/>
              <a:t>bypasa</a:t>
            </a:r>
            <a:r>
              <a:rPr lang="tr-TR" sz="1800" dirty="0"/>
              <a:t> bağlı komplikasyon gelişmemiştir</a:t>
            </a:r>
          </a:p>
          <a:p>
            <a:pPr algn="just">
              <a:lnSpc>
                <a:spcPct val="170000"/>
              </a:lnSpc>
              <a:buFont typeface="Wingdings" pitchFamily="2" charset="2"/>
              <a:buChar char="Ø"/>
            </a:pPr>
            <a:r>
              <a:rPr lang="tr-TR" sz="1800" dirty="0"/>
              <a:t>Tüm hastalar yoğun bakıma transfer edilmiştir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785794"/>
            <a:ext cx="7467600" cy="428604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		</a:t>
            </a:r>
            <a:r>
              <a:rPr lang="tr-TR" b="1" dirty="0" err="1"/>
              <a:t>İmaeh</a:t>
            </a:r>
            <a:r>
              <a:rPr lang="tr-TR" b="1" dirty="0"/>
              <a:t> protokolü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2900354" cy="4572000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</a:pPr>
            <a:endParaRPr lang="tr-TR" dirty="0"/>
          </a:p>
          <a:p>
            <a:pPr algn="just">
              <a:lnSpc>
                <a:spcPct val="150000"/>
              </a:lnSpc>
              <a:buNone/>
            </a:pPr>
            <a:r>
              <a:rPr lang="tr-TR" dirty="0"/>
              <a:t>	Per op ve post op kullanılmak üzere hazırlanmış </a:t>
            </a:r>
            <a:r>
              <a:rPr lang="tr-TR" dirty="0" err="1"/>
              <a:t>ototransfüzyon</a:t>
            </a:r>
            <a:endParaRPr lang="tr-TR" dirty="0"/>
          </a:p>
        </p:txBody>
      </p:sp>
      <p:pic>
        <p:nvPicPr>
          <p:cNvPr id="7170" name="Picture 2" descr="C:\Users\ramazan.bacaksiz\Desktop\SG\TAAA\resim\IMG_298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107662" y="2035952"/>
            <a:ext cx="3929072" cy="3429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r>
              <a:rPr lang="tr-TR" b="1" dirty="0"/>
              <a:t>   Bos </a:t>
            </a:r>
            <a:r>
              <a:rPr lang="tr-TR" b="1" dirty="0" err="1"/>
              <a:t>kateterizasyonu</a:t>
            </a:r>
            <a:r>
              <a:rPr lang="tr-TR" b="1" dirty="0"/>
              <a:t> ve bos basıncı takibi</a:t>
            </a:r>
          </a:p>
        </p:txBody>
      </p:sp>
      <p:pic>
        <p:nvPicPr>
          <p:cNvPr id="3077" name="Picture 5" descr="C:\Users\admin\Desktop\TAAACPB\TKDC\TAAA RESİM\RESİM EDİT\BOS MONİTOR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071546"/>
            <a:ext cx="3971924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 descr="C:\Users\ramazan.bacaksiz\Desktop\SG\TAAA\resim\WhatsApp Image 2021-09-25 at 10.53.13.jpe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4674" y="1071546"/>
            <a:ext cx="3759225" cy="5100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2910" y="1000108"/>
            <a:ext cx="7467600" cy="571504"/>
          </a:xfrm>
        </p:spPr>
        <p:txBody>
          <a:bodyPr>
            <a:normAutofit/>
          </a:bodyPr>
          <a:lstStyle/>
          <a:p>
            <a:r>
              <a:rPr lang="tr-TR" b="1" dirty="0"/>
              <a:t>Bos  Basıncı ve Takibi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7467600" cy="471490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tr-TR" sz="1800" dirty="0"/>
              <a:t>		</a:t>
            </a:r>
          </a:p>
          <a:p>
            <a:pPr algn="just">
              <a:lnSpc>
                <a:spcPct val="150000"/>
              </a:lnSpc>
              <a:buNone/>
            </a:pPr>
            <a:r>
              <a:rPr lang="tr-TR" sz="1800" dirty="0"/>
              <a:t>	TAAA cerrahisinde </a:t>
            </a:r>
            <a:r>
              <a:rPr lang="tr-TR" sz="1800" dirty="0" err="1"/>
              <a:t>medulla</a:t>
            </a:r>
            <a:r>
              <a:rPr lang="tr-TR" sz="1800" dirty="0"/>
              <a:t> </a:t>
            </a:r>
            <a:r>
              <a:rPr lang="tr-TR" sz="1800" dirty="0" err="1"/>
              <a:t>spinalisin</a:t>
            </a:r>
            <a:r>
              <a:rPr lang="tr-TR" sz="1800" dirty="0"/>
              <a:t> korunması nörolojik sekel oluşmaması açısından önemlidir. </a:t>
            </a:r>
          </a:p>
          <a:p>
            <a:pPr algn="just">
              <a:lnSpc>
                <a:spcPct val="150000"/>
              </a:lnSpc>
              <a:buNone/>
            </a:pPr>
            <a:r>
              <a:rPr lang="tr-TR" sz="1800" dirty="0"/>
              <a:t>		Bunun için;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dirty="0"/>
              <a:t>Per op ve post op (24- 72 saat) dönemde bos drenajı yapılır.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dirty="0"/>
              <a:t>Per op bos basıncı 10-12 mm/</a:t>
            </a:r>
            <a:r>
              <a:rPr lang="tr-TR" sz="1800" dirty="0" err="1"/>
              <a:t>Hg</a:t>
            </a:r>
            <a:r>
              <a:rPr lang="tr-TR" sz="1800" dirty="0"/>
              <a:t> geçmeyecek şekilde drene edilmelidir.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dirty="0" err="1"/>
              <a:t>Medulla</a:t>
            </a:r>
            <a:r>
              <a:rPr lang="tr-TR" sz="1800" dirty="0"/>
              <a:t> </a:t>
            </a:r>
            <a:r>
              <a:rPr lang="tr-TR" sz="1800" dirty="0" err="1"/>
              <a:t>spinalis</a:t>
            </a:r>
            <a:r>
              <a:rPr lang="tr-TR" sz="1800" dirty="0"/>
              <a:t> </a:t>
            </a:r>
            <a:r>
              <a:rPr lang="tr-TR" sz="1800" dirty="0" err="1"/>
              <a:t>perfüzyon</a:t>
            </a:r>
            <a:r>
              <a:rPr lang="tr-TR" sz="1800" dirty="0"/>
              <a:t> basıncı = </a:t>
            </a:r>
          </a:p>
          <a:p>
            <a:pPr algn="just">
              <a:lnSpc>
                <a:spcPct val="150000"/>
              </a:lnSpc>
              <a:buNone/>
            </a:pPr>
            <a:r>
              <a:rPr lang="tr-TR" sz="1800" dirty="0"/>
              <a:t>		</a:t>
            </a:r>
            <a:r>
              <a:rPr lang="pt-BR" sz="1800" b="1" dirty="0"/>
              <a:t>Ortalama arter basıncı - BOS basıncı</a:t>
            </a:r>
            <a:endParaRPr lang="tr-TR" sz="1800" b="1" dirty="0"/>
          </a:p>
          <a:p>
            <a:pPr algn="just">
              <a:lnSpc>
                <a:spcPct val="150000"/>
              </a:lnSpc>
              <a:buNone/>
            </a:pPr>
            <a:r>
              <a:rPr lang="tr-TR" sz="1800" b="1" dirty="0"/>
              <a:t>	</a:t>
            </a:r>
            <a:r>
              <a:rPr lang="tr-TR" sz="1800" dirty="0"/>
              <a:t>yeterli </a:t>
            </a:r>
            <a:r>
              <a:rPr lang="tr-TR" sz="1800" dirty="0" err="1"/>
              <a:t>perfüzyon</a:t>
            </a:r>
            <a:r>
              <a:rPr lang="tr-TR" sz="1800" dirty="0"/>
              <a:t> için sistemik basıncın düşürülmemesi ve bos basıncının yükselmemesi gereklidir.</a:t>
            </a:r>
            <a:endParaRPr lang="tr-TR" sz="1800" b="1" dirty="0"/>
          </a:p>
          <a:p>
            <a:pPr algn="just">
              <a:lnSpc>
                <a:spcPct val="150000"/>
              </a:lnSpc>
              <a:buNone/>
            </a:pPr>
            <a:endParaRPr lang="tr-TR" sz="1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42852"/>
            <a:ext cx="7467600" cy="857256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	</a:t>
            </a:r>
            <a:r>
              <a:rPr lang="tr-TR" b="1" dirty="0" err="1"/>
              <a:t>Nırs</a:t>
            </a:r>
            <a:r>
              <a:rPr lang="tr-TR" b="1" dirty="0"/>
              <a:t> – </a:t>
            </a:r>
            <a:r>
              <a:rPr lang="tr-TR" b="1" dirty="0" err="1"/>
              <a:t>femoral</a:t>
            </a:r>
            <a:r>
              <a:rPr lang="tr-TR" b="1" dirty="0"/>
              <a:t> - </a:t>
            </a:r>
            <a:r>
              <a:rPr lang="tr-TR" b="1" dirty="0" err="1"/>
              <a:t>radial</a:t>
            </a:r>
            <a:r>
              <a:rPr lang="tr-TR" b="1" dirty="0"/>
              <a:t> arter ve </a:t>
            </a:r>
            <a:r>
              <a:rPr lang="tr-TR" b="1" dirty="0" err="1"/>
              <a:t>cvp</a:t>
            </a:r>
            <a:r>
              <a:rPr lang="tr-TR" b="1" dirty="0"/>
              <a:t>			</a:t>
            </a:r>
            <a:r>
              <a:rPr lang="tr-TR" b="1" dirty="0" err="1"/>
              <a:t>monitorizasyonu</a:t>
            </a:r>
            <a:endParaRPr lang="tr-TR" b="1" dirty="0"/>
          </a:p>
        </p:txBody>
      </p:sp>
      <p:pic>
        <p:nvPicPr>
          <p:cNvPr id="4098" name="Picture 2" descr="C:\Users\admin\Desktop\TAAACPB\TKDC\TAAA RESİM\RESİM EDİT\NIRS MONİTOR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071546"/>
            <a:ext cx="3971924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admin\Desktop\TAAACPB\TKDC\TAAA RESİM\RESİM EDİT\FEM-RAD MONİTOR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071546"/>
            <a:ext cx="3944963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928670"/>
            <a:ext cx="7467600" cy="631844"/>
          </a:xfrm>
        </p:spPr>
        <p:txBody>
          <a:bodyPr/>
          <a:lstStyle/>
          <a:p>
            <a:r>
              <a:rPr lang="tr-TR" b="1" dirty="0" err="1"/>
              <a:t>Kardiyopulmoner</a:t>
            </a:r>
            <a:r>
              <a:rPr lang="tr-TR" b="1" dirty="0"/>
              <a:t> bypass işlemleri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28596" y="1857364"/>
            <a:ext cx="7467600" cy="407196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000" dirty="0"/>
              <a:t>Çift lümenli </a:t>
            </a:r>
            <a:r>
              <a:rPr lang="tr-TR" sz="2000" dirty="0" err="1"/>
              <a:t>endotrakeal</a:t>
            </a:r>
            <a:r>
              <a:rPr lang="tr-TR" sz="2000" dirty="0"/>
              <a:t> tüp ile </a:t>
            </a:r>
            <a:r>
              <a:rPr lang="tr-TR" sz="2000" dirty="0" err="1"/>
              <a:t>entübe</a:t>
            </a:r>
            <a:r>
              <a:rPr lang="tr-TR" sz="2000" dirty="0"/>
              <a:t> edilip tek akciğerde koruyucu </a:t>
            </a:r>
            <a:r>
              <a:rPr lang="tr-TR" sz="2000" dirty="0" err="1"/>
              <a:t>ventilasyon</a:t>
            </a:r>
            <a:r>
              <a:rPr lang="tr-TR" sz="2000" dirty="0"/>
              <a:t> stratejileri (5-6 ml/</a:t>
            </a:r>
            <a:r>
              <a:rPr lang="tr-TR" sz="2000" dirty="0" err="1"/>
              <a:t>dk</a:t>
            </a:r>
            <a:r>
              <a:rPr lang="tr-TR" sz="2000" dirty="0"/>
              <a:t>/kg TV) ile </a:t>
            </a:r>
            <a:r>
              <a:rPr lang="tr-TR" sz="2000" dirty="0" err="1"/>
              <a:t>ventilatör</a:t>
            </a:r>
            <a:r>
              <a:rPr lang="tr-TR" sz="2000" dirty="0"/>
              <a:t> desteği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000" dirty="0"/>
              <a:t>Sağ </a:t>
            </a:r>
            <a:r>
              <a:rPr lang="tr-TR" sz="2000" dirty="0" err="1"/>
              <a:t>lateral</a:t>
            </a:r>
            <a:r>
              <a:rPr lang="tr-TR" sz="2000" dirty="0"/>
              <a:t> pozisyon (45 °)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000" dirty="0"/>
              <a:t>Cerrahi öncesi tam doz </a:t>
            </a:r>
            <a:r>
              <a:rPr lang="tr-TR" sz="2000" dirty="0" err="1"/>
              <a:t>heparinizasyon</a:t>
            </a:r>
            <a:r>
              <a:rPr lang="tr-TR" sz="2000" dirty="0"/>
              <a:t>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000" dirty="0" err="1"/>
              <a:t>Femoral</a:t>
            </a:r>
            <a:r>
              <a:rPr lang="tr-TR" sz="2000" dirty="0"/>
              <a:t> arter </a:t>
            </a:r>
            <a:r>
              <a:rPr lang="tr-TR" sz="2000" dirty="0" err="1"/>
              <a:t>femoral</a:t>
            </a:r>
            <a:r>
              <a:rPr lang="tr-TR" sz="2000" dirty="0"/>
              <a:t> </a:t>
            </a:r>
            <a:r>
              <a:rPr lang="tr-TR" sz="2000" dirty="0" err="1"/>
              <a:t>ven</a:t>
            </a:r>
            <a:r>
              <a:rPr lang="tr-TR" sz="2000" dirty="0"/>
              <a:t> </a:t>
            </a:r>
            <a:r>
              <a:rPr lang="tr-TR" sz="2000" dirty="0" err="1"/>
              <a:t>kanülasyonu</a:t>
            </a:r>
            <a:r>
              <a:rPr lang="tr-TR" sz="2000" dirty="0"/>
              <a:t> ( </a:t>
            </a:r>
            <a:r>
              <a:rPr lang="tr-TR" sz="2000" dirty="0" err="1"/>
              <a:t>femoro</a:t>
            </a:r>
            <a:r>
              <a:rPr lang="tr-TR" sz="2000" dirty="0"/>
              <a:t>-</a:t>
            </a:r>
            <a:r>
              <a:rPr lang="tr-TR" sz="2000" dirty="0" err="1"/>
              <a:t>femoral</a:t>
            </a:r>
            <a:r>
              <a:rPr lang="tr-TR" sz="2000" dirty="0"/>
              <a:t> </a:t>
            </a:r>
            <a:r>
              <a:rPr lang="tr-TR" sz="2000" dirty="0" err="1"/>
              <a:t>bypas</a:t>
            </a:r>
            <a:r>
              <a:rPr lang="tr-TR" sz="2000" dirty="0"/>
              <a:t> ile </a:t>
            </a:r>
            <a:r>
              <a:rPr lang="tr-TR" sz="2000" dirty="0" err="1"/>
              <a:t>distal</a:t>
            </a:r>
            <a:r>
              <a:rPr lang="tr-TR" sz="2000" dirty="0"/>
              <a:t> </a:t>
            </a:r>
            <a:r>
              <a:rPr lang="tr-TR" sz="2000" dirty="0" err="1"/>
              <a:t>perfüzyon</a:t>
            </a:r>
            <a:r>
              <a:rPr lang="tr-TR" sz="2000" dirty="0"/>
              <a:t>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endParaRPr lang="tr-TR" sz="2000" dirty="0"/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endParaRPr lang="tr-TR" sz="2000" dirty="0"/>
          </a:p>
        </p:txBody>
      </p:sp>
      <p:pic>
        <p:nvPicPr>
          <p:cNvPr id="4" name="Picture 2" descr="C:\Users\ramazan.bacaksiz\Desktop\SG\TAAA\resim\IMG_29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178828" y="250010"/>
            <a:ext cx="4286278" cy="7072362"/>
          </a:xfrm>
          <a:prstGeom prst="rect">
            <a:avLst/>
          </a:prstGeom>
          <a:noFill/>
        </p:spPr>
      </p:pic>
      <p:pic>
        <p:nvPicPr>
          <p:cNvPr id="5" name="Picture 3" descr="C:\Users\ramazan.bacaksiz\Desktop\SG\TAAA\resim\IMG_29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178827" y="250009"/>
            <a:ext cx="4286280" cy="7072362"/>
          </a:xfrm>
          <a:prstGeom prst="rect">
            <a:avLst/>
          </a:prstGeom>
          <a:noFill/>
        </p:spPr>
      </p:pic>
      <p:pic>
        <p:nvPicPr>
          <p:cNvPr id="7" name="Picture 4" descr="C:\Users\ramazan.bacaksiz\Desktop\SG\TAAA\resim\PHOTO-2021-09-25-15-22-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643050"/>
            <a:ext cx="7215238" cy="4357719"/>
          </a:xfrm>
          <a:prstGeom prst="rect">
            <a:avLst/>
          </a:prstGeom>
          <a:noFill/>
        </p:spPr>
      </p:pic>
      <p:sp>
        <p:nvSpPr>
          <p:cNvPr id="8" name="7 Metin kutusu"/>
          <p:cNvSpPr txBox="1"/>
          <p:nvPr/>
        </p:nvSpPr>
        <p:spPr>
          <a:xfrm>
            <a:off x="5072066" y="44291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4786314" y="4572008"/>
            <a:ext cx="857256" cy="369332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571480"/>
            <a:ext cx="7467600" cy="1143000"/>
          </a:xfrm>
        </p:spPr>
        <p:txBody>
          <a:bodyPr/>
          <a:lstStyle/>
          <a:p>
            <a:r>
              <a:rPr lang="tr-TR" b="1" dirty="0"/>
              <a:t>Sunum Planı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00034" y="1984248"/>
            <a:ext cx="7467600" cy="487375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/>
              <a:t>Tanım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Sınıflandırma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Güncel yayınlar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İMAEH protokolü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Sonuç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Kaynak</a:t>
            </a:r>
          </a:p>
          <a:p>
            <a:pPr algn="just">
              <a:lnSpc>
                <a:spcPct val="150000"/>
              </a:lnSpc>
            </a:pPr>
            <a:endParaRPr lang="tr-TR" dirty="0"/>
          </a:p>
          <a:p>
            <a:pPr algn="just">
              <a:lnSpc>
                <a:spcPct val="150000"/>
              </a:lnSpc>
            </a:pPr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1500174"/>
            <a:ext cx="4286280" cy="4873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5 İçerik Yer Tutucusu" descr="WhatsApp Image 2021-11-04 at 20.43.36.jpe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071546"/>
            <a:ext cx="7467600" cy="560406"/>
          </a:xfrm>
        </p:spPr>
        <p:txBody>
          <a:bodyPr/>
          <a:lstStyle/>
          <a:p>
            <a:r>
              <a:rPr lang="tr-TR" b="1" dirty="0" err="1"/>
              <a:t>Kardiyopulmoner</a:t>
            </a:r>
            <a:r>
              <a:rPr lang="tr-TR" b="1" dirty="0"/>
              <a:t> bypass işlemleri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00034" y="2000240"/>
            <a:ext cx="7467600" cy="3616456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000" dirty="0" err="1"/>
              <a:t>Distal</a:t>
            </a:r>
            <a:r>
              <a:rPr lang="tr-TR" sz="2000" dirty="0"/>
              <a:t> aortta ise </a:t>
            </a:r>
            <a:r>
              <a:rPr lang="tr-TR" sz="2000" dirty="0" err="1"/>
              <a:t>arteryel</a:t>
            </a:r>
            <a:r>
              <a:rPr lang="tr-TR" sz="2000" dirty="0"/>
              <a:t> basıncı 60 – 80 </a:t>
            </a:r>
            <a:r>
              <a:rPr lang="tr-TR" sz="2000" dirty="0" err="1"/>
              <a:t>mmHg</a:t>
            </a:r>
            <a:r>
              <a:rPr lang="tr-TR" sz="2000" dirty="0"/>
              <a:t> arasında tutmak için 1000 – 1500 ml / </a:t>
            </a:r>
            <a:r>
              <a:rPr lang="tr-TR" sz="2000" dirty="0" err="1"/>
              <a:t>dk</a:t>
            </a:r>
            <a:r>
              <a:rPr lang="tr-TR" sz="2000" dirty="0"/>
              <a:t> </a:t>
            </a:r>
            <a:r>
              <a:rPr lang="tr-TR" sz="2000" dirty="0" err="1"/>
              <a:t>femoro</a:t>
            </a:r>
            <a:r>
              <a:rPr lang="tr-TR" sz="2000" dirty="0"/>
              <a:t>-</a:t>
            </a:r>
            <a:r>
              <a:rPr lang="tr-TR" sz="2000" dirty="0" err="1"/>
              <a:t>femoral</a:t>
            </a:r>
            <a:r>
              <a:rPr lang="tr-TR" sz="2000" dirty="0"/>
              <a:t> </a:t>
            </a:r>
            <a:r>
              <a:rPr lang="tr-TR" sz="2000" dirty="0" err="1"/>
              <a:t>perfüzyon</a:t>
            </a:r>
            <a:endParaRPr lang="tr-TR" sz="2000" dirty="0"/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000" dirty="0" err="1"/>
              <a:t>Femoral</a:t>
            </a:r>
            <a:r>
              <a:rPr lang="tr-TR" sz="2000" dirty="0"/>
              <a:t> arter– </a:t>
            </a:r>
            <a:r>
              <a:rPr lang="tr-TR" sz="2000" dirty="0" err="1"/>
              <a:t>femoral</a:t>
            </a:r>
            <a:r>
              <a:rPr lang="tr-TR" sz="2000" dirty="0"/>
              <a:t> </a:t>
            </a:r>
            <a:r>
              <a:rPr lang="tr-TR" sz="2000" dirty="0" err="1"/>
              <a:t>ven</a:t>
            </a:r>
            <a:r>
              <a:rPr lang="tr-TR" sz="2000" dirty="0"/>
              <a:t> </a:t>
            </a:r>
            <a:r>
              <a:rPr lang="tr-TR" sz="2000" dirty="0" err="1"/>
              <a:t>distal</a:t>
            </a:r>
            <a:r>
              <a:rPr lang="tr-TR" sz="2000" dirty="0"/>
              <a:t> organ </a:t>
            </a:r>
            <a:r>
              <a:rPr lang="tr-TR" sz="2000" dirty="0" err="1"/>
              <a:t>perfüzyonu</a:t>
            </a:r>
            <a:r>
              <a:rPr lang="tr-TR" sz="2000" dirty="0"/>
              <a:t> [</a:t>
            </a:r>
            <a:r>
              <a:rPr lang="tr-TR" sz="2000" dirty="0" err="1"/>
              <a:t>antegrad</a:t>
            </a:r>
            <a:r>
              <a:rPr lang="tr-TR" sz="2000" dirty="0"/>
              <a:t> kan] 32 °C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000" dirty="0" err="1"/>
              <a:t>Femoral</a:t>
            </a:r>
            <a:r>
              <a:rPr lang="tr-TR" sz="2000" dirty="0"/>
              <a:t> arter – </a:t>
            </a:r>
            <a:r>
              <a:rPr lang="tr-TR" sz="2000" dirty="0" err="1"/>
              <a:t>femoral</a:t>
            </a:r>
            <a:r>
              <a:rPr lang="tr-TR" sz="2000" dirty="0"/>
              <a:t> </a:t>
            </a:r>
            <a:r>
              <a:rPr lang="tr-TR" sz="2000" dirty="0" err="1"/>
              <a:t>ven</a:t>
            </a:r>
            <a:r>
              <a:rPr lang="tr-TR" sz="2000" dirty="0"/>
              <a:t> + sol </a:t>
            </a:r>
            <a:r>
              <a:rPr lang="tr-TR" sz="2000" dirty="0" err="1"/>
              <a:t>atriyum</a:t>
            </a:r>
            <a:r>
              <a:rPr lang="tr-TR" sz="2000" dirty="0"/>
              <a:t> </a:t>
            </a:r>
            <a:r>
              <a:rPr lang="tr-TR" sz="2000" dirty="0" err="1"/>
              <a:t>apex</a:t>
            </a:r>
            <a:r>
              <a:rPr lang="tr-TR" sz="2000" dirty="0"/>
              <a:t> ile [</a:t>
            </a:r>
            <a:r>
              <a:rPr lang="tr-TR" sz="2000" dirty="0" err="1"/>
              <a:t>atrial</a:t>
            </a:r>
            <a:r>
              <a:rPr lang="tr-TR" sz="2000" dirty="0"/>
              <a:t> </a:t>
            </a:r>
            <a:r>
              <a:rPr lang="tr-TR" sz="2000" dirty="0" err="1"/>
              <a:t>fibrilasyon</a:t>
            </a:r>
            <a:r>
              <a:rPr lang="tr-TR" sz="2000" dirty="0"/>
              <a:t>] </a:t>
            </a:r>
            <a:r>
              <a:rPr lang="tr-TR" sz="2000" dirty="0" err="1"/>
              <a:t>perfüzyon</a:t>
            </a:r>
            <a:r>
              <a:rPr lang="tr-TR" sz="2000" dirty="0"/>
              <a:t> 25 °C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000" dirty="0" err="1"/>
              <a:t>Radial</a:t>
            </a:r>
            <a:r>
              <a:rPr lang="tr-TR" sz="2000" dirty="0"/>
              <a:t> arter basıncı, sağ </a:t>
            </a:r>
            <a:r>
              <a:rPr lang="tr-TR" sz="2000" dirty="0" err="1"/>
              <a:t>atrium</a:t>
            </a:r>
            <a:r>
              <a:rPr lang="tr-TR" sz="2000" dirty="0"/>
              <a:t> volümüne bağlı olduğu için </a:t>
            </a:r>
            <a:r>
              <a:rPr lang="tr-TR" sz="2000" dirty="0" err="1"/>
              <a:t>venöz</a:t>
            </a:r>
            <a:r>
              <a:rPr lang="tr-TR" sz="2000" dirty="0"/>
              <a:t> hat </a:t>
            </a:r>
            <a:r>
              <a:rPr lang="tr-TR" sz="2000" dirty="0" err="1"/>
              <a:t>oklüde</a:t>
            </a:r>
            <a:r>
              <a:rPr lang="tr-TR" sz="2000" dirty="0"/>
              <a:t> edilerek istenilen aralıkta tutulur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endParaRPr lang="tr-TR" sz="2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1071546"/>
            <a:ext cx="7467600" cy="560406"/>
          </a:xfrm>
        </p:spPr>
        <p:txBody>
          <a:bodyPr/>
          <a:lstStyle/>
          <a:p>
            <a:r>
              <a:rPr lang="tr-TR" b="1" dirty="0"/>
              <a:t>Sonuçlar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00034" y="1857364"/>
            <a:ext cx="7467600" cy="404337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tr-TR" sz="2000" b="1" dirty="0"/>
              <a:t>TAAA cerrahisinde;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000" dirty="0" err="1"/>
              <a:t>Femoral</a:t>
            </a:r>
            <a:r>
              <a:rPr lang="tr-TR" sz="2000" dirty="0"/>
              <a:t> arter – </a:t>
            </a:r>
            <a:r>
              <a:rPr lang="tr-TR" sz="2000" dirty="0" err="1"/>
              <a:t>femoral</a:t>
            </a:r>
            <a:r>
              <a:rPr lang="tr-TR" sz="2000" dirty="0"/>
              <a:t> </a:t>
            </a:r>
            <a:r>
              <a:rPr lang="tr-TR" sz="2000" dirty="0" err="1"/>
              <a:t>ven</a:t>
            </a:r>
            <a:r>
              <a:rPr lang="tr-TR" sz="2000" dirty="0"/>
              <a:t> </a:t>
            </a:r>
            <a:r>
              <a:rPr lang="tr-TR" sz="2000" dirty="0" err="1"/>
              <a:t>kanülasyonu</a:t>
            </a:r>
            <a:r>
              <a:rPr lang="tr-TR" sz="2000" dirty="0"/>
              <a:t> tekniği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000" dirty="0" err="1"/>
              <a:t>Antegrad</a:t>
            </a:r>
            <a:r>
              <a:rPr lang="tr-TR" sz="2000" dirty="0"/>
              <a:t> kan ile </a:t>
            </a:r>
            <a:r>
              <a:rPr lang="tr-TR" sz="2000" dirty="0" err="1"/>
              <a:t>distal</a:t>
            </a:r>
            <a:r>
              <a:rPr lang="tr-TR" sz="2000" dirty="0"/>
              <a:t> organ </a:t>
            </a:r>
            <a:r>
              <a:rPr lang="tr-TR" sz="2000" dirty="0" err="1"/>
              <a:t>perfüzyonu</a:t>
            </a:r>
            <a:r>
              <a:rPr lang="tr-TR" sz="2000" dirty="0"/>
              <a:t>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000" dirty="0" err="1"/>
              <a:t>Venöz</a:t>
            </a:r>
            <a:r>
              <a:rPr lang="tr-TR" sz="2000" dirty="0"/>
              <a:t> </a:t>
            </a:r>
            <a:r>
              <a:rPr lang="tr-TR" sz="2000" dirty="0" err="1"/>
              <a:t>oklüdasyon</a:t>
            </a:r>
            <a:r>
              <a:rPr lang="tr-TR" sz="2000" dirty="0"/>
              <a:t> volüm düzenleme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000" dirty="0"/>
              <a:t>Yöntemleri kullanılarak sağlanan </a:t>
            </a:r>
            <a:r>
              <a:rPr lang="tr-TR" sz="2000" dirty="0" err="1"/>
              <a:t>femoral</a:t>
            </a:r>
            <a:r>
              <a:rPr lang="tr-TR" sz="2000" dirty="0"/>
              <a:t> arter-</a:t>
            </a:r>
            <a:r>
              <a:rPr lang="tr-TR" sz="2000" dirty="0" err="1"/>
              <a:t>radial</a:t>
            </a:r>
            <a:r>
              <a:rPr lang="tr-TR" sz="2000" dirty="0"/>
              <a:t> arter basıncı dengesi, BOS basıncı takibi ve NIRS </a:t>
            </a:r>
            <a:r>
              <a:rPr lang="tr-TR" sz="2000" dirty="0" err="1"/>
              <a:t>monitörizasyonun</a:t>
            </a:r>
            <a:r>
              <a:rPr lang="tr-TR" sz="2000" dirty="0"/>
              <a:t> yapılan operasyon sonuçlarında daha faydalı olacağını düşünmekteyiz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980728"/>
            <a:ext cx="7467600" cy="500066"/>
          </a:xfrm>
        </p:spPr>
        <p:txBody>
          <a:bodyPr>
            <a:normAutofit fontScale="90000"/>
          </a:bodyPr>
          <a:lstStyle/>
          <a:p>
            <a:br>
              <a:rPr lang="tr-TR" b="1" dirty="0"/>
            </a:br>
            <a:br>
              <a:rPr lang="tr-TR" b="1" dirty="0"/>
            </a:br>
            <a:r>
              <a:rPr lang="tr-TR" b="1" dirty="0"/>
              <a:t>Kaynaklar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39552" y="1844824"/>
            <a:ext cx="7467600" cy="4143404"/>
          </a:xfrm>
        </p:spPr>
        <p:txBody>
          <a:bodyPr>
            <a:noAutofit/>
          </a:bodyPr>
          <a:lstStyle/>
          <a:p>
            <a:pPr marL="457200" lvl="0" indent="-457200" algn="just">
              <a:lnSpc>
                <a:spcPct val="150000"/>
              </a:lnSpc>
              <a:buNone/>
            </a:pPr>
            <a:r>
              <a:rPr lang="tr-TR" sz="1800" dirty="0"/>
              <a:t>1)  Bilgen F, </a:t>
            </a:r>
            <a:r>
              <a:rPr lang="tr-TR" sz="1800" dirty="0" err="1"/>
              <a:t>Büket</a:t>
            </a:r>
            <a:r>
              <a:rPr lang="tr-TR" sz="1800" dirty="0"/>
              <a:t> S, TKDCD Aort Cerrahisinde Tanı ve Tedavi Kılavuzu, 2008, </a:t>
            </a:r>
            <a:r>
              <a:rPr lang="tr-TR" sz="1800" dirty="0" err="1"/>
              <a:t>sy</a:t>
            </a:r>
            <a:r>
              <a:rPr lang="tr-TR" sz="1800" dirty="0"/>
              <a:t>; 19</a:t>
            </a:r>
          </a:p>
          <a:p>
            <a:pPr algn="just">
              <a:lnSpc>
                <a:spcPct val="150000"/>
              </a:lnSpc>
              <a:buNone/>
            </a:pPr>
            <a:r>
              <a:rPr lang="tr-TR" sz="1800" dirty="0"/>
              <a:t>2) </a:t>
            </a:r>
            <a:r>
              <a:rPr lang="tr-TR" sz="1800" dirty="0" err="1"/>
              <a:t>Coselli</a:t>
            </a:r>
            <a:r>
              <a:rPr lang="tr-TR" sz="1800" dirty="0"/>
              <a:t> J. et al, </a:t>
            </a:r>
            <a:r>
              <a:rPr lang="tr-TR" sz="1800" dirty="0" err="1"/>
              <a:t>Outcomes</a:t>
            </a:r>
            <a:r>
              <a:rPr lang="tr-TR" sz="1800" dirty="0"/>
              <a:t> of 3309 </a:t>
            </a:r>
            <a:r>
              <a:rPr lang="tr-TR" sz="1800" dirty="0" err="1"/>
              <a:t>thoracoabdominal</a:t>
            </a:r>
            <a:r>
              <a:rPr lang="tr-TR" sz="1800" dirty="0"/>
              <a:t> </a:t>
            </a:r>
            <a:r>
              <a:rPr lang="tr-TR" sz="1800" dirty="0" err="1"/>
              <a:t>aortic</a:t>
            </a:r>
            <a:r>
              <a:rPr lang="tr-TR" sz="1800" dirty="0"/>
              <a:t> </a:t>
            </a:r>
            <a:r>
              <a:rPr lang="tr-TR" sz="1800" dirty="0" err="1"/>
              <a:t>aneurysm</a:t>
            </a:r>
            <a:r>
              <a:rPr lang="tr-TR" sz="1800" dirty="0"/>
              <a:t> </a:t>
            </a:r>
            <a:r>
              <a:rPr lang="tr-TR" sz="1800" dirty="0" err="1"/>
              <a:t>repairs</a:t>
            </a:r>
            <a:r>
              <a:rPr lang="tr-TR" sz="1800" dirty="0"/>
              <a:t>, </a:t>
            </a:r>
            <a:r>
              <a:rPr lang="en-US" sz="1800" dirty="0"/>
              <a:t>Journal of Thoracic and Cardiovascular Surgery, The, 2016-05-01, Volume 151, Issue 5, Pages 1323-1338</a:t>
            </a:r>
            <a:endParaRPr lang="tr-TR" sz="1800" dirty="0"/>
          </a:p>
          <a:p>
            <a:pPr algn="just">
              <a:buNone/>
            </a:pPr>
            <a:r>
              <a:rPr lang="tr-TR" sz="1800" dirty="0"/>
              <a:t>3) Mataracı İ. et al, </a:t>
            </a:r>
            <a:r>
              <a:rPr lang="tr-TR" sz="1800" dirty="0" err="1"/>
              <a:t>Torakoabdominal</a:t>
            </a:r>
            <a:r>
              <a:rPr lang="tr-TR" sz="1800" dirty="0"/>
              <a:t> aort anevrizması ve </a:t>
            </a:r>
            <a:r>
              <a:rPr lang="tr-TR" sz="1800" dirty="0" err="1"/>
              <a:t>diseksiyonlarının</a:t>
            </a:r>
            <a:r>
              <a:rPr lang="tr-TR" sz="1800" dirty="0"/>
              <a:t> </a:t>
            </a:r>
            <a:r>
              <a:rPr lang="tr-TR" sz="1800" dirty="0" err="1"/>
              <a:t>distal</a:t>
            </a:r>
            <a:r>
              <a:rPr lang="tr-TR" sz="1800" dirty="0"/>
              <a:t> </a:t>
            </a:r>
            <a:r>
              <a:rPr lang="tr-TR" sz="1800" dirty="0" err="1"/>
              <a:t>femoro-femoral</a:t>
            </a:r>
            <a:r>
              <a:rPr lang="tr-TR" sz="1800" dirty="0"/>
              <a:t> </a:t>
            </a:r>
            <a:r>
              <a:rPr lang="tr-TR" sz="1800" dirty="0" err="1"/>
              <a:t>perfüzyon</a:t>
            </a:r>
            <a:r>
              <a:rPr lang="tr-TR" sz="1800" dirty="0"/>
              <a:t> tekniğiyle cerrahi onarımı, Türk Göğüs Kalp Damar Cerrahisi Dergisi, 2009. 17; 1-7 </a:t>
            </a:r>
          </a:p>
          <a:p>
            <a:pPr algn="just">
              <a:buNone/>
            </a:pPr>
            <a:r>
              <a:rPr lang="tr-TR" sz="1800" dirty="0"/>
              <a:t>4) </a:t>
            </a:r>
            <a:r>
              <a:rPr lang="tr-TR" sz="1800" dirty="0" err="1"/>
              <a:t>Nicholas</a:t>
            </a:r>
            <a:r>
              <a:rPr lang="tr-TR" sz="1800" dirty="0"/>
              <a:t> T. et al, </a:t>
            </a:r>
            <a:r>
              <a:rPr lang="en-US" sz="1800" dirty="0" err="1"/>
              <a:t>Thoracoabdominal</a:t>
            </a:r>
            <a:r>
              <a:rPr lang="en-US" sz="1800" dirty="0"/>
              <a:t> aortic aneurysm repair using hypothermic cardiopulmonary bypass and circulatory arrest</a:t>
            </a:r>
            <a:r>
              <a:rPr lang="tr-TR" sz="1800" dirty="0"/>
              <a:t>, </a:t>
            </a:r>
            <a:r>
              <a:rPr lang="en-US" sz="1800" dirty="0"/>
              <a:t>Ann </a:t>
            </a:r>
            <a:r>
              <a:rPr lang="en-US" sz="1800" dirty="0" err="1"/>
              <a:t>Cardiotho</a:t>
            </a:r>
            <a:r>
              <a:rPr lang="tr-TR" sz="1800" dirty="0" err="1"/>
              <a:t>raic</a:t>
            </a:r>
            <a:r>
              <a:rPr lang="tr-TR" sz="1800" dirty="0"/>
              <a:t> </a:t>
            </a:r>
            <a:r>
              <a:rPr lang="tr-TR" sz="1800" dirty="0" err="1"/>
              <a:t>Surg</a:t>
            </a:r>
            <a:r>
              <a:rPr lang="tr-TR" sz="1800" dirty="0"/>
              <a:t>.</a:t>
            </a:r>
            <a:r>
              <a:rPr lang="en-US" sz="1800" dirty="0"/>
              <a:t> 2012 Sep; 1(3): 409–411.</a:t>
            </a:r>
          </a:p>
          <a:p>
            <a:pPr algn="just">
              <a:buNone/>
            </a:pPr>
            <a:endParaRPr lang="tr-TR" sz="1800" dirty="0"/>
          </a:p>
          <a:p>
            <a:pPr algn="just">
              <a:buNone/>
            </a:pPr>
            <a:endParaRPr lang="tr-TR" sz="1800" dirty="0"/>
          </a:p>
          <a:p>
            <a:pPr algn="just">
              <a:lnSpc>
                <a:spcPct val="150000"/>
              </a:lnSpc>
              <a:buNone/>
            </a:pPr>
            <a:endParaRPr lang="tr-TR" sz="1800" dirty="0"/>
          </a:p>
          <a:p>
            <a:pPr algn="just">
              <a:lnSpc>
                <a:spcPct val="150000"/>
              </a:lnSpc>
              <a:buNone/>
            </a:pPr>
            <a:endParaRPr lang="tr-TR" sz="1800" dirty="0"/>
          </a:p>
          <a:p>
            <a:pPr lvl="0" algn="just">
              <a:lnSpc>
                <a:spcPct val="150000"/>
              </a:lnSpc>
              <a:buNone/>
            </a:pPr>
            <a:endParaRPr lang="tr-TR" sz="1800" dirty="0"/>
          </a:p>
          <a:p>
            <a:pPr algn="just">
              <a:lnSpc>
                <a:spcPct val="150000"/>
              </a:lnSpc>
              <a:buNone/>
            </a:pPr>
            <a:endParaRPr lang="tr-TR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928670"/>
            <a:ext cx="7467600" cy="703282"/>
          </a:xfrm>
        </p:spPr>
        <p:txBody>
          <a:bodyPr/>
          <a:lstStyle/>
          <a:p>
            <a:r>
              <a:rPr lang="tr-TR" b="1" dirty="0"/>
              <a:t>TANIM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400552" cy="425769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tr-TR" sz="2000" dirty="0"/>
              <a:t>    </a:t>
            </a:r>
          </a:p>
          <a:p>
            <a:pPr algn="just">
              <a:lnSpc>
                <a:spcPct val="150000"/>
              </a:lnSpc>
              <a:buNone/>
            </a:pPr>
            <a:r>
              <a:rPr lang="tr-TR" sz="2000" dirty="0"/>
              <a:t>	Torakoabdominal aort anevrizması (TAAA) sol </a:t>
            </a:r>
            <a:r>
              <a:rPr lang="tr-TR" sz="2000" dirty="0" err="1"/>
              <a:t>subclavien</a:t>
            </a:r>
            <a:r>
              <a:rPr lang="tr-TR" sz="2000" dirty="0"/>
              <a:t> arterin </a:t>
            </a:r>
            <a:r>
              <a:rPr lang="tr-TR" sz="2000" dirty="0" err="1"/>
              <a:t>distalinde</a:t>
            </a:r>
            <a:r>
              <a:rPr lang="tr-TR" sz="2000" dirty="0"/>
              <a:t> desenden </a:t>
            </a:r>
            <a:r>
              <a:rPr lang="tr-TR" sz="2000" dirty="0" err="1"/>
              <a:t>torasik</a:t>
            </a:r>
            <a:r>
              <a:rPr lang="tr-TR" sz="2000" dirty="0"/>
              <a:t> aortanın herhangi bir yerinden başlayıp, </a:t>
            </a:r>
            <a:r>
              <a:rPr lang="tr-TR" sz="2000" dirty="0" err="1"/>
              <a:t>abdominal</a:t>
            </a:r>
            <a:r>
              <a:rPr lang="tr-TR" sz="2000" dirty="0"/>
              <a:t> aortanın bazen </a:t>
            </a:r>
            <a:r>
              <a:rPr lang="tr-TR" sz="2000" dirty="0" err="1"/>
              <a:t>suprarenal</a:t>
            </a:r>
            <a:r>
              <a:rPr lang="tr-TR" sz="2000" dirty="0"/>
              <a:t> bölümünü, bazen de tümünü kapsayabilirler.</a:t>
            </a:r>
            <a:r>
              <a:rPr lang="tr-TR" sz="2000" dirty="0" err="1"/>
              <a:t>Crawford</a:t>
            </a:r>
            <a:r>
              <a:rPr lang="tr-TR" sz="2000" dirty="0"/>
              <a:t> </a:t>
            </a:r>
            <a:r>
              <a:rPr lang="tr-TR" sz="2000"/>
              <a:t>sınıflandırmasına </a:t>
            </a:r>
            <a:r>
              <a:rPr lang="tr-TR" sz="2000" dirty="0"/>
              <a:t>göre 4 tipi vardır. 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1857364"/>
            <a:ext cx="365760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642918"/>
            <a:ext cx="7467600" cy="654032"/>
          </a:xfrm>
        </p:spPr>
        <p:txBody>
          <a:bodyPr/>
          <a:lstStyle/>
          <a:p>
            <a:r>
              <a:rPr lang="tr-TR" b="1" dirty="0"/>
              <a:t>	   TAAA   SINIFLANDIRILMASI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endParaRPr lang="tr-TR" sz="2000" dirty="0"/>
          </a:p>
          <a:p>
            <a:pPr algn="just">
              <a:lnSpc>
                <a:spcPct val="150000"/>
              </a:lnSpc>
              <a:buNone/>
            </a:pPr>
            <a:endParaRPr lang="tr-TR" sz="2000" dirty="0"/>
          </a:p>
          <a:p>
            <a:pPr algn="just">
              <a:lnSpc>
                <a:spcPct val="150000"/>
              </a:lnSpc>
              <a:buNone/>
            </a:pPr>
            <a:r>
              <a:rPr lang="tr-TR" sz="2000" dirty="0"/>
              <a:t>	</a:t>
            </a:r>
            <a:r>
              <a:rPr lang="tr-TR" sz="2000" b="1" dirty="0"/>
              <a:t>Tip I</a:t>
            </a:r>
            <a:r>
              <a:rPr lang="tr-TR" sz="2000" dirty="0"/>
              <a:t>: Sol </a:t>
            </a:r>
            <a:r>
              <a:rPr lang="tr-TR" sz="2000" dirty="0" err="1"/>
              <a:t>subklaviyen</a:t>
            </a:r>
            <a:r>
              <a:rPr lang="tr-TR" sz="2000" dirty="0"/>
              <a:t> arterin altından başlayıp </a:t>
            </a:r>
            <a:r>
              <a:rPr lang="tr-TR" sz="2000" dirty="0" err="1"/>
              <a:t>çöliyak</a:t>
            </a:r>
            <a:r>
              <a:rPr lang="tr-TR" sz="2000" dirty="0"/>
              <a:t> yada </a:t>
            </a:r>
            <a:r>
              <a:rPr lang="tr-TR" sz="2000" dirty="0" err="1"/>
              <a:t>süperior</a:t>
            </a:r>
            <a:r>
              <a:rPr lang="tr-TR" sz="2000" dirty="0"/>
              <a:t> </a:t>
            </a:r>
            <a:r>
              <a:rPr lang="tr-TR" sz="2000" dirty="0" err="1"/>
              <a:t>mezenterik</a:t>
            </a:r>
            <a:r>
              <a:rPr lang="tr-TR" sz="2000" dirty="0"/>
              <a:t> arter hizasına kadar yada </a:t>
            </a:r>
            <a:r>
              <a:rPr lang="tr-TR" sz="2000" dirty="0" err="1"/>
              <a:t>renal</a:t>
            </a:r>
            <a:r>
              <a:rPr lang="tr-TR" sz="2000" dirty="0"/>
              <a:t> arterlerin çıkışına kadar devam eden anevrizmalar. 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1643050"/>
            <a:ext cx="4000528" cy="4248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	   TAAA   SINIFLANDIRILMASI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28596" y="1714488"/>
            <a:ext cx="3829048" cy="4829196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None/>
            </a:pPr>
            <a:r>
              <a:rPr lang="tr-TR" dirty="0"/>
              <a:t>	</a:t>
            </a:r>
            <a:r>
              <a:rPr lang="tr-TR" b="1" dirty="0"/>
              <a:t>Tip II</a:t>
            </a:r>
            <a:r>
              <a:rPr lang="tr-TR" dirty="0"/>
              <a:t>: Sol </a:t>
            </a:r>
            <a:r>
              <a:rPr lang="tr-TR" dirty="0" err="1"/>
              <a:t>subklaviyen</a:t>
            </a:r>
            <a:r>
              <a:rPr lang="tr-TR" dirty="0"/>
              <a:t> arterin alt ucundan başlayıp </a:t>
            </a:r>
            <a:r>
              <a:rPr lang="tr-TR" dirty="0" err="1"/>
              <a:t>iliak</a:t>
            </a:r>
            <a:r>
              <a:rPr lang="tr-TR" dirty="0"/>
              <a:t> </a:t>
            </a:r>
            <a:r>
              <a:rPr lang="tr-TR" dirty="0" err="1"/>
              <a:t>bifurkasyona</a:t>
            </a:r>
            <a:r>
              <a:rPr lang="tr-TR" dirty="0"/>
              <a:t> kadar devam eden anevrizmalar. Bu anevrizmalar bazen </a:t>
            </a:r>
            <a:r>
              <a:rPr lang="tr-TR" dirty="0" err="1"/>
              <a:t>proksimale</a:t>
            </a:r>
            <a:r>
              <a:rPr lang="tr-TR" dirty="0"/>
              <a:t> doğru ilerleyerek arkus ve asendan </a:t>
            </a:r>
            <a:r>
              <a:rPr lang="tr-TR" dirty="0" err="1"/>
              <a:t>aortayı</a:t>
            </a:r>
            <a:r>
              <a:rPr lang="tr-TR" dirty="0"/>
              <a:t> da içine alabilir. 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1785926"/>
            <a:ext cx="4500594" cy="3881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85794"/>
            <a:ext cx="7467600" cy="631844"/>
          </a:xfrm>
        </p:spPr>
        <p:txBody>
          <a:bodyPr/>
          <a:lstStyle/>
          <a:p>
            <a:r>
              <a:rPr lang="tr-TR" b="1" dirty="0"/>
              <a:t>	   TAAA   SINIFLANDIRILMASI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tr-TR" sz="2000" dirty="0"/>
              <a:t>	</a:t>
            </a:r>
          </a:p>
          <a:p>
            <a:pPr algn="just">
              <a:lnSpc>
                <a:spcPct val="150000"/>
              </a:lnSpc>
              <a:buNone/>
            </a:pPr>
            <a:r>
              <a:rPr lang="tr-TR" sz="2000" dirty="0"/>
              <a:t>	</a:t>
            </a:r>
          </a:p>
          <a:p>
            <a:pPr algn="just">
              <a:lnSpc>
                <a:spcPct val="150000"/>
              </a:lnSpc>
              <a:buNone/>
            </a:pPr>
            <a:r>
              <a:rPr lang="tr-TR" sz="2000" b="1" dirty="0"/>
              <a:t>	Tip III</a:t>
            </a:r>
            <a:r>
              <a:rPr lang="tr-TR" sz="2000" dirty="0"/>
              <a:t>: </a:t>
            </a:r>
            <a:r>
              <a:rPr lang="tr-TR" sz="2000" dirty="0" err="1"/>
              <a:t>Desendan</a:t>
            </a:r>
            <a:r>
              <a:rPr lang="tr-TR" sz="2000" dirty="0"/>
              <a:t> </a:t>
            </a:r>
            <a:r>
              <a:rPr lang="tr-TR" sz="2000" dirty="0" err="1"/>
              <a:t>aortada</a:t>
            </a:r>
            <a:r>
              <a:rPr lang="tr-TR" sz="2000" dirty="0"/>
              <a:t> yaklaşık 6. </a:t>
            </a:r>
            <a:r>
              <a:rPr lang="tr-TR" sz="2000" dirty="0" err="1"/>
              <a:t>interkostal</a:t>
            </a:r>
            <a:r>
              <a:rPr lang="tr-TR" sz="2000" dirty="0"/>
              <a:t> aralık hizasından başlayıp </a:t>
            </a:r>
            <a:r>
              <a:rPr lang="tr-TR" sz="2000" dirty="0" err="1"/>
              <a:t>iliak</a:t>
            </a:r>
            <a:r>
              <a:rPr lang="tr-TR" sz="2000" dirty="0"/>
              <a:t> </a:t>
            </a:r>
            <a:r>
              <a:rPr lang="tr-TR" sz="2000" dirty="0" err="1"/>
              <a:t>bifurkasyona</a:t>
            </a:r>
            <a:r>
              <a:rPr lang="tr-TR" sz="2000" dirty="0"/>
              <a:t> kadar devam eden anevrizmalar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1752618"/>
            <a:ext cx="3857652" cy="4248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357166"/>
            <a:ext cx="7467600" cy="1143000"/>
          </a:xfrm>
        </p:spPr>
        <p:txBody>
          <a:bodyPr/>
          <a:lstStyle/>
          <a:p>
            <a:r>
              <a:rPr lang="tr-TR" b="1" dirty="0"/>
              <a:t>	   TAAA   SINIFLANDIRILMASI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tr-TR" sz="2000" dirty="0"/>
              <a:t>	</a:t>
            </a:r>
          </a:p>
          <a:p>
            <a:pPr algn="just">
              <a:lnSpc>
                <a:spcPct val="150000"/>
              </a:lnSpc>
              <a:buNone/>
            </a:pPr>
            <a:r>
              <a:rPr lang="tr-TR" sz="2000" dirty="0"/>
              <a:t>	</a:t>
            </a:r>
            <a:r>
              <a:rPr lang="tr-TR" sz="2000" b="1" dirty="0"/>
              <a:t>Tip IV</a:t>
            </a:r>
            <a:r>
              <a:rPr lang="tr-TR" sz="2000" dirty="0"/>
              <a:t>: </a:t>
            </a:r>
            <a:r>
              <a:rPr lang="tr-TR" sz="2000" dirty="0" err="1"/>
              <a:t>Supraçölyak</a:t>
            </a:r>
            <a:r>
              <a:rPr lang="tr-TR" sz="2000" dirty="0"/>
              <a:t> </a:t>
            </a:r>
            <a:r>
              <a:rPr lang="tr-TR" sz="2000" dirty="0" err="1"/>
              <a:t>abdominal</a:t>
            </a:r>
            <a:r>
              <a:rPr lang="tr-TR" sz="2000" dirty="0"/>
              <a:t> </a:t>
            </a:r>
            <a:r>
              <a:rPr lang="tr-TR" sz="2000" dirty="0" err="1"/>
              <a:t>aortada</a:t>
            </a:r>
            <a:r>
              <a:rPr lang="tr-TR" sz="2000" dirty="0"/>
              <a:t> yaklaşık 12. </a:t>
            </a:r>
            <a:r>
              <a:rPr lang="tr-TR" sz="2000" dirty="0" err="1"/>
              <a:t>torakal</a:t>
            </a:r>
            <a:r>
              <a:rPr lang="tr-TR" sz="2000" dirty="0"/>
              <a:t> </a:t>
            </a:r>
            <a:r>
              <a:rPr lang="tr-TR" sz="2000" dirty="0" err="1"/>
              <a:t>vertebra</a:t>
            </a:r>
            <a:r>
              <a:rPr lang="tr-TR" sz="2000" dirty="0"/>
              <a:t> hizasında </a:t>
            </a:r>
            <a:r>
              <a:rPr lang="tr-TR" sz="2000" dirty="0" err="1"/>
              <a:t>hiatustan</a:t>
            </a:r>
            <a:r>
              <a:rPr lang="tr-TR" sz="2000" dirty="0"/>
              <a:t> başlayıp </a:t>
            </a:r>
            <a:r>
              <a:rPr lang="tr-TR" sz="2000" dirty="0" err="1"/>
              <a:t>iliak</a:t>
            </a:r>
            <a:r>
              <a:rPr lang="tr-TR" sz="2000" dirty="0"/>
              <a:t> </a:t>
            </a:r>
            <a:r>
              <a:rPr lang="tr-TR" sz="2000" dirty="0" err="1"/>
              <a:t>bifurkasyona</a:t>
            </a:r>
            <a:r>
              <a:rPr lang="tr-TR" sz="2000" dirty="0"/>
              <a:t> kadar devam eden anevrizmalar.</a:t>
            </a:r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1762125"/>
            <a:ext cx="4000528" cy="4248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571480"/>
            <a:ext cx="7467600" cy="725470"/>
          </a:xfrm>
        </p:spPr>
        <p:txBody>
          <a:bodyPr/>
          <a:lstStyle/>
          <a:p>
            <a:r>
              <a:rPr lang="tr-TR" b="1" dirty="0"/>
              <a:t>		</a:t>
            </a:r>
            <a:r>
              <a:rPr lang="tr-TR" b="1" dirty="0" err="1"/>
              <a:t>Taaa</a:t>
            </a:r>
            <a:r>
              <a:rPr lang="tr-TR" b="1" dirty="0"/>
              <a:t> Tedavi Teknikleri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00034" y="1214422"/>
            <a:ext cx="7467600" cy="5072074"/>
          </a:xfrm>
        </p:spPr>
        <p:txBody>
          <a:bodyPr anchor="t">
            <a:noAutofit/>
          </a:bodyPr>
          <a:lstStyle/>
          <a:p>
            <a:pPr algn="just">
              <a:lnSpc>
                <a:spcPct val="150000"/>
              </a:lnSpc>
              <a:buNone/>
            </a:pPr>
            <a:endParaRPr lang="tr-TR" sz="1800" dirty="0"/>
          </a:p>
          <a:p>
            <a:pPr algn="just">
              <a:lnSpc>
                <a:spcPct val="150000"/>
              </a:lnSpc>
              <a:buNone/>
            </a:pPr>
            <a:r>
              <a:rPr lang="tr-TR" sz="1800" dirty="0"/>
              <a:t>	Tedavideki esas hedef anevrizmanın ortadan kaldırılması ve </a:t>
            </a:r>
            <a:r>
              <a:rPr lang="tr-TR" sz="1800" dirty="0" err="1"/>
              <a:t>aortadan</a:t>
            </a:r>
            <a:r>
              <a:rPr lang="tr-TR" sz="1800" dirty="0"/>
              <a:t> organlara olan </a:t>
            </a:r>
            <a:r>
              <a:rPr lang="tr-TR" sz="1800" dirty="0" err="1"/>
              <a:t>perfüzyonun</a:t>
            </a:r>
            <a:r>
              <a:rPr lang="tr-TR" sz="1800" dirty="0"/>
              <a:t> idamesi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dirty="0"/>
              <a:t>Basit </a:t>
            </a:r>
            <a:r>
              <a:rPr lang="tr-TR" sz="1800" dirty="0" err="1"/>
              <a:t>klempaj</a:t>
            </a:r>
            <a:endParaRPr lang="tr-TR" sz="1800" dirty="0"/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dirty="0" err="1"/>
              <a:t>Distal</a:t>
            </a:r>
            <a:r>
              <a:rPr lang="tr-TR" sz="1800" dirty="0"/>
              <a:t> </a:t>
            </a:r>
            <a:r>
              <a:rPr lang="tr-TR" sz="1800" dirty="0" err="1"/>
              <a:t>aortik</a:t>
            </a:r>
            <a:r>
              <a:rPr lang="tr-TR" sz="1800" dirty="0"/>
              <a:t> </a:t>
            </a:r>
            <a:r>
              <a:rPr lang="tr-TR" sz="1800" dirty="0" err="1"/>
              <a:t>perfüzyon</a:t>
            </a:r>
            <a:endParaRPr lang="tr-TR" sz="1800" dirty="0"/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dirty="0"/>
              <a:t>DHCA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dirty="0"/>
              <a:t>Lokal </a:t>
            </a:r>
            <a:r>
              <a:rPr lang="tr-TR" sz="1800" dirty="0" err="1"/>
              <a:t>hipotermi</a:t>
            </a:r>
            <a:endParaRPr lang="tr-TR" sz="1800" dirty="0"/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dirty="0"/>
              <a:t>BOS drenajı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dirty="0" err="1"/>
              <a:t>İnterkostal</a:t>
            </a:r>
            <a:r>
              <a:rPr lang="tr-TR" sz="1800" dirty="0"/>
              <a:t> arterlerin </a:t>
            </a:r>
            <a:r>
              <a:rPr lang="tr-TR" sz="1800" dirty="0" err="1"/>
              <a:t>perfüzyonu</a:t>
            </a:r>
            <a:endParaRPr lang="tr-TR" sz="1800" dirty="0"/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dirty="0" err="1"/>
              <a:t>Medulla</a:t>
            </a:r>
            <a:r>
              <a:rPr lang="tr-TR" sz="1800" dirty="0"/>
              <a:t> </a:t>
            </a:r>
            <a:r>
              <a:rPr lang="tr-TR" sz="1800" dirty="0" err="1"/>
              <a:t>spinalisin</a:t>
            </a:r>
            <a:r>
              <a:rPr lang="tr-TR" sz="1800" dirty="0"/>
              <a:t> </a:t>
            </a:r>
            <a:r>
              <a:rPr lang="tr-TR" sz="1800" dirty="0" err="1"/>
              <a:t>perfüzyonu</a:t>
            </a:r>
            <a:endParaRPr lang="tr-TR" sz="1800" dirty="0"/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endParaRPr lang="tr-TR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2571744"/>
            <a:ext cx="3657600" cy="3600456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FontTx/>
              <a:buChar char="-"/>
            </a:pPr>
            <a:r>
              <a:rPr lang="tr-TR" dirty="0"/>
              <a:t>2002 – 2007 arası 17 ameliyat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tr-TR" dirty="0" err="1"/>
              <a:t>Distal</a:t>
            </a:r>
            <a:r>
              <a:rPr lang="tr-TR" dirty="0"/>
              <a:t> </a:t>
            </a:r>
            <a:r>
              <a:rPr lang="tr-TR" dirty="0" err="1"/>
              <a:t>perfüzyon</a:t>
            </a:r>
            <a:r>
              <a:rPr lang="tr-TR" dirty="0"/>
              <a:t> tekniği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tr-TR" dirty="0"/>
              <a:t>14 </a:t>
            </a:r>
            <a:r>
              <a:rPr lang="tr-TR" dirty="0" err="1"/>
              <a:t>elektif</a:t>
            </a:r>
            <a:r>
              <a:rPr lang="tr-TR" dirty="0"/>
              <a:t>, 3 acil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tr-TR" dirty="0"/>
              <a:t>Tip 1 : 8 hasta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tr-TR" dirty="0"/>
              <a:t>Tip 2 : 5 hasta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14290"/>
            <a:ext cx="76009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928671"/>
            <a:ext cx="8239125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70374" y="2071678"/>
            <a:ext cx="3802087" cy="3929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1714488"/>
            <a:ext cx="322897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7341318</TotalTime>
  <Words>916</Words>
  <Application>Microsoft Office PowerPoint</Application>
  <PresentationFormat>Ekran Gösterisi (4:3)</PresentationFormat>
  <Paragraphs>145</Paragraphs>
  <Slides>23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7" baseType="lpstr">
      <vt:lpstr>Calibri</vt:lpstr>
      <vt:lpstr>Wingdings</vt:lpstr>
      <vt:lpstr>Wingdings 2</vt:lpstr>
      <vt:lpstr>Cumba</vt:lpstr>
      <vt:lpstr>TORAKOABDOMİNAL AORT ANEVRİZMASI ve KARDİYOPULMONER BYPASS DENEYİMLERİMİZ</vt:lpstr>
      <vt:lpstr>Sunum Planı</vt:lpstr>
      <vt:lpstr>TANIM</vt:lpstr>
      <vt:lpstr>    TAAA   SINIFLANDIRILMASI</vt:lpstr>
      <vt:lpstr>    TAAA   SINIFLANDIRILMASI</vt:lpstr>
      <vt:lpstr>    TAAA   SINIFLANDIRILMASI</vt:lpstr>
      <vt:lpstr>    TAAA   SINIFLANDIRILMASI</vt:lpstr>
      <vt:lpstr>  Taaa Tedavi Teknikleri </vt:lpstr>
      <vt:lpstr>PowerPoint Sunusu</vt:lpstr>
      <vt:lpstr>PowerPoint Sunusu</vt:lpstr>
      <vt:lpstr>PowerPoint Sunusu</vt:lpstr>
      <vt:lpstr>     İmaeh deneyim ve protokolü</vt:lpstr>
      <vt:lpstr>İmaeh deneyim ve protokolü</vt:lpstr>
      <vt:lpstr>İmaeh deneyim ve protokolü</vt:lpstr>
      <vt:lpstr>  İmaeh protokolü</vt:lpstr>
      <vt:lpstr>   Bos kateterizasyonu ve bos basıncı takibi</vt:lpstr>
      <vt:lpstr>Bos  Basıncı ve Takibi</vt:lpstr>
      <vt:lpstr> Nırs – femoral - radial arter ve cvp   monitorizasyonu</vt:lpstr>
      <vt:lpstr>Kardiyopulmoner bypass işlemleri</vt:lpstr>
      <vt:lpstr>PowerPoint Sunusu</vt:lpstr>
      <vt:lpstr>Kardiyopulmoner bypass işlemleri</vt:lpstr>
      <vt:lpstr>Sonuçlar</vt:lpstr>
      <vt:lpstr>  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TORAKOABDOMİNAL BYPASS</dc:title>
  <dc:creator>admin</dc:creator>
  <cp:lastModifiedBy>tekniks</cp:lastModifiedBy>
  <cp:revision>283</cp:revision>
  <dcterms:created xsi:type="dcterms:W3CDTF">2017-01-29T18:18:39Z</dcterms:created>
  <dcterms:modified xsi:type="dcterms:W3CDTF">2021-11-07T06:53:54Z</dcterms:modified>
</cp:coreProperties>
</file>