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56" r:id="rId4"/>
    <p:sldId id="266" r:id="rId5"/>
    <p:sldId id="268" r:id="rId6"/>
    <p:sldId id="269" r:id="rId7"/>
    <p:sldId id="270" r:id="rId8"/>
    <p:sldId id="261" r:id="rId9"/>
    <p:sldId id="263" r:id="rId10"/>
    <p:sldId id="258" r:id="rId11"/>
    <p:sldId id="273" r:id="rId12"/>
    <p:sldId id="262" r:id="rId13"/>
    <p:sldId id="264" r:id="rId14"/>
    <p:sldId id="265" r:id="rId15"/>
    <p:sldId id="267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493"/>
    <p:restoredTop sz="94848"/>
  </p:normalViewPr>
  <p:slideViewPr>
    <p:cSldViewPr snapToGrid="0" snapToObjects="1">
      <p:cViewPr varScale="1">
        <p:scale>
          <a:sx n="90" d="100"/>
          <a:sy n="90" d="100"/>
        </p:scale>
        <p:origin x="208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7F3E7C-14F6-564F-AF2E-D158711F2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C038F5-48D1-9F43-B906-AE91131E8F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7A44E0-A548-3042-B966-1D146907F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D4F78B-4B86-2A43-B275-0D7AA91C4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A8DDB-71A3-4E4F-84FD-86443094D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691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7DBAF6-DD25-6F43-860C-1C7A808D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7FB2CC2-6146-674C-93C3-70961DBA9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BCEC89-106B-1141-8374-8AE993BF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1D1CF4-B36E-4E4C-9C60-E2E0B425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B6AC7D-57B3-7849-9225-BA66B6BD4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77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E189C2C-3D77-0749-84E0-1BF1BE70E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E8F6014-4CA2-D04A-8DC0-2C9D48D39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F559CD-862A-8340-8849-245882CA9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744099-37F5-C14F-9EB4-6EF50052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51E7-2DAF-9D4C-9BC9-E990FA91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654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9189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6047E4-54C1-C245-9AF3-44E6451B7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EC9D11-641A-2441-A474-A051641E2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B5E061-7473-3A4C-9C8F-F09AEB659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00FB7E-1E85-C942-AD17-C5B5F725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278878-A24F-6B44-B076-E4F4B1E14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67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83B85D-DF38-7C4F-8CC3-E6A259CBD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2E723A9-CC5B-3B41-B1ED-A3DABB5AF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1D59FC-7753-E944-A99E-D66BAE6B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499A4B-7E3E-5840-86DB-D600AA32F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0DFC95-DF0B-3145-8B68-8A453DA94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68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75F560-02FA-1540-A632-443027B34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5D4266-EF54-E541-9A92-58C02A88D8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AEFBBC-77C3-DB46-9106-FE57B4FCF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A72AE2A-5F07-FF43-B525-DE1A118A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E5541FD-4F76-704B-8099-6DEBD921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273AC25-86A3-DB4D-95CC-FEAF38249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70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267630-859A-DA4F-B40D-F289E939F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D3C042-186A-4B41-98F0-333DA240C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60D465-E8A0-4343-AA14-EF9EE5EBD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8E31AC-9CF1-E24F-9709-B505B47825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BC2DB7C-D332-094B-9596-A18B666AD4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604AE9C-347D-8040-81BF-922870E8B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3BF668B-7045-684D-911A-543A6AD41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1797632-5413-CF4D-A1D0-2D5960A0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286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A5AFC1-4B8E-1B45-AEE6-16A494AAA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DA85AC3-72C2-1842-BA5D-7C2D7AD7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9800C68-E0CD-8E4E-97C1-07A2280B3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DE87352-6AD1-B54E-99D8-16C6385D2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53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29B34A5-B5AF-D949-BFD4-1065795F3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59A0828-7497-234C-97AC-B084EDDE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0318F89-0A2C-7742-923D-54C1630CD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68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9350B6-7848-0B45-9D06-DB284A110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2B4991-7833-FA48-8FAE-ADE907B5D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C6897ED-35FC-9D4A-91C1-6803A8CF4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3ED7A69-DE2A-3947-8B76-C98327DA0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B054D3B-A3CE-3D46-8226-108870F27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79B3EF-40B8-7745-9FC6-07E328C2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03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85861D-02DD-B64F-B72E-3B40DB4EA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7664AFC-0724-7349-8C79-38518CD022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211988C-8082-374B-8372-8BB6A4102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92AE92-2ABA-F54A-BF2D-84EB1D074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E05A64-636D-5E4E-9F09-30FE49265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22A71A6-D847-EF49-BEA0-EB0809FA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97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5AF4009-7AC5-334F-9FE5-00E74F8E1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99306A-5637-F042-A45C-FDF1611BA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937F2E-011D-324E-BC65-915884D62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F1653-0CE3-6D44-854D-261CA1264FB4}" type="datetimeFigureOut">
              <a:rPr lang="tr-TR" smtClean="0"/>
              <a:t>5.11.2021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E46241-CC4C-D349-92CF-1366107953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F57F80-1785-C343-8C45-FE62274DD7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5BFFF-510D-A54E-ADDD-BEBF64BE6D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22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362200" y="5523225"/>
            <a:ext cx="9448842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/>
            <a:r>
              <a:rPr lang="tr-TR" sz="2000" b="1" dirty="0"/>
              <a:t>Prof. Dr. Serdar Günaydın</a:t>
            </a:r>
          </a:p>
          <a:p>
            <a:pPr algn="r"/>
            <a:r>
              <a:rPr lang="tr-TR" sz="2000" b="1" dirty="0">
                <a:latin typeface="Trebuchet MS"/>
                <a:cs typeface="Trebuchet MS"/>
              </a:rPr>
              <a:t>Kalp Damar Cerrahisi, Sağlık Bilimleri Üniversitesi,</a:t>
            </a:r>
          </a:p>
          <a:p>
            <a:pPr algn="r"/>
            <a:r>
              <a:rPr lang="tr-TR" sz="2000" b="1" dirty="0">
                <a:latin typeface="Trebuchet MS"/>
                <a:cs typeface="Trebuchet MS"/>
              </a:rPr>
              <a:t>Ankara Şehir Hastanesi</a:t>
            </a:r>
          </a:p>
          <a:p>
            <a:pPr algn="r"/>
            <a:endParaRPr sz="1600" dirty="0">
              <a:latin typeface="Trebuchet MS"/>
              <a:cs typeface="Trebuchet MS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38741FD-6380-EE44-8EB5-8D6BB554D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900" y="45720"/>
            <a:ext cx="1841500" cy="18415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A27823BB-3870-5F4F-85E0-0C0314424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2400" y="30480"/>
            <a:ext cx="1879600" cy="19050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5F1A277-E1E7-5C48-B599-67093CEE9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61" y="30480"/>
            <a:ext cx="6450201" cy="2164449"/>
          </a:xfrm>
          <a:prstGeom prst="rect">
            <a:avLst/>
          </a:prstGeom>
        </p:spPr>
      </p:pic>
      <p:sp>
        <p:nvSpPr>
          <p:cNvPr id="5" name="Unvan 4">
            <a:extLst>
              <a:ext uri="{FF2B5EF4-FFF2-40B4-BE49-F238E27FC236}">
                <a16:creationId xmlns:a16="http://schemas.microsoft.com/office/drawing/2014/main" id="{46A7AFEE-05A9-AB41-A2B4-C21F42EB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501660"/>
            <a:ext cx="10515600" cy="1683111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Ekstrakorporeal </a:t>
            </a:r>
            <a:r>
              <a:rPr lang="en-US" b="1" dirty="0" err="1"/>
              <a:t>Dolaşım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Tartışmalı</a:t>
            </a:r>
            <a:r>
              <a:rPr lang="en-US" b="1" dirty="0"/>
              <a:t> </a:t>
            </a:r>
            <a:r>
              <a:rPr lang="en-US" b="1" dirty="0" err="1"/>
              <a:t>Konular</a:t>
            </a:r>
            <a:br>
              <a:rPr lang="en-US" b="1" dirty="0"/>
            </a:br>
            <a:r>
              <a:rPr lang="en-US" b="1" i="1" dirty="0"/>
              <a:t>Controversies In Extracorporeal Circulation </a:t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688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424BF5C-B6ED-A649-9575-019B61822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157161"/>
            <a:ext cx="5948417" cy="25368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E23943E-E64B-B64C-9FE5-9D3624662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87" y="2422525"/>
            <a:ext cx="8039100" cy="19558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75ECC8C-B7D0-C34E-B8AC-3B73F2084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87" y="4560889"/>
            <a:ext cx="8140700" cy="2082800"/>
          </a:xfrm>
          <a:prstGeom prst="rect">
            <a:avLst/>
          </a:prstGeom>
        </p:spPr>
      </p:pic>
      <p:sp>
        <p:nvSpPr>
          <p:cNvPr id="7" name="Unvan 1">
            <a:extLst>
              <a:ext uri="{FF2B5EF4-FFF2-40B4-BE49-F238E27FC236}">
                <a16:creationId xmlns:a16="http://schemas.microsoft.com/office/drawing/2014/main" id="{F8919E2F-2512-5D4A-A302-E02CE464F1E1}"/>
              </a:ext>
            </a:extLst>
          </p:cNvPr>
          <p:cNvSpPr txBox="1">
            <a:spLocks/>
          </p:cNvSpPr>
          <p:nvPr/>
        </p:nvSpPr>
        <p:spPr>
          <a:xfrm>
            <a:off x="1452563" y="3428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b="1" dirty="0" err="1">
                <a:solidFill>
                  <a:srgbClr val="0070C0"/>
                </a:solidFill>
              </a:rPr>
              <a:t>Pediatric</a:t>
            </a:r>
            <a:r>
              <a:rPr lang="tr-TR" b="1" dirty="0">
                <a:solidFill>
                  <a:srgbClr val="0070C0"/>
                </a:solidFill>
              </a:rPr>
              <a:t> POB</a:t>
            </a:r>
          </a:p>
        </p:txBody>
      </p:sp>
    </p:spTree>
    <p:extLst>
      <p:ext uri="{BB962C8B-B14F-4D97-AF65-F5344CB8AC3E}">
        <p14:creationId xmlns:p14="http://schemas.microsoft.com/office/powerpoint/2010/main" val="1771344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7DF0AE6-FA4E-ED49-88C5-98858A978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725" y="1308893"/>
            <a:ext cx="6002749" cy="4497387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C46352CC-4279-9B44-A131-899CB441C2A9}"/>
              </a:ext>
            </a:extLst>
          </p:cNvPr>
          <p:cNvSpPr txBox="1">
            <a:spLocks/>
          </p:cNvSpPr>
          <p:nvPr/>
        </p:nvSpPr>
        <p:spPr>
          <a:xfrm>
            <a:off x="0" y="4032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b="1" dirty="0">
                <a:solidFill>
                  <a:srgbClr val="0070C0"/>
                </a:solidFill>
              </a:rPr>
              <a:t>NOVEL CANNUATION TECHNIQUES</a:t>
            </a:r>
          </a:p>
        </p:txBody>
      </p:sp>
    </p:spTree>
    <p:extLst>
      <p:ext uri="{BB962C8B-B14F-4D97-AF65-F5344CB8AC3E}">
        <p14:creationId xmlns:p14="http://schemas.microsoft.com/office/powerpoint/2010/main" val="630172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4D75768-D9AF-414B-915F-90106F533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28587"/>
            <a:ext cx="6420419" cy="29337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8AFE310-94B4-6147-AE2F-659F8C1EB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187" y="3422650"/>
            <a:ext cx="8013700" cy="2984500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1C188B64-A67F-2147-9BD6-09994E811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8" y="103187"/>
            <a:ext cx="10515600" cy="1325563"/>
          </a:xfrm>
        </p:spPr>
        <p:txBody>
          <a:bodyPr/>
          <a:lstStyle/>
          <a:p>
            <a:pPr algn="r"/>
            <a:r>
              <a:rPr lang="tr-TR" b="1" dirty="0">
                <a:solidFill>
                  <a:srgbClr val="0070C0"/>
                </a:solidFill>
              </a:rPr>
              <a:t>CYTOKIN REMOVAL</a:t>
            </a:r>
          </a:p>
        </p:txBody>
      </p:sp>
    </p:spTree>
    <p:extLst>
      <p:ext uri="{BB962C8B-B14F-4D97-AF65-F5344CB8AC3E}">
        <p14:creationId xmlns:p14="http://schemas.microsoft.com/office/powerpoint/2010/main" val="2897585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D94F997-A3F9-2449-9D64-18D3E9D79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471487"/>
            <a:ext cx="5076934" cy="2012527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6AEEFE4E-0FF8-FD4E-AFB9-0B06A55F3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141" y="0"/>
            <a:ext cx="5879757" cy="6858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83470C1-353D-1343-B994-F9D583253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" y="3800474"/>
            <a:ext cx="2820874" cy="3057525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64E07001-2F24-5243-BF2E-099D9A2D5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4331"/>
            <a:ext cx="4090988" cy="1049338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MİECC</a:t>
            </a:r>
          </a:p>
        </p:txBody>
      </p:sp>
    </p:spTree>
    <p:extLst>
      <p:ext uri="{BB962C8B-B14F-4D97-AF65-F5344CB8AC3E}">
        <p14:creationId xmlns:p14="http://schemas.microsoft.com/office/powerpoint/2010/main" val="2594937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3944E84-FADB-2A41-B085-15FE0E17E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7881"/>
            <a:ext cx="8258175" cy="271560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6A1E1DE-6D65-F244-B5F9-081E7EFD8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013" y="4533484"/>
            <a:ext cx="7937500" cy="1308100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84870430-A025-E041-B47A-49D4FEF8B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8" y="103187"/>
            <a:ext cx="10515600" cy="1325563"/>
          </a:xfrm>
        </p:spPr>
        <p:txBody>
          <a:bodyPr/>
          <a:lstStyle/>
          <a:p>
            <a:pPr algn="r"/>
            <a:r>
              <a:rPr lang="tr-TR" b="1" dirty="0">
                <a:solidFill>
                  <a:srgbClr val="0070C0"/>
                </a:solidFill>
              </a:rPr>
              <a:t>MYCOBACTERIUM INFECTION</a:t>
            </a:r>
          </a:p>
        </p:txBody>
      </p:sp>
    </p:spTree>
    <p:extLst>
      <p:ext uri="{BB962C8B-B14F-4D97-AF65-F5344CB8AC3E}">
        <p14:creationId xmlns:p14="http://schemas.microsoft.com/office/powerpoint/2010/main" val="2126031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BEC4599-EA98-9E47-BD41-C228A4ADD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" y="271463"/>
            <a:ext cx="5922963" cy="21696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AE9F5BC-89E3-1146-AADC-AAC3E8970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1356300"/>
            <a:ext cx="8191500" cy="5600700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707B329B-A659-4D49-B459-C88551C41B3F}"/>
              </a:ext>
            </a:extLst>
          </p:cNvPr>
          <p:cNvSpPr txBox="1">
            <a:spLocks/>
          </p:cNvSpPr>
          <p:nvPr/>
        </p:nvSpPr>
        <p:spPr>
          <a:xfrm>
            <a:off x="1081088" y="10318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b="1" dirty="0">
                <a:solidFill>
                  <a:srgbClr val="0070C0"/>
                </a:solidFill>
              </a:rPr>
              <a:t>ECMO &amp; TRANSFUSION</a:t>
            </a:r>
          </a:p>
        </p:txBody>
      </p:sp>
    </p:spTree>
    <p:extLst>
      <p:ext uri="{BB962C8B-B14F-4D97-AF65-F5344CB8AC3E}">
        <p14:creationId xmlns:p14="http://schemas.microsoft.com/office/powerpoint/2010/main" val="2296076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25ED7D3-AB24-F747-9E7F-3B2F03995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0"/>
            <a:ext cx="8223606" cy="4417913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42491E9D-F7CF-9742-A2FD-745806A1ABD7}"/>
              </a:ext>
            </a:extLst>
          </p:cNvPr>
          <p:cNvSpPr txBox="1">
            <a:spLocks/>
          </p:cNvSpPr>
          <p:nvPr/>
        </p:nvSpPr>
        <p:spPr>
          <a:xfrm>
            <a:off x="1081088" y="10318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>
                <a:solidFill>
                  <a:srgbClr val="0070C0"/>
                </a:solidFill>
              </a:rPr>
              <a:t>ULTRAFILTRATION</a:t>
            </a:r>
          </a:p>
        </p:txBody>
      </p:sp>
    </p:spTree>
    <p:extLst>
      <p:ext uri="{BB962C8B-B14F-4D97-AF65-F5344CB8AC3E}">
        <p14:creationId xmlns:p14="http://schemas.microsoft.com/office/powerpoint/2010/main" val="3083388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553725B-B86F-A542-B205-CB0DC78D8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27200"/>
            <a:ext cx="11430000" cy="3403600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AE88CF3E-3322-7D4A-BC2C-A755D37E06C6}"/>
              </a:ext>
            </a:extLst>
          </p:cNvPr>
          <p:cNvSpPr txBox="1">
            <a:spLocks/>
          </p:cNvSpPr>
          <p:nvPr/>
        </p:nvSpPr>
        <p:spPr>
          <a:xfrm>
            <a:off x="1081088" y="10318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>
                <a:solidFill>
                  <a:srgbClr val="0070C0"/>
                </a:solidFill>
              </a:rPr>
              <a:t>VASOPLEGIA</a:t>
            </a:r>
          </a:p>
        </p:txBody>
      </p:sp>
    </p:spTree>
    <p:extLst>
      <p:ext uri="{BB962C8B-B14F-4D97-AF65-F5344CB8AC3E}">
        <p14:creationId xmlns:p14="http://schemas.microsoft.com/office/powerpoint/2010/main" val="177966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E4554DB-33D3-C94A-B33E-7208DE9BB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182"/>
            <a:ext cx="5580993" cy="234896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1DA2E4B-EA37-3248-9B96-C9B3561C1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90" y="4295510"/>
            <a:ext cx="6357883" cy="215762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6AB77AA4-175A-D14B-A671-1F76B38A6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946" y="180180"/>
            <a:ext cx="6411310" cy="4029479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07541A8-B834-9F45-81D1-B703C07F4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529144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GUIDELINES</a:t>
            </a:r>
          </a:p>
        </p:txBody>
      </p:sp>
    </p:spTree>
    <p:extLst>
      <p:ext uri="{BB962C8B-B14F-4D97-AF65-F5344CB8AC3E}">
        <p14:creationId xmlns:p14="http://schemas.microsoft.com/office/powerpoint/2010/main" val="141255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CC052E0-F457-0642-92CD-EFAE4670A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35" y="78383"/>
            <a:ext cx="4305060" cy="1747242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EE2E0E9A-060F-CE42-A144-31A12BC14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8" y="103187"/>
            <a:ext cx="10515600" cy="1325563"/>
          </a:xfrm>
        </p:spPr>
        <p:txBody>
          <a:bodyPr/>
          <a:lstStyle/>
          <a:p>
            <a:pPr algn="r"/>
            <a:r>
              <a:rPr lang="tr-TR" b="1" dirty="0">
                <a:solidFill>
                  <a:srgbClr val="0070C0"/>
                </a:solidFill>
              </a:rPr>
              <a:t>COVID-19 &amp; ECMO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69690DD-F89C-3347-A744-EA1C536B4B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428750"/>
            <a:ext cx="11906250" cy="5314950"/>
          </a:xfrm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2400" dirty="0" err="1"/>
              <a:t>We</a:t>
            </a:r>
            <a:r>
              <a:rPr lang="tr-TR" sz="2400" dirty="0"/>
              <a:t> </a:t>
            </a:r>
            <a:r>
              <a:rPr lang="tr-TR" sz="2400" dirty="0" err="1"/>
              <a:t>retrospectively</a:t>
            </a:r>
            <a:r>
              <a:rPr lang="tr-TR" sz="2400" dirty="0"/>
              <a:t> </a:t>
            </a:r>
            <a:r>
              <a:rPr lang="tr-TR" sz="2400" dirty="0" err="1"/>
              <a:t>analysed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Extracorporeal</a:t>
            </a:r>
            <a:r>
              <a:rPr lang="tr-TR" sz="2400" dirty="0"/>
              <a:t> Life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Organization</a:t>
            </a:r>
            <a:r>
              <a:rPr lang="tr-TR" sz="2400" dirty="0"/>
              <a:t> </a:t>
            </a:r>
            <a:r>
              <a:rPr lang="tr-TR" sz="2400" dirty="0" err="1"/>
              <a:t>Registry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COVID-19 </a:t>
            </a:r>
            <a:r>
              <a:rPr lang="tr-TR" sz="2400" dirty="0" err="1"/>
              <a:t>Addendum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compare</a:t>
            </a:r>
            <a:r>
              <a:rPr lang="tr-TR" sz="2400" dirty="0"/>
              <a:t> </a:t>
            </a:r>
            <a:r>
              <a:rPr lang="tr-TR" sz="2400" dirty="0" err="1"/>
              <a:t>three</a:t>
            </a:r>
            <a:r>
              <a:rPr lang="tr-TR" sz="2400" dirty="0"/>
              <a:t> </a:t>
            </a:r>
            <a:r>
              <a:rPr lang="tr-TR" sz="2400" dirty="0" err="1"/>
              <a:t>groups</a:t>
            </a:r>
            <a:r>
              <a:rPr lang="tr-TR" sz="2400" dirty="0"/>
              <a:t> of ECMO-</a:t>
            </a:r>
            <a:r>
              <a:rPr lang="tr-TR" sz="2400" dirty="0" err="1"/>
              <a:t>supported</a:t>
            </a:r>
            <a:r>
              <a:rPr lang="tr-TR" sz="2400" dirty="0"/>
              <a:t> </a:t>
            </a:r>
            <a:r>
              <a:rPr lang="tr-TR" sz="2400" dirty="0" err="1"/>
              <a:t>patients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COVID-19 (</a:t>
            </a:r>
            <a:r>
              <a:rPr lang="tr-TR" sz="2400" dirty="0" err="1"/>
              <a:t>aged</a:t>
            </a:r>
            <a:r>
              <a:rPr lang="tr-TR" sz="2400" dirty="0"/>
              <a:t> ≥16 </a:t>
            </a:r>
            <a:r>
              <a:rPr lang="tr-TR" sz="2400" dirty="0" err="1"/>
              <a:t>years</a:t>
            </a:r>
            <a:r>
              <a:rPr lang="tr-TR" sz="2400" dirty="0"/>
              <a:t>): 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/>
              <a:t>At </a:t>
            </a:r>
            <a:r>
              <a:rPr lang="tr-TR" sz="1800" dirty="0" err="1"/>
              <a:t>early-adopting</a:t>
            </a:r>
            <a:r>
              <a:rPr lang="tr-TR" sz="1800" dirty="0"/>
              <a:t> </a:t>
            </a:r>
            <a:r>
              <a:rPr lang="tr-TR" sz="1800" dirty="0" err="1"/>
              <a:t>centres</a:t>
            </a:r>
            <a:r>
              <a:rPr lang="tr-TR" sz="1800" dirty="0"/>
              <a:t>—</a:t>
            </a:r>
            <a:r>
              <a:rPr lang="tr-TR" sz="1800" dirty="0" err="1"/>
              <a:t>ie</a:t>
            </a:r>
            <a:r>
              <a:rPr lang="tr-TR" sz="1800" dirty="0"/>
              <a:t>, </a:t>
            </a:r>
            <a:r>
              <a:rPr lang="tr-TR" sz="1800" dirty="0" err="1"/>
              <a:t>those</a:t>
            </a:r>
            <a:r>
              <a:rPr lang="tr-TR" sz="1800" dirty="0"/>
              <a:t> </a:t>
            </a:r>
            <a:r>
              <a:rPr lang="tr-TR" sz="1800" dirty="0" err="1"/>
              <a:t>using</a:t>
            </a:r>
            <a:r>
              <a:rPr lang="tr-TR" sz="1800" dirty="0"/>
              <a:t> ECMO </a:t>
            </a:r>
            <a:r>
              <a:rPr lang="tr-TR" sz="1800" dirty="0" err="1"/>
              <a:t>supportfor</a:t>
            </a:r>
            <a:r>
              <a:rPr lang="tr-TR" sz="1800" dirty="0"/>
              <a:t> COVID-19 </a:t>
            </a:r>
            <a:r>
              <a:rPr lang="tr-TR" sz="1800" dirty="0" err="1"/>
              <a:t>throughout</a:t>
            </a:r>
            <a:r>
              <a:rPr lang="tr-TR" sz="1800" dirty="0"/>
              <a:t> 2020—</a:t>
            </a:r>
            <a:r>
              <a:rPr lang="tr-TR" sz="1800" dirty="0" err="1"/>
              <a:t>we</a:t>
            </a:r>
            <a:r>
              <a:rPr lang="tr-TR" sz="1800" dirty="0"/>
              <a:t> </a:t>
            </a:r>
            <a:r>
              <a:rPr lang="tr-TR" sz="1800" dirty="0" err="1"/>
              <a:t>compared</a:t>
            </a:r>
            <a:r>
              <a:rPr lang="tr-TR" sz="1800" dirty="0"/>
              <a:t> </a:t>
            </a:r>
            <a:r>
              <a:rPr lang="tr-TR" sz="1800" dirty="0" err="1"/>
              <a:t>patients</a:t>
            </a:r>
            <a:r>
              <a:rPr lang="tr-TR" sz="1800" dirty="0"/>
              <a:t> </a:t>
            </a:r>
            <a:r>
              <a:rPr lang="tr-TR" sz="1800" dirty="0" err="1"/>
              <a:t>who</a:t>
            </a:r>
            <a:r>
              <a:rPr lang="tr-TR" sz="1800" dirty="0"/>
              <a:t> </a:t>
            </a:r>
            <a:r>
              <a:rPr lang="tr-TR" sz="1800" dirty="0" err="1"/>
              <a:t>started</a:t>
            </a:r>
            <a:r>
              <a:rPr lang="tr-TR" sz="1800" dirty="0"/>
              <a:t> ECMO on </a:t>
            </a:r>
            <a:r>
              <a:rPr lang="tr-TR" sz="1800" dirty="0" err="1"/>
              <a:t>orbefore</a:t>
            </a:r>
            <a:r>
              <a:rPr lang="tr-TR" sz="1800" dirty="0"/>
              <a:t> May 1, 2020 (</a:t>
            </a:r>
            <a:r>
              <a:rPr lang="tr-TR" sz="1800" dirty="0" err="1"/>
              <a:t>group</a:t>
            </a:r>
            <a:r>
              <a:rPr lang="tr-TR" sz="1800" dirty="0"/>
              <a:t> A1)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err="1"/>
              <a:t>between</a:t>
            </a:r>
            <a:r>
              <a:rPr lang="tr-TR" sz="1800" dirty="0"/>
              <a:t> May 2 </a:t>
            </a:r>
            <a:r>
              <a:rPr lang="tr-TR" sz="1800" dirty="0" err="1"/>
              <a:t>and</a:t>
            </a:r>
            <a:r>
              <a:rPr lang="tr-TR" sz="1800" dirty="0"/>
              <a:t> </a:t>
            </a:r>
            <a:r>
              <a:rPr lang="tr-TR" sz="1800" dirty="0" err="1"/>
              <a:t>Dec</a:t>
            </a:r>
            <a:r>
              <a:rPr lang="tr-TR" sz="1800" dirty="0"/>
              <a:t> 31, 2020 (</a:t>
            </a:r>
            <a:r>
              <a:rPr lang="tr-TR" sz="1800" dirty="0" err="1"/>
              <a:t>group</a:t>
            </a:r>
            <a:r>
              <a:rPr lang="tr-TR" sz="1800" dirty="0"/>
              <a:t> A2)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err="1"/>
              <a:t>Late-adopting</a:t>
            </a:r>
            <a:r>
              <a:rPr lang="tr-TR" sz="1800" dirty="0"/>
              <a:t> </a:t>
            </a:r>
            <a:r>
              <a:rPr lang="tr-TR" sz="1800" dirty="0" err="1"/>
              <a:t>centres</a:t>
            </a:r>
            <a:r>
              <a:rPr lang="tr-TR" sz="1800" dirty="0"/>
              <a:t> </a:t>
            </a:r>
            <a:r>
              <a:rPr lang="tr-TR" sz="1800" dirty="0" err="1"/>
              <a:t>were</a:t>
            </a:r>
            <a:r>
              <a:rPr lang="tr-TR" sz="1800" dirty="0"/>
              <a:t> </a:t>
            </a:r>
            <a:r>
              <a:rPr lang="tr-TR" sz="1800" dirty="0" err="1"/>
              <a:t>those</a:t>
            </a:r>
            <a:r>
              <a:rPr lang="tr-TR" sz="1800" dirty="0"/>
              <a:t> </a:t>
            </a:r>
            <a:r>
              <a:rPr lang="tr-TR" sz="1800" dirty="0" err="1"/>
              <a:t>that</a:t>
            </a:r>
            <a:r>
              <a:rPr lang="tr-TR" sz="1800" dirty="0"/>
              <a:t> </a:t>
            </a:r>
            <a:r>
              <a:rPr lang="tr-TR" sz="1800" dirty="0" err="1"/>
              <a:t>provided</a:t>
            </a:r>
            <a:r>
              <a:rPr lang="tr-TR" sz="1800" dirty="0"/>
              <a:t> ECMO </a:t>
            </a:r>
            <a:r>
              <a:rPr lang="tr-TR" sz="1800" dirty="0" err="1"/>
              <a:t>for</a:t>
            </a:r>
            <a:r>
              <a:rPr lang="tr-TR" sz="1800" dirty="0"/>
              <a:t> COVID-19 </a:t>
            </a:r>
            <a:r>
              <a:rPr lang="tr-TR" sz="1800" dirty="0" err="1"/>
              <a:t>only</a:t>
            </a:r>
            <a:r>
              <a:rPr lang="tr-TR" sz="1800" dirty="0"/>
              <a:t> </a:t>
            </a:r>
            <a:r>
              <a:rPr lang="tr-TR" sz="1800" dirty="0" err="1"/>
              <a:t>after</a:t>
            </a:r>
            <a:r>
              <a:rPr lang="tr-TR" sz="1800" dirty="0"/>
              <a:t> May 1,2020 (</a:t>
            </a:r>
            <a:r>
              <a:rPr lang="tr-TR" sz="1800" dirty="0" err="1"/>
              <a:t>group</a:t>
            </a:r>
            <a:r>
              <a:rPr lang="tr-TR" sz="1800" dirty="0"/>
              <a:t> B)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primary</a:t>
            </a:r>
            <a:r>
              <a:rPr lang="tr-TR" sz="2400" dirty="0"/>
              <a:t> </a:t>
            </a:r>
            <a:r>
              <a:rPr lang="tr-TR" sz="2400" dirty="0" err="1"/>
              <a:t>outcome</a:t>
            </a:r>
            <a:r>
              <a:rPr lang="tr-TR" sz="2400" dirty="0"/>
              <a:t> </a:t>
            </a:r>
            <a:r>
              <a:rPr lang="tr-TR" sz="2400" dirty="0" err="1"/>
              <a:t>was</a:t>
            </a:r>
            <a:r>
              <a:rPr lang="tr-TR" sz="2400" dirty="0"/>
              <a:t> in-</a:t>
            </a:r>
            <a:r>
              <a:rPr lang="tr-TR" sz="2400" dirty="0" err="1"/>
              <a:t>hospital</a:t>
            </a:r>
            <a:r>
              <a:rPr lang="tr-TR" sz="2400" dirty="0"/>
              <a:t> </a:t>
            </a:r>
            <a:r>
              <a:rPr lang="tr-TR" sz="2400" dirty="0" err="1"/>
              <a:t>mortality</a:t>
            </a:r>
            <a:r>
              <a:rPr lang="tr-TR" sz="2400" dirty="0"/>
              <a:t> in a time-</a:t>
            </a:r>
            <a:r>
              <a:rPr lang="tr-TR" sz="2400" dirty="0" err="1"/>
              <a:t>to</a:t>
            </a:r>
            <a:r>
              <a:rPr lang="tr-TR" sz="2400" dirty="0"/>
              <a:t>-</a:t>
            </a:r>
            <a:r>
              <a:rPr lang="tr-TR" sz="2400" dirty="0" err="1"/>
              <a:t>event</a:t>
            </a:r>
            <a:r>
              <a:rPr lang="tr-TR" sz="2400" dirty="0"/>
              <a:t> </a:t>
            </a:r>
            <a:r>
              <a:rPr lang="tr-TR" sz="2400" dirty="0" err="1"/>
              <a:t>analysis</a:t>
            </a:r>
            <a:r>
              <a:rPr lang="tr-TR" sz="2400" dirty="0"/>
              <a:t> </a:t>
            </a:r>
            <a:r>
              <a:rPr lang="tr-TR" sz="2400" dirty="0" err="1"/>
              <a:t>assessed</a:t>
            </a:r>
            <a:r>
              <a:rPr lang="tr-TR" sz="2400" dirty="0"/>
              <a:t> 90 </a:t>
            </a:r>
            <a:r>
              <a:rPr lang="tr-TR" sz="2400" dirty="0" err="1"/>
              <a:t>days</a:t>
            </a:r>
            <a:r>
              <a:rPr lang="tr-TR" sz="2400" dirty="0"/>
              <a:t> </a:t>
            </a:r>
            <a:r>
              <a:rPr lang="tr-TR" sz="2400" dirty="0" err="1"/>
              <a:t>after</a:t>
            </a:r>
            <a:r>
              <a:rPr lang="tr-TR" sz="2400" dirty="0"/>
              <a:t> ECMO </a:t>
            </a:r>
            <a:r>
              <a:rPr lang="tr-TR" sz="2400" dirty="0" err="1"/>
              <a:t>initiation</a:t>
            </a:r>
            <a:r>
              <a:rPr lang="tr-TR" sz="2400" dirty="0"/>
              <a:t> 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2400" dirty="0" err="1"/>
              <a:t>In</a:t>
            </a:r>
            <a:r>
              <a:rPr lang="tr-TR" sz="2400" dirty="0"/>
              <a:t> 2020, 4812 </a:t>
            </a:r>
            <a:r>
              <a:rPr lang="tr-TR" sz="2400" dirty="0" err="1"/>
              <a:t>patients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COVID-19 </a:t>
            </a:r>
            <a:r>
              <a:rPr lang="tr-TR" sz="2400" dirty="0" err="1"/>
              <a:t>received</a:t>
            </a:r>
            <a:r>
              <a:rPr lang="tr-TR" sz="2400" dirty="0"/>
              <a:t> ECMO </a:t>
            </a:r>
            <a:r>
              <a:rPr lang="tr-TR" sz="2400" dirty="0" err="1"/>
              <a:t>across</a:t>
            </a:r>
            <a:r>
              <a:rPr lang="tr-TR" sz="2400" dirty="0"/>
              <a:t> 349 </a:t>
            </a:r>
            <a:r>
              <a:rPr lang="tr-TR" sz="2400" dirty="0" err="1"/>
              <a:t>centres</a:t>
            </a:r>
            <a:r>
              <a:rPr lang="tr-TR" sz="2400" dirty="0"/>
              <a:t> </a:t>
            </a:r>
            <a:r>
              <a:rPr lang="tr-TR" sz="2400" dirty="0" err="1"/>
              <a:t>within</a:t>
            </a:r>
            <a:r>
              <a:rPr lang="tr-TR" sz="2400" dirty="0"/>
              <a:t> 41countries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 err="1"/>
              <a:t>For</a:t>
            </a:r>
            <a:r>
              <a:rPr lang="tr-TR" sz="1800" dirty="0"/>
              <a:t> </a:t>
            </a:r>
            <a:r>
              <a:rPr lang="tr-TR" sz="1800" dirty="0" err="1"/>
              <a:t>early-adopting</a:t>
            </a:r>
            <a:r>
              <a:rPr lang="tr-TR" sz="1800" dirty="0"/>
              <a:t> </a:t>
            </a:r>
            <a:r>
              <a:rPr lang="tr-TR" sz="1800" dirty="0" err="1"/>
              <a:t>centres</a:t>
            </a:r>
            <a:r>
              <a:rPr lang="tr-TR" sz="1800" dirty="0"/>
              <a:t>,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cumulative</a:t>
            </a:r>
            <a:r>
              <a:rPr lang="tr-TR" sz="1800" dirty="0"/>
              <a:t> </a:t>
            </a:r>
            <a:r>
              <a:rPr lang="tr-TR" sz="1800" dirty="0" err="1"/>
              <a:t>incidence</a:t>
            </a:r>
            <a:r>
              <a:rPr lang="tr-TR" sz="1800" dirty="0"/>
              <a:t> of in-</a:t>
            </a:r>
            <a:r>
              <a:rPr lang="tr-TR" sz="1800" dirty="0" err="1"/>
              <a:t>hospital</a:t>
            </a:r>
            <a:r>
              <a:rPr lang="tr-TR" sz="1800" dirty="0"/>
              <a:t> </a:t>
            </a:r>
            <a:r>
              <a:rPr lang="tr-TR" sz="1800" dirty="0" err="1"/>
              <a:t>mortality</a:t>
            </a:r>
            <a:r>
              <a:rPr lang="tr-TR" sz="1800" dirty="0"/>
              <a:t> 90 </a:t>
            </a:r>
            <a:r>
              <a:rPr lang="tr-TR" sz="1800" dirty="0" err="1"/>
              <a:t>days</a:t>
            </a:r>
            <a:r>
              <a:rPr lang="tr-TR" sz="1800" dirty="0"/>
              <a:t> </a:t>
            </a:r>
            <a:r>
              <a:rPr lang="tr-TR" sz="1800" dirty="0" err="1"/>
              <a:t>after</a:t>
            </a:r>
            <a:r>
              <a:rPr lang="tr-TR" sz="1800" dirty="0"/>
              <a:t> ECMO </a:t>
            </a:r>
            <a:r>
              <a:rPr lang="tr-TR" sz="1800" dirty="0" err="1"/>
              <a:t>initiation</a:t>
            </a:r>
            <a:r>
              <a:rPr lang="tr-TR" sz="1800" dirty="0"/>
              <a:t> </a:t>
            </a:r>
            <a:r>
              <a:rPr lang="tr-TR" sz="1800" dirty="0" err="1"/>
              <a:t>was</a:t>
            </a:r>
            <a:r>
              <a:rPr lang="tr-TR" sz="1800" dirty="0"/>
              <a:t> 36·9% (95% CI 34·1–39·7) in </a:t>
            </a:r>
            <a:r>
              <a:rPr lang="tr-TR" sz="1800" dirty="0" err="1"/>
              <a:t>patients</a:t>
            </a:r>
            <a:r>
              <a:rPr lang="tr-TR" sz="1800" dirty="0"/>
              <a:t> </a:t>
            </a:r>
            <a:r>
              <a:rPr lang="tr-TR" sz="1800" dirty="0" err="1"/>
              <a:t>who</a:t>
            </a:r>
            <a:r>
              <a:rPr lang="tr-TR" sz="1800" dirty="0"/>
              <a:t> </a:t>
            </a:r>
            <a:r>
              <a:rPr lang="tr-TR" sz="1800" dirty="0" err="1"/>
              <a:t>started</a:t>
            </a:r>
            <a:r>
              <a:rPr lang="tr-TR" sz="1800" dirty="0"/>
              <a:t> ECMO on </a:t>
            </a:r>
            <a:r>
              <a:rPr lang="tr-TR" sz="1800" dirty="0" err="1"/>
              <a:t>or</a:t>
            </a:r>
            <a:r>
              <a:rPr lang="tr-TR" sz="1800" dirty="0"/>
              <a:t> </a:t>
            </a:r>
            <a:r>
              <a:rPr lang="tr-TR" sz="1800" dirty="0" err="1"/>
              <a:t>before</a:t>
            </a:r>
            <a:r>
              <a:rPr lang="tr-TR" sz="1800" dirty="0"/>
              <a:t> May 1 (</a:t>
            </a:r>
            <a:r>
              <a:rPr lang="tr-TR" sz="1800" dirty="0" err="1"/>
              <a:t>group</a:t>
            </a:r>
            <a:r>
              <a:rPr lang="tr-TR" sz="1800" dirty="0"/>
              <a:t> A1) 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/>
              <a:t>51·9% (50·0–53·8) </a:t>
            </a:r>
            <a:r>
              <a:rPr lang="tr-TR" sz="1800" dirty="0" err="1"/>
              <a:t>after</a:t>
            </a:r>
            <a:r>
              <a:rPr lang="tr-TR" sz="1800" dirty="0"/>
              <a:t> May 1 (</a:t>
            </a:r>
            <a:r>
              <a:rPr lang="tr-TR" sz="1800" dirty="0" err="1"/>
              <a:t>group</a:t>
            </a:r>
            <a:r>
              <a:rPr lang="tr-TR" sz="1800" dirty="0"/>
              <a:t> A2)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800" dirty="0"/>
              <a:t>at </a:t>
            </a:r>
            <a:r>
              <a:rPr lang="tr-TR" sz="1800" dirty="0" err="1"/>
              <a:t>late-adopting</a:t>
            </a:r>
            <a:r>
              <a:rPr lang="tr-TR" sz="1800" dirty="0"/>
              <a:t> </a:t>
            </a:r>
            <a:r>
              <a:rPr lang="tr-TR" sz="1800" dirty="0" err="1"/>
              <a:t>centres</a:t>
            </a:r>
            <a:r>
              <a:rPr lang="tr-TR" sz="1800" dirty="0"/>
              <a:t> (</a:t>
            </a:r>
            <a:r>
              <a:rPr lang="tr-TR" sz="1800" dirty="0" err="1"/>
              <a:t>group</a:t>
            </a:r>
            <a:r>
              <a:rPr lang="tr-TR" sz="1800" dirty="0"/>
              <a:t> B), it </a:t>
            </a:r>
            <a:r>
              <a:rPr lang="tr-TR" sz="1800" dirty="0" err="1"/>
              <a:t>was</a:t>
            </a:r>
            <a:r>
              <a:rPr lang="tr-TR" sz="1800" dirty="0"/>
              <a:t> 58·9% (55·4–62·3)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2400" dirty="0" err="1"/>
              <a:t>Relative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patients</a:t>
            </a:r>
            <a:r>
              <a:rPr lang="tr-TR" sz="2400" dirty="0"/>
              <a:t> in </a:t>
            </a:r>
            <a:r>
              <a:rPr lang="tr-TR" sz="2400" dirty="0" err="1"/>
              <a:t>group</a:t>
            </a:r>
            <a:r>
              <a:rPr lang="tr-TR" sz="2400" dirty="0"/>
              <a:t> A2, </a:t>
            </a:r>
            <a:r>
              <a:rPr lang="tr-TR" sz="2400" dirty="0" err="1"/>
              <a:t>group</a:t>
            </a:r>
            <a:r>
              <a:rPr lang="tr-TR" sz="2400" dirty="0"/>
              <a:t> A1 </a:t>
            </a:r>
            <a:r>
              <a:rPr lang="tr-TR" sz="2400" dirty="0" err="1"/>
              <a:t>patients</a:t>
            </a:r>
            <a:r>
              <a:rPr lang="tr-TR" sz="2400" dirty="0"/>
              <a:t> had a </a:t>
            </a:r>
            <a:r>
              <a:rPr lang="tr-TR" sz="2400" dirty="0" err="1"/>
              <a:t>lower</a:t>
            </a:r>
            <a:r>
              <a:rPr lang="tr-TR" sz="2400" dirty="0"/>
              <a:t> </a:t>
            </a:r>
            <a:r>
              <a:rPr lang="tr-TR" sz="2400" dirty="0" err="1"/>
              <a:t>adjusted</a:t>
            </a:r>
            <a:r>
              <a:rPr lang="tr-TR" sz="2400" dirty="0"/>
              <a:t> </a:t>
            </a:r>
            <a:r>
              <a:rPr lang="tr-TR" sz="2400" dirty="0" err="1"/>
              <a:t>relative</a:t>
            </a:r>
            <a:r>
              <a:rPr lang="tr-TR" sz="2400" dirty="0"/>
              <a:t> </a:t>
            </a:r>
            <a:r>
              <a:rPr lang="tr-TR" sz="2400" dirty="0" err="1"/>
              <a:t>riskof</a:t>
            </a:r>
            <a:r>
              <a:rPr lang="tr-TR" sz="2400" dirty="0"/>
              <a:t> in-</a:t>
            </a:r>
            <a:r>
              <a:rPr lang="tr-TR" sz="2400" dirty="0" err="1"/>
              <a:t>hospital</a:t>
            </a:r>
            <a:r>
              <a:rPr lang="tr-TR" sz="2400" dirty="0"/>
              <a:t> </a:t>
            </a:r>
            <a:r>
              <a:rPr lang="tr-TR" sz="2400" dirty="0" err="1"/>
              <a:t>mortality</a:t>
            </a:r>
            <a:r>
              <a:rPr lang="tr-TR" sz="2400" dirty="0"/>
              <a:t> 90 </a:t>
            </a:r>
            <a:r>
              <a:rPr lang="tr-TR" sz="2400" dirty="0" err="1"/>
              <a:t>days</a:t>
            </a:r>
            <a:r>
              <a:rPr lang="tr-TR" sz="2400" dirty="0"/>
              <a:t> </a:t>
            </a:r>
            <a:r>
              <a:rPr lang="tr-TR" sz="2400" dirty="0" err="1"/>
              <a:t>after</a:t>
            </a:r>
            <a:r>
              <a:rPr lang="tr-TR" sz="2400" dirty="0"/>
              <a:t> ECMO (</a:t>
            </a:r>
            <a:r>
              <a:rPr lang="tr-TR" sz="2400" dirty="0" err="1"/>
              <a:t>hazard</a:t>
            </a:r>
            <a:r>
              <a:rPr lang="tr-TR" sz="2400" dirty="0"/>
              <a:t> </a:t>
            </a:r>
            <a:r>
              <a:rPr lang="tr-TR" sz="2400" dirty="0" err="1"/>
              <a:t>ratio</a:t>
            </a:r>
            <a:r>
              <a:rPr lang="tr-TR" sz="2400" dirty="0"/>
              <a:t> 0·82 [0·70−0·96]), </a:t>
            </a:r>
            <a:r>
              <a:rPr lang="tr-TR" sz="2400" dirty="0" err="1"/>
              <a:t>whereasgroup</a:t>
            </a:r>
            <a:r>
              <a:rPr lang="tr-TR" sz="2400" dirty="0"/>
              <a:t> B </a:t>
            </a:r>
            <a:r>
              <a:rPr lang="tr-TR" sz="2400" dirty="0" err="1"/>
              <a:t>patients</a:t>
            </a:r>
            <a:r>
              <a:rPr lang="tr-TR" sz="2400" dirty="0"/>
              <a:t> had a </a:t>
            </a:r>
            <a:r>
              <a:rPr lang="tr-TR" sz="2400" dirty="0" err="1"/>
              <a:t>higher</a:t>
            </a:r>
            <a:r>
              <a:rPr lang="tr-TR" sz="2400" dirty="0"/>
              <a:t> </a:t>
            </a:r>
            <a:r>
              <a:rPr lang="tr-TR" sz="2400" dirty="0" err="1"/>
              <a:t>adjusted</a:t>
            </a:r>
            <a:r>
              <a:rPr lang="tr-TR" sz="2400" dirty="0"/>
              <a:t> </a:t>
            </a:r>
            <a:r>
              <a:rPr lang="tr-TR" sz="2400" dirty="0" err="1"/>
              <a:t>relative</a:t>
            </a:r>
            <a:r>
              <a:rPr lang="tr-TR" sz="2400" dirty="0"/>
              <a:t> risk (1·42 [1·17−1·73])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63043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EE4D577-4F49-0548-B690-AF5136EB1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" y="1422400"/>
            <a:ext cx="11899900" cy="4013200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34B1D424-5364-F24D-9FD2-9FCB98A71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8" y="103187"/>
            <a:ext cx="10515600" cy="1325563"/>
          </a:xfrm>
        </p:spPr>
        <p:txBody>
          <a:bodyPr/>
          <a:lstStyle/>
          <a:p>
            <a:pPr algn="r"/>
            <a:r>
              <a:rPr lang="tr-TR" b="1" dirty="0">
                <a:solidFill>
                  <a:srgbClr val="0070C0"/>
                </a:solidFill>
              </a:rPr>
              <a:t>HEPARIN &amp; ALTERNATIVES</a:t>
            </a:r>
          </a:p>
        </p:txBody>
      </p:sp>
    </p:spTree>
    <p:extLst>
      <p:ext uri="{BB962C8B-B14F-4D97-AF65-F5344CB8AC3E}">
        <p14:creationId xmlns:p14="http://schemas.microsoft.com/office/powerpoint/2010/main" val="2367413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09CAE5D3-B684-2A4D-8307-CB16A446D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37"/>
            <a:ext cx="12192000" cy="4800600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0C3AA836-014C-5F46-A0EB-8B1480244294}"/>
              </a:ext>
            </a:extLst>
          </p:cNvPr>
          <p:cNvSpPr txBox="1">
            <a:spLocks/>
          </p:cNvSpPr>
          <p:nvPr/>
        </p:nvSpPr>
        <p:spPr>
          <a:xfrm>
            <a:off x="1081088" y="10318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>
                <a:solidFill>
                  <a:srgbClr val="0070C0"/>
                </a:solidFill>
              </a:rPr>
              <a:t>CELL SALVAGE</a:t>
            </a:r>
          </a:p>
        </p:txBody>
      </p:sp>
    </p:spTree>
    <p:extLst>
      <p:ext uri="{BB962C8B-B14F-4D97-AF65-F5344CB8AC3E}">
        <p14:creationId xmlns:p14="http://schemas.microsoft.com/office/powerpoint/2010/main" val="107577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782BE65-671B-F94E-8AED-B3D1DD0E8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12331" cy="347189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381BF93F-FF39-A542-8B08-5B3A12F2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43263"/>
            <a:ext cx="7592767" cy="3333956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D6509399-22A1-4A41-AF5F-946851FCDB36}"/>
              </a:ext>
            </a:extLst>
          </p:cNvPr>
          <p:cNvSpPr txBox="1">
            <a:spLocks/>
          </p:cNvSpPr>
          <p:nvPr/>
        </p:nvSpPr>
        <p:spPr>
          <a:xfrm>
            <a:off x="1038226" y="26892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b="1" dirty="0">
                <a:solidFill>
                  <a:srgbClr val="0070C0"/>
                </a:solidFill>
              </a:rPr>
              <a:t>SINGLE DOSE CARDIOPLEGIA</a:t>
            </a:r>
          </a:p>
        </p:txBody>
      </p:sp>
    </p:spTree>
    <p:extLst>
      <p:ext uri="{BB962C8B-B14F-4D97-AF65-F5344CB8AC3E}">
        <p14:creationId xmlns:p14="http://schemas.microsoft.com/office/powerpoint/2010/main" val="1247720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DA9C433-A81B-8F42-A69E-2A8295C12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80" y="114299"/>
            <a:ext cx="5122843" cy="6858000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BC48B776-9F08-7E44-80B6-1E13C1605B90}"/>
              </a:ext>
            </a:extLst>
          </p:cNvPr>
          <p:cNvSpPr txBox="1">
            <a:spLocks/>
          </p:cNvSpPr>
          <p:nvPr/>
        </p:nvSpPr>
        <p:spPr>
          <a:xfrm>
            <a:off x="3843339" y="517525"/>
            <a:ext cx="8058150" cy="8112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b="1" dirty="0">
                <a:solidFill>
                  <a:srgbClr val="0070C0"/>
                </a:solidFill>
              </a:rPr>
              <a:t>CPB &amp; RENAL FUNCTION</a:t>
            </a:r>
          </a:p>
        </p:txBody>
      </p:sp>
    </p:spTree>
    <p:extLst>
      <p:ext uri="{BB962C8B-B14F-4D97-AF65-F5344CB8AC3E}">
        <p14:creationId xmlns:p14="http://schemas.microsoft.com/office/powerpoint/2010/main" val="1213762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87FF5DB-2E17-0B4B-90F8-4BAE278C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7163" y="214311"/>
            <a:ext cx="7652989" cy="259838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E50C2AE-1BCA-0149-9B0D-20ABBCB6A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0" y="2981325"/>
            <a:ext cx="8039100" cy="3352800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82DE4F55-9C59-E148-A66F-A501639C1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13338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tr-TR" sz="3600" b="1" dirty="0">
                <a:solidFill>
                  <a:srgbClr val="0070C0"/>
                </a:solidFill>
              </a:rPr>
              <a:t>COGNITIVE FUNCTION &amp; CPB</a:t>
            </a:r>
          </a:p>
        </p:txBody>
      </p:sp>
    </p:spTree>
    <p:extLst>
      <p:ext uri="{BB962C8B-B14F-4D97-AF65-F5344CB8AC3E}">
        <p14:creationId xmlns:p14="http://schemas.microsoft.com/office/powerpoint/2010/main" val="3101658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35CD60B-CCEB-3649-8EE9-732F5FCE1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6" y="1534994"/>
            <a:ext cx="9948185" cy="3737094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83F29A81-BA71-5244-90EB-54B2407E4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88" y="103187"/>
            <a:ext cx="10515600" cy="1325563"/>
          </a:xfrm>
        </p:spPr>
        <p:txBody>
          <a:bodyPr/>
          <a:lstStyle/>
          <a:p>
            <a:pPr algn="r"/>
            <a:r>
              <a:rPr lang="tr-TR" b="1" dirty="0">
                <a:solidFill>
                  <a:srgbClr val="0070C0"/>
                </a:solidFill>
              </a:rPr>
              <a:t>DCD HEART TX</a:t>
            </a:r>
          </a:p>
        </p:txBody>
      </p:sp>
    </p:spTree>
    <p:extLst>
      <p:ext uri="{BB962C8B-B14F-4D97-AF65-F5344CB8AC3E}">
        <p14:creationId xmlns:p14="http://schemas.microsoft.com/office/powerpoint/2010/main" val="431169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293</Words>
  <Application>Microsoft Macintosh PowerPoint</Application>
  <PresentationFormat>Geniş ekran</PresentationFormat>
  <Paragraphs>30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Trebuchet MS</vt:lpstr>
      <vt:lpstr>Wingdings</vt:lpstr>
      <vt:lpstr>Office Teması</vt:lpstr>
      <vt:lpstr>Ekstrakorporeal Dolaşım ve Tartışmalı Konular Controversies In Extracorporeal Circulation  </vt:lpstr>
      <vt:lpstr>GUIDELINES</vt:lpstr>
      <vt:lpstr>COVID-19 &amp; ECMO</vt:lpstr>
      <vt:lpstr>HEPARIN &amp; ALTERNATIVES</vt:lpstr>
      <vt:lpstr>PowerPoint Sunusu</vt:lpstr>
      <vt:lpstr>PowerPoint Sunusu</vt:lpstr>
      <vt:lpstr>PowerPoint Sunusu</vt:lpstr>
      <vt:lpstr>COGNITIVE FUNCTION &amp; CPB</vt:lpstr>
      <vt:lpstr>DCD HEART TX</vt:lpstr>
      <vt:lpstr>PowerPoint Sunusu</vt:lpstr>
      <vt:lpstr>PowerPoint Sunusu</vt:lpstr>
      <vt:lpstr>CYTOKIN REMOVAL</vt:lpstr>
      <vt:lpstr>MİECC</vt:lpstr>
      <vt:lpstr>MYCOBACTERIUM INFECTION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Ekstrakorporeal Dolaşım ve Tartışmalı Konular Controversies In Extracorporeal Circulation  </dc:title>
  <dc:creator>Dogac Gunaydin</dc:creator>
  <cp:lastModifiedBy>Dogac Gunaydin</cp:lastModifiedBy>
  <cp:revision>29</cp:revision>
  <dcterms:created xsi:type="dcterms:W3CDTF">2021-11-02T17:33:19Z</dcterms:created>
  <dcterms:modified xsi:type="dcterms:W3CDTF">2021-11-05T15:38:18Z</dcterms:modified>
</cp:coreProperties>
</file>