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50" r:id="rId1"/>
  </p:sldMasterIdLst>
  <p:notesMasterIdLst>
    <p:notesMasterId r:id="rId66"/>
  </p:notesMasterIdLst>
  <p:handoutMasterIdLst>
    <p:handoutMasterId r:id="rId67"/>
  </p:handoutMasterIdLst>
  <p:sldIdLst>
    <p:sldId id="628" r:id="rId2"/>
    <p:sldId id="635" r:id="rId3"/>
    <p:sldId id="374" r:id="rId4"/>
    <p:sldId id="825" r:id="rId5"/>
    <p:sldId id="931" r:id="rId6"/>
    <p:sldId id="932" r:id="rId7"/>
    <p:sldId id="930" r:id="rId8"/>
    <p:sldId id="998" r:id="rId9"/>
    <p:sldId id="347" r:id="rId10"/>
    <p:sldId id="376" r:id="rId11"/>
    <p:sldId id="995" r:id="rId12"/>
    <p:sldId id="1015" r:id="rId13"/>
    <p:sldId id="1016" r:id="rId14"/>
    <p:sldId id="1017" r:id="rId15"/>
    <p:sldId id="996" r:id="rId16"/>
    <p:sldId id="377" r:id="rId17"/>
    <p:sldId id="448" r:id="rId18"/>
    <p:sldId id="1018" r:id="rId19"/>
    <p:sldId id="1019" r:id="rId20"/>
    <p:sldId id="1020" r:id="rId21"/>
    <p:sldId id="298" r:id="rId22"/>
    <p:sldId id="1021" r:id="rId23"/>
    <p:sldId id="1022" r:id="rId24"/>
    <p:sldId id="1023" r:id="rId25"/>
    <p:sldId id="1005" r:id="rId26"/>
    <p:sldId id="1006" r:id="rId27"/>
    <p:sldId id="285" r:id="rId28"/>
    <p:sldId id="344" r:id="rId29"/>
    <p:sldId id="327" r:id="rId30"/>
    <p:sldId id="1007" r:id="rId31"/>
    <p:sldId id="1008" r:id="rId32"/>
    <p:sldId id="1009" r:id="rId33"/>
    <p:sldId id="451" r:id="rId34"/>
    <p:sldId id="452" r:id="rId35"/>
    <p:sldId id="453" r:id="rId36"/>
    <p:sldId id="454" r:id="rId37"/>
    <p:sldId id="457" r:id="rId38"/>
    <p:sldId id="288" r:id="rId39"/>
    <p:sldId id="279" r:id="rId40"/>
    <p:sldId id="280" r:id="rId41"/>
    <p:sldId id="289" r:id="rId42"/>
    <p:sldId id="364" r:id="rId43"/>
    <p:sldId id="460" r:id="rId44"/>
    <p:sldId id="866" r:id="rId45"/>
    <p:sldId id="986" r:id="rId46"/>
    <p:sldId id="388" r:id="rId47"/>
    <p:sldId id="330" r:id="rId48"/>
    <p:sldId id="909" r:id="rId49"/>
    <p:sldId id="988" r:id="rId50"/>
    <p:sldId id="297" r:id="rId51"/>
    <p:sldId id="892" r:id="rId52"/>
    <p:sldId id="948" r:id="rId53"/>
    <p:sldId id="913" r:id="rId54"/>
    <p:sldId id="950" r:id="rId55"/>
    <p:sldId id="915" r:id="rId56"/>
    <p:sldId id="450" r:id="rId57"/>
    <p:sldId id="1024" r:id="rId58"/>
    <p:sldId id="575" r:id="rId59"/>
    <p:sldId id="476" r:id="rId60"/>
    <p:sldId id="1025" r:id="rId61"/>
    <p:sldId id="1026" r:id="rId62"/>
    <p:sldId id="282" r:id="rId63"/>
    <p:sldId id="985" r:id="rId64"/>
    <p:sldId id="326" r:id="rId65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hir YAĞDI" initials="TY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bw"/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CFF"/>
    <a:srgbClr val="339966"/>
    <a:srgbClr val="40FF4E"/>
    <a:srgbClr val="FF9900"/>
    <a:srgbClr val="FFCC66"/>
    <a:srgbClr val="FFCC00"/>
    <a:srgbClr val="FFFF00"/>
    <a:srgbClr val="FF66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078" autoAdjust="0"/>
    <p:restoredTop sz="99255" autoAdjust="0"/>
  </p:normalViewPr>
  <p:slideViewPr>
    <p:cSldViewPr>
      <p:cViewPr varScale="1">
        <p:scale>
          <a:sx n="100" d="100"/>
          <a:sy n="100" d="100"/>
        </p:scale>
        <p:origin x="992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8" d="100"/>
        <a:sy n="168" d="100"/>
      </p:scale>
      <p:origin x="0" y="24448"/>
    </p:cViewPr>
  </p:sorterViewPr>
  <p:notesViewPr>
    <p:cSldViewPr snapToGrid="0" snapToObjects="1">
      <p:cViewPr>
        <p:scale>
          <a:sx n="75" d="100"/>
          <a:sy n="75" d="100"/>
        </p:scale>
        <p:origin x="-2528" y="-1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5F45B-BC01-3B4A-B867-ED33A6CEEBEB}" type="datetimeFigureOut">
              <a:rPr lang="en-US" smtClean="0"/>
              <a:pPr/>
              <a:t>11/6/21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F1685-0780-7A4F-821D-313BEDB4F1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939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6" charset="0"/>
              </a:defRPr>
            </a:lvl1pPr>
          </a:lstStyle>
          <a:p>
            <a:fld id="{9ED06BB1-5043-D949-8089-45338E57802D}" type="datetimeFigureOut">
              <a:rPr lang="tr-TR"/>
              <a:pPr/>
              <a:t>6.11.2021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6" charset="0"/>
              </a:defRPr>
            </a:lvl1pPr>
          </a:lstStyle>
          <a:p>
            <a:fld id="{B96F9C9A-7CF2-3F48-ACA0-1322A1D07A7F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56030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Arrow</a:t>
            </a:r>
            <a:r>
              <a:rPr lang="tr-TR" dirty="0"/>
              <a:t> 8.5f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C0DE9-78F8-48FF-9D66-031073442381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161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6F9C9A-7CF2-3F48-ACA0-1322A1D07A7F}" type="slidenum">
              <a:rPr lang="tr-TR" smtClean="0"/>
              <a:pPr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112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6F9C9A-7CF2-3F48-ACA0-1322A1D07A7F}" type="slidenum">
              <a:rPr lang="tr-TR" smtClean="0"/>
              <a:pPr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421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6F9C9A-7CF2-3F48-ACA0-1322A1D07A7F}" type="slidenum">
              <a:rPr lang="tr-TR" smtClean="0"/>
              <a:pPr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7749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6F9C9A-7CF2-3F48-ACA0-1322A1D07A7F}" type="slidenum">
              <a:rPr lang="tr-TR" smtClean="0"/>
              <a:pPr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066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348" y="1371600"/>
            <a:ext cx="8147304" cy="1344168"/>
          </a:xfrm>
        </p:spPr>
        <p:txBody>
          <a:bodyPr vert="horz" lIns="91440" tIns="45720" rIns="91440" bIns="45720" rtlCol="0" anchor="b" anchorCtr="0">
            <a:normAutofit/>
            <a:scene3d>
              <a:camera prst="orthographicFront"/>
              <a:lightRig rig="threePt" dir="t">
                <a:rot lat="0" lon="0" rev="10800000"/>
              </a:lightRig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algn="ctr" defTabSz="914400" rtl="0" eaLnBrk="1" latinLnBrk="0" hangingPunct="1">
              <a:lnSpc>
                <a:spcPts val="64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effectLst>
                  <a:outerShdw blurRad="25400" dist="19050" dir="4200000" algn="ctr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348" y="2715767"/>
            <a:ext cx="8147304" cy="667512"/>
          </a:xfrm>
        </p:spPr>
        <p:txBody>
          <a:bodyPr vert="horz" lIns="91440" tIns="45720" rIns="91440" bIns="45720" rtlCol="0"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75000"/>
              <a:buFont typeface="Wingdings 2" pitchFamily="18" charset="2"/>
              <a:buNone/>
              <a:defRPr sz="2200" b="0" kern="1200" baseline="0">
                <a:solidFill>
                  <a:schemeClr val="bg1"/>
                </a:solidFill>
                <a:effectLst>
                  <a:outerShdw blurRad="25400" dist="254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BB2C7D1D-8708-9344-B9E0-EE279886AE1A}" type="datetime1">
              <a:rPr lang="tr-TR" smtClean="0"/>
              <a:t>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7540" y="2438400"/>
            <a:ext cx="3840480" cy="331694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A8373-2D6F-934E-9177-CEAB8846AE3F}" type="datetime1">
              <a:rPr lang="tr-TR" smtClean="0"/>
              <a:t>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4805045" y="430306"/>
            <a:ext cx="3840480" cy="5432612"/>
          </a:xfrm>
          <a:solidFill>
            <a:schemeClr val="bg1">
              <a:lumMod val="85000"/>
            </a:schemeClr>
          </a:solidFill>
          <a:ln w="127000" cap="sq">
            <a:solidFill>
              <a:schemeClr val="bg1"/>
            </a:solidFill>
            <a:miter lim="800000"/>
          </a:ln>
          <a:effectLst>
            <a:outerShdw blurRad="76200" dist="12700" dir="5400000" sx="100500" sy="100500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extrusionH="50800">
            <a:extrusionClr>
              <a:schemeClr val="tx1"/>
            </a:extrusionClr>
            <a:contourClr>
              <a:schemeClr val="tx1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spcBef>
                <a:spcPts val="2000"/>
              </a:spcBef>
              <a:buClr>
                <a:schemeClr val="accent2">
                  <a:lumMod val="50000"/>
                  <a:lumOff val="50000"/>
                </a:schemeClr>
              </a:buClr>
              <a:buSzPct val="75000"/>
              <a:buFont typeface="Wingdings 2" pitchFamily="18" charset="2"/>
              <a:buNone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7pPr marL="2743200" indent="-457200">
              <a:defRPr/>
            </a:lvl7pPr>
            <a:lvl8pPr marL="2743200" indent="-457200">
              <a:defRPr/>
            </a:lvl8pPr>
            <a:lvl9pPr marL="2743200" indent="-457200">
              <a:defRPr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BE07-F766-3D4D-BB45-C9E5F1B35910}" type="datetime1">
              <a:rPr lang="tr-TR" smtClean="0"/>
              <a:t>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1412" y="417513"/>
            <a:ext cx="1600200" cy="5708650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1174" y="417513"/>
            <a:ext cx="6499225" cy="57086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B573F-D8EE-D849-8809-1A55FC83B623}" type="datetime1">
              <a:rPr lang="tr-TR" smtClean="0"/>
              <a:t>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5C506D1E-7CE3-DF4A-B8A4-F12469299B4E}" type="datetime1">
              <a:rPr lang="tr-TR" smtClean="0"/>
              <a:t>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Başlık, Metin ve Medya Klib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dya Yer Tutucusu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6C4C4-3E62-C849-8CA8-134E53CE46C7}" type="datetime1">
              <a:rPr lang="en-US" smtClean="0"/>
              <a:t>11/6/21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54ED56-B922-5842-B2D6-2168D0F13915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58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FCDB-8C8E-CF4B-8592-400328F1A908}" type="datetime1">
              <a:rPr lang="tr-TR" smtClean="0"/>
              <a:t>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475" y="4343398"/>
            <a:ext cx="8147049" cy="1346013"/>
          </a:xfrm>
        </p:spPr>
        <p:txBody>
          <a:bodyPr>
            <a:normAutofit/>
            <a:scene3d>
              <a:camera prst="orthographicFront"/>
              <a:lightRig rig="threePt" dir="t">
                <a:rot lat="0" lon="0" rev="10800000"/>
              </a:lightRig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>
              <a:lnSpc>
                <a:spcPts val="6400"/>
              </a:lnSpc>
              <a:defRPr sz="6000">
                <a:solidFill>
                  <a:schemeClr val="bg1"/>
                </a:solidFill>
                <a:effectLst>
                  <a:outerShdw blurRad="25400" dist="1905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475" y="5688105"/>
            <a:ext cx="8147050" cy="663387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marL="0" indent="0" algn="ctr">
              <a:spcBef>
                <a:spcPts val="0"/>
              </a:spcBef>
              <a:buNone/>
              <a:defRPr b="0" baseline="0">
                <a:solidFill>
                  <a:schemeClr val="bg1"/>
                </a:solidFill>
                <a:effectLst>
                  <a:outerShdw blurRad="25400" dist="254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6BCE3356-388A-3647-99F0-D3A865A7FD69}" type="datetime1">
              <a:rPr lang="tr-TR" smtClean="0"/>
              <a:t>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981200" y="685800"/>
            <a:ext cx="5181600" cy="3352800"/>
          </a:xfrm>
          <a:solidFill>
            <a:schemeClr val="tx1">
              <a:lumMod val="75000"/>
            </a:schemeClr>
          </a:solidFill>
          <a:ln w="127000" cap="sq">
            <a:solidFill>
              <a:schemeClr val="tx1"/>
            </a:solidFill>
            <a:miter lim="800000"/>
          </a:ln>
          <a:effectLst>
            <a:outerShdw blurRad="63500" sx="101000" sy="101000" algn="ctr" rotWithShape="0">
              <a:schemeClr val="bg2">
                <a:lumMod val="20000"/>
                <a:lumOff val="80000"/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9000000"/>
            </a:lightRig>
          </a:scene3d>
          <a:sp3d prstMaterial="matte">
            <a:bevelT w="12700" prst="relaxedInset"/>
            <a:bevelB w="38100" h="127000" prst="relaxedInset"/>
            <a:extrusionClr>
              <a:schemeClr val="tx1"/>
            </a:extrusionClr>
            <a:contourClr>
              <a:schemeClr val="tx1"/>
            </a:contourClr>
          </a:sp3d>
        </p:spPr>
        <p:txBody>
          <a:bodyPr/>
          <a:lstStyle>
            <a:lvl1pPr>
              <a:buNone/>
              <a:defRPr/>
            </a:lvl1pPr>
          </a:lstStyle>
          <a:p>
            <a:r>
              <a:rPr lang="tr-TR"/>
              <a:t>Drag picture to placeholder or click icon to add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1774826"/>
            <a:ext cx="8147050" cy="1873250"/>
          </a:xfrm>
        </p:spPr>
        <p:txBody>
          <a:bodyPr anchor="b" anchorCtr="0"/>
          <a:lstStyle>
            <a:lvl1pPr algn="ctr">
              <a:defRPr sz="6000" b="0" cap="none" baseline="0"/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3654519"/>
            <a:ext cx="8147050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02EEA-4B68-9E49-8BC8-75339AD27C97}" type="datetime1">
              <a:rPr lang="tr-TR" smtClean="0"/>
              <a:t>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</p:spPr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475" y="1762125"/>
            <a:ext cx="3840480" cy="43640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5046" y="1762125"/>
            <a:ext cx="3840480" cy="43640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290763" indent="-461963"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5713-6847-F949-9BB6-F8CD5192FC3F}" type="datetime1">
              <a:rPr lang="tr-TR" smtClean="0"/>
              <a:t>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1550894"/>
            <a:ext cx="3840480" cy="7159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475" y="2541494"/>
            <a:ext cx="3840480" cy="35846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600"/>
            </a:lvl6pPr>
            <a:lvl7pPr marL="2290763" indent="-461963">
              <a:defRPr sz="1600"/>
            </a:lvl7pPr>
            <a:lvl8pPr marL="2290763" indent="-461963">
              <a:defRPr sz="1600"/>
            </a:lvl8pPr>
            <a:lvl9pPr marL="2290763" indent="-461963"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5046" y="1550894"/>
            <a:ext cx="3840480" cy="7159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5046" y="2541494"/>
            <a:ext cx="3840480" cy="35846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600"/>
            </a:lvl6pPr>
            <a:lvl7pPr marL="2290763" indent="-461963">
              <a:defRPr sz="1600"/>
            </a:lvl7pPr>
            <a:lvl8pPr marL="2290763" indent="-461963">
              <a:defRPr sz="1600"/>
            </a:lvl8pPr>
            <a:lvl9pPr marL="2290763" indent="-461963"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D5A06-A49F-974A-AEF0-B775C19C5B5A}" type="datetime1">
              <a:rPr lang="tr-TR" smtClean="0"/>
              <a:t>6.11.2021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502920" y="2353235"/>
            <a:ext cx="3840480" cy="1588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05045" y="2353235"/>
            <a:ext cx="3840480" cy="1588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5D01-F8B6-134D-AD62-B003AE1525B3}" type="datetime1">
              <a:rPr lang="tr-TR" smtClean="0"/>
              <a:t>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84C8-75AE-2748-90A2-3854B9DDB9AA}" type="datetime1">
              <a:rPr lang="tr-TR" smtClean="0"/>
              <a:t>6.11.2021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2532" y="403412"/>
            <a:ext cx="3840480" cy="572275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7540" y="2438400"/>
            <a:ext cx="3840480" cy="331694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2F828-96A0-144D-955C-745AF3FE8688}" type="datetime1">
              <a:rPr lang="tr-TR" smtClean="0"/>
              <a:t>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1761565"/>
            <a:ext cx="8147051" cy="436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DF93B74-809D-924C-9AD1-9DE76BCCDA0C}" type="datetime1">
              <a:rPr lang="tr-TR" smtClean="0"/>
              <a:t>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36FB50-10D4-1347-8FAF-AFAF58D4D35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1" r:id="rId1"/>
    <p:sldLayoutId id="2147484252" r:id="rId2"/>
    <p:sldLayoutId id="2147484253" r:id="rId3"/>
    <p:sldLayoutId id="2147484254" r:id="rId4"/>
    <p:sldLayoutId id="2147484255" r:id="rId5"/>
    <p:sldLayoutId id="2147484256" r:id="rId6"/>
    <p:sldLayoutId id="2147484257" r:id="rId7"/>
    <p:sldLayoutId id="2147484258" r:id="rId8"/>
    <p:sldLayoutId id="2147484259" r:id="rId9"/>
    <p:sldLayoutId id="2147484260" r:id="rId10"/>
    <p:sldLayoutId id="2147484261" r:id="rId11"/>
    <p:sldLayoutId id="2147484262" r:id="rId12"/>
    <p:sldLayoutId id="2147484263" r:id="rId13"/>
    <p:sldLayoutId id="2147484264" r:id="rId14"/>
  </p:sldLayoutIdLst>
  <p:transition spd="slow">
    <p:wipe/>
  </p:transition>
  <p:hf hdr="0" dt="0"/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5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&amp;esrc=s&amp;source=images&amp;cd=&amp;cad=rja&amp;uact=8&amp;ved=2ahUKEwjZuM-V4ZneAhUQw1kKHZsoAeAQjRx6BAgBEAU&amp;url=http://maryland.ccproject.com/2017/10/17/palmer-long-run-ecmo-the-stockholm-experience/&amp;psig=AOvVaw1wl6-T_KOdDhvZMGCrNI4V&amp;ust=1540287741598693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chimney+cannulation&amp;source=images&amp;cd=&amp;cad=rja&amp;docid=AWXZ1qDWg5r6_M&amp;tbnid=gOrBjLyVz8szOM:&amp;ved=0CAUQjRw&amp;url=http://www.sciencedirect.com/science/article/pii/S0003497512002962&amp;ei=N9BdUdGSMobYtAax3oDYBQ&amp;bvm=bv.44770516,d.Yms&amp;psig=AFQjCNGNO_vccBPQWnbHFGusXp_2Bmhnqg&amp;ust=1365189043487986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1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1.tiff"/><Relationship Id="rId7" Type="http://schemas.openxmlformats.org/officeDocument/2006/relationships/image" Target="../media/image11.jpeg"/><Relationship Id="rId2" Type="http://schemas.openxmlformats.org/officeDocument/2006/relationships/image" Target="../media/image6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tiff"/><Relationship Id="rId5" Type="http://schemas.openxmlformats.org/officeDocument/2006/relationships/image" Target="../media/image63.tiff"/><Relationship Id="rId4" Type="http://schemas.openxmlformats.org/officeDocument/2006/relationships/image" Target="../media/image62.tif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6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2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3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5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0.jpeg"/><Relationship Id="rId4" Type="http://schemas.openxmlformats.org/officeDocument/2006/relationships/image" Target="../media/image7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79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8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8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g"/><Relationship Id="rId5" Type="http://schemas.openxmlformats.org/officeDocument/2006/relationships/image" Target="../media/image85.jpg"/><Relationship Id="rId4" Type="http://schemas.openxmlformats.org/officeDocument/2006/relationships/image" Target="../media/image7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4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g"/><Relationship Id="rId5" Type="http://schemas.openxmlformats.org/officeDocument/2006/relationships/image" Target="../media/image90.jpg"/><Relationship Id="rId4" Type="http://schemas.openxmlformats.org/officeDocument/2006/relationships/image" Target="../media/image79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78.jpeg"/><Relationship Id="rId7" Type="http://schemas.openxmlformats.org/officeDocument/2006/relationships/image" Target="../media/image9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g"/><Relationship Id="rId5" Type="http://schemas.openxmlformats.org/officeDocument/2006/relationships/image" Target="../media/image92.jpg"/><Relationship Id="rId4" Type="http://schemas.openxmlformats.org/officeDocument/2006/relationships/image" Target="../media/image7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page1image3854176">
            <a:extLst>
              <a:ext uri="{FF2B5EF4-FFF2-40B4-BE49-F238E27FC236}">
                <a16:creationId xmlns:a16="http://schemas.microsoft.com/office/drawing/2014/main" id="{D293E40D-BC6C-F042-B54F-0BE4FA5342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132"/>
          <a:stretch/>
        </p:blipFill>
        <p:spPr bwMode="auto">
          <a:xfrm>
            <a:off x="826589" y="2445577"/>
            <a:ext cx="7490821" cy="242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4941168"/>
            <a:ext cx="6400800" cy="1752600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Prof. Dr. Tahir Yağdı</a:t>
            </a:r>
          </a:p>
        </p:txBody>
      </p:sp>
      <p:pic>
        <p:nvPicPr>
          <p:cNvPr id="67589" name="Picture 5" descr="iabp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835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2" name="Picture 8" descr="EXCOR®_pumps_80ml and 10 m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5" t="5556" r="6306"/>
          <a:stretch>
            <a:fillRect/>
          </a:stretch>
        </p:blipFill>
        <p:spPr bwMode="auto">
          <a:xfrm>
            <a:off x="755576" y="0"/>
            <a:ext cx="841375" cy="10525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4" name="Picture 10" descr="Excor_Caddy_15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-30081"/>
            <a:ext cx="721878" cy="10828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6" name="Picture 12" descr="DeBakey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08"/>
            <a:ext cx="1296987" cy="1068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7" name="Picture 13" descr="INCOR am Herz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0"/>
            <a:ext cx="954088" cy="10525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8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0"/>
            <a:ext cx="1115616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475656" y="5877272"/>
            <a:ext cx="6408738" cy="79611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tr-TR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Ege Üniversitesi Tıp Fakültesi </a:t>
            </a:r>
          </a:p>
          <a:p>
            <a:pPr algn="ctr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tr-TR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Kalp Damar Cerrahi AD</a:t>
            </a:r>
            <a:endParaRPr lang="tr-TR" sz="2800" b="1" dirty="0">
              <a:solidFill>
                <a:srgbClr val="FF9900"/>
              </a:solidFill>
              <a:latin typeface="+mj-lt"/>
            </a:endParaRPr>
          </a:p>
        </p:txBody>
      </p:sp>
      <p:sp>
        <p:nvSpPr>
          <p:cNvPr id="16" name="1 Başlık"/>
          <p:cNvSpPr txBox="1">
            <a:spLocks/>
          </p:cNvSpPr>
          <p:nvPr/>
        </p:nvSpPr>
        <p:spPr>
          <a:xfrm>
            <a:off x="1622730" y="944725"/>
            <a:ext cx="5867400" cy="1368152"/>
          </a:xfrm>
          <a:prstGeom prst="rect">
            <a:avLst/>
          </a:prstGeom>
        </p:spPr>
        <p:txBody>
          <a:bodyPr vert="horz" lIns="91440" tIns="0" rIns="91440" bIns="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/>
              <a:t>Hangi Hasta?, </a:t>
            </a:r>
          </a:p>
          <a:p>
            <a:r>
              <a:rPr lang="tr-TR" sz="3200" b="1" dirty="0"/>
              <a:t>Hangi Destek Sistemi?</a:t>
            </a:r>
            <a:endParaRPr lang="tr-TR" sz="4000" dirty="0">
              <a:latin typeface="Abadi MT Condensed Extra Bold"/>
            </a:endParaRPr>
          </a:p>
        </p:txBody>
      </p:sp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1008112" cy="165760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8" name="Picture 17" descr="ege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196752"/>
            <a:ext cx="1412776" cy="14127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67744" y="0"/>
            <a:ext cx="1152128" cy="10527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52120" y="0"/>
            <a:ext cx="1296144" cy="10527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3"/>
          <a:srcRect l="14207"/>
          <a:stretch/>
        </p:blipFill>
        <p:spPr>
          <a:xfrm>
            <a:off x="8031996" y="0"/>
            <a:ext cx="1112004" cy="102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80829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>
            <a:extLst>
              <a:ext uri="{FF2B5EF4-FFF2-40B4-BE49-F238E27FC236}">
                <a16:creationId xmlns:a16="http://schemas.microsoft.com/office/drawing/2014/main" id="{BC0AA264-3FE2-8E4C-8043-839BA03929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8475" y="94129"/>
            <a:ext cx="8147051" cy="886599"/>
          </a:xfrm>
        </p:spPr>
        <p:txBody>
          <a:bodyPr/>
          <a:lstStyle/>
          <a:p>
            <a:pPr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IABP</a:t>
            </a:r>
            <a:endParaRPr lang="en-AU" sz="3200" b="1" dirty="0">
              <a:solidFill>
                <a:srgbClr val="FF0000"/>
              </a:solidFill>
            </a:endParaRPr>
          </a:p>
        </p:txBody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C2CD245A-7073-944A-B268-5EBC05A05E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1350" y="1628800"/>
            <a:ext cx="8896350" cy="4135438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en sık kullanılan mekanik destek cihazı</a:t>
            </a:r>
          </a:p>
          <a:p>
            <a:pPr eaLnBrk="1" hangingPunct="1">
              <a:defRPr/>
            </a:pPr>
            <a:r>
              <a:rPr lang="tr-TR" dirty="0" err="1"/>
              <a:t>femoral</a:t>
            </a:r>
            <a:r>
              <a:rPr lang="tr-TR" dirty="0"/>
              <a:t> girişim</a:t>
            </a:r>
          </a:p>
          <a:p>
            <a:pPr marL="533400" indent="-533400">
              <a:defRPr/>
            </a:pPr>
            <a:r>
              <a:rPr lang="tr-TR" dirty="0"/>
              <a:t>Kardiyojenik </a:t>
            </a:r>
            <a:r>
              <a:rPr lang="tr-TR" dirty="0" err="1"/>
              <a:t>şok’ta</a:t>
            </a:r>
            <a:r>
              <a:rPr lang="tr-TR" dirty="0"/>
              <a:t> erken kullanım</a:t>
            </a:r>
          </a:p>
          <a:p>
            <a:pPr lvl="1">
              <a:defRPr/>
            </a:pPr>
            <a:r>
              <a:rPr lang="tr-TR" dirty="0" err="1"/>
              <a:t>Miyokardiyal</a:t>
            </a:r>
            <a:r>
              <a:rPr lang="tr-TR" dirty="0"/>
              <a:t> </a:t>
            </a:r>
            <a:r>
              <a:rPr lang="tr-TR" dirty="0" err="1"/>
              <a:t>iskemi</a:t>
            </a:r>
            <a:r>
              <a:rPr lang="tr-TR" dirty="0"/>
              <a:t> ve </a:t>
            </a:r>
            <a:r>
              <a:rPr lang="tr-TR" dirty="0" err="1"/>
              <a:t>hemodinamik</a:t>
            </a:r>
            <a:r>
              <a:rPr lang="tr-TR" dirty="0"/>
              <a:t> </a:t>
            </a:r>
          </a:p>
          <a:p>
            <a:pPr marL="457200" lvl="1" indent="0">
              <a:buNone/>
              <a:defRPr/>
            </a:pPr>
            <a:r>
              <a:rPr lang="tr-TR" dirty="0"/>
              <a:t>	bozulma</a:t>
            </a:r>
          </a:p>
          <a:p>
            <a:pPr lvl="1">
              <a:defRPr/>
            </a:pPr>
            <a:r>
              <a:rPr lang="tr-TR" dirty="0" err="1"/>
              <a:t>Ventriküler</a:t>
            </a:r>
            <a:r>
              <a:rPr lang="tr-TR" dirty="0"/>
              <a:t> </a:t>
            </a:r>
            <a:r>
              <a:rPr lang="tr-TR" dirty="0" err="1"/>
              <a:t>septal</a:t>
            </a:r>
            <a:r>
              <a:rPr lang="tr-TR" dirty="0"/>
              <a:t> </a:t>
            </a:r>
            <a:r>
              <a:rPr lang="tr-TR" dirty="0" err="1"/>
              <a:t>rüptür</a:t>
            </a:r>
            <a:endParaRPr lang="tr-TR" dirty="0"/>
          </a:p>
          <a:p>
            <a:pPr lvl="1">
              <a:defRPr/>
            </a:pPr>
            <a:r>
              <a:rPr lang="tr-TR" dirty="0"/>
              <a:t>Akut mitral yetmezlik </a:t>
            </a:r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36868" name="Picture 4" descr="iabp2">
            <a:extLst>
              <a:ext uri="{FF2B5EF4-FFF2-40B4-BE49-F238E27FC236}">
                <a16:creationId xmlns:a16="http://schemas.microsoft.com/office/drawing/2014/main" id="{994F7169-A023-BC4C-91E4-A2550D0B5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875" y="1955704"/>
            <a:ext cx="28987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1DC94750-4118-5340-8BFF-8092820CB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17" descr="ege.png">
            <a:extLst>
              <a:ext uri="{FF2B5EF4-FFF2-40B4-BE49-F238E27FC236}">
                <a16:creationId xmlns:a16="http://schemas.microsoft.com/office/drawing/2014/main" id="{284360F6-3D14-B046-B916-7360DD18E7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6662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55" y="1196752"/>
            <a:ext cx="6929489" cy="521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 descr="ege.png">
            <a:extLst>
              <a:ext uri="{FF2B5EF4-FFF2-40B4-BE49-F238E27FC236}">
                <a16:creationId xmlns:a16="http://schemas.microsoft.com/office/drawing/2014/main" id="{9190CC74-9C62-FA49-939D-962EE7011E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A5CA748F-ADC6-5F40-B77F-5B13B51E3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5A276022-4CC1-7D44-B15B-96F2EDE466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8475" y="94130"/>
            <a:ext cx="8147051" cy="814272"/>
          </a:xfrm>
        </p:spPr>
        <p:txBody>
          <a:bodyPr/>
          <a:lstStyle/>
          <a:p>
            <a:pPr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IABP</a:t>
            </a:r>
            <a:endParaRPr lang="en-A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759182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3400" indent="-533400">
              <a:lnSpc>
                <a:spcPct val="90000"/>
              </a:lnSpc>
              <a:buNone/>
              <a:defRPr/>
            </a:pPr>
            <a:r>
              <a:rPr lang="tr-T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Koroner Cerrahisinde “</a:t>
            </a:r>
            <a:r>
              <a:rPr lang="tr-TR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preinsizyon</a:t>
            </a:r>
            <a:r>
              <a:rPr lang="tr-T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/</a:t>
            </a:r>
            <a:r>
              <a:rPr lang="tr-TR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profilaktik</a:t>
            </a:r>
            <a:r>
              <a:rPr lang="tr-T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” kullanım</a:t>
            </a:r>
          </a:p>
          <a:p>
            <a:pPr marL="533400" indent="-533400">
              <a:lnSpc>
                <a:spcPct val="90000"/>
              </a:lnSpc>
              <a:defRPr/>
            </a:pPr>
            <a:r>
              <a:rPr lang="tr-TR" sz="2800" dirty="0" err="1"/>
              <a:t>class</a:t>
            </a:r>
            <a:r>
              <a:rPr lang="tr-TR" sz="2800" dirty="0"/>
              <a:t> I </a:t>
            </a:r>
            <a:r>
              <a:rPr lang="tr-TR" sz="2800" dirty="0" err="1"/>
              <a:t>level</a:t>
            </a:r>
            <a:r>
              <a:rPr lang="tr-TR" sz="2800" dirty="0"/>
              <a:t> B kanıt</a:t>
            </a:r>
          </a:p>
          <a:p>
            <a:pPr lvl="1">
              <a:lnSpc>
                <a:spcPct val="90000"/>
              </a:lnSpc>
              <a:defRPr/>
            </a:pPr>
            <a:r>
              <a:rPr lang="tr-TR" sz="2400" dirty="0"/>
              <a:t>LVEF &lt; %25, CABG</a:t>
            </a:r>
          </a:p>
          <a:p>
            <a:pPr marL="1295400" lvl="2" indent="-381000">
              <a:lnSpc>
                <a:spcPct val="90000"/>
              </a:lnSpc>
              <a:defRPr/>
            </a:pPr>
            <a:r>
              <a:rPr lang="tr-TR" sz="2000" dirty="0" err="1"/>
              <a:t>nonelektif</a:t>
            </a:r>
            <a:r>
              <a:rPr lang="tr-TR" sz="2000" dirty="0"/>
              <a:t> operasyon / </a:t>
            </a:r>
            <a:r>
              <a:rPr lang="tr-TR" sz="2000" dirty="0" err="1"/>
              <a:t>reoperasyon</a:t>
            </a:r>
            <a:endParaRPr lang="tr-TR" sz="2000" dirty="0"/>
          </a:p>
          <a:p>
            <a:pPr marL="1295400" lvl="2" indent="-381000">
              <a:lnSpc>
                <a:spcPct val="90000"/>
              </a:lnSpc>
              <a:defRPr/>
            </a:pPr>
            <a:r>
              <a:rPr lang="tr-TR" sz="2000" dirty="0"/>
              <a:t>NYHA </a:t>
            </a:r>
            <a:r>
              <a:rPr lang="tr-TR" sz="2000" dirty="0" err="1"/>
              <a:t>class</a:t>
            </a:r>
            <a:r>
              <a:rPr lang="tr-TR" sz="2000" dirty="0"/>
              <a:t> III–IV semptom</a:t>
            </a:r>
          </a:p>
          <a:p>
            <a:pPr marL="533400" indent="-533400">
              <a:lnSpc>
                <a:spcPct val="90000"/>
              </a:lnSpc>
              <a:defRPr/>
            </a:pPr>
            <a:r>
              <a:rPr lang="tr-TR" sz="2800" dirty="0" err="1"/>
              <a:t>class</a:t>
            </a:r>
            <a:r>
              <a:rPr lang="tr-TR" sz="2800" dirty="0"/>
              <a:t> </a:t>
            </a:r>
            <a:r>
              <a:rPr lang="tr-TR" sz="2800" dirty="0" err="1"/>
              <a:t>IIa</a:t>
            </a:r>
            <a:r>
              <a:rPr lang="tr-TR" sz="2800" dirty="0"/>
              <a:t> </a:t>
            </a:r>
            <a:r>
              <a:rPr lang="tr-TR" sz="2800" dirty="0" err="1"/>
              <a:t>level</a:t>
            </a:r>
            <a:r>
              <a:rPr lang="tr-TR" sz="2800" dirty="0"/>
              <a:t> B kanıt</a:t>
            </a:r>
          </a:p>
          <a:p>
            <a:pPr lvl="1">
              <a:lnSpc>
                <a:spcPct val="90000"/>
              </a:lnSpc>
              <a:defRPr/>
            </a:pPr>
            <a:r>
              <a:rPr lang="tr-TR" sz="2400" dirty="0"/>
              <a:t>Stabil klinik</a:t>
            </a:r>
          </a:p>
          <a:p>
            <a:pPr marL="1295400" lvl="2" indent="-381000">
              <a:lnSpc>
                <a:spcPct val="90000"/>
              </a:lnSpc>
              <a:defRPr/>
            </a:pPr>
            <a:r>
              <a:rPr lang="tr-TR" sz="2000" dirty="0"/>
              <a:t>LVEF &lt;%25</a:t>
            </a:r>
          </a:p>
          <a:p>
            <a:pPr marL="1295400" lvl="2" indent="-381000">
              <a:lnSpc>
                <a:spcPct val="90000"/>
              </a:lnSpc>
              <a:defRPr/>
            </a:pPr>
            <a:r>
              <a:rPr lang="tr-TR" sz="2000" dirty="0" err="1"/>
              <a:t>Reoperasyon</a:t>
            </a:r>
            <a:endParaRPr lang="tr-TR" sz="2000" dirty="0"/>
          </a:p>
          <a:p>
            <a:pPr marL="1295400" lvl="2" indent="-381000">
              <a:lnSpc>
                <a:spcPct val="90000"/>
              </a:lnSpc>
              <a:defRPr/>
            </a:pPr>
            <a:r>
              <a:rPr lang="tr-TR" sz="2000" dirty="0"/>
              <a:t>Sol ana koroner hastalığı</a:t>
            </a:r>
            <a:endParaRPr lang="en-AU" sz="2000" dirty="0"/>
          </a:p>
          <a:p>
            <a:endParaRPr lang="tr-TR" dirty="0"/>
          </a:p>
        </p:txBody>
      </p:sp>
      <p:pic>
        <p:nvPicPr>
          <p:cNvPr id="7" name="Picture 17" descr="ege.png">
            <a:extLst>
              <a:ext uri="{FF2B5EF4-FFF2-40B4-BE49-F238E27FC236}">
                <a16:creationId xmlns:a16="http://schemas.microsoft.com/office/drawing/2014/main" id="{9190CC74-9C62-FA49-939D-962EE7011E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A5CA748F-ADC6-5F40-B77F-5B13B51E3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5A276022-4CC1-7D44-B15B-96F2EDE466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8475" y="94130"/>
            <a:ext cx="8147051" cy="814272"/>
          </a:xfrm>
        </p:spPr>
        <p:txBody>
          <a:bodyPr/>
          <a:lstStyle/>
          <a:p>
            <a:pPr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IABP</a:t>
            </a:r>
            <a:endParaRPr lang="en-A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983827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3400" indent="-533400">
              <a:lnSpc>
                <a:spcPct val="80000"/>
              </a:lnSpc>
              <a:buNone/>
              <a:defRPr/>
            </a:pPr>
            <a:r>
              <a:rPr lang="tr-T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Postoperatif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kullanım</a:t>
            </a:r>
          </a:p>
          <a:p>
            <a:pPr marL="533400" indent="-533400">
              <a:lnSpc>
                <a:spcPct val="80000"/>
              </a:lnSpc>
              <a:defRPr/>
            </a:pPr>
            <a:r>
              <a:rPr lang="tr-TR" sz="2800" dirty="0" err="1"/>
              <a:t>Preoperatif</a:t>
            </a:r>
            <a:r>
              <a:rPr lang="tr-TR" sz="2800" dirty="0"/>
              <a:t> İABP takılan olgulara göre daha stabil olgular</a:t>
            </a:r>
          </a:p>
          <a:p>
            <a:pPr marL="533400" indent="-533400">
              <a:lnSpc>
                <a:spcPct val="80000"/>
              </a:lnSpc>
              <a:defRPr/>
            </a:pPr>
            <a:r>
              <a:rPr lang="tr-TR" sz="2800" dirty="0" err="1"/>
              <a:t>Mortalite</a:t>
            </a:r>
            <a:r>
              <a:rPr lang="tr-TR" sz="2800" dirty="0"/>
              <a:t> %21-73</a:t>
            </a:r>
          </a:p>
          <a:p>
            <a:pPr marL="533400" indent="-533400">
              <a:lnSpc>
                <a:spcPct val="80000"/>
              </a:lnSpc>
              <a:defRPr/>
            </a:pPr>
            <a:r>
              <a:rPr lang="tr-TR" sz="2800" dirty="0" err="1"/>
              <a:t>class</a:t>
            </a:r>
            <a:r>
              <a:rPr lang="tr-TR" sz="2800" dirty="0"/>
              <a:t> I </a:t>
            </a:r>
            <a:r>
              <a:rPr lang="tr-TR" sz="2800" dirty="0" err="1"/>
              <a:t>level</a:t>
            </a:r>
            <a:r>
              <a:rPr lang="tr-TR" sz="2800" dirty="0"/>
              <a:t> C kanıt</a:t>
            </a:r>
          </a:p>
          <a:p>
            <a:pPr lvl="1">
              <a:lnSpc>
                <a:spcPct val="80000"/>
              </a:lnSpc>
              <a:defRPr/>
            </a:pPr>
            <a:r>
              <a:rPr lang="tr-TR" sz="2400" dirty="0" err="1"/>
              <a:t>CPB’tan</a:t>
            </a:r>
            <a:r>
              <a:rPr lang="tr-TR" sz="2400" dirty="0"/>
              <a:t> çıkamayan olgular</a:t>
            </a:r>
          </a:p>
          <a:p>
            <a:pPr marL="533400" indent="-533400">
              <a:lnSpc>
                <a:spcPct val="80000"/>
              </a:lnSpc>
              <a:defRPr/>
            </a:pPr>
            <a:r>
              <a:rPr lang="tr-TR" sz="2800" dirty="0" err="1"/>
              <a:t>class</a:t>
            </a:r>
            <a:r>
              <a:rPr lang="tr-TR" sz="2800" dirty="0"/>
              <a:t> </a:t>
            </a:r>
            <a:r>
              <a:rPr lang="tr-TR" sz="2800" dirty="0" err="1"/>
              <a:t>IIa</a:t>
            </a:r>
            <a:r>
              <a:rPr lang="tr-TR" sz="2800" dirty="0"/>
              <a:t> </a:t>
            </a:r>
            <a:r>
              <a:rPr lang="tr-TR" sz="2800" dirty="0" err="1"/>
              <a:t>level</a:t>
            </a:r>
            <a:r>
              <a:rPr lang="tr-TR" sz="2800" dirty="0"/>
              <a:t> C kanıt</a:t>
            </a:r>
          </a:p>
          <a:p>
            <a:pPr lvl="1">
              <a:lnSpc>
                <a:spcPct val="80000"/>
              </a:lnSpc>
              <a:defRPr/>
            </a:pPr>
            <a:r>
              <a:rPr lang="tr-TR" sz="2400" dirty="0" err="1"/>
              <a:t>Postoperatif</a:t>
            </a:r>
            <a:r>
              <a:rPr lang="tr-TR" sz="2400" dirty="0"/>
              <a:t> İABP takılması</a:t>
            </a:r>
            <a:endParaRPr lang="en-AU" sz="2400" dirty="0"/>
          </a:p>
          <a:p>
            <a:endParaRPr lang="tr-TR" dirty="0"/>
          </a:p>
        </p:txBody>
      </p:sp>
      <p:pic>
        <p:nvPicPr>
          <p:cNvPr id="7" name="Picture 17" descr="ege.png">
            <a:extLst>
              <a:ext uri="{FF2B5EF4-FFF2-40B4-BE49-F238E27FC236}">
                <a16:creationId xmlns:a16="http://schemas.microsoft.com/office/drawing/2014/main" id="{9190CC74-9C62-FA49-939D-962EE7011E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A5CA748F-ADC6-5F40-B77F-5B13B51E3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5A276022-4CC1-7D44-B15B-96F2EDE466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8475" y="94130"/>
            <a:ext cx="8147051" cy="814272"/>
          </a:xfrm>
        </p:spPr>
        <p:txBody>
          <a:bodyPr/>
          <a:lstStyle/>
          <a:p>
            <a:pPr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IABP</a:t>
            </a:r>
            <a:endParaRPr lang="en-A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28372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3400" indent="-533400">
              <a:lnSpc>
                <a:spcPct val="90000"/>
              </a:lnSpc>
              <a:buNone/>
              <a:defRPr/>
            </a:pPr>
            <a:r>
              <a:rPr lang="tr-TR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Off-pump</a:t>
            </a:r>
            <a:r>
              <a:rPr lang="tr-T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tr-TR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CABG’da</a:t>
            </a:r>
            <a:r>
              <a:rPr lang="tr-T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kullanım </a:t>
            </a:r>
          </a:p>
          <a:p>
            <a:pPr marL="533400" indent="-533400">
              <a:lnSpc>
                <a:spcPct val="90000"/>
              </a:lnSpc>
              <a:defRPr/>
            </a:pPr>
            <a:r>
              <a:rPr lang="tr-TR" sz="2800" dirty="0"/>
              <a:t>Yüksek riskli olgular</a:t>
            </a:r>
          </a:p>
          <a:p>
            <a:pPr lvl="1">
              <a:lnSpc>
                <a:spcPct val="90000"/>
              </a:lnSpc>
              <a:defRPr/>
            </a:pPr>
            <a:r>
              <a:rPr lang="tr-TR" sz="2400" dirty="0"/>
              <a:t>Ciddi </a:t>
            </a:r>
            <a:r>
              <a:rPr lang="tr-TR" sz="2400" dirty="0" err="1"/>
              <a:t>proksimal</a:t>
            </a:r>
            <a:r>
              <a:rPr lang="tr-TR" sz="2400" dirty="0"/>
              <a:t> çok damar lezyonu </a:t>
            </a:r>
          </a:p>
          <a:p>
            <a:pPr marL="1295400" lvl="2" indent="-381000">
              <a:lnSpc>
                <a:spcPct val="90000"/>
              </a:lnSpc>
              <a:defRPr/>
            </a:pPr>
            <a:r>
              <a:rPr lang="tr-TR" sz="2000" dirty="0"/>
              <a:t>LMC lezyonu&gt;%80, RCA </a:t>
            </a:r>
            <a:r>
              <a:rPr lang="tr-TR" sz="2000" dirty="0" err="1"/>
              <a:t>oklüzyonu</a:t>
            </a:r>
            <a:endParaRPr lang="tr-TR" sz="2000" dirty="0"/>
          </a:p>
          <a:p>
            <a:pPr lvl="1">
              <a:lnSpc>
                <a:spcPct val="90000"/>
              </a:lnSpc>
              <a:defRPr/>
            </a:pPr>
            <a:r>
              <a:rPr lang="tr-TR" sz="2400" dirty="0"/>
              <a:t>Ciddi sol </a:t>
            </a:r>
            <a:r>
              <a:rPr lang="tr-TR" sz="2400" dirty="0" err="1"/>
              <a:t>ventrikül</a:t>
            </a:r>
            <a:r>
              <a:rPr lang="tr-TR" sz="2400" dirty="0"/>
              <a:t> </a:t>
            </a:r>
            <a:r>
              <a:rPr lang="tr-TR" sz="2400" dirty="0" err="1"/>
              <a:t>disfonksiyonu</a:t>
            </a:r>
            <a:endParaRPr lang="tr-TR" sz="2400" dirty="0"/>
          </a:p>
          <a:p>
            <a:pPr marL="1295400" lvl="2" indent="-381000">
              <a:lnSpc>
                <a:spcPct val="90000"/>
              </a:lnSpc>
              <a:defRPr/>
            </a:pPr>
            <a:r>
              <a:rPr lang="tr-TR" sz="2000" dirty="0"/>
              <a:t>LVEDP &gt; 18 </a:t>
            </a:r>
            <a:r>
              <a:rPr lang="tr-TR" sz="2000" dirty="0" err="1"/>
              <a:t>mmHg</a:t>
            </a:r>
            <a:r>
              <a:rPr lang="tr-TR" sz="2000" dirty="0"/>
              <a:t>, EF&lt; % 25 </a:t>
            </a:r>
          </a:p>
          <a:p>
            <a:pPr lvl="1">
              <a:lnSpc>
                <a:spcPct val="90000"/>
              </a:lnSpc>
              <a:defRPr/>
            </a:pPr>
            <a:r>
              <a:rPr lang="tr-TR" sz="2400" dirty="0"/>
              <a:t>Yeni Mİ (&lt; 7 gün)</a:t>
            </a:r>
          </a:p>
          <a:p>
            <a:pPr lvl="1">
              <a:lnSpc>
                <a:spcPct val="90000"/>
              </a:lnSpc>
              <a:defRPr/>
            </a:pPr>
            <a:r>
              <a:rPr lang="tr-TR" sz="2400" dirty="0"/>
              <a:t>KBY (serum </a:t>
            </a:r>
            <a:r>
              <a:rPr lang="tr-TR" sz="2400" dirty="0" err="1"/>
              <a:t>creatinine</a:t>
            </a:r>
            <a:r>
              <a:rPr lang="tr-TR" sz="2400" dirty="0"/>
              <a:t> &gt; 2.0 mg/</a:t>
            </a:r>
            <a:r>
              <a:rPr lang="tr-TR" sz="2400" dirty="0" err="1"/>
              <a:t>dL</a:t>
            </a:r>
            <a:r>
              <a:rPr lang="tr-TR" sz="2400" dirty="0"/>
              <a:t>)</a:t>
            </a:r>
          </a:p>
          <a:p>
            <a:pPr lvl="1">
              <a:lnSpc>
                <a:spcPct val="90000"/>
              </a:lnSpc>
              <a:defRPr/>
            </a:pPr>
            <a:r>
              <a:rPr lang="tr-TR" sz="2400" dirty="0" err="1"/>
              <a:t>Kardiyomegali</a:t>
            </a:r>
            <a:r>
              <a:rPr lang="tr-TR" sz="2400" dirty="0"/>
              <a:t> – </a:t>
            </a:r>
            <a:r>
              <a:rPr lang="tr-TR" sz="2400" dirty="0" err="1"/>
              <a:t>Kardiyomiyopati</a:t>
            </a:r>
            <a:endParaRPr lang="tr-TR" sz="2400" dirty="0"/>
          </a:p>
          <a:p>
            <a:pPr lvl="1">
              <a:lnSpc>
                <a:spcPct val="90000"/>
              </a:lnSpc>
              <a:defRPr/>
            </a:pPr>
            <a:r>
              <a:rPr lang="tr-TR" sz="2400" dirty="0" err="1"/>
              <a:t>Serebral</a:t>
            </a:r>
            <a:r>
              <a:rPr lang="tr-TR" sz="2400" dirty="0"/>
              <a:t> </a:t>
            </a:r>
            <a:r>
              <a:rPr lang="tr-TR" sz="2400" dirty="0" err="1"/>
              <a:t>vasküler</a:t>
            </a:r>
            <a:r>
              <a:rPr lang="tr-TR" sz="2400" dirty="0"/>
              <a:t> hastalık</a:t>
            </a:r>
            <a:endParaRPr lang="en-AU" sz="2400" dirty="0"/>
          </a:p>
          <a:p>
            <a:endParaRPr lang="tr-TR" dirty="0"/>
          </a:p>
        </p:txBody>
      </p:sp>
      <p:pic>
        <p:nvPicPr>
          <p:cNvPr id="7" name="Picture 17" descr="ege.png">
            <a:extLst>
              <a:ext uri="{FF2B5EF4-FFF2-40B4-BE49-F238E27FC236}">
                <a16:creationId xmlns:a16="http://schemas.microsoft.com/office/drawing/2014/main" id="{9190CC74-9C62-FA49-939D-962EE7011E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A5CA748F-ADC6-5F40-B77F-5B13B51E3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5A276022-4CC1-7D44-B15B-96F2EDE466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8475" y="94130"/>
            <a:ext cx="8147051" cy="814272"/>
          </a:xfrm>
        </p:spPr>
        <p:txBody>
          <a:bodyPr/>
          <a:lstStyle/>
          <a:p>
            <a:pPr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IABP</a:t>
            </a:r>
            <a:endParaRPr lang="en-A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922206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Kontrendikasyon</a:t>
            </a:r>
            <a:endParaRPr lang="tr-TR" dirty="0"/>
          </a:p>
          <a:p>
            <a:pPr lvl="1"/>
            <a:r>
              <a:rPr lang="tr-TR" dirty="0"/>
              <a:t>Orta-ciddi AY</a:t>
            </a:r>
          </a:p>
          <a:p>
            <a:pPr lvl="1"/>
            <a:r>
              <a:rPr lang="tr-TR" dirty="0"/>
              <a:t>Aort </a:t>
            </a:r>
            <a:r>
              <a:rPr lang="tr-TR" dirty="0" err="1"/>
              <a:t>disseksiyonu</a:t>
            </a:r>
            <a:endParaRPr lang="tr-TR" dirty="0"/>
          </a:p>
          <a:p>
            <a:pPr lvl="1"/>
            <a:r>
              <a:rPr lang="tr-TR" dirty="0" err="1"/>
              <a:t>Abdominal</a:t>
            </a:r>
            <a:r>
              <a:rPr lang="tr-TR" dirty="0"/>
              <a:t> aort anevrizması</a:t>
            </a:r>
          </a:p>
          <a:p>
            <a:pPr lvl="1"/>
            <a:r>
              <a:rPr lang="tr-TR" dirty="0" err="1"/>
              <a:t>Antikoagülasyon</a:t>
            </a:r>
            <a:r>
              <a:rPr lang="tr-TR" dirty="0"/>
              <a:t> </a:t>
            </a:r>
            <a:r>
              <a:rPr lang="tr-TR" dirty="0" err="1"/>
              <a:t>kontrendikasyonu</a:t>
            </a:r>
            <a:r>
              <a:rPr lang="tr-TR" dirty="0"/>
              <a:t> (rölatif)</a:t>
            </a:r>
          </a:p>
          <a:p>
            <a:pPr lvl="1"/>
            <a:endParaRPr lang="tr-TR" dirty="0"/>
          </a:p>
          <a:p>
            <a:r>
              <a:rPr lang="tr-TR" dirty="0"/>
              <a:t>Komplikasyon</a:t>
            </a:r>
          </a:p>
          <a:p>
            <a:pPr lvl="1"/>
            <a:r>
              <a:rPr lang="tr-TR" dirty="0" err="1"/>
              <a:t>Trombositopeni</a:t>
            </a:r>
            <a:endParaRPr lang="tr-TR" dirty="0"/>
          </a:p>
          <a:p>
            <a:pPr lvl="1"/>
            <a:r>
              <a:rPr lang="tr-TR" dirty="0" err="1"/>
              <a:t>Tromboz</a:t>
            </a:r>
            <a:endParaRPr lang="tr-TR" dirty="0"/>
          </a:p>
          <a:p>
            <a:pPr lvl="1"/>
            <a:r>
              <a:rPr lang="tr-TR" dirty="0" err="1"/>
              <a:t>Malpozisyon</a:t>
            </a:r>
            <a:r>
              <a:rPr lang="tr-TR" dirty="0"/>
              <a:t> ile </a:t>
            </a:r>
            <a:r>
              <a:rPr lang="tr-TR" dirty="0" err="1"/>
              <a:t>arteriyel</a:t>
            </a:r>
            <a:r>
              <a:rPr lang="tr-TR" dirty="0"/>
              <a:t> akım </a:t>
            </a:r>
            <a:r>
              <a:rPr lang="tr-TR" dirty="0" err="1"/>
              <a:t>obtrüksiyonu</a:t>
            </a:r>
            <a:endParaRPr lang="tr-TR" dirty="0"/>
          </a:p>
          <a:p>
            <a:pPr lvl="1"/>
            <a:r>
              <a:rPr lang="tr-TR" dirty="0"/>
              <a:t>Aort </a:t>
            </a:r>
            <a:r>
              <a:rPr lang="tr-TR" dirty="0" err="1"/>
              <a:t>rüptürü</a:t>
            </a:r>
            <a:r>
              <a:rPr lang="tr-TR" dirty="0"/>
              <a:t>, </a:t>
            </a:r>
            <a:r>
              <a:rPr lang="tr-TR" dirty="0" err="1"/>
              <a:t>disseksiyon</a:t>
            </a:r>
            <a:endParaRPr lang="tr-TR" dirty="0"/>
          </a:p>
          <a:p>
            <a:pPr lvl="1"/>
            <a:r>
              <a:rPr lang="tr-TR" dirty="0"/>
              <a:t>Hava ve plak </a:t>
            </a:r>
            <a:r>
              <a:rPr lang="tr-TR" dirty="0" err="1"/>
              <a:t>embolizasyonu</a:t>
            </a:r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3D3279C-A54D-E940-A4BD-4C53860A3E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49" r="65750" b="4118"/>
          <a:stretch/>
        </p:blipFill>
        <p:spPr>
          <a:xfrm>
            <a:off x="6346177" y="1793829"/>
            <a:ext cx="2718448" cy="4187715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8D63EAF6-FA22-EA40-B8F3-64CCF67D857E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IABP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FB847B88-0628-BD49-B94C-A08DE8049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17" descr="ege.png">
            <a:extLst>
              <a:ext uri="{FF2B5EF4-FFF2-40B4-BE49-F238E27FC236}">
                <a16:creationId xmlns:a16="http://schemas.microsoft.com/office/drawing/2014/main" id="{D4A6E590-29D5-AA47-B655-E508269335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66240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>
            <a:extLst>
              <a:ext uri="{FF2B5EF4-FFF2-40B4-BE49-F238E27FC236}">
                <a16:creationId xmlns:a16="http://schemas.microsoft.com/office/drawing/2014/main" id="{FDFDF261-7B21-AB4C-97C0-687EECBE2C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7650" y="1125538"/>
            <a:ext cx="8896350" cy="413543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dirty="0"/>
              <a:t>hem sirkülasyon </a:t>
            </a:r>
            <a:r>
              <a:rPr lang="tr-TR" sz="2800" dirty="0" err="1"/>
              <a:t>hemde</a:t>
            </a:r>
            <a:r>
              <a:rPr lang="tr-TR" sz="2800" dirty="0"/>
              <a:t> </a:t>
            </a:r>
            <a:r>
              <a:rPr lang="tr-TR" sz="2800" dirty="0" err="1"/>
              <a:t>ventilasyon</a:t>
            </a:r>
            <a:r>
              <a:rPr lang="tr-TR" sz="2800" dirty="0"/>
              <a:t> desteği</a:t>
            </a:r>
          </a:p>
          <a:p>
            <a:pPr eaLnBrk="1" hangingPunct="1">
              <a:defRPr/>
            </a:pPr>
            <a:r>
              <a:rPr lang="tr-TR" sz="2800" dirty="0" err="1"/>
              <a:t>neonatal</a:t>
            </a:r>
            <a:r>
              <a:rPr lang="tr-TR" sz="2800" dirty="0"/>
              <a:t> </a:t>
            </a:r>
            <a:r>
              <a:rPr lang="tr-TR" sz="2800" dirty="0" err="1"/>
              <a:t>kardiyopulmoner</a:t>
            </a:r>
            <a:r>
              <a:rPr lang="tr-TR" sz="2800" dirty="0"/>
              <a:t> destek</a:t>
            </a:r>
          </a:p>
          <a:p>
            <a:pPr eaLnBrk="1" hangingPunct="1">
              <a:defRPr/>
            </a:pPr>
            <a:r>
              <a:rPr lang="tr-TR" sz="2800" dirty="0"/>
              <a:t>erişkin post </a:t>
            </a:r>
            <a:r>
              <a:rPr lang="tr-TR" sz="2800" dirty="0" err="1"/>
              <a:t>kardiyotomi</a:t>
            </a:r>
            <a:r>
              <a:rPr lang="tr-TR" sz="2800" dirty="0"/>
              <a:t> mekanik destek</a:t>
            </a:r>
          </a:p>
          <a:p>
            <a:pPr eaLnBrk="1" hangingPunct="1">
              <a:defRPr/>
            </a:pPr>
            <a:r>
              <a:rPr lang="tr-TR" sz="2800" dirty="0"/>
              <a:t>erişkin </a:t>
            </a:r>
            <a:r>
              <a:rPr lang="tr-TR" sz="2800" dirty="0" err="1"/>
              <a:t>respiratör</a:t>
            </a:r>
            <a:r>
              <a:rPr lang="tr-TR" sz="2800" dirty="0"/>
              <a:t> desteği</a:t>
            </a:r>
          </a:p>
          <a:p>
            <a:pPr eaLnBrk="1" hangingPunct="1">
              <a:defRPr/>
            </a:pPr>
            <a:r>
              <a:rPr lang="tr-TR" sz="2800" dirty="0"/>
              <a:t>“</a:t>
            </a:r>
            <a:r>
              <a:rPr lang="tr-TR" sz="2800" dirty="0" err="1"/>
              <a:t>bridge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LVAD”</a:t>
            </a:r>
          </a:p>
          <a:p>
            <a:pPr eaLnBrk="1" hangingPunct="1">
              <a:defRPr/>
            </a:pPr>
            <a:r>
              <a:rPr lang="tr-TR" sz="2800" dirty="0"/>
              <a:t>“</a:t>
            </a:r>
            <a:r>
              <a:rPr lang="tr-TR" sz="2800" dirty="0" err="1"/>
              <a:t>bridge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transplantation</a:t>
            </a:r>
            <a:r>
              <a:rPr lang="tr-TR" sz="2800" dirty="0"/>
              <a:t>”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00A960E-C8AC-224F-88AD-4AC3F88DA403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ACC2A308-E8B2-934B-81EA-72E371C6B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D914AD72-5CF7-2344-A9EC-3C7C24175E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5445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>
            <a:extLst>
              <a:ext uri="{FF2B5EF4-FFF2-40B4-BE49-F238E27FC236}">
                <a16:creationId xmlns:a16="http://schemas.microsoft.com/office/drawing/2014/main" id="{E7CA2942-B00D-F34A-A61A-ABE0F5C99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7650" y="1125538"/>
            <a:ext cx="8896350" cy="4135437"/>
          </a:xfrm>
        </p:spPr>
        <p:txBody>
          <a:bodyPr/>
          <a:lstStyle/>
          <a:p>
            <a:pPr eaLnBrk="1" hangingPunct="1">
              <a:defRPr/>
            </a:pPr>
            <a:r>
              <a:rPr lang="tr-TR"/>
              <a:t>venoarteriyel ECMO</a:t>
            </a:r>
            <a:r>
              <a:rPr lang="tr-TR" sz="2800"/>
              <a:t> </a:t>
            </a:r>
          </a:p>
          <a:p>
            <a:pPr lvl="1" eaLnBrk="1" hangingPunct="1">
              <a:defRPr/>
            </a:pPr>
            <a:r>
              <a:rPr lang="tr-TR"/>
              <a:t>primer olarak kardiyak ve kardiyorespiratör destek</a:t>
            </a:r>
          </a:p>
          <a:p>
            <a:pPr eaLnBrk="1" hangingPunct="1">
              <a:defRPr/>
            </a:pPr>
            <a:r>
              <a:rPr lang="tr-TR" sz="2800"/>
              <a:t> </a:t>
            </a:r>
            <a:r>
              <a:rPr lang="tr-TR"/>
              <a:t>venovenöz ECMO</a:t>
            </a:r>
            <a:r>
              <a:rPr lang="tr-TR" sz="2800"/>
              <a:t> </a:t>
            </a:r>
          </a:p>
          <a:p>
            <a:pPr lvl="1" eaLnBrk="1" hangingPunct="1">
              <a:defRPr/>
            </a:pPr>
            <a:r>
              <a:rPr lang="tr-TR"/>
              <a:t>pulmoner destek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7CB4A96-0230-8F4E-8636-87E42DDDD756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DFF333CA-557F-324E-A474-3AD9EBBD8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A377E1AB-4552-E648-B97D-A8942DB68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02547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>
            <a:extLst>
              <a:ext uri="{FF2B5EF4-FFF2-40B4-BE49-F238E27FC236}">
                <a16:creationId xmlns:a16="http://schemas.microsoft.com/office/drawing/2014/main" id="{E7CA2942-B00D-F34A-A61A-ABE0F5C99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7650" y="1125538"/>
            <a:ext cx="8896350" cy="4135437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Neonatal</a:t>
            </a:r>
            <a:r>
              <a:rPr lang="tr-TR" dirty="0"/>
              <a:t> / Pediatrik ECMO</a:t>
            </a:r>
          </a:p>
          <a:p>
            <a:pPr lvl="1">
              <a:defRPr/>
            </a:pPr>
            <a:r>
              <a:rPr lang="tr-TR" dirty="0" err="1"/>
              <a:t>Mekonyum</a:t>
            </a:r>
            <a:r>
              <a:rPr lang="tr-TR" dirty="0"/>
              <a:t> </a:t>
            </a:r>
            <a:r>
              <a:rPr lang="tr-TR" dirty="0" err="1"/>
              <a:t>aspirasyon</a:t>
            </a:r>
            <a:r>
              <a:rPr lang="tr-TR" dirty="0"/>
              <a:t> sendromu</a:t>
            </a:r>
          </a:p>
          <a:p>
            <a:pPr lvl="1">
              <a:defRPr/>
            </a:pPr>
            <a:r>
              <a:rPr lang="tr-TR" dirty="0" err="1"/>
              <a:t>Respiratory</a:t>
            </a:r>
            <a:r>
              <a:rPr lang="tr-TR" dirty="0"/>
              <a:t> </a:t>
            </a:r>
            <a:r>
              <a:rPr lang="tr-TR" dirty="0" err="1"/>
              <a:t>distress</a:t>
            </a:r>
            <a:r>
              <a:rPr lang="tr-TR" dirty="0"/>
              <a:t> sendromu</a:t>
            </a:r>
          </a:p>
          <a:p>
            <a:pPr lvl="1">
              <a:defRPr/>
            </a:pPr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diyafragmatik</a:t>
            </a:r>
            <a:r>
              <a:rPr lang="tr-TR" dirty="0"/>
              <a:t> </a:t>
            </a:r>
            <a:r>
              <a:rPr lang="tr-TR" dirty="0" err="1"/>
              <a:t>herni</a:t>
            </a:r>
            <a:endParaRPr lang="tr-TR" dirty="0"/>
          </a:p>
          <a:p>
            <a:pPr lvl="1">
              <a:defRPr/>
            </a:pPr>
            <a:r>
              <a:rPr lang="tr-TR" dirty="0" err="1"/>
              <a:t>Pnömoni</a:t>
            </a:r>
            <a:r>
              <a:rPr lang="tr-TR" dirty="0"/>
              <a:t> / </a:t>
            </a:r>
            <a:r>
              <a:rPr lang="tr-TR" dirty="0" err="1"/>
              <a:t>sepsis</a:t>
            </a:r>
            <a:endParaRPr lang="tr-TR" dirty="0"/>
          </a:p>
          <a:p>
            <a:pPr lvl="1">
              <a:defRPr/>
            </a:pPr>
            <a:r>
              <a:rPr lang="tr-TR" dirty="0" err="1"/>
              <a:t>Air</a:t>
            </a:r>
            <a:r>
              <a:rPr lang="tr-TR" dirty="0"/>
              <a:t> </a:t>
            </a:r>
            <a:r>
              <a:rPr lang="tr-TR" dirty="0" err="1"/>
              <a:t>leak</a:t>
            </a:r>
            <a:r>
              <a:rPr lang="tr-TR" dirty="0"/>
              <a:t> </a:t>
            </a:r>
            <a:r>
              <a:rPr lang="tr-TR" dirty="0" err="1"/>
              <a:t>syndrome</a:t>
            </a:r>
            <a:endParaRPr lang="tr-TR" dirty="0"/>
          </a:p>
          <a:p>
            <a:pPr lvl="1">
              <a:defRPr/>
            </a:pPr>
            <a:r>
              <a:rPr lang="tr-TR" dirty="0" err="1"/>
              <a:t>İdiyopatik</a:t>
            </a:r>
            <a:r>
              <a:rPr lang="tr-TR" dirty="0"/>
              <a:t> </a:t>
            </a:r>
            <a:r>
              <a:rPr lang="tr-TR" dirty="0" err="1"/>
              <a:t>persistan</a:t>
            </a:r>
            <a:r>
              <a:rPr lang="tr-TR" dirty="0"/>
              <a:t> PH</a:t>
            </a:r>
          </a:p>
          <a:p>
            <a:pPr lvl="1">
              <a:defRPr/>
            </a:pPr>
            <a:r>
              <a:rPr lang="tr-TR" dirty="0"/>
              <a:t>Masif kan transfüzyonu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7CB4A96-0230-8F4E-8636-87E42DDDD756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DFF333CA-557F-324E-A474-3AD9EBBD8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A377E1AB-4552-E648-B97D-A8942DB68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49696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>
            <a:extLst>
              <a:ext uri="{FF2B5EF4-FFF2-40B4-BE49-F238E27FC236}">
                <a16:creationId xmlns:a16="http://schemas.microsoft.com/office/drawing/2014/main" id="{E7CA2942-B00D-F34A-A61A-ABE0F5C99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7650" y="1125538"/>
            <a:ext cx="8896350" cy="4135437"/>
          </a:xfrm>
        </p:spPr>
        <p:txBody>
          <a:bodyPr/>
          <a:lstStyle/>
          <a:p>
            <a:pPr>
              <a:defRPr/>
            </a:pPr>
            <a:r>
              <a:rPr lang="tr-TR" dirty="0"/>
              <a:t>Erişkin ECMO</a:t>
            </a:r>
          </a:p>
          <a:p>
            <a:pPr lvl="1">
              <a:defRPr/>
            </a:pPr>
            <a:r>
              <a:rPr lang="tr-TR" dirty="0"/>
              <a:t>ARDS</a:t>
            </a:r>
          </a:p>
          <a:p>
            <a:pPr lvl="1">
              <a:defRPr/>
            </a:pPr>
            <a:r>
              <a:rPr lang="tr-TR" dirty="0" err="1"/>
              <a:t>Aspirasyon</a:t>
            </a:r>
            <a:r>
              <a:rPr lang="tr-TR" dirty="0"/>
              <a:t> </a:t>
            </a:r>
            <a:r>
              <a:rPr lang="tr-TR" dirty="0" err="1"/>
              <a:t>pnömonisi</a:t>
            </a:r>
            <a:endParaRPr lang="tr-TR" dirty="0"/>
          </a:p>
          <a:p>
            <a:pPr lvl="1">
              <a:defRPr/>
            </a:pPr>
            <a:r>
              <a:rPr lang="tr-TR" dirty="0" err="1"/>
              <a:t>Viral</a:t>
            </a:r>
            <a:r>
              <a:rPr lang="tr-TR" dirty="0"/>
              <a:t> / bakteriyel </a:t>
            </a:r>
            <a:r>
              <a:rPr lang="tr-TR" dirty="0" err="1"/>
              <a:t>pnömoni</a:t>
            </a:r>
            <a:endParaRPr lang="tr-TR" dirty="0"/>
          </a:p>
          <a:p>
            <a:pPr lvl="1">
              <a:defRPr/>
            </a:pPr>
            <a:r>
              <a:rPr lang="tr-TR" dirty="0" err="1"/>
              <a:t>Pankreatit</a:t>
            </a:r>
            <a:endParaRPr lang="tr-TR" dirty="0"/>
          </a:p>
          <a:p>
            <a:pPr lvl="1">
              <a:defRPr/>
            </a:pPr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emboli</a:t>
            </a:r>
            <a:endParaRPr lang="tr-TR" dirty="0"/>
          </a:p>
          <a:p>
            <a:pPr lvl="1">
              <a:defRPr/>
            </a:pPr>
            <a:r>
              <a:rPr lang="tr-TR" dirty="0" err="1"/>
              <a:t>Sepsis</a:t>
            </a:r>
            <a:endParaRPr lang="tr-TR" dirty="0"/>
          </a:p>
          <a:p>
            <a:pPr lvl="1">
              <a:defRPr/>
            </a:pPr>
            <a:r>
              <a:rPr lang="tr-TR" dirty="0"/>
              <a:t>Ağır kardiyak veya </a:t>
            </a:r>
            <a:r>
              <a:rPr lang="tr-TR" dirty="0" err="1"/>
              <a:t>kardiyopulmoner</a:t>
            </a:r>
            <a:r>
              <a:rPr lang="tr-TR" dirty="0"/>
              <a:t> yetmezlik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7CB4A96-0230-8F4E-8636-87E42DDDD756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DFF333CA-557F-324E-A474-3AD9EBBD8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A377E1AB-4552-E648-B97D-A8942DB68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8305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71600" y="764704"/>
            <a:ext cx="7776864" cy="6340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  <a:latin typeface="+mj-lt"/>
              </a:rPr>
              <a:t>Mekanik</a:t>
            </a:r>
            <a:r>
              <a:rPr lang="en-US" sz="1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dolaşım</a:t>
            </a:r>
            <a:r>
              <a:rPr lang="en-US" sz="1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desteğinde</a:t>
            </a:r>
            <a:r>
              <a:rPr lang="en-US" sz="1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kullanılan</a:t>
            </a:r>
            <a:r>
              <a:rPr lang="en-US" sz="1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terimler</a:t>
            </a:r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endParaRPr lang="en-US" sz="1400" dirty="0">
              <a:latin typeface="+mj-lt"/>
            </a:endParaRPr>
          </a:p>
          <a:p>
            <a:r>
              <a:rPr lang="en-US" sz="1400" dirty="0">
                <a:solidFill>
                  <a:srgbClr val="FF0000"/>
                </a:solidFill>
                <a:latin typeface="+mj-lt"/>
              </a:rPr>
              <a:t>Bridge to decision (BTD):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Karara</a:t>
            </a:r>
            <a:r>
              <a:rPr lang="en-US" sz="1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köprü</a:t>
            </a:r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r>
              <a:rPr lang="en-US" sz="1400" dirty="0" err="1">
                <a:latin typeface="+mj-lt"/>
              </a:rPr>
              <a:t>İlaca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dirençli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akut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dolaşım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kollapsında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olan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ve</a:t>
            </a:r>
            <a:r>
              <a:rPr lang="en-US" sz="1400" dirty="0">
                <a:latin typeface="+mj-lt"/>
              </a:rPr>
              <a:t> tam </a:t>
            </a:r>
            <a:r>
              <a:rPr lang="en-US" sz="1400" dirty="0" err="1">
                <a:latin typeface="+mj-lt"/>
              </a:rPr>
              <a:t>bir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değerlendirme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tamamlanıp</a:t>
            </a:r>
            <a:r>
              <a:rPr lang="en-US" sz="1400" dirty="0">
                <a:latin typeface="+mj-lt"/>
              </a:rPr>
              <a:t>, </a:t>
            </a:r>
            <a:r>
              <a:rPr lang="en-US" sz="1400" dirty="0" err="1">
                <a:latin typeface="+mj-lt"/>
              </a:rPr>
              <a:t>ek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tedavi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seçenekleri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değerlendirilinceye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kadar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hızla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ölme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riski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olan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hastalarda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kullanım</a:t>
            </a:r>
            <a:endParaRPr lang="en-US" sz="1400" dirty="0">
              <a:latin typeface="+mj-lt"/>
            </a:endParaRPr>
          </a:p>
          <a:p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r>
              <a:rPr lang="en-US" sz="1400" dirty="0">
                <a:solidFill>
                  <a:srgbClr val="FF0000"/>
                </a:solidFill>
                <a:latin typeface="+mj-lt"/>
              </a:rPr>
              <a:t>Bridge to candidacy (BTC):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Adaylığa</a:t>
            </a:r>
            <a:r>
              <a:rPr lang="en-US" sz="1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köprü</a:t>
            </a:r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r>
              <a:rPr lang="en-US" sz="1400" dirty="0" err="1">
                <a:latin typeface="+mj-lt"/>
              </a:rPr>
              <a:t>Transplantasyona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elverişli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olmayan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bir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hastayı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transplantasyona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uygun</a:t>
            </a:r>
            <a:r>
              <a:rPr lang="en-US" sz="1400" dirty="0">
                <a:latin typeface="+mj-lt"/>
              </a:rPr>
              <a:t> hale </a:t>
            </a:r>
            <a:r>
              <a:rPr lang="en-US" sz="1400" dirty="0" err="1">
                <a:latin typeface="+mj-lt"/>
              </a:rPr>
              <a:t>getirmek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için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uç</a:t>
            </a:r>
            <a:r>
              <a:rPr lang="en-US" sz="1400" dirty="0">
                <a:latin typeface="+mj-lt"/>
              </a:rPr>
              <a:t> organ </a:t>
            </a:r>
            <a:r>
              <a:rPr lang="en-US" sz="1400" dirty="0" err="1">
                <a:latin typeface="+mj-lt"/>
              </a:rPr>
              <a:t>işlevlerinin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iyileştirmek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amacıyla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kullanımı</a:t>
            </a:r>
            <a:endParaRPr lang="en-US" sz="1400" dirty="0">
              <a:latin typeface="+mj-lt"/>
            </a:endParaRPr>
          </a:p>
          <a:p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r>
              <a:rPr lang="en-US" sz="1400" dirty="0">
                <a:solidFill>
                  <a:srgbClr val="FF0000"/>
                </a:solidFill>
                <a:latin typeface="+mj-lt"/>
              </a:rPr>
              <a:t>Bridge to transplantation (BTT):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Transplantasyona</a:t>
            </a:r>
            <a:r>
              <a:rPr lang="en-US" sz="1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köprü</a:t>
            </a:r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r>
              <a:rPr lang="en-US" sz="1400" dirty="0" err="1">
                <a:latin typeface="+mj-lt"/>
              </a:rPr>
              <a:t>Ölüm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riski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yüksek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olan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hastaları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donör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organı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bulununcaya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kadar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hayatta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tutmak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amacıyla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kullanımı</a:t>
            </a:r>
            <a:endParaRPr lang="en-US" sz="1400" dirty="0">
              <a:latin typeface="+mj-lt"/>
            </a:endParaRPr>
          </a:p>
          <a:p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r>
              <a:rPr lang="en-US" sz="1400" dirty="0">
                <a:solidFill>
                  <a:srgbClr val="FF0000"/>
                </a:solidFill>
                <a:latin typeface="+mj-lt"/>
              </a:rPr>
              <a:t>Bridge to recovery (BTR):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İyileşmeye</a:t>
            </a:r>
            <a:r>
              <a:rPr lang="en-US" sz="1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köprü</a:t>
            </a:r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r>
              <a:rPr lang="en-US" sz="1400" dirty="0" err="1">
                <a:latin typeface="+mj-lt"/>
              </a:rPr>
              <a:t>Hastayı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kardiyak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işlevleri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mekanik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dolaşım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desteğini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çıkarmaya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yetecek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kadar</a:t>
            </a:r>
            <a:r>
              <a:rPr lang="en-US" sz="1400" dirty="0">
                <a:latin typeface="+mj-lt"/>
              </a:rPr>
              <a:t>, </a:t>
            </a:r>
            <a:r>
              <a:rPr lang="en-US" sz="1400" dirty="0" err="1">
                <a:latin typeface="+mj-lt"/>
              </a:rPr>
              <a:t>iyileşinceye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dek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hayatta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tutmak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amacıyla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kullanımı</a:t>
            </a:r>
            <a:r>
              <a:rPr lang="en-US" sz="1400" dirty="0">
                <a:latin typeface="+mj-lt"/>
              </a:rPr>
              <a:t> </a:t>
            </a:r>
          </a:p>
          <a:p>
            <a:endParaRPr lang="en-US" sz="1400" dirty="0">
              <a:latin typeface="+mj-lt"/>
            </a:endParaRPr>
          </a:p>
          <a:p>
            <a:r>
              <a:rPr lang="en-US" sz="1400" dirty="0">
                <a:solidFill>
                  <a:srgbClr val="FF0000"/>
                </a:solidFill>
                <a:latin typeface="+mj-lt"/>
              </a:rPr>
              <a:t>Bridge to bridge (BTB):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Köprülemeye</a:t>
            </a:r>
            <a:r>
              <a:rPr lang="en-US" sz="1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köprü</a:t>
            </a:r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r>
              <a:rPr lang="en-US" sz="1400" dirty="0" err="1">
                <a:latin typeface="+mj-lt"/>
              </a:rPr>
              <a:t>Hastayı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uzun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süreli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mekanik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destek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cihazı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takılmaya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uygun</a:t>
            </a:r>
            <a:r>
              <a:rPr lang="en-US" sz="1400" dirty="0">
                <a:latin typeface="+mj-lt"/>
              </a:rPr>
              <a:t> hale </a:t>
            </a:r>
            <a:r>
              <a:rPr lang="en-US" sz="1400" dirty="0" err="1">
                <a:latin typeface="+mj-lt"/>
              </a:rPr>
              <a:t>gelinceye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kadar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kısa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süreli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mekanik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destek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cihazı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ile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yaşatmak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amacıyla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kullanımı</a:t>
            </a:r>
            <a:r>
              <a:rPr lang="en-US" sz="1400" dirty="0">
                <a:latin typeface="+mj-lt"/>
              </a:rPr>
              <a:t> </a:t>
            </a:r>
          </a:p>
          <a:p>
            <a:endParaRPr lang="en-US" sz="1400" dirty="0">
              <a:latin typeface="+mj-lt"/>
            </a:endParaRPr>
          </a:p>
          <a:p>
            <a:r>
              <a:rPr lang="en-US" sz="1400" dirty="0">
                <a:solidFill>
                  <a:srgbClr val="FF0000"/>
                </a:solidFill>
                <a:latin typeface="+mj-lt"/>
              </a:rPr>
              <a:t>Destination therapy (DT):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Sonlanım</a:t>
            </a:r>
            <a:r>
              <a:rPr lang="en-US" sz="1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+mj-lt"/>
              </a:rPr>
              <a:t>tedavisi</a:t>
            </a:r>
            <a:endParaRPr lang="en-US" sz="1400" dirty="0">
              <a:solidFill>
                <a:srgbClr val="FF0000"/>
              </a:solidFill>
              <a:latin typeface="+mj-lt"/>
            </a:endParaRPr>
          </a:p>
          <a:p>
            <a:r>
              <a:rPr lang="en-US" sz="1400" dirty="0" err="1">
                <a:latin typeface="+mj-lt"/>
              </a:rPr>
              <a:t>Transplantasyona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elverişli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olmayan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ve</a:t>
            </a:r>
            <a:r>
              <a:rPr lang="en-US" sz="1400" dirty="0">
                <a:latin typeface="+mj-lt"/>
              </a:rPr>
              <a:t> son </a:t>
            </a:r>
            <a:r>
              <a:rPr lang="en-US" sz="1400" dirty="0" err="1">
                <a:latin typeface="+mj-lt"/>
              </a:rPr>
              <a:t>dönem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kalp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yetersizliği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olan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hastalarda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transplantasyona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alternatif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olarak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uzun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dönem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kullanımı</a:t>
            </a:r>
            <a:endParaRPr lang="en-US" sz="1400" dirty="0">
              <a:latin typeface="+mj-lt"/>
            </a:endParaRPr>
          </a:p>
          <a:p>
            <a:endParaRPr lang="en-US" sz="1400" dirty="0">
              <a:latin typeface="+mj-lt"/>
            </a:endParaRPr>
          </a:p>
          <a:p>
            <a:endParaRPr lang="en-US" sz="1400" dirty="0">
              <a:latin typeface="+mj-lt"/>
            </a:endParaRPr>
          </a:p>
          <a:p>
            <a:endParaRPr lang="en-US" sz="1400" dirty="0">
              <a:latin typeface="+mj-lt"/>
            </a:endParaRPr>
          </a:p>
          <a:p>
            <a:endParaRPr lang="en-US" sz="1400" dirty="0">
              <a:latin typeface="+mj-lt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0"/>
            <a:ext cx="8229600" cy="11398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dirty="0">
                <a:solidFill>
                  <a:schemeClr val="tx1"/>
                </a:solidFill>
              </a:rPr>
              <a:t>Kalp yetersizliği tedavisi - MDD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5A1A069-F721-8546-A93D-672B18EC8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137973A2-BB7D-3C45-B6EF-F62137958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17" descr="ege.png">
            <a:extLst>
              <a:ext uri="{FF2B5EF4-FFF2-40B4-BE49-F238E27FC236}">
                <a16:creationId xmlns:a16="http://schemas.microsoft.com/office/drawing/2014/main" id="{135DED23-2D3F-C343-82B6-54869661A6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87383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>
            <a:extLst>
              <a:ext uri="{FF2B5EF4-FFF2-40B4-BE49-F238E27FC236}">
                <a16:creationId xmlns:a16="http://schemas.microsoft.com/office/drawing/2014/main" id="{E7CA2942-B00D-F34A-A61A-ABE0F5C99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7650" y="1125538"/>
            <a:ext cx="8896350" cy="4135437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Kardiyojenik şokta VA ECMO</a:t>
            </a:r>
          </a:p>
          <a:p>
            <a:r>
              <a:rPr lang="tr-TR" dirty="0"/>
              <a:t>Uygun </a:t>
            </a:r>
            <a:r>
              <a:rPr lang="tr-TR" dirty="0" err="1"/>
              <a:t>intravasküler</a:t>
            </a:r>
            <a:r>
              <a:rPr lang="tr-TR" dirty="0"/>
              <a:t> volüme rağmen yetersiz doku </a:t>
            </a:r>
            <a:r>
              <a:rPr lang="tr-TR" dirty="0" err="1"/>
              <a:t>perfüzyonu</a:t>
            </a:r>
            <a:endParaRPr lang="tr-TR" dirty="0"/>
          </a:p>
          <a:p>
            <a:pPr lvl="1"/>
            <a:r>
              <a:rPr lang="tr-TR" dirty="0"/>
              <a:t>Hipotansiyon</a:t>
            </a:r>
          </a:p>
          <a:p>
            <a:pPr lvl="1"/>
            <a:r>
              <a:rPr lang="tr-TR" dirty="0"/>
              <a:t>Düşük kardiyak debi </a:t>
            </a:r>
          </a:p>
          <a:p>
            <a:r>
              <a:rPr lang="tr-TR" dirty="0"/>
              <a:t>Aşağıdakilere rağmen </a:t>
            </a:r>
            <a:r>
              <a:rPr lang="tr-TR" dirty="0" err="1"/>
              <a:t>refrakter</a:t>
            </a:r>
            <a:r>
              <a:rPr lang="tr-TR" dirty="0"/>
              <a:t> </a:t>
            </a:r>
            <a:r>
              <a:rPr lang="tr-TR" dirty="0" err="1"/>
              <a:t>kardiyojenik</a:t>
            </a:r>
            <a:r>
              <a:rPr lang="tr-TR" dirty="0"/>
              <a:t> şok</a:t>
            </a:r>
          </a:p>
          <a:p>
            <a:pPr lvl="1"/>
            <a:r>
              <a:rPr lang="tr-TR" dirty="0"/>
              <a:t>Volüm </a:t>
            </a:r>
            <a:r>
              <a:rPr lang="tr-TR" dirty="0" err="1"/>
              <a:t>resüstasyonu</a:t>
            </a:r>
            <a:endParaRPr lang="tr-TR" dirty="0"/>
          </a:p>
          <a:p>
            <a:pPr lvl="1"/>
            <a:r>
              <a:rPr lang="tr-TR" dirty="0" err="1"/>
              <a:t>İnotrop&amp;vazopressör</a:t>
            </a:r>
            <a:endParaRPr lang="tr-TR" dirty="0"/>
          </a:p>
          <a:p>
            <a:pPr lvl="1"/>
            <a:r>
              <a:rPr lang="tr-TR" dirty="0"/>
              <a:t>İABP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7CB4A96-0230-8F4E-8636-87E42DDDD756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DFF333CA-557F-324E-A474-3AD9EBBD8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A377E1AB-4552-E648-B97D-A8942DB68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65485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-209552" y="778217"/>
            <a:ext cx="4276725" cy="5800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Wingdings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tr-TR" sz="2800" b="1" dirty="0">
                <a:solidFill>
                  <a:srgbClr val="FF0000"/>
                </a:solidFill>
              </a:rPr>
              <a:t>     Avantaj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CPR esnasında dahi uygulanabilme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Kardiyak ve </a:t>
            </a:r>
            <a:r>
              <a:rPr lang="tr-TR" dirty="0" err="1">
                <a:solidFill>
                  <a:schemeClr val="tx1"/>
                </a:solidFill>
              </a:rPr>
              <a:t>respiratuvar</a:t>
            </a:r>
            <a:r>
              <a:rPr lang="tr-TR" dirty="0">
                <a:solidFill>
                  <a:schemeClr val="tx1"/>
                </a:solidFill>
              </a:rPr>
              <a:t> destek, </a:t>
            </a: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Bi-ventriküler</a:t>
            </a:r>
            <a:r>
              <a:rPr lang="tr-TR" dirty="0">
                <a:solidFill>
                  <a:schemeClr val="tx1"/>
                </a:solidFill>
              </a:rPr>
              <a:t> destek</a:t>
            </a: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Portabl</a:t>
            </a:r>
            <a:endParaRPr lang="en-US" sz="2400" dirty="0">
              <a:solidFill>
                <a:schemeClr val="tx1"/>
              </a:solidFill>
            </a:endParaRPr>
          </a:p>
          <a:p>
            <a:pPr lvl="1"/>
            <a:r>
              <a:rPr lang="tr-TR" sz="2800" b="1" dirty="0">
                <a:solidFill>
                  <a:srgbClr val="FF0000"/>
                </a:solidFill>
              </a:rPr>
              <a:t>Dezavantaj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LV </a:t>
            </a:r>
            <a:r>
              <a:rPr lang="tr-TR" dirty="0" err="1">
                <a:solidFill>
                  <a:schemeClr val="tx1"/>
                </a:solidFill>
              </a:rPr>
              <a:t>distansiyon</a:t>
            </a:r>
            <a:r>
              <a:rPr lang="tr-TR" dirty="0">
                <a:solidFill>
                  <a:schemeClr val="tx1"/>
                </a:solidFill>
              </a:rPr>
              <a:t>, yüksek LAP, akciğer ödemi</a:t>
            </a: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Harlequin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err="1">
                <a:solidFill>
                  <a:schemeClr val="tx1"/>
                </a:solidFill>
              </a:rPr>
              <a:t>Hipoksik</a:t>
            </a:r>
            <a:r>
              <a:rPr lang="tr-TR" dirty="0">
                <a:solidFill>
                  <a:schemeClr val="tx1"/>
                </a:solidFill>
              </a:rPr>
              <a:t> kalp, beyin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Kanama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Enfeksiyon</a:t>
            </a: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Strok</a:t>
            </a:r>
            <a:endParaRPr lang="tr-TR" dirty="0">
              <a:solidFill>
                <a:schemeClr val="tx1"/>
              </a:solidFill>
            </a:endParaRP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Amputasyon</a:t>
            </a:r>
            <a:endParaRPr lang="tr-TR" dirty="0">
              <a:solidFill>
                <a:schemeClr val="tx1"/>
              </a:solidFill>
            </a:endParaRPr>
          </a:p>
          <a:p>
            <a:pPr lvl="1"/>
            <a:r>
              <a:rPr lang="tr-TR" dirty="0" err="1">
                <a:solidFill>
                  <a:schemeClr val="tx1"/>
                </a:solidFill>
              </a:rPr>
              <a:t>Hemoliz</a:t>
            </a:r>
            <a:endParaRPr lang="tr-TR" dirty="0">
              <a:solidFill>
                <a:schemeClr val="tx1"/>
              </a:solidFill>
            </a:endParaRPr>
          </a:p>
          <a:p>
            <a:endParaRPr lang="tr-T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0"/>
          <a:stretch/>
        </p:blipFill>
        <p:spPr bwMode="auto">
          <a:xfrm>
            <a:off x="3935690" y="1168187"/>
            <a:ext cx="5103537" cy="2434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ecmo ile ilgili görsel sonucu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2"/>
          <a:stretch/>
        </p:blipFill>
        <p:spPr bwMode="auto">
          <a:xfrm>
            <a:off x="4572000" y="3600118"/>
            <a:ext cx="4467227" cy="315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1BAEBD5-E5D5-3D48-AC14-ACE4FB8EA8D7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726DF274-EC04-A040-B741-82505A6F5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" name="Picture 17" descr="ege.png">
            <a:extLst>
              <a:ext uri="{FF2B5EF4-FFF2-40B4-BE49-F238E27FC236}">
                <a16:creationId xmlns:a16="http://schemas.microsoft.com/office/drawing/2014/main" id="{44650EED-276B-FA47-BD2F-8A7B8ECFB8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578097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>
            <a:extLst>
              <a:ext uri="{FF2B5EF4-FFF2-40B4-BE49-F238E27FC236}">
                <a16:creationId xmlns:a16="http://schemas.microsoft.com/office/drawing/2014/main" id="{E7CA2942-B00D-F34A-A61A-ABE0F5C99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7650" y="1125538"/>
            <a:ext cx="8896350" cy="4135437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Hedefler</a:t>
            </a:r>
          </a:p>
          <a:p>
            <a:r>
              <a:rPr lang="tr-TR" dirty="0" err="1"/>
              <a:t>Venöz</a:t>
            </a:r>
            <a:r>
              <a:rPr lang="tr-TR" dirty="0"/>
              <a:t> obstrüksiyon olmaksızın maksimum drenaj </a:t>
            </a:r>
          </a:p>
          <a:p>
            <a:r>
              <a:rPr lang="tr-TR" dirty="0" err="1"/>
              <a:t>Distal</a:t>
            </a:r>
            <a:r>
              <a:rPr lang="tr-TR" dirty="0"/>
              <a:t> </a:t>
            </a:r>
            <a:r>
              <a:rPr lang="tr-TR" dirty="0" err="1"/>
              <a:t>iskemi</a:t>
            </a:r>
            <a:r>
              <a:rPr lang="tr-TR" dirty="0"/>
              <a:t> olmaksızın </a:t>
            </a:r>
            <a:r>
              <a:rPr lang="tr-TR" dirty="0" err="1"/>
              <a:t>inflow</a:t>
            </a:r>
            <a:r>
              <a:rPr lang="tr-TR" dirty="0"/>
              <a:t> akım</a:t>
            </a:r>
          </a:p>
          <a:p>
            <a:r>
              <a:rPr lang="tr-TR" dirty="0"/>
              <a:t>Düşük enfeksiyon riski</a:t>
            </a:r>
          </a:p>
          <a:p>
            <a:r>
              <a:rPr lang="tr-TR" dirty="0"/>
              <a:t>Mümkünse </a:t>
            </a:r>
            <a:r>
              <a:rPr lang="tr-TR" dirty="0" err="1"/>
              <a:t>mobilizasyon</a:t>
            </a:r>
            <a:endParaRPr lang="tr-TR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7CB4A96-0230-8F4E-8636-87E42DDDD756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DFF333CA-557F-324E-A474-3AD9EBBD8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A377E1AB-4552-E648-B97D-A8942DB68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59828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>
            <a:extLst>
              <a:ext uri="{FF2B5EF4-FFF2-40B4-BE49-F238E27FC236}">
                <a16:creationId xmlns:a16="http://schemas.microsoft.com/office/drawing/2014/main" id="{E7CA2942-B00D-F34A-A61A-ABE0F5C99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7650" y="1125538"/>
            <a:ext cx="8896350" cy="4135437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VA ECMO Santral </a:t>
            </a:r>
            <a:r>
              <a:rPr lang="tr-TR" dirty="0" err="1"/>
              <a:t>kanülasyon</a:t>
            </a:r>
            <a:endParaRPr lang="tr-TR" dirty="0"/>
          </a:p>
          <a:p>
            <a:r>
              <a:rPr lang="tr-TR" dirty="0" err="1"/>
              <a:t>İntraoperatif</a:t>
            </a:r>
            <a:r>
              <a:rPr lang="tr-TR" dirty="0"/>
              <a:t> destek, post-</a:t>
            </a:r>
            <a:r>
              <a:rPr lang="tr-TR" dirty="0" err="1"/>
              <a:t>kardiyotomi</a:t>
            </a:r>
            <a:r>
              <a:rPr lang="tr-TR" dirty="0"/>
              <a:t>, post LVAD RV yetmezlik</a:t>
            </a:r>
          </a:p>
          <a:p>
            <a:r>
              <a:rPr lang="tr-TR" dirty="0" err="1"/>
              <a:t>Asendan</a:t>
            </a:r>
            <a:r>
              <a:rPr lang="tr-TR" dirty="0"/>
              <a:t> aort-RA, </a:t>
            </a:r>
            <a:r>
              <a:rPr lang="tr-TR" dirty="0" err="1"/>
              <a:t>bikaval</a:t>
            </a:r>
            <a:r>
              <a:rPr lang="tr-TR" dirty="0"/>
              <a:t>, </a:t>
            </a:r>
          </a:p>
          <a:p>
            <a:r>
              <a:rPr lang="tr-TR" dirty="0"/>
              <a:t>Optimal akım elde edilebiliyor, </a:t>
            </a:r>
            <a:r>
              <a:rPr lang="tr-TR" dirty="0" err="1"/>
              <a:t>vent</a:t>
            </a:r>
            <a:r>
              <a:rPr lang="tr-TR" dirty="0"/>
              <a:t> imkanı</a:t>
            </a:r>
          </a:p>
          <a:p>
            <a:r>
              <a:rPr lang="tr-TR" dirty="0"/>
              <a:t>Kanama, enfeksiyon riski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7CB4A96-0230-8F4E-8636-87E42DDDD756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DFF333CA-557F-324E-A474-3AD9EBBD8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A377E1AB-4552-E648-B97D-A8942DB68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37481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>
            <a:extLst>
              <a:ext uri="{FF2B5EF4-FFF2-40B4-BE49-F238E27FC236}">
                <a16:creationId xmlns:a16="http://schemas.microsoft.com/office/drawing/2014/main" id="{E7CA2942-B00D-F34A-A61A-ABE0F5C99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7650" y="1125538"/>
            <a:ext cx="8896350" cy="4135437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VA ECMO </a:t>
            </a:r>
            <a:r>
              <a:rPr lang="tr-TR" dirty="0" err="1"/>
              <a:t>Periferik</a:t>
            </a:r>
            <a:r>
              <a:rPr lang="tr-TR" dirty="0"/>
              <a:t> </a:t>
            </a:r>
            <a:r>
              <a:rPr lang="tr-TR" dirty="0" err="1"/>
              <a:t>kanülasyon</a:t>
            </a:r>
            <a:endParaRPr lang="tr-TR" dirty="0"/>
          </a:p>
          <a:p>
            <a:r>
              <a:rPr lang="tr-TR" dirty="0" err="1"/>
              <a:t>Femoral</a:t>
            </a:r>
            <a:r>
              <a:rPr lang="tr-TR" dirty="0"/>
              <a:t> veya </a:t>
            </a:r>
            <a:r>
              <a:rPr lang="tr-TR" dirty="0" err="1"/>
              <a:t>aksiller</a:t>
            </a:r>
            <a:r>
              <a:rPr lang="tr-TR" dirty="0"/>
              <a:t> yaklaşım</a:t>
            </a:r>
          </a:p>
          <a:p>
            <a:r>
              <a:rPr lang="tr-TR" dirty="0"/>
              <a:t>CPR esnasında hızlı uygulama</a:t>
            </a:r>
          </a:p>
          <a:p>
            <a:r>
              <a:rPr lang="tr-TR" dirty="0" err="1"/>
              <a:t>Sternum</a:t>
            </a:r>
            <a:r>
              <a:rPr lang="tr-TR" dirty="0"/>
              <a:t> kapanabiliyor, </a:t>
            </a:r>
            <a:r>
              <a:rPr lang="tr-TR" dirty="0" err="1"/>
              <a:t>mobilizasyon</a:t>
            </a:r>
            <a:r>
              <a:rPr lang="tr-TR" dirty="0"/>
              <a:t> imkanı</a:t>
            </a:r>
          </a:p>
          <a:p>
            <a:r>
              <a:rPr lang="tr-TR" dirty="0" err="1"/>
              <a:t>Distal</a:t>
            </a:r>
            <a:r>
              <a:rPr lang="tr-TR" dirty="0"/>
              <a:t> </a:t>
            </a:r>
            <a:r>
              <a:rPr lang="tr-TR" dirty="0" err="1"/>
              <a:t>iskemi</a:t>
            </a:r>
            <a:r>
              <a:rPr lang="tr-TR" dirty="0"/>
              <a:t>, sınırlı akım, </a:t>
            </a:r>
            <a:r>
              <a:rPr lang="tr-TR" dirty="0" err="1"/>
              <a:t>Harlequin</a:t>
            </a:r>
            <a:r>
              <a:rPr lang="tr-TR" dirty="0"/>
              <a:t> </a:t>
            </a:r>
            <a:r>
              <a:rPr lang="tr-TR" dirty="0" err="1"/>
              <a:t>send</a:t>
            </a:r>
            <a:r>
              <a:rPr lang="tr-TR" dirty="0"/>
              <a:t>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7CB4A96-0230-8F4E-8636-87E42DDDD756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DFF333CA-557F-324E-A474-3AD9EBBD8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A377E1AB-4552-E648-B97D-A8942DB68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47098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440" y="1981201"/>
            <a:ext cx="3773882" cy="290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ars.els-cdn.com/content/image/1-s2.0-S0003497512002962-gr1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981200"/>
            <a:ext cx="4946934" cy="290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C848E94E-4D05-6D4E-BC66-45D5E9C4C521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1B9A94E4-E57B-A347-90A5-946F20EDF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" name="Picture 17" descr="ege.png">
            <a:extLst>
              <a:ext uri="{FF2B5EF4-FFF2-40B4-BE49-F238E27FC236}">
                <a16:creationId xmlns:a16="http://schemas.microsoft.com/office/drawing/2014/main" id="{AACFE6E4-1A86-9845-B3E8-4DD074E9AA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02103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06" y="792385"/>
            <a:ext cx="5186363" cy="323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6"/>
          <a:stretch/>
        </p:blipFill>
        <p:spPr bwMode="auto">
          <a:xfrm>
            <a:off x="2791148" y="4026123"/>
            <a:ext cx="3354880" cy="281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BFC755B6-1D6E-E34F-85F8-2544C59FC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17" descr="ege.png">
            <a:extLst>
              <a:ext uri="{FF2B5EF4-FFF2-40B4-BE49-F238E27FC236}">
                <a16:creationId xmlns:a16="http://schemas.microsoft.com/office/drawing/2014/main" id="{7F66AD5C-8F04-1841-9194-49CE61BF97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FD42454F-D869-F348-A5F8-E1F02C98CA81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915259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912" y="908402"/>
            <a:ext cx="7408333" cy="3450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000" dirty="0"/>
              <a:t>Yetersiz LV </a:t>
            </a:r>
            <a:r>
              <a:rPr lang="tr-TR" sz="2000" dirty="0" err="1"/>
              <a:t>unloading</a:t>
            </a:r>
            <a:r>
              <a:rPr lang="tr-TR" sz="2000" dirty="0"/>
              <a:t>-Akciğer ödemi</a:t>
            </a:r>
          </a:p>
          <a:p>
            <a:r>
              <a:rPr lang="tr-TR" sz="2000" dirty="0" err="1"/>
              <a:t>Periferik</a:t>
            </a:r>
            <a:r>
              <a:rPr lang="tr-TR" sz="2000" dirty="0"/>
              <a:t> (</a:t>
            </a:r>
            <a:r>
              <a:rPr lang="tr-TR" sz="2000" dirty="0" err="1"/>
              <a:t>femoral</a:t>
            </a:r>
            <a:r>
              <a:rPr lang="tr-TR" sz="2000" dirty="0"/>
              <a:t>) ECMO geri akımının LV </a:t>
            </a:r>
            <a:r>
              <a:rPr lang="tr-TR" sz="2000" dirty="0" err="1"/>
              <a:t>afterload’unu</a:t>
            </a:r>
            <a:r>
              <a:rPr lang="tr-TR" sz="2000" dirty="0"/>
              <a:t> arttırmasına bağlı, LV </a:t>
            </a:r>
            <a:r>
              <a:rPr lang="tr-TR" sz="2000" dirty="0" err="1"/>
              <a:t>ejeksiyonu</a:t>
            </a:r>
            <a:r>
              <a:rPr lang="tr-TR" sz="2000" dirty="0"/>
              <a:t> az/yok</a:t>
            </a:r>
          </a:p>
          <a:p>
            <a:r>
              <a:rPr lang="tr-TR" sz="2000" dirty="0"/>
              <a:t>↗ LV </a:t>
            </a:r>
            <a:r>
              <a:rPr lang="tr-TR" sz="2000" dirty="0" err="1"/>
              <a:t>end-diyastolik</a:t>
            </a:r>
            <a:r>
              <a:rPr lang="tr-TR" sz="2000" dirty="0"/>
              <a:t> P, ↗ PCWP</a:t>
            </a:r>
          </a:p>
          <a:p>
            <a:pPr marL="0" indent="0">
              <a:buNone/>
            </a:pPr>
            <a:r>
              <a:rPr lang="tr-TR" sz="2000" dirty="0">
                <a:solidFill>
                  <a:srgbClr val="FF0000"/>
                </a:solidFill>
              </a:rPr>
              <a:t>ÇÖZÜM</a:t>
            </a:r>
          </a:p>
          <a:p>
            <a:r>
              <a:rPr lang="tr-TR" sz="2000" dirty="0"/>
              <a:t>İABP /</a:t>
            </a:r>
            <a:r>
              <a:rPr lang="tr-TR" sz="2000" dirty="0" err="1"/>
              <a:t>inotropik</a:t>
            </a:r>
            <a:r>
              <a:rPr lang="tr-TR" sz="2000" dirty="0"/>
              <a:t> ajan</a:t>
            </a:r>
          </a:p>
          <a:p>
            <a:r>
              <a:rPr lang="tr-TR" sz="2000" dirty="0"/>
              <a:t>TEE AY varlığı</a:t>
            </a:r>
          </a:p>
          <a:p>
            <a:r>
              <a:rPr lang="tr-TR" sz="2000" dirty="0" err="1"/>
              <a:t>Atrial</a:t>
            </a:r>
            <a:r>
              <a:rPr lang="tr-TR" sz="2000" dirty="0"/>
              <a:t> </a:t>
            </a:r>
            <a:r>
              <a:rPr lang="tr-TR" sz="2000" dirty="0" err="1"/>
              <a:t>Septostomi</a:t>
            </a:r>
            <a:endParaRPr lang="tr-TR" sz="2000" dirty="0"/>
          </a:p>
          <a:p>
            <a:r>
              <a:rPr lang="tr-TR" sz="2000" dirty="0" err="1"/>
              <a:t>Transeptal</a:t>
            </a:r>
            <a:r>
              <a:rPr lang="tr-TR" sz="2000" dirty="0"/>
              <a:t> LA drenaj</a:t>
            </a:r>
          </a:p>
          <a:p>
            <a:r>
              <a:rPr lang="tr-TR" sz="2000" dirty="0"/>
              <a:t>ECMO debisini düşürme</a:t>
            </a:r>
          </a:p>
          <a:p>
            <a:r>
              <a:rPr lang="tr-TR" sz="2000" dirty="0"/>
              <a:t>LA, PA veya LV drenaj </a:t>
            </a:r>
            <a:r>
              <a:rPr lang="tr-TR" sz="2000" dirty="0" err="1"/>
              <a:t>kanülü</a:t>
            </a:r>
            <a:r>
              <a:rPr lang="tr-TR" sz="2000" dirty="0"/>
              <a:t>…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100" y="4077072"/>
            <a:ext cx="3136900" cy="25908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C2B17142-4696-7E42-ADDB-DAB417585779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09765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786" y="1546412"/>
            <a:ext cx="8147051" cy="4364598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Aortada</a:t>
            </a:r>
            <a:r>
              <a:rPr lang="tr-TR" dirty="0"/>
              <a:t> akım </a:t>
            </a:r>
            <a:r>
              <a:rPr lang="tr-TR" dirty="0" err="1"/>
              <a:t>kompetisyonu</a:t>
            </a:r>
            <a:r>
              <a:rPr lang="tr-TR" dirty="0"/>
              <a:t> </a:t>
            </a:r>
          </a:p>
          <a:p>
            <a:pPr lvl="1"/>
            <a:r>
              <a:rPr lang="tr-TR" dirty="0"/>
              <a:t>İyileşen kalp &amp; </a:t>
            </a:r>
            <a:r>
              <a:rPr lang="tr-TR" dirty="0" err="1"/>
              <a:t>periferik</a:t>
            </a:r>
            <a:r>
              <a:rPr lang="tr-TR" dirty="0"/>
              <a:t> ECMO</a:t>
            </a:r>
          </a:p>
          <a:p>
            <a:r>
              <a:rPr lang="tr-TR" dirty="0"/>
              <a:t>Akciğerler kötüyse </a:t>
            </a:r>
          </a:p>
          <a:p>
            <a:pPr lvl="1"/>
            <a:r>
              <a:rPr lang="tr-TR" dirty="0"/>
              <a:t>“Blue </a:t>
            </a:r>
            <a:r>
              <a:rPr lang="tr-TR" dirty="0" err="1"/>
              <a:t>head</a:t>
            </a:r>
            <a:r>
              <a:rPr lang="tr-TR" dirty="0"/>
              <a:t>”: </a:t>
            </a:r>
          </a:p>
          <a:p>
            <a:pPr marL="914400" lvl="2" indent="0">
              <a:buNone/>
            </a:pPr>
            <a:r>
              <a:rPr lang="tr-TR" dirty="0" err="1"/>
              <a:t>deoksijenize</a:t>
            </a:r>
            <a:r>
              <a:rPr lang="tr-TR" dirty="0"/>
              <a:t> kan vücut üst yarısına, </a:t>
            </a:r>
          </a:p>
          <a:p>
            <a:pPr lvl="1"/>
            <a:r>
              <a:rPr lang="tr-TR" dirty="0"/>
              <a:t>“</a:t>
            </a:r>
            <a:r>
              <a:rPr lang="tr-TR" dirty="0" err="1"/>
              <a:t>Red</a:t>
            </a:r>
            <a:r>
              <a:rPr lang="tr-TR" dirty="0"/>
              <a:t> </a:t>
            </a:r>
            <a:r>
              <a:rPr lang="tr-TR" dirty="0" err="1"/>
              <a:t>legs</a:t>
            </a:r>
            <a:r>
              <a:rPr lang="tr-TR" dirty="0"/>
              <a:t>”: </a:t>
            </a:r>
          </a:p>
          <a:p>
            <a:pPr marL="914400" lvl="2" indent="0">
              <a:buNone/>
            </a:pPr>
            <a:r>
              <a:rPr lang="tr-TR" dirty="0" err="1"/>
              <a:t>oksijenize</a:t>
            </a:r>
            <a:r>
              <a:rPr lang="tr-TR" dirty="0"/>
              <a:t> kan vücut </a:t>
            </a:r>
            <a:r>
              <a:rPr lang="tr-TR" dirty="0" err="1"/>
              <a:t>altyarısına</a:t>
            </a:r>
            <a:r>
              <a:rPr lang="tr-TR" dirty="0"/>
              <a:t> gider</a:t>
            </a:r>
          </a:p>
          <a:p>
            <a:r>
              <a:rPr lang="tr-TR" dirty="0"/>
              <a:t>SaO2 </a:t>
            </a:r>
            <a:r>
              <a:rPr lang="tr-TR" dirty="0" err="1"/>
              <a:t>prob</a:t>
            </a:r>
            <a:r>
              <a:rPr lang="tr-TR" dirty="0"/>
              <a:t> (Sağ el-kulak)</a:t>
            </a:r>
          </a:p>
          <a:p>
            <a:r>
              <a:rPr lang="tr-TR" dirty="0"/>
              <a:t>sağ </a:t>
            </a:r>
            <a:r>
              <a:rPr lang="tr-TR" dirty="0" err="1"/>
              <a:t>radyal</a:t>
            </a:r>
            <a:r>
              <a:rPr lang="tr-TR" dirty="0"/>
              <a:t> kan gazı </a:t>
            </a:r>
          </a:p>
          <a:p>
            <a:r>
              <a:rPr lang="tr-TR" dirty="0"/>
              <a:t>VV , VA-V ECMO, santral </a:t>
            </a:r>
            <a:r>
              <a:rPr lang="tr-TR" dirty="0" err="1"/>
              <a:t>ECMO’ya</a:t>
            </a:r>
            <a:r>
              <a:rPr lang="tr-TR" dirty="0"/>
              <a:t> geçiş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Harlequin</a:t>
            </a:r>
            <a:r>
              <a:rPr lang="tr-TR" dirty="0"/>
              <a:t> sendromu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251E684-F938-5045-B555-6D82D91BDD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723"/>
          <a:stretch/>
        </p:blipFill>
        <p:spPr>
          <a:xfrm>
            <a:off x="6134452" y="1546412"/>
            <a:ext cx="3026062" cy="411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49678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VV ECMO </a:t>
            </a:r>
            <a:r>
              <a:rPr lang="tr-TR" dirty="0" err="1"/>
              <a:t>endikasyonlar</a:t>
            </a:r>
            <a:endParaRPr lang="tr-TR" dirty="0"/>
          </a:p>
          <a:p>
            <a:r>
              <a:rPr lang="tr-TR" dirty="0" err="1"/>
              <a:t>Refrakter</a:t>
            </a:r>
            <a:r>
              <a:rPr lang="tr-TR" dirty="0"/>
              <a:t> </a:t>
            </a:r>
            <a:r>
              <a:rPr lang="tr-TR" dirty="0" err="1"/>
              <a:t>hipoksi</a:t>
            </a:r>
            <a:r>
              <a:rPr lang="tr-TR" dirty="0"/>
              <a:t> (PaO2:FiO2 </a:t>
            </a:r>
            <a:r>
              <a:rPr lang="hr-HR" dirty="0"/>
              <a:t>oranı &lt; 100)</a:t>
            </a:r>
          </a:p>
          <a:p>
            <a:r>
              <a:rPr lang="tr-TR" dirty="0" err="1"/>
              <a:t>Hiperkapnik</a:t>
            </a:r>
            <a:r>
              <a:rPr lang="tr-TR" dirty="0"/>
              <a:t> </a:t>
            </a:r>
            <a:r>
              <a:rPr lang="tr-TR" dirty="0" err="1"/>
              <a:t>respiratuvar</a:t>
            </a:r>
            <a:r>
              <a:rPr lang="tr-TR" dirty="0"/>
              <a:t> yetmezlik </a:t>
            </a:r>
          </a:p>
          <a:p>
            <a:pPr marL="0" indent="0">
              <a:buNone/>
            </a:pPr>
            <a:r>
              <a:rPr lang="tr-TR" dirty="0"/>
              <a:t>       (</a:t>
            </a:r>
            <a:r>
              <a:rPr lang="tr-TR" dirty="0" err="1"/>
              <a:t>arteriyel</a:t>
            </a:r>
            <a:r>
              <a:rPr lang="tr-TR" dirty="0"/>
              <a:t> </a:t>
            </a:r>
            <a:r>
              <a:rPr lang="mr-IN" dirty="0" err="1"/>
              <a:t>pH</a:t>
            </a:r>
            <a:r>
              <a:rPr lang="mr-IN" dirty="0"/>
              <a:t> &lt;7.20)</a:t>
            </a:r>
          </a:p>
          <a:p>
            <a:r>
              <a:rPr lang="tr-TR" dirty="0"/>
              <a:t>Ciddi ARDS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32FEB58F-DB7E-5741-AB73-6F1332473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17" descr="ege.png">
            <a:extLst>
              <a:ext uri="{FF2B5EF4-FFF2-40B4-BE49-F238E27FC236}">
                <a16:creationId xmlns:a16="http://schemas.microsoft.com/office/drawing/2014/main" id="{D508A70E-2504-964B-8CF0-465004A506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E8307DD3-0148-3149-9370-96CCC65BEE05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51748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>
            <a:extLst>
              <a:ext uri="{FF2B5EF4-FFF2-40B4-BE49-F238E27FC236}">
                <a16:creationId xmlns:a16="http://schemas.microsoft.com/office/drawing/2014/main" id="{D1256EB7-A503-2347-9B79-3F6821361B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7650" y="981075"/>
            <a:ext cx="8896350" cy="4135438"/>
          </a:xfrm>
        </p:spPr>
        <p:txBody>
          <a:bodyPr/>
          <a:lstStyle/>
          <a:p>
            <a:r>
              <a:rPr lang="tr-TR" altLang="tr-TR" dirty="0"/>
              <a:t>destek sürelerine göre</a:t>
            </a:r>
          </a:p>
          <a:p>
            <a:pPr lvl="1"/>
            <a:r>
              <a:rPr lang="tr-TR" altLang="tr-TR" dirty="0"/>
              <a:t>kısa veya uzun dönem</a:t>
            </a:r>
          </a:p>
          <a:p>
            <a:r>
              <a:rPr lang="tr-TR" altLang="tr-TR" dirty="0"/>
              <a:t> </a:t>
            </a:r>
            <a:r>
              <a:rPr lang="tr-TR" altLang="tr-TR" dirty="0" err="1"/>
              <a:t>implantasyon</a:t>
            </a:r>
            <a:r>
              <a:rPr lang="tr-TR" altLang="tr-TR" dirty="0"/>
              <a:t> özelliklerine göre</a:t>
            </a:r>
          </a:p>
          <a:p>
            <a:pPr lvl="1"/>
            <a:r>
              <a:rPr lang="tr-TR" altLang="tr-TR" dirty="0" err="1"/>
              <a:t>implante</a:t>
            </a:r>
            <a:r>
              <a:rPr lang="tr-TR" altLang="tr-TR" dirty="0"/>
              <a:t> edilebilen, </a:t>
            </a:r>
            <a:r>
              <a:rPr lang="tr-TR" altLang="tr-TR" dirty="0" err="1"/>
              <a:t>paracorporal</a:t>
            </a:r>
            <a:r>
              <a:rPr lang="tr-TR" altLang="tr-TR" dirty="0"/>
              <a:t> veya </a:t>
            </a:r>
            <a:r>
              <a:rPr lang="tr-TR" altLang="tr-TR" dirty="0" err="1"/>
              <a:t>ekstracorporal</a:t>
            </a:r>
            <a:endParaRPr lang="tr-TR" altLang="tr-TR" dirty="0"/>
          </a:p>
          <a:p>
            <a:r>
              <a:rPr lang="tr-TR" altLang="tr-TR" dirty="0" err="1"/>
              <a:t>arteriyel</a:t>
            </a:r>
            <a:r>
              <a:rPr lang="tr-TR" altLang="tr-TR" dirty="0"/>
              <a:t> nabız basıncı oluşturmasına göre</a:t>
            </a:r>
          </a:p>
          <a:p>
            <a:pPr lvl="1"/>
            <a:r>
              <a:rPr lang="tr-TR" altLang="tr-TR" dirty="0" err="1"/>
              <a:t>pulsatil</a:t>
            </a:r>
            <a:r>
              <a:rPr lang="tr-TR" altLang="tr-TR" dirty="0"/>
              <a:t> veya </a:t>
            </a:r>
            <a:r>
              <a:rPr lang="tr-TR" altLang="tr-TR" dirty="0" err="1"/>
              <a:t>nonpulsatil</a:t>
            </a:r>
            <a:r>
              <a:rPr lang="tr-TR" altLang="tr-TR" dirty="0"/>
              <a:t> (</a:t>
            </a:r>
            <a:r>
              <a:rPr lang="tr-TR" altLang="tr-TR" dirty="0" err="1"/>
              <a:t>continuous</a:t>
            </a:r>
            <a:r>
              <a:rPr lang="tr-TR" altLang="tr-TR" dirty="0"/>
              <a:t> </a:t>
            </a:r>
            <a:r>
              <a:rPr lang="tr-TR" altLang="tr-TR" dirty="0" err="1"/>
              <a:t>flow</a:t>
            </a:r>
            <a:r>
              <a:rPr lang="tr-TR" altLang="tr-TR" dirty="0"/>
              <a:t>)</a:t>
            </a:r>
          </a:p>
          <a:p>
            <a:r>
              <a:rPr lang="tr-TR" altLang="tr-TR" dirty="0"/>
              <a:t>sağladıkları destek tipine göre </a:t>
            </a:r>
          </a:p>
          <a:p>
            <a:pPr lvl="1"/>
            <a:r>
              <a:rPr lang="tr-TR" altLang="tr-TR" dirty="0" err="1"/>
              <a:t>univentriküler</a:t>
            </a:r>
            <a:r>
              <a:rPr lang="tr-TR" altLang="tr-TR" dirty="0"/>
              <a:t> destek, </a:t>
            </a:r>
            <a:r>
              <a:rPr lang="tr-TR" altLang="tr-TR" dirty="0" err="1"/>
              <a:t>biventriküler</a:t>
            </a:r>
            <a:r>
              <a:rPr lang="tr-TR" altLang="tr-TR" dirty="0"/>
              <a:t> destek veya total yapay kalp</a:t>
            </a:r>
            <a:endParaRPr lang="en-AU" altLang="tr-TR" dirty="0"/>
          </a:p>
        </p:txBody>
      </p:sp>
      <p:sp>
        <p:nvSpPr>
          <p:cNvPr id="143366" name="Text Box 6">
            <a:extLst>
              <a:ext uri="{FF2B5EF4-FFF2-40B4-BE49-F238E27FC236}">
                <a16:creationId xmlns:a16="http://schemas.microsoft.com/office/drawing/2014/main" id="{9F56269F-3352-2644-BB8D-9525159E6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3375"/>
            <a:ext cx="63097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200" b="1" dirty="0">
                <a:latin typeface="+mj-lt"/>
              </a:rPr>
              <a:t>Kalp yetersizliği tedavisi - MDD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361E04BE-39C9-4148-B4D8-BE571B24E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17" descr="ege.png">
            <a:extLst>
              <a:ext uri="{FF2B5EF4-FFF2-40B4-BE49-F238E27FC236}">
                <a16:creationId xmlns:a16="http://schemas.microsoft.com/office/drawing/2014/main" id="{539E8A53-647E-9046-8040-6CBE80DE1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97670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1143000"/>
            <a:ext cx="52578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VV ECMO</a:t>
            </a:r>
          </a:p>
          <a:p>
            <a:r>
              <a:rPr lang="tr-TR" dirty="0" err="1"/>
              <a:t>Femoral</a:t>
            </a:r>
            <a:r>
              <a:rPr lang="tr-TR" dirty="0"/>
              <a:t> </a:t>
            </a:r>
            <a:r>
              <a:rPr lang="tr-TR" dirty="0" err="1"/>
              <a:t>ven</a:t>
            </a:r>
            <a:r>
              <a:rPr lang="tr-TR" dirty="0"/>
              <a:t> ve IJV</a:t>
            </a:r>
          </a:p>
          <a:p>
            <a:r>
              <a:rPr lang="tr-TR" dirty="0"/>
              <a:t>Sağ </a:t>
            </a:r>
            <a:r>
              <a:rPr lang="tr-TR" dirty="0" err="1"/>
              <a:t>fem</a:t>
            </a:r>
            <a:r>
              <a:rPr lang="tr-TR" dirty="0"/>
              <a:t> </a:t>
            </a:r>
            <a:r>
              <a:rPr lang="tr-TR" dirty="0" err="1"/>
              <a:t>ven</a:t>
            </a:r>
            <a:r>
              <a:rPr lang="tr-TR" dirty="0"/>
              <a:t> ile kaval yerleşim daha kolay</a:t>
            </a:r>
          </a:p>
          <a:p>
            <a:r>
              <a:rPr lang="tr-TR" dirty="0"/>
              <a:t>Verici taraf </a:t>
            </a:r>
            <a:r>
              <a:rPr lang="tr-TR" dirty="0" err="1"/>
              <a:t>triküspit</a:t>
            </a:r>
            <a:r>
              <a:rPr lang="tr-TR" dirty="0"/>
              <a:t> kapağa yakın</a:t>
            </a:r>
          </a:p>
          <a:p>
            <a:r>
              <a:rPr lang="tr-TR" dirty="0"/>
              <a:t>Alıcı taraf </a:t>
            </a:r>
            <a:r>
              <a:rPr lang="tr-TR" dirty="0" err="1"/>
              <a:t>atriyokaval</a:t>
            </a:r>
            <a:r>
              <a:rPr lang="tr-TR" dirty="0"/>
              <a:t> bileşkeye 10cm (VCI-diyafram) veya </a:t>
            </a:r>
            <a:r>
              <a:rPr lang="tr-TR" dirty="0" err="1"/>
              <a:t>SVC’da</a:t>
            </a:r>
            <a:r>
              <a:rPr lang="tr-TR" dirty="0"/>
              <a:t> (IJV)</a:t>
            </a:r>
          </a:p>
          <a:p>
            <a:r>
              <a:rPr lang="tr-TR" dirty="0" err="1"/>
              <a:t>Resirkülasyon</a:t>
            </a:r>
            <a:r>
              <a:rPr lang="tr-TR" dirty="0"/>
              <a:t> olmaması başarıda majör belirleyici</a:t>
            </a:r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475" y="942558"/>
            <a:ext cx="2221925" cy="3783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842" y="4864242"/>
            <a:ext cx="2401190" cy="1881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8798D05E-472B-6146-BEC3-FD92E98BDEC3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A02284D5-469F-A446-AE36-598C0D86B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" name="Picture 17" descr="ege.png">
            <a:extLst>
              <a:ext uri="{FF2B5EF4-FFF2-40B4-BE49-F238E27FC236}">
                <a16:creationId xmlns:a16="http://schemas.microsoft.com/office/drawing/2014/main" id="{695F77DD-ECF8-7144-A8C7-79F24B5457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31534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60563"/>
            <a:ext cx="7200800" cy="4130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7"/>
          <a:stretch/>
        </p:blipFill>
        <p:spPr bwMode="auto">
          <a:xfrm>
            <a:off x="4644008" y="5301009"/>
            <a:ext cx="4276223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36128" y="4581153"/>
            <a:ext cx="3547281" cy="1404937"/>
          </a:xfrm>
        </p:spPr>
        <p:txBody>
          <a:bodyPr/>
          <a:lstStyle/>
          <a:p>
            <a:r>
              <a:rPr lang="tr-TR" dirty="0" err="1"/>
              <a:t>İntraabdominal</a:t>
            </a:r>
            <a:r>
              <a:rPr lang="tr-TR" dirty="0"/>
              <a:t> VCI </a:t>
            </a:r>
            <a:r>
              <a:rPr lang="tr-TR" dirty="0" err="1"/>
              <a:t>kollabe</a:t>
            </a:r>
            <a:r>
              <a:rPr lang="tr-TR" dirty="0"/>
              <a:t> olur yumuşaktır.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6E02C19-5FF6-574E-AFB5-40CD31720546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B615213E-F826-7B49-8328-CDFE0E0CC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-2738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" name="Picture 17" descr="ege.png">
            <a:extLst>
              <a:ext uri="{FF2B5EF4-FFF2-40B4-BE49-F238E27FC236}">
                <a16:creationId xmlns:a16="http://schemas.microsoft.com/office/drawing/2014/main" id="{CE1DFB72-FF78-944F-8466-3A639DBF7F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36259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0472" y="1676400"/>
            <a:ext cx="4483169" cy="1793630"/>
          </a:xfrm>
        </p:spPr>
        <p:txBody>
          <a:bodyPr/>
          <a:lstStyle/>
          <a:p>
            <a:r>
              <a:rPr lang="tr-TR" dirty="0" err="1"/>
              <a:t>İntrahepatik</a:t>
            </a:r>
            <a:r>
              <a:rPr lang="tr-TR" dirty="0"/>
              <a:t> VCI </a:t>
            </a:r>
            <a:r>
              <a:rPr lang="tr-TR" dirty="0" err="1"/>
              <a:t>kolabe</a:t>
            </a:r>
            <a:r>
              <a:rPr lang="tr-TR" dirty="0"/>
              <a:t> olmaz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1127062"/>
            <a:ext cx="3695109" cy="247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3601069"/>
            <a:ext cx="3695109" cy="247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35" y="4015250"/>
            <a:ext cx="3232105" cy="215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CA1754C0-B20A-F743-BB34-7EE69D025C5F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ECMO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BA9AF00A-CAE5-364E-8093-529088A4B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17" descr="ege.png">
            <a:extLst>
              <a:ext uri="{FF2B5EF4-FFF2-40B4-BE49-F238E27FC236}">
                <a16:creationId xmlns:a16="http://schemas.microsoft.com/office/drawing/2014/main" id="{C34B3810-5A20-CA42-BF7F-D423557FCE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95785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9" name="Rectangle 3">
            <a:extLst>
              <a:ext uri="{FF2B5EF4-FFF2-40B4-BE49-F238E27FC236}">
                <a16:creationId xmlns:a16="http://schemas.microsoft.com/office/drawing/2014/main" id="{232322E2-D0FA-0043-AA6A-CC340B9D96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/>
              <a:t>İmpella</a:t>
            </a:r>
            <a:r>
              <a:rPr lang="tr-TR" dirty="0"/>
              <a:t> LP 2.5</a:t>
            </a:r>
          </a:p>
          <a:p>
            <a:pPr lvl="1" eaLnBrk="1" hangingPunct="1">
              <a:defRPr/>
            </a:pPr>
            <a:r>
              <a:rPr lang="tr-TR" dirty="0"/>
              <a:t>Minimal </a:t>
            </a:r>
            <a:r>
              <a:rPr lang="tr-TR" dirty="0" err="1"/>
              <a:t>invaziv</a:t>
            </a:r>
            <a:r>
              <a:rPr lang="tr-TR" dirty="0"/>
              <a:t> </a:t>
            </a:r>
          </a:p>
          <a:p>
            <a:pPr lvl="1" eaLnBrk="1" hangingPunct="1">
              <a:defRPr/>
            </a:pPr>
            <a:r>
              <a:rPr lang="tr-TR" dirty="0" err="1"/>
              <a:t>Femoral</a:t>
            </a:r>
            <a:r>
              <a:rPr lang="tr-TR" dirty="0"/>
              <a:t> arter yoluyla </a:t>
            </a:r>
            <a:r>
              <a:rPr lang="tr-TR" dirty="0" err="1"/>
              <a:t>implantasyon</a:t>
            </a:r>
            <a:endParaRPr lang="tr-TR" dirty="0"/>
          </a:p>
          <a:p>
            <a:pPr lvl="1" eaLnBrk="1" hangingPunct="1">
              <a:defRPr/>
            </a:pPr>
            <a:r>
              <a:rPr lang="tr-TR" dirty="0"/>
              <a:t>Kısa süreli destek(&lt;5 gün)</a:t>
            </a:r>
          </a:p>
          <a:p>
            <a:pPr lvl="1" eaLnBrk="1" hangingPunct="1">
              <a:defRPr/>
            </a:pPr>
            <a:r>
              <a:rPr lang="tr-TR" dirty="0"/>
              <a:t>2.5 </a:t>
            </a:r>
            <a:r>
              <a:rPr lang="tr-TR" dirty="0" err="1"/>
              <a:t>lt</a:t>
            </a:r>
            <a:r>
              <a:rPr lang="tr-TR" dirty="0"/>
              <a:t>/</a:t>
            </a:r>
            <a:r>
              <a:rPr lang="tr-TR" dirty="0" err="1"/>
              <a:t>dk</a:t>
            </a:r>
            <a:r>
              <a:rPr lang="tr-TR" dirty="0"/>
              <a:t> akım</a:t>
            </a:r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51205" name="Picture 5" descr="impella_detail">
            <a:extLst>
              <a:ext uri="{FF2B5EF4-FFF2-40B4-BE49-F238E27FC236}">
                <a16:creationId xmlns:a16="http://schemas.microsoft.com/office/drawing/2014/main" id="{5B1D258C-1063-7E46-B330-7EEF05EFB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6" y="4371143"/>
            <a:ext cx="29337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6215B09-37DB-814B-8C07-41D0EBBF899C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</a:t>
            </a:r>
            <a:r>
              <a:rPr lang="tr-TR" sz="3200" b="1" dirty="0" err="1"/>
              <a:t>Impella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73584FD7-6160-AD4C-9EEB-8D1D03B88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A149EE11-1886-8445-8606-B6107AB6FA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pic>
        <p:nvPicPr>
          <p:cNvPr id="9" name="Content Placeholder 5" descr="Impella 2.jpg">
            <a:extLst>
              <a:ext uri="{FF2B5EF4-FFF2-40B4-BE49-F238E27FC236}">
                <a16:creationId xmlns:a16="http://schemas.microsoft.com/office/drawing/2014/main" id="{C18F4D8F-1457-7847-8CE0-46052DB9D0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1" r="-835"/>
          <a:stretch/>
        </p:blipFill>
        <p:spPr>
          <a:xfrm>
            <a:off x="1619672" y="3723337"/>
            <a:ext cx="2376264" cy="254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25447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3" name="Rectangle 3">
            <a:extLst>
              <a:ext uri="{FF2B5EF4-FFF2-40B4-BE49-F238E27FC236}">
                <a16:creationId xmlns:a16="http://schemas.microsoft.com/office/drawing/2014/main" id="{5A93E0D2-DD7A-9447-A8D1-FAFFA9D82D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/>
              <a:t>İmpella</a:t>
            </a:r>
            <a:r>
              <a:rPr lang="tr-TR" dirty="0"/>
              <a:t> LP 5.0</a:t>
            </a:r>
          </a:p>
          <a:p>
            <a:pPr lvl="1" eaLnBrk="1" hangingPunct="1">
              <a:defRPr/>
            </a:pPr>
            <a:r>
              <a:rPr lang="tr-TR" dirty="0" err="1"/>
              <a:t>Femoral</a:t>
            </a:r>
            <a:r>
              <a:rPr lang="tr-TR" dirty="0"/>
              <a:t> </a:t>
            </a:r>
            <a:r>
              <a:rPr lang="tr-TR" dirty="0" err="1"/>
              <a:t>arteriyotomi</a:t>
            </a:r>
            <a:r>
              <a:rPr lang="tr-TR" dirty="0"/>
              <a:t> yoluyla </a:t>
            </a:r>
            <a:r>
              <a:rPr lang="tr-TR" dirty="0" err="1"/>
              <a:t>implantasyon</a:t>
            </a:r>
            <a:endParaRPr lang="tr-TR" dirty="0"/>
          </a:p>
          <a:p>
            <a:pPr lvl="1" eaLnBrk="1" hangingPunct="1">
              <a:defRPr/>
            </a:pPr>
            <a:r>
              <a:rPr lang="tr-TR" dirty="0"/>
              <a:t>Kısa süreli destek(&lt;10 gün)</a:t>
            </a:r>
          </a:p>
          <a:p>
            <a:pPr lvl="1" eaLnBrk="1" hangingPunct="1">
              <a:defRPr/>
            </a:pPr>
            <a:r>
              <a:rPr lang="tr-TR" dirty="0"/>
              <a:t>5 </a:t>
            </a:r>
            <a:r>
              <a:rPr lang="tr-TR" dirty="0" err="1"/>
              <a:t>lt</a:t>
            </a:r>
            <a:r>
              <a:rPr lang="tr-TR" dirty="0"/>
              <a:t>/</a:t>
            </a:r>
            <a:r>
              <a:rPr lang="tr-TR" dirty="0" err="1"/>
              <a:t>dk</a:t>
            </a:r>
            <a:r>
              <a:rPr lang="tr-TR" dirty="0"/>
              <a:t> akım</a:t>
            </a:r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52228" name="Picture 4" descr="recover">
            <a:extLst>
              <a:ext uri="{FF2B5EF4-FFF2-40B4-BE49-F238E27FC236}">
                <a16:creationId xmlns:a16="http://schemas.microsoft.com/office/drawing/2014/main" id="{5161A9C1-6E23-7B48-BBC4-FF4D5BF78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860800"/>
            <a:ext cx="30289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405824B1-6FA4-2C48-A9B8-D603B37585F4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</a:t>
            </a:r>
            <a:r>
              <a:rPr lang="tr-TR" sz="3200" b="1" dirty="0" err="1"/>
              <a:t>Impella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DABA822D-3631-5E42-B943-CB9D60BAE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CCA24243-4286-9B45-8BF9-DB14E043A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pic>
        <p:nvPicPr>
          <p:cNvPr id="10" name="Picture 2" descr="http://abiomed-private.s3.amazonaws.com/assets/img/impella-products-images/1476306896d2f3168b625d3942bc9e204e4e778272.jpg">
            <a:extLst>
              <a:ext uri="{FF2B5EF4-FFF2-40B4-BE49-F238E27FC236}">
                <a16:creationId xmlns:a16="http://schemas.microsoft.com/office/drawing/2014/main" id="{290640BC-B9B8-2848-AFF6-73BB693A6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393" y="3716861"/>
            <a:ext cx="2730302" cy="270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584243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Rectangle 3">
            <a:extLst>
              <a:ext uri="{FF2B5EF4-FFF2-40B4-BE49-F238E27FC236}">
                <a16:creationId xmlns:a16="http://schemas.microsoft.com/office/drawing/2014/main" id="{2BB20253-F4CF-B941-9116-D814384EBE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Endikasyonlar (LP 2.5, 5.0)</a:t>
            </a:r>
          </a:p>
          <a:p>
            <a:pPr lvl="1" eaLnBrk="1" hangingPunct="1">
              <a:defRPr/>
            </a:pPr>
            <a:r>
              <a:rPr lang="tr-TR"/>
              <a:t>Akut Mİ </a:t>
            </a:r>
          </a:p>
          <a:p>
            <a:pPr lvl="1" eaLnBrk="1" hangingPunct="1">
              <a:defRPr/>
            </a:pPr>
            <a:r>
              <a:rPr lang="tr-TR"/>
              <a:t>Kardiyojenik şok </a:t>
            </a:r>
          </a:p>
          <a:p>
            <a:pPr lvl="1" eaLnBrk="1" hangingPunct="1">
              <a:defRPr/>
            </a:pPr>
            <a:r>
              <a:rPr lang="tr-TR"/>
              <a:t>Post-kardiyotomi failure</a:t>
            </a:r>
          </a:p>
          <a:p>
            <a:pPr lvl="1" eaLnBrk="1" hangingPunct="1">
              <a:defRPr/>
            </a:pPr>
            <a:r>
              <a:rPr lang="tr-TR"/>
              <a:t>Yüksek riskli PTCA </a:t>
            </a:r>
          </a:p>
          <a:p>
            <a:pPr lvl="1" eaLnBrk="1" hangingPunct="1">
              <a:defRPr/>
            </a:pPr>
            <a:r>
              <a:rPr lang="tr-TR"/>
              <a:t>Post PCI </a:t>
            </a:r>
          </a:p>
          <a:p>
            <a:pPr lvl="1" eaLnBrk="1" hangingPunct="1">
              <a:defRPr/>
            </a:pPr>
            <a:r>
              <a:rPr lang="tr-TR"/>
              <a:t>“Bridge to decision” </a:t>
            </a:r>
          </a:p>
          <a:p>
            <a:pPr lvl="1" eaLnBrk="1" hangingPunct="1">
              <a:defRPr/>
            </a:pPr>
            <a:endParaRPr lang="tr-TR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DE4A8D3-29DF-7B4F-ADAC-1E0112EAD9F7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</a:t>
            </a:r>
            <a:r>
              <a:rPr lang="tr-TR" sz="3200" b="1" dirty="0" err="1"/>
              <a:t>Impella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FB3EA882-8C35-524C-8523-F14B83D0F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17" descr="ege.png">
            <a:extLst>
              <a:ext uri="{FF2B5EF4-FFF2-40B4-BE49-F238E27FC236}">
                <a16:creationId xmlns:a16="http://schemas.microsoft.com/office/drawing/2014/main" id="{D75F90DC-088D-794A-8110-D120B4F484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53021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1" name="Rectangle 3">
            <a:extLst>
              <a:ext uri="{FF2B5EF4-FFF2-40B4-BE49-F238E27FC236}">
                <a16:creationId xmlns:a16="http://schemas.microsoft.com/office/drawing/2014/main" id="{3ABB25D3-BA78-F24F-9ABF-4E7AD715CC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/>
              <a:t>İmpella</a:t>
            </a:r>
            <a:r>
              <a:rPr lang="tr-TR" dirty="0"/>
              <a:t> LD</a:t>
            </a:r>
          </a:p>
          <a:p>
            <a:pPr lvl="1" eaLnBrk="1" hangingPunct="1">
              <a:defRPr/>
            </a:pPr>
            <a:r>
              <a:rPr lang="tr-TR" dirty="0"/>
              <a:t>Asandan aorta yoluyla </a:t>
            </a:r>
            <a:r>
              <a:rPr lang="tr-TR" dirty="0" err="1"/>
              <a:t>implantasyon</a:t>
            </a:r>
            <a:endParaRPr lang="tr-TR" dirty="0"/>
          </a:p>
          <a:p>
            <a:pPr lvl="1">
              <a:defRPr/>
            </a:pPr>
            <a:r>
              <a:rPr lang="tr-TR" dirty="0"/>
              <a:t>Kısa süreli destek(&lt;10 gün)</a:t>
            </a:r>
          </a:p>
          <a:p>
            <a:pPr lvl="1" eaLnBrk="1" hangingPunct="1">
              <a:defRPr/>
            </a:pPr>
            <a:r>
              <a:rPr lang="tr-TR" dirty="0"/>
              <a:t>5 </a:t>
            </a:r>
            <a:r>
              <a:rPr lang="tr-TR" dirty="0" err="1"/>
              <a:t>lt</a:t>
            </a:r>
            <a:r>
              <a:rPr lang="tr-TR" dirty="0"/>
              <a:t>/</a:t>
            </a:r>
            <a:r>
              <a:rPr lang="tr-TR" dirty="0" err="1"/>
              <a:t>dk</a:t>
            </a:r>
            <a:r>
              <a:rPr lang="tr-TR" dirty="0"/>
              <a:t> akım</a:t>
            </a:r>
          </a:p>
          <a:p>
            <a:pPr lvl="1" eaLnBrk="1" hangingPunct="1">
              <a:defRPr/>
            </a:pPr>
            <a:r>
              <a:rPr lang="tr-TR" dirty="0"/>
              <a:t>8 gr</a:t>
            </a:r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54275" name="Picture 4" descr="heart2">
            <a:extLst>
              <a:ext uri="{FF2B5EF4-FFF2-40B4-BE49-F238E27FC236}">
                <a16:creationId xmlns:a16="http://schemas.microsoft.com/office/drawing/2014/main" id="{27AF12DD-9C8E-DF44-88DD-B68CDAF5A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429000"/>
            <a:ext cx="3889375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4E2E8DB2-C884-3F40-AF2C-66B7B007A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17" descr="ege.png">
            <a:extLst>
              <a:ext uri="{FF2B5EF4-FFF2-40B4-BE49-F238E27FC236}">
                <a16:creationId xmlns:a16="http://schemas.microsoft.com/office/drawing/2014/main" id="{9F71B93F-FD53-0440-963F-DD22F4BCBD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A1A4D618-7623-0048-A9B5-C4059BE48E05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</a:t>
            </a:r>
            <a:r>
              <a:rPr lang="tr-TR" sz="3200" b="1" dirty="0" err="1"/>
              <a:t>Impella</a:t>
            </a:r>
            <a:endParaRPr lang="en-A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785633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3" name="Rectangle 3">
            <a:extLst>
              <a:ext uri="{FF2B5EF4-FFF2-40B4-BE49-F238E27FC236}">
                <a16:creationId xmlns:a16="http://schemas.microsoft.com/office/drawing/2014/main" id="{6FDE0469-5BD7-F04B-A9E5-4CCD21E786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Endikasyonlar</a:t>
            </a:r>
            <a:r>
              <a:rPr lang="tr-TR" sz="2800" dirty="0"/>
              <a:t> (LD)</a:t>
            </a:r>
          </a:p>
          <a:p>
            <a:pPr lvl="1" eaLnBrk="1" hangingPunct="1">
              <a:defRPr/>
            </a:pPr>
            <a:r>
              <a:rPr lang="tr-TR" sz="2400" dirty="0"/>
              <a:t>Akut Mİ </a:t>
            </a:r>
          </a:p>
          <a:p>
            <a:pPr lvl="1" eaLnBrk="1" hangingPunct="1">
              <a:defRPr/>
            </a:pPr>
            <a:r>
              <a:rPr lang="tr-TR" sz="2400" dirty="0"/>
              <a:t>Kardiyojenik şok </a:t>
            </a:r>
          </a:p>
          <a:p>
            <a:pPr lvl="1" eaLnBrk="1" hangingPunct="1">
              <a:defRPr/>
            </a:pPr>
            <a:r>
              <a:rPr lang="tr-TR" sz="2400" dirty="0"/>
              <a:t>Post-</a:t>
            </a:r>
            <a:r>
              <a:rPr lang="tr-TR" sz="2400" dirty="0" err="1"/>
              <a:t>kardiyotomi</a:t>
            </a:r>
            <a:r>
              <a:rPr lang="tr-TR" sz="2400" dirty="0"/>
              <a:t> </a:t>
            </a:r>
            <a:r>
              <a:rPr lang="tr-TR" sz="2400" dirty="0" err="1"/>
              <a:t>failure</a:t>
            </a:r>
            <a:r>
              <a:rPr lang="tr-TR" sz="2400" dirty="0"/>
              <a:t> </a:t>
            </a:r>
          </a:p>
          <a:p>
            <a:pPr lvl="1" eaLnBrk="1" hangingPunct="1">
              <a:defRPr/>
            </a:pPr>
            <a:r>
              <a:rPr lang="tr-TR" sz="2400" dirty="0"/>
              <a:t>Yüksek riskli olgularda of-</a:t>
            </a:r>
            <a:r>
              <a:rPr lang="tr-TR" sz="2400" dirty="0" err="1"/>
              <a:t>pump</a:t>
            </a:r>
            <a:r>
              <a:rPr lang="tr-TR" sz="2400" dirty="0"/>
              <a:t> CABG sırasında </a:t>
            </a:r>
          </a:p>
          <a:p>
            <a:pPr lvl="1" eaLnBrk="1" hangingPunct="1">
              <a:defRPr/>
            </a:pPr>
            <a:r>
              <a:rPr lang="tr-TR" sz="2400" dirty="0"/>
              <a:t>Post </a:t>
            </a:r>
            <a:r>
              <a:rPr lang="tr-TR" sz="2400" dirty="0" err="1"/>
              <a:t>transplant</a:t>
            </a:r>
            <a:r>
              <a:rPr lang="tr-TR" sz="2400" dirty="0"/>
              <a:t> kardiyak destek </a:t>
            </a:r>
          </a:p>
          <a:p>
            <a:pPr lvl="1" eaLnBrk="1" hangingPunct="1">
              <a:defRPr/>
            </a:pPr>
            <a:r>
              <a:rPr lang="tr-TR" sz="2400" dirty="0"/>
              <a:t>Bridge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recovery</a:t>
            </a:r>
            <a:endParaRPr lang="tr-TR" sz="2400" dirty="0"/>
          </a:p>
          <a:p>
            <a:pPr lvl="1" eaLnBrk="1" hangingPunct="1">
              <a:defRPr/>
            </a:pPr>
            <a:r>
              <a:rPr lang="tr-TR" sz="2400" dirty="0"/>
              <a:t>Bridge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next</a:t>
            </a:r>
            <a:r>
              <a:rPr lang="tr-TR" sz="2400" dirty="0"/>
              <a:t> </a:t>
            </a:r>
            <a:r>
              <a:rPr lang="tr-TR" sz="2400" dirty="0" err="1"/>
              <a:t>decision</a:t>
            </a:r>
            <a:r>
              <a:rPr lang="tr-TR" sz="2400" dirty="0"/>
              <a:t>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5070604-BB13-6D45-9E51-0D018709708B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</a:t>
            </a:r>
            <a:r>
              <a:rPr lang="tr-TR" sz="3200" b="1" dirty="0" err="1"/>
              <a:t>Impella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138E6DF4-0B57-7F49-9D92-E369BD47D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17" descr="ege.png">
            <a:extLst>
              <a:ext uri="{FF2B5EF4-FFF2-40B4-BE49-F238E27FC236}">
                <a16:creationId xmlns:a16="http://schemas.microsoft.com/office/drawing/2014/main" id="{9D0818DC-D0AC-DF41-8C26-2275C34084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42947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8475" y="1196752"/>
            <a:ext cx="8147051" cy="5073427"/>
          </a:xfrm>
        </p:spPr>
        <p:txBody>
          <a:bodyPr>
            <a:normAutofit fontScale="92500" lnSpcReduction="10000"/>
          </a:bodyPr>
          <a:lstStyle/>
          <a:p>
            <a:r>
              <a:rPr lang="tr-TR" sz="2100" dirty="0" err="1"/>
              <a:t>Kontrendikasyon</a:t>
            </a:r>
            <a:endParaRPr lang="tr-TR" sz="2100" dirty="0"/>
          </a:p>
          <a:p>
            <a:pPr lvl="1"/>
            <a:r>
              <a:rPr lang="tr-TR" sz="2100" dirty="0"/>
              <a:t>LV </a:t>
            </a:r>
            <a:r>
              <a:rPr lang="tr-TR" sz="2100" dirty="0" err="1"/>
              <a:t>trombüs</a:t>
            </a:r>
            <a:endParaRPr lang="tr-TR" sz="2100" dirty="0"/>
          </a:p>
          <a:p>
            <a:pPr lvl="1"/>
            <a:r>
              <a:rPr lang="tr-TR" sz="2100" dirty="0"/>
              <a:t>Orta ciddi AY ve AD, mekanik AVR</a:t>
            </a:r>
          </a:p>
          <a:p>
            <a:pPr lvl="1"/>
            <a:r>
              <a:rPr lang="tr-TR" sz="2100" dirty="0"/>
              <a:t>Yeni TİA, </a:t>
            </a:r>
            <a:r>
              <a:rPr lang="tr-TR" sz="2100" dirty="0" err="1"/>
              <a:t>strok</a:t>
            </a:r>
            <a:endParaRPr lang="tr-TR" sz="2100" dirty="0"/>
          </a:p>
          <a:p>
            <a:pPr lvl="1"/>
            <a:r>
              <a:rPr lang="tr-TR" sz="2100" dirty="0" err="1"/>
              <a:t>Aortik</a:t>
            </a:r>
            <a:r>
              <a:rPr lang="tr-TR" sz="2100" dirty="0"/>
              <a:t> anomali</a:t>
            </a:r>
          </a:p>
          <a:p>
            <a:pPr lvl="1"/>
            <a:r>
              <a:rPr lang="tr-TR" sz="2100" dirty="0" err="1"/>
              <a:t>Antikoagülasyon</a:t>
            </a:r>
            <a:r>
              <a:rPr lang="tr-TR" sz="2100" dirty="0"/>
              <a:t> </a:t>
            </a:r>
            <a:r>
              <a:rPr lang="tr-TR" sz="2100" dirty="0" err="1"/>
              <a:t>kontrendikasyonu</a:t>
            </a:r>
            <a:endParaRPr lang="tr-TR" sz="2100" dirty="0"/>
          </a:p>
          <a:p>
            <a:pPr marL="457200" lvl="1" indent="0">
              <a:buNone/>
            </a:pPr>
            <a:endParaRPr lang="tr-TR" sz="2100" dirty="0"/>
          </a:p>
          <a:p>
            <a:r>
              <a:rPr lang="tr-TR" sz="2100" dirty="0"/>
              <a:t>Komplikasyon</a:t>
            </a:r>
          </a:p>
          <a:p>
            <a:pPr lvl="1"/>
            <a:r>
              <a:rPr lang="tr-TR" sz="2100" dirty="0" err="1"/>
              <a:t>Hemoliz</a:t>
            </a:r>
            <a:endParaRPr lang="tr-TR" sz="2100" dirty="0"/>
          </a:p>
          <a:p>
            <a:pPr lvl="1"/>
            <a:r>
              <a:rPr lang="tr-TR" sz="2100" dirty="0"/>
              <a:t>Pompa </a:t>
            </a:r>
            <a:r>
              <a:rPr lang="tr-TR" sz="2100" dirty="0" err="1"/>
              <a:t>migrasyonu</a:t>
            </a:r>
            <a:endParaRPr lang="tr-TR" sz="2100" dirty="0"/>
          </a:p>
          <a:p>
            <a:pPr lvl="1"/>
            <a:r>
              <a:rPr lang="tr-TR" sz="2100" dirty="0"/>
              <a:t>Aort kapak hasarı</a:t>
            </a:r>
          </a:p>
          <a:p>
            <a:pPr lvl="1"/>
            <a:r>
              <a:rPr lang="tr-TR" sz="2100" dirty="0"/>
              <a:t>Aort yetmezliği</a:t>
            </a:r>
          </a:p>
          <a:p>
            <a:pPr lvl="1"/>
            <a:r>
              <a:rPr lang="tr-TR" sz="2100" dirty="0"/>
              <a:t>LV </a:t>
            </a:r>
            <a:r>
              <a:rPr lang="tr-TR" sz="2100" dirty="0" err="1"/>
              <a:t>perforasyon</a:t>
            </a:r>
            <a:r>
              <a:rPr lang="tr-TR" sz="2100" dirty="0"/>
              <a:t>, </a:t>
            </a:r>
            <a:r>
              <a:rPr lang="tr-TR" sz="2100" dirty="0" err="1"/>
              <a:t>tamponad</a:t>
            </a:r>
            <a:endParaRPr lang="tr-TR" sz="2100" dirty="0"/>
          </a:p>
          <a:p>
            <a:pPr lvl="1"/>
            <a:r>
              <a:rPr lang="tr-TR" sz="2100" dirty="0" err="1"/>
              <a:t>Ventriküler</a:t>
            </a:r>
            <a:r>
              <a:rPr lang="tr-TR" sz="2100" dirty="0"/>
              <a:t> aritmi</a:t>
            </a:r>
          </a:p>
          <a:p>
            <a:pPr lvl="1"/>
            <a:endParaRPr lang="tr-TR" sz="1600" dirty="0"/>
          </a:p>
          <a:p>
            <a:pPr lvl="1"/>
            <a:endParaRPr lang="tr-TR" sz="1600" dirty="0"/>
          </a:p>
          <a:p>
            <a:pPr lvl="1"/>
            <a:endParaRPr lang="tr-TR" sz="16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EF1CB4B-D113-C643-9259-D629154DD619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</a:t>
            </a:r>
            <a:r>
              <a:rPr lang="tr-TR" sz="3200" b="1" dirty="0" err="1"/>
              <a:t>Impella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CF9DA3EF-4EC7-C04F-8649-D52CA8258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EBEA282D-B88B-784B-9A87-83A14F0CE5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74652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andemheart 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224" r="-105224"/>
          <a:stretch>
            <a:fillRect/>
          </a:stretch>
        </p:blipFill>
        <p:spPr>
          <a:xfrm>
            <a:off x="755576" y="1268227"/>
            <a:ext cx="6572456" cy="2794561"/>
          </a:xfrm>
        </p:spPr>
      </p:pic>
      <p:pic>
        <p:nvPicPr>
          <p:cNvPr id="5" name="Picture 4" descr="Tandemheart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60" y="1282890"/>
            <a:ext cx="3115454" cy="51924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86634" y="1282890"/>
            <a:ext cx="387785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/>
              <a:buChar char="•"/>
            </a:pPr>
            <a:r>
              <a:rPr lang="en-US" sz="2400" dirty="0">
                <a:latin typeface="+mn-lt"/>
              </a:rPr>
              <a:t>LV </a:t>
            </a:r>
            <a:r>
              <a:rPr lang="en-US" sz="2400" dirty="0" err="1">
                <a:latin typeface="+mn-lt"/>
              </a:rPr>
              <a:t>ve</a:t>
            </a:r>
            <a:r>
              <a:rPr lang="en-US" sz="2400" dirty="0">
                <a:latin typeface="+mn-lt"/>
              </a:rPr>
              <a:t> RV </a:t>
            </a:r>
            <a:r>
              <a:rPr lang="en-US" sz="2400" dirty="0" err="1">
                <a:latin typeface="+mn-lt"/>
              </a:rPr>
              <a:t>destek</a:t>
            </a:r>
            <a:endParaRPr lang="en-US" sz="2400" dirty="0">
              <a:latin typeface="+mn-lt"/>
            </a:endParaRPr>
          </a:p>
          <a:p>
            <a:pPr marL="214313" indent="-214313">
              <a:buFont typeface="Arial"/>
              <a:buChar char="•"/>
            </a:pPr>
            <a:r>
              <a:rPr lang="en-US" sz="2400" dirty="0">
                <a:latin typeface="+mn-lt"/>
              </a:rPr>
              <a:t>Femoral </a:t>
            </a:r>
            <a:r>
              <a:rPr lang="en-US" sz="2400" dirty="0" err="1">
                <a:latin typeface="+mn-lt"/>
              </a:rPr>
              <a:t>ven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yolu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ile</a:t>
            </a:r>
            <a:r>
              <a:rPr lang="en-US" sz="2400" dirty="0">
                <a:latin typeface="+mn-lt"/>
              </a:rPr>
              <a:t> interatrial septum </a:t>
            </a:r>
            <a:r>
              <a:rPr lang="en-US" sz="2400" dirty="0" err="1">
                <a:latin typeface="+mn-lt"/>
              </a:rPr>
              <a:t>delinerek</a:t>
            </a:r>
            <a:r>
              <a:rPr lang="en-US" sz="2400" dirty="0">
                <a:latin typeface="+mn-lt"/>
              </a:rPr>
              <a:t> sol </a:t>
            </a:r>
            <a:r>
              <a:rPr lang="en-US" sz="2400" dirty="0" err="1">
                <a:latin typeface="+mn-lt"/>
              </a:rPr>
              <a:t>atriyuma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kanül</a:t>
            </a:r>
            <a:r>
              <a:rPr lang="en-US" sz="2400" dirty="0">
                <a:latin typeface="+mn-lt"/>
              </a:rPr>
              <a:t> </a:t>
            </a:r>
            <a:r>
              <a:rPr lang="tr-TR" sz="2400" dirty="0">
                <a:latin typeface="+mn-lt"/>
              </a:rPr>
              <a:t>ilerletiliyor</a:t>
            </a:r>
            <a:r>
              <a:rPr lang="en-US" sz="2400" dirty="0">
                <a:latin typeface="+mn-lt"/>
              </a:rPr>
              <a:t>, </a:t>
            </a:r>
          </a:p>
          <a:p>
            <a:pPr marL="214313" indent="-214313">
              <a:buFont typeface="Arial"/>
              <a:buChar char="•"/>
            </a:pPr>
            <a:r>
              <a:rPr lang="tr-TR" sz="2400" dirty="0" err="1">
                <a:latin typeface="+mn-lt"/>
              </a:rPr>
              <a:t>LA’dan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kanı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alarak</a:t>
            </a:r>
            <a:r>
              <a:rPr lang="en-US" sz="2400" dirty="0">
                <a:latin typeface="+mn-lt"/>
              </a:rPr>
              <a:t> femoral </a:t>
            </a:r>
            <a:r>
              <a:rPr lang="en-US" sz="2400" dirty="0" err="1">
                <a:latin typeface="+mn-lt"/>
              </a:rPr>
              <a:t>artere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pompalıyor</a:t>
            </a:r>
            <a:r>
              <a:rPr lang="en-US" sz="2400" dirty="0">
                <a:latin typeface="+mn-lt"/>
              </a:rPr>
              <a:t>. </a:t>
            </a:r>
          </a:p>
          <a:p>
            <a:pPr marL="214313" indent="-214313">
              <a:buFont typeface="Arial"/>
              <a:buChar char="•"/>
            </a:pPr>
            <a:r>
              <a:rPr lang="en-US" sz="2400" dirty="0">
                <a:latin typeface="+mn-lt"/>
              </a:rPr>
              <a:t>5 </a:t>
            </a:r>
            <a:r>
              <a:rPr lang="en-US" sz="2400" dirty="0" err="1">
                <a:latin typeface="+mn-lt"/>
              </a:rPr>
              <a:t>lt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akım</a:t>
            </a:r>
            <a:r>
              <a:rPr lang="en-US" sz="2400" dirty="0">
                <a:latin typeface="+mn-lt"/>
              </a:rPr>
              <a:t>, 14 </a:t>
            </a:r>
            <a:r>
              <a:rPr lang="en-US" sz="2400" dirty="0" err="1">
                <a:latin typeface="+mn-lt"/>
              </a:rPr>
              <a:t>gün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kullanım</a:t>
            </a:r>
            <a:endParaRPr lang="en-US" sz="1600" dirty="0">
              <a:latin typeface="+mn-lt"/>
            </a:endParaRPr>
          </a:p>
          <a:p>
            <a:pPr marL="214313" indent="-214313">
              <a:buFont typeface="Arial"/>
              <a:buChar char="•"/>
            </a:pPr>
            <a:endParaRPr lang="en-US" sz="1600" dirty="0">
              <a:latin typeface="+mn-lt"/>
            </a:endParaRPr>
          </a:p>
          <a:p>
            <a:pPr marL="214313" indent="-214313">
              <a:buFont typeface="Arial"/>
              <a:buChar char="•"/>
            </a:pPr>
            <a:endParaRPr lang="en-US" dirty="0">
              <a:latin typeface="+mn-lt"/>
            </a:endParaRPr>
          </a:p>
          <a:p>
            <a:pPr marL="214313" indent="-214313">
              <a:buFont typeface="Arial"/>
              <a:buChar char="•"/>
            </a:pPr>
            <a:endParaRPr lang="en-US" dirty="0">
              <a:latin typeface="+mn-lt"/>
            </a:endParaRPr>
          </a:p>
        </p:txBody>
      </p:sp>
      <p:pic>
        <p:nvPicPr>
          <p:cNvPr id="2050" name="Picture 2" descr="TL_Slider_TandemHeart_0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39"/>
          <a:stretch/>
        </p:blipFill>
        <p:spPr bwMode="auto">
          <a:xfrm>
            <a:off x="2843808" y="4137925"/>
            <a:ext cx="2144340" cy="252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44A19CD2-BFDD-6F46-B127-E6D386D27072}"/>
              </a:ext>
            </a:extLst>
          </p:cNvPr>
          <p:cNvSpPr txBox="1">
            <a:spLocks noChangeArrowheads="1"/>
          </p:cNvSpPr>
          <p:nvPr/>
        </p:nvSpPr>
        <p:spPr>
          <a:xfrm>
            <a:off x="498474" y="382686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– Tandem </a:t>
            </a:r>
            <a:r>
              <a:rPr lang="tr-TR" sz="3200" b="1" dirty="0" err="1"/>
              <a:t>Heart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A1F7C086-A3F3-1547-86C9-0C6424122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" name="Picture 17" descr="ege.png">
            <a:extLst>
              <a:ext uri="{FF2B5EF4-FFF2-40B4-BE49-F238E27FC236}">
                <a16:creationId xmlns:a16="http://schemas.microsoft.com/office/drawing/2014/main" id="{7AD9372F-E386-C74C-99D5-93241602F3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4112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4686" y="6076880"/>
            <a:ext cx="8604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aseline="30000" dirty="0">
                <a:solidFill>
                  <a:srgbClr val="FF0000"/>
                </a:solidFill>
                <a:latin typeface="+mn-lt"/>
              </a:rPr>
              <a:t>ESC Guidelines for the diagnosis and treatment of acute and chronic heart failure 2016</a:t>
            </a:r>
            <a:endParaRPr lang="en-US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99592" y="404664"/>
            <a:ext cx="717896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tr-TR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+mn-cs"/>
              </a:rPr>
              <a:t>Mekanik Dolaşım Desteği – Kılavuzlar</a:t>
            </a:r>
          </a:p>
          <a:p>
            <a:pPr eaLnBrk="1" hangingPunct="1">
              <a:defRPr/>
            </a:pPr>
            <a:r>
              <a:rPr lang="tr-TR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Uygun hastalar (LVAD)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  <a:endParaRPr lang="tr-TR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39" t="20993" r="4643" b="5950"/>
          <a:stretch/>
        </p:blipFill>
        <p:spPr>
          <a:xfrm>
            <a:off x="827584" y="1412776"/>
            <a:ext cx="7415267" cy="4640710"/>
          </a:xfr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712E723-94B7-9945-B3EF-6C8AAFB51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961D4CAD-8180-664D-BD4C-976C0A5CA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17" descr="ege.png">
            <a:extLst>
              <a:ext uri="{FF2B5EF4-FFF2-40B4-BE49-F238E27FC236}">
                <a16:creationId xmlns:a16="http://schemas.microsoft.com/office/drawing/2014/main" id="{6BBB4336-97FB-1340-BED8-483FA462BD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14349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5436" y="5928718"/>
            <a:ext cx="8799052" cy="752947"/>
          </a:xfrm>
        </p:spPr>
        <p:txBody>
          <a:bodyPr/>
          <a:lstStyle/>
          <a:p>
            <a:pPr marL="0" indent="0">
              <a:buNone/>
            </a:pPr>
            <a:r>
              <a:rPr lang="tr-TR" sz="1200" b="1" dirty="0">
                <a:solidFill>
                  <a:srgbClr val="C00000"/>
                </a:solidFill>
              </a:rPr>
              <a:t>   </a:t>
            </a:r>
            <a:r>
              <a:rPr lang="tr-TR" sz="1200" b="1" dirty="0" err="1">
                <a:solidFill>
                  <a:srgbClr val="C00000"/>
                </a:solidFill>
              </a:rPr>
              <a:t>Cerr</a:t>
            </a:r>
            <a:r>
              <a:rPr lang="tr-TR" sz="1200" b="1" dirty="0">
                <a:solidFill>
                  <a:srgbClr val="C00000"/>
                </a:solidFill>
              </a:rPr>
              <a:t> (LV </a:t>
            </a:r>
            <a:r>
              <a:rPr lang="tr-TR" sz="1200" b="1" dirty="0" err="1">
                <a:solidFill>
                  <a:srgbClr val="C00000"/>
                </a:solidFill>
              </a:rPr>
              <a:t>apex-Ao</a:t>
            </a:r>
            <a:r>
              <a:rPr lang="tr-TR" sz="1200" b="1" dirty="0">
                <a:solidFill>
                  <a:srgbClr val="C00000"/>
                </a:solidFill>
              </a:rPr>
              <a:t>)	         </a:t>
            </a:r>
            <a:r>
              <a:rPr lang="tr-TR" sz="1200" b="1" dirty="0" err="1">
                <a:solidFill>
                  <a:srgbClr val="C00000"/>
                </a:solidFill>
              </a:rPr>
              <a:t>Cerr</a:t>
            </a:r>
            <a:r>
              <a:rPr lang="tr-TR" sz="1200" b="1" dirty="0">
                <a:solidFill>
                  <a:srgbClr val="C00000"/>
                </a:solidFill>
              </a:rPr>
              <a:t> (LA-</a:t>
            </a:r>
            <a:r>
              <a:rPr lang="tr-TR" sz="1200" b="1" dirty="0" err="1">
                <a:solidFill>
                  <a:srgbClr val="C00000"/>
                </a:solidFill>
              </a:rPr>
              <a:t>Ao</a:t>
            </a:r>
            <a:r>
              <a:rPr lang="tr-TR" sz="1200" b="1" dirty="0">
                <a:solidFill>
                  <a:srgbClr val="C00000"/>
                </a:solidFill>
              </a:rPr>
              <a:t>)                               </a:t>
            </a:r>
            <a:r>
              <a:rPr lang="tr-TR" sz="1200" b="1" dirty="0" err="1">
                <a:solidFill>
                  <a:srgbClr val="C00000"/>
                </a:solidFill>
              </a:rPr>
              <a:t>Cerr</a:t>
            </a:r>
            <a:r>
              <a:rPr lang="tr-TR" sz="1200" b="1" dirty="0">
                <a:solidFill>
                  <a:srgbClr val="C00000"/>
                </a:solidFill>
              </a:rPr>
              <a:t> (RA-PA)                              </a:t>
            </a:r>
            <a:r>
              <a:rPr lang="tr-TR" sz="1200" b="1" dirty="0" err="1">
                <a:solidFill>
                  <a:srgbClr val="C00000"/>
                </a:solidFill>
              </a:rPr>
              <a:t>Cerr</a:t>
            </a:r>
            <a:r>
              <a:rPr lang="tr-TR" sz="1200" b="1" dirty="0">
                <a:solidFill>
                  <a:srgbClr val="C00000"/>
                </a:solidFill>
              </a:rPr>
              <a:t> (</a:t>
            </a:r>
            <a:r>
              <a:rPr lang="tr-TR" sz="1200" b="1" dirty="0" err="1">
                <a:solidFill>
                  <a:srgbClr val="C00000"/>
                </a:solidFill>
              </a:rPr>
              <a:t>oks</a:t>
            </a:r>
            <a:r>
              <a:rPr lang="tr-TR" sz="1200" b="1" dirty="0">
                <a:solidFill>
                  <a:srgbClr val="C00000"/>
                </a:solidFill>
              </a:rPr>
              <a:t>, LV-</a:t>
            </a:r>
            <a:r>
              <a:rPr lang="tr-TR" sz="1200" b="1" dirty="0" err="1">
                <a:solidFill>
                  <a:srgbClr val="C00000"/>
                </a:solidFill>
              </a:rPr>
              <a:t>Ao</a:t>
            </a:r>
            <a:r>
              <a:rPr lang="tr-TR" sz="1200" b="1" dirty="0">
                <a:solidFill>
                  <a:srgbClr val="C00000"/>
                </a:solidFill>
              </a:rPr>
              <a:t>)	       </a:t>
            </a:r>
            <a:r>
              <a:rPr lang="tr-TR" sz="1200" b="1" dirty="0" err="1">
                <a:solidFill>
                  <a:srgbClr val="C00000"/>
                </a:solidFill>
              </a:rPr>
              <a:t>Cerr</a:t>
            </a:r>
            <a:r>
              <a:rPr lang="tr-TR" sz="1200" b="1" dirty="0">
                <a:solidFill>
                  <a:srgbClr val="C00000"/>
                </a:solidFill>
              </a:rPr>
              <a:t> </a:t>
            </a:r>
            <a:r>
              <a:rPr lang="tr-TR" sz="1200" b="1" dirty="0" err="1">
                <a:solidFill>
                  <a:srgbClr val="C00000"/>
                </a:solidFill>
              </a:rPr>
              <a:t>Bi</a:t>
            </a:r>
            <a:r>
              <a:rPr lang="tr-TR" sz="1200" b="1" dirty="0">
                <a:solidFill>
                  <a:srgbClr val="C00000"/>
                </a:solidFill>
              </a:rPr>
              <a:t>-VAD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8"/>
          <a:stretch/>
        </p:blipFill>
        <p:spPr bwMode="auto">
          <a:xfrm>
            <a:off x="-180528" y="19931"/>
            <a:ext cx="2448903" cy="256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63688" y="56894"/>
            <a:ext cx="1619310" cy="255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07"/>
          <a:stretch/>
        </p:blipFill>
        <p:spPr bwMode="auto">
          <a:xfrm>
            <a:off x="3279353" y="56894"/>
            <a:ext cx="2403524" cy="251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3"/>
          <a:stretch/>
        </p:blipFill>
        <p:spPr bwMode="auto">
          <a:xfrm>
            <a:off x="5074136" y="35279"/>
            <a:ext cx="2411175" cy="247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12"/>
          <a:stretch/>
        </p:blipFill>
        <p:spPr bwMode="auto">
          <a:xfrm>
            <a:off x="6957390" y="91729"/>
            <a:ext cx="2340561" cy="2417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34" y="3507226"/>
            <a:ext cx="2013051" cy="2309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07226"/>
            <a:ext cx="2088232" cy="2309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16437"/>
            <a:ext cx="2078798" cy="2309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540" y="3507226"/>
            <a:ext cx="2033462" cy="230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516437"/>
            <a:ext cx="2061655" cy="2300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586416"/>
            <a:ext cx="8856984" cy="910308"/>
          </a:xfrm>
        </p:spPr>
        <p:txBody>
          <a:bodyPr/>
          <a:lstStyle/>
          <a:p>
            <a:pPr algn="l"/>
            <a:r>
              <a:rPr lang="tr-TR" sz="1200" dirty="0"/>
              <a:t>     </a:t>
            </a:r>
            <a:r>
              <a:rPr lang="tr-TR" sz="1200" dirty="0" err="1"/>
              <a:t>Perk</a:t>
            </a:r>
            <a:r>
              <a:rPr lang="tr-TR" sz="1200" dirty="0"/>
              <a:t>. RA-PA (</a:t>
            </a:r>
            <a:r>
              <a:rPr lang="tr-TR" sz="1200" dirty="0" err="1"/>
              <a:t>fem</a:t>
            </a:r>
            <a:r>
              <a:rPr lang="tr-TR" sz="1200" dirty="0"/>
              <a:t>-AV)           </a:t>
            </a:r>
            <a:r>
              <a:rPr lang="tr-TR" sz="1200" dirty="0" err="1"/>
              <a:t>Perk</a:t>
            </a:r>
            <a:r>
              <a:rPr lang="tr-TR" sz="1200" dirty="0"/>
              <a:t>. Right RA-PA (IJV)                      </a:t>
            </a:r>
            <a:r>
              <a:rPr lang="tr-TR" sz="1200" dirty="0" err="1"/>
              <a:t>Perk</a:t>
            </a:r>
            <a:r>
              <a:rPr lang="tr-TR" sz="1200" dirty="0"/>
              <a:t>. RV destek                                   V-A ECMO                               V-V ECMO</a:t>
            </a:r>
          </a:p>
        </p:txBody>
      </p:sp>
      <p:pic>
        <p:nvPicPr>
          <p:cNvPr id="14" name="Picture 17" descr="ege.png">
            <a:extLst>
              <a:ext uri="{FF2B5EF4-FFF2-40B4-BE49-F238E27FC236}">
                <a16:creationId xmlns:a16="http://schemas.microsoft.com/office/drawing/2014/main" id="{D7C2B718-5AD2-F34D-B25A-70B50D97A5F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55448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Kontrendikasyon</a:t>
            </a:r>
            <a:endParaRPr lang="tr-TR" dirty="0"/>
          </a:p>
          <a:p>
            <a:pPr lvl="1"/>
            <a:r>
              <a:rPr lang="tr-TR" dirty="0"/>
              <a:t>VSD</a:t>
            </a:r>
          </a:p>
          <a:p>
            <a:pPr lvl="1"/>
            <a:r>
              <a:rPr lang="tr-TR" dirty="0"/>
              <a:t>Orta-ciddi AY</a:t>
            </a:r>
          </a:p>
          <a:p>
            <a:pPr lvl="1"/>
            <a:r>
              <a:rPr lang="tr-TR" dirty="0" err="1"/>
              <a:t>Antikoagülasyon</a:t>
            </a:r>
            <a:r>
              <a:rPr lang="tr-TR" dirty="0"/>
              <a:t> </a:t>
            </a:r>
            <a:r>
              <a:rPr lang="tr-TR" dirty="0" err="1"/>
              <a:t>kontrendikasyonu</a:t>
            </a:r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  <a:p>
            <a:r>
              <a:rPr lang="tr-TR" dirty="0"/>
              <a:t>Komplikasyon</a:t>
            </a:r>
          </a:p>
          <a:p>
            <a:pPr lvl="1"/>
            <a:r>
              <a:rPr lang="tr-TR" dirty="0" err="1"/>
              <a:t>Kanül</a:t>
            </a:r>
            <a:r>
              <a:rPr lang="tr-TR" dirty="0"/>
              <a:t> </a:t>
            </a:r>
            <a:r>
              <a:rPr lang="tr-TR" dirty="0" err="1"/>
              <a:t>migrasyonu</a:t>
            </a:r>
            <a:endParaRPr lang="tr-TR" dirty="0"/>
          </a:p>
          <a:p>
            <a:pPr lvl="1"/>
            <a:r>
              <a:rPr lang="tr-TR" dirty="0" err="1"/>
              <a:t>Perforasyona</a:t>
            </a:r>
            <a:r>
              <a:rPr lang="tr-TR" dirty="0"/>
              <a:t> bağlı </a:t>
            </a:r>
            <a:r>
              <a:rPr lang="tr-TR" dirty="0" err="1"/>
              <a:t>tamponad</a:t>
            </a:r>
            <a:endParaRPr lang="tr-TR" dirty="0"/>
          </a:p>
          <a:p>
            <a:pPr lvl="1"/>
            <a:r>
              <a:rPr lang="tr-TR" dirty="0" err="1"/>
              <a:t>Tromboemboli</a:t>
            </a:r>
            <a:endParaRPr lang="tr-TR" dirty="0"/>
          </a:p>
          <a:p>
            <a:pPr lvl="1"/>
            <a:r>
              <a:rPr lang="tr-TR" dirty="0"/>
              <a:t>Hava </a:t>
            </a:r>
            <a:r>
              <a:rPr lang="tr-TR" dirty="0" err="1"/>
              <a:t>embolisi</a:t>
            </a:r>
            <a:endParaRPr lang="tr-TR" dirty="0"/>
          </a:p>
          <a:p>
            <a:pPr lvl="1"/>
            <a:r>
              <a:rPr lang="tr-TR" dirty="0" err="1"/>
              <a:t>İnteratriyal</a:t>
            </a:r>
            <a:r>
              <a:rPr lang="tr-TR" dirty="0"/>
              <a:t> </a:t>
            </a:r>
            <a:r>
              <a:rPr lang="tr-TR" dirty="0" err="1"/>
              <a:t>şant</a:t>
            </a:r>
            <a:r>
              <a:rPr lang="tr-TR" dirty="0"/>
              <a:t> gelişimi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endParaRPr lang="tr-TR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3076307-8C22-BB4A-8C33-0A2C41E0EC3E}"/>
              </a:ext>
            </a:extLst>
          </p:cNvPr>
          <p:cNvSpPr txBox="1">
            <a:spLocks noChangeArrowheads="1"/>
          </p:cNvSpPr>
          <p:nvPr/>
        </p:nvSpPr>
        <p:spPr>
          <a:xfrm>
            <a:off x="498474" y="382686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– Tandem </a:t>
            </a:r>
            <a:r>
              <a:rPr lang="tr-TR" sz="3200" b="1" dirty="0" err="1"/>
              <a:t>Heart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9CD5B33C-D745-0142-B7B7-C99A6E6E0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1C9207EB-7F93-624E-9596-D90B44F61F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04432"/>
      </p:ext>
    </p:extLst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>
            <a:extLst>
              <a:ext uri="{FF2B5EF4-FFF2-40B4-BE49-F238E27FC236}">
                <a16:creationId xmlns:a16="http://schemas.microsoft.com/office/drawing/2014/main" id="{BF580B54-F41E-DE41-BF2A-7063B457FA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6349" y="1463397"/>
            <a:ext cx="8147051" cy="4364598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dirty="0"/>
              <a:t>500-5500 RPM</a:t>
            </a:r>
          </a:p>
          <a:p>
            <a:pPr eaLnBrk="1" hangingPunct="1">
              <a:defRPr/>
            </a:pPr>
            <a:r>
              <a:rPr lang="tr-TR" dirty="0"/>
              <a:t>10 </a:t>
            </a:r>
            <a:r>
              <a:rPr lang="tr-TR" dirty="0" err="1"/>
              <a:t>Lt</a:t>
            </a:r>
            <a:r>
              <a:rPr lang="tr-TR" dirty="0"/>
              <a:t>/</a:t>
            </a:r>
            <a:r>
              <a:rPr lang="tr-TR" dirty="0" err="1"/>
              <a:t>dk</a:t>
            </a:r>
            <a:r>
              <a:rPr lang="tr-TR" dirty="0"/>
              <a:t> akım</a:t>
            </a:r>
          </a:p>
          <a:p>
            <a:pPr eaLnBrk="1" hangingPunct="1">
              <a:defRPr/>
            </a:pPr>
            <a:r>
              <a:rPr lang="tr-TR" dirty="0" err="1"/>
              <a:t>Uni</a:t>
            </a:r>
            <a:r>
              <a:rPr lang="tr-TR" dirty="0"/>
              <a:t>/</a:t>
            </a:r>
            <a:r>
              <a:rPr lang="tr-TR" dirty="0" err="1"/>
              <a:t>biventriküler</a:t>
            </a:r>
            <a:r>
              <a:rPr lang="tr-TR" dirty="0"/>
              <a:t> destek</a:t>
            </a:r>
          </a:p>
          <a:p>
            <a:pPr eaLnBrk="1" hangingPunct="1">
              <a:defRPr/>
            </a:pPr>
            <a:r>
              <a:rPr lang="tr-TR" dirty="0"/>
              <a:t>«Bridge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recovery</a:t>
            </a:r>
            <a:r>
              <a:rPr lang="tr-TR" dirty="0"/>
              <a:t>»</a:t>
            </a:r>
          </a:p>
          <a:p>
            <a:pPr eaLnBrk="1" hangingPunct="1">
              <a:defRPr/>
            </a:pPr>
            <a:r>
              <a:rPr lang="tr-TR" dirty="0"/>
              <a:t>«Bridge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next</a:t>
            </a:r>
            <a:r>
              <a:rPr lang="tr-TR" dirty="0"/>
              <a:t> </a:t>
            </a:r>
            <a:r>
              <a:rPr lang="tr-TR" dirty="0" err="1"/>
              <a:t>desicion</a:t>
            </a:r>
            <a:r>
              <a:rPr lang="tr-TR" dirty="0"/>
              <a:t>»</a:t>
            </a:r>
          </a:p>
          <a:p>
            <a:pPr eaLnBrk="1" hangingPunct="1">
              <a:defRPr/>
            </a:pPr>
            <a:r>
              <a:rPr lang="tr-TR" dirty="0"/>
              <a:t>ACT 160-180</a:t>
            </a:r>
          </a:p>
          <a:p>
            <a:pPr eaLnBrk="1" hangingPunct="1">
              <a:defRPr/>
            </a:pPr>
            <a:r>
              <a:rPr lang="tr-TR" dirty="0"/>
              <a:t>100 gün destek mümkün (6 saat -30 gün)</a:t>
            </a:r>
          </a:p>
          <a:p>
            <a:pPr eaLnBrk="1" hangingPunct="1">
              <a:defRPr/>
            </a:pPr>
            <a:r>
              <a:rPr lang="tr-TR" dirty="0"/>
              <a:t>6 haftada bir pompa değişimi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06DBC7A-0B56-6B47-A566-E45025B39168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 - </a:t>
            </a:r>
            <a:r>
              <a:rPr lang="tr-TR" sz="3200" b="1" dirty="0" err="1"/>
              <a:t>Levitronix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42697DC7-B8A9-554C-93CA-28CB35C24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17" descr="ege.png">
            <a:extLst>
              <a:ext uri="{FF2B5EF4-FFF2-40B4-BE49-F238E27FC236}">
                <a16:creationId xmlns:a16="http://schemas.microsoft.com/office/drawing/2014/main" id="{E867F830-DD66-DD4F-8D22-5F8C07F77E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pic>
        <p:nvPicPr>
          <p:cNvPr id="7" name="Picture 5" descr="levitronix">
            <a:extLst>
              <a:ext uri="{FF2B5EF4-FFF2-40B4-BE49-F238E27FC236}">
                <a16:creationId xmlns:a16="http://schemas.microsoft.com/office/drawing/2014/main" id="{A6A24E92-53D9-8549-BFD6-E2858233D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151" y="1029881"/>
            <a:ext cx="285750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3334E3F4-0387-E349-ACC2-BD676922AC06}"/>
              </a:ext>
            </a:extLst>
          </p:cNvPr>
          <p:cNvSpPr txBox="1">
            <a:spLocks noChangeArrowheads="1"/>
          </p:cNvSpPr>
          <p:nvPr/>
        </p:nvSpPr>
        <p:spPr>
          <a:xfrm>
            <a:off x="6061375" y="4906556"/>
            <a:ext cx="4464050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  <a:buSzPct val="75000"/>
              <a:buFont typeface="Wingdings 2" pitchFamily="18" charset="2"/>
              <a:buChar char="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5000"/>
              <a:buFont typeface="Wingdings 2" pitchFamily="18" charset="2"/>
              <a:buChar char="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75000"/>
              <a:buFont typeface="Wingdings 2" pitchFamily="18" charset="2"/>
              <a:buChar char="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75000"/>
              <a:buFont typeface="Wingdings 2" pitchFamily="18" charset="2"/>
              <a:buChar char="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860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75000"/>
              <a:buFont typeface="Wingdings 2" pitchFamily="18" charset="2"/>
              <a:buChar char="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43200" indent="-461963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5000"/>
              <a:buFont typeface="Wingdings 2" pitchFamily="18" charset="2"/>
              <a:buChar char="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05163" indent="-461963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75000"/>
              <a:buFont typeface="Wingdings 2" pitchFamily="18" charset="2"/>
              <a:buChar char="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7600" indent="-461963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SzPct val="75000"/>
              <a:buFont typeface="Wingdings 2" pitchFamily="18" charset="2"/>
              <a:buChar char="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19563" indent="-461963" algn="l" defTabSz="914400" rtl="0" eaLnBrk="1" latinLnBrk="0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75000"/>
              <a:buFont typeface="Wingdings 2" pitchFamily="18" charset="2"/>
              <a:buChar char="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spcAft>
                <a:spcPts val="0"/>
              </a:spcAft>
              <a:defRPr/>
            </a:pPr>
            <a:r>
              <a:rPr lang="tr-TR"/>
              <a:t>Sürtünme </a:t>
            </a:r>
            <a:r>
              <a:rPr lang="en-US">
                <a:cs typeface="Arial" charset="0"/>
              </a:rPr>
              <a:t>ø</a:t>
            </a:r>
            <a:endParaRPr lang="tr-TR">
              <a:cs typeface="Arial" charset="0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tr-TR">
                <a:cs typeface="Arial" charset="0"/>
              </a:rPr>
              <a:t>Staz </a:t>
            </a:r>
            <a:r>
              <a:rPr lang="en-US">
                <a:cs typeface="Arial" charset="0"/>
              </a:rPr>
              <a:t>ø</a:t>
            </a:r>
            <a:endParaRPr lang="tr-TR">
              <a:cs typeface="Arial" charset="0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tr-TR">
                <a:cs typeface="Arial" charset="0"/>
              </a:rPr>
              <a:t>Kırılma </a:t>
            </a:r>
            <a:r>
              <a:rPr lang="en-US">
                <a:cs typeface="Arial" charset="0"/>
              </a:rPr>
              <a:t>ø</a:t>
            </a:r>
            <a:endParaRPr lang="tr-TR">
              <a:cs typeface="Arial" charset="0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tr-TR">
                <a:cs typeface="Arial" charset="0"/>
              </a:rPr>
              <a:t>Hemoliz </a:t>
            </a:r>
            <a:r>
              <a:rPr lang="tr-TR">
                <a:cs typeface="Arial" charset="0"/>
                <a:sym typeface="Wingdings"/>
              </a:rPr>
              <a:t>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tr-TR">
                <a:cs typeface="Arial" charset="0"/>
                <a:sym typeface="Wingdings"/>
              </a:rPr>
              <a:t>Trombüs </a:t>
            </a:r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575671"/>
      </p:ext>
    </p:extLst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5" name="Rectangle 3">
            <a:extLst>
              <a:ext uri="{FF2B5EF4-FFF2-40B4-BE49-F238E27FC236}">
                <a16:creationId xmlns:a16="http://schemas.microsoft.com/office/drawing/2014/main" id="{CF2F46A7-D966-984F-9F8D-037D05DACB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Belirsiz nörolojik durum</a:t>
            </a:r>
          </a:p>
          <a:p>
            <a:pPr lvl="1" eaLnBrk="1" hangingPunct="1">
              <a:defRPr/>
            </a:pPr>
            <a:r>
              <a:rPr lang="tr-TR" dirty="0"/>
              <a:t>Kardiyak </a:t>
            </a:r>
            <a:r>
              <a:rPr lang="tr-TR" dirty="0" err="1"/>
              <a:t>arrest</a:t>
            </a:r>
            <a:endParaRPr lang="tr-TR" dirty="0"/>
          </a:p>
          <a:p>
            <a:pPr lvl="1" eaLnBrk="1" hangingPunct="1">
              <a:defRPr/>
            </a:pPr>
            <a:r>
              <a:rPr lang="tr-TR" dirty="0"/>
              <a:t>Uzamış CPR</a:t>
            </a:r>
          </a:p>
          <a:p>
            <a:pPr eaLnBrk="1" hangingPunct="1">
              <a:defRPr/>
            </a:pP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-organ </a:t>
            </a:r>
            <a:r>
              <a:rPr lang="tr-TR" dirty="0" err="1"/>
              <a:t>disfonksiyonu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Ağır </a:t>
            </a:r>
            <a:r>
              <a:rPr lang="tr-TR" dirty="0" err="1"/>
              <a:t>hemodinamik</a:t>
            </a:r>
            <a:r>
              <a:rPr lang="tr-TR" dirty="0"/>
              <a:t> bozukluk</a:t>
            </a:r>
          </a:p>
          <a:p>
            <a:pPr eaLnBrk="1" hangingPunct="1">
              <a:defRPr/>
            </a:pP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koagülopati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Aktif enfeksiyon</a:t>
            </a:r>
          </a:p>
          <a:p>
            <a:pPr eaLnBrk="1" hangingPunct="1">
              <a:defRPr/>
            </a:pPr>
            <a:r>
              <a:rPr lang="tr-TR" dirty="0"/>
              <a:t>Sosyal destek??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49993B0-3600-4C41-AD9B-5D7E6DC87690}"/>
              </a:ext>
            </a:extLst>
          </p:cNvPr>
          <p:cNvSpPr txBox="1">
            <a:spLocks noChangeArrowheads="1"/>
          </p:cNvSpPr>
          <p:nvPr/>
        </p:nvSpPr>
        <p:spPr>
          <a:xfrm>
            <a:off x="498475" y="94130"/>
            <a:ext cx="8147051" cy="81427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/>
              <a:t>Kısa dönem destek cihazları</a:t>
            </a:r>
            <a:endParaRPr lang="en-AU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9FD85330-8156-2E46-B883-96E508927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17" descr="ege.png">
            <a:extLst>
              <a:ext uri="{FF2B5EF4-FFF2-40B4-BE49-F238E27FC236}">
                <a16:creationId xmlns:a16="http://schemas.microsoft.com/office/drawing/2014/main" id="{79684060-0879-7B46-B90C-E3D0C9B6C3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16663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13823"/>
            <a:ext cx="3441307" cy="2189182"/>
          </a:xfrm>
          <a:prstGeom prst="rect">
            <a:avLst/>
          </a:prstGeom>
          <a:noFill/>
          <a:ln w="57150" cmpd="sng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275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52736"/>
            <a:ext cx="6192688" cy="3032878"/>
          </a:xfrm>
          <a:prstGeom prst="rect">
            <a:avLst/>
          </a:prstGeom>
          <a:noFill/>
          <a:ln w="57150" cmpd="sng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211960" y="429309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u="sng" dirty="0">
                <a:solidFill>
                  <a:srgbClr val="FF0000"/>
                </a:solidFill>
              </a:rPr>
              <a:t>The first generation of implantable VAD</a:t>
            </a:r>
          </a:p>
        </p:txBody>
      </p:sp>
      <p:sp>
        <p:nvSpPr>
          <p:cNvPr id="4" name="Rectangle 3"/>
          <p:cNvSpPr/>
          <p:nvPr/>
        </p:nvSpPr>
        <p:spPr>
          <a:xfrm>
            <a:off x="4273177" y="481650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implantation of LVADs as DT can provide better survival compared to any other known medical treatment in patients with end-stage heart failure who were ineligible for transplantation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2DB4363-CAA4-E248-9CCC-E499F3E1C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44</a:t>
            </a:fld>
            <a:endParaRPr lang="tr-TR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BD925FC-4B50-9149-957E-E93AC5A154EF}"/>
              </a:ext>
            </a:extLst>
          </p:cNvPr>
          <p:cNvSpPr txBox="1">
            <a:spLocks noChangeArrowheads="1"/>
          </p:cNvSpPr>
          <p:nvPr/>
        </p:nvSpPr>
        <p:spPr>
          <a:xfrm>
            <a:off x="97160" y="-256847"/>
            <a:ext cx="8229600" cy="11398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tr-TR" sz="32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FEE3C76A-F375-2C44-8A6E-DB342B22C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1" name="Picture 17" descr="ege.png">
            <a:extLst>
              <a:ext uri="{FF2B5EF4-FFF2-40B4-BE49-F238E27FC236}">
                <a16:creationId xmlns:a16="http://schemas.microsoft.com/office/drawing/2014/main" id="{36822AB3-FA53-5F4C-919B-0EF056A694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68793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F6C90E-65FB-1542-ADCB-3C248E35F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45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0FD3DDA-CFB1-5F4E-82EE-9DC8636E63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7" t="55040" r="5901" b="28580"/>
          <a:stretch/>
        </p:blipFill>
        <p:spPr>
          <a:xfrm>
            <a:off x="694588" y="5420246"/>
            <a:ext cx="7957392" cy="936104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E1BF8059-A39D-B44F-8DC2-0EC6E17C6F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7" t="14547" r="6688" b="44960"/>
          <a:stretch/>
        </p:blipFill>
        <p:spPr>
          <a:xfrm>
            <a:off x="683567" y="2892147"/>
            <a:ext cx="7968413" cy="2314153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F14B32DD-70A1-DB4F-935D-25C78A98FB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4" t="62580" r="7385" b="10969"/>
          <a:stretch/>
        </p:blipFill>
        <p:spPr>
          <a:xfrm>
            <a:off x="683567" y="1151981"/>
            <a:ext cx="7968413" cy="1512168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CFBECF5E-369B-EE41-A6C3-181B42EF0FA7}"/>
              </a:ext>
            </a:extLst>
          </p:cNvPr>
          <p:cNvSpPr txBox="1">
            <a:spLocks noChangeArrowheads="1"/>
          </p:cNvSpPr>
          <p:nvPr/>
        </p:nvSpPr>
        <p:spPr>
          <a:xfrm>
            <a:off x="97160" y="-256847"/>
            <a:ext cx="8229600" cy="11398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tr-TR" sz="32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3E111E-9756-FC4D-A425-4621587FE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2" name="Picture 17" descr="ege.png">
            <a:extLst>
              <a:ext uri="{FF2B5EF4-FFF2-40B4-BE49-F238E27FC236}">
                <a16:creationId xmlns:a16="http://schemas.microsoft.com/office/drawing/2014/main" id="{12126973-20B5-DB4D-BC43-1FCDA4B550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01251"/>
      </p:ext>
    </p:extLst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180528" y="5089868"/>
            <a:ext cx="6197803" cy="994172"/>
          </a:xfrm>
        </p:spPr>
        <p:txBody>
          <a:bodyPr/>
          <a:lstStyle/>
          <a:p>
            <a:r>
              <a:rPr lang="tr-TR" sz="1600" dirty="0"/>
              <a:t>     </a:t>
            </a:r>
            <a:r>
              <a:rPr lang="tr-TR" sz="1800" dirty="0" err="1"/>
              <a:t>HeartMate</a:t>
            </a:r>
            <a:r>
              <a:rPr lang="tr-TR" sz="1800" dirty="0"/>
              <a:t> XVE     Berlin </a:t>
            </a:r>
            <a:r>
              <a:rPr lang="tr-TR" sz="1800" dirty="0" err="1"/>
              <a:t>Heart</a:t>
            </a:r>
            <a:r>
              <a:rPr lang="tr-TR" sz="1800" dirty="0"/>
              <a:t> </a:t>
            </a:r>
            <a:r>
              <a:rPr lang="tr-TR" sz="1800" dirty="0" err="1"/>
              <a:t>Excor</a:t>
            </a:r>
            <a:r>
              <a:rPr lang="tr-TR" sz="1800" dirty="0"/>
              <a:t>      </a:t>
            </a:r>
            <a:r>
              <a:rPr lang="tr-TR" sz="1800" dirty="0" err="1"/>
              <a:t>HeartMate</a:t>
            </a:r>
            <a:r>
              <a:rPr lang="tr-TR" sz="1800" dirty="0"/>
              <a:t> </a:t>
            </a:r>
            <a:r>
              <a:rPr lang="tr-TR" sz="2400" dirty="0"/>
              <a:t>II</a:t>
            </a:r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56529" r="3765"/>
          <a:stretch/>
        </p:blipFill>
        <p:spPr>
          <a:xfrm>
            <a:off x="80682" y="1270794"/>
            <a:ext cx="2017059" cy="38354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34094" t="-1" b="22813"/>
          <a:stretch/>
        </p:blipFill>
        <p:spPr>
          <a:xfrm>
            <a:off x="2185715" y="1131094"/>
            <a:ext cx="1727305" cy="397016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/>
          <a:srcRect l="35059" r="16235"/>
          <a:stretch/>
        </p:blipFill>
        <p:spPr>
          <a:xfrm>
            <a:off x="4017993" y="1270793"/>
            <a:ext cx="1955295" cy="386729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5"/>
          <a:srcRect l="8151" r="19622"/>
          <a:stretch/>
        </p:blipFill>
        <p:spPr>
          <a:xfrm>
            <a:off x="6078262" y="1270793"/>
            <a:ext cx="3002057" cy="223407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1261" y="3504871"/>
            <a:ext cx="3002057" cy="2241536"/>
          </a:xfrm>
          <a:prstGeom prst="rect">
            <a:avLst/>
          </a:prstGeom>
        </p:spPr>
      </p:pic>
      <p:sp>
        <p:nvSpPr>
          <p:cNvPr id="9" name="Sağ Ok 8"/>
          <p:cNvSpPr/>
          <p:nvPr/>
        </p:nvSpPr>
        <p:spPr>
          <a:xfrm>
            <a:off x="272658" y="6035821"/>
            <a:ext cx="7490669" cy="674192"/>
          </a:xfrm>
          <a:prstGeom prst="rightArrow">
            <a:avLst/>
          </a:prstGeom>
          <a:gradFill flip="none" rotWithShape="1">
            <a:gsLst>
              <a:gs pos="32000">
                <a:schemeClr val="tx1">
                  <a:tint val="66000"/>
                  <a:satMod val="160000"/>
                  <a:lumMod val="55000"/>
                </a:schemeClr>
              </a:gs>
              <a:gs pos="66000">
                <a:schemeClr val="tx1">
                  <a:tint val="44500"/>
                  <a:satMod val="160000"/>
                </a:schemeClr>
              </a:gs>
              <a:gs pos="94000">
                <a:schemeClr val="tx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/>
          </a:p>
        </p:txBody>
      </p:sp>
      <p:sp>
        <p:nvSpPr>
          <p:cNvPr id="10" name="Başlık 1"/>
          <p:cNvSpPr txBox="1">
            <a:spLocks/>
          </p:cNvSpPr>
          <p:nvPr/>
        </p:nvSpPr>
        <p:spPr>
          <a:xfrm>
            <a:off x="6612522" y="3365110"/>
            <a:ext cx="1686653" cy="77001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     </a:t>
            </a:r>
            <a:r>
              <a:rPr lang="tr-TR" sz="1800" dirty="0" err="1"/>
              <a:t>Heartware</a:t>
            </a:r>
            <a:endParaRPr lang="tr-TR" sz="2400" dirty="0"/>
          </a:p>
        </p:txBody>
      </p:sp>
      <p:sp>
        <p:nvSpPr>
          <p:cNvPr id="11" name="Başlık 1"/>
          <p:cNvSpPr txBox="1">
            <a:spLocks/>
          </p:cNvSpPr>
          <p:nvPr/>
        </p:nvSpPr>
        <p:spPr>
          <a:xfrm>
            <a:off x="7139666" y="1162932"/>
            <a:ext cx="1923652" cy="77001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     </a:t>
            </a:r>
            <a:r>
              <a:rPr lang="tr-TR" sz="1800" dirty="0" err="1"/>
              <a:t>HeartMate</a:t>
            </a:r>
            <a:r>
              <a:rPr lang="tr-TR" sz="1800" dirty="0"/>
              <a:t> III</a:t>
            </a:r>
            <a:endParaRPr lang="tr-TR" sz="2400" dirty="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C0E8AB2F-5494-024C-A2E5-41D463B35A92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7CB8970C-138D-B949-8154-EB764F292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4" name="Picture 17" descr="ege.png">
            <a:extLst>
              <a:ext uri="{FF2B5EF4-FFF2-40B4-BE49-F238E27FC236}">
                <a16:creationId xmlns:a16="http://schemas.microsoft.com/office/drawing/2014/main" id="{D5A63652-9918-E140-A0FB-CD07BA9EE6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008932"/>
      </p:ext>
    </p:extLst>
  </p:cSld>
  <p:clrMapOvr>
    <a:masterClrMapping/>
  </p:clrMapOvr>
  <p:transition spd="slow">
    <p:wip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Text Box 3"/>
          <p:cNvSpPr txBox="1">
            <a:spLocks noChangeArrowheads="1"/>
          </p:cNvSpPr>
          <p:nvPr/>
        </p:nvSpPr>
        <p:spPr bwMode="auto">
          <a:xfrm>
            <a:off x="3563888" y="2319263"/>
            <a:ext cx="5400972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n-ea"/>
                <a:cs typeface="+mn-cs"/>
              </a:rPr>
              <a:t>BERLIN HEART - EXCOR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16832"/>
            <a:ext cx="1314450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80928"/>
            <a:ext cx="4479925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D5738B56-C638-074C-BB16-5BE9AD83B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16C4352F-26C3-7643-B1D2-18BE37E37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47</a:t>
            </a:fld>
            <a:endParaRPr lang="tr-TR"/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07C58465-9928-BA48-A351-EC4354CC7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B5198699-914A-F647-849D-3E77EA1A97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0A48C52-C6CA-224E-9296-3795A42792D8}"/>
              </a:ext>
            </a:extLst>
          </p:cNvPr>
          <p:cNvSpPr txBox="1">
            <a:spLocks noChangeArrowheads="1"/>
          </p:cNvSpPr>
          <p:nvPr/>
        </p:nvSpPr>
        <p:spPr>
          <a:xfrm>
            <a:off x="97160" y="-256847"/>
            <a:ext cx="8229600" cy="11398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tr-TR" sz="32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385189"/>
      </p:ext>
    </p:extLst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9632" y="1124744"/>
            <a:ext cx="59456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Bridge to transplantation (BTT): </a:t>
            </a:r>
            <a:r>
              <a:rPr lang="en-US" dirty="0" err="1">
                <a:solidFill>
                  <a:srgbClr val="FF0000"/>
                </a:solidFill>
              </a:rPr>
              <a:t>Transplantasyona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köprü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April 2008 </a:t>
            </a:r>
            <a:r>
              <a:rPr lang="en-US" dirty="0">
                <a:sym typeface="Wingdings"/>
              </a:rPr>
              <a:t> </a:t>
            </a:r>
            <a:r>
              <a:rPr lang="en-US" dirty="0" err="1"/>
              <a:t>Heartmate</a:t>
            </a:r>
            <a:r>
              <a:rPr lang="en-US" dirty="0"/>
              <a:t> II</a:t>
            </a:r>
          </a:p>
          <a:p>
            <a:r>
              <a:rPr lang="en-US" dirty="0"/>
              <a:t>November 2012 </a:t>
            </a:r>
            <a:r>
              <a:rPr lang="en-US" dirty="0">
                <a:sym typeface="Wingdings"/>
              </a:rPr>
              <a:t> </a:t>
            </a:r>
            <a:r>
              <a:rPr lang="en-US" dirty="0" err="1">
                <a:sym typeface="Wingdings"/>
              </a:rPr>
              <a:t>Heartware</a:t>
            </a:r>
            <a:r>
              <a:rPr lang="en-US" dirty="0">
                <a:sym typeface="Wingdings"/>
              </a:rPr>
              <a:t> HVAD</a:t>
            </a:r>
          </a:p>
          <a:p>
            <a:r>
              <a:rPr lang="en-US" dirty="0">
                <a:sym typeface="Wingdings"/>
              </a:rPr>
              <a:t>August 2017  </a:t>
            </a:r>
            <a:r>
              <a:rPr lang="en-US" dirty="0" err="1">
                <a:sym typeface="Wingdings"/>
              </a:rPr>
              <a:t>HeartMate</a:t>
            </a:r>
            <a:r>
              <a:rPr lang="en-US" dirty="0">
                <a:sym typeface="Wingdings"/>
              </a:rPr>
              <a:t> 3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97184" y="2828835"/>
            <a:ext cx="46474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Destination therapy (DT): </a:t>
            </a:r>
            <a:r>
              <a:rPr lang="en-US" dirty="0" err="1">
                <a:solidFill>
                  <a:srgbClr val="FF0000"/>
                </a:solidFill>
              </a:rPr>
              <a:t>Sonlanım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tedavisi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January 2010 </a:t>
            </a:r>
            <a:r>
              <a:rPr lang="en-US" dirty="0">
                <a:sym typeface="Wingdings"/>
              </a:rPr>
              <a:t> </a:t>
            </a:r>
            <a:r>
              <a:rPr lang="en-US" dirty="0" err="1"/>
              <a:t>Heartmate</a:t>
            </a:r>
            <a:r>
              <a:rPr lang="en-US" dirty="0"/>
              <a:t> II</a:t>
            </a:r>
          </a:p>
          <a:p>
            <a:r>
              <a:rPr lang="en-US" dirty="0"/>
              <a:t>September 2017 </a:t>
            </a:r>
            <a:r>
              <a:rPr lang="en-US" dirty="0">
                <a:sym typeface="Wingdings"/>
              </a:rPr>
              <a:t> </a:t>
            </a:r>
            <a:r>
              <a:rPr lang="en-US" dirty="0" err="1">
                <a:sym typeface="Wingdings"/>
              </a:rPr>
              <a:t>Heartware</a:t>
            </a:r>
            <a:r>
              <a:rPr lang="en-US" dirty="0">
                <a:sym typeface="Wingdings"/>
              </a:rPr>
              <a:t> HVAD</a:t>
            </a:r>
          </a:p>
          <a:p>
            <a:r>
              <a:rPr lang="en-US" dirty="0">
                <a:sym typeface="Wingdings"/>
              </a:rPr>
              <a:t>October 2018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>
                <a:sym typeface="Wingdings"/>
              </a:rPr>
              <a:t> HeartMate 3</a:t>
            </a:r>
            <a:endParaRPr lang="en-US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4172123"/>
            <a:ext cx="2712436" cy="24954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522870"/>
            <a:ext cx="2687960" cy="20159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1466" r="18344"/>
          <a:stretch/>
        </p:blipFill>
        <p:spPr>
          <a:xfrm>
            <a:off x="347396" y="4652101"/>
            <a:ext cx="2304256" cy="2069374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B56F9BD-3AD0-C747-91D8-900DC1760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48</a:t>
            </a:fld>
            <a:endParaRPr lang="tr-T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124543-B0CE-B847-B696-DC495B3BC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2" name="Picture 17" descr="ege.png">
            <a:extLst>
              <a:ext uri="{FF2B5EF4-FFF2-40B4-BE49-F238E27FC236}">
                <a16:creationId xmlns:a16="http://schemas.microsoft.com/office/drawing/2014/main" id="{02588B72-CA0B-3B42-8D2A-A4689041E7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4029"/>
      </p:ext>
    </p:extLst>
  </p:cSld>
  <p:clrMapOvr>
    <a:masterClrMapping/>
  </p:clrMapOvr>
  <p:transition spd="slow">
    <p:wip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-1188640" y="1489075"/>
            <a:ext cx="8229600" cy="1143000"/>
          </a:xfrm>
        </p:spPr>
        <p:txBody>
          <a:bodyPr/>
          <a:lstStyle/>
          <a:p>
            <a:pPr eaLnBrk="1" hangingPunct="1"/>
            <a:br>
              <a:rPr lang="tr-TR" altLang="tr-TR" sz="4000" dirty="0"/>
            </a:br>
            <a:r>
              <a:rPr lang="tr-TR" altLang="tr-TR" sz="2400" dirty="0">
                <a:solidFill>
                  <a:srgbClr val="FF0000"/>
                </a:solidFill>
              </a:rPr>
              <a:t>Total Yapay Kalp (TAH)</a:t>
            </a:r>
            <a:br>
              <a:rPr lang="tr-TR" altLang="tr-TR" sz="2400" dirty="0">
                <a:solidFill>
                  <a:srgbClr val="FF0000"/>
                </a:solidFill>
              </a:rPr>
            </a:br>
            <a:r>
              <a:rPr lang="tr-TR" altLang="tr-TR" sz="2400" dirty="0" err="1">
                <a:solidFill>
                  <a:srgbClr val="FF0000"/>
                </a:solidFill>
              </a:rPr>
              <a:t>Syncardia</a:t>
            </a:r>
            <a:r>
              <a:rPr lang="tr-TR" altLang="tr-TR" sz="2400" dirty="0">
                <a:solidFill>
                  <a:srgbClr val="FF0000"/>
                </a:solidFill>
              </a:rPr>
              <a:t> </a:t>
            </a:r>
            <a:r>
              <a:rPr lang="tr-TR" altLang="tr-TR" sz="2400" dirty="0" err="1">
                <a:solidFill>
                  <a:srgbClr val="FF0000"/>
                </a:solidFill>
              </a:rPr>
              <a:t>Cardiowest</a:t>
            </a:r>
            <a:br>
              <a:rPr lang="tr-TR" altLang="tr-TR" sz="4000" dirty="0">
                <a:solidFill>
                  <a:srgbClr val="FF0000"/>
                </a:solidFill>
              </a:rPr>
            </a:br>
            <a:endParaRPr lang="tr-TR" altLang="tr-TR" sz="4000" dirty="0">
              <a:solidFill>
                <a:srgbClr val="FF00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60575"/>
            <a:ext cx="5122862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800"/>
              <a:t>Biventriküler, intrakorporeal ve pulsatil</a:t>
            </a:r>
          </a:p>
          <a:p>
            <a:pPr eaLnBrk="1" hangingPunct="1">
              <a:lnSpc>
                <a:spcPct val="80000"/>
              </a:lnSpc>
            </a:pPr>
            <a:endParaRPr lang="tr-TR" altLang="tr-TR" sz="2800"/>
          </a:p>
          <a:p>
            <a:pPr eaLnBrk="1" hangingPunct="1">
              <a:lnSpc>
                <a:spcPct val="80000"/>
              </a:lnSpc>
            </a:pPr>
            <a:r>
              <a:rPr lang="tr-TR" altLang="tr-TR" sz="2800"/>
              <a:t>Kalp her iki atriyumda kapak hizasında rezeke edilerek takılıyor.</a:t>
            </a:r>
          </a:p>
        </p:txBody>
      </p:sp>
      <p:pic>
        <p:nvPicPr>
          <p:cNvPr id="41988" name="Picture 5" descr="l75855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844675"/>
            <a:ext cx="318135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349664AA-2F0B-9D4B-A0A5-0F8E7A053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17" descr="ege.png">
            <a:extLst>
              <a:ext uri="{FF2B5EF4-FFF2-40B4-BE49-F238E27FC236}">
                <a16:creationId xmlns:a16="http://schemas.microsoft.com/office/drawing/2014/main" id="{8EB1FB72-0A82-0D45-8960-D1BC165D1B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9CD405C0-D23C-1246-A392-412C22057916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15470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17059" y="5517232"/>
            <a:ext cx="8604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rgbClr val="FF0000"/>
                </a:solidFill>
                <a:latin typeface="+mj-lt"/>
              </a:rPr>
              <a:t>2013 ACCF/AHA Heart Failure Guideline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99592" y="404664"/>
            <a:ext cx="719459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tr-TR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+mn-cs"/>
              </a:rPr>
              <a:t>Mekanik Dolaşım Desteği – Kılavuzlar</a:t>
            </a:r>
          </a:p>
          <a:p>
            <a:pPr eaLnBrk="1" hangingPunct="1">
              <a:defRPr/>
            </a:pPr>
            <a:r>
              <a:rPr lang="tr-TR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Uygun hastalar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  <a:endParaRPr lang="tr-T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2" y="2197100"/>
            <a:ext cx="9144000" cy="2460481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11F353A6-29A7-9844-8DEB-93B38BF5D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1477563C-B326-9C41-A5B7-1AA5FC573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17" descr="ege.png">
            <a:extLst>
              <a:ext uri="{FF2B5EF4-FFF2-40B4-BE49-F238E27FC236}">
                <a16:creationId xmlns:a16="http://schemas.microsoft.com/office/drawing/2014/main" id="{401215F5-1EE2-C64C-A889-A9C2E650E8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57241"/>
      </p:ext>
    </p:extLst>
  </p:cSld>
  <p:clrMapOvr>
    <a:masterClrMapping/>
  </p:clrMapOvr>
  <p:transition spd="slow"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33588" y="2063606"/>
            <a:ext cx="4681538" cy="4525962"/>
          </a:xfrm>
        </p:spPr>
        <p:txBody>
          <a:bodyPr>
            <a:normAutofit lnSpcReduction="10000"/>
          </a:bodyPr>
          <a:lstStyle/>
          <a:p>
            <a:pPr lvl="1" eaLnBrk="1" hangingPunct="1"/>
            <a:r>
              <a:rPr lang="tr-TR" altLang="tr-TR" sz="2400" dirty="0"/>
              <a:t>Post MI VSD</a:t>
            </a:r>
          </a:p>
          <a:p>
            <a:pPr lvl="1" eaLnBrk="1" hangingPunct="1"/>
            <a:r>
              <a:rPr lang="tr-TR" altLang="tr-TR" sz="2400" dirty="0"/>
              <a:t>Kompleks </a:t>
            </a:r>
            <a:r>
              <a:rPr lang="tr-TR" altLang="tr-TR" sz="2400" dirty="0" err="1"/>
              <a:t>şant</a:t>
            </a:r>
            <a:r>
              <a:rPr lang="tr-TR" altLang="tr-TR" sz="2400" dirty="0"/>
              <a:t> </a:t>
            </a:r>
          </a:p>
          <a:p>
            <a:pPr lvl="1" eaLnBrk="1" hangingPunct="1"/>
            <a:r>
              <a:rPr lang="tr-TR" altLang="tr-TR" sz="2400" dirty="0"/>
              <a:t>Geniş ve masif MI</a:t>
            </a:r>
          </a:p>
          <a:p>
            <a:pPr lvl="1" eaLnBrk="1" hangingPunct="1"/>
            <a:r>
              <a:rPr lang="tr-TR" altLang="tr-TR" sz="2400" dirty="0"/>
              <a:t>Geçirilmiş aort mekanik kapak operasyonu</a:t>
            </a:r>
          </a:p>
          <a:p>
            <a:pPr lvl="1" eaLnBrk="1" hangingPunct="1"/>
            <a:r>
              <a:rPr lang="tr-TR" altLang="tr-TR" sz="2400" dirty="0"/>
              <a:t>Temizlenemeyecek sol </a:t>
            </a:r>
            <a:r>
              <a:rPr lang="tr-TR" altLang="tr-TR" sz="2400" dirty="0" err="1"/>
              <a:t>ventrikül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trombüsü</a:t>
            </a:r>
            <a:endParaRPr lang="tr-TR" altLang="tr-TR" sz="2400" dirty="0"/>
          </a:p>
          <a:p>
            <a:pPr lvl="1" eaLnBrk="1" hangingPunct="1"/>
            <a:r>
              <a:rPr lang="tr-TR" altLang="tr-TR" sz="2400" dirty="0"/>
              <a:t>Kardiyak </a:t>
            </a:r>
            <a:r>
              <a:rPr lang="tr-TR" altLang="tr-TR" sz="2400" dirty="0" err="1"/>
              <a:t>malignite</a:t>
            </a:r>
            <a:endParaRPr lang="tr-TR" altLang="tr-TR" sz="2400" dirty="0"/>
          </a:p>
          <a:p>
            <a:pPr lvl="1" eaLnBrk="1" hangingPunct="1"/>
            <a:r>
              <a:rPr lang="tr-TR" altLang="tr-TR" sz="2400" dirty="0"/>
              <a:t>Ciddi RV yetmezliğin ön planda olduğu </a:t>
            </a:r>
            <a:r>
              <a:rPr lang="tr-TR" altLang="tr-TR" sz="2400" dirty="0" err="1"/>
              <a:t>biventriküler</a:t>
            </a:r>
            <a:r>
              <a:rPr lang="tr-TR" altLang="tr-TR" sz="2400" dirty="0"/>
              <a:t> yetmezlik</a:t>
            </a:r>
          </a:p>
          <a:p>
            <a:pPr eaLnBrk="1" hangingPunct="1"/>
            <a:endParaRPr lang="tr-TR" altLang="tr-TR" sz="2800" dirty="0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5" r="6314"/>
          <a:stretch>
            <a:fillRect/>
          </a:stretch>
        </p:blipFill>
        <p:spPr bwMode="auto">
          <a:xfrm>
            <a:off x="4787900" y="1844675"/>
            <a:ext cx="4176713" cy="403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F6EA5C41-6D3D-5E44-BFA8-B1A07CCE7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17" descr="ege.png">
            <a:extLst>
              <a:ext uri="{FF2B5EF4-FFF2-40B4-BE49-F238E27FC236}">
                <a16:creationId xmlns:a16="http://schemas.microsoft.com/office/drawing/2014/main" id="{D5E7AA5C-9A10-CC4B-A8E0-837EB6A06A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AC96E662-7A3E-384B-96AE-1B5669D293EB}"/>
              </a:ext>
            </a:extLst>
          </p:cNvPr>
          <p:cNvSpPr txBox="1">
            <a:spLocks noChangeArrowheads="1"/>
          </p:cNvSpPr>
          <p:nvPr/>
        </p:nvSpPr>
        <p:spPr>
          <a:xfrm>
            <a:off x="-1188640" y="148907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br>
              <a:rPr lang="tr-TR" altLang="tr-TR" sz="4000"/>
            </a:br>
            <a:r>
              <a:rPr lang="tr-TR" altLang="tr-TR" sz="2400">
                <a:solidFill>
                  <a:srgbClr val="FF0000"/>
                </a:solidFill>
              </a:rPr>
              <a:t>Total Yapay Kalp (TAH)</a:t>
            </a:r>
            <a:br>
              <a:rPr lang="tr-TR" altLang="tr-TR" sz="2400">
                <a:solidFill>
                  <a:srgbClr val="FF0000"/>
                </a:solidFill>
              </a:rPr>
            </a:br>
            <a:r>
              <a:rPr lang="tr-TR" altLang="tr-TR" sz="2400">
                <a:solidFill>
                  <a:srgbClr val="FF0000"/>
                </a:solidFill>
              </a:rPr>
              <a:t>Syncardia Cardiowest</a:t>
            </a:r>
            <a:br>
              <a:rPr lang="tr-TR" altLang="tr-TR" sz="4000">
                <a:solidFill>
                  <a:srgbClr val="FF0000"/>
                </a:solidFill>
              </a:rPr>
            </a:br>
            <a:endParaRPr lang="tr-TR" altLang="tr-TR" sz="4000" dirty="0">
              <a:solidFill>
                <a:srgbClr val="FF0000"/>
              </a:solidFill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76CC3683-720A-A440-ADAC-CB330835185F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821929"/>
      </p:ext>
    </p:extLst>
  </p:cSld>
  <p:clrMapOvr>
    <a:masterClrMapping/>
  </p:clrMapOvr>
  <p:transition spd="slow">
    <p:wip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4" name="Rectangle 3"/>
          <p:cNvSpPr/>
          <p:nvPr/>
        </p:nvSpPr>
        <p:spPr>
          <a:xfrm>
            <a:off x="323528" y="609329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STS </a:t>
            </a:r>
            <a:r>
              <a:rPr lang="tr-TR" dirty="0" err="1">
                <a:solidFill>
                  <a:srgbClr val="FF0000"/>
                </a:solidFill>
              </a:rPr>
              <a:t>Intermacs</a:t>
            </a:r>
            <a:r>
              <a:rPr lang="tr-TR" dirty="0">
                <a:solidFill>
                  <a:srgbClr val="FF0000"/>
                </a:solidFill>
              </a:rPr>
              <a:t> 2019 </a:t>
            </a:r>
            <a:r>
              <a:rPr lang="tr-TR" dirty="0" err="1">
                <a:solidFill>
                  <a:srgbClr val="FF0000"/>
                </a:solidFill>
              </a:rPr>
              <a:t>Annual</a:t>
            </a:r>
            <a:r>
              <a:rPr lang="tr-TR" dirty="0">
                <a:solidFill>
                  <a:srgbClr val="FF0000"/>
                </a:solidFill>
              </a:rPr>
              <a:t> Report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. </a:t>
            </a:r>
            <a:r>
              <a:rPr lang="tr-TR" dirty="0" err="1">
                <a:solidFill>
                  <a:srgbClr val="FF0000"/>
                </a:solidFill>
              </a:rPr>
              <a:t>Ann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Thorac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Surg</a:t>
            </a:r>
            <a:r>
              <a:rPr lang="tr-TR" dirty="0">
                <a:solidFill>
                  <a:srgbClr val="FF0000"/>
                </a:solidFill>
              </a:rPr>
              <a:t> 2020;109:649-60</a:t>
            </a:r>
          </a:p>
          <a:p>
            <a:pPr algn="ctr"/>
            <a:r>
              <a:rPr lang="nb-NO" dirty="0">
                <a:solidFill>
                  <a:srgbClr val="FF0000"/>
                </a:solidFill>
                <a:latin typeface="+mj-lt"/>
              </a:rPr>
              <a:t> </a:t>
            </a:r>
            <a:endParaRPr lang="en-US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E898064-9C36-5946-B5A9-3CCA4B8BD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2375"/>
            <a:ext cx="9144000" cy="5173249"/>
          </a:xfrm>
          <a:prstGeom prst="rect">
            <a:avLst/>
          </a:prstGeom>
        </p:spPr>
      </p:pic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F6C90E-65FB-1542-ADCB-3C248E35F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51</a:t>
            </a:fld>
            <a:endParaRPr lang="tr-TR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1131F86A-CD3D-CF42-B761-E1B916278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17" descr="ege.png">
            <a:extLst>
              <a:ext uri="{FF2B5EF4-FFF2-40B4-BE49-F238E27FC236}">
                <a16:creationId xmlns:a16="http://schemas.microsoft.com/office/drawing/2014/main" id="{253C85E5-A4F9-8C4B-83B1-53C05373FE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EAE37C43-BFF3-B444-A2E6-732BB3451FCE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702116"/>
      </p:ext>
    </p:extLst>
  </p:cSld>
  <p:clrMapOvr>
    <a:masterClrMapping/>
  </p:clrMapOvr>
  <p:transition spd="slow">
    <p:wip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C400C1A-0B19-6F43-8FD1-A3E825D1B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550" y="1270000"/>
            <a:ext cx="7454900" cy="4318000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93087AEC-39FD-2746-882D-400BF331D57B}"/>
              </a:ext>
            </a:extLst>
          </p:cNvPr>
          <p:cNvSpPr/>
          <p:nvPr/>
        </p:nvSpPr>
        <p:spPr>
          <a:xfrm>
            <a:off x="323528" y="609329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STS </a:t>
            </a:r>
            <a:r>
              <a:rPr lang="tr-TR" dirty="0" err="1">
                <a:solidFill>
                  <a:srgbClr val="FF0000"/>
                </a:solidFill>
              </a:rPr>
              <a:t>Intermacs</a:t>
            </a:r>
            <a:r>
              <a:rPr lang="tr-TR" dirty="0">
                <a:solidFill>
                  <a:srgbClr val="FF0000"/>
                </a:solidFill>
              </a:rPr>
              <a:t> 2019 </a:t>
            </a:r>
            <a:r>
              <a:rPr lang="tr-TR" dirty="0" err="1">
                <a:solidFill>
                  <a:srgbClr val="FF0000"/>
                </a:solidFill>
              </a:rPr>
              <a:t>Annual</a:t>
            </a:r>
            <a:r>
              <a:rPr lang="tr-TR" dirty="0">
                <a:solidFill>
                  <a:srgbClr val="FF0000"/>
                </a:solidFill>
              </a:rPr>
              <a:t> Report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. </a:t>
            </a:r>
            <a:r>
              <a:rPr lang="tr-TR" dirty="0" err="1">
                <a:solidFill>
                  <a:srgbClr val="FF0000"/>
                </a:solidFill>
              </a:rPr>
              <a:t>Ann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Thorac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Surg</a:t>
            </a:r>
            <a:r>
              <a:rPr lang="tr-TR" dirty="0">
                <a:solidFill>
                  <a:srgbClr val="FF0000"/>
                </a:solidFill>
              </a:rPr>
              <a:t> 2020;109:649-60</a:t>
            </a:r>
          </a:p>
          <a:p>
            <a:pPr algn="ctr"/>
            <a:r>
              <a:rPr lang="nb-NO" dirty="0">
                <a:solidFill>
                  <a:srgbClr val="FF0000"/>
                </a:solidFill>
                <a:latin typeface="+mj-lt"/>
              </a:rPr>
              <a:t> </a:t>
            </a:r>
            <a:endParaRPr 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278604-05C5-0546-8942-B738CB97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52</a:t>
            </a:fld>
            <a:endParaRPr lang="tr-TR"/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611A13DD-85AE-1146-980B-7AA5CC836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17" descr="ege.png">
            <a:extLst>
              <a:ext uri="{FF2B5EF4-FFF2-40B4-BE49-F238E27FC236}">
                <a16:creationId xmlns:a16="http://schemas.microsoft.com/office/drawing/2014/main" id="{D0F78E65-D76D-DF4A-B99D-23BD59C643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03715AB5-D5E6-E14B-B357-282715608880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270435"/>
      </p:ext>
    </p:extLst>
  </p:cSld>
  <p:clrMapOvr>
    <a:masterClrMapping/>
  </p:clrMapOvr>
  <p:transition spd="slow">
    <p:wip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4744"/>
            <a:ext cx="684076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67412" y="6093296"/>
            <a:ext cx="8076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+mj-lt"/>
              </a:rPr>
              <a:t>Eighth annual INTERMACS report. </a:t>
            </a:r>
            <a:r>
              <a:rPr lang="nb-NO" dirty="0">
                <a:solidFill>
                  <a:srgbClr val="FF0000"/>
                </a:solidFill>
                <a:latin typeface="+mj-lt"/>
              </a:rPr>
              <a:t>J HeartLungTransplant2017;36:1080–1086 </a:t>
            </a:r>
            <a:endParaRPr 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2870763-E5CF-B14E-A7B4-D91F4C9AF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53</a:t>
            </a:fld>
            <a:endParaRPr lang="tr-TR"/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2AA32349-7CC8-114E-AA16-5C1F39233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E10F9D24-DAFE-BD4A-B7C4-EFBB86CAAB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57A86432-BCFB-E743-8409-EECEA0F4BA81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972535"/>
      </p:ext>
    </p:extLst>
  </p:cSld>
  <p:clrMapOvr>
    <a:masterClrMapping/>
  </p:clrMapOvr>
  <p:transition spd="slow">
    <p:wip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3087AEC-39FD-2746-882D-400BF331D57B}"/>
              </a:ext>
            </a:extLst>
          </p:cNvPr>
          <p:cNvSpPr/>
          <p:nvPr/>
        </p:nvSpPr>
        <p:spPr>
          <a:xfrm>
            <a:off x="323528" y="609329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STS </a:t>
            </a:r>
            <a:r>
              <a:rPr lang="tr-TR" dirty="0" err="1">
                <a:solidFill>
                  <a:srgbClr val="FF0000"/>
                </a:solidFill>
              </a:rPr>
              <a:t>Intermacs</a:t>
            </a:r>
            <a:r>
              <a:rPr lang="tr-TR" dirty="0">
                <a:solidFill>
                  <a:srgbClr val="FF0000"/>
                </a:solidFill>
              </a:rPr>
              <a:t> 2019 </a:t>
            </a:r>
            <a:r>
              <a:rPr lang="tr-TR" dirty="0" err="1">
                <a:solidFill>
                  <a:srgbClr val="FF0000"/>
                </a:solidFill>
              </a:rPr>
              <a:t>Annual</a:t>
            </a:r>
            <a:r>
              <a:rPr lang="tr-TR" dirty="0">
                <a:solidFill>
                  <a:srgbClr val="FF0000"/>
                </a:solidFill>
              </a:rPr>
              <a:t> Report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. </a:t>
            </a:r>
            <a:r>
              <a:rPr lang="tr-TR" dirty="0" err="1">
                <a:solidFill>
                  <a:srgbClr val="FF0000"/>
                </a:solidFill>
              </a:rPr>
              <a:t>Ann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Thorac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Surg</a:t>
            </a:r>
            <a:r>
              <a:rPr lang="tr-TR" dirty="0">
                <a:solidFill>
                  <a:srgbClr val="FF0000"/>
                </a:solidFill>
              </a:rPr>
              <a:t> 2020;109:649-60</a:t>
            </a:r>
          </a:p>
          <a:p>
            <a:pPr algn="ctr"/>
            <a:r>
              <a:rPr lang="nb-NO" dirty="0">
                <a:solidFill>
                  <a:srgbClr val="FF0000"/>
                </a:solidFill>
                <a:latin typeface="+mj-lt"/>
              </a:rPr>
              <a:t> </a:t>
            </a:r>
            <a:endParaRPr lang="en-US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B1A34A6-A52D-9D4D-A23B-93092EEAC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6979"/>
            <a:ext cx="9144000" cy="4264041"/>
          </a:xfrm>
          <a:prstGeom prst="rect">
            <a:avLst/>
          </a:prstGeo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DCC4034-57A9-3D4C-8600-2FBFDAC42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54</a:t>
            </a:fld>
            <a:endParaRPr lang="tr-TR"/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1517CE2F-1FA4-3A4C-BCCA-783FDB117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17" descr="ege.png">
            <a:extLst>
              <a:ext uri="{FF2B5EF4-FFF2-40B4-BE49-F238E27FC236}">
                <a16:creationId xmlns:a16="http://schemas.microsoft.com/office/drawing/2014/main" id="{33A81562-5736-B245-B151-BEB2125BD6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8E9F761A-DCCD-2C40-9C2C-D4601D2D12A2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149458"/>
      </p:ext>
    </p:extLst>
  </p:cSld>
  <p:clrMapOvr>
    <a:masterClrMapping/>
  </p:clrMapOvr>
  <p:transition spd="slow">
    <p:wip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1124744"/>
            <a:ext cx="6662377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67412" y="6093296"/>
            <a:ext cx="8076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+mj-lt"/>
              </a:rPr>
              <a:t>Eighth annual INTERMACS report. </a:t>
            </a:r>
            <a:r>
              <a:rPr lang="nb-NO" dirty="0">
                <a:solidFill>
                  <a:srgbClr val="FF0000"/>
                </a:solidFill>
                <a:latin typeface="+mj-lt"/>
              </a:rPr>
              <a:t>J HeartLungTransplant2017;36:1080–1086 </a:t>
            </a:r>
            <a:endParaRPr 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014B98C-B1BE-C449-B5C2-6740E5076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55</a:t>
            </a:fld>
            <a:endParaRPr lang="tr-TR"/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9520C606-7036-D942-9D8F-A16C774C1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DC6932AE-544D-C349-A1D6-F56D2C3E7F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0651E7B-F6B3-1E46-8B61-8E5185D62AF9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3239"/>
      </p:ext>
    </p:extLst>
  </p:cSld>
  <p:clrMapOvr>
    <a:masterClrMapping/>
  </p:clrMapOvr>
  <p:transition spd="slow">
    <p:wip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1\Desktop\klinik gelişim kalp yetersizliği ağustos 2011\Resim 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0828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66" y="268226"/>
            <a:ext cx="589858" cy="5908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1996" y="228600"/>
            <a:ext cx="533181" cy="779368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1977AA75-5DFA-C840-A9A0-364A8269FF3A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11" name="Picture 4" descr="Mustafa ağan VAD">
            <a:extLst>
              <a:ext uri="{FF2B5EF4-FFF2-40B4-BE49-F238E27FC236}">
                <a16:creationId xmlns:a16="http://schemas.microsoft.com/office/drawing/2014/main" id="{FCF3068D-58CD-0442-9A65-F6DCC692C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64088" y="1650206"/>
            <a:ext cx="2668588" cy="355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2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900" name="Picture 6" descr="mali yeşilte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748" y="4390641"/>
            <a:ext cx="1949922" cy="231035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901" name="Picture 7" descr="Resim 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54" y="1422045"/>
            <a:ext cx="2106310" cy="280841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902" name="Picture 8" descr="Resim 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556" y="1422045"/>
            <a:ext cx="2209811" cy="294315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905" name="Picture 9" descr="imagesCA8FBTQ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332" y="4453910"/>
            <a:ext cx="1780186" cy="222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Resim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66" y="268226"/>
            <a:ext cx="589858" cy="5908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1996" y="228600"/>
            <a:ext cx="533181" cy="779368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99204B8B-A026-5D47-BA05-EC2C74CEB3B0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8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352-F45B-A54A-894B-394727953894}" type="slidenum">
              <a:rPr lang="tr-TR" smtClean="0"/>
              <a:pPr/>
              <a:t>58</a:t>
            </a:fld>
            <a:endParaRPr lang="tr-TR"/>
          </a:p>
        </p:txBody>
      </p:sp>
      <p:pic>
        <p:nvPicPr>
          <p:cNvPr id="12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66" y="268226"/>
            <a:ext cx="589858" cy="5908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1996" y="228600"/>
            <a:ext cx="533181" cy="779368"/>
          </a:xfrm>
          <a:prstGeom prst="rect">
            <a:avLst/>
          </a:prstGeom>
        </p:spPr>
      </p:pic>
      <p:pic>
        <p:nvPicPr>
          <p:cNvPr id="2" name="Picture 1" descr="min invaziv groi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76" y="1648731"/>
            <a:ext cx="3202921" cy="2402191"/>
          </a:xfrm>
          <a:prstGeom prst="rect">
            <a:avLst/>
          </a:prstGeom>
        </p:spPr>
      </p:pic>
      <p:pic>
        <p:nvPicPr>
          <p:cNvPr id="5" name="Picture 4" descr="min invaz torakotomi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76" y="4436847"/>
            <a:ext cx="4298653" cy="2421153"/>
          </a:xfrm>
          <a:prstGeom prst="rect">
            <a:avLst/>
          </a:prstGeom>
        </p:spPr>
      </p:pic>
      <p:pic>
        <p:nvPicPr>
          <p:cNvPr id="6" name="Picture 5" descr="vad minimal invaziv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641" y="1727920"/>
            <a:ext cx="3484503" cy="4646004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EF30E440-7EEB-0D4D-AEF7-66C203A6F4EA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77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352-F45B-A54A-894B-394727953894}" type="slidenum">
              <a:rPr lang="tr-TR" smtClean="0"/>
              <a:pPr/>
              <a:t>59</a:t>
            </a:fld>
            <a:endParaRPr lang="tr-TR"/>
          </a:p>
        </p:txBody>
      </p:sp>
      <p:pic>
        <p:nvPicPr>
          <p:cNvPr id="4" name="Picture 3" descr="IMG_140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4" y="1823393"/>
            <a:ext cx="3536639" cy="4715519"/>
          </a:xfrm>
          <a:prstGeom prst="rect">
            <a:avLst/>
          </a:prstGeom>
        </p:spPr>
      </p:pic>
      <p:pic>
        <p:nvPicPr>
          <p:cNvPr id="12" name="Picture 17" descr="untitled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1844823"/>
            <a:ext cx="3456255" cy="4609723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Resi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66" y="268226"/>
            <a:ext cx="589858" cy="5908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1996" y="228600"/>
            <a:ext cx="533181" cy="779368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9835E9CC-6DE7-8F45-92A0-A59211A4D9AE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01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4686" y="6076880"/>
            <a:ext cx="8604448" cy="74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rgbClr val="FF0000"/>
                </a:solidFill>
                <a:latin typeface="+mj-lt"/>
              </a:rPr>
              <a:t>ESC Guidelines for the diagnosis and treatment of acute and chronic heart failure 2016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99592" y="404664"/>
            <a:ext cx="719459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tr-TR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+mn-cs"/>
              </a:rPr>
              <a:t>Mekanik Dolaşım Desteği – Kılavuzlar</a:t>
            </a:r>
          </a:p>
          <a:p>
            <a:pPr eaLnBrk="1" hangingPunct="1">
              <a:defRPr/>
            </a:pPr>
            <a:r>
              <a:rPr lang="tr-TR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Uygun hastalar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481"/>
          <a:stretch/>
        </p:blipFill>
        <p:spPr>
          <a:xfrm>
            <a:off x="2051720" y="1340769"/>
            <a:ext cx="4983708" cy="4662588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13284D25-8FF8-8A4F-BBB2-28899B99F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82131E24-4D4F-AD4E-99E0-D22C8A6C6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17" descr="ege.png">
            <a:extLst>
              <a:ext uri="{FF2B5EF4-FFF2-40B4-BE49-F238E27FC236}">
                <a16:creationId xmlns:a16="http://schemas.microsoft.com/office/drawing/2014/main" id="{ACB2740B-776D-A540-85AB-573D0A8419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65552"/>
      </p:ext>
    </p:extLst>
  </p:cSld>
  <p:clrMapOvr>
    <a:masterClrMapping/>
  </p:clrMapOvr>
  <p:transition spd="slow">
    <p:wip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352-F45B-A54A-894B-394727953894}" type="slidenum">
              <a:rPr lang="tr-TR" smtClean="0"/>
              <a:pPr/>
              <a:t>60</a:t>
            </a:fld>
            <a:endParaRPr lang="tr-TR"/>
          </a:p>
        </p:txBody>
      </p:sp>
      <p:pic>
        <p:nvPicPr>
          <p:cNvPr id="13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66" y="268226"/>
            <a:ext cx="589858" cy="5908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1996" y="228600"/>
            <a:ext cx="533181" cy="779368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9835E9CC-6DE7-8F45-92A0-A59211A4D9AE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286B32-BDB0-BE40-A396-CB2E7E53D3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35" y="2636912"/>
            <a:ext cx="4019939" cy="301495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4085F7BA-58B9-A74A-B67C-1143D21210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2636912"/>
            <a:ext cx="4019939" cy="3014954"/>
          </a:xfrm>
          <a:prstGeom prst="rect">
            <a:avLst/>
          </a:prstGeom>
        </p:spPr>
      </p:pic>
      <p:sp>
        <p:nvSpPr>
          <p:cNvPr id="15" name="Text Box 3">
            <a:extLst>
              <a:ext uri="{FF2B5EF4-FFF2-40B4-BE49-F238E27FC236}">
                <a16:creationId xmlns:a16="http://schemas.microsoft.com/office/drawing/2014/main" id="{85A6BAEA-84B3-D449-9E2C-7BC698433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0" y="1823005"/>
            <a:ext cx="5400972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n-ea"/>
                <a:cs typeface="+mn-cs"/>
              </a:rPr>
              <a:t>HEARTMATE II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35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A352-F45B-A54A-894B-394727953894}" type="slidenum">
              <a:rPr lang="tr-TR" smtClean="0"/>
              <a:pPr/>
              <a:t>61</a:t>
            </a:fld>
            <a:endParaRPr lang="tr-TR"/>
          </a:p>
        </p:txBody>
      </p:sp>
      <p:pic>
        <p:nvPicPr>
          <p:cNvPr id="13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66" y="268226"/>
            <a:ext cx="589858" cy="5908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1996" y="228600"/>
            <a:ext cx="533181" cy="779368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9835E9CC-6DE7-8F45-92A0-A59211A4D9AE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85A6BAEA-84B3-D449-9E2C-7BC698433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264" y="800032"/>
            <a:ext cx="5400972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n-ea"/>
                <a:cs typeface="+mn-cs"/>
              </a:rPr>
              <a:t>HEARTMATE 3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  <a:ea typeface="+mn-ea"/>
              <a:cs typeface="+mn-cs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6366624-D9B9-8943-BD0F-3746E97C4A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95" y="1208235"/>
            <a:ext cx="2632520" cy="269238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0E2F594E-A4EA-2844-A574-7ED0786C2B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444" y="1208235"/>
            <a:ext cx="2631966" cy="2692389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C3F0470D-8A68-934D-8B80-2035818638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52"/>
          <a:stretch/>
        </p:blipFill>
        <p:spPr>
          <a:xfrm>
            <a:off x="541094" y="4041011"/>
            <a:ext cx="2631965" cy="2680464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63B15A8A-F1EA-CB45-8AFF-54977D6791F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2" b="11907"/>
          <a:stretch/>
        </p:blipFill>
        <p:spPr>
          <a:xfrm>
            <a:off x="5168445" y="4029088"/>
            <a:ext cx="2631965" cy="269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35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80586" y="1291850"/>
            <a:ext cx="6978492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Berlin Heart </a:t>
            </a:r>
            <a:r>
              <a:rPr lang="en-US" dirty="0" err="1"/>
              <a:t>Excor</a:t>
            </a:r>
            <a:r>
              <a:rPr lang="en-US" dirty="0"/>
              <a:t>: 3 </a:t>
            </a:r>
            <a:r>
              <a:rPr lang="en-US" dirty="0" err="1"/>
              <a:t>yıl</a:t>
            </a:r>
            <a:endParaRPr lang="en-US" dirty="0"/>
          </a:p>
          <a:p>
            <a:r>
              <a:rPr lang="en-US" dirty="0"/>
              <a:t>Berlin Heart </a:t>
            </a:r>
            <a:r>
              <a:rPr lang="en-US" dirty="0" err="1"/>
              <a:t>Incor</a:t>
            </a:r>
            <a:r>
              <a:rPr lang="en-US" dirty="0"/>
              <a:t>: 5.5 </a:t>
            </a:r>
            <a:r>
              <a:rPr lang="en-US" dirty="0" err="1"/>
              <a:t>yıl</a:t>
            </a:r>
            <a:endParaRPr lang="en-US" dirty="0"/>
          </a:p>
          <a:p>
            <a:r>
              <a:rPr lang="en-US" dirty="0"/>
              <a:t>Heart Assist 5: 7 </a:t>
            </a:r>
            <a:r>
              <a:rPr lang="en-US" dirty="0" err="1"/>
              <a:t>yıl</a:t>
            </a:r>
            <a:endParaRPr lang="en-US" dirty="0"/>
          </a:p>
          <a:p>
            <a:r>
              <a:rPr lang="en-US" dirty="0" err="1"/>
              <a:t>Syncardia</a:t>
            </a:r>
            <a:r>
              <a:rPr lang="en-US" dirty="0"/>
              <a:t> </a:t>
            </a:r>
            <a:r>
              <a:rPr lang="en-US" dirty="0" err="1"/>
              <a:t>Cardiowest</a:t>
            </a:r>
            <a:r>
              <a:rPr lang="en-US" dirty="0"/>
              <a:t> TAH: 3.5 </a:t>
            </a:r>
            <a:r>
              <a:rPr lang="en-US" dirty="0" err="1"/>
              <a:t>yıl</a:t>
            </a:r>
            <a:endParaRPr lang="en-US" dirty="0"/>
          </a:p>
          <a:p>
            <a:r>
              <a:rPr lang="en-US" dirty="0"/>
              <a:t>Heartmate II: 9 </a:t>
            </a:r>
            <a:r>
              <a:rPr lang="en-US" dirty="0" err="1"/>
              <a:t>yıl</a:t>
            </a:r>
            <a:endParaRPr lang="en-US" dirty="0"/>
          </a:p>
          <a:p>
            <a:r>
              <a:rPr lang="en-US" dirty="0" err="1"/>
              <a:t>Heartware</a:t>
            </a:r>
            <a:r>
              <a:rPr lang="en-US" dirty="0"/>
              <a:t> HVAD: 10 </a:t>
            </a:r>
            <a:r>
              <a:rPr lang="en-US" dirty="0" err="1"/>
              <a:t>yıl</a:t>
            </a:r>
            <a:endParaRPr lang="en-US" dirty="0"/>
          </a:p>
          <a:p>
            <a:r>
              <a:rPr lang="en-US" dirty="0"/>
              <a:t>Heartmate III: 5.5 </a:t>
            </a:r>
            <a:r>
              <a:rPr lang="en-US" dirty="0" err="1"/>
              <a:t>yıl</a:t>
            </a:r>
            <a:endParaRPr lang="en-US" dirty="0"/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66" y="268226"/>
            <a:ext cx="589858" cy="5908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1996" y="228600"/>
            <a:ext cx="533181" cy="779368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07C445F7-DF72-5443-9D5E-E512BA19914A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95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sp>
        <p:nvSpPr>
          <p:cNvPr id="4" name="Rectangle 3"/>
          <p:cNvSpPr/>
          <p:nvPr/>
        </p:nvSpPr>
        <p:spPr>
          <a:xfrm>
            <a:off x="323528" y="6093296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Circulation</a:t>
            </a:r>
            <a:r>
              <a:rPr lang="tr-TR" dirty="0">
                <a:solidFill>
                  <a:srgbClr val="FF0000"/>
                </a:solidFill>
              </a:rPr>
              <a:t>. 2021;144:763–772</a:t>
            </a:r>
            <a:endParaRPr 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F6C90E-65FB-1542-ADCB-3C248E35F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63</a:t>
            </a:fld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FD496F06-90A4-3D43-933F-E3FF0A58A9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t="27320" r="37400" b="38660"/>
          <a:stretch/>
        </p:blipFill>
        <p:spPr>
          <a:xfrm>
            <a:off x="253863" y="908720"/>
            <a:ext cx="4224469" cy="2376264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691F4C3B-E491-4646-AF9A-6BF6846DF6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23540" r="36612" b="27320"/>
          <a:stretch/>
        </p:blipFill>
        <p:spPr>
          <a:xfrm>
            <a:off x="4736704" y="2012354"/>
            <a:ext cx="4124160" cy="3216845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4ED12E7F-C650-C646-9EF2-5D8273157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" name="Picture 17" descr="ege.png">
            <a:extLst>
              <a:ext uri="{FF2B5EF4-FFF2-40B4-BE49-F238E27FC236}">
                <a16:creationId xmlns:a16="http://schemas.microsoft.com/office/drawing/2014/main" id="{BE251075-612A-724C-B1F0-D215438BA2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A25A9D04-9D02-B347-A408-9ADFB0C58D0F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570062"/>
      </p:ext>
    </p:extLst>
  </p:cSld>
  <p:clrMapOvr>
    <a:masterClrMapping/>
  </p:clrMapOvr>
  <p:transition spd="slow">
    <p:wip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İçerik Yer Tutucusu 1"/>
          <p:cNvSpPr>
            <a:spLocks noGrp="1"/>
          </p:cNvSpPr>
          <p:nvPr>
            <p:ph idx="1"/>
          </p:nvPr>
        </p:nvSpPr>
        <p:spPr>
          <a:xfrm>
            <a:off x="467545" y="1628800"/>
            <a:ext cx="8377632" cy="4596124"/>
          </a:xfrm>
        </p:spPr>
        <p:txBody>
          <a:bodyPr>
            <a:normAutofit/>
          </a:bodyPr>
          <a:lstStyle/>
          <a:p>
            <a:pPr lvl="1"/>
            <a:r>
              <a:rPr lang="tr-TR" sz="2400" dirty="0"/>
              <a:t>Son 20 yılda kalp yetersizliği hastalarının kaderini değiştiren yenilik</a:t>
            </a:r>
          </a:p>
          <a:p>
            <a:pPr lvl="1"/>
            <a:r>
              <a:rPr lang="en-US" sz="2400" dirty="0" err="1"/>
              <a:t>Kalp</a:t>
            </a:r>
            <a:r>
              <a:rPr lang="en-US" sz="2400" dirty="0"/>
              <a:t> </a:t>
            </a:r>
            <a:r>
              <a:rPr lang="en-US" sz="2400" dirty="0" err="1"/>
              <a:t>nakli</a:t>
            </a:r>
            <a:r>
              <a:rPr lang="en-US" sz="2400" dirty="0"/>
              <a:t> </a:t>
            </a:r>
            <a:r>
              <a:rPr lang="en-US" sz="2400" dirty="0" err="1"/>
              <a:t>bekleyen</a:t>
            </a:r>
            <a:r>
              <a:rPr lang="en-US" sz="2400" dirty="0"/>
              <a:t> </a:t>
            </a:r>
            <a:r>
              <a:rPr lang="en-US" sz="2400" dirty="0" err="1"/>
              <a:t>kritik</a:t>
            </a:r>
            <a:r>
              <a:rPr lang="en-US" sz="2400" dirty="0"/>
              <a:t> </a:t>
            </a:r>
            <a:r>
              <a:rPr lang="en-US" sz="2400" dirty="0" err="1"/>
              <a:t>hastalarda</a:t>
            </a:r>
            <a:r>
              <a:rPr lang="en-US" sz="2400" dirty="0"/>
              <a:t> </a:t>
            </a:r>
            <a:r>
              <a:rPr lang="en-US" sz="2400" dirty="0" err="1"/>
              <a:t>hayat</a:t>
            </a:r>
            <a:r>
              <a:rPr lang="en-US" sz="2400" dirty="0"/>
              <a:t> </a:t>
            </a:r>
            <a:r>
              <a:rPr lang="en-US" sz="2400" dirty="0" err="1"/>
              <a:t>kurtarıcı</a:t>
            </a:r>
            <a:endParaRPr lang="en-US" sz="2400" dirty="0"/>
          </a:p>
          <a:p>
            <a:pPr lvl="1"/>
            <a:r>
              <a:rPr lang="en-US" sz="2400" dirty="0" err="1"/>
              <a:t>Kalp</a:t>
            </a:r>
            <a:r>
              <a:rPr lang="en-US" sz="2400" dirty="0"/>
              <a:t> </a:t>
            </a:r>
            <a:r>
              <a:rPr lang="en-US" sz="2400" dirty="0" err="1"/>
              <a:t>nakli</a:t>
            </a:r>
            <a:r>
              <a:rPr lang="en-US" sz="2400" dirty="0"/>
              <a:t> </a:t>
            </a:r>
            <a:r>
              <a:rPr lang="en-US" sz="2400" dirty="0" err="1"/>
              <a:t>yapılamayacak</a:t>
            </a:r>
            <a:r>
              <a:rPr lang="en-US" sz="2400" dirty="0"/>
              <a:t> </a:t>
            </a:r>
            <a:r>
              <a:rPr lang="en-US" sz="2400" dirty="0" err="1"/>
              <a:t>hastalarda</a:t>
            </a:r>
            <a:r>
              <a:rPr lang="en-US" sz="2400" dirty="0"/>
              <a:t> </a:t>
            </a:r>
            <a:r>
              <a:rPr lang="en-US" sz="2400" dirty="0" err="1"/>
              <a:t>kalıcı</a:t>
            </a:r>
            <a:r>
              <a:rPr lang="en-US" sz="2400" dirty="0"/>
              <a:t> </a:t>
            </a:r>
            <a:r>
              <a:rPr lang="en-US" sz="2400" dirty="0" err="1"/>
              <a:t>kullanım</a:t>
            </a:r>
            <a:r>
              <a:rPr lang="en-US" sz="2400" dirty="0"/>
              <a:t> </a:t>
            </a:r>
            <a:r>
              <a:rPr lang="en-US" sz="2400" dirty="0" err="1"/>
              <a:t>endikasyonu</a:t>
            </a:r>
            <a:endParaRPr lang="en-US" sz="2400" dirty="0"/>
          </a:p>
          <a:p>
            <a:pPr lvl="1"/>
            <a:endParaRPr lang="tr-TR" sz="2400" dirty="0" err="1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66" y="268226"/>
            <a:ext cx="589858" cy="5908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1996" y="228600"/>
            <a:ext cx="533181" cy="77936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22E61ED6-4E09-0846-BF92-C8E4BE3FDC4C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77457"/>
            <a:ext cx="8229600" cy="7786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Uzun dönem destek cihazları </a:t>
            </a:r>
          </a:p>
          <a:p>
            <a:pPr>
              <a:defRPr/>
            </a:pPr>
            <a:r>
              <a:rPr lang="tr-TR" sz="3200" b="1" dirty="0">
                <a:solidFill>
                  <a:schemeClr val="tx1"/>
                </a:solidFill>
              </a:rPr>
              <a:t>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35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www.perfuzyon2021.org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3764"/>
            <a:ext cx="9144000" cy="44968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4686" y="6076880"/>
            <a:ext cx="8604448" cy="74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rgbClr val="FF0000"/>
                </a:solidFill>
                <a:latin typeface="+mj-lt"/>
              </a:rPr>
              <a:t>ESC Guidelines for the diagnosis and treatment of acute and chronic heart failure 2016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AC9078-63F3-174F-BA08-A0A7E5D82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FB50-10D4-1347-8FAF-AFAF58D4D35A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E7DDDCA7-08F9-F941-A7C4-B12277B35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404664"/>
            <a:ext cx="721062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tr-TR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+mn-cs"/>
              </a:rPr>
              <a:t>Mekanik Dolaşım Desteği – Kılavuzlar</a:t>
            </a:r>
          </a:p>
          <a:p>
            <a:pPr eaLnBrk="1" hangingPunct="1">
              <a:defRPr/>
            </a:pPr>
            <a:r>
              <a:rPr lang="tr-TR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Uygun hastalar</a:t>
            </a: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0ECC9202-6FE8-EB48-B904-2E7CD55C1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" name="Picture 17" descr="ege.png">
            <a:extLst>
              <a:ext uri="{FF2B5EF4-FFF2-40B4-BE49-F238E27FC236}">
                <a16:creationId xmlns:a16="http://schemas.microsoft.com/office/drawing/2014/main" id="{CCA7BD4E-44B5-C448-9177-0947B3187B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672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274560" cy="923328"/>
          </a:xfrm>
        </p:spPr>
        <p:txBody>
          <a:bodyPr>
            <a:normAutofit fontScale="90000"/>
          </a:bodyPr>
          <a:lstStyle/>
          <a:p>
            <a:r>
              <a:rPr lang="tr-TR" sz="3600" b="1" dirty="0"/>
              <a:t>Kısa dönem mekanik dolaşım desteği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753475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Kurtarmaya, </a:t>
            </a:r>
            <a:r>
              <a:rPr lang="tr-TR" dirty="0" err="1">
                <a:solidFill>
                  <a:srgbClr val="FF0000"/>
                </a:solidFill>
              </a:rPr>
              <a:t>Tx’e</a:t>
            </a:r>
            <a:r>
              <a:rPr lang="tr-TR" dirty="0">
                <a:solidFill>
                  <a:srgbClr val="FF0000"/>
                </a:solidFill>
              </a:rPr>
              <a:t>, uzun dönem </a:t>
            </a:r>
            <a:r>
              <a:rPr lang="tr-TR" dirty="0" err="1">
                <a:solidFill>
                  <a:srgbClr val="FF0000"/>
                </a:solidFill>
              </a:rPr>
              <a:t>MDS’ye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köprüleme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/>
              <a:t>Post </a:t>
            </a:r>
            <a:r>
              <a:rPr lang="tr-TR" dirty="0" err="1"/>
              <a:t>kardiyotomi</a:t>
            </a:r>
            <a:r>
              <a:rPr lang="tr-TR" dirty="0"/>
              <a:t> </a:t>
            </a:r>
          </a:p>
          <a:p>
            <a:r>
              <a:rPr lang="tr-TR" dirty="0"/>
              <a:t>Post AMI +/- </a:t>
            </a:r>
            <a:r>
              <a:rPr lang="tr-TR" dirty="0" err="1"/>
              <a:t>revaskülarizasyon</a:t>
            </a:r>
            <a:r>
              <a:rPr lang="tr-TR" dirty="0"/>
              <a:t> prosedürü</a:t>
            </a:r>
          </a:p>
          <a:p>
            <a:r>
              <a:rPr lang="tr-TR" dirty="0" err="1"/>
              <a:t>Kardiyomiyopati</a:t>
            </a:r>
            <a:r>
              <a:rPr lang="tr-TR" dirty="0"/>
              <a:t> </a:t>
            </a:r>
            <a:r>
              <a:rPr lang="tr-TR" sz="2400" dirty="0"/>
              <a:t>(akut, kronik zeminde </a:t>
            </a:r>
            <a:r>
              <a:rPr lang="tr-TR" sz="2400" dirty="0" err="1"/>
              <a:t>dekompanzasyon</a:t>
            </a:r>
            <a:r>
              <a:rPr lang="tr-TR" sz="2400" dirty="0"/>
              <a:t>)</a:t>
            </a:r>
          </a:p>
          <a:p>
            <a:r>
              <a:rPr lang="tr-TR" dirty="0"/>
              <a:t>Kalp nakli sonrası </a:t>
            </a:r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greft</a:t>
            </a:r>
            <a:r>
              <a:rPr lang="tr-TR" dirty="0"/>
              <a:t> yetmezliği</a:t>
            </a:r>
          </a:p>
          <a:p>
            <a:r>
              <a:rPr lang="tr-TR" dirty="0"/>
              <a:t>LVAD sonrası RV yetmezlik</a:t>
            </a:r>
          </a:p>
          <a:p>
            <a:r>
              <a:rPr lang="tr-TR" dirty="0"/>
              <a:t>Travma, </a:t>
            </a:r>
            <a:r>
              <a:rPr lang="tr-TR" dirty="0" err="1"/>
              <a:t>intoksikasyon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3870E347-E4FA-C241-99FE-FAF36D492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17" descr="ege.png">
            <a:extLst>
              <a:ext uri="{FF2B5EF4-FFF2-40B4-BE49-F238E27FC236}">
                <a16:creationId xmlns:a16="http://schemas.microsoft.com/office/drawing/2014/main" id="{9160962F-4474-1B49-8314-03442D26EE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9368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8475" y="-72317"/>
            <a:ext cx="8147051" cy="1125054"/>
          </a:xfrm>
        </p:spPr>
        <p:txBody>
          <a:bodyPr/>
          <a:lstStyle/>
          <a:p>
            <a:r>
              <a:rPr lang="tr-TR" sz="3200" b="1" dirty="0"/>
              <a:t>Kısa dönem destek cihazları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İABP, ECMO, </a:t>
            </a:r>
            <a:r>
              <a:rPr lang="tr-TR" dirty="0" err="1"/>
              <a:t>Levitronix</a:t>
            </a:r>
            <a:r>
              <a:rPr lang="tr-TR" dirty="0"/>
              <a:t>, Tandem </a:t>
            </a:r>
            <a:r>
              <a:rPr lang="tr-TR" dirty="0" err="1"/>
              <a:t>Heart</a:t>
            </a:r>
            <a:r>
              <a:rPr lang="tr-TR" dirty="0"/>
              <a:t>, </a:t>
            </a:r>
            <a:r>
              <a:rPr lang="tr-TR" dirty="0" err="1"/>
              <a:t>Impella</a:t>
            </a:r>
            <a:endParaRPr lang="tr-TR" dirty="0"/>
          </a:p>
          <a:p>
            <a:r>
              <a:rPr lang="tr-TR" dirty="0" err="1"/>
              <a:t>Perkütan</a:t>
            </a:r>
            <a:r>
              <a:rPr lang="tr-TR" dirty="0"/>
              <a:t> kullanıma uygun</a:t>
            </a:r>
          </a:p>
          <a:p>
            <a:r>
              <a:rPr lang="tr-TR" dirty="0"/>
              <a:t>Genellikle 1 ayın altında kullanım</a:t>
            </a:r>
          </a:p>
          <a:p>
            <a:r>
              <a:rPr lang="tr-TR" dirty="0"/>
              <a:t>Süreç uzadıkça </a:t>
            </a:r>
            <a:r>
              <a:rPr lang="tr-TR" dirty="0" err="1"/>
              <a:t>hemoliz</a:t>
            </a:r>
            <a:r>
              <a:rPr lang="tr-TR" dirty="0"/>
              <a:t>, </a:t>
            </a:r>
            <a:r>
              <a:rPr lang="tr-TR" dirty="0" err="1"/>
              <a:t>serebral</a:t>
            </a:r>
            <a:r>
              <a:rPr lang="tr-TR" dirty="0"/>
              <a:t> olay, kanama ve </a:t>
            </a:r>
            <a:r>
              <a:rPr lang="tr-TR" dirty="0" err="1"/>
              <a:t>multiorgan</a:t>
            </a:r>
            <a:r>
              <a:rPr lang="tr-TR" dirty="0"/>
              <a:t> yetmezliği riski artıyor.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C1441D50-1616-D744-B63A-4DD9C3A42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" y="10964"/>
            <a:ext cx="390970" cy="64286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17" descr="ege.png">
            <a:extLst>
              <a:ext uri="{FF2B5EF4-FFF2-40B4-BE49-F238E27FC236}">
                <a16:creationId xmlns:a16="http://schemas.microsoft.com/office/drawing/2014/main" id="{3FA3DC90-AB9A-C040-AA39-C828962F32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173" y="40341"/>
            <a:ext cx="620688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04525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ddle">
  <a:themeElements>
    <a:clrScheme name="Saddle">
      <a:dk1>
        <a:srgbClr val="302C24"/>
      </a:dk1>
      <a:lt1>
        <a:sysClr val="window" lastClr="FFFFFF"/>
      </a:lt1>
      <a:dk2>
        <a:srgbClr val="AC6416"/>
      </a:dk2>
      <a:lt2>
        <a:srgbClr val="E8E4DB"/>
      </a:lt2>
      <a:accent1>
        <a:srgbClr val="C6B178"/>
      </a:accent1>
      <a:accent2>
        <a:srgbClr val="9C5B14"/>
      </a:accent2>
      <a:accent3>
        <a:srgbClr val="71B2BC"/>
      </a:accent3>
      <a:accent4>
        <a:srgbClr val="78AA5D"/>
      </a:accent4>
      <a:accent5>
        <a:srgbClr val="867099"/>
      </a:accent5>
      <a:accent6>
        <a:srgbClr val="4C6F75"/>
      </a:accent6>
      <a:hlink>
        <a:srgbClr val="F27B0E"/>
      </a:hlink>
      <a:folHlink>
        <a:srgbClr val="989268"/>
      </a:folHlink>
    </a:clrScheme>
    <a:fontScheme name="Saddle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Saddle">
      <a:fillStyleLst>
        <a:solidFill>
          <a:schemeClr val="phClr"/>
        </a:solidFill>
        <a:gradFill rotWithShape="1">
          <a:gsLst>
            <a:gs pos="0">
              <a:schemeClr val="phClr"/>
            </a:gs>
            <a:gs pos="30000">
              <a:schemeClr val="phClr">
                <a:tint val="80000"/>
              </a:schemeClr>
            </a:gs>
            <a:gs pos="100000">
              <a:schemeClr val="phClr">
                <a:tint val="100000"/>
              </a:schemeClr>
            </a:gs>
          </a:gsLst>
          <a:path path="rect">
            <a:fillToRect l="50000" r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30000"/>
                <a:satMod val="120000"/>
              </a:schemeClr>
            </a:duotone>
          </a:blip>
          <a:stretch/>
        </a:blip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50800" cap="flat" cmpd="dbl" algn="ctr">
          <a:solidFill>
            <a:schemeClr val="phClr"/>
          </a:solidFill>
          <a:prstDash val="solid"/>
        </a:ln>
        <a:ln w="7620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FFFFFF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sunrise" dir="tl">
              <a:rot lat="0" lon="0" rev="1200000"/>
            </a:lightRig>
          </a:scene3d>
          <a:sp3d prstMaterial="softEdge">
            <a:bevelT w="0" h="0"/>
          </a:sp3d>
        </a:effectStyle>
        <a:effectStyle>
          <a:effectLst>
            <a:innerShdw blurRad="76200" dist="38100" dir="13500000">
              <a:srgbClr val="FFFFFF">
                <a:alpha val="75000"/>
              </a:srgbClr>
            </a:innerShdw>
          </a:effectLst>
          <a:scene3d>
            <a:camera prst="perspectiveFront" fov="2400000"/>
            <a:lightRig rig="twoPt" dir="tl"/>
          </a:scene3d>
          <a:sp3d>
            <a:bevelT w="25400" h="12700" prst="angle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250000"/>
              </a:schemeClr>
              <a:schemeClr val="phClr">
                <a:tint val="50000"/>
                <a:satMod val="20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shade val="90000"/>
                <a:hueMod val="90000"/>
                <a:satMod val="150000"/>
                <a:lumMod val="90000"/>
              </a:schemeClr>
              <a:schemeClr val="phClr">
                <a:tint val="70000"/>
                <a:shade val="80000"/>
                <a:satMod val="3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Saddle.thmx</Template>
  <TotalTime>20517</TotalTime>
  <Words>1920</Words>
  <Application>Microsoft Macintosh PowerPoint</Application>
  <PresentationFormat>Ekran Gösterisi (4:3)</PresentationFormat>
  <Paragraphs>458</Paragraphs>
  <Slides>64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64</vt:i4>
      </vt:variant>
    </vt:vector>
  </HeadingPairs>
  <TitlesOfParts>
    <vt:vector size="72" baseType="lpstr">
      <vt:lpstr>ＭＳ Ｐゴシック</vt:lpstr>
      <vt:lpstr>Abadi MT Condensed Extra Bold</vt:lpstr>
      <vt:lpstr>Arial</vt:lpstr>
      <vt:lpstr>Book Antiqua</vt:lpstr>
      <vt:lpstr>Calibri</vt:lpstr>
      <vt:lpstr>Wingdings</vt:lpstr>
      <vt:lpstr>Wingdings 2</vt:lpstr>
      <vt:lpstr>Saddle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Kısa dönem mekanik dolaşım desteği</vt:lpstr>
      <vt:lpstr>Kısa dönem destek cihazları</vt:lpstr>
      <vt:lpstr> Kısa dönem destek cihazları - IABP</vt:lpstr>
      <vt:lpstr> Kısa dönem destek cihazları - IABP</vt:lpstr>
      <vt:lpstr> Kısa dönem destek cihazları - IABP</vt:lpstr>
      <vt:lpstr> Kısa dönem destek cihazları - IABP</vt:lpstr>
      <vt:lpstr> Kısa dönem destek cihazları - IABP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Harlequin sendromu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Perk. RA-PA (fem-AV)           Perk. Right RA-PA (IJV)                      Perk. RV destek                                   V-A ECMO                               V-V ECMO</vt:lpstr>
      <vt:lpstr>PowerPoint Sunusu</vt:lpstr>
      <vt:lpstr>PowerPoint Sunusu</vt:lpstr>
      <vt:lpstr>PowerPoint Sunusu</vt:lpstr>
      <vt:lpstr>PowerPoint Sunusu</vt:lpstr>
      <vt:lpstr>PowerPoint Sunusu</vt:lpstr>
      <vt:lpstr>     HeartMate XVE     Berlin Heart Excor      HeartMate II</vt:lpstr>
      <vt:lpstr>PowerPoint Sunusu</vt:lpstr>
      <vt:lpstr>PowerPoint Sunusu</vt:lpstr>
      <vt:lpstr> Total Yapay Kalp (TAH) Syncardia Cardiowest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Microsoft Office User</cp:lastModifiedBy>
  <cp:revision>728</cp:revision>
  <cp:lastPrinted>2011-09-27T19:51:12Z</cp:lastPrinted>
  <dcterms:created xsi:type="dcterms:W3CDTF">2011-09-25T08:02:21Z</dcterms:created>
  <dcterms:modified xsi:type="dcterms:W3CDTF">2021-11-06T04:05:52Z</dcterms:modified>
</cp:coreProperties>
</file>