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27"/>
  </p:notesMasterIdLst>
  <p:sldIdLst>
    <p:sldId id="267" r:id="rId5"/>
    <p:sldId id="292" r:id="rId6"/>
    <p:sldId id="278" r:id="rId7"/>
    <p:sldId id="296" r:id="rId8"/>
    <p:sldId id="259" r:id="rId9"/>
    <p:sldId id="282" r:id="rId10"/>
    <p:sldId id="284" r:id="rId11"/>
    <p:sldId id="286" r:id="rId12"/>
    <p:sldId id="285" r:id="rId13"/>
    <p:sldId id="266" r:id="rId14"/>
    <p:sldId id="269" r:id="rId15"/>
    <p:sldId id="271" r:id="rId16"/>
    <p:sldId id="291" r:id="rId17"/>
    <p:sldId id="272" r:id="rId18"/>
    <p:sldId id="274" r:id="rId19"/>
    <p:sldId id="289" r:id="rId20"/>
    <p:sldId id="290" r:id="rId21"/>
    <p:sldId id="276" r:id="rId22"/>
    <p:sldId id="270" r:id="rId23"/>
    <p:sldId id="287" r:id="rId24"/>
    <p:sldId id="297" r:id="rId25"/>
    <p:sldId id="293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NAR" initials="P" lastIdx="2" clrIdx="0">
    <p:extLst>
      <p:ext uri="{19B8F6BF-5375-455C-9EA6-DF929625EA0E}">
        <p15:presenceInfo xmlns:p15="http://schemas.microsoft.com/office/powerpoint/2012/main" userId="PINA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29" autoAdjust="0"/>
  </p:normalViewPr>
  <p:slideViewPr>
    <p:cSldViewPr snapToGrid="0">
      <p:cViewPr varScale="1">
        <p:scale>
          <a:sx n="51" d="100"/>
          <a:sy n="51" d="100"/>
        </p:scale>
        <p:origin x="1476" y="10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F6977C-0C83-4B16-A9E4-68024509ADB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69A6C15-36CB-4B76-9055-60047294CD2C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1. MECC SİSTEMİNİN AMACI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230D5B-8938-48FA-86A0-74C263BECD5E}" type="parTrans" cxnId="{6FE4A407-A387-49E1-B469-E29D308BF6A2}">
      <dgm:prSet/>
      <dgm:spPr/>
      <dgm:t>
        <a:bodyPr/>
        <a:lstStyle/>
        <a:p>
          <a:endParaRPr lang="en-US"/>
        </a:p>
      </dgm:t>
    </dgm:pt>
    <dgm:pt modelId="{5B9A7E3C-ADDD-4D62-9707-76A3F1657965}" type="sibTrans" cxnId="{6FE4A407-A387-49E1-B469-E29D308BF6A2}">
      <dgm:prSet/>
      <dgm:spPr/>
      <dgm:t>
        <a:bodyPr/>
        <a:lstStyle/>
        <a:p>
          <a:endParaRPr lang="en-US"/>
        </a:p>
      </dgm:t>
    </dgm:pt>
    <dgm:pt modelId="{CA2F1588-FD7D-4E6B-919E-7F5139F7FBBE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3. GELENEKSEL DEVRELER İLE MİNİ DEVRELERİN KARŞILAŞTIRILMASI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F81245-BC5D-4810-A60B-A1EEF6B90C5B}" type="parTrans" cxnId="{D2C25927-5724-441F-B046-DADE194EB320}">
      <dgm:prSet/>
      <dgm:spPr/>
      <dgm:t>
        <a:bodyPr/>
        <a:lstStyle/>
        <a:p>
          <a:endParaRPr lang="en-US"/>
        </a:p>
      </dgm:t>
    </dgm:pt>
    <dgm:pt modelId="{89CD5AB7-41A8-40E3-91F2-334EE3A04B12}" type="sibTrans" cxnId="{D2C25927-5724-441F-B046-DADE194EB320}">
      <dgm:prSet/>
      <dgm:spPr/>
      <dgm:t>
        <a:bodyPr/>
        <a:lstStyle/>
        <a:p>
          <a:endParaRPr lang="en-US"/>
        </a:p>
      </dgm:t>
    </dgm:pt>
    <dgm:pt modelId="{4FC42B9E-9B7D-41FA-9718-EA728791440C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4. GEREÇ VE YÖNTEM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FAA242-509F-4E8A-828D-EE9F790C84E8}" type="parTrans" cxnId="{2864A6A0-36D6-4B6D-BA37-794C79FBE53F}">
      <dgm:prSet/>
      <dgm:spPr/>
      <dgm:t>
        <a:bodyPr/>
        <a:lstStyle/>
        <a:p>
          <a:endParaRPr lang="en-US"/>
        </a:p>
      </dgm:t>
    </dgm:pt>
    <dgm:pt modelId="{AAA0E2FF-110B-449C-BA58-13EEB887C069}" type="sibTrans" cxnId="{2864A6A0-36D6-4B6D-BA37-794C79FBE53F}">
      <dgm:prSet/>
      <dgm:spPr/>
      <dgm:t>
        <a:bodyPr/>
        <a:lstStyle/>
        <a:p>
          <a:endParaRPr lang="en-US"/>
        </a:p>
      </dgm:t>
    </dgm:pt>
    <dgm:pt modelId="{8462E401-C915-45F8-AA04-18A647016BBF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5. KPB. PERFÜZYON PROTOKOLÜ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F64E15-5414-46AA-9858-A762166C0AB4}" type="parTrans" cxnId="{A9731C51-7FB7-4100-8C32-3DC2EF13F459}">
      <dgm:prSet/>
      <dgm:spPr/>
      <dgm:t>
        <a:bodyPr/>
        <a:lstStyle/>
        <a:p>
          <a:endParaRPr lang="en-US"/>
        </a:p>
      </dgm:t>
    </dgm:pt>
    <dgm:pt modelId="{5EDADCDD-00C3-444F-B731-B27C8E95B6AA}" type="sibTrans" cxnId="{A9731C51-7FB7-4100-8C32-3DC2EF13F459}">
      <dgm:prSet/>
      <dgm:spPr/>
      <dgm:t>
        <a:bodyPr/>
        <a:lstStyle/>
        <a:p>
          <a:endParaRPr lang="en-US"/>
        </a:p>
      </dgm:t>
    </dgm:pt>
    <dgm:pt modelId="{002D7BF0-B523-4F87-8264-133C8A9EF959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6. BULGULAR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7BC79D-DF97-4375-8647-B8F3BF0D4941}" type="parTrans" cxnId="{48D08B5C-832D-43E0-85BB-9DDAEFAAAF23}">
      <dgm:prSet/>
      <dgm:spPr/>
      <dgm:t>
        <a:bodyPr/>
        <a:lstStyle/>
        <a:p>
          <a:endParaRPr lang="en-US"/>
        </a:p>
      </dgm:t>
    </dgm:pt>
    <dgm:pt modelId="{D1710B24-FDAF-46D2-8512-BFCC12782A29}" type="sibTrans" cxnId="{48D08B5C-832D-43E0-85BB-9DDAEFAAAF23}">
      <dgm:prSet/>
      <dgm:spPr/>
      <dgm:t>
        <a:bodyPr/>
        <a:lstStyle/>
        <a:p>
          <a:endParaRPr lang="en-US"/>
        </a:p>
      </dgm:t>
    </dgm:pt>
    <dgm:pt modelId="{B4222EF7-4EB0-4CA9-B522-CDB498D5902C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7. SONUÇ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53F244-635E-4BB3-AAA5-34EEDE3DBBC9}" type="parTrans" cxnId="{9529B9B7-4567-49B3-8D2D-555852E7F934}">
      <dgm:prSet/>
      <dgm:spPr/>
      <dgm:t>
        <a:bodyPr/>
        <a:lstStyle/>
        <a:p>
          <a:endParaRPr lang="en-US"/>
        </a:p>
      </dgm:t>
    </dgm:pt>
    <dgm:pt modelId="{C61B659E-5F65-4F88-99C6-4F6BA20FAF3A}" type="sibTrans" cxnId="{9529B9B7-4567-49B3-8D2D-555852E7F934}">
      <dgm:prSet/>
      <dgm:spPr/>
      <dgm:t>
        <a:bodyPr/>
        <a:lstStyle/>
        <a:p>
          <a:endParaRPr lang="en-US"/>
        </a:p>
      </dgm:t>
    </dgm:pt>
    <dgm:pt modelId="{4A960CD7-A033-42D2-8982-2970DD507DC1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9. TEŞEKKÜR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E5AD35-6704-4C01-8576-8EB12D34B88F}" type="parTrans" cxnId="{72F59C41-605B-46FD-9FA2-A951A302F7F1}">
      <dgm:prSet/>
      <dgm:spPr/>
      <dgm:t>
        <a:bodyPr/>
        <a:lstStyle/>
        <a:p>
          <a:endParaRPr lang="en-US"/>
        </a:p>
      </dgm:t>
    </dgm:pt>
    <dgm:pt modelId="{4C912074-89A9-454A-A3CA-75625A1AA68B}" type="sibTrans" cxnId="{72F59C41-605B-46FD-9FA2-A951A302F7F1}">
      <dgm:prSet/>
      <dgm:spPr/>
      <dgm:t>
        <a:bodyPr/>
        <a:lstStyle/>
        <a:p>
          <a:endParaRPr lang="en-US"/>
        </a:p>
      </dgm:t>
    </dgm:pt>
    <dgm:pt modelId="{48874271-A334-4CF8-A620-201EF02B0D81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2. MECC SİSTEM VE EKİPMANLARI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4974D-6830-4014-9E64-CF4DBA60B0EC}" type="parTrans" cxnId="{16F2341C-32CC-42E6-9A32-F8C49625F439}">
      <dgm:prSet/>
      <dgm:spPr/>
    </dgm:pt>
    <dgm:pt modelId="{A7BF932B-8270-40D1-96AE-BE807F8FC09B}" type="sibTrans" cxnId="{16F2341C-32CC-42E6-9A32-F8C49625F439}">
      <dgm:prSet/>
      <dgm:spPr/>
    </dgm:pt>
    <dgm:pt modelId="{BF039A22-05D1-4B7C-B6B4-9AC40E30F572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8. KAYNAKÇA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D9912-BDD6-4AD8-B3B2-F791E1C79C79}" type="parTrans" cxnId="{A58C7DB8-8DCC-45A1-BFDB-80364D27ECF0}">
      <dgm:prSet/>
      <dgm:spPr/>
    </dgm:pt>
    <dgm:pt modelId="{C52D8A79-4068-4385-9105-9CB7742BB53D}" type="sibTrans" cxnId="{A58C7DB8-8DCC-45A1-BFDB-80364D27ECF0}">
      <dgm:prSet/>
      <dgm:spPr/>
    </dgm:pt>
    <dgm:pt modelId="{86AA4198-E4EB-4D47-8391-270DC85F8EA5}" type="pres">
      <dgm:prSet presAssocID="{E4F6977C-0C83-4B16-A9E4-68024509ADB5}" presName="diagram" presStyleCnt="0">
        <dgm:presLayoutVars>
          <dgm:dir/>
          <dgm:resizeHandles val="exact"/>
        </dgm:presLayoutVars>
      </dgm:prSet>
      <dgm:spPr/>
    </dgm:pt>
    <dgm:pt modelId="{FB26F565-01D5-4737-91E0-76C1528598EC}" type="pres">
      <dgm:prSet presAssocID="{F69A6C15-36CB-4B76-9055-60047294CD2C}" presName="node" presStyleLbl="node1" presStyleIdx="0" presStyleCnt="9">
        <dgm:presLayoutVars>
          <dgm:bulletEnabled val="1"/>
        </dgm:presLayoutVars>
      </dgm:prSet>
      <dgm:spPr/>
    </dgm:pt>
    <dgm:pt modelId="{18DBD29F-A2E8-472B-A293-22AC2406031E}" type="pres">
      <dgm:prSet presAssocID="{5B9A7E3C-ADDD-4D62-9707-76A3F1657965}" presName="sibTrans" presStyleCnt="0"/>
      <dgm:spPr/>
    </dgm:pt>
    <dgm:pt modelId="{A462F714-2604-401F-A9DA-B8C5D5542D36}" type="pres">
      <dgm:prSet presAssocID="{48874271-A334-4CF8-A620-201EF02B0D81}" presName="node" presStyleLbl="node1" presStyleIdx="1" presStyleCnt="9">
        <dgm:presLayoutVars>
          <dgm:bulletEnabled val="1"/>
        </dgm:presLayoutVars>
      </dgm:prSet>
      <dgm:spPr/>
    </dgm:pt>
    <dgm:pt modelId="{FE56F57D-86E2-44D3-BE90-B5F10B728FBD}" type="pres">
      <dgm:prSet presAssocID="{A7BF932B-8270-40D1-96AE-BE807F8FC09B}" presName="sibTrans" presStyleCnt="0"/>
      <dgm:spPr/>
    </dgm:pt>
    <dgm:pt modelId="{A6E3C86D-EFAC-4086-8436-7AB8DA82E95B}" type="pres">
      <dgm:prSet presAssocID="{CA2F1588-FD7D-4E6B-919E-7F5139F7FBBE}" presName="node" presStyleLbl="node1" presStyleIdx="2" presStyleCnt="9">
        <dgm:presLayoutVars>
          <dgm:bulletEnabled val="1"/>
        </dgm:presLayoutVars>
      </dgm:prSet>
      <dgm:spPr/>
    </dgm:pt>
    <dgm:pt modelId="{558115CE-14A6-4EC4-812B-5822E15357DE}" type="pres">
      <dgm:prSet presAssocID="{89CD5AB7-41A8-40E3-91F2-334EE3A04B12}" presName="sibTrans" presStyleCnt="0"/>
      <dgm:spPr/>
    </dgm:pt>
    <dgm:pt modelId="{06601B9D-6AC5-463F-996F-D35BFB401523}" type="pres">
      <dgm:prSet presAssocID="{4FC42B9E-9B7D-41FA-9718-EA728791440C}" presName="node" presStyleLbl="node1" presStyleIdx="3" presStyleCnt="9">
        <dgm:presLayoutVars>
          <dgm:bulletEnabled val="1"/>
        </dgm:presLayoutVars>
      </dgm:prSet>
      <dgm:spPr/>
    </dgm:pt>
    <dgm:pt modelId="{7A6C86A1-304E-46B4-B173-CC355411D431}" type="pres">
      <dgm:prSet presAssocID="{AAA0E2FF-110B-449C-BA58-13EEB887C069}" presName="sibTrans" presStyleCnt="0"/>
      <dgm:spPr/>
    </dgm:pt>
    <dgm:pt modelId="{4E168744-D1FF-497B-B0A2-DE299CF52DBB}" type="pres">
      <dgm:prSet presAssocID="{8462E401-C915-45F8-AA04-18A647016BBF}" presName="node" presStyleLbl="node1" presStyleIdx="4" presStyleCnt="9">
        <dgm:presLayoutVars>
          <dgm:bulletEnabled val="1"/>
        </dgm:presLayoutVars>
      </dgm:prSet>
      <dgm:spPr/>
    </dgm:pt>
    <dgm:pt modelId="{9D4E22B2-F696-4BE9-B91C-C0D88C3C3E8A}" type="pres">
      <dgm:prSet presAssocID="{5EDADCDD-00C3-444F-B731-B27C8E95B6AA}" presName="sibTrans" presStyleCnt="0"/>
      <dgm:spPr/>
    </dgm:pt>
    <dgm:pt modelId="{517EFE9A-7A33-4669-9D4E-19BCC8657625}" type="pres">
      <dgm:prSet presAssocID="{002D7BF0-B523-4F87-8264-133C8A9EF959}" presName="node" presStyleLbl="node1" presStyleIdx="5" presStyleCnt="9">
        <dgm:presLayoutVars>
          <dgm:bulletEnabled val="1"/>
        </dgm:presLayoutVars>
      </dgm:prSet>
      <dgm:spPr/>
    </dgm:pt>
    <dgm:pt modelId="{040898B8-8D54-41F7-8D69-A8A6857CBB72}" type="pres">
      <dgm:prSet presAssocID="{D1710B24-FDAF-46D2-8512-BFCC12782A29}" presName="sibTrans" presStyleCnt="0"/>
      <dgm:spPr/>
    </dgm:pt>
    <dgm:pt modelId="{EB87D5F0-3EBA-4E0F-B4F0-13D4C290763F}" type="pres">
      <dgm:prSet presAssocID="{B4222EF7-4EB0-4CA9-B522-CDB498D5902C}" presName="node" presStyleLbl="node1" presStyleIdx="6" presStyleCnt="9">
        <dgm:presLayoutVars>
          <dgm:bulletEnabled val="1"/>
        </dgm:presLayoutVars>
      </dgm:prSet>
      <dgm:spPr/>
    </dgm:pt>
    <dgm:pt modelId="{505245F5-3B13-4022-ABEB-59B023C9E876}" type="pres">
      <dgm:prSet presAssocID="{C61B659E-5F65-4F88-99C6-4F6BA20FAF3A}" presName="sibTrans" presStyleCnt="0"/>
      <dgm:spPr/>
    </dgm:pt>
    <dgm:pt modelId="{432FDBFD-48D2-4A53-B045-4767BC683E45}" type="pres">
      <dgm:prSet presAssocID="{BF039A22-05D1-4B7C-B6B4-9AC40E30F572}" presName="node" presStyleLbl="node1" presStyleIdx="7" presStyleCnt="9">
        <dgm:presLayoutVars>
          <dgm:bulletEnabled val="1"/>
        </dgm:presLayoutVars>
      </dgm:prSet>
      <dgm:spPr/>
    </dgm:pt>
    <dgm:pt modelId="{DA4D4EFB-99F0-4E42-8666-13BC3F6AC79C}" type="pres">
      <dgm:prSet presAssocID="{C52D8A79-4068-4385-9105-9CB7742BB53D}" presName="sibTrans" presStyleCnt="0"/>
      <dgm:spPr/>
    </dgm:pt>
    <dgm:pt modelId="{2B8981DF-758A-4690-89F3-CA7BF3DAD298}" type="pres">
      <dgm:prSet presAssocID="{4A960CD7-A033-42D2-8982-2970DD507DC1}" presName="node" presStyleLbl="node1" presStyleIdx="8" presStyleCnt="9">
        <dgm:presLayoutVars>
          <dgm:bulletEnabled val="1"/>
        </dgm:presLayoutVars>
      </dgm:prSet>
      <dgm:spPr/>
    </dgm:pt>
  </dgm:ptLst>
  <dgm:cxnLst>
    <dgm:cxn modelId="{6FE4A407-A387-49E1-B469-E29D308BF6A2}" srcId="{E4F6977C-0C83-4B16-A9E4-68024509ADB5}" destId="{F69A6C15-36CB-4B76-9055-60047294CD2C}" srcOrd="0" destOrd="0" parTransId="{A0230D5B-8938-48FA-86A0-74C263BECD5E}" sibTransId="{5B9A7E3C-ADDD-4D62-9707-76A3F1657965}"/>
    <dgm:cxn modelId="{16F2341C-32CC-42E6-9A32-F8C49625F439}" srcId="{E4F6977C-0C83-4B16-A9E4-68024509ADB5}" destId="{48874271-A334-4CF8-A620-201EF02B0D81}" srcOrd="1" destOrd="0" parTransId="{68E4974D-6830-4014-9E64-CF4DBA60B0EC}" sibTransId="{A7BF932B-8270-40D1-96AE-BE807F8FC09B}"/>
    <dgm:cxn modelId="{AA74C825-2713-41A2-8171-D880D2B44C6B}" type="presOf" srcId="{E4F6977C-0C83-4B16-A9E4-68024509ADB5}" destId="{86AA4198-E4EB-4D47-8391-270DC85F8EA5}" srcOrd="0" destOrd="0" presId="urn:microsoft.com/office/officeart/2005/8/layout/default"/>
    <dgm:cxn modelId="{D2C25927-5724-441F-B046-DADE194EB320}" srcId="{E4F6977C-0C83-4B16-A9E4-68024509ADB5}" destId="{CA2F1588-FD7D-4E6B-919E-7F5139F7FBBE}" srcOrd="2" destOrd="0" parTransId="{9CF81245-BC5D-4810-A60B-A1EEF6B90C5B}" sibTransId="{89CD5AB7-41A8-40E3-91F2-334EE3A04B12}"/>
    <dgm:cxn modelId="{1DD18B3C-B5E0-4A83-A5F2-3455FA75EEF7}" type="presOf" srcId="{48874271-A334-4CF8-A620-201EF02B0D81}" destId="{A462F714-2604-401F-A9DA-B8C5D5542D36}" srcOrd="0" destOrd="0" presId="urn:microsoft.com/office/officeart/2005/8/layout/default"/>
    <dgm:cxn modelId="{48D08B5C-832D-43E0-85BB-9DDAEFAAAF23}" srcId="{E4F6977C-0C83-4B16-A9E4-68024509ADB5}" destId="{002D7BF0-B523-4F87-8264-133C8A9EF959}" srcOrd="5" destOrd="0" parTransId="{C17BC79D-DF97-4375-8647-B8F3BF0D4941}" sibTransId="{D1710B24-FDAF-46D2-8512-BFCC12782A29}"/>
    <dgm:cxn modelId="{06AF4160-5FF9-45E8-8DE5-4FC7B65D9082}" type="presOf" srcId="{4A960CD7-A033-42D2-8982-2970DD507DC1}" destId="{2B8981DF-758A-4690-89F3-CA7BF3DAD298}" srcOrd="0" destOrd="0" presId="urn:microsoft.com/office/officeart/2005/8/layout/default"/>
    <dgm:cxn modelId="{72F59C41-605B-46FD-9FA2-A951A302F7F1}" srcId="{E4F6977C-0C83-4B16-A9E4-68024509ADB5}" destId="{4A960CD7-A033-42D2-8982-2970DD507DC1}" srcOrd="8" destOrd="0" parTransId="{55E5AD35-6704-4C01-8576-8EB12D34B88F}" sibTransId="{4C912074-89A9-454A-A3CA-75625A1AA68B}"/>
    <dgm:cxn modelId="{ED0D3650-2A12-4EA3-8592-5BE01F6DC704}" type="presOf" srcId="{8462E401-C915-45F8-AA04-18A647016BBF}" destId="{4E168744-D1FF-497B-B0A2-DE299CF52DBB}" srcOrd="0" destOrd="0" presId="urn:microsoft.com/office/officeart/2005/8/layout/default"/>
    <dgm:cxn modelId="{A9731C51-7FB7-4100-8C32-3DC2EF13F459}" srcId="{E4F6977C-0C83-4B16-A9E4-68024509ADB5}" destId="{8462E401-C915-45F8-AA04-18A647016BBF}" srcOrd="4" destOrd="0" parTransId="{BCF64E15-5414-46AA-9858-A762166C0AB4}" sibTransId="{5EDADCDD-00C3-444F-B731-B27C8E95B6AA}"/>
    <dgm:cxn modelId="{9A3EC198-B393-42B7-937B-5B3AF258BE43}" type="presOf" srcId="{002D7BF0-B523-4F87-8264-133C8A9EF959}" destId="{517EFE9A-7A33-4669-9D4E-19BCC8657625}" srcOrd="0" destOrd="0" presId="urn:microsoft.com/office/officeart/2005/8/layout/default"/>
    <dgm:cxn modelId="{820F8A99-5C8C-4868-83A4-5598CAA7ABCE}" type="presOf" srcId="{CA2F1588-FD7D-4E6B-919E-7F5139F7FBBE}" destId="{A6E3C86D-EFAC-4086-8436-7AB8DA82E95B}" srcOrd="0" destOrd="0" presId="urn:microsoft.com/office/officeart/2005/8/layout/default"/>
    <dgm:cxn modelId="{2864A6A0-36D6-4B6D-BA37-794C79FBE53F}" srcId="{E4F6977C-0C83-4B16-A9E4-68024509ADB5}" destId="{4FC42B9E-9B7D-41FA-9718-EA728791440C}" srcOrd="3" destOrd="0" parTransId="{83FAA242-509F-4E8A-828D-EE9F790C84E8}" sibTransId="{AAA0E2FF-110B-449C-BA58-13EEB887C069}"/>
    <dgm:cxn modelId="{9529B9B7-4567-49B3-8D2D-555852E7F934}" srcId="{E4F6977C-0C83-4B16-A9E4-68024509ADB5}" destId="{B4222EF7-4EB0-4CA9-B522-CDB498D5902C}" srcOrd="6" destOrd="0" parTransId="{7453F244-635E-4BB3-AAA5-34EEDE3DBBC9}" sibTransId="{C61B659E-5F65-4F88-99C6-4F6BA20FAF3A}"/>
    <dgm:cxn modelId="{A58C7DB8-8DCC-45A1-BFDB-80364D27ECF0}" srcId="{E4F6977C-0C83-4B16-A9E4-68024509ADB5}" destId="{BF039A22-05D1-4B7C-B6B4-9AC40E30F572}" srcOrd="7" destOrd="0" parTransId="{F9BD9912-BDD6-4AD8-B3B2-F791E1C79C79}" sibTransId="{C52D8A79-4068-4385-9105-9CB7742BB53D}"/>
    <dgm:cxn modelId="{F170F6CE-2D5A-4353-ABEB-C956D3652681}" type="presOf" srcId="{F69A6C15-36CB-4B76-9055-60047294CD2C}" destId="{FB26F565-01D5-4737-91E0-76C1528598EC}" srcOrd="0" destOrd="0" presId="urn:microsoft.com/office/officeart/2005/8/layout/default"/>
    <dgm:cxn modelId="{EC484ED4-2A1F-40A0-B97D-665AB4A54BA1}" type="presOf" srcId="{4FC42B9E-9B7D-41FA-9718-EA728791440C}" destId="{06601B9D-6AC5-463F-996F-D35BFB401523}" srcOrd="0" destOrd="0" presId="urn:microsoft.com/office/officeart/2005/8/layout/default"/>
    <dgm:cxn modelId="{9CDA3DD9-D194-4760-9855-CABED4B32749}" type="presOf" srcId="{BF039A22-05D1-4B7C-B6B4-9AC40E30F572}" destId="{432FDBFD-48D2-4A53-B045-4767BC683E45}" srcOrd="0" destOrd="0" presId="urn:microsoft.com/office/officeart/2005/8/layout/default"/>
    <dgm:cxn modelId="{2572F1FA-CE8D-4537-98C5-1C3361408395}" type="presOf" srcId="{B4222EF7-4EB0-4CA9-B522-CDB498D5902C}" destId="{EB87D5F0-3EBA-4E0F-B4F0-13D4C290763F}" srcOrd="0" destOrd="0" presId="urn:microsoft.com/office/officeart/2005/8/layout/default"/>
    <dgm:cxn modelId="{685F4255-7F15-46B9-85B6-B133093B6F56}" type="presParOf" srcId="{86AA4198-E4EB-4D47-8391-270DC85F8EA5}" destId="{FB26F565-01D5-4737-91E0-76C1528598EC}" srcOrd="0" destOrd="0" presId="urn:microsoft.com/office/officeart/2005/8/layout/default"/>
    <dgm:cxn modelId="{C5EA558A-7AE7-4539-B863-DD5CA80144F4}" type="presParOf" srcId="{86AA4198-E4EB-4D47-8391-270DC85F8EA5}" destId="{18DBD29F-A2E8-472B-A293-22AC2406031E}" srcOrd="1" destOrd="0" presId="urn:microsoft.com/office/officeart/2005/8/layout/default"/>
    <dgm:cxn modelId="{C1B33692-6939-4A18-A414-6B1703687721}" type="presParOf" srcId="{86AA4198-E4EB-4D47-8391-270DC85F8EA5}" destId="{A462F714-2604-401F-A9DA-B8C5D5542D36}" srcOrd="2" destOrd="0" presId="urn:microsoft.com/office/officeart/2005/8/layout/default"/>
    <dgm:cxn modelId="{8893189F-EE30-4684-B76E-359A098B039A}" type="presParOf" srcId="{86AA4198-E4EB-4D47-8391-270DC85F8EA5}" destId="{FE56F57D-86E2-44D3-BE90-B5F10B728FBD}" srcOrd="3" destOrd="0" presId="urn:microsoft.com/office/officeart/2005/8/layout/default"/>
    <dgm:cxn modelId="{A741144A-4374-43D4-B906-03EA19CCE5BF}" type="presParOf" srcId="{86AA4198-E4EB-4D47-8391-270DC85F8EA5}" destId="{A6E3C86D-EFAC-4086-8436-7AB8DA82E95B}" srcOrd="4" destOrd="0" presId="urn:microsoft.com/office/officeart/2005/8/layout/default"/>
    <dgm:cxn modelId="{B7E50471-4935-4CE9-B650-F92FBB8F1DFA}" type="presParOf" srcId="{86AA4198-E4EB-4D47-8391-270DC85F8EA5}" destId="{558115CE-14A6-4EC4-812B-5822E15357DE}" srcOrd="5" destOrd="0" presId="urn:microsoft.com/office/officeart/2005/8/layout/default"/>
    <dgm:cxn modelId="{7D848666-AA8E-4EDE-909D-6725E5E9C631}" type="presParOf" srcId="{86AA4198-E4EB-4D47-8391-270DC85F8EA5}" destId="{06601B9D-6AC5-463F-996F-D35BFB401523}" srcOrd="6" destOrd="0" presId="urn:microsoft.com/office/officeart/2005/8/layout/default"/>
    <dgm:cxn modelId="{F1BF6280-CC31-48EC-AFB6-A96C3FFED12B}" type="presParOf" srcId="{86AA4198-E4EB-4D47-8391-270DC85F8EA5}" destId="{7A6C86A1-304E-46B4-B173-CC355411D431}" srcOrd="7" destOrd="0" presId="urn:microsoft.com/office/officeart/2005/8/layout/default"/>
    <dgm:cxn modelId="{F0A45C0F-6832-4C59-95AD-F510379ACA27}" type="presParOf" srcId="{86AA4198-E4EB-4D47-8391-270DC85F8EA5}" destId="{4E168744-D1FF-497B-B0A2-DE299CF52DBB}" srcOrd="8" destOrd="0" presId="urn:microsoft.com/office/officeart/2005/8/layout/default"/>
    <dgm:cxn modelId="{08C245A9-5A7C-4FC7-8902-2DA11B34AA75}" type="presParOf" srcId="{86AA4198-E4EB-4D47-8391-270DC85F8EA5}" destId="{9D4E22B2-F696-4BE9-B91C-C0D88C3C3E8A}" srcOrd="9" destOrd="0" presId="urn:microsoft.com/office/officeart/2005/8/layout/default"/>
    <dgm:cxn modelId="{DBB3F70A-A533-4958-9C9E-1D412518EE1F}" type="presParOf" srcId="{86AA4198-E4EB-4D47-8391-270DC85F8EA5}" destId="{517EFE9A-7A33-4669-9D4E-19BCC8657625}" srcOrd="10" destOrd="0" presId="urn:microsoft.com/office/officeart/2005/8/layout/default"/>
    <dgm:cxn modelId="{17C98CB4-1F3A-42E0-A1D9-86056C47CEBB}" type="presParOf" srcId="{86AA4198-E4EB-4D47-8391-270DC85F8EA5}" destId="{040898B8-8D54-41F7-8D69-A8A6857CBB72}" srcOrd="11" destOrd="0" presId="urn:microsoft.com/office/officeart/2005/8/layout/default"/>
    <dgm:cxn modelId="{D06EA79C-ECA7-4843-9AD1-488F8B4C69CA}" type="presParOf" srcId="{86AA4198-E4EB-4D47-8391-270DC85F8EA5}" destId="{EB87D5F0-3EBA-4E0F-B4F0-13D4C290763F}" srcOrd="12" destOrd="0" presId="urn:microsoft.com/office/officeart/2005/8/layout/default"/>
    <dgm:cxn modelId="{D2BFEAAA-3BA5-467E-AB93-85B63095D4C6}" type="presParOf" srcId="{86AA4198-E4EB-4D47-8391-270DC85F8EA5}" destId="{505245F5-3B13-4022-ABEB-59B023C9E876}" srcOrd="13" destOrd="0" presId="urn:microsoft.com/office/officeart/2005/8/layout/default"/>
    <dgm:cxn modelId="{5C63A84B-B72E-4A60-A539-8EA5C9C9ACA0}" type="presParOf" srcId="{86AA4198-E4EB-4D47-8391-270DC85F8EA5}" destId="{432FDBFD-48D2-4A53-B045-4767BC683E45}" srcOrd="14" destOrd="0" presId="urn:microsoft.com/office/officeart/2005/8/layout/default"/>
    <dgm:cxn modelId="{A4B297B8-02A2-4E7C-B200-4682405DF1BE}" type="presParOf" srcId="{86AA4198-E4EB-4D47-8391-270DC85F8EA5}" destId="{DA4D4EFB-99F0-4E42-8666-13BC3F6AC79C}" srcOrd="15" destOrd="0" presId="urn:microsoft.com/office/officeart/2005/8/layout/default"/>
    <dgm:cxn modelId="{AC6BECCF-F72E-459C-9554-50CFFAF25700}" type="presParOf" srcId="{86AA4198-E4EB-4D47-8391-270DC85F8EA5}" destId="{2B8981DF-758A-4690-89F3-CA7BF3DAD29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6F565-01D5-4737-91E0-76C1528598EC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MECC SİSTEMİNİN AMACI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645" y="1178"/>
        <a:ext cx="2174490" cy="1304694"/>
      </dsp:txXfrm>
    </dsp:sp>
    <dsp:sp modelId="{A462F714-2604-401F-A9DA-B8C5D5542D36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MECC SİSTEM VE EKİPMANLARI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4584" y="1178"/>
        <a:ext cx="2174490" cy="1304694"/>
      </dsp:txXfrm>
    </dsp:sp>
    <dsp:sp modelId="{A6E3C86D-EFAC-4086-8436-7AB8DA82E95B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GELENEKSEL DEVRELER İLE MİNİ DEVRELERİN KARŞILAŞTIRILMASI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6524" y="1178"/>
        <a:ext cx="2174490" cy="1304694"/>
      </dsp:txXfrm>
    </dsp:sp>
    <dsp:sp modelId="{06601B9D-6AC5-463F-996F-D35BFB401523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GEREÇ VE YÖNTEM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58464" y="1178"/>
        <a:ext cx="2174490" cy="1304694"/>
      </dsp:txXfrm>
    </dsp:sp>
    <dsp:sp modelId="{4E168744-D1FF-497B-B0A2-DE299CF52DBB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KPB. PERFÜZYON PROTOKOLÜ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645" y="1523321"/>
        <a:ext cx="2174490" cy="1304694"/>
      </dsp:txXfrm>
    </dsp:sp>
    <dsp:sp modelId="{517EFE9A-7A33-4669-9D4E-19BCC8657625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6. BULGULAR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4584" y="1523321"/>
        <a:ext cx="2174490" cy="1304694"/>
      </dsp:txXfrm>
    </dsp:sp>
    <dsp:sp modelId="{EB87D5F0-3EBA-4E0F-B4F0-13D4C290763F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 SONUÇ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6524" y="1523321"/>
        <a:ext cx="2174490" cy="1304694"/>
      </dsp:txXfrm>
    </dsp:sp>
    <dsp:sp modelId="{432FDBFD-48D2-4A53-B045-4767BC683E45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8. KAYNAKÇA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58464" y="1523321"/>
        <a:ext cx="2174490" cy="1304694"/>
      </dsp:txXfrm>
    </dsp:sp>
    <dsp:sp modelId="{2B8981DF-758A-4690-89F3-CA7BF3DAD298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9. TEŞEKKÜR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7055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12B19-8A3D-4826-80C9-2B2AC83EAE9F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0F510-5BE8-4CBC-9C49-D0FD0F61A0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13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429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Gruplara göre pompa süresi ortalama değerleri ve kros </a:t>
            </a:r>
            <a:r>
              <a:rPr lang="tr-TR" dirty="0" err="1"/>
              <a:t>klemp</a:t>
            </a:r>
            <a:r>
              <a:rPr lang="tr-TR" dirty="0"/>
              <a:t> süresi ortalama değerleri </a:t>
            </a:r>
            <a:r>
              <a:rPr lang="tr-TR" b="1" u="sng" dirty="0"/>
              <a:t>farklılık göstermemektedir.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256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Gruplara göre aktive edilmiş kanama zamanı ortalama değerleri arasında fark vardır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565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Her bir zaman dilimi içerisinde elde edilen ortanca değerler arasında ise fark yoktur.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964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Gruplara göre ortanca drenaj değerleri arasında fark vardır.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27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Gruplara göre eritrosit süspansiyonu, tam kan ve taze donmuş plazma ortanca değerleri arasında fark yoktur.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095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Geleneksel grupta </a:t>
            </a:r>
            <a:r>
              <a:rPr lang="tr-TR" dirty="0" err="1"/>
              <a:t>Pre</a:t>
            </a:r>
            <a:r>
              <a:rPr lang="tr-TR" dirty="0"/>
              <a:t>-op. ortalama değeri diğer tüm zamanlardan daha yüksek elde edilmiştir. </a:t>
            </a:r>
          </a:p>
          <a:p>
            <a:pPr marL="0" indent="0">
              <a:buNone/>
            </a:pPr>
            <a:r>
              <a:rPr lang="tr-TR" dirty="0"/>
              <a:t>Geleneksel grupta Post-op. 1.gün ortalama değeri ise 2. gün ve 3. günden daha yüksek elde edilmiştir. </a:t>
            </a:r>
          </a:p>
          <a:p>
            <a:pPr marL="0" indent="0">
              <a:buNone/>
            </a:pPr>
            <a:r>
              <a:rPr lang="tr-TR" dirty="0"/>
              <a:t>MECC grubunda </a:t>
            </a:r>
            <a:r>
              <a:rPr lang="tr-TR" dirty="0" err="1"/>
              <a:t>Pre</a:t>
            </a:r>
            <a:r>
              <a:rPr lang="tr-TR" dirty="0"/>
              <a:t>-op. ortalama değerleri diğer zamanlardan daha yüksektir. </a:t>
            </a:r>
          </a:p>
          <a:p>
            <a:pPr marL="0" indent="0">
              <a:buNone/>
            </a:pPr>
            <a:r>
              <a:rPr lang="tr-TR" dirty="0" err="1"/>
              <a:t>İntra</a:t>
            </a:r>
            <a:r>
              <a:rPr lang="tr-TR" dirty="0"/>
              <a:t>-op. ile 3. gün arasında fark vardır. </a:t>
            </a:r>
          </a:p>
          <a:p>
            <a:pPr marL="0" indent="0">
              <a:buNone/>
            </a:pPr>
            <a:r>
              <a:rPr lang="tr-TR" dirty="0"/>
              <a:t>3. gün ortalama değeri hem 1. gün hem de 2. günden daha düşüktür. </a:t>
            </a:r>
          </a:p>
          <a:p>
            <a:pPr marL="0" indent="0">
              <a:buNone/>
            </a:pPr>
            <a:r>
              <a:rPr lang="tr-TR" dirty="0"/>
              <a:t>Her bir zaman diliminde elde edilen ortalama değerler gruplara göre farklılık göstermemektedir.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566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Her bir zaman dilimi içerisinde elde edilen oksijen değerleri gruplara göre farklılık göstermemektedir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118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Geleneksel grupta içerisinde </a:t>
            </a:r>
            <a:r>
              <a:rPr lang="tr-TR" dirty="0" err="1"/>
              <a:t>laktat</a:t>
            </a:r>
            <a:r>
              <a:rPr lang="tr-TR" dirty="0"/>
              <a:t> ortanca değerleri farklılık göstermektedir.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Post-op. 1.gün ortanca değeri diğer tüm zamanlardan daha yüksek elde edilmiştir.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MECC grubunda da ortanca değerler zamansal olarak farklılık göstermektedir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3. gün ortanca değerleri diğer tüm zamanlardan daha düşük elde edilmiştir.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Gruplar arasında post-op. ve 3. gün ortanca değerleri arasında fark vardır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Geleneksel grupta ortanca değerler daha yüksek elde edilmiştir.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4504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Gruplara göre ortanca </a:t>
            </a:r>
            <a:r>
              <a:rPr lang="tr-TR" dirty="0" err="1"/>
              <a:t>ekstübasyon</a:t>
            </a:r>
            <a:r>
              <a:rPr lang="tr-TR" dirty="0"/>
              <a:t>, yoğun bakım yatış ve post-op. KVC kalış süreleri arasında anlamlı bir fark yoktur.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55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772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689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300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131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971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MECC ile geleneksel </a:t>
            </a:r>
            <a:r>
              <a:rPr lang="tr-TR" dirty="0" err="1"/>
              <a:t>ekstrakorporeral</a:t>
            </a:r>
            <a:r>
              <a:rPr lang="tr-TR" dirty="0"/>
              <a:t> dolaşım sistemlerini karşılaştırıldığında; </a:t>
            </a:r>
            <a:r>
              <a:rPr lang="tr-TR" dirty="0" err="1"/>
              <a:t>mecc</a:t>
            </a:r>
            <a:r>
              <a:rPr lang="tr-TR" dirty="0"/>
              <a:t> sistemde yer alan standart </a:t>
            </a:r>
            <a:r>
              <a:rPr lang="tr-TR" dirty="0" err="1"/>
              <a:t>centrifugal</a:t>
            </a:r>
            <a:r>
              <a:rPr lang="tr-TR" dirty="0"/>
              <a:t> pompa kullanımı, düşük </a:t>
            </a:r>
            <a:r>
              <a:rPr lang="tr-TR" dirty="0" err="1"/>
              <a:t>heparin</a:t>
            </a:r>
            <a:r>
              <a:rPr lang="tr-TR" dirty="0"/>
              <a:t> gereksinimine bağlı düşük </a:t>
            </a:r>
            <a:r>
              <a:rPr lang="tr-TR" dirty="0" err="1"/>
              <a:t>act</a:t>
            </a:r>
            <a:r>
              <a:rPr lang="tr-TR" dirty="0"/>
              <a:t> takibi, hastanın kendisinin venöz rezervuar oluşundan kaynaklanan ve kanın kısıtlı hava teması, kısa hat uzunlukları, düşük prime volüm gereksinimi ve ek olarak geleneksel sistemlere oranla daha az </a:t>
            </a:r>
            <a:r>
              <a:rPr lang="tr-TR" dirty="0" err="1"/>
              <a:t>kardiyopleji</a:t>
            </a:r>
            <a:r>
              <a:rPr lang="tr-TR" dirty="0"/>
              <a:t> kullanımı Ekstrakorporeal dolaşım sistemlerinde </a:t>
            </a:r>
            <a:r>
              <a:rPr lang="tr-TR" dirty="0" err="1"/>
              <a:t>MECC’in</a:t>
            </a:r>
            <a:r>
              <a:rPr lang="tr-TR" dirty="0"/>
              <a:t> önemini giderek arttırmaktadır.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941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512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87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712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Çalışmaya dahil edilen gruplar değerlendirildiğinde, rutin alışkanlıkları ve </a:t>
            </a:r>
            <a:r>
              <a:rPr lang="tr-TR" dirty="0" err="1"/>
              <a:t>komorbidite</a:t>
            </a:r>
            <a:r>
              <a:rPr lang="tr-TR" dirty="0"/>
              <a:t> lehine yalnızca KOAH, MECC grubunda anlamlı farklılık elde edilmiştir.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0F510-5BE8-4CBC-9C49-D0FD0F61A0A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828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BAE22D-374B-47C0-8CD8-7D2F175A5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ED146B2-FE33-4CD6-9642-F208FCE9F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A9FA11-17F0-4C13-82A6-D91E3425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697CEE-9B95-40E0-BD17-4224E26D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AE099F-3A8A-4E78-88F5-73DD452A2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35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B65CCD-2771-463A-BBC8-9039E7F2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15CA1F-A788-4AFA-8504-BCC75C740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D27E02-2D75-45B8-8AC0-ACCA7B054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9D3CC7-C229-4F64-9CF4-3A1CC906B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7B75E4-534D-4BD3-A2B2-947985B2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77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A5FF49D-9534-447A-AB10-4EAF149C1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7A1259-0874-4B09-8ECD-16658DE40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7EA7A8-6002-444D-8D19-3DA8306B4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C7A560-8708-4B12-B897-9E111CE0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707D59-A94D-459D-AE37-4FAD4F22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2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3C52C2-80E5-47CD-8E1B-1FB3A331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BEEEE3-3B30-4F14-8254-6C044C611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4FD85B-BCF6-4A7C-A4AD-3FE4D19F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57E1FF-2F4B-4F64-B465-D42BDC105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3AA6D2-077C-4ECE-A1C8-3370225F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92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452098-87F9-4695-BE8E-406FBD123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0AD9BA-E87B-4541-8258-F33F96CFE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CB6429-A9C8-421D-A054-11173AAA9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B437DB-00EE-40EA-8A37-F1A5647C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8BFDE3-CD34-4301-A29C-970DF90A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36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9EEAEE-CDD2-4EC0-A03E-D390DC57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DCCBD5-D73B-4CD7-BF7C-35F25CDC4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1B4E7B-98BD-4E7C-8D87-1B34989D8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163E09-D089-4F63-A411-F0369950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8A65FD-E663-4C08-BFA7-92E5FC10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C1174C-187C-4F2C-B90E-E5115D69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20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15F408-1DDB-4E3F-A921-28F749F96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0CCE2E3-EB44-4FA0-AD69-AF9DD3992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16C5B5-D3D4-4160-9324-C7C8CB3D2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44CD083-DAFD-43DB-8525-79CCE8795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EB3EF15-5EF6-4E8C-8C31-74C6D6702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3BA1683-C1C4-4150-BD16-69E3AA9E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4029C79-74CF-4F04-9908-7D54FDC80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954DA9A-D98C-47C4-95B8-1825E50F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86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EF38E6-2186-4885-B44A-CE8C44972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389DB09-ACF4-4DD2-AEE4-FB9498ED6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F5DCDE-183C-48B3-98DF-1B1BBE2E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CCA90D0-0799-4880-91C8-371C78EA2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099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334AAE6-0002-4EC2-91F1-CF77C9C79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CC1B988-CDEE-46B4-A9D8-4BCE0BF93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329B6E8-D198-433C-AC49-FDB873C6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36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21C411-AF06-412C-9BCC-461CEFF22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FC3569-67A1-4878-A5AC-5FA1D49C6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5C8B20-5A01-45D7-B9C0-AD98ECEE5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FD2C838-F563-4396-8F0D-03E8FE643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62B4D1-4CE0-4314-8DA9-2A39A706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181F24-3381-4A6A-AA47-242C20795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22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C9FC46-9E23-4776-8EB0-C9BA19B7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4479CA7-160D-4EB9-A6F8-F7D38A052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71081C2-C850-42CB-B129-D48211B35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00F404-81AE-4975-B424-51270F99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546D4EF-5A91-4802-B5F9-DEF64AB0D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F81A459-C878-4F54-83EC-2A72911F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68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90E4EA3-F851-488F-BB8E-8C7482ECE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8D6BFC-70B7-424B-AD60-CE1C947EF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EE254C-01CF-4722-AC6B-1BDB371C3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566EC-FCF4-4DA1-9500-AA1DAE982F25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4D19A5-0275-4CA2-A899-DD850B8C38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5603B2-7753-423A-A79E-BA8D6ACED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CE9A3-67DC-4A8B-92CC-AE679DCC3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44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90687E1-76EB-40C7-8549-4543C5143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 fontScale="90000"/>
          </a:bodyPr>
          <a:lstStyle/>
          <a:p>
            <a:r>
              <a:rPr lang="tr-T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MİNİMAL EKSTRAKORPOREAL SİSTEMLERİN GELENEKSEL SİSTEMLERLE KARŞILAŞTIRILMASI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BAF4FE2-7B3B-49EC-BE02-71A7DA4162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554" y="4337538"/>
            <a:ext cx="10644554" cy="2425720"/>
          </a:xfrm>
        </p:spPr>
        <p:txBody>
          <a:bodyPr anchor="ctr">
            <a:noAutofit/>
          </a:bodyPr>
          <a:lstStyle/>
          <a:p>
            <a:r>
              <a:rPr lang="tr-T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Uğur AYGÜN</a:t>
            </a:r>
            <a:r>
              <a:rPr lang="tr-TR" sz="1800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Türkan Okyay</a:t>
            </a:r>
            <a:r>
              <a:rPr lang="tr-T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T.C. S.B. S.B.Ü. Ahi Evren Göğüs Kalp ve Damar Cerrahisi Eğitim ve Araştırma Hastanesi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Perfüzyon Sempozyumu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5-7 Kasım 2021,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Asteria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Kremlin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Palace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Antalya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7BEC42-1339-4563-AC63-6FBA4DF54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639" y="570865"/>
            <a:ext cx="1454547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C35FB91-BCEB-43B1-949D-9D2BFCA8E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122" y="6455480"/>
            <a:ext cx="307778" cy="30777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C01ED08-BDEE-4F66-91D2-CE6492E2E1FC}"/>
              </a:ext>
            </a:extLst>
          </p:cNvPr>
          <p:cNvSpPr txBox="1"/>
          <p:nvPr/>
        </p:nvSpPr>
        <p:spPr>
          <a:xfrm>
            <a:off x="483900" y="6455481"/>
            <a:ext cx="2293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heparinsodyum@yahoo.com</a:t>
            </a:r>
          </a:p>
        </p:txBody>
      </p:sp>
    </p:spTree>
    <p:extLst>
      <p:ext uri="{BB962C8B-B14F-4D97-AF65-F5344CB8AC3E}">
        <p14:creationId xmlns:p14="http://schemas.microsoft.com/office/powerpoint/2010/main" val="1813675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B1A53CF-1176-43A9-B2A8-E6FCC23E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</a:t>
            </a:r>
            <a:r>
              <a:rPr lang="tr-TR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Çalışmaya</a:t>
            </a:r>
            <a:r>
              <a:rPr lang="en-US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dahil</a:t>
            </a:r>
            <a:r>
              <a:rPr lang="en-US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grupların</a:t>
            </a:r>
            <a:r>
              <a:rPr lang="en-US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en-US" sz="32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verileri</a:t>
            </a:r>
            <a:endParaRPr lang="en-US" sz="320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 descr="tablo içeren bir resim&#10;&#10;Açıklama otomatik olarak oluşturuldu">
            <a:extLst>
              <a:ext uri="{FF2B5EF4-FFF2-40B4-BE49-F238E27FC236}">
                <a16:creationId xmlns:a16="http://schemas.microsoft.com/office/drawing/2014/main" id="{E7598581-58C9-462E-9912-1116EDC3C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21686" y="230445"/>
            <a:ext cx="6406358" cy="6030399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D1C90272-793F-4C56-A0B4-D9AFD9025732}"/>
              </a:ext>
            </a:extLst>
          </p:cNvPr>
          <p:cNvSpPr txBox="1"/>
          <p:nvPr/>
        </p:nvSpPr>
        <p:spPr>
          <a:xfrm>
            <a:off x="660040" y="1618683"/>
            <a:ext cx="2798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Bulgular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E7D9EFE-3FD0-452E-8D75-7C1FC4BBD554}"/>
              </a:ext>
            </a:extLst>
          </p:cNvPr>
          <p:cNvSpPr txBox="1"/>
          <p:nvPr/>
        </p:nvSpPr>
        <p:spPr>
          <a:xfrm>
            <a:off x="4713742" y="6251644"/>
            <a:ext cx="6664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2. Çalışmaya dahil edilen grupların demografik verileri</a:t>
            </a:r>
          </a:p>
        </p:txBody>
      </p:sp>
    </p:spTree>
    <p:extLst>
      <p:ext uri="{BB962C8B-B14F-4D97-AF65-F5344CB8AC3E}">
        <p14:creationId xmlns:p14="http://schemas.microsoft.com/office/powerpoint/2010/main" val="1355918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56FC7A3-F7BA-48C7-B993-1E2D2CA36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4DCC1F8-EE31-4824-89C9-F46A95EAA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</a:t>
            </a:r>
            <a:r>
              <a:rPr lang="tr-TR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.2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Gruplara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intra-op.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sürelerin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5247615-BB3A-42FD-B5AF-F5A24CC65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3012502"/>
            <a:ext cx="10595911" cy="286089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2C1396D7-60CA-4AFD-BBEC-A4B6811EE660}"/>
              </a:ext>
            </a:extLst>
          </p:cNvPr>
          <p:cNvSpPr txBox="1"/>
          <p:nvPr/>
        </p:nvSpPr>
        <p:spPr>
          <a:xfrm>
            <a:off x="802005" y="6002215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3. Gruplara göre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-op. sürelerin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2243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51FB607-5C3D-48F5-A3D9-5C218B459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40F0BCD-70C5-4A4D-9250-0BA2C0950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6.3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Gruplara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ACT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sürelerin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6582782-18E7-4DFA-98C3-A7569CAE3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3171441"/>
            <a:ext cx="10595911" cy="254301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C28B7B6-FAA9-41BA-ACDD-0EF55581EA39}"/>
              </a:ext>
            </a:extLst>
          </p:cNvPr>
          <p:cNvSpPr txBox="1"/>
          <p:nvPr/>
        </p:nvSpPr>
        <p:spPr>
          <a:xfrm>
            <a:off x="802005" y="6002215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4. Gruplara göre ACT. sürelerin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598600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51FB607-5C3D-48F5-A3D9-5C218B459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40F0BCD-70C5-4A4D-9250-0BA2C0950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gruplar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değerlerinin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5C829F8-A590-4C49-9917-1C1E61CD2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66" y="2697424"/>
            <a:ext cx="11761667" cy="358269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9B4DA60-ABE6-47C8-AC7E-174330248126}"/>
              </a:ext>
            </a:extLst>
          </p:cNvPr>
          <p:cNvSpPr txBox="1"/>
          <p:nvPr/>
        </p:nvSpPr>
        <p:spPr>
          <a:xfrm>
            <a:off x="798043" y="6224121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5. Grup içi ve gruplar arası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değerlerinin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1655656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CB9A79E-AC71-492D-9847-D99E2F219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CA0E8D0-1083-45A1-868F-AF68EEF2F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6.5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Gruplara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drenaj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değerlerinin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8DBD05E-5F51-4E53-B5F9-CA61161B1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3171441"/>
            <a:ext cx="10595911" cy="254301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B891ED2-1495-4A96-983C-7E6A6E11172B}"/>
              </a:ext>
            </a:extLst>
          </p:cNvPr>
          <p:cNvSpPr txBox="1"/>
          <p:nvPr/>
        </p:nvSpPr>
        <p:spPr>
          <a:xfrm>
            <a:off x="795142" y="5864652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6. Gruplara göre drenaj değerlerinin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2649131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5B85FF-9EAB-42D1-815B-446ADBF7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D3B11FF6-8DC7-4A30-A1EB-745F7DEA0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6.6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Gruplara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eritrosit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süspansiyonu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(ES), tam kan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taze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donmuş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plazma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(TDP)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ortanca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değerlerinin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BEE583B-F39E-4536-84EB-846215EFB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3184687"/>
            <a:ext cx="10595911" cy="251652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4810C2C0-3C1A-4EC1-A42C-9C10C3459693}"/>
              </a:ext>
            </a:extLst>
          </p:cNvPr>
          <p:cNvSpPr txBox="1"/>
          <p:nvPr/>
        </p:nvSpPr>
        <p:spPr>
          <a:xfrm>
            <a:off x="795142" y="5864652"/>
            <a:ext cx="10595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7. Gruplara göre eritrosit süspansiyonu (ES), tam kan ve taze donmuş plazma (TDP) ortanca değerlerinin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270402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5B85FF-9EAB-42D1-815B-446ADBF7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D3B11FF6-8DC7-4A30-A1EB-745F7DEA0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6.7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gruplar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değerlerinin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1698D65-4E57-430D-9E5C-9A62C7701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2559232"/>
            <a:ext cx="10595906" cy="3886887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E8BC097F-B308-4D67-829F-6A8842DA6CE0}"/>
              </a:ext>
            </a:extLst>
          </p:cNvPr>
          <p:cNvSpPr txBox="1"/>
          <p:nvPr/>
        </p:nvSpPr>
        <p:spPr>
          <a:xfrm>
            <a:off x="795142" y="6395824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8. Grup içi ve gruplar arası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değerlerinin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3803471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5B85FF-9EAB-42D1-815B-446ADBF7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8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D3B11FF6-8DC7-4A30-A1EB-745F7DEA0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6.8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gruplar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oksijen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değerlerinin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325783E-1990-49F3-919D-6E3CC7489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25" y="2491124"/>
            <a:ext cx="11549549" cy="390470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3DAE840-CC51-4EF9-AE4F-19D0E38F0B70}"/>
              </a:ext>
            </a:extLst>
          </p:cNvPr>
          <p:cNvSpPr txBox="1"/>
          <p:nvPr/>
        </p:nvSpPr>
        <p:spPr>
          <a:xfrm>
            <a:off x="795142" y="6395824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9. Grup içi ve gruplar arası oksijen değerlerinin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3645284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EF8E307-D41F-4B88-9005-232514EF3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>
            <a:normAutofit/>
          </a:bodyPr>
          <a:lstStyle/>
          <a:p>
            <a:pPr algn="r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AA6BCD-5E0E-4589-8D31-6C9CCF49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6.9 Grup içi ve gruplar arası </a:t>
            </a:r>
            <a:r>
              <a:rPr lang="tr-TR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laktat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değerlerinin karşılaştırılması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C2A284B-8AA6-465B-8F4A-9CFE86E33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670" y="2638926"/>
            <a:ext cx="9076855" cy="360804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47FCCEA-5F0D-4E21-B0E3-D679486BCE86}"/>
              </a:ext>
            </a:extLst>
          </p:cNvPr>
          <p:cNvSpPr txBox="1"/>
          <p:nvPr/>
        </p:nvSpPr>
        <p:spPr>
          <a:xfrm>
            <a:off x="795142" y="6293237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10. Grup içi ve gruplar arası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laktak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değerinin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2398021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16B4EF1-3004-413B-93CB-AB2EC605D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2" y="479990"/>
            <a:ext cx="360540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tr-TR" sz="2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Bulgular</a:t>
            </a:r>
            <a:endParaRPr lang="en-US" sz="2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39665" y="685571"/>
            <a:ext cx="0" cy="914400"/>
          </a:xfrm>
          <a:prstGeom prst="line">
            <a:avLst/>
          </a:prstGeom>
          <a:ln w="190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1037828-8177-480B-8ED4-2BBDBD15A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8783" y="411881"/>
            <a:ext cx="6512265" cy="14617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</a:t>
            </a:r>
            <a:r>
              <a:rPr lang="tr-TR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Gruplara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göre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post-op.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sürelerin</a:t>
            </a:r>
            <a:r>
              <a:rPr lang="en-US" sz="2400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1FC52F2-21B7-4C36-8752-7CEB466E5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42" y="2999258"/>
            <a:ext cx="10595911" cy="288738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A74A4E9-2B3E-4758-857D-1CE5D8DCFDDA}"/>
              </a:ext>
            </a:extLst>
          </p:cNvPr>
          <p:cNvSpPr txBox="1"/>
          <p:nvPr/>
        </p:nvSpPr>
        <p:spPr>
          <a:xfrm>
            <a:off x="795137" y="6018540"/>
            <a:ext cx="1059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11. Gruplara göre post-op sürelerin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829985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F52960F-51B1-486E-84EC-DBCFAA41C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SUNUM İÇERİĞİ</a:t>
            </a: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İçerik Yer Tutucusu 2">
            <a:extLst>
              <a:ext uri="{FF2B5EF4-FFF2-40B4-BE49-F238E27FC236}">
                <a16:creationId xmlns:a16="http://schemas.microsoft.com/office/drawing/2014/main" id="{74A828CF-0E53-4D9A-B6A9-E6FABE314F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0004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989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738EE7-B9C0-4FAC-87B3-3275F20E4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SONUÇ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AE48C7-7FE6-4EA9-A06D-3BEC3E8FE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 olarak mini devre (MECC)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ekstrakorporal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dolaşım sistemi artırılmış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biyouyumlu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kan-yüzey teması azaltılmış ve daha az prime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solusyonu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ekstrakorporal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dolaşım sistemidir. 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Çalışmamızın ana bulgularından olan ACT zamanı, serum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laktat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hematokrit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eritrosit süspansiyonu ve taze donmuş plazma kullanımı, yoğun bakım drenaj miktarına ek olarak doku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oksijenizasyonu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düzeyleri; 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MECC lehine ACT, serum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laktat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düzeyi ve yoğun bakım drenaj miktarları hasta açısından anlamlı fayda gösterse de; öte yandan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trombosit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eritrosit ve taze donmuş plazma kullanımına ek olarak serum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hematokrit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in-op. oksijenizasyon lehine geleneksel sistemlerle karşılaştırıldığında anlamlı bir fark bulunmamıştır.</a:t>
            </a:r>
          </a:p>
          <a:p>
            <a:pPr marL="0" indent="0" algn="just">
              <a:buNone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Ekstrakorporal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dolaşımda artırılmış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biyouyumu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kan temas yüzeyinin azaltılması, düşük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kullanılması gibi avantajlarından dolayı ileriki yıllarda KOAH, KBY ve ileri yaş gibi risk faktörleri taşıyan hastalarda doku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perfüzyonu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 MECC sistem kullanımının yaygınlaşacak bir yöntem olduğu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517642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EB78A42-1620-4D09-A3F1-139B46EE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04C69-2BBA-43D3-9C21-83395F112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Çelebioğlu B, Özer E.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Kardiyopulmoner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Bypass ve Sistemik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İnflamatuar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Yanıt. Hacettepe Tıp Dergisi. 35; 18-26, 2004.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Apostolakis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EE,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Koletsis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Baikoussis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Siminelakis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SN,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Papadopoulos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GS.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intraoperative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injury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cardiopulmonary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bypass.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cardiothoracic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5(1); 1, 2010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Gaillard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Ponzio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Chauffert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Gerhardt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M-F,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Deleuze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P, et al.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inflammatory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coronary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bypass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grafting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minimal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CardioThoracic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22(4); 527-33, 2002. </a:t>
            </a:r>
          </a:p>
        </p:txBody>
      </p:sp>
    </p:spTree>
    <p:extLst>
      <p:ext uri="{BB962C8B-B14F-4D97-AF65-F5344CB8AC3E}">
        <p14:creationId xmlns:p14="http://schemas.microsoft.com/office/powerpoint/2010/main" val="494400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D9C1C64-90E1-4319-8E45-15692F09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tr-TR" sz="4000" dirty="0">
                <a:solidFill>
                  <a:srgbClr val="FFFFFF"/>
                </a:solidFill>
              </a:rPr>
              <a:t>9. TEŞEKKÜR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4FEDF3-8CE6-4EA7-AB5C-99AEAEE39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sz="2000" dirty="0"/>
              <a:t>Bu çalışmada emeği geçen başta merhum </a:t>
            </a:r>
            <a:r>
              <a:rPr lang="tr-TR" sz="2000" dirty="0" err="1"/>
              <a:t>Prof.Dr</a:t>
            </a:r>
            <a:r>
              <a:rPr lang="tr-TR" sz="2000" dirty="0"/>
              <a:t>. İlker </a:t>
            </a:r>
            <a:r>
              <a:rPr lang="tr-TR" sz="2000" dirty="0" err="1"/>
              <a:t>MATARACI’ya</a:t>
            </a:r>
            <a:r>
              <a:rPr lang="tr-TR" sz="2000" dirty="0"/>
              <a:t>, </a:t>
            </a:r>
            <a:r>
              <a:rPr lang="tr-TR" sz="2000" dirty="0" err="1"/>
              <a:t>Perf</a:t>
            </a:r>
            <a:r>
              <a:rPr lang="tr-TR" sz="2000" dirty="0"/>
              <a:t>. Türkan </a:t>
            </a:r>
            <a:r>
              <a:rPr lang="tr-TR" sz="2000" dirty="0" err="1"/>
              <a:t>OKYAY’a</a:t>
            </a:r>
            <a:r>
              <a:rPr lang="tr-TR" sz="2000" dirty="0"/>
              <a:t>, Ahi Evren Göğüs Kalp ve Damar Cerrahisi Perfüzyon Birimi ve Kalp Damar Cerrahisi ekibine sonsuz teşekkürlerimi sunarım.</a:t>
            </a:r>
          </a:p>
          <a:p>
            <a:pPr marL="0" indent="0" algn="just">
              <a:buNone/>
            </a:pPr>
            <a:r>
              <a:rPr lang="tr-TR" sz="2000" dirty="0"/>
              <a:t>İlgi ve dikkatiniz için teşekkür eder, bol sözlü ve poster bildirisiyle geçen bir akademik yaşam dilerim.</a:t>
            </a:r>
          </a:p>
        </p:txBody>
      </p:sp>
    </p:spTree>
    <p:extLst>
      <p:ext uri="{BB962C8B-B14F-4D97-AF65-F5344CB8AC3E}">
        <p14:creationId xmlns:p14="http://schemas.microsoft.com/office/powerpoint/2010/main" val="364958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6A7EBAF-72BB-46A0-B7E4-15CAB45A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MECC Sisteminin Amacı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9C256C-C38F-494E-B2DD-D01CBA190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MECC sistemi tasarlanırken kanın yapay yüzeyle temasını azaltarak sistemin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biyouyumunu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artırmak böylece inflamatuar cevabını azaltmak hedeflenmiştir. </a:t>
            </a:r>
            <a:r>
              <a:rPr lang="tr-TR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cevabı azaltmak için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biyouyumu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artırılmış,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kaplı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aprotin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astarlanmış; rezervuarı doğrudan hastanın kendisi olan, kanın hava ve yapay yüzeyle temasının en aza indirgendiği mini devre (MECC) EKD sistemidir.</a:t>
            </a:r>
            <a:r>
              <a:rPr lang="tr-TR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suckerleri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bulunmayan bu sistemde,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eritrositler yıkanıp tekrar kullanılır, kan hava ile temas etmeden tamamen kapalı devreden geçer, yüksek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biyouyumlu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kaplı olması nedeniyle inflamatuar cevabı daha düşüktür.</a:t>
            </a:r>
          </a:p>
        </p:txBody>
      </p:sp>
    </p:spTree>
    <p:extLst>
      <p:ext uri="{BB962C8B-B14F-4D97-AF65-F5344CB8AC3E}">
        <p14:creationId xmlns:p14="http://schemas.microsoft.com/office/powerpoint/2010/main" val="1141102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6A7EBAF-72BB-46A0-B7E4-15CAB45A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MECC sistem ve ekipmanları</a:t>
            </a:r>
          </a:p>
        </p:txBody>
      </p:sp>
      <p:pic>
        <p:nvPicPr>
          <p:cNvPr id="9" name="İçerik Yer Tutucusu 4">
            <a:extLst>
              <a:ext uri="{FF2B5EF4-FFF2-40B4-BE49-F238E27FC236}">
                <a16:creationId xmlns:a16="http://schemas.microsoft.com/office/drawing/2014/main" id="{D9508939-3691-4A21-A20C-1C90DD6ED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48" y="1605474"/>
            <a:ext cx="8382000" cy="4604826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84A1C117-D560-4535-BBB3-B273376A39D1}"/>
              </a:ext>
            </a:extLst>
          </p:cNvPr>
          <p:cNvSpPr txBox="1"/>
          <p:nvPr/>
        </p:nvSpPr>
        <p:spPr>
          <a:xfrm>
            <a:off x="4057650" y="6210300"/>
            <a:ext cx="5314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Şek.1. Mini devre (MECC) sistem ve ekipmanları</a:t>
            </a:r>
          </a:p>
        </p:txBody>
      </p:sp>
    </p:spTree>
    <p:extLst>
      <p:ext uri="{BB962C8B-B14F-4D97-AF65-F5344CB8AC3E}">
        <p14:creationId xmlns:p14="http://schemas.microsoft.com/office/powerpoint/2010/main" val="3998330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878DCB15-7E20-44DA-922B-A01E08694FFC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Geleneksel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Devreler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ile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Mini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Devrelerin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Karşılaştırılması</a:t>
            </a:r>
            <a:endParaRPr lang="en-US" sz="3400" dirty="0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İçerik Yer Tutucusu 4">
            <a:extLst>
              <a:ext uri="{FF2B5EF4-FFF2-40B4-BE49-F238E27FC236}">
                <a16:creationId xmlns:a16="http://schemas.microsoft.com/office/drawing/2014/main" id="{45B0B232-816F-4695-A9D8-9DFE3E8EB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8272"/>
          <a:stretch/>
        </p:blipFill>
        <p:spPr>
          <a:xfrm>
            <a:off x="331567" y="2536526"/>
            <a:ext cx="5455917" cy="3465689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Resim 5">
            <a:extLst>
              <a:ext uri="{FF2B5EF4-FFF2-40B4-BE49-F238E27FC236}">
                <a16:creationId xmlns:a16="http://schemas.microsoft.com/office/drawing/2014/main" id="{BE03FFB7-682A-4AD8-BA4F-FE0DBBAB8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073" y="3289537"/>
            <a:ext cx="5455917" cy="2272198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225AD41C-6ECA-437A-B8FF-D0DC91C87B77}"/>
              </a:ext>
            </a:extLst>
          </p:cNvPr>
          <p:cNvSpPr txBox="1"/>
          <p:nvPr/>
        </p:nvSpPr>
        <p:spPr>
          <a:xfrm>
            <a:off x="802006" y="6002215"/>
            <a:ext cx="5314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Şek.2. Mini devre (MECC) ve geleneksel devre karşılaştırılması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EB2CABB-257E-4AA8-A7FB-4CFC794A6BC4}"/>
              </a:ext>
            </a:extLst>
          </p:cNvPr>
          <p:cNvSpPr txBox="1"/>
          <p:nvPr/>
        </p:nvSpPr>
        <p:spPr>
          <a:xfrm>
            <a:off x="6515895" y="5538498"/>
            <a:ext cx="5314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 1. Mini devre (MECC) ve geleneksel devre karşılaştırılması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11901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D247C4D-5E2B-46FA-AF85-4933B2DF0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Gereç ve Yöntem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459C3-4F3B-40E8-83D3-92F5BB67D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 T.C. S.B. S.B.Ü. Ahi Evren Göğüs Kalp ve Damar Cerrahisi Hastanesi Kalp ve Damar Cerrahisi Kliniğinde yapılmıştır. Çalışmaya 2017 - 2018 tarihleri arasında izole koroner arter baypas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greft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cerrahisi yapılan ardışık 40 hasta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randomize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dahil edilmiştir. Bu çalışma retrospektif ve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kesitsel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aynı cerrahi ve anestezi ekibiyle tek merkezde yapılmıştır.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Çalışmamızda hastalar 2 gruba ayrılmıştır: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1 (n:20) konvansiyonel kardiyopulmoner bypass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2 (n:20) MECC</a:t>
            </a:r>
          </a:p>
        </p:txBody>
      </p:sp>
    </p:spTree>
    <p:extLst>
      <p:ext uri="{BB962C8B-B14F-4D97-AF65-F5344CB8AC3E}">
        <p14:creationId xmlns:p14="http://schemas.microsoft.com/office/powerpoint/2010/main" val="229201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A907DBB-7FFA-4312-B093-58A7F14DE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Gereç ve Yöntem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54F534-C16C-4718-9EEC-8A5CC4639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Veriler hazırlanan hasta veri takip formu ile her iki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ekstrakorporal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vücut dışı dolaşım sistemi için karşılaştırılarak kayıt edilmiştir.</a:t>
            </a:r>
          </a:p>
          <a:p>
            <a:pPr algn="just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Hastaların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-op. verilerinde demografik verileri ve ek hastalıkları tespit edilmiştir.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İntra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-op. verilerinde kullanılan vücut dışı dolaşım sistemi, kros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klemp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süresi, KPB süresi, ACT zamanı ve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özefagus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ısısı kayıt edilmiştir.</a:t>
            </a:r>
          </a:p>
          <a:p>
            <a:pPr algn="just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Post-op. verilerinde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ekstübasyon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süresi, post-op. yoğun bakım ve KVC yatış süresi, drenaj miktarı, alınan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inotropik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destek, kullanılan kan ürünleri, post-op. AF değerlendirilmiştir. Hastaların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arteriyel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 gazı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değerleri için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preoperatif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intraoperatif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postoperatif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post-op. 1. gün, post-op. 2. gün ve post-op. 3. gün olmak üzere 6 farklı zamanda bakılmıştır.</a:t>
            </a:r>
          </a:p>
          <a:p>
            <a:pPr algn="just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Çalışmaya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elektif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planlanan,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ejeksiyon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fraksiyonu % 40 ve üzeri, izole KABG operasyonu yapılan, post-op. revizyon ameliyatına alınmayan hastalar dahil edilmiştir.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57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EB78A42-1620-4D09-A3F1-139B46EE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Gereç ve Yöntem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04C69-2BBA-43D3-9C21-83395F112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Veriler IBM SPSS V23 ile analiz edildi. Verilerin normal dağılıma uygunluğu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Shapiro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Wilk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incelendi. Normal dağılım göstermeyen verilerin gruplar arası karşılaştırılmasında Mann-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testi, grup içi karşılaştırmalarında ise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Friedman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testi kullanıldı. Normal dağılım gösteren verilerin incelenmesinde ise gruplar arası karşılaştırmalar için bağımsız örnekler t testi, gruplar içi karşılaştırmalarda ise tekrarlı ölçümler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varyans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 kullanıldı. Kategorik verilerin incelenmesinde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kikare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testi kullanıldı. Normal dağılan veriler ortalama ± standart sapma olarak normal dağılmayan veriler ise ortanca (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olarak sunuldu. Kategorik veriler frekans (yüzde) olarak ifade edildi. Önem düzeyi p&lt;0,05 olarak alındı.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9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B7E295C-6A3B-4FE4-94B1-D6586BA0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tr-TR" sz="3400" i="0" u="none" strike="noStrike" baseline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KPB Perfüzyon Protokolü</a:t>
            </a:r>
            <a:endParaRPr lang="tr-TR" sz="3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7835C8-96FF-4105-B6E2-213B7C037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1 için: Roller pompa,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softline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kaplı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hollow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-fiber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oksijenatör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kaplı 3/8 x 3/32 inç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arteriyel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1/2 x 3/32 inç venöz hatlar kullanıldı. Prime volüm 100 ml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mannitol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+ 1000 ml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ringer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hazırlandı. Heparin 300 Ü/kg uygulandı. ACT değeri 450 - 500 saniye arasında ölçüldü.</a:t>
            </a:r>
          </a:p>
          <a:p>
            <a:pPr algn="just"/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2 için: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Centrifugal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pompa,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bioline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oksijenatör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kaplı 3/8 x 3/32 inç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arteriyel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venöz hatlar kullanıldı. Prime volüm 100 ml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mannitol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+ 500 ml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ringer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+ 500 ml kan (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kanülasyon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retrograd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otolog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olarak hazırlandı. Heparin 150 Ü/kg uygulandı. ACT değeri 250 - 300 saniye arasında ölçüldü.</a:t>
            </a:r>
          </a:p>
          <a:p>
            <a:pPr algn="just"/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iki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gruptada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aort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kanülü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iki yönlü (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venöz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kanül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kullanıldı. Ayrıca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kardiyopleji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kanül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yerleştirildi. Heparin, </a:t>
            </a:r>
            <a:r>
              <a:rPr lang="tr-TR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protamin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bire bir oranında nötralize edildi.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697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5C3818B62AF36E4F95E3D8202C2217CE" ma:contentTypeVersion="5" ma:contentTypeDescription="Yeni belge oluşturun." ma:contentTypeScope="" ma:versionID="feee99383e6098bc92f212ec93f90dda">
  <xsd:schema xmlns:xsd="http://www.w3.org/2001/XMLSchema" xmlns:xs="http://www.w3.org/2001/XMLSchema" xmlns:p="http://schemas.microsoft.com/office/2006/metadata/properties" xmlns:ns3="ec359e1b-6857-4300-bbc5-68f81ab6f81d" xmlns:ns4="48f46e2a-5558-4719-b23e-11f3c57d5389" targetNamespace="http://schemas.microsoft.com/office/2006/metadata/properties" ma:root="true" ma:fieldsID="a23e57b24bfad283300f20fad43beaaa" ns3:_="" ns4:_="">
    <xsd:import namespace="ec359e1b-6857-4300-bbc5-68f81ab6f81d"/>
    <xsd:import namespace="48f46e2a-5558-4719-b23e-11f3c57d538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359e1b-6857-4300-bbc5-68f81ab6f8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46e2a-5558-4719-b23e-11f3c57d5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4391F8-65DF-41C5-BC8A-48FA052E22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359e1b-6857-4300-bbc5-68f81ab6f81d"/>
    <ds:schemaRef ds:uri="48f46e2a-5558-4719-b23e-11f3c57d53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7DAF10-B44F-498E-91B0-3773283EE1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914C29-1973-424A-80EC-0E4F1927F485}">
  <ds:schemaRefs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48f46e2a-5558-4719-b23e-11f3c57d5389"/>
    <ds:schemaRef ds:uri="ec359e1b-6857-4300-bbc5-68f81ab6f81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1641</Words>
  <Application>Microsoft Office PowerPoint</Application>
  <PresentationFormat>Geniş ekran</PresentationFormat>
  <Paragraphs>129</Paragraphs>
  <Slides>22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Tw Cen MT</vt:lpstr>
      <vt:lpstr>Office Teması</vt:lpstr>
      <vt:lpstr>MİNİMAL EKSTRAKORPOREAL SİSTEMLERİN GELENEKSEL SİSTEMLERLE KARŞILAŞTIRILMASI</vt:lpstr>
      <vt:lpstr>SUNUM İÇERİĞİ</vt:lpstr>
      <vt:lpstr>MECC Sisteminin Amacı</vt:lpstr>
      <vt:lpstr>2. MECC sistem ve ekipmanları</vt:lpstr>
      <vt:lpstr>PowerPoint Sunusu</vt:lpstr>
      <vt:lpstr>4. Gereç ve Yöntem</vt:lpstr>
      <vt:lpstr>4. Gereç ve Yöntem</vt:lpstr>
      <vt:lpstr>4. Gereç ve Yöntem</vt:lpstr>
      <vt:lpstr>5. KPB Perfüzyon Protokolü</vt:lpstr>
      <vt:lpstr>6.1 Çalışmaya dahil edilen grupların demografik verileri</vt:lpstr>
      <vt:lpstr>Bulgular</vt:lpstr>
      <vt:lpstr>Bulgular</vt:lpstr>
      <vt:lpstr>Bulgular</vt:lpstr>
      <vt:lpstr>Bulgular</vt:lpstr>
      <vt:lpstr>Bulgular</vt:lpstr>
      <vt:lpstr>Bulgular</vt:lpstr>
      <vt:lpstr>Bulgular</vt:lpstr>
      <vt:lpstr>Bulgular</vt:lpstr>
      <vt:lpstr>Bulgular</vt:lpstr>
      <vt:lpstr>7. SONUÇ</vt:lpstr>
      <vt:lpstr>8. KAYNAKÇA</vt:lpstr>
      <vt:lpstr>9. TEŞEKKÜR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barış eren yüce</dc:creator>
  <cp:lastModifiedBy>tekniks</cp:lastModifiedBy>
  <cp:revision>16</cp:revision>
  <dcterms:created xsi:type="dcterms:W3CDTF">2021-10-19T16:47:44Z</dcterms:created>
  <dcterms:modified xsi:type="dcterms:W3CDTF">2021-11-06T18:55:18Z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0x0101005C3818B62AF36E4F95E3D8202C2217CE</vt:lpwstr>
  </property>
</Properties>
</file>