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 id="2147483982" r:id="rId2"/>
    <p:sldMasterId id="2147483994" r:id="rId3"/>
  </p:sldMasterIdLst>
  <p:notesMasterIdLst>
    <p:notesMasterId r:id="rId41"/>
  </p:notesMasterIdLst>
  <p:sldIdLst>
    <p:sldId id="378" r:id="rId4"/>
    <p:sldId id="392" r:id="rId5"/>
    <p:sldId id="393" r:id="rId6"/>
    <p:sldId id="434" r:id="rId7"/>
    <p:sldId id="353" r:id="rId8"/>
    <p:sldId id="312" r:id="rId9"/>
    <p:sldId id="394" r:id="rId10"/>
    <p:sldId id="427" r:id="rId11"/>
    <p:sldId id="387" r:id="rId12"/>
    <p:sldId id="388" r:id="rId13"/>
    <p:sldId id="412" r:id="rId14"/>
    <p:sldId id="404" r:id="rId15"/>
    <p:sldId id="405" r:id="rId16"/>
    <p:sldId id="406" r:id="rId17"/>
    <p:sldId id="386" r:id="rId18"/>
    <p:sldId id="304" r:id="rId19"/>
    <p:sldId id="366" r:id="rId20"/>
    <p:sldId id="445" r:id="rId21"/>
    <p:sldId id="367" r:id="rId22"/>
    <p:sldId id="377" r:id="rId23"/>
    <p:sldId id="437" r:id="rId24"/>
    <p:sldId id="436" r:id="rId25"/>
    <p:sldId id="435" r:id="rId26"/>
    <p:sldId id="449" r:id="rId27"/>
    <p:sldId id="374" r:id="rId28"/>
    <p:sldId id="439" r:id="rId29"/>
    <p:sldId id="433" r:id="rId30"/>
    <p:sldId id="442" r:id="rId31"/>
    <p:sldId id="259" r:id="rId32"/>
    <p:sldId id="400" r:id="rId33"/>
    <p:sldId id="257" r:id="rId34"/>
    <p:sldId id="277" r:id="rId35"/>
    <p:sldId id="448" r:id="rId36"/>
    <p:sldId id="308" r:id="rId37"/>
    <p:sldId id="370" r:id="rId38"/>
    <p:sldId id="389" r:id="rId39"/>
    <p:sldId id="390" r:id="rId4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5157"/>
    <p:restoredTop sz="94676"/>
  </p:normalViewPr>
  <p:slideViewPr>
    <p:cSldViewPr>
      <p:cViewPr varScale="1">
        <p:scale>
          <a:sx n="106" d="100"/>
          <a:sy n="106" d="100"/>
        </p:scale>
        <p:origin x="1256" y="16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al__ma_Sayfas_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74172185430463"/>
          <c:y val="5.3072625698324022E-2"/>
          <c:w val="0.81456953642384111"/>
          <c:h val="0.8994413407821229"/>
        </c:manualLayout>
      </c:layout>
      <c:barChart>
        <c:barDir val="col"/>
        <c:grouping val="clustered"/>
        <c:varyColors val="0"/>
        <c:ser>
          <c:idx val="0"/>
          <c:order val="0"/>
          <c:tx>
            <c:strRef>
              <c:f>Sheet1!$A$2</c:f>
              <c:strCache>
                <c:ptCount val="1"/>
              </c:strCache>
            </c:strRef>
          </c:tx>
          <c:spPr>
            <a:solidFill>
              <a:srgbClr val="FF99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Sheet1!$B$2:$D$2</c:f>
              <c:numCache>
                <c:formatCode>General</c:formatCode>
                <c:ptCount val="3"/>
              </c:numCache>
            </c:numRef>
          </c:val>
          <c:extLst>
            <c:ext xmlns:c16="http://schemas.microsoft.com/office/drawing/2014/chart" uri="{C3380CC4-5D6E-409C-BE32-E72D297353CC}">
              <c16:uniqueId val="{00000000-AED9-4C41-BE2B-6BD1FCFC65CC}"/>
            </c:ext>
          </c:extLst>
        </c:ser>
        <c:ser>
          <c:idx val="1"/>
          <c:order val="1"/>
          <c:tx>
            <c:strRef>
              <c:f>Sheet1!$A$3</c:f>
              <c:strCache>
                <c:ptCount val="1"/>
              </c:strCache>
            </c:strRef>
          </c:tx>
          <c:spPr>
            <a:solidFill>
              <a:srgbClr val="FFFF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Sheet1!$B$3:$D$3</c:f>
              <c:numCache>
                <c:formatCode>General</c:formatCode>
                <c:ptCount val="3"/>
              </c:numCache>
            </c:numRef>
          </c:val>
          <c:extLst>
            <c:ext xmlns:c16="http://schemas.microsoft.com/office/drawing/2014/chart" uri="{C3380CC4-5D6E-409C-BE32-E72D297353CC}">
              <c16:uniqueId val="{00000001-AED9-4C41-BE2B-6BD1FCFC65CC}"/>
            </c:ext>
          </c:extLst>
        </c:ser>
        <c:ser>
          <c:idx val="2"/>
          <c:order val="2"/>
          <c:tx>
            <c:strRef>
              <c:f>Sheet1!$A$4</c:f>
              <c:strCache>
                <c:ptCount val="1"/>
              </c:strCache>
            </c:strRef>
          </c:tx>
          <c:spPr>
            <a:solidFill>
              <a:srgbClr val="00CC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Sheet1!$B$4:$D$4</c:f>
              <c:numCache>
                <c:formatCode>General</c:formatCode>
                <c:ptCount val="3"/>
              </c:numCache>
            </c:numRef>
          </c:val>
          <c:extLst>
            <c:ext xmlns:c16="http://schemas.microsoft.com/office/drawing/2014/chart" uri="{C3380CC4-5D6E-409C-BE32-E72D297353CC}">
              <c16:uniqueId val="{00000002-AED9-4C41-BE2B-6BD1FCFC65CC}"/>
            </c:ext>
          </c:extLst>
        </c:ser>
        <c:dLbls>
          <c:showLegendKey val="0"/>
          <c:showVal val="0"/>
          <c:showCatName val="0"/>
          <c:showSerName val="0"/>
          <c:showPercent val="0"/>
          <c:showBubbleSize val="0"/>
        </c:dLbls>
        <c:gapWidth val="150"/>
        <c:axId val="1995216095"/>
        <c:axId val="1"/>
      </c:barChart>
      <c:catAx>
        <c:axId val="1995216095"/>
        <c:scaling>
          <c:orientation val="minMax"/>
        </c:scaling>
        <c:delete val="0"/>
        <c:axPos val="b"/>
        <c:numFmt formatCode="General" sourceLinked="1"/>
        <c:majorTickMark val="none"/>
        <c:minorTickMark val="none"/>
        <c:tickLblPos val="none"/>
        <c:spPr>
          <a:ln w="39057">
            <a:solidFill>
              <a:srgbClr val="99CCFF"/>
            </a:solidFill>
            <a:prstDash val="solid"/>
          </a:ln>
        </c:spPr>
        <c:crossAx val="1"/>
        <c:crossesAt val="0"/>
        <c:auto val="1"/>
        <c:lblAlgn val="ctr"/>
        <c:lblOffset val="100"/>
        <c:tickMarkSkip val="1"/>
        <c:noMultiLvlLbl val="0"/>
      </c:catAx>
      <c:valAx>
        <c:axId val="1"/>
        <c:scaling>
          <c:orientation val="minMax"/>
          <c:max val="100"/>
          <c:min val="10"/>
        </c:scaling>
        <c:delete val="0"/>
        <c:axPos val="l"/>
        <c:numFmt formatCode="General" sourceLinked="0"/>
        <c:majorTickMark val="out"/>
        <c:minorTickMark val="none"/>
        <c:tickLblPos val="nextTo"/>
        <c:spPr>
          <a:ln w="39057">
            <a:solidFill>
              <a:srgbClr val="99CCFF"/>
            </a:solidFill>
            <a:prstDash val="solid"/>
          </a:ln>
        </c:spPr>
        <c:txPr>
          <a:bodyPr rot="0" vert="horz"/>
          <a:lstStyle/>
          <a:p>
            <a:pPr>
              <a:defRPr sz="1640" b="1" i="0" u="none" strike="noStrike" baseline="0">
                <a:solidFill>
                  <a:schemeClr val="tx1"/>
                </a:solidFill>
                <a:latin typeface="Arial"/>
                <a:ea typeface="Arial"/>
                <a:cs typeface="Arial"/>
              </a:defRPr>
            </a:pPr>
            <a:endParaRPr lang="tr-TR"/>
          </a:p>
        </c:txPr>
        <c:crossAx val="1995216095"/>
        <c:crosses val="autoZero"/>
        <c:crossBetween val="between"/>
        <c:majorUnit val="10"/>
        <c:minorUnit val="10"/>
      </c:valAx>
      <c:spPr>
        <a:noFill/>
        <a:ln w="26038">
          <a:noFill/>
        </a:ln>
      </c:spPr>
    </c:plotArea>
    <c:plotVisOnly val="1"/>
    <c:dispBlanksAs val="gap"/>
    <c:showDLblsOverMax val="0"/>
  </c:chart>
  <c:spPr>
    <a:noFill/>
    <a:ln>
      <a:noFill/>
    </a:ln>
  </c:spPr>
  <c:txPr>
    <a:bodyPr/>
    <a:lstStyle/>
    <a:p>
      <a:pPr>
        <a:defRPr sz="1845" b="1" i="0" u="none" strike="noStrike" baseline="0">
          <a:solidFill>
            <a:srgbClr val="000000"/>
          </a:solidFill>
          <a:latin typeface="Arial"/>
          <a:ea typeface="Arial"/>
          <a:cs typeface="Arial"/>
        </a:defRPr>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74172185430463"/>
          <c:y val="5.3072625698324022E-2"/>
          <c:w val="0.81456953642384111"/>
          <c:h val="0.8994413407821229"/>
        </c:manualLayout>
      </c:layout>
      <c:barChart>
        <c:barDir val="col"/>
        <c:grouping val="clustered"/>
        <c:varyColors val="0"/>
        <c:ser>
          <c:idx val="0"/>
          <c:order val="0"/>
          <c:tx>
            <c:strRef>
              <c:f>Sheet1!$A$2</c:f>
              <c:strCache>
                <c:ptCount val="1"/>
              </c:strCache>
            </c:strRef>
          </c:tx>
          <c:spPr>
            <a:solidFill>
              <a:srgbClr val="FF99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Sheet1!$B$2:$D$2</c:f>
              <c:numCache>
                <c:formatCode>General</c:formatCode>
                <c:ptCount val="3"/>
              </c:numCache>
            </c:numRef>
          </c:val>
          <c:extLst>
            <c:ext xmlns:c16="http://schemas.microsoft.com/office/drawing/2014/chart" uri="{C3380CC4-5D6E-409C-BE32-E72D297353CC}">
              <c16:uniqueId val="{00000000-7B32-447C-9334-1667160E0481}"/>
            </c:ext>
          </c:extLst>
        </c:ser>
        <c:ser>
          <c:idx val="1"/>
          <c:order val="1"/>
          <c:tx>
            <c:strRef>
              <c:f>Sheet1!$A$3</c:f>
              <c:strCache>
                <c:ptCount val="1"/>
              </c:strCache>
            </c:strRef>
          </c:tx>
          <c:spPr>
            <a:solidFill>
              <a:srgbClr val="FFFF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Sheet1!$B$3:$D$3</c:f>
              <c:numCache>
                <c:formatCode>General</c:formatCode>
                <c:ptCount val="3"/>
              </c:numCache>
            </c:numRef>
          </c:val>
          <c:extLst>
            <c:ext xmlns:c16="http://schemas.microsoft.com/office/drawing/2014/chart" uri="{C3380CC4-5D6E-409C-BE32-E72D297353CC}">
              <c16:uniqueId val="{00000001-7B32-447C-9334-1667160E0481}"/>
            </c:ext>
          </c:extLst>
        </c:ser>
        <c:ser>
          <c:idx val="2"/>
          <c:order val="2"/>
          <c:tx>
            <c:strRef>
              <c:f>Sheet1!$A$4</c:f>
              <c:strCache>
                <c:ptCount val="1"/>
              </c:strCache>
            </c:strRef>
          </c:tx>
          <c:spPr>
            <a:solidFill>
              <a:srgbClr val="00CC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Sheet1!$B$4:$D$4</c:f>
              <c:numCache>
                <c:formatCode>General</c:formatCode>
                <c:ptCount val="3"/>
              </c:numCache>
            </c:numRef>
          </c:val>
          <c:extLst>
            <c:ext xmlns:c16="http://schemas.microsoft.com/office/drawing/2014/chart" uri="{C3380CC4-5D6E-409C-BE32-E72D297353CC}">
              <c16:uniqueId val="{00000002-7B32-447C-9334-1667160E0481}"/>
            </c:ext>
          </c:extLst>
        </c:ser>
        <c:dLbls>
          <c:showLegendKey val="0"/>
          <c:showVal val="0"/>
          <c:showCatName val="0"/>
          <c:showSerName val="0"/>
          <c:showPercent val="0"/>
          <c:showBubbleSize val="0"/>
        </c:dLbls>
        <c:gapWidth val="150"/>
        <c:axId val="1995217759"/>
        <c:axId val="1"/>
      </c:barChart>
      <c:catAx>
        <c:axId val="1995217759"/>
        <c:scaling>
          <c:orientation val="minMax"/>
        </c:scaling>
        <c:delete val="0"/>
        <c:axPos val="b"/>
        <c:numFmt formatCode="General" sourceLinked="1"/>
        <c:majorTickMark val="none"/>
        <c:minorTickMark val="none"/>
        <c:tickLblPos val="none"/>
        <c:spPr>
          <a:ln w="39057">
            <a:solidFill>
              <a:srgbClr val="99CCFF"/>
            </a:solidFill>
            <a:prstDash val="solid"/>
          </a:ln>
        </c:spPr>
        <c:crossAx val="1"/>
        <c:crossesAt val="0"/>
        <c:auto val="1"/>
        <c:lblAlgn val="ctr"/>
        <c:lblOffset val="100"/>
        <c:tickMarkSkip val="1"/>
        <c:noMultiLvlLbl val="0"/>
      </c:catAx>
      <c:valAx>
        <c:axId val="1"/>
        <c:scaling>
          <c:orientation val="minMax"/>
          <c:max val="100"/>
          <c:min val="10"/>
        </c:scaling>
        <c:delete val="0"/>
        <c:axPos val="l"/>
        <c:numFmt formatCode="General" sourceLinked="0"/>
        <c:majorTickMark val="out"/>
        <c:minorTickMark val="none"/>
        <c:tickLblPos val="nextTo"/>
        <c:spPr>
          <a:ln w="39057">
            <a:solidFill>
              <a:srgbClr val="99CCFF"/>
            </a:solidFill>
            <a:prstDash val="solid"/>
          </a:ln>
        </c:spPr>
        <c:txPr>
          <a:bodyPr rot="0" vert="horz"/>
          <a:lstStyle/>
          <a:p>
            <a:pPr>
              <a:defRPr sz="1640" b="1" i="0" u="none" strike="noStrike" baseline="0">
                <a:solidFill>
                  <a:schemeClr val="tx1"/>
                </a:solidFill>
                <a:latin typeface="Arial"/>
                <a:ea typeface="Arial"/>
                <a:cs typeface="Arial"/>
              </a:defRPr>
            </a:pPr>
            <a:endParaRPr lang="tr-TR"/>
          </a:p>
        </c:txPr>
        <c:crossAx val="1995217759"/>
        <c:crosses val="autoZero"/>
        <c:crossBetween val="between"/>
        <c:majorUnit val="10"/>
        <c:minorUnit val="10"/>
      </c:valAx>
      <c:spPr>
        <a:noFill/>
        <a:ln w="26038">
          <a:noFill/>
        </a:ln>
      </c:spPr>
    </c:plotArea>
    <c:plotVisOnly val="1"/>
    <c:dispBlanksAs val="gap"/>
    <c:showDLblsOverMax val="0"/>
  </c:chart>
  <c:spPr>
    <a:noFill/>
    <a:ln>
      <a:noFill/>
    </a:ln>
  </c:spPr>
  <c:txPr>
    <a:bodyPr/>
    <a:lstStyle/>
    <a:p>
      <a:pPr>
        <a:defRPr sz="1845" b="1" i="0" u="none" strike="noStrike" baseline="0">
          <a:solidFill>
            <a:srgbClr val="000000"/>
          </a:solidFill>
          <a:latin typeface="Arial"/>
          <a:ea typeface="Arial"/>
          <a:cs typeface="Arial"/>
        </a:defRPr>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74172185430463"/>
          <c:y val="5.3072625698324022E-2"/>
          <c:w val="0.81456953642384111"/>
          <c:h val="0.8994413407821229"/>
        </c:manualLayout>
      </c:layout>
      <c:barChart>
        <c:barDir val="col"/>
        <c:grouping val="clustered"/>
        <c:varyColors val="0"/>
        <c:ser>
          <c:idx val="0"/>
          <c:order val="0"/>
          <c:tx>
            <c:strRef>
              <c:f>Sheet1!$A$2</c:f>
              <c:strCache>
                <c:ptCount val="1"/>
              </c:strCache>
            </c:strRef>
          </c:tx>
          <c:spPr>
            <a:solidFill>
              <a:srgbClr val="FF99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Sheet1!$B$2:$D$2</c:f>
              <c:numCache>
                <c:formatCode>General</c:formatCode>
                <c:ptCount val="3"/>
              </c:numCache>
            </c:numRef>
          </c:val>
          <c:extLst>
            <c:ext xmlns:c16="http://schemas.microsoft.com/office/drawing/2014/chart" uri="{C3380CC4-5D6E-409C-BE32-E72D297353CC}">
              <c16:uniqueId val="{00000000-4A44-48AA-AF4B-A8EB8ED5C1A7}"/>
            </c:ext>
          </c:extLst>
        </c:ser>
        <c:ser>
          <c:idx val="1"/>
          <c:order val="1"/>
          <c:tx>
            <c:strRef>
              <c:f>Sheet1!$A$3</c:f>
              <c:strCache>
                <c:ptCount val="1"/>
              </c:strCache>
            </c:strRef>
          </c:tx>
          <c:spPr>
            <a:solidFill>
              <a:srgbClr val="FFFF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Sheet1!$B$3:$D$3</c:f>
              <c:numCache>
                <c:formatCode>General</c:formatCode>
                <c:ptCount val="3"/>
              </c:numCache>
            </c:numRef>
          </c:val>
          <c:extLst>
            <c:ext xmlns:c16="http://schemas.microsoft.com/office/drawing/2014/chart" uri="{C3380CC4-5D6E-409C-BE32-E72D297353CC}">
              <c16:uniqueId val="{00000001-4A44-48AA-AF4B-A8EB8ED5C1A7}"/>
            </c:ext>
          </c:extLst>
        </c:ser>
        <c:ser>
          <c:idx val="2"/>
          <c:order val="2"/>
          <c:tx>
            <c:strRef>
              <c:f>Sheet1!$A$4</c:f>
              <c:strCache>
                <c:ptCount val="1"/>
              </c:strCache>
            </c:strRef>
          </c:tx>
          <c:spPr>
            <a:solidFill>
              <a:srgbClr val="00CC66"/>
            </a:solidFill>
            <a:ln w="39057">
              <a:solidFill>
                <a:srgbClr val="000000"/>
              </a:solidFill>
              <a:prstDash val="solid"/>
            </a:ln>
          </c:spPr>
          <c:invertIfNegative val="0"/>
          <c:cat>
            <c:strRef>
              <c:f>Sheet1!$B$1:$D$1</c:f>
              <c:strCache>
                <c:ptCount val="3"/>
                <c:pt idx="0">
                  <c:v>5 mL</c:v>
                </c:pt>
                <c:pt idx="1">
                  <c:v>10 mL</c:v>
                </c:pt>
                <c:pt idx="2">
                  <c:v>15 mL</c:v>
                </c:pt>
              </c:strCache>
            </c:strRef>
          </c:cat>
          <c:val>
            <c:numRef>
              <c:f>Sheet1!$B$4:$D$4</c:f>
              <c:numCache>
                <c:formatCode>General</c:formatCode>
                <c:ptCount val="3"/>
              </c:numCache>
            </c:numRef>
          </c:val>
          <c:extLst>
            <c:ext xmlns:c16="http://schemas.microsoft.com/office/drawing/2014/chart" uri="{C3380CC4-5D6E-409C-BE32-E72D297353CC}">
              <c16:uniqueId val="{00000002-4A44-48AA-AF4B-A8EB8ED5C1A7}"/>
            </c:ext>
          </c:extLst>
        </c:ser>
        <c:dLbls>
          <c:showLegendKey val="0"/>
          <c:showVal val="0"/>
          <c:showCatName val="0"/>
          <c:showSerName val="0"/>
          <c:showPercent val="0"/>
          <c:showBubbleSize val="0"/>
        </c:dLbls>
        <c:gapWidth val="150"/>
        <c:axId val="2042562415"/>
        <c:axId val="1"/>
      </c:barChart>
      <c:catAx>
        <c:axId val="2042562415"/>
        <c:scaling>
          <c:orientation val="minMax"/>
        </c:scaling>
        <c:delete val="0"/>
        <c:axPos val="b"/>
        <c:numFmt formatCode="General" sourceLinked="1"/>
        <c:majorTickMark val="none"/>
        <c:minorTickMark val="none"/>
        <c:tickLblPos val="none"/>
        <c:spPr>
          <a:ln w="39057">
            <a:solidFill>
              <a:srgbClr val="99CCFF"/>
            </a:solidFill>
            <a:prstDash val="solid"/>
          </a:ln>
        </c:spPr>
        <c:crossAx val="1"/>
        <c:crossesAt val="0"/>
        <c:auto val="1"/>
        <c:lblAlgn val="ctr"/>
        <c:lblOffset val="100"/>
        <c:tickMarkSkip val="1"/>
        <c:noMultiLvlLbl val="0"/>
      </c:catAx>
      <c:valAx>
        <c:axId val="1"/>
        <c:scaling>
          <c:orientation val="minMax"/>
          <c:max val="100"/>
          <c:min val="10"/>
        </c:scaling>
        <c:delete val="0"/>
        <c:axPos val="l"/>
        <c:numFmt formatCode="General" sourceLinked="0"/>
        <c:majorTickMark val="out"/>
        <c:minorTickMark val="none"/>
        <c:tickLblPos val="nextTo"/>
        <c:spPr>
          <a:ln w="39057">
            <a:solidFill>
              <a:srgbClr val="99CCFF"/>
            </a:solidFill>
            <a:prstDash val="solid"/>
          </a:ln>
        </c:spPr>
        <c:txPr>
          <a:bodyPr rot="0" vert="horz"/>
          <a:lstStyle/>
          <a:p>
            <a:pPr>
              <a:defRPr sz="1640" b="1" i="0" u="none" strike="noStrike" baseline="0">
                <a:solidFill>
                  <a:schemeClr val="tx1"/>
                </a:solidFill>
                <a:latin typeface="Arial"/>
                <a:ea typeface="Arial"/>
                <a:cs typeface="Arial"/>
              </a:defRPr>
            </a:pPr>
            <a:endParaRPr lang="tr-TR"/>
          </a:p>
        </c:txPr>
        <c:crossAx val="2042562415"/>
        <c:crosses val="autoZero"/>
        <c:crossBetween val="between"/>
        <c:majorUnit val="10"/>
        <c:minorUnit val="10"/>
      </c:valAx>
      <c:spPr>
        <a:noFill/>
        <a:ln w="26038">
          <a:noFill/>
        </a:ln>
      </c:spPr>
    </c:plotArea>
    <c:plotVisOnly val="1"/>
    <c:dispBlanksAs val="gap"/>
    <c:showDLblsOverMax val="0"/>
  </c:chart>
  <c:spPr>
    <a:noFill/>
    <a:ln>
      <a:noFill/>
    </a:ln>
  </c:spPr>
  <c:txPr>
    <a:bodyPr/>
    <a:lstStyle/>
    <a:p>
      <a:pPr>
        <a:defRPr sz="1845" b="1" i="0" u="none" strike="noStrike" baseline="0">
          <a:solidFill>
            <a:srgbClr val="000000"/>
          </a:solidFill>
          <a:latin typeface="Arial"/>
          <a:ea typeface="Arial"/>
          <a:cs typeface="Arial"/>
        </a:defRPr>
      </a:pPr>
      <a:endParaRPr lang="tr-TR"/>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430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634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30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430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430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372CDD8-9431-4257-8C0E-D822808CB2DD}"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372CDD8-9431-4257-8C0E-D822808CB2DD}" type="slidenum">
              <a:rPr lang="tr-TR" altLang="tr-TR" smtClean="0"/>
              <a:pPr/>
              <a:t>5</a:t>
            </a:fld>
            <a:endParaRPr lang="tr-TR" altLang="tr-TR"/>
          </a:p>
        </p:txBody>
      </p:sp>
    </p:spTree>
    <p:extLst>
      <p:ext uri="{BB962C8B-B14F-4D97-AF65-F5344CB8AC3E}">
        <p14:creationId xmlns:p14="http://schemas.microsoft.com/office/powerpoint/2010/main" val="379516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77E37AF-3DF1-4F2D-9EE7-E622FB68B387}" type="slidenum">
              <a:rPr lang="tr-TR" altLang="tr-TR"/>
              <a:pPr eaLnBrk="1" hangingPunct="1">
                <a:spcBef>
                  <a:spcPct val="0"/>
                </a:spcBef>
              </a:pPr>
              <a:t>7</a:t>
            </a:fld>
            <a:endParaRPr lang="tr-TR" altLang="tr-TR"/>
          </a:p>
        </p:txBody>
      </p:sp>
      <p:sp>
        <p:nvSpPr>
          <p:cNvPr id="64515" name="Rectangle 2"/>
          <p:cNvSpPr>
            <a:spLocks noChangeArrowheads="1"/>
          </p:cNvSpPr>
          <p:nvPr/>
        </p:nvSpPr>
        <p:spPr bwMode="auto">
          <a:xfrm>
            <a:off x="3884613" y="0"/>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16" name="Rectangle 3"/>
          <p:cNvSpPr>
            <a:spLocks noChangeArrowheads="1"/>
          </p:cNvSpPr>
          <p:nvPr/>
        </p:nvSpPr>
        <p:spPr bwMode="auto">
          <a:xfrm>
            <a:off x="3884613" y="8686800"/>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15</a:t>
            </a:r>
          </a:p>
        </p:txBody>
      </p:sp>
      <p:sp>
        <p:nvSpPr>
          <p:cNvPr id="64517" name="Rectangle 4"/>
          <p:cNvSpPr>
            <a:spLocks noChangeArrowheads="1"/>
          </p:cNvSpPr>
          <p:nvPr/>
        </p:nvSpPr>
        <p:spPr bwMode="auto">
          <a:xfrm>
            <a:off x="0" y="868680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18" name="Rectangle 5"/>
          <p:cNvSpPr>
            <a:spLocks noChangeArrowheads="1"/>
          </p:cNvSpPr>
          <p:nvPr/>
        </p:nvSpPr>
        <p:spPr bwMode="auto">
          <a:xfrm>
            <a:off x="0" y="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19" name="Rectangle 6"/>
          <p:cNvSpPr>
            <a:spLocks noChangeArrowheads="1"/>
          </p:cNvSpPr>
          <p:nvPr/>
        </p:nvSpPr>
        <p:spPr bwMode="auto">
          <a:xfrm>
            <a:off x="3884613" y="0"/>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0" name="Rectangle 7"/>
          <p:cNvSpPr>
            <a:spLocks noChangeArrowheads="1"/>
          </p:cNvSpPr>
          <p:nvPr/>
        </p:nvSpPr>
        <p:spPr bwMode="auto">
          <a:xfrm>
            <a:off x="3884613" y="8686800"/>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3</a:t>
            </a:r>
          </a:p>
        </p:txBody>
      </p:sp>
      <p:sp>
        <p:nvSpPr>
          <p:cNvPr id="64521" name="Rectangle 8"/>
          <p:cNvSpPr>
            <a:spLocks noChangeArrowheads="1"/>
          </p:cNvSpPr>
          <p:nvPr/>
        </p:nvSpPr>
        <p:spPr bwMode="auto">
          <a:xfrm>
            <a:off x="0" y="868680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2" name="Rectangle 9"/>
          <p:cNvSpPr>
            <a:spLocks noChangeArrowheads="1"/>
          </p:cNvSpPr>
          <p:nvPr/>
        </p:nvSpPr>
        <p:spPr bwMode="auto">
          <a:xfrm>
            <a:off x="0" y="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3" name="Rectangle 10"/>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4" name="Rectangle 11"/>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4</a:t>
            </a:r>
          </a:p>
        </p:txBody>
      </p:sp>
      <p:sp>
        <p:nvSpPr>
          <p:cNvPr id="64525" name="Rectangle 12"/>
          <p:cNvSpPr>
            <a:spLocks noChangeArrowheads="1"/>
          </p:cNvSpPr>
          <p:nvPr/>
        </p:nvSpPr>
        <p:spPr bwMode="auto">
          <a:xfrm>
            <a:off x="0" y="8685213"/>
            <a:ext cx="29702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6" name="Rectangle 13"/>
          <p:cNvSpPr>
            <a:spLocks noChangeArrowheads="1"/>
          </p:cNvSpPr>
          <p:nvPr/>
        </p:nvSpPr>
        <p:spPr bwMode="auto">
          <a:xfrm>
            <a:off x="0" y="0"/>
            <a:ext cx="297021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7" name="Rectangle 14"/>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28" name="Rectangle 15"/>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4</a:t>
            </a:r>
          </a:p>
        </p:txBody>
      </p:sp>
      <p:sp>
        <p:nvSpPr>
          <p:cNvPr id="64529" name="Rectangle 16"/>
          <p:cNvSpPr>
            <a:spLocks noChangeArrowheads="1"/>
          </p:cNvSpPr>
          <p:nvPr/>
        </p:nvSpPr>
        <p:spPr bwMode="auto">
          <a:xfrm>
            <a:off x="0" y="8685213"/>
            <a:ext cx="29702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0" name="Rectangle 17"/>
          <p:cNvSpPr>
            <a:spLocks noChangeArrowheads="1"/>
          </p:cNvSpPr>
          <p:nvPr/>
        </p:nvSpPr>
        <p:spPr bwMode="auto">
          <a:xfrm>
            <a:off x="0" y="0"/>
            <a:ext cx="297021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1" name="Rectangle 18"/>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2" name="Rectangle 19"/>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4</a:t>
            </a:r>
          </a:p>
        </p:txBody>
      </p:sp>
      <p:sp>
        <p:nvSpPr>
          <p:cNvPr id="64533" name="Rectangle 20"/>
          <p:cNvSpPr>
            <a:spLocks noChangeArrowheads="1"/>
          </p:cNvSpPr>
          <p:nvPr/>
        </p:nvSpPr>
        <p:spPr bwMode="auto">
          <a:xfrm>
            <a:off x="0" y="8685213"/>
            <a:ext cx="29702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4" name="Rectangle 21"/>
          <p:cNvSpPr>
            <a:spLocks noChangeArrowheads="1"/>
          </p:cNvSpPr>
          <p:nvPr/>
        </p:nvSpPr>
        <p:spPr bwMode="auto">
          <a:xfrm>
            <a:off x="0" y="0"/>
            <a:ext cx="297021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5" name="Rectangle 22"/>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6" name="Rectangle 23"/>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sz="1000" i="1">
                <a:latin typeface="Times New Roman" panose="02020603050405020304" pitchFamily="18" charset="0"/>
              </a:rPr>
              <a:t>5</a:t>
            </a:r>
          </a:p>
        </p:txBody>
      </p:sp>
      <p:sp>
        <p:nvSpPr>
          <p:cNvPr id="64537" name="Rectangle 24"/>
          <p:cNvSpPr>
            <a:spLocks noChangeArrowheads="1"/>
          </p:cNvSpPr>
          <p:nvPr/>
        </p:nvSpPr>
        <p:spPr bwMode="auto">
          <a:xfrm>
            <a:off x="0" y="8685213"/>
            <a:ext cx="29702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8" name="Rectangle 25"/>
          <p:cNvSpPr>
            <a:spLocks noChangeArrowheads="1"/>
          </p:cNvSpPr>
          <p:nvPr/>
        </p:nvSpPr>
        <p:spPr bwMode="auto">
          <a:xfrm>
            <a:off x="0" y="0"/>
            <a:ext cx="297021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39" name="Rectangle 26"/>
          <p:cNvSpPr>
            <a:spLocks noChangeArrowheads="1"/>
          </p:cNvSpPr>
          <p:nvPr/>
        </p:nvSpPr>
        <p:spPr bwMode="auto">
          <a:xfrm>
            <a:off x="3879850" y="-9525"/>
            <a:ext cx="29845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40" name="Rectangle 27"/>
          <p:cNvSpPr>
            <a:spLocks noChangeArrowheads="1"/>
          </p:cNvSpPr>
          <p:nvPr/>
        </p:nvSpPr>
        <p:spPr bwMode="auto">
          <a:xfrm>
            <a:off x="3879850" y="8691563"/>
            <a:ext cx="2984500"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225" tIns="0" rIns="22225" bIns="0" anchor="b"/>
          <a:lstStyle>
            <a:lvl1pPr defTabSz="1285875" eaLnBrk="0" hangingPunct="0">
              <a:spcBef>
                <a:spcPct val="30000"/>
              </a:spcBef>
              <a:defRPr sz="1200">
                <a:solidFill>
                  <a:schemeClr val="tx1"/>
                </a:solidFill>
                <a:latin typeface="Arial" panose="020B0604020202020204" pitchFamily="34" charset="0"/>
              </a:defRPr>
            </a:lvl1pPr>
            <a:lvl2pPr marL="742950" indent="-285750" defTabSz="1285875" eaLnBrk="0" hangingPunct="0">
              <a:spcBef>
                <a:spcPct val="30000"/>
              </a:spcBef>
              <a:defRPr sz="1200">
                <a:solidFill>
                  <a:schemeClr val="tx1"/>
                </a:solidFill>
                <a:latin typeface="Arial" panose="020B0604020202020204" pitchFamily="34" charset="0"/>
              </a:defRPr>
            </a:lvl2pPr>
            <a:lvl3pPr marL="1143000" indent="-228600" defTabSz="1285875" eaLnBrk="0" hangingPunct="0">
              <a:spcBef>
                <a:spcPct val="30000"/>
              </a:spcBef>
              <a:defRPr sz="1200">
                <a:solidFill>
                  <a:schemeClr val="tx1"/>
                </a:solidFill>
                <a:latin typeface="Arial" panose="020B0604020202020204" pitchFamily="34" charset="0"/>
              </a:defRPr>
            </a:lvl3pPr>
            <a:lvl4pPr marL="1600200" indent="-228600" defTabSz="1285875" eaLnBrk="0" hangingPunct="0">
              <a:spcBef>
                <a:spcPct val="30000"/>
              </a:spcBef>
              <a:defRPr sz="1200">
                <a:solidFill>
                  <a:schemeClr val="tx1"/>
                </a:solidFill>
                <a:latin typeface="Arial" panose="020B0604020202020204" pitchFamily="34" charset="0"/>
              </a:defRPr>
            </a:lvl4pPr>
            <a:lvl5pPr marL="2057400" indent="-228600" defTabSz="1285875" eaLnBrk="0" hangingPunct="0">
              <a:spcBef>
                <a:spcPct val="30000"/>
              </a:spcBef>
              <a:defRPr sz="1200">
                <a:solidFill>
                  <a:schemeClr val="tx1"/>
                </a:solidFill>
                <a:latin typeface="Arial" panose="020B0604020202020204" pitchFamily="34" charset="0"/>
              </a:defRPr>
            </a:lvl5pPr>
            <a:lvl6pPr marL="2514600" indent="-228600" defTabSz="128587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128587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128587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1285875" eaLnBrk="0" fontAlgn="base" hangingPunct="0">
              <a:spcBef>
                <a:spcPct val="30000"/>
              </a:spcBef>
              <a:spcAft>
                <a:spcPct val="0"/>
              </a:spcAft>
              <a:defRPr sz="1200">
                <a:solidFill>
                  <a:schemeClr val="tx1"/>
                </a:solidFill>
                <a:latin typeface="Arial" panose="020B0604020202020204" pitchFamily="34" charset="0"/>
              </a:defRPr>
            </a:lvl9pPr>
          </a:lstStyle>
          <a:p>
            <a:pPr algn="r">
              <a:spcBef>
                <a:spcPct val="0"/>
              </a:spcBef>
            </a:pPr>
            <a:r>
              <a:rPr lang="en-US" altLang="tr-TR" i="1">
                <a:latin typeface="Times New Roman" panose="02020603050405020304" pitchFamily="18" charset="0"/>
              </a:rPr>
              <a:t>5</a:t>
            </a:r>
          </a:p>
        </p:txBody>
      </p:sp>
      <p:sp>
        <p:nvSpPr>
          <p:cNvPr id="64541" name="Rectangle 28"/>
          <p:cNvSpPr>
            <a:spLocks noChangeArrowheads="1"/>
          </p:cNvSpPr>
          <p:nvPr/>
        </p:nvSpPr>
        <p:spPr bwMode="auto">
          <a:xfrm>
            <a:off x="-7938" y="8691563"/>
            <a:ext cx="29829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42" name="Rectangle 29"/>
          <p:cNvSpPr>
            <a:spLocks noChangeArrowheads="1"/>
          </p:cNvSpPr>
          <p:nvPr/>
        </p:nvSpPr>
        <p:spPr bwMode="auto">
          <a:xfrm>
            <a:off x="-7938" y="-9525"/>
            <a:ext cx="298291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tr-TR" altLang="tr-TR" sz="1800"/>
          </a:p>
        </p:txBody>
      </p:sp>
      <p:sp>
        <p:nvSpPr>
          <p:cNvPr id="64543" name="Rectangle 30"/>
          <p:cNvSpPr>
            <a:spLocks noGrp="1" noChangeArrowheads="1"/>
          </p:cNvSpPr>
          <p:nvPr>
            <p:ph type="body" idx="1"/>
          </p:nvPr>
        </p:nvSpPr>
        <p:spPr>
          <a:xfrm>
            <a:off x="911225" y="4340225"/>
            <a:ext cx="5030788" cy="4114800"/>
          </a:xfrm>
          <a:noFill/>
          <a:extLst>
            <a:ext uri="{91240B29-F687-4F45-9708-019B960494DF}">
              <a14:hiddenLine xmlns:a14="http://schemas.microsoft.com/office/drawing/2010/main" w="12700">
                <a:solidFill>
                  <a:schemeClr val="tx1"/>
                </a:solidFill>
                <a:miter lim="800000"/>
                <a:headEnd/>
                <a:tailEnd/>
              </a14:hiddenLine>
            </a:ext>
          </a:extLst>
        </p:spPr>
        <p:txBody>
          <a:bodyPr lIns="109538" tIns="53975" rIns="109538" bIns="53975"/>
          <a:lstStyle/>
          <a:p>
            <a:r>
              <a:rPr lang="en-US" altLang="tr-TR">
                <a:latin typeface="Arial" panose="020B0604020202020204" pitchFamily="34" charset="0"/>
              </a:rPr>
              <a:t>There is no question that focal strokes are caused by macroemboli from sources in the aorta. In this regard the distal aorta and flow from the femoral artery is undoubtedly the most important culprit</a:t>
            </a:r>
          </a:p>
        </p:txBody>
      </p:sp>
      <p:sp>
        <p:nvSpPr>
          <p:cNvPr id="64544" name="Rectangle 31"/>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A6F0628-E261-4B23-AEB2-362E93917125}" type="slidenum">
              <a:rPr lang="tr-TR" altLang="tr-TR"/>
              <a:pPr eaLnBrk="1" hangingPunct="1">
                <a:spcBef>
                  <a:spcPct val="0"/>
                </a:spcBef>
              </a:pPr>
              <a:t>20</a:t>
            </a:fld>
            <a:endParaRPr lang="tr-TR" altLang="tr-TR"/>
          </a:p>
        </p:txBody>
      </p:sp>
      <p:sp>
        <p:nvSpPr>
          <p:cNvPr id="69635" name="Rectangle 23"/>
          <p:cNvSpPr txBox="1">
            <a:spLocks noGrp="1" noChangeArrowheads="1"/>
          </p:cNvSpPr>
          <p:nvPr/>
        </p:nvSpPr>
        <p:spPr bwMode="auto">
          <a:xfrm>
            <a:off x="227013" y="8483600"/>
            <a:ext cx="6392862"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tabLst>
                <a:tab pos="2286000" algn="l"/>
                <a:tab pos="5026025" algn="l"/>
                <a:tab pos="7312025" algn="l"/>
              </a:tabLst>
              <a:defRPr sz="1200">
                <a:solidFill>
                  <a:schemeClr val="tx1"/>
                </a:solidFill>
                <a:latin typeface="Arial" panose="020B0604020202020204" pitchFamily="34" charset="0"/>
              </a:defRPr>
            </a:lvl1pPr>
            <a:lvl2pPr marL="742950" indent="-285750" eaLnBrk="0" hangingPunct="0">
              <a:spcBef>
                <a:spcPct val="30000"/>
              </a:spcBef>
              <a:tabLst>
                <a:tab pos="2286000" algn="l"/>
                <a:tab pos="5026025" algn="l"/>
                <a:tab pos="7312025" algn="l"/>
              </a:tabLst>
              <a:defRPr sz="1200">
                <a:solidFill>
                  <a:schemeClr val="tx1"/>
                </a:solidFill>
                <a:latin typeface="Arial" panose="020B0604020202020204" pitchFamily="34" charset="0"/>
              </a:defRPr>
            </a:lvl2pPr>
            <a:lvl3pPr marL="1143000" indent="-228600" eaLnBrk="0" hangingPunct="0">
              <a:spcBef>
                <a:spcPct val="30000"/>
              </a:spcBef>
              <a:tabLst>
                <a:tab pos="2286000" algn="l"/>
                <a:tab pos="5026025" algn="l"/>
                <a:tab pos="7312025" algn="l"/>
              </a:tabLst>
              <a:defRPr sz="1200">
                <a:solidFill>
                  <a:schemeClr val="tx1"/>
                </a:solidFill>
                <a:latin typeface="Arial" panose="020B0604020202020204" pitchFamily="34" charset="0"/>
              </a:defRPr>
            </a:lvl3pPr>
            <a:lvl4pPr marL="1600200" indent="-228600" eaLnBrk="0" hangingPunct="0">
              <a:spcBef>
                <a:spcPct val="30000"/>
              </a:spcBef>
              <a:tabLst>
                <a:tab pos="2286000" algn="l"/>
                <a:tab pos="5026025" algn="l"/>
                <a:tab pos="7312025" algn="l"/>
              </a:tabLst>
              <a:defRPr sz="1200">
                <a:solidFill>
                  <a:schemeClr val="tx1"/>
                </a:solidFill>
                <a:latin typeface="Arial" panose="020B0604020202020204" pitchFamily="34" charset="0"/>
              </a:defRPr>
            </a:lvl4pPr>
            <a:lvl5pPr marL="2057400" indent="-228600" eaLnBrk="0" hangingPunct="0">
              <a:spcBef>
                <a:spcPct val="30000"/>
              </a:spcBef>
              <a:tabLst>
                <a:tab pos="2286000" algn="l"/>
                <a:tab pos="5026025" algn="l"/>
                <a:tab pos="7312025"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2286000" algn="l"/>
                <a:tab pos="5026025" algn="l"/>
                <a:tab pos="7312025"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2286000" algn="l"/>
                <a:tab pos="5026025" algn="l"/>
                <a:tab pos="7312025"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2286000" algn="l"/>
                <a:tab pos="5026025" algn="l"/>
                <a:tab pos="7312025"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2286000" algn="l"/>
                <a:tab pos="5026025" algn="l"/>
                <a:tab pos="7312025" algn="l"/>
              </a:tabLst>
              <a:defRPr sz="1200">
                <a:solidFill>
                  <a:schemeClr val="tx1"/>
                </a:solidFill>
                <a:latin typeface="Arial" panose="020B0604020202020204" pitchFamily="34" charset="0"/>
              </a:defRPr>
            </a:lvl9pPr>
          </a:lstStyle>
          <a:p>
            <a:pPr eaLnBrk="1" hangingPunct="1">
              <a:spcBef>
                <a:spcPct val="0"/>
              </a:spcBef>
            </a:pPr>
            <a:r>
              <a:rPr lang="en-US" altLang="tr-TR" b="1">
                <a:ea typeface="ＭＳ Ｐゴシック" panose="020B0600070205080204" pitchFamily="34" charset="-128"/>
              </a:rPr>
              <a:t>CP1297999	Sundt, Thoralf	JS	01-22-2008</a:t>
            </a:r>
          </a:p>
        </p:txBody>
      </p:sp>
      <p:sp>
        <p:nvSpPr>
          <p:cNvPr id="69636" name="AutoShape 2"/>
          <p:cNvSpPr>
            <a:spLocks noGrp="1" noRot="1" noChangeAspect="1" noChangeArrowheads="1" noTextEdit="1"/>
          </p:cNvSpPr>
          <p:nvPr>
            <p:ph type="sldImg"/>
          </p:nvPr>
        </p:nvSpPr>
        <p:spPr>
          <a:xfrm>
            <a:off x="-1716088" y="215900"/>
            <a:ext cx="10288588" cy="7716838"/>
          </a:xfrm>
          <a:ln/>
        </p:spPr>
      </p:sp>
      <p:sp>
        <p:nvSpPr>
          <p:cNvPr id="69637" name="Rectangle 3"/>
          <p:cNvSpPr>
            <a:spLocks noGrp="1" noChangeArrowheads="1"/>
          </p:cNvSpPr>
          <p:nvPr>
            <p:ph type="body" idx="1"/>
          </p:nvPr>
        </p:nvSpPr>
        <p:spPr>
          <a:xfrm>
            <a:off x="227013" y="8026400"/>
            <a:ext cx="6402387" cy="274638"/>
          </a:xfrm>
          <a:noFill/>
        </p:spPr>
        <p:txBody>
          <a:bodyPr>
            <a:spAutoFit/>
          </a:bodyPr>
          <a:lstStyle/>
          <a:p>
            <a:pPr eaLnBrk="1" hangingPunct="1"/>
            <a:endParaRPr lang="tr-TR" altLang="tr-TR">
              <a:latin typeface="Arial" panose="020B0604020202020204" pitchFamily="34" charset="0"/>
            </a:endParaRPr>
          </a:p>
        </p:txBody>
      </p:sp>
    </p:spTree>
    <p:extLst>
      <p:ext uri="{BB962C8B-B14F-4D97-AF65-F5344CB8AC3E}">
        <p14:creationId xmlns:p14="http://schemas.microsoft.com/office/powerpoint/2010/main" val="1905939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6"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7"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8" name="Freeform 6"/>
            <p:cNvSpPr>
              <a:spLocks/>
            </p:cNvSpPr>
            <p:nvPr/>
          </p:nvSpPr>
          <p:spPr bwMode="hidden">
            <a:xfrm>
              <a:off x="4038" y="3577"/>
              <a:ext cx="1720" cy="65"/>
            </a:xfrm>
            <a:custGeom>
              <a:avLst/>
              <a:gdLst>
                <a:gd name="T0" fmla="*/ 1696 w 1722"/>
                <a:gd name="T1" fmla="*/ 53 h 66"/>
                <a:gd name="T2" fmla="*/ 1696 w 1722"/>
                <a:gd name="T3" fmla="*/ 47 h 66"/>
                <a:gd name="T4" fmla="*/ 0 w 1722"/>
                <a:gd name="T5" fmla="*/ 0 h 66"/>
                <a:gd name="T6" fmla="*/ 0 w 1722"/>
                <a:gd name="T7" fmla="*/ 35 h 66"/>
                <a:gd name="T8" fmla="*/ 1696 w 1722"/>
                <a:gd name="T9" fmla="*/ 53 h 66"/>
                <a:gd name="T10" fmla="*/ 1696 w 1722"/>
                <a:gd name="T11" fmla="*/ 5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9"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tr-TR">
                <a:latin typeface="Arial" charset="0"/>
              </a:endParaRPr>
            </a:p>
          </p:txBody>
        </p:sp>
        <p:sp>
          <p:nvSpPr>
            <p:cNvPr id="10" name="Freeform 8"/>
            <p:cNvSpPr>
              <a:spLocks/>
            </p:cNvSpPr>
            <p:nvPr/>
          </p:nvSpPr>
          <p:spPr bwMode="hidden">
            <a:xfrm>
              <a:off x="4784" y="3702"/>
              <a:ext cx="974" cy="101"/>
            </a:xfrm>
            <a:custGeom>
              <a:avLst/>
              <a:gdLst>
                <a:gd name="T0" fmla="*/ 962 w 975"/>
                <a:gd name="T1" fmla="*/ 48 h 101"/>
                <a:gd name="T2" fmla="*/ 962 w 975"/>
                <a:gd name="T3" fmla="*/ 0 h 101"/>
                <a:gd name="T4" fmla="*/ 0 w 975"/>
                <a:gd name="T5" fmla="*/ 24 h 101"/>
                <a:gd name="T6" fmla="*/ 0 w 975"/>
                <a:gd name="T7" fmla="*/ 101 h 101"/>
                <a:gd name="T8" fmla="*/ 962 w 975"/>
                <a:gd name="T9" fmla="*/ 48 h 101"/>
                <a:gd name="T10" fmla="*/ 96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1" name="Freeform 9"/>
            <p:cNvSpPr>
              <a:spLocks/>
            </p:cNvSpPr>
            <p:nvPr/>
          </p:nvSpPr>
          <p:spPr bwMode="hidden">
            <a:xfrm>
              <a:off x="3619" y="3815"/>
              <a:ext cx="2139" cy="198"/>
            </a:xfrm>
            <a:custGeom>
              <a:avLst/>
              <a:gdLst>
                <a:gd name="T0" fmla="*/ 2115 w 2141"/>
                <a:gd name="T1" fmla="*/ 0 h 198"/>
                <a:gd name="T2" fmla="*/ 0 w 2141"/>
                <a:gd name="T3" fmla="*/ 156 h 198"/>
                <a:gd name="T4" fmla="*/ 0 w 2141"/>
                <a:gd name="T5" fmla="*/ 198 h 198"/>
                <a:gd name="T6" fmla="*/ 2115 w 2141"/>
                <a:gd name="T7" fmla="*/ 0 h 198"/>
                <a:gd name="T8" fmla="*/ 211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2"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3" name="Freeform 11"/>
            <p:cNvSpPr>
              <a:spLocks/>
            </p:cNvSpPr>
            <p:nvPr/>
          </p:nvSpPr>
          <p:spPr bwMode="hidden">
            <a:xfrm>
              <a:off x="2097" y="4043"/>
              <a:ext cx="2514" cy="276"/>
            </a:xfrm>
            <a:custGeom>
              <a:avLst/>
              <a:gdLst>
                <a:gd name="T0" fmla="*/ 2143 w 2517"/>
                <a:gd name="T1" fmla="*/ 276 h 276"/>
                <a:gd name="T2" fmla="*/ 2478 w 2517"/>
                <a:gd name="T3" fmla="*/ 204 h 276"/>
                <a:gd name="T4" fmla="*/ 2221 w 2517"/>
                <a:gd name="T5" fmla="*/ 0 h 276"/>
                <a:gd name="T6" fmla="*/ 0 w 2517"/>
                <a:gd name="T7" fmla="*/ 276 h 276"/>
                <a:gd name="T8" fmla="*/ 2143 w 2517"/>
                <a:gd name="T9" fmla="*/ 276 h 276"/>
                <a:gd name="T10" fmla="*/ 214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4"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5" name="Freeform 13"/>
            <p:cNvSpPr>
              <a:spLocks/>
            </p:cNvSpPr>
            <p:nvPr/>
          </p:nvSpPr>
          <p:spPr bwMode="hidden">
            <a:xfrm>
              <a:off x="5030" y="3151"/>
              <a:ext cx="728" cy="240"/>
            </a:xfrm>
            <a:custGeom>
              <a:avLst/>
              <a:gdLst>
                <a:gd name="T0" fmla="*/ 716 w 729"/>
                <a:gd name="T1" fmla="*/ 240 h 240"/>
                <a:gd name="T2" fmla="*/ 0 w 729"/>
                <a:gd name="T3" fmla="*/ 0 h 240"/>
                <a:gd name="T4" fmla="*/ 0 w 729"/>
                <a:gd name="T5" fmla="*/ 6 h 240"/>
                <a:gd name="T6" fmla="*/ 716 w 729"/>
                <a:gd name="T7" fmla="*/ 240 h 240"/>
                <a:gd name="T8" fmla="*/ 71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7" name="Freeform 15"/>
            <p:cNvSpPr>
              <a:spLocks/>
            </p:cNvSpPr>
            <p:nvPr/>
          </p:nvSpPr>
          <p:spPr bwMode="hidden">
            <a:xfrm>
              <a:off x="5030" y="3049"/>
              <a:ext cx="728" cy="318"/>
            </a:xfrm>
            <a:custGeom>
              <a:avLst/>
              <a:gdLst>
                <a:gd name="T0" fmla="*/ 716 w 729"/>
                <a:gd name="T1" fmla="*/ 318 h 318"/>
                <a:gd name="T2" fmla="*/ 716 w 729"/>
                <a:gd name="T3" fmla="*/ 312 h 318"/>
                <a:gd name="T4" fmla="*/ 0 w 729"/>
                <a:gd name="T5" fmla="*/ 0 h 318"/>
                <a:gd name="T6" fmla="*/ 0 w 729"/>
                <a:gd name="T7" fmla="*/ 54 h 318"/>
                <a:gd name="T8" fmla="*/ 716 w 729"/>
                <a:gd name="T9" fmla="*/ 318 h 318"/>
                <a:gd name="T10" fmla="*/ 71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8"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9"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0"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4"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5"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tr-TR">
                <a:latin typeface="Arial" charset="0"/>
              </a:endParaRPr>
            </a:p>
          </p:txBody>
        </p:sp>
        <p:sp>
          <p:nvSpPr>
            <p:cNvPr id="26"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8"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9"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29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1"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3"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4"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5"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6"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7"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8"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39"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40"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43"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grpSp>
      </p:grpSp>
      <p:sp>
        <p:nvSpPr>
          <p:cNvPr id="230442" name="Rectangle 42"/>
          <p:cNvSpPr>
            <a:spLocks noGrp="1" noChangeArrowheads="1"/>
          </p:cNvSpPr>
          <p:nvPr>
            <p:ph type="ctrTitle" sz="quarter"/>
          </p:nvPr>
        </p:nvSpPr>
        <p:spPr>
          <a:xfrm>
            <a:off x="457200" y="1600200"/>
            <a:ext cx="8229600" cy="1828800"/>
          </a:xfrm>
        </p:spPr>
        <p:txBody>
          <a:bodyPr/>
          <a:lstStyle>
            <a:lvl1pPr>
              <a:defRPr sz="4800"/>
            </a:lvl1pPr>
          </a:lstStyle>
          <a:p>
            <a:pPr lvl="0"/>
            <a:r>
              <a:rPr lang="tr-TR" noProof="0"/>
              <a:t>Asıl başlık stili için tıklatın</a:t>
            </a:r>
          </a:p>
        </p:txBody>
      </p:sp>
      <p:sp>
        <p:nvSpPr>
          <p:cNvPr id="23044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pPr lvl="0"/>
            <a:r>
              <a:rPr lang="tr-TR" noProof="0"/>
              <a:t>Asıl alt başlık stilini düzenlemek için tıklatın</a:t>
            </a:r>
          </a:p>
        </p:txBody>
      </p:sp>
      <p:sp>
        <p:nvSpPr>
          <p:cNvPr id="44" name="Rectangle 44"/>
          <p:cNvSpPr>
            <a:spLocks noGrp="1" noChangeArrowheads="1"/>
          </p:cNvSpPr>
          <p:nvPr>
            <p:ph type="dt" sz="quarter" idx="10"/>
          </p:nvPr>
        </p:nvSpPr>
        <p:spPr/>
        <p:txBody>
          <a:bodyPr/>
          <a:lstStyle>
            <a:lvl1pPr>
              <a:defRPr/>
            </a:lvl1pPr>
          </a:lstStyle>
          <a:p>
            <a:pPr>
              <a:defRPr/>
            </a:pPr>
            <a:endParaRPr lang="tr-TR"/>
          </a:p>
        </p:txBody>
      </p:sp>
      <p:sp>
        <p:nvSpPr>
          <p:cNvPr id="45" name="Rectangle 45"/>
          <p:cNvSpPr>
            <a:spLocks noGrp="1" noChangeArrowheads="1"/>
          </p:cNvSpPr>
          <p:nvPr>
            <p:ph type="ftr" sz="quarter" idx="11"/>
          </p:nvPr>
        </p:nvSpPr>
        <p:spPr/>
        <p:txBody>
          <a:bodyPr/>
          <a:lstStyle>
            <a:lvl1pPr>
              <a:defRPr/>
            </a:lvl1pPr>
          </a:lstStyle>
          <a:p>
            <a:pPr>
              <a:defRPr/>
            </a:pPr>
            <a:endParaRPr lang="tr-TR"/>
          </a:p>
        </p:txBody>
      </p:sp>
      <p:sp>
        <p:nvSpPr>
          <p:cNvPr id="46" name="Rectangle 46"/>
          <p:cNvSpPr>
            <a:spLocks noGrp="1" noChangeArrowheads="1"/>
          </p:cNvSpPr>
          <p:nvPr>
            <p:ph type="sldNum" sz="quarter" idx="12"/>
          </p:nvPr>
        </p:nvSpPr>
        <p:spPr/>
        <p:txBody>
          <a:bodyPr/>
          <a:lstStyle>
            <a:lvl1pPr>
              <a:defRPr/>
            </a:lvl1pPr>
          </a:lstStyle>
          <a:p>
            <a:fld id="{CEF6DCB8-FFAD-4C56-A84B-A93D338B850A}" type="slidenum">
              <a:rPr lang="tr-TR" altLang="tr-TR"/>
              <a:pPr/>
              <a:t>‹#›</a:t>
            </a:fld>
            <a:endParaRPr lang="tr-TR" altLang="tr-TR"/>
          </a:p>
        </p:txBody>
      </p:sp>
    </p:spTree>
    <p:extLst>
      <p:ext uri="{BB962C8B-B14F-4D97-AF65-F5344CB8AC3E}">
        <p14:creationId xmlns:p14="http://schemas.microsoft.com/office/powerpoint/2010/main" val="1302312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5EC1C49E-1F62-4AFC-A75F-A7DC2906D018}" type="slidenum">
              <a:rPr lang="tr-TR" altLang="tr-TR"/>
              <a:pPr/>
              <a:t>‹#›</a:t>
            </a:fld>
            <a:endParaRPr lang="tr-TR" altLang="tr-TR"/>
          </a:p>
        </p:txBody>
      </p:sp>
    </p:spTree>
    <p:extLst>
      <p:ext uri="{BB962C8B-B14F-4D97-AF65-F5344CB8AC3E}">
        <p14:creationId xmlns:p14="http://schemas.microsoft.com/office/powerpoint/2010/main" val="1592729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FB48A9E7-14BA-477D-870B-5550FF8A6D99}" type="slidenum">
              <a:rPr lang="tr-TR" altLang="tr-TR"/>
              <a:pPr/>
              <a:t>‹#›</a:t>
            </a:fld>
            <a:endParaRPr lang="tr-TR" altLang="tr-TR"/>
          </a:p>
        </p:txBody>
      </p:sp>
    </p:spTree>
    <p:extLst>
      <p:ext uri="{BB962C8B-B14F-4D97-AF65-F5344CB8AC3E}">
        <p14:creationId xmlns:p14="http://schemas.microsoft.com/office/powerpoint/2010/main" val="1308311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Başlık, Metin ve Küçük Resim">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Küçük Resim Yer Tutucusu 3"/>
          <p:cNvSpPr>
            <a:spLocks noGrp="1"/>
          </p:cNvSpPr>
          <p:nvPr>
            <p:ph type="clipArt" sz="half" idx="2"/>
          </p:nvPr>
        </p:nvSpPr>
        <p:spPr>
          <a:xfrm>
            <a:off x="4648200" y="1600200"/>
            <a:ext cx="4038600" cy="4530725"/>
          </a:xfrm>
        </p:spPr>
        <p:txBody>
          <a:bodyPr/>
          <a:lstStyle/>
          <a:p>
            <a:pPr lvl="0"/>
            <a:endParaRPr lang="tr-TR" noProof="0"/>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fld id="{9286B1EC-7C4D-45AC-B478-DBF1603A71A0}" type="slidenum">
              <a:rPr lang="tr-TR" altLang="tr-TR"/>
              <a:pPr/>
              <a:t>‹#›</a:t>
            </a:fld>
            <a:endParaRPr lang="tr-TR" altLang="tr-TR"/>
          </a:p>
        </p:txBody>
      </p:sp>
    </p:spTree>
    <p:extLst>
      <p:ext uri="{BB962C8B-B14F-4D97-AF65-F5344CB8AC3E}">
        <p14:creationId xmlns:p14="http://schemas.microsoft.com/office/powerpoint/2010/main" val="274670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0"/>
            <a:ext cx="8229600" cy="4530725"/>
          </a:xfrm>
        </p:spPr>
        <p:txBody>
          <a:bodyPr/>
          <a:lstStyle/>
          <a:p>
            <a:pPr lvl="0"/>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9CA909E9-27A6-4FF3-9737-EE3E91935407}" type="slidenum">
              <a:rPr lang="tr-TR" altLang="tr-TR"/>
              <a:pPr/>
              <a:t>‹#›</a:t>
            </a:fld>
            <a:endParaRPr lang="tr-TR" altLang="tr-TR"/>
          </a:p>
        </p:txBody>
      </p:sp>
    </p:spTree>
    <p:extLst>
      <p:ext uri="{BB962C8B-B14F-4D97-AF65-F5344CB8AC3E}">
        <p14:creationId xmlns:p14="http://schemas.microsoft.com/office/powerpoint/2010/main" val="3074596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Başlık ve Graf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Grafik Yer Tutucusu 2"/>
          <p:cNvSpPr>
            <a:spLocks noGrp="1"/>
          </p:cNvSpPr>
          <p:nvPr>
            <p:ph type="chart" idx="1"/>
          </p:nvPr>
        </p:nvSpPr>
        <p:spPr>
          <a:xfrm>
            <a:off x="457200" y="1600200"/>
            <a:ext cx="8229600" cy="4530725"/>
          </a:xfrm>
        </p:spPr>
        <p:txBody>
          <a:bodyPr/>
          <a:lstStyle/>
          <a:p>
            <a:pPr lvl="0"/>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C0BFACC7-3285-4957-A0C7-D382BACD67CD}" type="slidenum">
              <a:rPr lang="tr-TR" altLang="tr-TR"/>
              <a:pPr/>
              <a:t>‹#›</a:t>
            </a:fld>
            <a:endParaRPr lang="tr-TR" altLang="tr-TR"/>
          </a:p>
        </p:txBody>
      </p:sp>
    </p:spTree>
    <p:extLst>
      <p:ext uri="{BB962C8B-B14F-4D97-AF65-F5344CB8AC3E}">
        <p14:creationId xmlns:p14="http://schemas.microsoft.com/office/powerpoint/2010/main" val="432949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0"/>
            <a:ext cx="4038600" cy="21891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648200" y="3941763"/>
            <a:ext cx="4038600" cy="218916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Rectangle 44"/>
          <p:cNvSpPr>
            <a:spLocks noGrp="1" noChangeArrowheads="1"/>
          </p:cNvSpPr>
          <p:nvPr>
            <p:ph type="dt" sz="half" idx="10"/>
          </p:nvPr>
        </p:nvSpPr>
        <p:spPr>
          <a:ln/>
        </p:spPr>
        <p:txBody>
          <a:bodyPr/>
          <a:lstStyle>
            <a:lvl1pPr>
              <a:defRPr/>
            </a:lvl1pPr>
          </a:lstStyle>
          <a:p>
            <a:pPr>
              <a:defRPr/>
            </a:pPr>
            <a:endParaRPr lang="tr-TR"/>
          </a:p>
        </p:txBody>
      </p:sp>
      <p:sp>
        <p:nvSpPr>
          <p:cNvPr id="7" name="Rectangle 45"/>
          <p:cNvSpPr>
            <a:spLocks noGrp="1" noChangeArrowheads="1"/>
          </p:cNvSpPr>
          <p:nvPr>
            <p:ph type="ftr" sz="quarter" idx="11"/>
          </p:nvPr>
        </p:nvSpPr>
        <p:spPr>
          <a:ln/>
        </p:spPr>
        <p:txBody>
          <a:bodyPr/>
          <a:lstStyle>
            <a:lvl1pPr>
              <a:defRPr/>
            </a:lvl1pPr>
          </a:lstStyle>
          <a:p>
            <a:pPr>
              <a:defRPr/>
            </a:pPr>
            <a:endParaRPr lang="tr-TR"/>
          </a:p>
        </p:txBody>
      </p:sp>
      <p:sp>
        <p:nvSpPr>
          <p:cNvPr id="8" name="Rectangle 46"/>
          <p:cNvSpPr>
            <a:spLocks noGrp="1" noChangeArrowheads="1"/>
          </p:cNvSpPr>
          <p:nvPr>
            <p:ph type="sldNum" sz="quarter" idx="12"/>
          </p:nvPr>
        </p:nvSpPr>
        <p:spPr>
          <a:ln/>
        </p:spPr>
        <p:txBody>
          <a:bodyPr/>
          <a:lstStyle>
            <a:lvl1pPr>
              <a:defRPr/>
            </a:lvl1pPr>
          </a:lstStyle>
          <a:p>
            <a:fld id="{9B5ABA04-6DDF-4F44-A74B-4E4BF8A65723}" type="slidenum">
              <a:rPr lang="tr-TR" altLang="tr-TR"/>
              <a:pPr/>
              <a:t>‹#›</a:t>
            </a:fld>
            <a:endParaRPr lang="tr-TR" altLang="tr-TR"/>
          </a:p>
        </p:txBody>
      </p:sp>
    </p:spTree>
    <p:extLst>
      <p:ext uri="{BB962C8B-B14F-4D97-AF65-F5344CB8AC3E}">
        <p14:creationId xmlns:p14="http://schemas.microsoft.com/office/powerpoint/2010/main" val="1522722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reserve="1">
  <p:cSld name="Başlık ve İçerik Üzerinde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8229600" cy="21891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57200" y="3941763"/>
            <a:ext cx="8229600" cy="218916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fld id="{756E36AA-902A-4249-89BE-93365C14421C}" type="slidenum">
              <a:rPr lang="tr-TR" altLang="tr-TR"/>
              <a:pPr/>
              <a:t>‹#›</a:t>
            </a:fld>
            <a:endParaRPr lang="tr-TR" altLang="tr-TR"/>
          </a:p>
        </p:txBody>
      </p:sp>
    </p:spTree>
    <p:extLst>
      <p:ext uri="{BB962C8B-B14F-4D97-AF65-F5344CB8AC3E}">
        <p14:creationId xmlns:p14="http://schemas.microsoft.com/office/powerpoint/2010/main" val="2541548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39825"/>
          </a:xfr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0"/>
            <a:ext cx="4038600" cy="21859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648200" y="3938588"/>
            <a:ext cx="4038600" cy="21875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Veri Yer Tutucusu 5"/>
          <p:cNvSpPr>
            <a:spLocks noGrp="1"/>
          </p:cNvSpPr>
          <p:nvPr>
            <p:ph type="dt" sz="half" idx="10"/>
          </p:nvPr>
        </p:nvSpPr>
        <p:spPr>
          <a:xfrm>
            <a:off x="457200" y="6245225"/>
            <a:ext cx="2133600" cy="476250"/>
          </a:xfrm>
        </p:spPr>
        <p:txBody>
          <a:bodyPr/>
          <a:lstStyle>
            <a:lvl1pPr>
              <a:defRPr/>
            </a:lvl1pPr>
          </a:lstStyle>
          <a:p>
            <a:pPr>
              <a:defRPr/>
            </a:pPr>
            <a:endParaRPr lang="tr-TR"/>
          </a:p>
        </p:txBody>
      </p:sp>
      <p:sp>
        <p:nvSpPr>
          <p:cNvPr id="7" name="Altbilgi Yer Tutucusu 6"/>
          <p:cNvSpPr>
            <a:spLocks noGrp="1"/>
          </p:cNvSpPr>
          <p:nvPr>
            <p:ph type="ftr" sz="quarter" idx="11"/>
          </p:nvPr>
        </p:nvSpPr>
        <p:spPr>
          <a:xfrm>
            <a:off x="3124200" y="6245225"/>
            <a:ext cx="2895600" cy="476250"/>
          </a:xfrm>
        </p:spPr>
        <p:txBody>
          <a:bodyPr/>
          <a:lstStyle>
            <a:lvl1pPr>
              <a:defRPr/>
            </a:lvl1pPr>
          </a:lstStyle>
          <a:p>
            <a:pPr>
              <a:defRPr/>
            </a:pPr>
            <a:endParaRPr lang="tr-TR"/>
          </a:p>
        </p:txBody>
      </p:sp>
      <p:sp>
        <p:nvSpPr>
          <p:cNvPr id="8" name="Slayt Numarası Yer Tutucusu 7"/>
          <p:cNvSpPr>
            <a:spLocks noGrp="1"/>
          </p:cNvSpPr>
          <p:nvPr>
            <p:ph type="sldNum" sz="quarter" idx="12"/>
          </p:nvPr>
        </p:nvSpPr>
        <p:spPr>
          <a:xfrm>
            <a:off x="6553200" y="6245225"/>
            <a:ext cx="2133600" cy="476250"/>
          </a:xfrm>
        </p:spPr>
        <p:txBody>
          <a:bodyPr/>
          <a:lstStyle>
            <a:lvl1pPr>
              <a:defRPr/>
            </a:lvl1pPr>
          </a:lstStyle>
          <a:p>
            <a:fld id="{D23EF394-36FD-486A-B0E3-42CD66397EFD}" type="slidenum">
              <a:rPr lang="tr-TR" altLang="tr-TR"/>
              <a:pPr/>
              <a:t>‹#›</a:t>
            </a:fld>
            <a:endParaRPr lang="tr-TR" altLang="tr-TR"/>
          </a:p>
        </p:txBody>
      </p:sp>
    </p:spTree>
    <p:extLst>
      <p:ext uri="{BB962C8B-B14F-4D97-AF65-F5344CB8AC3E}">
        <p14:creationId xmlns:p14="http://schemas.microsoft.com/office/powerpoint/2010/main" val="2043097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39825"/>
          </a:xfr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245225"/>
            <a:ext cx="2133600" cy="476250"/>
          </a:xfrm>
        </p:spPr>
        <p:txBody>
          <a:bodyPr/>
          <a:lstStyle>
            <a:lvl1pPr>
              <a:defRPr/>
            </a:lvl1pPr>
          </a:lstStyle>
          <a:p>
            <a:pPr>
              <a:defRPr/>
            </a:pPr>
            <a:endParaRPr 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pPr>
              <a:defRPr/>
            </a:pPr>
            <a:endParaRPr lang="tr-T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68B91F54-477B-4068-889C-A2F899F3B9F9}" type="slidenum">
              <a:rPr lang="tr-TR" altLang="tr-TR"/>
              <a:pPr/>
              <a:t>‹#›</a:t>
            </a:fld>
            <a:endParaRPr lang="tr-TR" altLang="tr-TR"/>
          </a:p>
        </p:txBody>
      </p:sp>
    </p:spTree>
    <p:extLst>
      <p:ext uri="{BB962C8B-B14F-4D97-AF65-F5344CB8AC3E}">
        <p14:creationId xmlns:p14="http://schemas.microsoft.com/office/powerpoint/2010/main" val="1832618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E6CDC-BDEA-4E43-97CF-00C1A4E1E250}"/>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A4AF916E-CE8A-FC45-B819-59B4687493B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2C8BD3C-4B19-6343-8DC8-90548246E92C}"/>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C7E2FF0C-2F6E-C540-BEE5-1B05BCFDC6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9F6549-8AAB-0A47-A59E-18825F743AB7}"/>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671992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D11BEBDB-4A90-4A99-B369-607E5D8B52E7}" type="slidenum">
              <a:rPr lang="tr-TR" altLang="tr-TR"/>
              <a:pPr/>
              <a:t>‹#›</a:t>
            </a:fld>
            <a:endParaRPr lang="tr-TR" altLang="tr-TR"/>
          </a:p>
        </p:txBody>
      </p:sp>
    </p:spTree>
    <p:extLst>
      <p:ext uri="{BB962C8B-B14F-4D97-AF65-F5344CB8AC3E}">
        <p14:creationId xmlns:p14="http://schemas.microsoft.com/office/powerpoint/2010/main" val="25998806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96CF5A-E020-FD4E-994E-0D79FEDB530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12CA38E-06D0-3B4D-8543-2D2908051AA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E11165E-F643-144F-B390-A3B84625277F}"/>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959AD509-D13F-BB42-99A3-4672BF82A4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1898E1-E572-6B42-89C8-2931A0348405}"/>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2512676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FA82F4-86BC-7C49-981B-A86EA463566B}"/>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FA293E0-3DBE-7042-8461-F9342C651E5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ADEF89E-69BA-6248-AE5A-D7DD292D58E4}"/>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4E15B0EF-A345-2843-9FCA-7547591D87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3F331A-CE68-AA41-880A-892DCB5E79D2}"/>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1120953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B785F7-9ABC-3A42-8A03-FE3CD23F6B8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BBA78A7-1780-EB42-90B6-AAEA8E274503}"/>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F01D465-0722-7542-BA7D-5A33BC6E3290}"/>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BD15452-EF50-824F-B0D3-778F030AAA5E}"/>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6" name="Alt Bilgi Yer Tutucusu 5">
            <a:extLst>
              <a:ext uri="{FF2B5EF4-FFF2-40B4-BE49-F238E27FC236}">
                <a16:creationId xmlns:a16="http://schemas.microsoft.com/office/drawing/2014/main" id="{7D257FB9-C99E-9849-A2F0-DE7C0E97B2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085356C-900F-6C41-BA74-988E737F9475}"/>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1272849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D8DA7A-25DE-E241-8719-B3754B897C15}"/>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51387A-535C-3D4D-A148-D57B54F217C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3BF6188-AD4A-E843-9D65-100F82ADD4F7}"/>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F915DAE-12D1-3E4A-A868-B5AFF0B3F13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674AB3-DDAB-5A4C-8AB8-73C72EA9CF9E}"/>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4DCD457-655D-DB4B-94FB-37DC171FF627}"/>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8" name="Alt Bilgi Yer Tutucusu 7">
            <a:extLst>
              <a:ext uri="{FF2B5EF4-FFF2-40B4-BE49-F238E27FC236}">
                <a16:creationId xmlns:a16="http://schemas.microsoft.com/office/drawing/2014/main" id="{4282913B-218D-7F4D-9E14-0BD038F950F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0EFA738-7124-804C-9772-6768369C806A}"/>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1377254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012BBB-61AF-374E-938A-3A58C8881C1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6A87E8B-6909-6944-B768-068795C524E1}"/>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4" name="Alt Bilgi Yer Tutucusu 3">
            <a:extLst>
              <a:ext uri="{FF2B5EF4-FFF2-40B4-BE49-F238E27FC236}">
                <a16:creationId xmlns:a16="http://schemas.microsoft.com/office/drawing/2014/main" id="{70FA7866-CC51-D242-BF2E-006556AF76A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54C9000-AA7F-DE4F-9FF6-6C4E0FAF1EC6}"/>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1485483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CB6A924-36C6-1C4B-852F-E288FCCA7B91}"/>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3" name="Alt Bilgi Yer Tutucusu 2">
            <a:extLst>
              <a:ext uri="{FF2B5EF4-FFF2-40B4-BE49-F238E27FC236}">
                <a16:creationId xmlns:a16="http://schemas.microsoft.com/office/drawing/2014/main" id="{CD870299-26CF-ED44-8844-76DA0116387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BAB37F1-4FF8-DA46-8E20-6DE86895112F}"/>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1476639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3029C7-3618-D74E-8842-D2757FFC16EE}"/>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C583CEA-809E-AB41-8CC6-B861BE64972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99CE6FC-D5CB-E147-BAD0-E85C985B6B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46428F6-4505-D946-A4B3-1CA290DC6217}"/>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6" name="Alt Bilgi Yer Tutucusu 5">
            <a:extLst>
              <a:ext uri="{FF2B5EF4-FFF2-40B4-BE49-F238E27FC236}">
                <a16:creationId xmlns:a16="http://schemas.microsoft.com/office/drawing/2014/main" id="{F607EA85-CA15-7E4B-875C-E64FBC0658C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F78E511-C495-3B45-9567-279CB7997FFB}"/>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5639821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B3DE36-9973-2B48-AC44-293AD5D18F6A}"/>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094E853-C543-6E4C-8DBE-5F3588E6DE3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79E5E753-BA8D-E444-9B33-30DB6BF3127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A6A1403-6AB8-7642-84D8-8D69F7099916}"/>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6" name="Alt Bilgi Yer Tutucusu 5">
            <a:extLst>
              <a:ext uri="{FF2B5EF4-FFF2-40B4-BE49-F238E27FC236}">
                <a16:creationId xmlns:a16="http://schemas.microsoft.com/office/drawing/2014/main" id="{450CF450-C67B-164E-94A9-2DA838952C2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C43D91-A1C0-2847-9493-CC498DE9AA7D}"/>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21787222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30B0C0-3CD3-9D46-8597-003A3A0BC30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0339F99-633F-4041-AC69-A9EAA6253C4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92D369-2C9C-884A-A80F-4A5A79235EA8}"/>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A0195892-B8B7-AB4C-8D4C-48D1B9A077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37340B-B872-D646-8EB2-BEB86C34F102}"/>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28286037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DA0C9DA-79ED-7E48-8F21-4E8B579F25F8}"/>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A091EBA-1CE6-FF45-944E-093E23E2E268}"/>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89CF5D-2BAD-AA4D-B4C1-BBCDCB2D3627}"/>
              </a:ext>
            </a:extLst>
          </p:cNvPr>
          <p:cNvSpPr>
            <a:spLocks noGrp="1"/>
          </p:cNvSpPr>
          <p:nvPr>
            <p:ph type="dt" sz="half" idx="10"/>
          </p:nvPr>
        </p:nvSpPr>
        <p:spPr/>
        <p:txBody>
          <a:body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57B3BAAF-E999-A343-9AC8-55B9C036F3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31A366-7F96-E34A-B795-E104212D6421}"/>
              </a:ext>
            </a:extLst>
          </p:cNvPr>
          <p:cNvSpPr>
            <a:spLocks noGrp="1"/>
          </p:cNvSpPr>
          <p:nvPr>
            <p:ph type="sldNum" sz="quarter" idx="12"/>
          </p:nvPr>
        </p:nvSpPr>
        <p:spPr/>
        <p:txBody>
          <a:bodyPr/>
          <a:lstStyle/>
          <a:p>
            <a:fld id="{60116D2B-171E-8C44-862F-D382BC9941B3}" type="slidenum">
              <a:rPr lang="tr-TR" smtClean="0"/>
              <a:t>‹#›</a:t>
            </a:fld>
            <a:endParaRPr lang="tr-TR"/>
          </a:p>
        </p:txBody>
      </p:sp>
    </p:spTree>
    <p:extLst>
      <p:ext uri="{BB962C8B-B14F-4D97-AF65-F5344CB8AC3E}">
        <p14:creationId xmlns:p14="http://schemas.microsoft.com/office/powerpoint/2010/main" val="3482086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fld id="{2B249724-1C97-4D1B-BC46-B3EC221A6B5E}" type="slidenum">
              <a:rPr lang="tr-TR" altLang="tr-TR"/>
              <a:pPr/>
              <a:t>‹#›</a:t>
            </a:fld>
            <a:endParaRPr lang="tr-TR" altLang="tr-TR"/>
          </a:p>
        </p:txBody>
      </p:sp>
    </p:spTree>
    <p:extLst>
      <p:ext uri="{BB962C8B-B14F-4D97-AF65-F5344CB8AC3E}">
        <p14:creationId xmlns:p14="http://schemas.microsoft.com/office/powerpoint/2010/main" val="28897246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a:t>Asıl başlık stili için tıklatın</a:t>
            </a: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1DD8A2A-E7E9-479C-8307-79B324B35561}" type="datetimeFigureOut">
              <a:rPr lang="tr-TR" smtClean="0"/>
              <a:t>4.11.2021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2218593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DD8A2A-E7E9-479C-8307-79B324B35561}" type="datetimeFigureOut">
              <a:rPr lang="tr-TR" smtClean="0"/>
              <a:t>4.11.2021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2139508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a:t>Asıl başlık stili için tıklatın</a:t>
            </a: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1DD8A2A-E7E9-479C-8307-79B324B35561}" type="datetimeFigureOut">
              <a:rPr lang="tr-TR" smtClean="0"/>
              <a:t>4.11.2021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14966001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1DD8A2A-E7E9-479C-8307-79B324B35561}" type="datetimeFigureOut">
              <a:rPr lang="tr-TR" smtClean="0"/>
              <a:t>4.11.2021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428853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1DD8A2A-E7E9-479C-8307-79B324B35561}" type="datetimeFigureOut">
              <a:rPr lang="tr-TR" smtClean="0"/>
              <a:t>4.11.2021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16398685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1DD8A2A-E7E9-479C-8307-79B324B35561}" type="datetimeFigureOut">
              <a:rPr lang="tr-TR" smtClean="0"/>
              <a:t>4.11.2021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3433242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DD8A2A-E7E9-479C-8307-79B324B35561}" type="datetimeFigureOut">
              <a:rPr lang="tr-TR" smtClean="0"/>
              <a:t>4.11.2021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29869576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Veri Yer Tutucusu 4"/>
          <p:cNvSpPr>
            <a:spLocks noGrp="1"/>
          </p:cNvSpPr>
          <p:nvPr>
            <p:ph type="dt" sz="half" idx="10"/>
          </p:nvPr>
        </p:nvSpPr>
        <p:spPr/>
        <p:txBody>
          <a:bodyPr/>
          <a:lstStyle/>
          <a:p>
            <a:fld id="{F1DD8A2A-E7E9-479C-8307-79B324B35561}" type="datetimeFigureOut">
              <a:rPr lang="tr-TR" smtClean="0"/>
              <a:t>4.11.2021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27695976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Veri Yer Tutucusu 4"/>
          <p:cNvSpPr>
            <a:spLocks noGrp="1"/>
          </p:cNvSpPr>
          <p:nvPr>
            <p:ph type="dt" sz="half" idx="10"/>
          </p:nvPr>
        </p:nvSpPr>
        <p:spPr/>
        <p:txBody>
          <a:bodyPr/>
          <a:lstStyle/>
          <a:p>
            <a:fld id="{F1DD8A2A-E7E9-479C-8307-79B324B35561}" type="datetimeFigureOut">
              <a:rPr lang="tr-TR" smtClean="0"/>
              <a:t>4.11.2021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19337895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DD8A2A-E7E9-479C-8307-79B324B35561}" type="datetimeFigureOut">
              <a:rPr lang="tr-TR" smtClean="0"/>
              <a:t>4.11.2021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263955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fld id="{CC5B5503-88BB-46D5-BCB5-B51F7ABB2B35}" type="slidenum">
              <a:rPr lang="tr-TR" altLang="tr-TR"/>
              <a:pPr/>
              <a:t>‹#›</a:t>
            </a:fld>
            <a:endParaRPr lang="tr-TR" altLang="tr-TR"/>
          </a:p>
        </p:txBody>
      </p:sp>
    </p:spTree>
    <p:extLst>
      <p:ext uri="{BB962C8B-B14F-4D97-AF65-F5344CB8AC3E}">
        <p14:creationId xmlns:p14="http://schemas.microsoft.com/office/powerpoint/2010/main" val="9119967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DD8A2A-E7E9-479C-8307-79B324B35561}" type="datetimeFigureOut">
              <a:rPr lang="tr-TR" smtClean="0"/>
              <a:t>4.11.2021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C7CC1A-0A93-4416-903A-FBC80FC9911C}" type="slidenum">
              <a:rPr lang="tr-TR" smtClean="0"/>
              <a:t>‹#›</a:t>
            </a:fld>
            <a:endParaRPr lang="tr-TR"/>
          </a:p>
        </p:txBody>
      </p:sp>
    </p:spTree>
    <p:extLst>
      <p:ext uri="{BB962C8B-B14F-4D97-AF65-F5344CB8AC3E}">
        <p14:creationId xmlns:p14="http://schemas.microsoft.com/office/powerpoint/2010/main" val="11127631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46B0BB-05FE-4F28-A2BC-D9C714774314}" type="slidenum">
              <a:rPr lang="en-US"/>
              <a:pPr>
                <a:defRPr/>
              </a:pPr>
              <a:t>‹#›</a:t>
            </a:fld>
            <a:endParaRPr lang="en-US"/>
          </a:p>
        </p:txBody>
      </p:sp>
    </p:spTree>
    <p:extLst>
      <p:ext uri="{BB962C8B-B14F-4D97-AF65-F5344CB8AC3E}">
        <p14:creationId xmlns:p14="http://schemas.microsoft.com/office/powerpoint/2010/main" val="10145210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685800" y="609600"/>
            <a:ext cx="7772400" cy="1143000"/>
          </a:xfrm>
        </p:spPr>
        <p:txBody>
          <a:bodyPr/>
          <a:lstStyle/>
          <a:p>
            <a:r>
              <a:rPr lang="tr-TR"/>
              <a:t>Asıl başlık stili için tıklatın</a:t>
            </a:r>
          </a:p>
        </p:txBody>
      </p:sp>
      <p:sp>
        <p:nvSpPr>
          <p:cNvPr id="3" name="Çevrimiçi Resim Yer Tutucusu 2"/>
          <p:cNvSpPr>
            <a:spLocks noGrp="1"/>
          </p:cNvSpPr>
          <p:nvPr>
            <p:ph type="clipArt" sz="half" idx="1"/>
          </p:nvPr>
        </p:nvSpPr>
        <p:spPr>
          <a:xfrm>
            <a:off x="685800" y="1981200"/>
            <a:ext cx="3810000" cy="4114800"/>
          </a:xfrm>
        </p:spPr>
        <p:txBody>
          <a:bodyPr/>
          <a:lstStyle/>
          <a:p>
            <a:endParaRPr lang="tr-TR"/>
          </a:p>
        </p:txBody>
      </p:sp>
      <p:sp>
        <p:nvSpPr>
          <p:cNvPr id="4" name="Metin Yer Tutucusu 3"/>
          <p:cNvSpPr>
            <a:spLocks noGrp="1"/>
          </p:cNvSpPr>
          <p:nvPr>
            <p:ph type="body" sz="half" idx="2"/>
          </p:nvPr>
        </p:nvSpPr>
        <p:spPr>
          <a:xfrm>
            <a:off x="4648200" y="1981200"/>
            <a:ext cx="38100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85800" y="6248400"/>
            <a:ext cx="1905000" cy="457200"/>
          </a:xfrm>
        </p:spPr>
        <p:txBody>
          <a:bodyPr/>
          <a:lstStyle>
            <a:lvl1pPr>
              <a:defRPr/>
            </a:lvl1pPr>
          </a:lstStyle>
          <a:p>
            <a:pPr fontAlgn="base">
              <a:spcBef>
                <a:spcPct val="0"/>
              </a:spcBef>
              <a:spcAft>
                <a:spcPct val="0"/>
              </a:spcAft>
            </a:pPr>
            <a:endParaRPr lang="tr-TR" altLang="tr-TR">
              <a:solidFill>
                <a:srgbClr val="003366"/>
              </a:solidFill>
            </a:endParaRPr>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pPr fontAlgn="base">
              <a:spcBef>
                <a:spcPct val="0"/>
              </a:spcBef>
              <a:spcAft>
                <a:spcPct val="0"/>
              </a:spcAft>
            </a:pPr>
            <a:endParaRPr lang="tr-TR" altLang="tr-TR">
              <a:solidFill>
                <a:srgbClr val="003366"/>
              </a:solidFill>
            </a:endParaRPr>
          </a:p>
        </p:txBody>
      </p:sp>
      <p:sp>
        <p:nvSpPr>
          <p:cNvPr id="7" name="Slayt Numarası Yer Tutucusu 6"/>
          <p:cNvSpPr>
            <a:spLocks noGrp="1"/>
          </p:cNvSpPr>
          <p:nvPr>
            <p:ph type="sldNum" sz="quarter" idx="12"/>
          </p:nvPr>
        </p:nvSpPr>
        <p:spPr>
          <a:xfrm>
            <a:off x="6553200" y="6248400"/>
            <a:ext cx="1905000" cy="457200"/>
          </a:xfrm>
        </p:spPr>
        <p:txBody>
          <a:bodyPr/>
          <a:lstStyle>
            <a:lvl1pPr>
              <a:defRPr/>
            </a:lvl1pPr>
          </a:lstStyle>
          <a:p>
            <a:pPr fontAlgn="base">
              <a:spcBef>
                <a:spcPct val="0"/>
              </a:spcBef>
              <a:spcAft>
                <a:spcPct val="0"/>
              </a:spcAft>
            </a:pPr>
            <a:fld id="{0D6308FA-78AF-4FEB-80C5-B9A7464E975E}" type="slidenum">
              <a:rPr lang="tr-TR" altLang="tr-TR" smtClean="0">
                <a:solidFill>
                  <a:srgbClr val="003366"/>
                </a:solidFill>
              </a:rPr>
              <a:pPr fontAlgn="base">
                <a:spcBef>
                  <a:spcPct val="0"/>
                </a:spcBef>
                <a:spcAft>
                  <a:spcPct val="0"/>
                </a:spcAft>
              </a:pPr>
              <a:t>‹#›</a:t>
            </a:fld>
            <a:endParaRPr lang="tr-TR" altLang="tr-TR">
              <a:solidFill>
                <a:srgbClr val="003366"/>
              </a:solidFill>
            </a:endParaRPr>
          </a:p>
        </p:txBody>
      </p:sp>
    </p:spTree>
    <p:extLst>
      <p:ext uri="{BB962C8B-B14F-4D97-AF65-F5344CB8AC3E}">
        <p14:creationId xmlns:p14="http://schemas.microsoft.com/office/powerpoint/2010/main" val="24098275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B5226D-8156-F349-A447-6FC22789D95C}"/>
              </a:ext>
            </a:extLst>
          </p:cNvPr>
          <p:cNvSpPr>
            <a:spLocks noGrp="1"/>
          </p:cNvSpPr>
          <p:nvPr>
            <p:ph type="title"/>
          </p:nvPr>
        </p:nvSpPr>
        <p:spPr>
          <a:xfrm>
            <a:off x="457200" y="277815"/>
            <a:ext cx="8229600" cy="1139825"/>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D3C6961-E760-EC45-BBB7-B7DBBE7A74E6}"/>
              </a:ext>
            </a:extLst>
          </p:cNvPr>
          <p:cNvSpPr>
            <a:spLocks noGrp="1"/>
          </p:cNvSpPr>
          <p:nvPr>
            <p:ph type="body" sz="half" idx="1"/>
          </p:nvPr>
        </p:nvSpPr>
        <p:spPr>
          <a:xfrm>
            <a:off x="457200" y="1600202"/>
            <a:ext cx="4038600" cy="452596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Çevrimiçi Resim Yer Tutucusu 3">
            <a:extLst>
              <a:ext uri="{FF2B5EF4-FFF2-40B4-BE49-F238E27FC236}">
                <a16:creationId xmlns:a16="http://schemas.microsoft.com/office/drawing/2014/main" id="{575187AD-863C-2C40-B296-C0E3473A6E08}"/>
              </a:ext>
            </a:extLst>
          </p:cNvPr>
          <p:cNvSpPr>
            <a:spLocks noGrp="1"/>
          </p:cNvSpPr>
          <p:nvPr>
            <p:ph type="clipArt" sz="half" idx="2"/>
          </p:nvPr>
        </p:nvSpPr>
        <p:spPr>
          <a:xfrm>
            <a:off x="4648200" y="1600202"/>
            <a:ext cx="4038600" cy="4525963"/>
          </a:xfrm>
        </p:spPr>
        <p:txBody>
          <a:bodyPr/>
          <a:lstStyle/>
          <a:p>
            <a:endParaRPr lang="tr-TR"/>
          </a:p>
        </p:txBody>
      </p:sp>
      <p:sp>
        <p:nvSpPr>
          <p:cNvPr id="5" name="Veri Yer Tutucusu 4">
            <a:extLst>
              <a:ext uri="{FF2B5EF4-FFF2-40B4-BE49-F238E27FC236}">
                <a16:creationId xmlns:a16="http://schemas.microsoft.com/office/drawing/2014/main" id="{59B0F7F2-861C-1C47-B015-9841CC4B4078}"/>
              </a:ext>
            </a:extLst>
          </p:cNvPr>
          <p:cNvSpPr>
            <a:spLocks noGrp="1"/>
          </p:cNvSpPr>
          <p:nvPr>
            <p:ph type="dt" sz="half" idx="10"/>
          </p:nvPr>
        </p:nvSpPr>
        <p:spPr>
          <a:xfrm>
            <a:off x="457200" y="6245225"/>
            <a:ext cx="2133600" cy="476250"/>
          </a:xfrm>
        </p:spPr>
        <p:txBody>
          <a:bodyPr/>
          <a:lstStyle>
            <a:lvl1pPr>
              <a:defRPr/>
            </a:lvl1pPr>
          </a:lstStyle>
          <a:p>
            <a:endParaRPr lang="tr-TR" altLang="tr-TR"/>
          </a:p>
        </p:txBody>
      </p:sp>
      <p:sp>
        <p:nvSpPr>
          <p:cNvPr id="6" name="Alt Bilgi Yer Tutucusu 5">
            <a:extLst>
              <a:ext uri="{FF2B5EF4-FFF2-40B4-BE49-F238E27FC236}">
                <a16:creationId xmlns:a16="http://schemas.microsoft.com/office/drawing/2014/main" id="{94753993-E925-154F-97D9-E0AC545481D4}"/>
              </a:ext>
            </a:extLst>
          </p:cNvPr>
          <p:cNvSpPr>
            <a:spLocks noGrp="1"/>
          </p:cNvSpPr>
          <p:nvPr>
            <p:ph type="ftr" sz="quarter" idx="11"/>
          </p:nvPr>
        </p:nvSpPr>
        <p:spPr>
          <a:xfrm>
            <a:off x="3124200" y="6245225"/>
            <a:ext cx="2895600" cy="476250"/>
          </a:xfrm>
        </p:spPr>
        <p:txBody>
          <a:bodyPr/>
          <a:lstStyle>
            <a:lvl1pPr>
              <a:defRPr/>
            </a:lvl1pPr>
          </a:lstStyle>
          <a:p>
            <a:endParaRPr lang="tr-TR" altLang="tr-TR"/>
          </a:p>
        </p:txBody>
      </p:sp>
      <p:sp>
        <p:nvSpPr>
          <p:cNvPr id="7" name="Slayt Numarası Yer Tutucusu 6">
            <a:extLst>
              <a:ext uri="{FF2B5EF4-FFF2-40B4-BE49-F238E27FC236}">
                <a16:creationId xmlns:a16="http://schemas.microsoft.com/office/drawing/2014/main" id="{34570E6D-6275-C843-898B-08973E3E4DE3}"/>
              </a:ext>
            </a:extLst>
          </p:cNvPr>
          <p:cNvSpPr>
            <a:spLocks noGrp="1"/>
          </p:cNvSpPr>
          <p:nvPr>
            <p:ph type="sldNum" sz="quarter" idx="12"/>
          </p:nvPr>
        </p:nvSpPr>
        <p:spPr>
          <a:xfrm>
            <a:off x="6553200" y="6245225"/>
            <a:ext cx="2133600" cy="476250"/>
          </a:xfrm>
        </p:spPr>
        <p:txBody>
          <a:bodyPr/>
          <a:lstStyle>
            <a:lvl1pPr>
              <a:defRPr/>
            </a:lvl1pPr>
          </a:lstStyle>
          <a:p>
            <a:fld id="{90F7892D-5507-B04F-81C4-2C31E558321B}" type="slidenum">
              <a:rPr lang="tr-TR" altLang="tr-TR"/>
              <a:pPr/>
              <a:t>‹#›</a:t>
            </a:fld>
            <a:endParaRPr lang="tr-TR" altLang="tr-TR"/>
          </a:p>
        </p:txBody>
      </p:sp>
    </p:spTree>
    <p:extLst>
      <p:ext uri="{BB962C8B-B14F-4D97-AF65-F5344CB8AC3E}">
        <p14:creationId xmlns:p14="http://schemas.microsoft.com/office/powerpoint/2010/main" val="237431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endParaRPr lang="tr-TR"/>
          </a:p>
        </p:txBody>
      </p:sp>
      <p:sp>
        <p:nvSpPr>
          <p:cNvPr id="8" name="Rectangle 45"/>
          <p:cNvSpPr>
            <a:spLocks noGrp="1" noChangeArrowheads="1"/>
          </p:cNvSpPr>
          <p:nvPr>
            <p:ph type="ftr" sz="quarter" idx="11"/>
          </p:nvPr>
        </p:nvSpPr>
        <p:spPr>
          <a:ln/>
        </p:spPr>
        <p:txBody>
          <a:bodyPr/>
          <a:lstStyle>
            <a:lvl1pPr>
              <a:defRPr/>
            </a:lvl1pPr>
          </a:lstStyle>
          <a:p>
            <a:pPr>
              <a:defRPr/>
            </a:pPr>
            <a:endParaRPr lang="tr-TR"/>
          </a:p>
        </p:txBody>
      </p:sp>
      <p:sp>
        <p:nvSpPr>
          <p:cNvPr id="9" name="Rectangle 46"/>
          <p:cNvSpPr>
            <a:spLocks noGrp="1" noChangeArrowheads="1"/>
          </p:cNvSpPr>
          <p:nvPr>
            <p:ph type="sldNum" sz="quarter" idx="12"/>
          </p:nvPr>
        </p:nvSpPr>
        <p:spPr>
          <a:ln/>
        </p:spPr>
        <p:txBody>
          <a:bodyPr/>
          <a:lstStyle>
            <a:lvl1pPr>
              <a:defRPr/>
            </a:lvl1pPr>
          </a:lstStyle>
          <a:p>
            <a:fld id="{A133234C-BD54-4E8F-A043-8B6C4332BAFD}" type="slidenum">
              <a:rPr lang="tr-TR" altLang="tr-TR"/>
              <a:pPr/>
              <a:t>‹#›</a:t>
            </a:fld>
            <a:endParaRPr lang="tr-TR" altLang="tr-TR"/>
          </a:p>
        </p:txBody>
      </p:sp>
    </p:spTree>
    <p:extLst>
      <p:ext uri="{BB962C8B-B14F-4D97-AF65-F5344CB8AC3E}">
        <p14:creationId xmlns:p14="http://schemas.microsoft.com/office/powerpoint/2010/main" val="1716895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Rectangle 44"/>
          <p:cNvSpPr>
            <a:spLocks noGrp="1" noChangeArrowheads="1"/>
          </p:cNvSpPr>
          <p:nvPr>
            <p:ph type="dt" sz="half" idx="10"/>
          </p:nvPr>
        </p:nvSpPr>
        <p:spPr>
          <a:ln/>
        </p:spPr>
        <p:txBody>
          <a:bodyPr/>
          <a:lstStyle>
            <a:lvl1pPr>
              <a:defRPr/>
            </a:lvl1pPr>
          </a:lstStyle>
          <a:p>
            <a:pPr>
              <a:defRPr/>
            </a:pPr>
            <a:endParaRPr lang="tr-T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p>
        </p:txBody>
      </p:sp>
      <p:sp>
        <p:nvSpPr>
          <p:cNvPr id="5" name="Rectangle 46"/>
          <p:cNvSpPr>
            <a:spLocks noGrp="1" noChangeArrowheads="1"/>
          </p:cNvSpPr>
          <p:nvPr>
            <p:ph type="sldNum" sz="quarter" idx="12"/>
          </p:nvPr>
        </p:nvSpPr>
        <p:spPr>
          <a:ln/>
        </p:spPr>
        <p:txBody>
          <a:bodyPr/>
          <a:lstStyle>
            <a:lvl1pPr>
              <a:defRPr/>
            </a:lvl1pPr>
          </a:lstStyle>
          <a:p>
            <a:fld id="{D6619C7C-25B4-4F7F-AC5E-10E3185E1477}" type="slidenum">
              <a:rPr lang="tr-TR" altLang="tr-TR"/>
              <a:pPr/>
              <a:t>‹#›</a:t>
            </a:fld>
            <a:endParaRPr lang="tr-TR" altLang="tr-TR"/>
          </a:p>
        </p:txBody>
      </p:sp>
    </p:spTree>
    <p:extLst>
      <p:ext uri="{BB962C8B-B14F-4D97-AF65-F5344CB8AC3E}">
        <p14:creationId xmlns:p14="http://schemas.microsoft.com/office/powerpoint/2010/main" val="2973139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tr-TR"/>
          </a:p>
        </p:txBody>
      </p:sp>
      <p:sp>
        <p:nvSpPr>
          <p:cNvPr id="3" name="Rectangle 45"/>
          <p:cNvSpPr>
            <a:spLocks noGrp="1" noChangeArrowheads="1"/>
          </p:cNvSpPr>
          <p:nvPr>
            <p:ph type="ftr" sz="quarter" idx="11"/>
          </p:nvPr>
        </p:nvSpPr>
        <p:spPr>
          <a:ln/>
        </p:spPr>
        <p:txBody>
          <a:bodyPr/>
          <a:lstStyle>
            <a:lvl1pPr>
              <a:defRPr/>
            </a:lvl1pPr>
          </a:lstStyle>
          <a:p>
            <a:pPr>
              <a:defRPr/>
            </a:pPr>
            <a:endParaRPr lang="tr-TR"/>
          </a:p>
        </p:txBody>
      </p:sp>
      <p:sp>
        <p:nvSpPr>
          <p:cNvPr id="4" name="Rectangle 46"/>
          <p:cNvSpPr>
            <a:spLocks noGrp="1" noChangeArrowheads="1"/>
          </p:cNvSpPr>
          <p:nvPr>
            <p:ph type="sldNum" sz="quarter" idx="12"/>
          </p:nvPr>
        </p:nvSpPr>
        <p:spPr>
          <a:ln/>
        </p:spPr>
        <p:txBody>
          <a:bodyPr/>
          <a:lstStyle>
            <a:lvl1pPr>
              <a:defRPr/>
            </a:lvl1pPr>
          </a:lstStyle>
          <a:p>
            <a:fld id="{B4DE0AB4-6AA4-49D9-AAA0-075AF45EB4F2}" type="slidenum">
              <a:rPr lang="tr-TR" altLang="tr-TR"/>
              <a:pPr/>
              <a:t>‹#›</a:t>
            </a:fld>
            <a:endParaRPr lang="tr-TR" altLang="tr-TR"/>
          </a:p>
        </p:txBody>
      </p:sp>
    </p:spTree>
    <p:extLst>
      <p:ext uri="{BB962C8B-B14F-4D97-AF65-F5344CB8AC3E}">
        <p14:creationId xmlns:p14="http://schemas.microsoft.com/office/powerpoint/2010/main" val="1589648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fld id="{4F684AA6-7360-4D22-8130-DA3C50100C38}" type="slidenum">
              <a:rPr lang="tr-TR" altLang="tr-TR"/>
              <a:pPr/>
              <a:t>‹#›</a:t>
            </a:fld>
            <a:endParaRPr lang="tr-TR" altLang="tr-TR"/>
          </a:p>
        </p:txBody>
      </p:sp>
    </p:spTree>
    <p:extLst>
      <p:ext uri="{BB962C8B-B14F-4D97-AF65-F5344CB8AC3E}">
        <p14:creationId xmlns:p14="http://schemas.microsoft.com/office/powerpoint/2010/main" val="1344152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fld id="{3823F039-EA5C-4C4B-8A73-B9090C9DA000}" type="slidenum">
              <a:rPr lang="tr-TR" altLang="tr-TR"/>
              <a:pPr/>
              <a:t>‹#›</a:t>
            </a:fld>
            <a:endParaRPr lang="tr-TR" altLang="tr-TR"/>
          </a:p>
        </p:txBody>
      </p:sp>
    </p:spTree>
    <p:extLst>
      <p:ext uri="{BB962C8B-B14F-4D97-AF65-F5344CB8AC3E}">
        <p14:creationId xmlns:p14="http://schemas.microsoft.com/office/powerpoint/2010/main" val="116635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6413"/>
            <a:chOff x="0" y="0"/>
            <a:chExt cx="5760" cy="4319"/>
          </a:xfrm>
        </p:grpSpPr>
        <p:sp>
          <p:nvSpPr>
            <p:cNvPr id="229379"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380"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381"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35" name="Freeform 6"/>
            <p:cNvSpPr>
              <a:spLocks/>
            </p:cNvSpPr>
            <p:nvPr/>
          </p:nvSpPr>
          <p:spPr bwMode="hidden">
            <a:xfrm>
              <a:off x="4038" y="3577"/>
              <a:ext cx="1720" cy="65"/>
            </a:xfrm>
            <a:custGeom>
              <a:avLst/>
              <a:gdLst>
                <a:gd name="T0" fmla="*/ 1696 w 1722"/>
                <a:gd name="T1" fmla="*/ 53 h 66"/>
                <a:gd name="T2" fmla="*/ 1696 w 1722"/>
                <a:gd name="T3" fmla="*/ 47 h 66"/>
                <a:gd name="T4" fmla="*/ 0 w 1722"/>
                <a:gd name="T5" fmla="*/ 0 h 66"/>
                <a:gd name="T6" fmla="*/ 0 w 1722"/>
                <a:gd name="T7" fmla="*/ 35 h 66"/>
                <a:gd name="T8" fmla="*/ 1696 w 1722"/>
                <a:gd name="T9" fmla="*/ 53 h 66"/>
                <a:gd name="T10" fmla="*/ 1696 w 1722"/>
                <a:gd name="T11" fmla="*/ 5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83"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tr-TR">
                <a:latin typeface="Arial" charset="0"/>
              </a:endParaRPr>
            </a:p>
          </p:txBody>
        </p:sp>
        <p:sp>
          <p:nvSpPr>
            <p:cNvPr id="1037" name="Freeform 8"/>
            <p:cNvSpPr>
              <a:spLocks/>
            </p:cNvSpPr>
            <p:nvPr/>
          </p:nvSpPr>
          <p:spPr bwMode="hidden">
            <a:xfrm>
              <a:off x="4784" y="3702"/>
              <a:ext cx="974" cy="101"/>
            </a:xfrm>
            <a:custGeom>
              <a:avLst/>
              <a:gdLst>
                <a:gd name="T0" fmla="*/ 962 w 975"/>
                <a:gd name="T1" fmla="*/ 48 h 101"/>
                <a:gd name="T2" fmla="*/ 962 w 975"/>
                <a:gd name="T3" fmla="*/ 0 h 101"/>
                <a:gd name="T4" fmla="*/ 0 w 975"/>
                <a:gd name="T5" fmla="*/ 24 h 101"/>
                <a:gd name="T6" fmla="*/ 0 w 975"/>
                <a:gd name="T7" fmla="*/ 101 h 101"/>
                <a:gd name="T8" fmla="*/ 962 w 975"/>
                <a:gd name="T9" fmla="*/ 48 h 101"/>
                <a:gd name="T10" fmla="*/ 96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8" name="Freeform 9"/>
            <p:cNvSpPr>
              <a:spLocks/>
            </p:cNvSpPr>
            <p:nvPr/>
          </p:nvSpPr>
          <p:spPr bwMode="hidden">
            <a:xfrm>
              <a:off x="3619" y="3815"/>
              <a:ext cx="2139" cy="198"/>
            </a:xfrm>
            <a:custGeom>
              <a:avLst/>
              <a:gdLst>
                <a:gd name="T0" fmla="*/ 2115 w 2141"/>
                <a:gd name="T1" fmla="*/ 0 h 198"/>
                <a:gd name="T2" fmla="*/ 0 w 2141"/>
                <a:gd name="T3" fmla="*/ 156 h 198"/>
                <a:gd name="T4" fmla="*/ 0 w 2141"/>
                <a:gd name="T5" fmla="*/ 198 h 198"/>
                <a:gd name="T6" fmla="*/ 2115 w 2141"/>
                <a:gd name="T7" fmla="*/ 0 h 198"/>
                <a:gd name="T8" fmla="*/ 211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86"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40" name="Freeform 11"/>
            <p:cNvSpPr>
              <a:spLocks/>
            </p:cNvSpPr>
            <p:nvPr/>
          </p:nvSpPr>
          <p:spPr bwMode="hidden">
            <a:xfrm>
              <a:off x="2097" y="4043"/>
              <a:ext cx="2514" cy="276"/>
            </a:xfrm>
            <a:custGeom>
              <a:avLst/>
              <a:gdLst>
                <a:gd name="T0" fmla="*/ 2143 w 2517"/>
                <a:gd name="T1" fmla="*/ 276 h 276"/>
                <a:gd name="T2" fmla="*/ 2478 w 2517"/>
                <a:gd name="T3" fmla="*/ 204 h 276"/>
                <a:gd name="T4" fmla="*/ 2221 w 2517"/>
                <a:gd name="T5" fmla="*/ 0 h 276"/>
                <a:gd name="T6" fmla="*/ 0 w 2517"/>
                <a:gd name="T7" fmla="*/ 276 h 276"/>
                <a:gd name="T8" fmla="*/ 2143 w 2517"/>
                <a:gd name="T9" fmla="*/ 276 h 276"/>
                <a:gd name="T10" fmla="*/ 214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88"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42" name="Freeform 13"/>
            <p:cNvSpPr>
              <a:spLocks/>
            </p:cNvSpPr>
            <p:nvPr/>
          </p:nvSpPr>
          <p:spPr bwMode="hidden">
            <a:xfrm>
              <a:off x="5030" y="3151"/>
              <a:ext cx="728" cy="240"/>
            </a:xfrm>
            <a:custGeom>
              <a:avLst/>
              <a:gdLst>
                <a:gd name="T0" fmla="*/ 716 w 729"/>
                <a:gd name="T1" fmla="*/ 240 h 240"/>
                <a:gd name="T2" fmla="*/ 0 w 729"/>
                <a:gd name="T3" fmla="*/ 0 h 240"/>
                <a:gd name="T4" fmla="*/ 0 w 729"/>
                <a:gd name="T5" fmla="*/ 6 h 240"/>
                <a:gd name="T6" fmla="*/ 716 w 729"/>
                <a:gd name="T7" fmla="*/ 240 h 240"/>
                <a:gd name="T8" fmla="*/ 71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90"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44" name="Freeform 15"/>
            <p:cNvSpPr>
              <a:spLocks/>
            </p:cNvSpPr>
            <p:nvPr/>
          </p:nvSpPr>
          <p:spPr bwMode="hidden">
            <a:xfrm>
              <a:off x="5030" y="3049"/>
              <a:ext cx="728" cy="318"/>
            </a:xfrm>
            <a:custGeom>
              <a:avLst/>
              <a:gdLst>
                <a:gd name="T0" fmla="*/ 716 w 729"/>
                <a:gd name="T1" fmla="*/ 318 h 318"/>
                <a:gd name="T2" fmla="*/ 716 w 729"/>
                <a:gd name="T3" fmla="*/ 312 h 318"/>
                <a:gd name="T4" fmla="*/ 0 w 729"/>
                <a:gd name="T5" fmla="*/ 0 h 318"/>
                <a:gd name="T6" fmla="*/ 0 w 729"/>
                <a:gd name="T7" fmla="*/ 54 h 318"/>
                <a:gd name="T8" fmla="*/ 716 w 729"/>
                <a:gd name="T9" fmla="*/ 318 h 318"/>
                <a:gd name="T10" fmla="*/ 71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92"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393"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394"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48"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96"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50"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398"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399"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tr-TR">
                <a:latin typeface="Arial" charset="0"/>
              </a:endParaRPr>
            </a:p>
          </p:txBody>
        </p:sp>
        <p:sp>
          <p:nvSpPr>
            <p:cNvPr id="229400"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54"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402"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03"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57" name="Freeform 28"/>
            <p:cNvSpPr>
              <a:spLocks/>
            </p:cNvSpPr>
            <p:nvPr/>
          </p:nvSpPr>
          <p:spPr bwMode="hidden">
            <a:xfrm>
              <a:off x="5698" y="653"/>
              <a:ext cx="60" cy="311"/>
            </a:xfrm>
            <a:custGeom>
              <a:avLst/>
              <a:gdLst>
                <a:gd name="T0" fmla="*/ 0 w 60"/>
                <a:gd name="T1" fmla="*/ 144 h 312"/>
                <a:gd name="T2" fmla="*/ 60 w 60"/>
                <a:gd name="T3" fmla="*/ 29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405"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1059"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29407"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08"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09"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0"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1"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2"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3"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4"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grpSp>
          <p:nvGrpSpPr>
            <p:cNvPr id="1068" name="Group 39"/>
            <p:cNvGrpSpPr>
              <a:grpSpLocks/>
            </p:cNvGrpSpPr>
            <p:nvPr userDrawn="1"/>
          </p:nvGrpSpPr>
          <p:grpSpPr bwMode="auto">
            <a:xfrm>
              <a:off x="0" y="1632"/>
              <a:ext cx="5758" cy="1858"/>
              <a:chOff x="0" y="1632"/>
              <a:chExt cx="5758" cy="1858"/>
            </a:xfrm>
          </p:grpSpPr>
          <p:sp>
            <p:nvSpPr>
              <p:cNvPr id="229416"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sp>
            <p:nvSpPr>
              <p:cNvPr id="229417"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tr-TR">
                  <a:latin typeface="Arial" charset="0"/>
                </a:endParaRPr>
              </a:p>
            </p:txBody>
          </p:sp>
        </p:grpSp>
      </p:grpSp>
      <p:sp>
        <p:nvSpPr>
          <p:cNvPr id="229418" name="Rectangle 42"/>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22941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9420" name="Rectangle 4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Arial" charset="0"/>
              </a:defRPr>
            </a:lvl1pPr>
          </a:lstStyle>
          <a:p>
            <a:pPr>
              <a:defRPr/>
            </a:pPr>
            <a:endParaRPr lang="tr-TR"/>
          </a:p>
        </p:txBody>
      </p:sp>
      <p:sp>
        <p:nvSpPr>
          <p:cNvPr id="229421" name="Rectangle 4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Arial" charset="0"/>
              </a:defRPr>
            </a:lvl1pPr>
          </a:lstStyle>
          <a:p>
            <a:pPr>
              <a:defRPr/>
            </a:pPr>
            <a:endParaRPr lang="tr-TR"/>
          </a:p>
        </p:txBody>
      </p:sp>
      <p:sp>
        <p:nvSpPr>
          <p:cNvPr id="229422" name="Rectangle 4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95F0A494-58EF-4EF1-8C33-E447A3AADD8D}"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979"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6" r:id="rId14"/>
    <p:sldLayoutId id="2147483977" r:id="rId15"/>
    <p:sldLayoutId id="2147483978" r:id="rId16"/>
    <p:sldLayoutId id="2147483980" r:id="rId17"/>
    <p:sldLayoutId id="2147483981" r:id="rId18"/>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20"/>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21"/>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22"/>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22"/>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22"/>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22"/>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22"/>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0810DF1-3F19-864A-9B48-87EF5A3D2F5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F8A070-42F7-EF41-B644-B18E4C6391C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104C3A0-E98C-6A4C-B819-57B3A12F763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CCF8008-D343-2349-86AA-0E3211B88E13}" type="datetimeFigureOut">
              <a:rPr lang="tr-TR" smtClean="0"/>
              <a:t>4.11.2021</a:t>
            </a:fld>
            <a:endParaRPr lang="tr-TR"/>
          </a:p>
        </p:txBody>
      </p:sp>
      <p:sp>
        <p:nvSpPr>
          <p:cNvPr id="5" name="Alt Bilgi Yer Tutucusu 4">
            <a:extLst>
              <a:ext uri="{FF2B5EF4-FFF2-40B4-BE49-F238E27FC236}">
                <a16:creationId xmlns:a16="http://schemas.microsoft.com/office/drawing/2014/main" id="{A756D493-6844-0440-86BE-DF0E3A16357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FEDFB81-5D44-544B-A5B3-1220BFF71C2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0116D2B-171E-8C44-862F-D382BC9941B3}" type="slidenum">
              <a:rPr lang="tr-TR" smtClean="0"/>
              <a:t>‹#›</a:t>
            </a:fld>
            <a:endParaRPr lang="tr-TR"/>
          </a:p>
        </p:txBody>
      </p:sp>
    </p:spTree>
    <p:extLst>
      <p:ext uri="{BB962C8B-B14F-4D97-AF65-F5344CB8AC3E}">
        <p14:creationId xmlns:p14="http://schemas.microsoft.com/office/powerpoint/2010/main" val="1254723639"/>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1DD8A2A-E7E9-479C-8307-79B324B35561}" type="datetimeFigureOut">
              <a:rPr lang="tr-TR" smtClean="0"/>
              <a:t>4.11.2021</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AC7CC1A-0A93-4416-903A-FBC80FC9911C}" type="slidenum">
              <a:rPr lang="tr-TR" smtClean="0"/>
              <a:t>‹#›</a:t>
            </a:fld>
            <a:endParaRPr lang="tr-TR"/>
          </a:p>
        </p:txBody>
      </p:sp>
    </p:spTree>
    <p:extLst>
      <p:ext uri="{BB962C8B-B14F-4D97-AF65-F5344CB8AC3E}">
        <p14:creationId xmlns:p14="http://schemas.microsoft.com/office/powerpoint/2010/main" val="1798018250"/>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oleObject" Target="../embeddings/oleObject1.bin"/><Relationship Id="rId7" Type="http://schemas.openxmlformats.org/officeDocument/2006/relationships/image" Target="../media/image1.png"/><Relationship Id="rId12" Type="http://schemas.openxmlformats.org/officeDocument/2006/relationships/image" Target="../media/image22.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0.png"/><Relationship Id="rId11" Type="http://schemas.openxmlformats.org/officeDocument/2006/relationships/image" Target="../media/image21.png"/><Relationship Id="rId5" Type="http://schemas.openxmlformats.org/officeDocument/2006/relationships/oleObject" Target="../embeddings/oleObject2.bin"/><Relationship Id="rId10" Type="http://schemas.openxmlformats.org/officeDocument/2006/relationships/oleObject" Target="../embeddings/oleObject3.bin"/><Relationship Id="rId4" Type="http://schemas.openxmlformats.org/officeDocument/2006/relationships/image" Target="../media/image19.pn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cardiacsurgery.ctsnetbooks.org/content/vol3/issue2008/images/large/1251fig10.jpeg" TargetMode="External"/><Relationship Id="rId1" Type="http://schemas.openxmlformats.org/officeDocument/2006/relationships/slideLayout" Target="../slideLayouts/slideLayout6.xml"/><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png"/><Relationship Id="rId7"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tiff"/><Relationship Id="rId1" Type="http://schemas.openxmlformats.org/officeDocument/2006/relationships/slideLayout" Target="../slideLayouts/slideLayout25.xml"/><Relationship Id="rId4" Type="http://schemas.openxmlformats.org/officeDocument/2006/relationships/image" Target="../media/image40.tif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36.xml"/><Relationship Id="rId5" Type="http://schemas.openxmlformats.org/officeDocument/2006/relationships/image" Target="../media/image46.JPG"/><Relationship Id="rId4" Type="http://schemas.openxmlformats.org/officeDocument/2006/relationships/image" Target="../media/image45.JPG"/></Relationships>
</file>

<file path=ppt/slides/_rels/slide3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pn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50.png"/><Relationship Id="rId5" Type="http://schemas.openxmlformats.org/officeDocument/2006/relationships/oleObject" Target="../embeddings/oleObject6.bin"/><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ctrTitle"/>
          </p:nvPr>
        </p:nvSpPr>
        <p:spPr>
          <a:xfrm>
            <a:off x="395289" y="981075"/>
            <a:ext cx="8278812" cy="2232025"/>
          </a:xfrm>
        </p:spPr>
        <p:txBody>
          <a:bodyPr/>
          <a:lstStyle/>
          <a:p>
            <a:pPr eaLnBrk="1" hangingPunct="1">
              <a:defRPr/>
            </a:pPr>
            <a:r>
              <a:rPr lang="tr-TR" dirty="0" err="1"/>
              <a:t>Antegrat</a:t>
            </a:r>
            <a:r>
              <a:rPr lang="tr-TR" dirty="0"/>
              <a:t> Beyin </a:t>
            </a:r>
            <a:r>
              <a:rPr lang="tr-TR" dirty="0" err="1"/>
              <a:t>Perfüzyonu</a:t>
            </a:r>
            <a:r>
              <a:rPr lang="tr-TR" dirty="0"/>
              <a:t> </a:t>
            </a:r>
            <a:r>
              <a:rPr lang="tr-TR" sz="3600" dirty="0"/>
              <a:t>Uygulama Yöntemleri</a:t>
            </a:r>
            <a:br>
              <a:rPr lang="tr-TR" dirty="0"/>
            </a:br>
            <a:endParaRPr lang="tr-TR" dirty="0"/>
          </a:p>
        </p:txBody>
      </p:sp>
      <p:sp>
        <p:nvSpPr>
          <p:cNvPr id="232451" name="Rectangle 3"/>
          <p:cNvSpPr>
            <a:spLocks noGrp="1" noChangeArrowheads="1"/>
          </p:cNvSpPr>
          <p:nvPr>
            <p:ph type="subTitle" idx="1"/>
          </p:nvPr>
        </p:nvSpPr>
        <p:spPr>
          <a:xfrm>
            <a:off x="395288" y="3933825"/>
            <a:ext cx="8353425" cy="2711450"/>
          </a:xfrm>
        </p:spPr>
        <p:txBody>
          <a:bodyPr/>
          <a:lstStyle/>
          <a:p>
            <a:pPr eaLnBrk="1" hangingPunct="1">
              <a:lnSpc>
                <a:spcPct val="80000"/>
              </a:lnSpc>
              <a:defRPr/>
            </a:pPr>
            <a:r>
              <a:rPr lang="tr-TR" sz="3200" dirty="0"/>
              <a:t>Prof. Dr. Anıl Z. Apaydın</a:t>
            </a:r>
          </a:p>
          <a:p>
            <a:pPr eaLnBrk="1" hangingPunct="1">
              <a:lnSpc>
                <a:spcPct val="80000"/>
              </a:lnSpc>
              <a:defRPr/>
            </a:pPr>
            <a:endParaRPr lang="tr-TR" sz="3200" dirty="0"/>
          </a:p>
          <a:p>
            <a:pPr eaLnBrk="1" hangingPunct="1">
              <a:lnSpc>
                <a:spcPct val="80000"/>
              </a:lnSpc>
              <a:defRPr/>
            </a:pPr>
            <a:r>
              <a:rPr lang="tr-TR" sz="3200" dirty="0"/>
              <a:t>Ege Üniversitesi Tıp Fakültesi, </a:t>
            </a:r>
          </a:p>
          <a:p>
            <a:pPr eaLnBrk="1" hangingPunct="1">
              <a:lnSpc>
                <a:spcPct val="80000"/>
              </a:lnSpc>
              <a:defRPr/>
            </a:pPr>
            <a:r>
              <a:rPr lang="tr-TR" sz="3200" dirty="0"/>
              <a:t>Kalp ve Damar Cerrahisi Anabilim Dalı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277813"/>
            <a:ext cx="8229600" cy="646331"/>
          </a:xfrm>
        </p:spPr>
        <p:txBody>
          <a:bodyPr/>
          <a:lstStyle/>
          <a:p>
            <a:pPr>
              <a:defRPr/>
            </a:pPr>
            <a:r>
              <a:rPr lang="tr-TR" dirty="0"/>
              <a:t>Ilımlı </a:t>
            </a:r>
            <a:r>
              <a:rPr lang="tr-TR" dirty="0" err="1"/>
              <a:t>Hipotermi</a:t>
            </a:r>
            <a:r>
              <a:rPr lang="tr-TR" dirty="0"/>
              <a:t>-Tek taraflı ASP </a:t>
            </a:r>
          </a:p>
        </p:txBody>
      </p:sp>
      <p:sp>
        <p:nvSpPr>
          <p:cNvPr id="103427" name="Rectangle 3"/>
          <p:cNvSpPr>
            <a:spLocks noGrp="1" noChangeArrowheads="1"/>
          </p:cNvSpPr>
          <p:nvPr>
            <p:ph type="body" sz="half" idx="1"/>
          </p:nvPr>
        </p:nvSpPr>
        <p:spPr>
          <a:xfrm>
            <a:off x="179512" y="2060574"/>
            <a:ext cx="4253176" cy="3096617"/>
          </a:xfrm>
        </p:spPr>
        <p:txBody>
          <a:bodyPr/>
          <a:lstStyle/>
          <a:p>
            <a:pPr>
              <a:defRPr/>
            </a:pPr>
            <a:r>
              <a:rPr lang="tr-TR" sz="2800" dirty="0"/>
              <a:t>26-28</a:t>
            </a:r>
            <a:r>
              <a:rPr lang="en-US" sz="2800" dirty="0">
                <a:cs typeface="Arial" charset="0"/>
              </a:rPr>
              <a:t>º</a:t>
            </a:r>
            <a:r>
              <a:rPr lang="tr-TR" sz="2800" dirty="0">
                <a:cs typeface="Arial" charset="0"/>
              </a:rPr>
              <a:t>C</a:t>
            </a:r>
          </a:p>
          <a:p>
            <a:pPr>
              <a:defRPr/>
            </a:pPr>
            <a:r>
              <a:rPr lang="tr-TR" sz="2800" dirty="0">
                <a:cs typeface="Arial" charset="0"/>
              </a:rPr>
              <a:t>Sağ </a:t>
            </a:r>
            <a:r>
              <a:rPr lang="tr-TR" sz="2800" dirty="0" err="1">
                <a:cs typeface="Arial" charset="0"/>
              </a:rPr>
              <a:t>subklaviyen</a:t>
            </a:r>
            <a:r>
              <a:rPr lang="tr-TR" sz="2800" dirty="0">
                <a:cs typeface="Arial" charset="0"/>
              </a:rPr>
              <a:t> arter (Sabik,1995, JTCVS)</a:t>
            </a:r>
          </a:p>
          <a:p>
            <a:pPr>
              <a:defRPr/>
            </a:pPr>
            <a:endParaRPr lang="tr-TR" sz="2800" dirty="0">
              <a:cs typeface="Arial" charset="0"/>
            </a:endParaRPr>
          </a:p>
          <a:p>
            <a:pPr marL="0" indent="0">
              <a:buNone/>
              <a:defRPr/>
            </a:pPr>
            <a:endParaRPr lang="tr-TR" sz="2800" dirty="0">
              <a:cs typeface="Arial" charset="0"/>
            </a:endParaRPr>
          </a:p>
          <a:p>
            <a:pPr>
              <a:defRPr/>
            </a:pPr>
            <a:r>
              <a:rPr lang="tr-TR" sz="2800" dirty="0">
                <a:cs typeface="Arial" charset="0"/>
              </a:rPr>
              <a:t>*</a:t>
            </a:r>
            <a:r>
              <a:rPr lang="tr-TR" sz="2800" dirty="0" err="1">
                <a:cs typeface="Arial" charset="0"/>
              </a:rPr>
              <a:t>Brakiyel</a:t>
            </a:r>
            <a:r>
              <a:rPr lang="tr-TR" sz="2800" dirty="0">
                <a:cs typeface="Arial" charset="0"/>
              </a:rPr>
              <a:t> arter </a:t>
            </a:r>
            <a:r>
              <a:rPr lang="tr-TR" sz="2800" dirty="0" err="1">
                <a:cs typeface="Arial" charset="0"/>
              </a:rPr>
              <a:t>kanülasyonu</a:t>
            </a:r>
            <a:r>
              <a:rPr lang="tr-TR" sz="2800" dirty="0">
                <a:cs typeface="Arial" charset="0"/>
              </a:rPr>
              <a:t> (TYİH)</a:t>
            </a:r>
          </a:p>
          <a:p>
            <a:pPr>
              <a:buFont typeface="Wingdings" panose="05000000000000000000" pitchFamily="2" charset="2"/>
              <a:buNone/>
              <a:defRPr/>
            </a:pPr>
            <a:endParaRPr lang="en-US" sz="2800" dirty="0">
              <a:cs typeface="Arial" charset="0"/>
            </a:endParaRPr>
          </a:p>
        </p:txBody>
      </p:sp>
      <p:pic>
        <p:nvPicPr>
          <p:cNvPr id="22532" name="Picture 5" descr="P0000872"/>
          <p:cNvPicPr>
            <a:picLocks noChangeAspect="1" noChangeArrowheads="1"/>
          </p:cNvPicPr>
          <p:nvPr/>
        </p:nvPicPr>
        <p:blipFill rotWithShape="1">
          <a:blip r:embed="rId2">
            <a:extLst>
              <a:ext uri="{28A0092B-C50C-407E-A947-70E740481C1C}">
                <a14:useLocalDpi xmlns:a14="http://schemas.microsoft.com/office/drawing/2010/main" val="0"/>
              </a:ext>
            </a:extLst>
          </a:blip>
          <a:srcRect l="20447" r="7144" b="26503"/>
          <a:stretch/>
        </p:blipFill>
        <p:spPr bwMode="auto">
          <a:xfrm>
            <a:off x="4788024" y="1157125"/>
            <a:ext cx="3456384" cy="2349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chemeClr val="tx2"/>
                </a:solidFill>
                <a:miter lim="800000"/>
                <a:headEnd/>
                <a:tailEnd/>
              </a14:hiddenLine>
            </a:ext>
          </a:extLst>
        </p:spPr>
      </p:pic>
      <p:sp>
        <p:nvSpPr>
          <p:cNvPr id="2" name="Dikdörtgen 1">
            <a:extLst>
              <a:ext uri="{FF2B5EF4-FFF2-40B4-BE49-F238E27FC236}">
                <a16:creationId xmlns:a16="http://schemas.microsoft.com/office/drawing/2014/main" id="{3B7D84C9-606A-314B-A660-C680A35588B6}"/>
              </a:ext>
            </a:extLst>
          </p:cNvPr>
          <p:cNvSpPr/>
          <p:nvPr/>
        </p:nvSpPr>
        <p:spPr>
          <a:xfrm>
            <a:off x="755576" y="6093296"/>
            <a:ext cx="7787208" cy="646331"/>
          </a:xfrm>
          <a:prstGeom prst="rect">
            <a:avLst/>
          </a:prstGeom>
        </p:spPr>
        <p:txBody>
          <a:bodyPr wrap="square">
            <a:spAutoFit/>
          </a:bodyPr>
          <a:lstStyle/>
          <a:p>
            <a:r>
              <a:rPr lang="tr-TR" dirty="0"/>
              <a:t>*</a:t>
            </a:r>
            <a:r>
              <a:rPr lang="tr-TR" dirty="0" err="1"/>
              <a:t>Tasdemir</a:t>
            </a:r>
            <a:r>
              <a:rPr lang="tr-TR" dirty="0"/>
              <a:t> O, </a:t>
            </a:r>
            <a:r>
              <a:rPr lang="tr-TR" dirty="0" err="1"/>
              <a:t>Saritas</a:t>
            </a:r>
            <a:r>
              <a:rPr lang="tr-TR" dirty="0"/>
              <a:t> A, </a:t>
            </a:r>
            <a:r>
              <a:rPr lang="tr-TR" dirty="0" err="1"/>
              <a:t>Kucuker</a:t>
            </a:r>
            <a:r>
              <a:rPr lang="tr-TR" dirty="0"/>
              <a:t> S, </a:t>
            </a:r>
            <a:r>
              <a:rPr lang="tr-TR" dirty="0" err="1"/>
              <a:t>Ozatik</a:t>
            </a:r>
            <a:r>
              <a:rPr lang="tr-TR" dirty="0"/>
              <a:t> MA, </a:t>
            </a:r>
            <a:r>
              <a:rPr lang="tr-TR" dirty="0" err="1"/>
              <a:t>Sener</a:t>
            </a:r>
            <a:r>
              <a:rPr lang="tr-TR" dirty="0"/>
              <a:t> E. </a:t>
            </a:r>
            <a:r>
              <a:rPr lang="tr-TR" dirty="0" err="1"/>
              <a:t>Aortic</a:t>
            </a:r>
            <a:r>
              <a:rPr lang="tr-TR" dirty="0"/>
              <a:t> </a:t>
            </a:r>
            <a:r>
              <a:rPr lang="tr-TR" dirty="0" err="1"/>
              <a:t>arch</a:t>
            </a:r>
            <a:r>
              <a:rPr lang="tr-TR" dirty="0"/>
              <a:t> </a:t>
            </a:r>
            <a:r>
              <a:rPr lang="tr-TR" dirty="0" err="1"/>
              <a:t>repair</a:t>
            </a:r>
            <a:r>
              <a:rPr lang="tr-TR" dirty="0"/>
              <a:t> </a:t>
            </a:r>
            <a:r>
              <a:rPr lang="tr-TR" dirty="0" err="1"/>
              <a:t>with</a:t>
            </a:r>
            <a:r>
              <a:rPr lang="tr-TR" dirty="0"/>
              <a:t> </a:t>
            </a:r>
            <a:r>
              <a:rPr lang="tr-TR" dirty="0" err="1"/>
              <a:t>right</a:t>
            </a:r>
            <a:r>
              <a:rPr lang="tr-TR" dirty="0"/>
              <a:t> </a:t>
            </a:r>
            <a:r>
              <a:rPr lang="tr-TR" dirty="0" err="1"/>
              <a:t>brachial</a:t>
            </a:r>
            <a:r>
              <a:rPr lang="tr-TR" dirty="0"/>
              <a:t> </a:t>
            </a:r>
            <a:r>
              <a:rPr lang="tr-TR" dirty="0" err="1"/>
              <a:t>artery</a:t>
            </a:r>
            <a:r>
              <a:rPr lang="tr-TR" dirty="0"/>
              <a:t> </a:t>
            </a:r>
            <a:r>
              <a:rPr lang="tr-TR" dirty="0" err="1"/>
              <a:t>perfusion</a:t>
            </a:r>
            <a:r>
              <a:rPr lang="tr-TR" dirty="0"/>
              <a:t>. </a:t>
            </a:r>
            <a:r>
              <a:rPr lang="tr-TR" dirty="0" err="1"/>
              <a:t>Ann</a:t>
            </a:r>
            <a:r>
              <a:rPr lang="tr-TR" dirty="0"/>
              <a:t> </a:t>
            </a:r>
            <a:r>
              <a:rPr lang="tr-TR" dirty="0" err="1"/>
              <a:t>Thorac</a:t>
            </a:r>
            <a:r>
              <a:rPr lang="tr-TR" dirty="0"/>
              <a:t> </a:t>
            </a:r>
            <a:r>
              <a:rPr lang="tr-TR" dirty="0" err="1"/>
              <a:t>Surg</a:t>
            </a:r>
            <a:r>
              <a:rPr lang="tr-TR" dirty="0"/>
              <a:t> 2002;73:1837–42.</a:t>
            </a:r>
          </a:p>
        </p:txBody>
      </p:sp>
      <p:pic>
        <p:nvPicPr>
          <p:cNvPr id="3" name="Resim 2">
            <a:extLst>
              <a:ext uri="{FF2B5EF4-FFF2-40B4-BE49-F238E27FC236}">
                <a16:creationId xmlns:a16="http://schemas.microsoft.com/office/drawing/2014/main" id="{882A9945-0AD7-8049-8C17-84ACE177F5D2}"/>
              </a:ext>
            </a:extLst>
          </p:cNvPr>
          <p:cNvPicPr>
            <a:picLocks noChangeAspect="1"/>
          </p:cNvPicPr>
          <p:nvPr/>
        </p:nvPicPr>
        <p:blipFill>
          <a:blip r:embed="rId3"/>
          <a:stretch>
            <a:fillRect/>
          </a:stretch>
        </p:blipFill>
        <p:spPr>
          <a:xfrm>
            <a:off x="4788024" y="3544246"/>
            <a:ext cx="3456384" cy="2511473"/>
          </a:xfrm>
          <a:prstGeom prst="rect">
            <a:avLst/>
          </a:prstGeom>
        </p:spPr>
      </p:pic>
    </p:spTree>
    <p:extLst>
      <p:ext uri="{BB962C8B-B14F-4D97-AF65-F5344CB8AC3E}">
        <p14:creationId xmlns:p14="http://schemas.microsoft.com/office/powerpoint/2010/main" val="311201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OTCVS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052513"/>
            <a:ext cx="364331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4"/>
          <p:cNvSpPr>
            <a:spLocks noChangeArrowheads="1"/>
          </p:cNvSpPr>
          <p:nvPr/>
        </p:nvSpPr>
        <p:spPr bwMode="auto">
          <a:xfrm>
            <a:off x="34925" y="5373688"/>
            <a:ext cx="892968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tr-TR" sz="1600" b="1">
                <a:latin typeface="Times New Roman" panose="02020603050405020304" pitchFamily="18" charset="0"/>
                <a:cs typeface="Times New Roman" panose="02020603050405020304" pitchFamily="18" charset="0"/>
              </a:rPr>
              <a:t>Ergin MA, Griepp EB, Lansman SL, Galla JD, Levy M, Griepp RB. : </a:t>
            </a:r>
            <a:r>
              <a:rPr lang="en-US" altLang="tr-TR" sz="1400" b="1">
                <a:latin typeface="Times New Roman" panose="02020603050405020304" pitchFamily="18" charset="0"/>
                <a:cs typeface="Times New Roman" panose="02020603050405020304" pitchFamily="18" charset="0"/>
              </a:rPr>
              <a:t>Hypothermic circulatory arrest and other methods of cerebral protection during operations on the thoracic aorta.</a:t>
            </a:r>
            <a:br>
              <a:rPr lang="en-US" altLang="tr-TR" sz="1400" b="1">
                <a:latin typeface="Times New Roman" panose="02020603050405020304" pitchFamily="18" charset="0"/>
                <a:cs typeface="Times New Roman" panose="02020603050405020304" pitchFamily="18" charset="0"/>
              </a:rPr>
            </a:br>
            <a:r>
              <a:rPr lang="en-US" altLang="tr-TR" sz="1600" b="1">
                <a:latin typeface="Times New Roman" panose="02020603050405020304" pitchFamily="18" charset="0"/>
                <a:cs typeface="Times New Roman" panose="02020603050405020304" pitchFamily="18" charset="0"/>
              </a:rPr>
              <a:t>J Card Surg </a:t>
            </a:r>
            <a:r>
              <a:rPr lang="en-US" altLang="tr-TR" sz="2000" b="1">
                <a:latin typeface="Times New Roman" panose="02020603050405020304" pitchFamily="18" charset="0"/>
                <a:cs typeface="Times New Roman" panose="02020603050405020304" pitchFamily="18" charset="0"/>
              </a:rPr>
              <a:t>1994</a:t>
            </a:r>
            <a:r>
              <a:rPr lang="en-US" altLang="tr-TR" sz="1600" b="1">
                <a:latin typeface="Times New Roman" panose="02020603050405020304" pitchFamily="18" charset="0"/>
                <a:cs typeface="Times New Roman" panose="02020603050405020304" pitchFamily="18" charset="0"/>
              </a:rPr>
              <a:t> Sep;9(5):525-37 </a:t>
            </a:r>
            <a:br>
              <a:rPr lang="en-US" altLang="tr-TR" sz="1600" b="1">
                <a:latin typeface="Times New Roman" panose="02020603050405020304" pitchFamily="18" charset="0"/>
                <a:cs typeface="Times New Roman" panose="02020603050405020304" pitchFamily="18" charset="0"/>
              </a:rPr>
            </a:br>
            <a:endParaRPr lang="en-US" altLang="tr-TR" sz="1600" b="1">
              <a:latin typeface="Times New Roman" panose="02020603050405020304" pitchFamily="18" charset="0"/>
              <a:cs typeface="Times New Roman" panose="02020603050405020304" pitchFamily="18" charset="0"/>
            </a:endParaRPr>
          </a:p>
        </p:txBody>
      </p:sp>
      <p:sp>
        <p:nvSpPr>
          <p:cNvPr id="144389" name="Rectangle 5"/>
          <p:cNvSpPr>
            <a:spLocks noGrp="1" noChangeArrowheads="1"/>
          </p:cNvSpPr>
          <p:nvPr>
            <p:ph type="title"/>
          </p:nvPr>
        </p:nvSpPr>
        <p:spPr>
          <a:xfrm>
            <a:off x="457200" y="277813"/>
            <a:ext cx="8229600" cy="712787"/>
          </a:xfrm>
        </p:spPr>
        <p:txBody>
          <a:bodyPr/>
          <a:lstStyle/>
          <a:p>
            <a:pPr>
              <a:defRPr/>
            </a:pPr>
            <a:r>
              <a:rPr lang="tr-TR" sz="3200" dirty="0" err="1"/>
              <a:t>HSA+Greftten</a:t>
            </a:r>
            <a:r>
              <a:rPr lang="tr-TR" sz="3200" dirty="0"/>
              <a:t> </a:t>
            </a:r>
            <a:r>
              <a:rPr lang="tr-TR" sz="3200" dirty="0" err="1"/>
              <a:t>Antegrat</a:t>
            </a:r>
            <a:r>
              <a:rPr lang="tr-TR" sz="3200" dirty="0"/>
              <a:t> Beyin </a:t>
            </a:r>
            <a:r>
              <a:rPr lang="tr-TR" sz="3200" dirty="0" err="1"/>
              <a:t>Perfüzyonu</a:t>
            </a:r>
            <a:endParaRPr lang="tr-T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304800" y="3260725"/>
          <a:ext cx="3886200" cy="3368675"/>
        </p:xfrm>
        <a:graphic>
          <a:graphicData uri="http://schemas.openxmlformats.org/presentationml/2006/ole">
            <mc:AlternateContent xmlns:mc="http://schemas.openxmlformats.org/markup-compatibility/2006">
              <mc:Choice xmlns:v="urn:schemas-microsoft-com:vml" Requires="v">
                <p:oleObj spid="_x0000_s14588" name="Image" r:id="rId3" imgW="4952381" imgH="3990476" progId="PhotoDeluxeBusiness.Image.1">
                  <p:embed/>
                </p:oleObj>
              </mc:Choice>
              <mc:Fallback>
                <p:oleObj name="Image" r:id="rId3" imgW="4952381" imgH="3990476" progId="PhotoDeluxeBusiness.Image.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260725"/>
                        <a:ext cx="3886200" cy="3368675"/>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39" name="Object 3"/>
          <p:cNvGraphicFramePr>
            <a:graphicFrameLocks noChangeAspect="1"/>
          </p:cNvGraphicFramePr>
          <p:nvPr/>
        </p:nvGraphicFramePr>
        <p:xfrm>
          <a:off x="4716463" y="2705100"/>
          <a:ext cx="3962400" cy="3962400"/>
        </p:xfrm>
        <a:graphic>
          <a:graphicData uri="http://schemas.openxmlformats.org/presentationml/2006/ole">
            <mc:AlternateContent xmlns:mc="http://schemas.openxmlformats.org/markup-compatibility/2006">
              <mc:Choice xmlns:v="urn:schemas-microsoft-com:vml" Requires="v">
                <p:oleObj spid="_x0000_s14589" name="Image" r:id="rId5" imgW="5800000" imgH="5847619" progId="PhotoDeluxeBusiness.Image.1">
                  <p:embed/>
                </p:oleObj>
              </mc:Choice>
              <mc:Fallback>
                <p:oleObj name="Image" r:id="rId5" imgW="5800000" imgH="5847619" progId="PhotoDeluxeBusiness.Image.1">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2705100"/>
                        <a:ext cx="3962400" cy="3962400"/>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4"/>
          <p:cNvSpPr txBox="1">
            <a:spLocks noChangeArrowheads="1"/>
          </p:cNvSpPr>
          <p:nvPr/>
        </p:nvSpPr>
        <p:spPr bwMode="auto">
          <a:xfrm>
            <a:off x="304800" y="61722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anose="05000000000000000000" pitchFamily="2" charset="2"/>
              <a:buBlip>
                <a:blip r:embed="rId7"/>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8"/>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9pPr>
          </a:lstStyle>
          <a:p>
            <a:pPr>
              <a:spcBef>
                <a:spcPct val="0"/>
              </a:spcBef>
              <a:buClrTx/>
              <a:buSzTx/>
              <a:buFontTx/>
              <a:buNone/>
            </a:pPr>
            <a:r>
              <a:rPr lang="en-AU" altLang="tr-TR" sz="2400">
                <a:latin typeface="Times New Roman" panose="02020603050405020304" pitchFamily="18" charset="0"/>
              </a:rPr>
              <a:t>B</a:t>
            </a:r>
          </a:p>
        </p:txBody>
      </p:sp>
      <p:sp>
        <p:nvSpPr>
          <p:cNvPr id="14341" name="Text Box 5"/>
          <p:cNvSpPr txBox="1">
            <a:spLocks noChangeArrowheads="1"/>
          </p:cNvSpPr>
          <p:nvPr/>
        </p:nvSpPr>
        <p:spPr bwMode="auto">
          <a:xfrm>
            <a:off x="4876800" y="32004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anose="05000000000000000000" pitchFamily="2" charset="2"/>
              <a:buBlip>
                <a:blip r:embed="rId7"/>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8"/>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9pPr>
          </a:lstStyle>
          <a:p>
            <a:pPr>
              <a:spcBef>
                <a:spcPct val="0"/>
              </a:spcBef>
              <a:buClrTx/>
              <a:buSzTx/>
              <a:buFontTx/>
              <a:buNone/>
            </a:pPr>
            <a:r>
              <a:rPr lang="en-AU" altLang="tr-TR" sz="2400">
                <a:latin typeface="Times New Roman" panose="02020603050405020304" pitchFamily="18" charset="0"/>
              </a:rPr>
              <a:t>C</a:t>
            </a:r>
          </a:p>
        </p:txBody>
      </p:sp>
      <p:graphicFrame>
        <p:nvGraphicFramePr>
          <p:cNvPr id="14342" name="Object 6"/>
          <p:cNvGraphicFramePr>
            <a:graphicFrameLocks noChangeAspect="1"/>
          </p:cNvGraphicFramePr>
          <p:nvPr/>
        </p:nvGraphicFramePr>
        <p:xfrm>
          <a:off x="317500" y="130175"/>
          <a:ext cx="3886200" cy="2862263"/>
        </p:xfrm>
        <a:graphic>
          <a:graphicData uri="http://schemas.openxmlformats.org/presentationml/2006/ole">
            <mc:AlternateContent xmlns:mc="http://schemas.openxmlformats.org/markup-compatibility/2006">
              <mc:Choice xmlns:v="urn:schemas-microsoft-com:vml" Requires="v">
                <p:oleObj spid="_x0000_s14590" name="Image" r:id="rId10" imgW="5380952" imgH="3761905" progId="PhotoDeluxeBusiness.Image.1">
                  <p:embed/>
                </p:oleObj>
              </mc:Choice>
              <mc:Fallback>
                <p:oleObj name="Image" r:id="rId10" imgW="5380952" imgH="3761905" progId="PhotoDeluxeBusiness.Image.1">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7500" y="130175"/>
                        <a:ext cx="3886200" cy="2862263"/>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3" name="Text Box 7"/>
          <p:cNvSpPr txBox="1">
            <a:spLocks noChangeArrowheads="1"/>
          </p:cNvSpPr>
          <p:nvPr/>
        </p:nvSpPr>
        <p:spPr bwMode="auto">
          <a:xfrm>
            <a:off x="304800" y="2590800"/>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anose="05000000000000000000" pitchFamily="2" charset="2"/>
              <a:buBlip>
                <a:blip r:embed="rId7"/>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8"/>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9pPr>
          </a:lstStyle>
          <a:p>
            <a:pPr>
              <a:spcBef>
                <a:spcPct val="0"/>
              </a:spcBef>
              <a:buClrTx/>
              <a:buSzTx/>
              <a:buFontTx/>
              <a:buNone/>
            </a:pPr>
            <a:r>
              <a:rPr lang="en-AU" altLang="tr-TR" sz="2400">
                <a:latin typeface="Times New Roman" panose="02020603050405020304" pitchFamily="18" charset="0"/>
              </a:rPr>
              <a:t>A</a:t>
            </a:r>
          </a:p>
        </p:txBody>
      </p:sp>
      <p:pic>
        <p:nvPicPr>
          <p:cNvPr id="14344"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32300" y="101600"/>
            <a:ext cx="4613275" cy="253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381000" y="3581400"/>
          <a:ext cx="4267200" cy="2979738"/>
        </p:xfrm>
        <a:graphic>
          <a:graphicData uri="http://schemas.openxmlformats.org/presentationml/2006/ole">
            <mc:AlternateContent xmlns:mc="http://schemas.openxmlformats.org/markup-compatibility/2006">
              <mc:Choice xmlns:v="urn:schemas-microsoft-com:vml" Requires="v">
                <p:oleObj spid="_x0000_s15446" name="Image" r:id="rId3" imgW="5590476" imgH="4753639" progId="PhotoDeluxeBusiness.Image.1">
                  <p:embed/>
                </p:oleObj>
              </mc:Choice>
              <mc:Fallback>
                <p:oleObj name="Image" r:id="rId3" imgW="5590476" imgH="4753639" progId="PhotoDeluxeBusiness.Image.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581400"/>
                        <a:ext cx="4267200" cy="2979738"/>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6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00" y="3621088"/>
            <a:ext cx="4038600" cy="3008312"/>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28600"/>
            <a:ext cx="4343400" cy="3257550"/>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533400"/>
            <a:ext cx="5943600" cy="5894388"/>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Text Box 3"/>
          <p:cNvSpPr txBox="1">
            <a:spLocks noChangeArrowheads="1"/>
          </p:cNvSpPr>
          <p:nvPr/>
        </p:nvSpPr>
        <p:spPr bwMode="auto">
          <a:xfrm>
            <a:off x="7667625" y="5373688"/>
            <a:ext cx="1476375"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tr-TR" sz="1800"/>
              <a:t>Bİ: 25dk</a:t>
            </a:r>
          </a:p>
          <a:p>
            <a:pPr eaLnBrk="1" hangingPunct="1">
              <a:spcBef>
                <a:spcPct val="50000"/>
              </a:spcBef>
              <a:buClrTx/>
              <a:buSzTx/>
              <a:buFontTx/>
              <a:buNone/>
            </a:pPr>
            <a:r>
              <a:rPr lang="tr-TR" altLang="tr-TR" sz="1800"/>
              <a:t>ASP: 80dk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9" name="Rectangle 5"/>
          <p:cNvSpPr>
            <a:spLocks noGrp="1" noChangeArrowheads="1"/>
          </p:cNvSpPr>
          <p:nvPr>
            <p:ph type="title"/>
          </p:nvPr>
        </p:nvSpPr>
        <p:spPr>
          <a:xfrm>
            <a:off x="457200" y="277813"/>
            <a:ext cx="8229600" cy="712787"/>
          </a:xfrm>
        </p:spPr>
        <p:txBody>
          <a:bodyPr/>
          <a:lstStyle/>
          <a:p>
            <a:pPr>
              <a:defRPr/>
            </a:pPr>
            <a:r>
              <a:rPr lang="tr-TR" sz="3200" dirty="0" err="1"/>
              <a:t>HSA+Greftten</a:t>
            </a:r>
            <a:r>
              <a:rPr lang="tr-TR" sz="3200" dirty="0"/>
              <a:t> </a:t>
            </a:r>
            <a:r>
              <a:rPr lang="tr-TR" sz="3200" dirty="0" err="1"/>
              <a:t>Antegrat</a:t>
            </a:r>
            <a:r>
              <a:rPr lang="tr-TR" sz="3200" dirty="0"/>
              <a:t> Beyin </a:t>
            </a:r>
            <a:r>
              <a:rPr lang="tr-TR" sz="3200" dirty="0" err="1"/>
              <a:t>Perfüzyonu</a:t>
            </a:r>
            <a:endParaRPr lang="tr-TR" sz="3200" dirty="0"/>
          </a:p>
        </p:txBody>
      </p:sp>
      <p:pic>
        <p:nvPicPr>
          <p:cNvPr id="17411" name="Picture 13" descr="Figure 1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1074738"/>
            <a:ext cx="34480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6313" y="5661025"/>
            <a:ext cx="4641850"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68313" y="188913"/>
            <a:ext cx="8135937" cy="414337"/>
          </a:xfrm>
        </p:spPr>
        <p:txBody>
          <a:bodyPr/>
          <a:lstStyle/>
          <a:p>
            <a:pPr eaLnBrk="1" hangingPunct="1">
              <a:defRPr/>
            </a:pPr>
            <a:r>
              <a:rPr lang="tr-TR" sz="2800"/>
              <a:t>Deneysel-ASP-Literatür</a:t>
            </a:r>
          </a:p>
        </p:txBody>
      </p:sp>
      <p:graphicFrame>
        <p:nvGraphicFramePr>
          <p:cNvPr id="121922" name="Group 66"/>
          <p:cNvGraphicFramePr>
            <a:graphicFrameLocks noGrp="1"/>
          </p:cNvGraphicFramePr>
          <p:nvPr>
            <p:ph type="tbl" idx="1"/>
          </p:nvPr>
        </p:nvGraphicFramePr>
        <p:xfrm>
          <a:off x="395288" y="908050"/>
          <a:ext cx="8229600" cy="5476874"/>
        </p:xfrm>
        <a:graphic>
          <a:graphicData uri="http://schemas.openxmlformats.org/drawingml/2006/table">
            <a:tbl>
              <a:tblPr/>
              <a:tblGrid>
                <a:gridCol w="2057400">
                  <a:extLst>
                    <a:ext uri="{9D8B030D-6E8A-4147-A177-3AD203B41FA5}">
                      <a16:colId xmlns:a16="http://schemas.microsoft.com/office/drawing/2014/main" val="20000"/>
                    </a:ext>
                  </a:extLst>
                </a:gridCol>
                <a:gridCol w="1327150">
                  <a:extLst>
                    <a:ext uri="{9D8B030D-6E8A-4147-A177-3AD203B41FA5}">
                      <a16:colId xmlns:a16="http://schemas.microsoft.com/office/drawing/2014/main" val="20001"/>
                    </a:ext>
                  </a:extLst>
                </a:gridCol>
                <a:gridCol w="1296987">
                  <a:extLst>
                    <a:ext uri="{9D8B030D-6E8A-4147-A177-3AD203B41FA5}">
                      <a16:colId xmlns:a16="http://schemas.microsoft.com/office/drawing/2014/main" val="20002"/>
                    </a:ext>
                  </a:extLst>
                </a:gridCol>
                <a:gridCol w="3548063">
                  <a:extLst>
                    <a:ext uri="{9D8B030D-6E8A-4147-A177-3AD203B41FA5}">
                      <a16:colId xmlns:a16="http://schemas.microsoft.com/office/drawing/2014/main" val="20003"/>
                    </a:ext>
                  </a:extLst>
                </a:gridCol>
              </a:tblGrid>
              <a:tr h="64615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Çalışma tipi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Yazar</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Dergi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Sonuç</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71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(EEG-davranış</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Midulla PS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J Card Surg 1994</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HSA&lt;RSP&lt;ASP</a:t>
                      </a:r>
                      <a:endParaRPr kumimoji="0" lang="en-US" sz="16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615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davranış skorları)</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Strauch JT</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6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Ann Thorac Surg-2003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HSA+ASP, sadece ASP kadar iyi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301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(mtb değişkenler</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Halstead JC</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Eur J Cardioth Surg-2005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ASP’de alfa statda SKA az ve mtb. baskılanma nedeniyle daha iyi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71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davranış skorları)</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Strauch JT</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JTCVS-2005</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6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10-15</a:t>
                      </a:r>
                      <a:r>
                        <a:rPr kumimoji="0" lang="en-US"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 perf. 20-25</a:t>
                      </a:r>
                      <a:r>
                        <a:rPr kumimoji="0" lang="en-US"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 göre daha iyi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461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(mtb-davranış</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Halstead JC</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JTCVS-2008</a:t>
                      </a:r>
                      <a:endParaRPr kumimoji="0" lang="tr-TR" sz="2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ASP basıncı 50mmHg olan grup iyi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71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Hayvan deneyi (histol, mtb, EEG</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16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Khaladj N</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Eur J Cardioth Surg-2006</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HSA&lt;ASP</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rPr>
                        <a:t>ASP perf.: 30 </a:t>
                      </a:r>
                      <a:r>
                        <a:rPr kumimoji="0" lang="en-US"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&lt;10 </a:t>
                      </a:r>
                      <a:r>
                        <a:rPr kumimoji="0" lang="en-US"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&lt;20 </a:t>
                      </a:r>
                      <a:r>
                        <a:rPr kumimoji="0" lang="en-US"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endParaRPr kumimoji="0" lang="tr-TR" sz="16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44421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323850" y="404665"/>
            <a:ext cx="8229600" cy="846286"/>
          </a:xfrm>
        </p:spPr>
        <p:txBody>
          <a:bodyPr/>
          <a:lstStyle/>
          <a:p>
            <a:pPr eaLnBrk="1" hangingPunct="1">
              <a:defRPr/>
            </a:pPr>
            <a:r>
              <a:rPr lang="tr-TR" sz="3600" dirty="0"/>
              <a:t>Ilımlı ASP-Literatür</a:t>
            </a:r>
          </a:p>
        </p:txBody>
      </p:sp>
      <p:graphicFrame>
        <p:nvGraphicFramePr>
          <p:cNvPr id="197715" name="Group 83"/>
          <p:cNvGraphicFramePr>
            <a:graphicFrameLocks noGrp="1"/>
          </p:cNvGraphicFramePr>
          <p:nvPr>
            <p:ph type="tbl" idx="1"/>
            <p:extLst>
              <p:ext uri="{D42A27DB-BD31-4B8C-83A1-F6EECF244321}">
                <p14:modId xmlns:p14="http://schemas.microsoft.com/office/powerpoint/2010/main" val="4272147956"/>
              </p:ext>
            </p:extLst>
          </p:nvPr>
        </p:nvGraphicFramePr>
        <p:xfrm>
          <a:off x="107504" y="1773238"/>
          <a:ext cx="8856984" cy="4855388"/>
        </p:xfrm>
        <a:graphic>
          <a:graphicData uri="http://schemas.openxmlformats.org/drawingml/2006/table">
            <a:tbl>
              <a:tblPr/>
              <a:tblGrid>
                <a:gridCol w="2214246">
                  <a:extLst>
                    <a:ext uri="{9D8B030D-6E8A-4147-A177-3AD203B41FA5}">
                      <a16:colId xmlns:a16="http://schemas.microsoft.com/office/drawing/2014/main" val="20000"/>
                    </a:ext>
                  </a:extLst>
                </a:gridCol>
                <a:gridCol w="1428325">
                  <a:extLst>
                    <a:ext uri="{9D8B030D-6E8A-4147-A177-3AD203B41FA5}">
                      <a16:colId xmlns:a16="http://schemas.microsoft.com/office/drawing/2014/main" val="20001"/>
                    </a:ext>
                  </a:extLst>
                </a:gridCol>
                <a:gridCol w="1395863">
                  <a:extLst>
                    <a:ext uri="{9D8B030D-6E8A-4147-A177-3AD203B41FA5}">
                      <a16:colId xmlns:a16="http://schemas.microsoft.com/office/drawing/2014/main" val="20002"/>
                    </a:ext>
                  </a:extLst>
                </a:gridCol>
                <a:gridCol w="3818550">
                  <a:extLst>
                    <a:ext uri="{9D8B030D-6E8A-4147-A177-3AD203B41FA5}">
                      <a16:colId xmlns:a16="http://schemas.microsoft.com/office/drawing/2014/main" val="20003"/>
                    </a:ext>
                  </a:extLst>
                </a:gridCol>
              </a:tblGrid>
              <a:tr h="73513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Çalışma tipi</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Yazar</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Dergi</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Sonuç</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69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Klinik retrospektif 181 hasta 26 </a:t>
                      </a:r>
                      <a:r>
                        <a:rPr kumimoji="0" lang="en-US"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C</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Küçüker Ş</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EJTCS-2005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Mort: %6.6, Strok %2.2</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91829">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Klinik retrospektif 531 hasta 20-28</a:t>
                      </a:r>
                      <a:r>
                        <a:rPr kumimoji="0" lang="en-US"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C</a:t>
                      </a:r>
                      <a:endParaRPr kumimoji="0" lang="en-US"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Ogino H</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JTCVS-2008</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20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Mort: %4, Strok: %3, GNB: %10. +Asendan veya FA kanül kullanımı</a:t>
                      </a:r>
                      <a:endParaRPr kumimoji="0" lang="en-US" sz="20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91829">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Klinik retrospektif 501 hasta 26 </a:t>
                      </a:r>
                      <a:r>
                        <a:rPr kumimoji="0" lang="en-US"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C</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Khaladj N</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JTCVS-2008</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tr-TR" sz="2000" b="0" i="0" u="none" strike="noStrike" cap="none" normalizeH="0" baseline="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Mort: %12, Strok: %9.6, GNB: %13. ASP+mod sıcaklık; uzun ameliyat, yaşlı ve morbidlerde güvenliği sınırlı</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34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dirty="0">
                          <a:ln>
                            <a:noFill/>
                          </a:ln>
                          <a:solidFill>
                            <a:schemeClr val="tx1"/>
                          </a:solidFill>
                          <a:effectLst>
                            <a:outerShdw blurRad="38100" dist="38100" dir="2700000" algn="tl">
                              <a:srgbClr val="000000"/>
                            </a:outerShdw>
                          </a:effectLst>
                          <a:latin typeface="Arial" charset="0"/>
                        </a:rPr>
                        <a:t>Klinik retrospektif 472 hasta 25 </a:t>
                      </a:r>
                      <a:r>
                        <a:rPr kumimoji="0" lang="en-US" sz="2000" b="0" i="0" u="none" strike="noStrike" cap="none" normalizeH="0" baseline="0" dirty="0">
                          <a:ln>
                            <a:noFill/>
                          </a:ln>
                          <a:solidFill>
                            <a:schemeClr val="tx1"/>
                          </a:solidFill>
                          <a:effectLst>
                            <a:outerShdw blurRad="38100" dist="38100" dir="2700000" algn="tl">
                              <a:srgbClr val="000000"/>
                            </a:outerShdw>
                          </a:effectLst>
                          <a:latin typeface="Arial" charset="0"/>
                          <a:cs typeface="Arial" charset="0"/>
                        </a:rPr>
                        <a:t>°</a:t>
                      </a:r>
                      <a:r>
                        <a:rPr kumimoji="0" lang="tr-TR" sz="2000" b="0" i="0" u="none" strike="noStrike" cap="none" normalizeH="0" baseline="0" dirty="0">
                          <a:ln>
                            <a:noFill/>
                          </a:ln>
                          <a:solidFill>
                            <a:schemeClr val="tx1"/>
                          </a:solidFill>
                          <a:effectLst>
                            <a:outerShdw blurRad="38100" dist="38100" dir="2700000" algn="tl">
                              <a:srgbClr val="000000"/>
                            </a:outerShdw>
                          </a:effectLst>
                          <a:latin typeface="Arial" charset="0"/>
                          <a:cs typeface="Arial" charset="0"/>
                        </a:rPr>
                        <a:t>C</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Kazui T</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a:ln>
                            <a:noFill/>
                          </a:ln>
                          <a:solidFill>
                            <a:schemeClr val="tx1"/>
                          </a:solidFill>
                          <a:effectLst>
                            <a:outerShdw blurRad="38100" dist="38100" dir="2700000" algn="tl">
                              <a:srgbClr val="000000"/>
                            </a:outerShdw>
                          </a:effectLst>
                          <a:latin typeface="Arial" charset="0"/>
                        </a:rPr>
                        <a:t>Ann Thorac-2007</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tr-TR" sz="2000" b="0" i="0" u="none" strike="noStrike" cap="none" normalizeH="0" baseline="0" dirty="0">
                          <a:ln>
                            <a:noFill/>
                          </a:ln>
                          <a:solidFill>
                            <a:schemeClr val="tx1"/>
                          </a:solidFill>
                          <a:effectLst>
                            <a:outerShdw blurRad="38100" dist="38100" dir="2700000" algn="tl">
                              <a:srgbClr val="000000"/>
                            </a:outerShdw>
                          </a:effectLst>
                          <a:latin typeface="Arial" charset="0"/>
                        </a:rPr>
                        <a:t>Mort: %9.3, </a:t>
                      </a:r>
                      <a:r>
                        <a:rPr kumimoji="0" lang="tr-TR" sz="2000" b="0" i="0" u="none" strike="noStrike" cap="none" normalizeH="0" baseline="0" dirty="0" err="1">
                          <a:ln>
                            <a:noFill/>
                          </a:ln>
                          <a:solidFill>
                            <a:schemeClr val="tx1"/>
                          </a:solidFill>
                          <a:effectLst>
                            <a:outerShdw blurRad="38100" dist="38100" dir="2700000" algn="tl">
                              <a:srgbClr val="000000"/>
                            </a:outerShdw>
                          </a:effectLst>
                          <a:latin typeface="Arial" charset="0"/>
                        </a:rPr>
                        <a:t>Strok</a:t>
                      </a:r>
                      <a:r>
                        <a:rPr kumimoji="0" lang="tr-TR" sz="2000" b="0" i="0" u="none" strike="noStrike" cap="none" normalizeH="0" baseline="0" dirty="0">
                          <a:ln>
                            <a:noFill/>
                          </a:ln>
                          <a:solidFill>
                            <a:schemeClr val="tx1"/>
                          </a:solidFill>
                          <a:effectLst>
                            <a:outerShdw blurRad="38100" dist="38100" dir="2700000" algn="tl">
                              <a:srgbClr val="000000"/>
                            </a:outerShdw>
                          </a:effectLst>
                          <a:latin typeface="Arial" charset="0"/>
                        </a:rPr>
                        <a:t>: %3.8 GNB: %4.9.</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74168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4008EE75-2925-AF47-A749-4A783B33420C}"/>
              </a:ext>
            </a:extLst>
          </p:cNvPr>
          <p:cNvSpPr>
            <a:spLocks noGrp="1"/>
          </p:cNvSpPr>
          <p:nvPr>
            <p:ph type="title"/>
          </p:nvPr>
        </p:nvSpPr>
        <p:spPr/>
        <p:txBody>
          <a:bodyPr/>
          <a:lstStyle/>
          <a:p>
            <a:r>
              <a:rPr lang="tr-TR" dirty="0"/>
              <a:t>Klinik Uygulamalar</a:t>
            </a:r>
          </a:p>
        </p:txBody>
      </p:sp>
      <p:graphicFrame>
        <p:nvGraphicFramePr>
          <p:cNvPr id="6" name="Tablo 6">
            <a:extLst>
              <a:ext uri="{FF2B5EF4-FFF2-40B4-BE49-F238E27FC236}">
                <a16:creationId xmlns:a16="http://schemas.microsoft.com/office/drawing/2014/main" id="{3CA66027-0BCF-A641-BEF2-CD488AA9103A}"/>
              </a:ext>
            </a:extLst>
          </p:cNvPr>
          <p:cNvGraphicFramePr>
            <a:graphicFrameLocks noGrp="1"/>
          </p:cNvGraphicFramePr>
          <p:nvPr>
            <p:ph idx="1"/>
            <p:extLst>
              <p:ext uri="{D42A27DB-BD31-4B8C-83A1-F6EECF244321}">
                <p14:modId xmlns:p14="http://schemas.microsoft.com/office/powerpoint/2010/main" val="3504785418"/>
              </p:ext>
            </p:extLst>
          </p:nvPr>
        </p:nvGraphicFramePr>
        <p:xfrm>
          <a:off x="107504" y="1600200"/>
          <a:ext cx="8928992" cy="4197073"/>
        </p:xfrm>
        <a:graphic>
          <a:graphicData uri="http://schemas.openxmlformats.org/drawingml/2006/table">
            <a:tbl>
              <a:tblPr firstRow="1" bandRow="1">
                <a:tableStyleId>{5C22544A-7EE6-4342-B048-85BDC9FD1C3A}</a:tableStyleId>
              </a:tblPr>
              <a:tblGrid>
                <a:gridCol w="2355050">
                  <a:extLst>
                    <a:ext uri="{9D8B030D-6E8A-4147-A177-3AD203B41FA5}">
                      <a16:colId xmlns:a16="http://schemas.microsoft.com/office/drawing/2014/main" val="3066871443"/>
                    </a:ext>
                  </a:extLst>
                </a:gridCol>
                <a:gridCol w="2109446">
                  <a:extLst>
                    <a:ext uri="{9D8B030D-6E8A-4147-A177-3AD203B41FA5}">
                      <a16:colId xmlns:a16="http://schemas.microsoft.com/office/drawing/2014/main" val="952164062"/>
                    </a:ext>
                  </a:extLst>
                </a:gridCol>
                <a:gridCol w="1875062">
                  <a:extLst>
                    <a:ext uri="{9D8B030D-6E8A-4147-A177-3AD203B41FA5}">
                      <a16:colId xmlns:a16="http://schemas.microsoft.com/office/drawing/2014/main" val="3448749854"/>
                    </a:ext>
                  </a:extLst>
                </a:gridCol>
                <a:gridCol w="1250042">
                  <a:extLst>
                    <a:ext uri="{9D8B030D-6E8A-4147-A177-3AD203B41FA5}">
                      <a16:colId xmlns:a16="http://schemas.microsoft.com/office/drawing/2014/main" val="2651523085"/>
                    </a:ext>
                  </a:extLst>
                </a:gridCol>
                <a:gridCol w="1339392">
                  <a:extLst>
                    <a:ext uri="{9D8B030D-6E8A-4147-A177-3AD203B41FA5}">
                      <a16:colId xmlns:a16="http://schemas.microsoft.com/office/drawing/2014/main" val="2962000269"/>
                    </a:ext>
                  </a:extLst>
                </a:gridCol>
              </a:tblGrid>
              <a:tr h="804409">
                <a:tc>
                  <a:txBody>
                    <a:bodyPr/>
                    <a:lstStyle/>
                    <a:p>
                      <a:r>
                        <a:rPr lang="tr-TR" dirty="0"/>
                        <a:t>Yazar</a:t>
                      </a:r>
                    </a:p>
                  </a:txBody>
                  <a:tcPr/>
                </a:tc>
                <a:tc>
                  <a:txBody>
                    <a:bodyPr/>
                    <a:lstStyle/>
                    <a:p>
                      <a:r>
                        <a:rPr lang="tr-TR" dirty="0"/>
                        <a:t>Akım (cc/kg/</a:t>
                      </a:r>
                      <a:r>
                        <a:rPr lang="tr-TR" dirty="0" err="1"/>
                        <a:t>dk</a:t>
                      </a:r>
                      <a:endParaRPr lang="tr-TR" dirty="0"/>
                    </a:p>
                  </a:txBody>
                  <a:tcPr/>
                </a:tc>
                <a:tc>
                  <a:txBody>
                    <a:bodyPr/>
                    <a:lstStyle/>
                    <a:p>
                      <a:r>
                        <a:rPr lang="tr-TR" dirty="0"/>
                        <a:t>Basınç (</a:t>
                      </a:r>
                      <a:r>
                        <a:rPr lang="tr-TR" dirty="0" err="1"/>
                        <a:t>mmHg</a:t>
                      </a:r>
                      <a:r>
                        <a:rPr lang="tr-TR" dirty="0"/>
                        <a:t>)</a:t>
                      </a:r>
                    </a:p>
                  </a:txBody>
                  <a:tcPr/>
                </a:tc>
                <a:tc>
                  <a:txBody>
                    <a:bodyPr/>
                    <a:lstStyle/>
                    <a:p>
                      <a:r>
                        <a:rPr lang="tr-TR" dirty="0"/>
                        <a:t>Sıcaklık </a:t>
                      </a:r>
                      <a:r>
                        <a:rPr lang="tr-TR" sz="2800" b="0" baseline="30000" dirty="0"/>
                        <a:t>∘</a:t>
                      </a:r>
                      <a:r>
                        <a:rPr lang="tr-TR" dirty="0"/>
                        <a:t>C</a:t>
                      </a:r>
                    </a:p>
                  </a:txBody>
                  <a:tcPr/>
                </a:tc>
                <a:tc>
                  <a:txBody>
                    <a:bodyPr/>
                    <a:lstStyle/>
                    <a:p>
                      <a:r>
                        <a:rPr lang="tr-TR" dirty="0" err="1"/>
                        <a:t>Perfüzat</a:t>
                      </a:r>
                      <a:r>
                        <a:rPr lang="tr-TR" dirty="0"/>
                        <a:t> </a:t>
                      </a:r>
                      <a:r>
                        <a:rPr lang="tr-TR" sz="2800" b="0" baseline="30000" dirty="0"/>
                        <a:t>∘</a:t>
                      </a:r>
                      <a:r>
                        <a:rPr lang="tr-TR" dirty="0"/>
                        <a:t>C</a:t>
                      </a:r>
                    </a:p>
                  </a:txBody>
                  <a:tcPr/>
                </a:tc>
                <a:extLst>
                  <a:ext uri="{0D108BD9-81ED-4DB2-BD59-A6C34878D82A}">
                    <a16:rowId xmlns:a16="http://schemas.microsoft.com/office/drawing/2014/main" val="2557588729"/>
                  </a:ext>
                </a:extLst>
              </a:tr>
              <a:tr h="458764">
                <a:tc>
                  <a:txBody>
                    <a:bodyPr/>
                    <a:lstStyle/>
                    <a:p>
                      <a:r>
                        <a:rPr lang="tr-TR" dirty="0" err="1"/>
                        <a:t>Misfeld</a:t>
                      </a:r>
                      <a:r>
                        <a:rPr lang="tr-TR" dirty="0"/>
                        <a:t> 2013</a:t>
                      </a:r>
                    </a:p>
                  </a:txBody>
                  <a:tcPr/>
                </a:tc>
                <a:tc>
                  <a:txBody>
                    <a:bodyPr/>
                    <a:lstStyle/>
                    <a:p>
                      <a:r>
                        <a:rPr lang="tr-TR" dirty="0"/>
                        <a:t>8-12</a:t>
                      </a:r>
                    </a:p>
                  </a:txBody>
                  <a:tcPr/>
                </a:tc>
                <a:tc>
                  <a:txBody>
                    <a:bodyPr/>
                    <a:lstStyle/>
                    <a:p>
                      <a:r>
                        <a:rPr lang="tr-TR" dirty="0"/>
                        <a:t>40-60</a:t>
                      </a:r>
                    </a:p>
                  </a:txBody>
                  <a:tcPr/>
                </a:tc>
                <a:tc>
                  <a:txBody>
                    <a:bodyPr/>
                    <a:lstStyle/>
                    <a:p>
                      <a:r>
                        <a:rPr lang="tr-TR" dirty="0"/>
                        <a:t>23-28</a:t>
                      </a:r>
                    </a:p>
                  </a:txBody>
                  <a:tcPr/>
                </a:tc>
                <a:tc>
                  <a:txBody>
                    <a:bodyPr/>
                    <a:lstStyle/>
                    <a:p>
                      <a:r>
                        <a:rPr lang="tr-TR" dirty="0"/>
                        <a:t>-</a:t>
                      </a:r>
                    </a:p>
                  </a:txBody>
                  <a:tcPr/>
                </a:tc>
                <a:extLst>
                  <a:ext uri="{0D108BD9-81ED-4DB2-BD59-A6C34878D82A}">
                    <a16:rowId xmlns:a16="http://schemas.microsoft.com/office/drawing/2014/main" val="19934111"/>
                  </a:ext>
                </a:extLst>
              </a:tr>
              <a:tr h="458764">
                <a:tc>
                  <a:txBody>
                    <a:bodyPr/>
                    <a:lstStyle/>
                    <a:p>
                      <a:r>
                        <a:rPr lang="tr-TR" dirty="0" err="1"/>
                        <a:t>Zierer</a:t>
                      </a:r>
                      <a:r>
                        <a:rPr lang="tr-TR" dirty="0"/>
                        <a:t> 2012</a:t>
                      </a:r>
                    </a:p>
                  </a:txBody>
                  <a:tcPr/>
                </a:tc>
                <a:tc>
                  <a:txBody>
                    <a:bodyPr/>
                    <a:lstStyle/>
                    <a:p>
                      <a:r>
                        <a:rPr lang="tr-TR" dirty="0"/>
                        <a:t>1.6 ∓0.4 L/</a:t>
                      </a:r>
                      <a:r>
                        <a:rPr lang="tr-TR" dirty="0" err="1"/>
                        <a:t>dk</a:t>
                      </a:r>
                      <a:endParaRPr lang="tr-TR" dirty="0"/>
                    </a:p>
                  </a:txBody>
                  <a:tcPr/>
                </a:tc>
                <a:tc>
                  <a:txBody>
                    <a:bodyPr/>
                    <a:lstStyle/>
                    <a:p>
                      <a:r>
                        <a:rPr lang="tr-TR" dirty="0"/>
                        <a:t>75-85 hattan</a:t>
                      </a:r>
                    </a:p>
                  </a:txBody>
                  <a:tcPr/>
                </a:tc>
                <a:tc>
                  <a:txBody>
                    <a:bodyPr/>
                    <a:lstStyle/>
                    <a:p>
                      <a:r>
                        <a:rPr lang="tr-TR" dirty="0"/>
                        <a:t>28-30</a:t>
                      </a:r>
                    </a:p>
                  </a:txBody>
                  <a:tcPr/>
                </a:tc>
                <a:tc>
                  <a:txBody>
                    <a:bodyPr/>
                    <a:lstStyle/>
                    <a:p>
                      <a:r>
                        <a:rPr lang="tr-TR" dirty="0"/>
                        <a:t>28</a:t>
                      </a:r>
                    </a:p>
                  </a:txBody>
                  <a:tcPr/>
                </a:tc>
                <a:extLst>
                  <a:ext uri="{0D108BD9-81ED-4DB2-BD59-A6C34878D82A}">
                    <a16:rowId xmlns:a16="http://schemas.microsoft.com/office/drawing/2014/main" val="934710034"/>
                  </a:ext>
                </a:extLst>
              </a:tr>
              <a:tr h="458764">
                <a:tc>
                  <a:txBody>
                    <a:bodyPr/>
                    <a:lstStyle/>
                    <a:p>
                      <a:r>
                        <a:rPr lang="tr-TR" dirty="0" err="1"/>
                        <a:t>Kazui</a:t>
                      </a:r>
                      <a:r>
                        <a:rPr lang="tr-TR" dirty="0"/>
                        <a:t> 2013</a:t>
                      </a:r>
                    </a:p>
                  </a:txBody>
                  <a:tcPr/>
                </a:tc>
                <a:tc>
                  <a:txBody>
                    <a:bodyPr/>
                    <a:lstStyle/>
                    <a:p>
                      <a:r>
                        <a:rPr lang="tr-TR" dirty="0"/>
                        <a:t>10</a:t>
                      </a:r>
                    </a:p>
                  </a:txBody>
                  <a:tcPr/>
                </a:tc>
                <a:tc>
                  <a:txBody>
                    <a:bodyPr/>
                    <a:lstStyle/>
                    <a:p>
                      <a:r>
                        <a:rPr lang="tr-TR" dirty="0"/>
                        <a:t>40</a:t>
                      </a:r>
                    </a:p>
                  </a:txBody>
                  <a:tcPr/>
                </a:tc>
                <a:tc>
                  <a:txBody>
                    <a:bodyPr/>
                    <a:lstStyle/>
                    <a:p>
                      <a:r>
                        <a:rPr lang="tr-TR" dirty="0"/>
                        <a:t>25</a:t>
                      </a:r>
                    </a:p>
                  </a:txBody>
                  <a:tcPr/>
                </a:tc>
                <a:tc>
                  <a:txBody>
                    <a:bodyPr/>
                    <a:lstStyle/>
                    <a:p>
                      <a:r>
                        <a:rPr lang="tr-TR" dirty="0"/>
                        <a:t>-</a:t>
                      </a:r>
                    </a:p>
                  </a:txBody>
                  <a:tcPr/>
                </a:tc>
                <a:extLst>
                  <a:ext uri="{0D108BD9-81ED-4DB2-BD59-A6C34878D82A}">
                    <a16:rowId xmlns:a16="http://schemas.microsoft.com/office/drawing/2014/main" val="3114795601"/>
                  </a:ext>
                </a:extLst>
              </a:tr>
              <a:tr h="458764">
                <a:tc>
                  <a:txBody>
                    <a:bodyPr/>
                    <a:lstStyle/>
                    <a:p>
                      <a:r>
                        <a:rPr lang="tr-TR" dirty="0" err="1"/>
                        <a:t>Coselli</a:t>
                      </a:r>
                      <a:r>
                        <a:rPr lang="tr-TR" dirty="0"/>
                        <a:t> 2020</a:t>
                      </a:r>
                    </a:p>
                  </a:txBody>
                  <a:tcPr/>
                </a:tc>
                <a:tc>
                  <a:txBody>
                    <a:bodyPr/>
                    <a:lstStyle/>
                    <a:p>
                      <a:r>
                        <a:rPr lang="tr-TR" dirty="0"/>
                        <a:t>12-15</a:t>
                      </a:r>
                    </a:p>
                  </a:txBody>
                  <a:tcPr/>
                </a:tc>
                <a:tc>
                  <a:txBody>
                    <a:bodyPr/>
                    <a:lstStyle/>
                    <a:p>
                      <a:r>
                        <a:rPr lang="tr-TR" dirty="0"/>
                        <a:t>60-70</a:t>
                      </a:r>
                    </a:p>
                  </a:txBody>
                  <a:tcPr/>
                </a:tc>
                <a:tc>
                  <a:txBody>
                    <a:bodyPr/>
                    <a:lstStyle/>
                    <a:p>
                      <a:r>
                        <a:rPr lang="tr-TR" dirty="0"/>
                        <a:t>24</a:t>
                      </a:r>
                    </a:p>
                  </a:txBody>
                  <a:tcPr/>
                </a:tc>
                <a:tc>
                  <a:txBody>
                    <a:bodyPr/>
                    <a:lstStyle/>
                    <a:p>
                      <a:endParaRPr lang="tr-TR"/>
                    </a:p>
                  </a:txBody>
                  <a:tcPr/>
                </a:tc>
                <a:extLst>
                  <a:ext uri="{0D108BD9-81ED-4DB2-BD59-A6C34878D82A}">
                    <a16:rowId xmlns:a16="http://schemas.microsoft.com/office/drawing/2014/main" val="3506635217"/>
                  </a:ext>
                </a:extLst>
              </a:tr>
              <a:tr h="458764">
                <a:tc>
                  <a:txBody>
                    <a:bodyPr/>
                    <a:lstStyle/>
                    <a:p>
                      <a:r>
                        <a:rPr lang="tr-TR" dirty="0" err="1"/>
                        <a:t>Angleitner</a:t>
                      </a:r>
                      <a:r>
                        <a:rPr lang="tr-TR" dirty="0"/>
                        <a:t> 2020</a:t>
                      </a:r>
                    </a:p>
                  </a:txBody>
                  <a:tcPr/>
                </a:tc>
                <a:tc>
                  <a:txBody>
                    <a:bodyPr/>
                    <a:lstStyle/>
                    <a:p>
                      <a:r>
                        <a:rPr lang="tr-TR" dirty="0"/>
                        <a:t>10-15</a:t>
                      </a:r>
                    </a:p>
                  </a:txBody>
                  <a:tcPr/>
                </a:tc>
                <a:tc>
                  <a:txBody>
                    <a:bodyPr/>
                    <a:lstStyle/>
                    <a:p>
                      <a:r>
                        <a:rPr lang="tr-TR" dirty="0"/>
                        <a:t>50-60</a:t>
                      </a:r>
                    </a:p>
                  </a:txBody>
                  <a:tcPr/>
                </a:tc>
                <a:tc>
                  <a:txBody>
                    <a:bodyPr/>
                    <a:lstStyle/>
                    <a:p>
                      <a:r>
                        <a:rPr lang="tr-TR" dirty="0"/>
                        <a:t>14-20-28</a:t>
                      </a:r>
                    </a:p>
                  </a:txBody>
                  <a:tcPr/>
                </a:tc>
                <a:tc>
                  <a:txBody>
                    <a:bodyPr/>
                    <a:lstStyle/>
                    <a:p>
                      <a:r>
                        <a:rPr lang="tr-TR" dirty="0"/>
                        <a:t>-</a:t>
                      </a:r>
                    </a:p>
                  </a:txBody>
                  <a:tcPr/>
                </a:tc>
                <a:extLst>
                  <a:ext uri="{0D108BD9-81ED-4DB2-BD59-A6C34878D82A}">
                    <a16:rowId xmlns:a16="http://schemas.microsoft.com/office/drawing/2014/main" val="1572995097"/>
                  </a:ext>
                </a:extLst>
              </a:tr>
              <a:tr h="458764">
                <a:tc>
                  <a:txBody>
                    <a:bodyPr/>
                    <a:lstStyle/>
                    <a:p>
                      <a:r>
                        <a:rPr lang="tr-TR" dirty="0"/>
                        <a:t>Norton 2020</a:t>
                      </a:r>
                    </a:p>
                  </a:txBody>
                  <a:tcPr/>
                </a:tc>
                <a:tc>
                  <a:txBody>
                    <a:bodyPr/>
                    <a:lstStyle/>
                    <a:p>
                      <a:r>
                        <a:rPr lang="tr-TR" dirty="0"/>
                        <a:t>10</a:t>
                      </a:r>
                    </a:p>
                  </a:txBody>
                  <a:tcPr/>
                </a:tc>
                <a:tc>
                  <a:txBody>
                    <a:bodyPr/>
                    <a:lstStyle/>
                    <a:p>
                      <a:r>
                        <a:rPr lang="tr-TR" dirty="0"/>
                        <a:t>50-70</a:t>
                      </a:r>
                    </a:p>
                  </a:txBody>
                  <a:tcPr/>
                </a:tc>
                <a:tc>
                  <a:txBody>
                    <a:bodyPr/>
                    <a:lstStyle/>
                    <a:p>
                      <a:r>
                        <a:rPr lang="tr-TR" dirty="0"/>
                        <a:t>24-28</a:t>
                      </a:r>
                    </a:p>
                  </a:txBody>
                  <a:tcPr/>
                </a:tc>
                <a:tc>
                  <a:txBody>
                    <a:bodyPr/>
                    <a:lstStyle/>
                    <a:p>
                      <a:r>
                        <a:rPr lang="tr-TR" dirty="0"/>
                        <a:t>18-22</a:t>
                      </a:r>
                    </a:p>
                  </a:txBody>
                  <a:tcPr/>
                </a:tc>
                <a:extLst>
                  <a:ext uri="{0D108BD9-81ED-4DB2-BD59-A6C34878D82A}">
                    <a16:rowId xmlns:a16="http://schemas.microsoft.com/office/drawing/2014/main" val="1263294368"/>
                  </a:ext>
                </a:extLst>
              </a:tr>
              <a:tr h="458764">
                <a:tc>
                  <a:txBody>
                    <a:bodyPr/>
                    <a:lstStyle/>
                    <a:p>
                      <a:r>
                        <a:rPr lang="tr-TR" dirty="0" err="1"/>
                        <a:t>Urbanski</a:t>
                      </a:r>
                      <a:r>
                        <a:rPr lang="tr-TR" dirty="0"/>
                        <a:t> 2020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1.4 ∓0.3 L/</a:t>
                      </a:r>
                      <a:r>
                        <a:rPr lang="tr-TR" dirty="0" err="1"/>
                        <a:t>dk</a:t>
                      </a:r>
                      <a:endParaRPr lang="tr-TR" dirty="0"/>
                    </a:p>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90 hattan</a:t>
                      </a:r>
                    </a:p>
                    <a:p>
                      <a:endParaRPr lang="tr-TR" dirty="0"/>
                    </a:p>
                  </a:txBody>
                  <a:tcPr/>
                </a:tc>
                <a:tc>
                  <a:txBody>
                    <a:bodyPr/>
                    <a:lstStyle/>
                    <a:p>
                      <a:r>
                        <a:rPr lang="tr-TR" dirty="0"/>
                        <a:t>31</a:t>
                      </a:r>
                    </a:p>
                  </a:txBody>
                  <a:tcPr/>
                </a:tc>
                <a:tc>
                  <a:txBody>
                    <a:bodyPr/>
                    <a:lstStyle/>
                    <a:p>
                      <a:r>
                        <a:rPr lang="tr-TR" dirty="0"/>
                        <a:t>28</a:t>
                      </a:r>
                    </a:p>
                  </a:txBody>
                  <a:tcPr/>
                </a:tc>
                <a:extLst>
                  <a:ext uri="{0D108BD9-81ED-4DB2-BD59-A6C34878D82A}">
                    <a16:rowId xmlns:a16="http://schemas.microsoft.com/office/drawing/2014/main" val="1260074219"/>
                  </a:ext>
                </a:extLst>
              </a:tr>
            </a:tbl>
          </a:graphicData>
        </a:graphic>
      </p:graphicFrame>
    </p:spTree>
    <p:extLst>
      <p:ext uri="{BB962C8B-B14F-4D97-AF65-F5344CB8AC3E}">
        <p14:creationId xmlns:p14="http://schemas.microsoft.com/office/powerpoint/2010/main" val="2168381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42149"/>
          <a:stretch/>
        </p:blipFill>
        <p:spPr bwMode="auto">
          <a:xfrm>
            <a:off x="2401445" y="476672"/>
            <a:ext cx="4341110" cy="624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5146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457200" y="277813"/>
            <a:ext cx="8229600" cy="1143000"/>
          </a:xfrm>
        </p:spPr>
        <p:txBody>
          <a:bodyPr wrap="square" anchor="ctr">
            <a:normAutofit/>
          </a:bodyPr>
          <a:lstStyle/>
          <a:p>
            <a:pPr>
              <a:defRPr/>
            </a:pPr>
            <a:r>
              <a:rPr lang="tr-TR" dirty="0"/>
              <a:t>Boz madde</a:t>
            </a:r>
          </a:p>
        </p:txBody>
      </p:sp>
      <p:sp>
        <p:nvSpPr>
          <p:cNvPr id="206851" name="Rectangle 3"/>
          <p:cNvSpPr>
            <a:spLocks noGrp="1" noChangeArrowheads="1"/>
          </p:cNvSpPr>
          <p:nvPr>
            <p:ph sz="half" idx="1"/>
          </p:nvPr>
        </p:nvSpPr>
        <p:spPr>
          <a:xfrm>
            <a:off x="173360" y="1600200"/>
            <a:ext cx="4322440" cy="4530725"/>
          </a:xfrm>
        </p:spPr>
        <p:txBody>
          <a:bodyPr wrap="square" anchor="t">
            <a:normAutofit/>
          </a:bodyPr>
          <a:lstStyle/>
          <a:p>
            <a:pPr>
              <a:defRPr/>
            </a:pPr>
            <a:r>
              <a:rPr lang="tr-TR" sz="2600" dirty="0"/>
              <a:t>Beynimiz 1500gr, kan akımı 50mL (60mg glikoz-3mLO</a:t>
            </a:r>
            <a:r>
              <a:rPr lang="tr-TR" sz="2600" baseline="-25000" dirty="0"/>
              <a:t>2</a:t>
            </a:r>
            <a:r>
              <a:rPr lang="tr-TR" sz="2600" dirty="0"/>
              <a:t>)/100gr/</a:t>
            </a:r>
            <a:r>
              <a:rPr lang="tr-TR" sz="2600" dirty="0" err="1"/>
              <a:t>dk</a:t>
            </a:r>
            <a:endParaRPr lang="tr-TR" sz="2600" dirty="0"/>
          </a:p>
          <a:p>
            <a:pPr>
              <a:defRPr/>
            </a:pPr>
            <a:r>
              <a:rPr lang="tr-TR" sz="2600" dirty="0" err="1"/>
              <a:t>Metabolik</a:t>
            </a:r>
            <a:r>
              <a:rPr lang="tr-TR" sz="2600" dirty="0"/>
              <a:t> gereksinime göre kan akım değişimi. </a:t>
            </a:r>
            <a:r>
              <a:rPr lang="tr-TR" sz="2600" dirty="0" err="1"/>
              <a:t>Otoregülasyon</a:t>
            </a:r>
            <a:r>
              <a:rPr lang="tr-TR" sz="2600" dirty="0"/>
              <a:t>, farklı </a:t>
            </a:r>
            <a:r>
              <a:rPr lang="tr-TR" sz="2600" dirty="0" err="1"/>
              <a:t>perfüzyon</a:t>
            </a:r>
            <a:r>
              <a:rPr lang="tr-TR" sz="2600" dirty="0"/>
              <a:t> basınçlarında (Ort. 50-130mmHg) sabit akım sağlar. </a:t>
            </a:r>
          </a:p>
          <a:p>
            <a:pPr>
              <a:defRPr/>
            </a:pPr>
            <a:endParaRPr lang="tr-TR" sz="2600" dirty="0"/>
          </a:p>
        </p:txBody>
      </p:sp>
      <p:pic>
        <p:nvPicPr>
          <p:cNvPr id="6148" name="Picture 4" descr="1-6"/>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1944" y="2267902"/>
            <a:ext cx="4398696" cy="2529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221" name="Line 37"/>
          <p:cNvSpPr>
            <a:spLocks noChangeShapeType="1"/>
          </p:cNvSpPr>
          <p:nvPr/>
        </p:nvSpPr>
        <p:spPr bwMode="auto">
          <a:xfrm>
            <a:off x="1350963" y="4198938"/>
            <a:ext cx="1249362" cy="69850"/>
          </a:xfrm>
          <a:prstGeom prst="line">
            <a:avLst/>
          </a:prstGeom>
          <a:noFill/>
          <a:ln w="38100">
            <a:solidFill>
              <a:srgbClr val="EAEAEA"/>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8" name="Line 44"/>
          <p:cNvSpPr>
            <a:spLocks noChangeShapeType="1"/>
          </p:cNvSpPr>
          <p:nvPr/>
        </p:nvSpPr>
        <p:spPr bwMode="auto">
          <a:xfrm>
            <a:off x="4210050" y="3457575"/>
            <a:ext cx="1204913" cy="581025"/>
          </a:xfrm>
          <a:prstGeom prst="line">
            <a:avLst/>
          </a:prstGeom>
          <a:noFill/>
          <a:ln w="38100">
            <a:solidFill>
              <a:srgbClr val="EAEAEA"/>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8" name="Line 54"/>
          <p:cNvSpPr>
            <a:spLocks noChangeShapeType="1"/>
          </p:cNvSpPr>
          <p:nvPr/>
        </p:nvSpPr>
        <p:spPr bwMode="auto">
          <a:xfrm>
            <a:off x="7013575" y="2884488"/>
            <a:ext cx="1198563" cy="1104900"/>
          </a:xfrm>
          <a:prstGeom prst="line">
            <a:avLst/>
          </a:prstGeom>
          <a:noFill/>
          <a:ln w="38100">
            <a:solidFill>
              <a:srgbClr val="EAEAEA"/>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2" name="Line 38"/>
          <p:cNvSpPr>
            <a:spLocks noChangeShapeType="1"/>
          </p:cNvSpPr>
          <p:nvPr/>
        </p:nvSpPr>
        <p:spPr bwMode="auto">
          <a:xfrm>
            <a:off x="1350963" y="4440238"/>
            <a:ext cx="1249362" cy="206375"/>
          </a:xfrm>
          <a:prstGeom prst="line">
            <a:avLst/>
          </a:prstGeom>
          <a:noFill/>
          <a:ln w="38100">
            <a:solidFill>
              <a:srgbClr val="FF99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9" name="Line 45"/>
          <p:cNvSpPr>
            <a:spLocks noChangeShapeType="1"/>
          </p:cNvSpPr>
          <p:nvPr/>
        </p:nvSpPr>
        <p:spPr bwMode="auto">
          <a:xfrm>
            <a:off x="4210050" y="4106863"/>
            <a:ext cx="1204913" cy="274637"/>
          </a:xfrm>
          <a:prstGeom prst="line">
            <a:avLst/>
          </a:prstGeom>
          <a:noFill/>
          <a:ln w="38100">
            <a:solidFill>
              <a:srgbClr val="FF99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9" name="Line 55"/>
          <p:cNvSpPr>
            <a:spLocks noChangeShapeType="1"/>
          </p:cNvSpPr>
          <p:nvPr/>
        </p:nvSpPr>
        <p:spPr bwMode="auto">
          <a:xfrm>
            <a:off x="7013575" y="3468688"/>
            <a:ext cx="1198563" cy="830262"/>
          </a:xfrm>
          <a:prstGeom prst="line">
            <a:avLst/>
          </a:prstGeom>
          <a:noFill/>
          <a:ln w="38100">
            <a:solidFill>
              <a:srgbClr val="FF99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0" name="Line 36"/>
          <p:cNvSpPr>
            <a:spLocks noChangeShapeType="1"/>
          </p:cNvSpPr>
          <p:nvPr/>
        </p:nvSpPr>
        <p:spPr bwMode="auto">
          <a:xfrm>
            <a:off x="1350963" y="4338638"/>
            <a:ext cx="1249362" cy="276225"/>
          </a:xfrm>
          <a:prstGeom prst="line">
            <a:avLst/>
          </a:prstGeom>
          <a:noFill/>
          <a:ln w="38100">
            <a:solidFill>
              <a:schemeClr val="fo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7" name="Line 43"/>
          <p:cNvSpPr>
            <a:spLocks noChangeShapeType="1"/>
          </p:cNvSpPr>
          <p:nvPr/>
        </p:nvSpPr>
        <p:spPr bwMode="auto">
          <a:xfrm>
            <a:off x="4210050" y="3562350"/>
            <a:ext cx="1204913" cy="819150"/>
          </a:xfrm>
          <a:prstGeom prst="line">
            <a:avLst/>
          </a:prstGeom>
          <a:noFill/>
          <a:ln w="38100">
            <a:solidFill>
              <a:schemeClr val="fo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7" name="Line 53"/>
          <p:cNvSpPr>
            <a:spLocks noChangeShapeType="1"/>
          </p:cNvSpPr>
          <p:nvPr/>
        </p:nvSpPr>
        <p:spPr bwMode="auto">
          <a:xfrm>
            <a:off x="7013575" y="2916238"/>
            <a:ext cx="1198563" cy="1176337"/>
          </a:xfrm>
          <a:prstGeom prst="line">
            <a:avLst/>
          </a:prstGeom>
          <a:noFill/>
          <a:ln w="38100">
            <a:solidFill>
              <a:schemeClr val="fo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6" name="Line 52"/>
          <p:cNvSpPr>
            <a:spLocks noChangeShapeType="1"/>
          </p:cNvSpPr>
          <p:nvPr/>
        </p:nvSpPr>
        <p:spPr bwMode="auto">
          <a:xfrm>
            <a:off x="7013575" y="3508375"/>
            <a:ext cx="1198563" cy="344488"/>
          </a:xfrm>
          <a:prstGeom prst="line">
            <a:avLst/>
          </a:prstGeom>
          <a:noFill/>
          <a:ln w="38100">
            <a:solidFill>
              <a:schemeClr va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9" name="Line 35"/>
          <p:cNvSpPr>
            <a:spLocks noChangeShapeType="1"/>
          </p:cNvSpPr>
          <p:nvPr/>
        </p:nvSpPr>
        <p:spPr bwMode="auto">
          <a:xfrm>
            <a:off x="1350963" y="3956050"/>
            <a:ext cx="1249362" cy="728663"/>
          </a:xfrm>
          <a:prstGeom prst="line">
            <a:avLst/>
          </a:prstGeom>
          <a:noFill/>
          <a:ln w="38100">
            <a:solidFill>
              <a:schemeClr val="accent2"/>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6" name="Line 42"/>
          <p:cNvSpPr>
            <a:spLocks noChangeShapeType="1"/>
          </p:cNvSpPr>
          <p:nvPr/>
        </p:nvSpPr>
        <p:spPr bwMode="auto">
          <a:xfrm>
            <a:off x="4210050" y="3286125"/>
            <a:ext cx="1204913" cy="1371600"/>
          </a:xfrm>
          <a:prstGeom prst="line">
            <a:avLst/>
          </a:prstGeom>
          <a:noFill/>
          <a:ln w="38100">
            <a:solidFill>
              <a:schemeClr val="accent2"/>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5" name="Line 51"/>
          <p:cNvSpPr>
            <a:spLocks noChangeShapeType="1"/>
          </p:cNvSpPr>
          <p:nvPr/>
        </p:nvSpPr>
        <p:spPr bwMode="auto">
          <a:xfrm>
            <a:off x="7013575" y="2425700"/>
            <a:ext cx="1198563" cy="2082800"/>
          </a:xfrm>
          <a:prstGeom prst="line">
            <a:avLst/>
          </a:prstGeom>
          <a:noFill/>
          <a:ln w="38100">
            <a:solidFill>
              <a:schemeClr val="accent2"/>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8" name="Line 34"/>
          <p:cNvSpPr>
            <a:spLocks noChangeShapeType="1"/>
          </p:cNvSpPr>
          <p:nvPr/>
        </p:nvSpPr>
        <p:spPr bwMode="auto">
          <a:xfrm>
            <a:off x="1350963" y="4268788"/>
            <a:ext cx="1249362" cy="134937"/>
          </a:xfrm>
          <a:prstGeom prst="line">
            <a:avLst/>
          </a:prstGeom>
          <a:noFill/>
          <a:ln w="38100">
            <a:solidFill>
              <a:schemeClr val="accent1"/>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25" name="Line 41"/>
          <p:cNvSpPr>
            <a:spLocks noChangeShapeType="1"/>
          </p:cNvSpPr>
          <p:nvPr/>
        </p:nvSpPr>
        <p:spPr bwMode="auto">
          <a:xfrm>
            <a:off x="4210050" y="3905250"/>
            <a:ext cx="1204913" cy="238125"/>
          </a:xfrm>
          <a:prstGeom prst="line">
            <a:avLst/>
          </a:prstGeom>
          <a:noFill/>
          <a:ln w="38100">
            <a:solidFill>
              <a:schemeClr val="accent1"/>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4" name="Line 50"/>
          <p:cNvSpPr>
            <a:spLocks noChangeShapeType="1"/>
          </p:cNvSpPr>
          <p:nvPr/>
        </p:nvSpPr>
        <p:spPr bwMode="auto">
          <a:xfrm>
            <a:off x="7013575" y="3675063"/>
            <a:ext cx="1198563" cy="385762"/>
          </a:xfrm>
          <a:prstGeom prst="line">
            <a:avLst/>
          </a:prstGeom>
          <a:noFill/>
          <a:ln w="38100">
            <a:solidFill>
              <a:schemeClr val="accent1"/>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40978" name="Text Box 5"/>
          <p:cNvSpPr txBox="1">
            <a:spLocks noChangeArrowheads="1"/>
          </p:cNvSpPr>
          <p:nvPr/>
        </p:nvSpPr>
        <p:spPr bwMode="auto">
          <a:xfrm>
            <a:off x="8194675" y="6526213"/>
            <a:ext cx="8731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r" eaLnBrk="1" hangingPunct="1">
              <a:spcBef>
                <a:spcPct val="0"/>
              </a:spcBef>
              <a:buClrTx/>
              <a:buSzTx/>
              <a:buFontTx/>
              <a:buNone/>
            </a:pPr>
            <a:r>
              <a:rPr lang="en-US" altLang="tr-TR" sz="800" b="1">
                <a:solidFill>
                  <a:srgbClr val="6699FF"/>
                </a:solidFill>
                <a:ea typeface="ＭＳ Ｐゴシック" panose="020B0600070205080204" pitchFamily="34" charset="-128"/>
              </a:rPr>
              <a:t>CP1297999-18</a:t>
            </a:r>
          </a:p>
        </p:txBody>
      </p:sp>
      <p:graphicFrame>
        <p:nvGraphicFramePr>
          <p:cNvPr id="2" name="Object 2"/>
          <p:cNvGraphicFramePr>
            <a:graphicFrameLocks/>
          </p:cNvGraphicFramePr>
          <p:nvPr/>
        </p:nvGraphicFramePr>
        <p:xfrm>
          <a:off x="269875" y="1576388"/>
          <a:ext cx="2944813" cy="3494087"/>
        </p:xfrm>
        <a:graphic>
          <a:graphicData uri="http://schemas.openxmlformats.org/drawingml/2006/chart">
            <c:chart xmlns:c="http://schemas.openxmlformats.org/drawingml/2006/chart" xmlns:r="http://schemas.openxmlformats.org/officeDocument/2006/relationships" r:id="rId6"/>
          </a:graphicData>
        </a:graphic>
      </p:graphicFrame>
      <p:sp>
        <p:nvSpPr>
          <p:cNvPr id="221191" name="Text Box 7"/>
          <p:cNvSpPr txBox="1">
            <a:spLocks noChangeArrowheads="1"/>
          </p:cNvSpPr>
          <p:nvPr/>
        </p:nvSpPr>
        <p:spPr bwMode="auto">
          <a:xfrm>
            <a:off x="485775" y="5157788"/>
            <a:ext cx="1552575" cy="30480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defRPr/>
            </a:pPr>
            <a:r>
              <a:rPr lang="en-US" sz="1400" b="1">
                <a:latin typeface="Arial" charset="0"/>
              </a:rPr>
              <a:t>Brachiocephalic</a:t>
            </a:r>
          </a:p>
        </p:txBody>
      </p:sp>
      <p:sp>
        <p:nvSpPr>
          <p:cNvPr id="221192" name="Text Box 8"/>
          <p:cNvSpPr txBox="1">
            <a:spLocks noChangeArrowheads="1"/>
          </p:cNvSpPr>
          <p:nvPr/>
        </p:nvSpPr>
        <p:spPr bwMode="auto">
          <a:xfrm>
            <a:off x="2382838" y="5175250"/>
            <a:ext cx="774700" cy="47625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lgn="ctr">
              <a:lnSpc>
                <a:spcPct val="90000"/>
              </a:lnSpc>
              <a:defRPr/>
            </a:pPr>
            <a:r>
              <a:rPr lang="en-US" sz="1400" b="1">
                <a:latin typeface="Arial" charset="0"/>
              </a:rPr>
              <a:t>Left </a:t>
            </a:r>
          </a:p>
          <a:p>
            <a:pPr algn="ctr">
              <a:lnSpc>
                <a:spcPct val="90000"/>
              </a:lnSpc>
              <a:defRPr/>
            </a:pPr>
            <a:r>
              <a:rPr lang="en-US" sz="1400" b="1">
                <a:latin typeface="Arial" charset="0"/>
              </a:rPr>
              <a:t>carotid</a:t>
            </a:r>
          </a:p>
        </p:txBody>
      </p:sp>
      <p:graphicFrame>
        <p:nvGraphicFramePr>
          <p:cNvPr id="3" name="Object 3"/>
          <p:cNvGraphicFramePr>
            <a:graphicFrameLocks/>
          </p:cNvGraphicFramePr>
          <p:nvPr/>
        </p:nvGraphicFramePr>
        <p:xfrm>
          <a:off x="3098512" y="1576388"/>
          <a:ext cx="2926051" cy="3494087"/>
        </p:xfrm>
        <a:graphic>
          <a:graphicData uri="http://schemas.openxmlformats.org/drawingml/2006/chart">
            <c:chart xmlns:c="http://schemas.openxmlformats.org/drawingml/2006/chart" xmlns:r="http://schemas.openxmlformats.org/officeDocument/2006/relationships" r:id="rId7"/>
          </a:graphicData>
        </a:graphic>
      </p:graphicFrame>
      <p:sp>
        <p:nvSpPr>
          <p:cNvPr id="221194" name="Text Box 10"/>
          <p:cNvSpPr txBox="1">
            <a:spLocks noChangeArrowheads="1"/>
          </p:cNvSpPr>
          <p:nvPr/>
        </p:nvSpPr>
        <p:spPr bwMode="auto">
          <a:xfrm>
            <a:off x="3295650" y="5157788"/>
            <a:ext cx="1552575" cy="30480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defRPr/>
            </a:pPr>
            <a:r>
              <a:rPr lang="en-US" sz="1400" b="1">
                <a:latin typeface="Arial" charset="0"/>
              </a:rPr>
              <a:t>Brachiocephalic</a:t>
            </a:r>
          </a:p>
        </p:txBody>
      </p:sp>
      <p:sp>
        <p:nvSpPr>
          <p:cNvPr id="221195" name="Text Box 11"/>
          <p:cNvSpPr txBox="1">
            <a:spLocks noChangeArrowheads="1"/>
          </p:cNvSpPr>
          <p:nvPr/>
        </p:nvSpPr>
        <p:spPr bwMode="auto">
          <a:xfrm>
            <a:off x="5192713" y="5175250"/>
            <a:ext cx="774700" cy="47625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lgn="ctr">
              <a:lnSpc>
                <a:spcPct val="90000"/>
              </a:lnSpc>
              <a:defRPr/>
            </a:pPr>
            <a:r>
              <a:rPr lang="en-US" sz="1400" b="1">
                <a:latin typeface="Arial" charset="0"/>
              </a:rPr>
              <a:t>Left </a:t>
            </a:r>
          </a:p>
          <a:p>
            <a:pPr algn="ctr">
              <a:lnSpc>
                <a:spcPct val="90000"/>
              </a:lnSpc>
              <a:defRPr/>
            </a:pPr>
            <a:r>
              <a:rPr lang="en-US" sz="1400" b="1">
                <a:latin typeface="Arial" charset="0"/>
              </a:rPr>
              <a:t>carotid</a:t>
            </a:r>
          </a:p>
        </p:txBody>
      </p:sp>
      <p:graphicFrame>
        <p:nvGraphicFramePr>
          <p:cNvPr id="4" name="Object 4"/>
          <p:cNvGraphicFramePr>
            <a:graphicFrameLocks/>
          </p:cNvGraphicFramePr>
          <p:nvPr/>
        </p:nvGraphicFramePr>
        <p:xfrm>
          <a:off x="5902480" y="1576388"/>
          <a:ext cx="2925608" cy="3494087"/>
        </p:xfrm>
        <a:graphic>
          <a:graphicData uri="http://schemas.openxmlformats.org/drawingml/2006/chart">
            <c:chart xmlns:c="http://schemas.openxmlformats.org/drawingml/2006/chart" xmlns:r="http://schemas.openxmlformats.org/officeDocument/2006/relationships" r:id="rId8"/>
          </a:graphicData>
        </a:graphic>
      </p:graphicFrame>
      <p:sp>
        <p:nvSpPr>
          <p:cNvPr id="221197" name="Text Box 13"/>
          <p:cNvSpPr txBox="1">
            <a:spLocks noChangeArrowheads="1"/>
          </p:cNvSpPr>
          <p:nvPr/>
        </p:nvSpPr>
        <p:spPr bwMode="auto">
          <a:xfrm>
            <a:off x="6099175" y="5157788"/>
            <a:ext cx="1552575" cy="30480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defRPr/>
            </a:pPr>
            <a:r>
              <a:rPr lang="en-US" sz="1400" b="1">
                <a:latin typeface="Arial" charset="0"/>
              </a:rPr>
              <a:t>Brachiocephalic</a:t>
            </a:r>
          </a:p>
        </p:txBody>
      </p:sp>
      <p:sp>
        <p:nvSpPr>
          <p:cNvPr id="221198" name="Text Box 14"/>
          <p:cNvSpPr txBox="1">
            <a:spLocks noChangeArrowheads="1"/>
          </p:cNvSpPr>
          <p:nvPr/>
        </p:nvSpPr>
        <p:spPr bwMode="auto">
          <a:xfrm>
            <a:off x="7996238" y="5175250"/>
            <a:ext cx="774700" cy="476250"/>
          </a:xfrm>
          <a:prstGeom prst="rect">
            <a:avLst/>
          </a:prstGeom>
          <a:noFill/>
          <a:ln w="28575">
            <a:noFill/>
            <a:miter lim="800000"/>
            <a:headEnd/>
            <a:tailEnd/>
          </a:ln>
          <a:effectLst>
            <a:outerShdw blurRad="63500" dist="38099" dir="2700000" algn="ctr" rotWithShape="0">
              <a:schemeClr val="bg2">
                <a:alpha val="74997"/>
              </a:schemeClr>
            </a:outerShdw>
          </a:effectLst>
        </p:spPr>
        <p:txBody>
          <a:bodyPr wrap="none">
            <a:spAutoFit/>
          </a:bodyPr>
          <a:lstStyle/>
          <a:p>
            <a:pPr algn="ctr">
              <a:lnSpc>
                <a:spcPct val="90000"/>
              </a:lnSpc>
              <a:defRPr/>
            </a:pPr>
            <a:r>
              <a:rPr lang="en-US" sz="1400" b="1">
                <a:latin typeface="Arial" charset="0"/>
              </a:rPr>
              <a:t>Left </a:t>
            </a:r>
          </a:p>
          <a:p>
            <a:pPr algn="ctr">
              <a:lnSpc>
                <a:spcPct val="90000"/>
              </a:lnSpc>
              <a:defRPr/>
            </a:pPr>
            <a:r>
              <a:rPr lang="en-US" sz="1400" b="1">
                <a:latin typeface="Arial" charset="0"/>
              </a:rPr>
              <a:t>carotid</a:t>
            </a:r>
          </a:p>
        </p:txBody>
      </p:sp>
      <p:sp>
        <p:nvSpPr>
          <p:cNvPr id="221199" name="Rectangle 15"/>
          <p:cNvSpPr>
            <a:spLocks noChangeArrowheads="1"/>
          </p:cNvSpPr>
          <p:nvPr/>
        </p:nvSpPr>
        <p:spPr bwMode="auto">
          <a:xfrm>
            <a:off x="958850" y="1411288"/>
            <a:ext cx="2282825" cy="620712"/>
          </a:xfrm>
          <a:prstGeom prst="rect">
            <a:avLst/>
          </a:prstGeom>
          <a:noFill/>
          <a:ln w="9525">
            <a:noFill/>
            <a:miter lim="800000"/>
            <a:headEnd/>
            <a:tailEnd/>
          </a:ln>
          <a:effectLst>
            <a:outerShdw blurRad="63500" dist="38099" dir="2700000" algn="ctr" rotWithShape="0">
              <a:schemeClr val="bg2">
                <a:alpha val="74997"/>
              </a:schemeClr>
            </a:outerShdw>
          </a:effectLst>
        </p:spPr>
        <p:txBody>
          <a:bodyPr anchor="ctr" anchorCtr="1"/>
          <a:lstStyle/>
          <a:p>
            <a:pPr algn="ctr">
              <a:lnSpc>
                <a:spcPct val="90000"/>
              </a:lnSpc>
              <a:defRPr/>
            </a:pPr>
            <a:r>
              <a:rPr lang="en-US" sz="2200" b="1">
                <a:solidFill>
                  <a:schemeClr val="accent1"/>
                </a:solidFill>
                <a:latin typeface="Arial" charset="0"/>
              </a:rPr>
              <a:t>5 cc/kg/min</a:t>
            </a:r>
          </a:p>
        </p:txBody>
      </p:sp>
      <p:sp>
        <p:nvSpPr>
          <p:cNvPr id="221200" name="Rectangle 16"/>
          <p:cNvSpPr>
            <a:spLocks noChangeArrowheads="1"/>
          </p:cNvSpPr>
          <p:nvPr/>
        </p:nvSpPr>
        <p:spPr bwMode="auto">
          <a:xfrm>
            <a:off x="3805238" y="1423988"/>
            <a:ext cx="2282825" cy="620712"/>
          </a:xfrm>
          <a:prstGeom prst="rect">
            <a:avLst/>
          </a:prstGeom>
          <a:noFill/>
          <a:ln w="9525">
            <a:noFill/>
            <a:miter lim="800000"/>
            <a:headEnd/>
            <a:tailEnd/>
          </a:ln>
          <a:effectLst>
            <a:outerShdw blurRad="63500" dist="38099" dir="2700000" algn="ctr" rotWithShape="0">
              <a:schemeClr val="bg2">
                <a:alpha val="74997"/>
              </a:schemeClr>
            </a:outerShdw>
          </a:effectLst>
        </p:spPr>
        <p:txBody>
          <a:bodyPr anchor="ctr" anchorCtr="1"/>
          <a:lstStyle/>
          <a:p>
            <a:pPr algn="ctr">
              <a:lnSpc>
                <a:spcPct val="90000"/>
              </a:lnSpc>
              <a:defRPr/>
            </a:pPr>
            <a:r>
              <a:rPr lang="en-US" sz="2200" b="1">
                <a:solidFill>
                  <a:schemeClr val="accent1"/>
                </a:solidFill>
                <a:latin typeface="Arial" charset="0"/>
              </a:rPr>
              <a:t>10 cc/kg/min</a:t>
            </a:r>
          </a:p>
        </p:txBody>
      </p:sp>
      <p:sp>
        <p:nvSpPr>
          <p:cNvPr id="221201" name="Rectangle 17"/>
          <p:cNvSpPr>
            <a:spLocks noChangeArrowheads="1"/>
          </p:cNvSpPr>
          <p:nvPr/>
        </p:nvSpPr>
        <p:spPr bwMode="auto">
          <a:xfrm>
            <a:off x="6584950" y="1385888"/>
            <a:ext cx="2282825" cy="620712"/>
          </a:xfrm>
          <a:prstGeom prst="rect">
            <a:avLst/>
          </a:prstGeom>
          <a:noFill/>
          <a:ln w="9525">
            <a:noFill/>
            <a:miter lim="800000"/>
            <a:headEnd/>
            <a:tailEnd/>
          </a:ln>
          <a:effectLst>
            <a:outerShdw blurRad="63500" dist="38099" dir="2700000" algn="ctr" rotWithShape="0">
              <a:schemeClr val="bg2">
                <a:alpha val="74997"/>
              </a:schemeClr>
            </a:outerShdw>
          </a:effectLst>
        </p:spPr>
        <p:txBody>
          <a:bodyPr anchor="ctr" anchorCtr="1"/>
          <a:lstStyle/>
          <a:p>
            <a:pPr algn="ctr">
              <a:lnSpc>
                <a:spcPct val="90000"/>
              </a:lnSpc>
              <a:defRPr/>
            </a:pPr>
            <a:r>
              <a:rPr lang="en-US" sz="2200" b="1">
                <a:solidFill>
                  <a:schemeClr val="accent1"/>
                </a:solidFill>
                <a:latin typeface="Arial" charset="0"/>
              </a:rPr>
              <a:t>15 cc/kg/min</a:t>
            </a:r>
          </a:p>
        </p:txBody>
      </p:sp>
      <p:grpSp>
        <p:nvGrpSpPr>
          <p:cNvPr id="40991" name="Group 18"/>
          <p:cNvGrpSpPr>
            <a:grpSpLocks/>
          </p:cNvGrpSpPr>
          <p:nvPr/>
        </p:nvGrpSpPr>
        <p:grpSpPr bwMode="auto">
          <a:xfrm>
            <a:off x="1476375" y="5949950"/>
            <a:ext cx="6261100" cy="274638"/>
            <a:chOff x="938" y="3739"/>
            <a:chExt cx="3944" cy="165"/>
          </a:xfrm>
        </p:grpSpPr>
        <p:sp>
          <p:nvSpPr>
            <p:cNvPr id="221203" name="Line 19"/>
            <p:cNvSpPr>
              <a:spLocks noChangeShapeType="1"/>
            </p:cNvSpPr>
            <p:nvPr/>
          </p:nvSpPr>
          <p:spPr bwMode="auto">
            <a:xfrm>
              <a:off x="938" y="3825"/>
              <a:ext cx="181" cy="0"/>
            </a:xfrm>
            <a:prstGeom prst="line">
              <a:avLst/>
            </a:prstGeom>
            <a:noFill/>
            <a:ln w="38100">
              <a:solidFill>
                <a:schemeClr val="accent1"/>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04" name="Rectangle 20"/>
            <p:cNvSpPr>
              <a:spLocks noChangeArrowheads="1"/>
            </p:cNvSpPr>
            <p:nvPr/>
          </p:nvSpPr>
          <p:spPr bwMode="auto">
            <a:xfrm>
              <a:off x="1178"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p1</a:t>
              </a:r>
              <a:endParaRPr lang="en-US" sz="3200" b="1">
                <a:latin typeface="Arial" charset="0"/>
                <a:ea typeface="ＭＳ Ｐゴシック" charset="-128"/>
              </a:endParaRPr>
            </a:p>
          </p:txBody>
        </p:sp>
        <p:sp>
          <p:nvSpPr>
            <p:cNvPr id="221205" name="Line 21"/>
            <p:cNvSpPr>
              <a:spLocks noChangeShapeType="1"/>
            </p:cNvSpPr>
            <p:nvPr/>
          </p:nvSpPr>
          <p:spPr bwMode="auto">
            <a:xfrm>
              <a:off x="1527" y="3825"/>
              <a:ext cx="181" cy="0"/>
            </a:xfrm>
            <a:prstGeom prst="line">
              <a:avLst/>
            </a:prstGeom>
            <a:noFill/>
            <a:ln w="38100">
              <a:solidFill>
                <a:schemeClr val="tx2"/>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06" name="Rectangle 22"/>
            <p:cNvSpPr>
              <a:spLocks noChangeArrowheads="1"/>
            </p:cNvSpPr>
            <p:nvPr/>
          </p:nvSpPr>
          <p:spPr bwMode="auto">
            <a:xfrm>
              <a:off x="1767"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p2</a:t>
              </a:r>
              <a:endParaRPr lang="en-US" sz="3200" b="1">
                <a:latin typeface="Arial" charset="0"/>
                <a:ea typeface="ＭＳ Ｐゴシック" charset="-128"/>
              </a:endParaRPr>
            </a:p>
          </p:txBody>
        </p:sp>
        <p:sp>
          <p:nvSpPr>
            <p:cNvPr id="221207" name="Line 23"/>
            <p:cNvSpPr>
              <a:spLocks noChangeShapeType="1"/>
            </p:cNvSpPr>
            <p:nvPr/>
          </p:nvSpPr>
          <p:spPr bwMode="auto">
            <a:xfrm>
              <a:off x="2116" y="3825"/>
              <a:ext cx="181" cy="0"/>
            </a:xfrm>
            <a:prstGeom prst="line">
              <a:avLst/>
            </a:prstGeom>
            <a:noFill/>
            <a:ln w="38100">
              <a:solidFill>
                <a:schemeClr va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08" name="Rectangle 24"/>
            <p:cNvSpPr>
              <a:spLocks noChangeArrowheads="1"/>
            </p:cNvSpPr>
            <p:nvPr/>
          </p:nvSpPr>
          <p:spPr bwMode="auto">
            <a:xfrm>
              <a:off x="2356"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p3</a:t>
              </a:r>
              <a:endParaRPr lang="en-US" sz="3200" b="1">
                <a:latin typeface="Arial" charset="0"/>
                <a:ea typeface="ＭＳ Ｐゴシック" charset="-128"/>
              </a:endParaRPr>
            </a:p>
          </p:txBody>
        </p:sp>
        <p:sp>
          <p:nvSpPr>
            <p:cNvPr id="221209" name="Line 25"/>
            <p:cNvSpPr>
              <a:spLocks noChangeShapeType="1"/>
            </p:cNvSpPr>
            <p:nvPr/>
          </p:nvSpPr>
          <p:spPr bwMode="auto">
            <a:xfrm>
              <a:off x="2705" y="3825"/>
              <a:ext cx="181" cy="0"/>
            </a:xfrm>
            <a:prstGeom prst="line">
              <a:avLst/>
            </a:prstGeom>
            <a:noFill/>
            <a:ln w="38100">
              <a:solidFill>
                <a:schemeClr val="folHlink"/>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0" name="Rectangle 26"/>
            <p:cNvSpPr>
              <a:spLocks noChangeArrowheads="1"/>
            </p:cNvSpPr>
            <p:nvPr/>
          </p:nvSpPr>
          <p:spPr bwMode="auto">
            <a:xfrm>
              <a:off x="2946"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p4</a:t>
              </a:r>
              <a:endParaRPr lang="en-US" sz="3200" b="1">
                <a:latin typeface="Arial" charset="0"/>
                <a:ea typeface="ＭＳ Ｐゴシック" charset="-128"/>
              </a:endParaRPr>
            </a:p>
          </p:txBody>
        </p:sp>
        <p:sp>
          <p:nvSpPr>
            <p:cNvPr id="221211" name="Line 27"/>
            <p:cNvSpPr>
              <a:spLocks noChangeShapeType="1"/>
            </p:cNvSpPr>
            <p:nvPr/>
          </p:nvSpPr>
          <p:spPr bwMode="auto">
            <a:xfrm>
              <a:off x="3295" y="3825"/>
              <a:ext cx="181" cy="0"/>
            </a:xfrm>
            <a:prstGeom prst="line">
              <a:avLst/>
            </a:prstGeom>
            <a:noFill/>
            <a:ln w="38100">
              <a:solidFill>
                <a:srgbClr val="FF99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2" name="Rectangle 28"/>
            <p:cNvSpPr>
              <a:spLocks noChangeArrowheads="1"/>
            </p:cNvSpPr>
            <p:nvPr/>
          </p:nvSpPr>
          <p:spPr bwMode="auto">
            <a:xfrm>
              <a:off x="3535"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p5</a:t>
              </a:r>
              <a:endParaRPr lang="en-US" sz="3200" b="1">
                <a:latin typeface="Arial" charset="0"/>
                <a:ea typeface="ＭＳ Ｐゴシック" charset="-128"/>
              </a:endParaRPr>
            </a:p>
          </p:txBody>
        </p:sp>
        <p:sp>
          <p:nvSpPr>
            <p:cNvPr id="221213" name="Line 29"/>
            <p:cNvSpPr>
              <a:spLocks noChangeShapeType="1"/>
            </p:cNvSpPr>
            <p:nvPr/>
          </p:nvSpPr>
          <p:spPr bwMode="auto">
            <a:xfrm>
              <a:off x="3884" y="3825"/>
              <a:ext cx="181" cy="0"/>
            </a:xfrm>
            <a:prstGeom prst="line">
              <a:avLst/>
            </a:prstGeom>
            <a:noFill/>
            <a:ln w="38100">
              <a:solidFill>
                <a:srgbClr val="00CC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4" name="Rectangle 30"/>
            <p:cNvSpPr>
              <a:spLocks noChangeArrowheads="1"/>
            </p:cNvSpPr>
            <p:nvPr/>
          </p:nvSpPr>
          <p:spPr bwMode="auto">
            <a:xfrm>
              <a:off x="4124"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p6</a:t>
              </a:r>
              <a:endParaRPr lang="en-US" sz="3200" b="1">
                <a:latin typeface="Arial" charset="0"/>
                <a:ea typeface="ＭＳ Ｐゴシック" charset="-128"/>
              </a:endParaRPr>
            </a:p>
          </p:txBody>
        </p:sp>
        <p:sp>
          <p:nvSpPr>
            <p:cNvPr id="221215" name="Line 31"/>
            <p:cNvSpPr>
              <a:spLocks noChangeShapeType="1"/>
            </p:cNvSpPr>
            <p:nvPr/>
          </p:nvSpPr>
          <p:spPr bwMode="auto">
            <a:xfrm>
              <a:off x="4473" y="3825"/>
              <a:ext cx="181" cy="0"/>
            </a:xfrm>
            <a:prstGeom prst="line">
              <a:avLst/>
            </a:prstGeom>
            <a:noFill/>
            <a:ln w="38100">
              <a:solidFill>
                <a:srgbClr val="DDDDDD"/>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16" name="Rectangle 32"/>
            <p:cNvSpPr>
              <a:spLocks noChangeArrowheads="1"/>
            </p:cNvSpPr>
            <p:nvPr/>
          </p:nvSpPr>
          <p:spPr bwMode="auto">
            <a:xfrm>
              <a:off x="4714" y="3739"/>
              <a:ext cx="168" cy="165"/>
            </a:xfrm>
            <a:prstGeom prst="rect">
              <a:avLst/>
            </a:prstGeom>
            <a:noFill/>
            <a:ln w="9525">
              <a:noFill/>
              <a:miter lim="800000"/>
              <a:headEnd/>
              <a:tailEnd/>
            </a:ln>
            <a:effectLst>
              <a:outerShdw blurRad="63500" dist="38099" dir="2700000" algn="ctr" rotWithShape="0">
                <a:schemeClr val="bg2">
                  <a:alpha val="74997"/>
                </a:schemeClr>
              </a:outerShdw>
            </a:effectLst>
          </p:spPr>
          <p:txBody>
            <a:bodyPr wrap="none" lIns="0" tIns="0" rIns="0" bIns="0">
              <a:spAutoFit/>
            </a:bodyPr>
            <a:lstStyle/>
            <a:p>
              <a:pPr>
                <a:defRPr/>
              </a:pPr>
              <a:r>
                <a:rPr lang="en-US" b="1">
                  <a:latin typeface="Arial" charset="0"/>
                  <a:ea typeface="ＭＳ Ｐゴシック" charset="-128"/>
                </a:rPr>
                <a:t>p7</a:t>
              </a:r>
              <a:endParaRPr lang="en-US" sz="3200" b="1">
                <a:latin typeface="Arial" charset="0"/>
                <a:ea typeface="ＭＳ Ｐゴシック" charset="-128"/>
              </a:endParaRPr>
            </a:p>
          </p:txBody>
        </p:sp>
      </p:grpSp>
      <p:sp>
        <p:nvSpPr>
          <p:cNvPr id="221223" name="Line 39"/>
          <p:cNvSpPr>
            <a:spLocks noChangeShapeType="1"/>
          </p:cNvSpPr>
          <p:nvPr/>
        </p:nvSpPr>
        <p:spPr bwMode="auto">
          <a:xfrm>
            <a:off x="1350963" y="4268788"/>
            <a:ext cx="1249362" cy="447675"/>
          </a:xfrm>
          <a:prstGeom prst="line">
            <a:avLst/>
          </a:prstGeom>
          <a:noFill/>
          <a:ln w="38100">
            <a:solidFill>
              <a:srgbClr val="00CC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30" name="Line 46"/>
          <p:cNvSpPr>
            <a:spLocks noChangeShapeType="1"/>
          </p:cNvSpPr>
          <p:nvPr/>
        </p:nvSpPr>
        <p:spPr bwMode="auto">
          <a:xfrm>
            <a:off x="4210050" y="3800475"/>
            <a:ext cx="1204913" cy="790575"/>
          </a:xfrm>
          <a:prstGeom prst="line">
            <a:avLst/>
          </a:prstGeom>
          <a:noFill/>
          <a:ln w="38100">
            <a:solidFill>
              <a:srgbClr val="00CC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sp>
        <p:nvSpPr>
          <p:cNvPr id="221240" name="Line 56"/>
          <p:cNvSpPr>
            <a:spLocks noChangeShapeType="1"/>
          </p:cNvSpPr>
          <p:nvPr/>
        </p:nvSpPr>
        <p:spPr bwMode="auto">
          <a:xfrm>
            <a:off x="7013575" y="3227388"/>
            <a:ext cx="1198563" cy="1281112"/>
          </a:xfrm>
          <a:prstGeom prst="line">
            <a:avLst/>
          </a:prstGeom>
          <a:noFill/>
          <a:ln w="38100">
            <a:solidFill>
              <a:srgbClr val="00CCFF"/>
            </a:solidFill>
            <a:round/>
            <a:headEnd/>
            <a:tailEnd/>
          </a:ln>
          <a:effectLst>
            <a:outerShdw blurRad="63500" dist="38099" dir="2700000" algn="ctr" rotWithShape="0">
              <a:schemeClr val="bg2">
                <a:alpha val="74997"/>
              </a:schemeClr>
            </a:outerShdw>
          </a:effectLst>
        </p:spPr>
        <p:txBody>
          <a:bodyPr/>
          <a:lstStyle/>
          <a:p>
            <a:pPr>
              <a:defRPr/>
            </a:pPr>
            <a:endParaRPr lang="en-US" sz="3200" b="1">
              <a:latin typeface="Arial" charset="0"/>
              <a:ea typeface="ＭＳ Ｐゴシック" charset="-128"/>
              <a:cs typeface="ＭＳ Ｐゴシック" charset="-128"/>
            </a:endParaRPr>
          </a:p>
        </p:txBody>
      </p:sp>
      <p:pic>
        <p:nvPicPr>
          <p:cNvPr id="40995" name="Picture 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03350" y="115888"/>
            <a:ext cx="6553200" cy="12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2019" name="Text Box 51"/>
          <p:cNvSpPr txBox="1">
            <a:spLocks noChangeArrowheads="1"/>
          </p:cNvSpPr>
          <p:nvPr/>
        </p:nvSpPr>
        <p:spPr bwMode="auto">
          <a:xfrm>
            <a:off x="1835150" y="6308725"/>
            <a:ext cx="5543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tr-TR">
                <a:effectLst>
                  <a:outerShdw blurRad="38100" dist="38100" dir="2700000" algn="tl">
                    <a:srgbClr val="000000"/>
                  </a:outerShdw>
                </a:effectLst>
                <a:latin typeface="Arial" charset="0"/>
              </a:rPr>
              <a:t>Sabit bir akımda basınç 2 kat civarında değişebilir. </a:t>
            </a:r>
          </a:p>
        </p:txBody>
      </p:sp>
    </p:spTree>
    <p:extLst>
      <p:ext uri="{BB962C8B-B14F-4D97-AF65-F5344CB8AC3E}">
        <p14:creationId xmlns:p14="http://schemas.microsoft.com/office/powerpoint/2010/main" val="380991708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44B2C359-0F3C-F046-A98F-B28106EF8D60}"/>
              </a:ext>
            </a:extLst>
          </p:cNvPr>
          <p:cNvSpPr/>
          <p:nvPr/>
        </p:nvSpPr>
        <p:spPr>
          <a:xfrm>
            <a:off x="395536" y="4611231"/>
            <a:ext cx="8424936" cy="2246769"/>
          </a:xfrm>
          <a:prstGeom prst="rect">
            <a:avLst/>
          </a:prstGeom>
        </p:spPr>
        <p:txBody>
          <a:bodyPr wrap="square">
            <a:spAutoFit/>
          </a:bodyPr>
          <a:lstStyle/>
          <a:p>
            <a:r>
              <a:rPr lang="tr-TR" sz="2800" dirty="0"/>
              <a:t>28-30</a:t>
            </a:r>
            <a:r>
              <a:rPr lang="en-US" altLang="tr-TR" sz="2800" dirty="0">
                <a:cs typeface="Arial" pitchFamily="34" charset="0"/>
              </a:rPr>
              <a:t>°</a:t>
            </a:r>
            <a:r>
              <a:rPr lang="tr-TR" sz="2800" dirty="0"/>
              <a:t>C </a:t>
            </a:r>
            <a:r>
              <a:rPr lang="tr-TR" sz="2800" dirty="0" err="1"/>
              <a:t>perfüzat</a:t>
            </a:r>
            <a:r>
              <a:rPr lang="tr-TR" sz="2800" dirty="0"/>
              <a:t> sıcaklığında 75 ile 85 mm Hg hat basıncı ile ortalama 1.6 ∓ 0.4 L/</a:t>
            </a:r>
            <a:r>
              <a:rPr lang="tr-TR" sz="2800" dirty="0" err="1"/>
              <a:t>min</a:t>
            </a:r>
            <a:r>
              <a:rPr lang="tr-TR" sz="2800" dirty="0"/>
              <a:t> akım.</a:t>
            </a:r>
          </a:p>
          <a:p>
            <a:r>
              <a:rPr lang="tr-TR" sz="2800" dirty="0"/>
              <a:t>ASP uzadıkça </a:t>
            </a:r>
            <a:r>
              <a:rPr lang="tr-TR" sz="2800" dirty="0" err="1"/>
              <a:t>mortalite</a:t>
            </a:r>
            <a:r>
              <a:rPr lang="tr-TR" sz="2800" dirty="0"/>
              <a:t> artıyor. </a:t>
            </a:r>
          </a:p>
          <a:p>
            <a:r>
              <a:rPr lang="tr-TR" sz="2800" dirty="0" err="1"/>
              <a:t>Uni</a:t>
            </a:r>
            <a:r>
              <a:rPr lang="tr-TR" sz="2800" dirty="0"/>
              <a:t> </a:t>
            </a:r>
            <a:r>
              <a:rPr lang="tr-TR" sz="2800" dirty="0" err="1"/>
              <a:t>vs</a:t>
            </a:r>
            <a:r>
              <a:rPr lang="tr-TR" sz="2800" dirty="0"/>
              <a:t> </a:t>
            </a:r>
            <a:r>
              <a:rPr lang="tr-TR" sz="2800" dirty="0" err="1"/>
              <a:t>bilateral</a:t>
            </a:r>
            <a:r>
              <a:rPr lang="tr-TR" sz="2800" dirty="0"/>
              <a:t> uygulamada </a:t>
            </a:r>
            <a:r>
              <a:rPr lang="tr-TR" sz="2800" dirty="0" err="1"/>
              <a:t>mortalite</a:t>
            </a:r>
            <a:r>
              <a:rPr lang="tr-TR" sz="2800" dirty="0"/>
              <a:t> aynı.</a:t>
            </a:r>
          </a:p>
          <a:p>
            <a:endParaRPr lang="tr-TR" sz="2800" dirty="0"/>
          </a:p>
        </p:txBody>
      </p:sp>
      <p:sp>
        <p:nvSpPr>
          <p:cNvPr id="4" name="Dikdörtgen 3">
            <a:extLst>
              <a:ext uri="{FF2B5EF4-FFF2-40B4-BE49-F238E27FC236}">
                <a16:creationId xmlns:a16="http://schemas.microsoft.com/office/drawing/2014/main" id="{F31B3711-6A5E-D247-AF32-3680A205B779}"/>
              </a:ext>
            </a:extLst>
          </p:cNvPr>
          <p:cNvSpPr/>
          <p:nvPr/>
        </p:nvSpPr>
        <p:spPr>
          <a:xfrm>
            <a:off x="542268" y="322553"/>
            <a:ext cx="8136904" cy="1200329"/>
          </a:xfrm>
          <a:prstGeom prst="rect">
            <a:avLst/>
          </a:prstGeom>
        </p:spPr>
        <p:txBody>
          <a:bodyPr wrap="square">
            <a:spAutoFit/>
          </a:bodyPr>
          <a:lstStyle/>
          <a:p>
            <a:r>
              <a:rPr lang="tr-TR" dirty="0" err="1"/>
              <a:t>ZiererA,AhmadAES,PapadopoulosN,MoritzA,DiegelerA,UrbanskiPP</a:t>
            </a:r>
            <a:r>
              <a:rPr lang="tr-TR" dirty="0"/>
              <a:t>. </a:t>
            </a:r>
          </a:p>
          <a:p>
            <a:r>
              <a:rPr lang="tr-TR" dirty="0" err="1"/>
              <a:t>Selective</a:t>
            </a:r>
            <a:r>
              <a:rPr lang="tr-TR" dirty="0"/>
              <a:t> </a:t>
            </a:r>
            <a:r>
              <a:rPr lang="tr-TR" dirty="0" err="1"/>
              <a:t>antegrade</a:t>
            </a:r>
            <a:r>
              <a:rPr lang="tr-TR" dirty="0"/>
              <a:t> </a:t>
            </a:r>
            <a:r>
              <a:rPr lang="tr-TR" dirty="0" err="1"/>
              <a:t>cerebral</a:t>
            </a:r>
            <a:r>
              <a:rPr lang="tr-TR" dirty="0"/>
              <a:t> </a:t>
            </a:r>
            <a:r>
              <a:rPr lang="tr-TR" dirty="0" err="1"/>
              <a:t>perfusion</a:t>
            </a:r>
            <a:r>
              <a:rPr lang="tr-TR" dirty="0"/>
              <a:t> </a:t>
            </a:r>
            <a:r>
              <a:rPr lang="tr-TR" dirty="0" err="1"/>
              <a:t>and</a:t>
            </a:r>
            <a:r>
              <a:rPr lang="tr-TR" dirty="0"/>
              <a:t> </a:t>
            </a:r>
            <a:r>
              <a:rPr lang="tr-TR" dirty="0" err="1"/>
              <a:t>mild</a:t>
            </a:r>
            <a:r>
              <a:rPr lang="tr-TR" dirty="0"/>
              <a:t> (28-30</a:t>
            </a:r>
            <a:r>
              <a:rPr lang="en-US" altLang="tr-TR" dirty="0">
                <a:cs typeface="Arial" pitchFamily="34" charset="0"/>
              </a:rPr>
              <a:t>°</a:t>
            </a:r>
            <a:r>
              <a:rPr lang="tr-TR" dirty="0"/>
              <a:t>C) </a:t>
            </a:r>
            <a:r>
              <a:rPr lang="tr-TR" dirty="0" err="1"/>
              <a:t>systemic</a:t>
            </a:r>
            <a:r>
              <a:rPr lang="tr-TR" dirty="0"/>
              <a:t> </a:t>
            </a:r>
            <a:r>
              <a:rPr lang="tr-TR" dirty="0" err="1"/>
              <a:t>hypothermic</a:t>
            </a:r>
            <a:r>
              <a:rPr lang="tr-TR" dirty="0"/>
              <a:t> </a:t>
            </a:r>
            <a:r>
              <a:rPr lang="tr-TR" dirty="0" err="1"/>
              <a:t>circulatory</a:t>
            </a:r>
            <a:r>
              <a:rPr lang="tr-TR" dirty="0"/>
              <a:t> </a:t>
            </a:r>
            <a:r>
              <a:rPr lang="tr-TR" dirty="0" err="1"/>
              <a:t>arrest</a:t>
            </a:r>
            <a:r>
              <a:rPr lang="tr-TR" dirty="0"/>
              <a:t> </a:t>
            </a:r>
            <a:r>
              <a:rPr lang="tr-TR" dirty="0" err="1"/>
              <a:t>for</a:t>
            </a:r>
            <a:r>
              <a:rPr lang="tr-TR" dirty="0"/>
              <a:t> </a:t>
            </a:r>
            <a:r>
              <a:rPr lang="tr-TR" dirty="0" err="1"/>
              <a:t>aortic</a:t>
            </a:r>
            <a:r>
              <a:rPr lang="tr-TR" dirty="0"/>
              <a:t> </a:t>
            </a:r>
            <a:r>
              <a:rPr lang="tr-TR" dirty="0" err="1"/>
              <a:t>arch</a:t>
            </a:r>
            <a:r>
              <a:rPr lang="tr-TR" dirty="0"/>
              <a:t> </a:t>
            </a:r>
            <a:r>
              <a:rPr lang="tr-TR" dirty="0" err="1"/>
              <a:t>replacement</a:t>
            </a:r>
            <a:r>
              <a:rPr lang="tr-TR" dirty="0"/>
              <a:t>: </a:t>
            </a:r>
            <a:r>
              <a:rPr lang="tr-TR" dirty="0" err="1"/>
              <a:t>results</a:t>
            </a:r>
            <a:r>
              <a:rPr lang="tr-TR" dirty="0"/>
              <a:t> </a:t>
            </a:r>
            <a:r>
              <a:rPr lang="tr-TR" dirty="0" err="1"/>
              <a:t>from</a:t>
            </a:r>
            <a:r>
              <a:rPr lang="tr-TR" dirty="0"/>
              <a:t> 1002 </a:t>
            </a:r>
            <a:r>
              <a:rPr lang="tr-TR" dirty="0" err="1"/>
              <a:t>patients</a:t>
            </a:r>
            <a:r>
              <a:rPr lang="tr-TR" dirty="0"/>
              <a:t>. J </a:t>
            </a:r>
            <a:r>
              <a:rPr lang="tr-TR" dirty="0" err="1"/>
              <a:t>Thorac</a:t>
            </a:r>
            <a:r>
              <a:rPr lang="tr-TR" dirty="0"/>
              <a:t> </a:t>
            </a:r>
            <a:r>
              <a:rPr lang="tr-TR" dirty="0" err="1"/>
              <a:t>Cardiovasc</a:t>
            </a:r>
            <a:r>
              <a:rPr lang="tr-TR" dirty="0"/>
              <a:t> </a:t>
            </a:r>
            <a:r>
              <a:rPr lang="tr-TR" dirty="0" err="1"/>
              <a:t>Surg</a:t>
            </a:r>
            <a:r>
              <a:rPr lang="tr-TR" dirty="0"/>
              <a:t>. 2012;144:1042-50.</a:t>
            </a:r>
          </a:p>
        </p:txBody>
      </p:sp>
      <p:pic>
        <p:nvPicPr>
          <p:cNvPr id="5" name="Resim 4">
            <a:extLst>
              <a:ext uri="{FF2B5EF4-FFF2-40B4-BE49-F238E27FC236}">
                <a16:creationId xmlns:a16="http://schemas.microsoft.com/office/drawing/2014/main" id="{92A9EDC5-5548-8544-BAC4-B7ED8B6B69D1}"/>
              </a:ext>
            </a:extLst>
          </p:cNvPr>
          <p:cNvPicPr>
            <a:picLocks noChangeAspect="1"/>
          </p:cNvPicPr>
          <p:nvPr/>
        </p:nvPicPr>
        <p:blipFill>
          <a:blip r:embed="rId2"/>
          <a:stretch>
            <a:fillRect/>
          </a:stretch>
        </p:blipFill>
        <p:spPr>
          <a:xfrm>
            <a:off x="121186" y="1601257"/>
            <a:ext cx="4400779" cy="3020874"/>
          </a:xfrm>
          <a:prstGeom prst="rect">
            <a:avLst/>
          </a:prstGeom>
        </p:spPr>
      </p:pic>
      <p:pic>
        <p:nvPicPr>
          <p:cNvPr id="6" name="Resim 5">
            <a:extLst>
              <a:ext uri="{FF2B5EF4-FFF2-40B4-BE49-F238E27FC236}">
                <a16:creationId xmlns:a16="http://schemas.microsoft.com/office/drawing/2014/main" id="{1F0BA2F3-0F23-0941-AEA4-98194114B0E0}"/>
              </a:ext>
            </a:extLst>
          </p:cNvPr>
          <p:cNvPicPr>
            <a:picLocks noChangeAspect="1"/>
          </p:cNvPicPr>
          <p:nvPr/>
        </p:nvPicPr>
        <p:blipFill>
          <a:blip r:embed="rId3"/>
          <a:stretch>
            <a:fillRect/>
          </a:stretch>
        </p:blipFill>
        <p:spPr>
          <a:xfrm>
            <a:off x="4611613" y="1522882"/>
            <a:ext cx="4411201" cy="3099249"/>
          </a:xfrm>
          <a:prstGeom prst="rect">
            <a:avLst/>
          </a:prstGeom>
        </p:spPr>
      </p:pic>
    </p:spTree>
    <p:extLst>
      <p:ext uri="{BB962C8B-B14F-4D97-AF65-F5344CB8AC3E}">
        <p14:creationId xmlns:p14="http://schemas.microsoft.com/office/powerpoint/2010/main" val="2950766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292EF4F4-8ACB-7C41-B1BB-0B1E70876DFF}"/>
              </a:ext>
            </a:extLst>
          </p:cNvPr>
          <p:cNvSpPr/>
          <p:nvPr/>
        </p:nvSpPr>
        <p:spPr>
          <a:xfrm>
            <a:off x="143508" y="5669260"/>
            <a:ext cx="8712968" cy="923330"/>
          </a:xfrm>
          <a:prstGeom prst="rect">
            <a:avLst/>
          </a:prstGeom>
        </p:spPr>
        <p:txBody>
          <a:bodyPr wrap="square">
            <a:spAutoFit/>
          </a:bodyPr>
          <a:lstStyle/>
          <a:p>
            <a:r>
              <a:rPr lang="tr-TR" dirty="0" err="1"/>
              <a:t>Kamiya</a:t>
            </a:r>
            <a:r>
              <a:rPr lang="tr-TR" dirty="0"/>
              <a:t> H, </a:t>
            </a:r>
            <a:r>
              <a:rPr lang="tr-TR" dirty="0" err="1"/>
              <a:t>Hagl</a:t>
            </a:r>
            <a:r>
              <a:rPr lang="tr-TR" dirty="0"/>
              <a:t> C, </a:t>
            </a:r>
            <a:r>
              <a:rPr lang="tr-TR" dirty="0" err="1"/>
              <a:t>Kropivnitskaya</a:t>
            </a:r>
            <a:r>
              <a:rPr lang="tr-TR" dirty="0"/>
              <a:t> I, et al. </a:t>
            </a:r>
            <a:r>
              <a:rPr lang="tr-TR" dirty="0" err="1"/>
              <a:t>The</a:t>
            </a:r>
            <a:r>
              <a:rPr lang="tr-TR" dirty="0"/>
              <a:t> </a:t>
            </a:r>
            <a:r>
              <a:rPr lang="tr-TR" dirty="0" err="1"/>
              <a:t>safety</a:t>
            </a:r>
            <a:r>
              <a:rPr lang="tr-TR" dirty="0"/>
              <a:t> of </a:t>
            </a:r>
            <a:r>
              <a:rPr lang="tr-TR" dirty="0" err="1"/>
              <a:t>moderate</a:t>
            </a:r>
            <a:r>
              <a:rPr lang="tr-TR" dirty="0"/>
              <a:t> </a:t>
            </a:r>
            <a:r>
              <a:rPr lang="tr-TR" dirty="0" err="1"/>
              <a:t>hypothermic</a:t>
            </a:r>
            <a:r>
              <a:rPr lang="tr-TR" dirty="0"/>
              <a:t> </a:t>
            </a:r>
            <a:r>
              <a:rPr lang="tr-TR" dirty="0" err="1"/>
              <a:t>lower</a:t>
            </a:r>
            <a:r>
              <a:rPr lang="tr-TR" dirty="0"/>
              <a:t> body </a:t>
            </a:r>
            <a:r>
              <a:rPr lang="tr-TR" dirty="0" err="1"/>
              <a:t>circulatory</a:t>
            </a:r>
            <a:r>
              <a:rPr lang="tr-TR" dirty="0"/>
              <a:t> </a:t>
            </a:r>
            <a:r>
              <a:rPr lang="tr-TR" dirty="0" err="1"/>
              <a:t>arrest</a:t>
            </a:r>
            <a:r>
              <a:rPr lang="tr-TR" dirty="0"/>
              <a:t> </a:t>
            </a:r>
            <a:r>
              <a:rPr lang="tr-TR" dirty="0" err="1"/>
              <a:t>with</a:t>
            </a:r>
            <a:r>
              <a:rPr lang="tr-TR" dirty="0"/>
              <a:t> </a:t>
            </a:r>
            <a:r>
              <a:rPr lang="tr-TR" dirty="0" err="1"/>
              <a:t>selective</a:t>
            </a:r>
            <a:r>
              <a:rPr lang="tr-TR" dirty="0"/>
              <a:t> </a:t>
            </a:r>
            <a:r>
              <a:rPr lang="tr-TR" dirty="0" err="1"/>
              <a:t>cerebral</a:t>
            </a:r>
            <a:r>
              <a:rPr lang="tr-TR" dirty="0"/>
              <a:t> </a:t>
            </a:r>
            <a:r>
              <a:rPr lang="tr-TR" dirty="0" err="1"/>
              <a:t>perfusion</a:t>
            </a:r>
            <a:r>
              <a:rPr lang="tr-TR" dirty="0"/>
              <a:t>: a </a:t>
            </a:r>
            <a:r>
              <a:rPr lang="tr-TR" dirty="0" err="1"/>
              <a:t>propensity</a:t>
            </a:r>
            <a:r>
              <a:rPr lang="tr-TR" dirty="0"/>
              <a:t> </a:t>
            </a:r>
            <a:r>
              <a:rPr lang="tr-TR" dirty="0" err="1"/>
              <a:t>score</a:t>
            </a:r>
            <a:r>
              <a:rPr lang="tr-TR" dirty="0"/>
              <a:t> </a:t>
            </a:r>
            <a:r>
              <a:rPr lang="tr-TR" dirty="0" err="1"/>
              <a:t>analysis</a:t>
            </a:r>
            <a:r>
              <a:rPr lang="tr-TR" dirty="0"/>
              <a:t>. J </a:t>
            </a:r>
            <a:r>
              <a:rPr lang="tr-TR" dirty="0" err="1"/>
              <a:t>Thorac</a:t>
            </a:r>
            <a:r>
              <a:rPr lang="tr-TR" dirty="0"/>
              <a:t> </a:t>
            </a:r>
            <a:r>
              <a:rPr lang="tr-TR" dirty="0" err="1"/>
              <a:t>Cardiovasc</a:t>
            </a:r>
            <a:r>
              <a:rPr lang="tr-TR" dirty="0"/>
              <a:t> </a:t>
            </a:r>
            <a:r>
              <a:rPr lang="tr-TR" dirty="0" err="1"/>
              <a:t>Surg</a:t>
            </a:r>
            <a:r>
              <a:rPr lang="tr-TR" dirty="0"/>
              <a:t> 2007;133:501-9.</a:t>
            </a:r>
          </a:p>
        </p:txBody>
      </p:sp>
      <p:sp>
        <p:nvSpPr>
          <p:cNvPr id="6" name="Başlık 5">
            <a:extLst>
              <a:ext uri="{FF2B5EF4-FFF2-40B4-BE49-F238E27FC236}">
                <a16:creationId xmlns:a16="http://schemas.microsoft.com/office/drawing/2014/main" id="{4F5C2C27-DAC5-BC49-B346-93FC7DF0F8E4}"/>
              </a:ext>
            </a:extLst>
          </p:cNvPr>
          <p:cNvSpPr>
            <a:spLocks noGrp="1"/>
          </p:cNvSpPr>
          <p:nvPr>
            <p:ph type="title"/>
          </p:nvPr>
        </p:nvSpPr>
        <p:spPr>
          <a:xfrm>
            <a:off x="457200" y="141788"/>
            <a:ext cx="8229600" cy="910948"/>
          </a:xfrm>
        </p:spPr>
        <p:txBody>
          <a:bodyPr/>
          <a:lstStyle/>
          <a:p>
            <a:r>
              <a:rPr lang="tr-TR" dirty="0"/>
              <a:t>Alt vücut </a:t>
            </a:r>
            <a:r>
              <a:rPr lang="tr-TR" dirty="0" err="1"/>
              <a:t>perfüzyonu</a:t>
            </a:r>
            <a:r>
              <a:rPr lang="tr-TR" dirty="0"/>
              <a:t> gerekli mi?</a:t>
            </a:r>
          </a:p>
        </p:txBody>
      </p:sp>
      <p:sp>
        <p:nvSpPr>
          <p:cNvPr id="5" name="İçerik Yer Tutucusu 4">
            <a:extLst>
              <a:ext uri="{FF2B5EF4-FFF2-40B4-BE49-F238E27FC236}">
                <a16:creationId xmlns:a16="http://schemas.microsoft.com/office/drawing/2014/main" id="{689FDD43-7F93-4847-933B-92C3CDC79C65}"/>
              </a:ext>
            </a:extLst>
          </p:cNvPr>
          <p:cNvSpPr>
            <a:spLocks noGrp="1"/>
          </p:cNvSpPr>
          <p:nvPr>
            <p:ph idx="1"/>
          </p:nvPr>
        </p:nvSpPr>
        <p:spPr>
          <a:xfrm>
            <a:off x="457200" y="1052736"/>
            <a:ext cx="8229600" cy="4400500"/>
          </a:xfrm>
        </p:spPr>
        <p:txBody>
          <a:bodyPr/>
          <a:lstStyle/>
          <a:p>
            <a:r>
              <a:rPr lang="tr-TR" sz="2400" dirty="0"/>
              <a:t>92’şer hastalık 2 grup (</a:t>
            </a:r>
            <a:r>
              <a:rPr lang="tr-TR" sz="2400" dirty="0" err="1"/>
              <a:t>propensity</a:t>
            </a:r>
            <a:r>
              <a:rPr lang="tr-TR" sz="2400" dirty="0"/>
              <a:t> </a:t>
            </a:r>
            <a:r>
              <a:rPr lang="tr-TR" sz="2400" dirty="0" err="1"/>
              <a:t>match</a:t>
            </a:r>
            <a:r>
              <a:rPr lang="tr-TR" sz="2400" dirty="0"/>
              <a:t> analizi)</a:t>
            </a:r>
          </a:p>
          <a:p>
            <a:r>
              <a:rPr lang="tr-TR" sz="2400" dirty="0"/>
              <a:t>25 </a:t>
            </a:r>
            <a:r>
              <a:rPr lang="tr-TR" sz="2400" dirty="0" err="1"/>
              <a:t>to</a:t>
            </a:r>
            <a:r>
              <a:rPr lang="tr-TR" sz="2400" dirty="0"/>
              <a:t> 28 °C’de ASP ve alt vücut </a:t>
            </a:r>
            <a:r>
              <a:rPr lang="tr-TR" sz="2400" dirty="0" err="1"/>
              <a:t>iskemisi</a:t>
            </a:r>
            <a:r>
              <a:rPr lang="tr-TR" sz="2400" dirty="0"/>
              <a:t> &gt; 60 </a:t>
            </a:r>
            <a:r>
              <a:rPr lang="tr-TR" sz="2400" dirty="0" err="1"/>
              <a:t>dk</a:t>
            </a:r>
            <a:r>
              <a:rPr lang="tr-TR" sz="2400" dirty="0"/>
              <a:t> ise </a:t>
            </a:r>
            <a:r>
              <a:rPr lang="tr-TR" sz="2400" dirty="0" err="1"/>
              <a:t>mortalite</a:t>
            </a:r>
            <a:r>
              <a:rPr lang="tr-TR" sz="2400" dirty="0"/>
              <a:t> %27, </a:t>
            </a:r>
            <a:r>
              <a:rPr lang="tr-TR" sz="2400" dirty="0" err="1"/>
              <a:t>parapleji</a:t>
            </a:r>
            <a:r>
              <a:rPr lang="tr-TR" sz="2400" dirty="0"/>
              <a:t> %18 (2 hasta) </a:t>
            </a:r>
          </a:p>
          <a:p>
            <a:r>
              <a:rPr lang="tr-TR" sz="2400" dirty="0"/>
              <a:t>20-24 °C’de ASP ve alt vücut </a:t>
            </a:r>
            <a:r>
              <a:rPr lang="tr-TR" sz="2400" dirty="0" err="1"/>
              <a:t>iskemisi</a:t>
            </a:r>
            <a:r>
              <a:rPr lang="tr-TR" sz="2400" dirty="0"/>
              <a:t> &gt; 60 </a:t>
            </a:r>
            <a:r>
              <a:rPr lang="tr-TR" sz="2400" dirty="0" err="1"/>
              <a:t>dk</a:t>
            </a:r>
            <a:r>
              <a:rPr lang="tr-TR" sz="2400" dirty="0"/>
              <a:t> ise </a:t>
            </a:r>
            <a:r>
              <a:rPr lang="tr-TR" sz="2400" dirty="0" err="1"/>
              <a:t>parapleji</a:t>
            </a:r>
            <a:r>
              <a:rPr lang="tr-TR" sz="2400" dirty="0"/>
              <a:t> %0. İstatistiksel anlamı yok.</a:t>
            </a:r>
          </a:p>
          <a:p>
            <a:r>
              <a:rPr lang="tr-TR" sz="2400" dirty="0"/>
              <a:t>Uzun sürecek geniş </a:t>
            </a:r>
            <a:r>
              <a:rPr lang="tr-TR" sz="2400" dirty="0" err="1"/>
              <a:t>replasmanlarda</a:t>
            </a:r>
            <a:r>
              <a:rPr lang="tr-TR" sz="2400" dirty="0"/>
              <a:t> özellikle yüksek sıcaklıklarda </a:t>
            </a:r>
            <a:r>
              <a:rPr lang="tr-TR" sz="2400" dirty="0" err="1"/>
              <a:t>distal</a:t>
            </a:r>
            <a:r>
              <a:rPr lang="tr-TR" sz="2400" dirty="0"/>
              <a:t> </a:t>
            </a:r>
            <a:r>
              <a:rPr lang="tr-TR" sz="2400" dirty="0" err="1"/>
              <a:t>aortik</a:t>
            </a:r>
            <a:r>
              <a:rPr lang="tr-TR" sz="2400" dirty="0"/>
              <a:t> </a:t>
            </a:r>
            <a:r>
              <a:rPr lang="tr-TR" sz="2400" dirty="0" err="1"/>
              <a:t>perfüzyon</a:t>
            </a:r>
            <a:r>
              <a:rPr lang="tr-TR" sz="2400" dirty="0"/>
              <a:t> uç organ hasarını azaltır. Böbrek ve solunum yetmezliği daha az bulunmuş.</a:t>
            </a:r>
          </a:p>
          <a:p>
            <a:r>
              <a:rPr lang="tr-TR" sz="2400" dirty="0"/>
              <a:t>Deneysel 28 °C’de 90dk üzeri alt vücut </a:t>
            </a:r>
            <a:r>
              <a:rPr lang="tr-TR" sz="2400" dirty="0" err="1"/>
              <a:t>iskemisi</a:t>
            </a:r>
            <a:r>
              <a:rPr lang="tr-TR" sz="2400" dirty="0"/>
              <a:t> </a:t>
            </a:r>
            <a:r>
              <a:rPr lang="tr-TR" sz="2400" dirty="0" err="1"/>
              <a:t>parapleji</a:t>
            </a:r>
            <a:r>
              <a:rPr lang="tr-TR" sz="2400" dirty="0"/>
              <a:t> riski artıyor. (</a:t>
            </a:r>
            <a:r>
              <a:rPr lang="tr-TR" sz="2400" dirty="0" err="1"/>
              <a:t>Etz</a:t>
            </a:r>
            <a:r>
              <a:rPr lang="tr-TR" sz="2400" dirty="0"/>
              <a:t>, C. EJCTS 2009))</a:t>
            </a:r>
          </a:p>
        </p:txBody>
      </p:sp>
    </p:spTree>
    <p:extLst>
      <p:ext uri="{BB962C8B-B14F-4D97-AF65-F5344CB8AC3E}">
        <p14:creationId xmlns:p14="http://schemas.microsoft.com/office/powerpoint/2010/main" val="424816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157DBB7-DEAF-E646-A1D1-FFA5A777C3F3}"/>
              </a:ext>
            </a:extLst>
          </p:cNvPr>
          <p:cNvSpPr/>
          <p:nvPr/>
        </p:nvSpPr>
        <p:spPr>
          <a:xfrm>
            <a:off x="323528" y="1700808"/>
            <a:ext cx="8568952" cy="2862322"/>
          </a:xfrm>
          <a:prstGeom prst="rect">
            <a:avLst/>
          </a:prstGeom>
        </p:spPr>
        <p:txBody>
          <a:bodyPr wrap="square">
            <a:spAutoFit/>
          </a:bodyPr>
          <a:lstStyle/>
          <a:p>
            <a:r>
              <a:rPr lang="tr-TR" sz="3600" dirty="0">
                <a:latin typeface="JansonTextLT"/>
              </a:rPr>
              <a:t>Alfa stat </a:t>
            </a:r>
            <a:r>
              <a:rPr lang="tr-TR" sz="3600" dirty="0" err="1">
                <a:latin typeface="JansonTextLT"/>
              </a:rPr>
              <a:t>pH</a:t>
            </a:r>
            <a:r>
              <a:rPr lang="tr-TR" sz="3600" dirty="0">
                <a:latin typeface="JansonTextLT"/>
              </a:rPr>
              <a:t> idaresinin, </a:t>
            </a:r>
            <a:r>
              <a:rPr lang="tr-TR" sz="3600" dirty="0" err="1">
                <a:latin typeface="JansonTextLT"/>
              </a:rPr>
              <a:t>pH</a:t>
            </a:r>
            <a:r>
              <a:rPr lang="tr-TR" sz="3600" dirty="0">
                <a:latin typeface="JansonTextLT"/>
              </a:rPr>
              <a:t>-stat ile karşılaştırıldığında </a:t>
            </a:r>
            <a:r>
              <a:rPr lang="tr-TR" sz="3600" dirty="0" err="1">
                <a:latin typeface="JansonTextLT"/>
              </a:rPr>
              <a:t>otoregülasyonu</a:t>
            </a:r>
            <a:r>
              <a:rPr lang="tr-TR" sz="3600" dirty="0">
                <a:latin typeface="JansonTextLT"/>
              </a:rPr>
              <a:t> sürdürerek aşırı </a:t>
            </a:r>
            <a:r>
              <a:rPr lang="tr-TR" sz="3600" dirty="0" err="1">
                <a:latin typeface="JansonTextLT"/>
              </a:rPr>
              <a:t>perfüzyonu</a:t>
            </a:r>
            <a:r>
              <a:rPr lang="tr-TR" sz="3600" dirty="0">
                <a:latin typeface="JansonTextLT"/>
              </a:rPr>
              <a:t> önlediği, dolaylı olarak da </a:t>
            </a:r>
            <a:r>
              <a:rPr lang="tr-TR" sz="3600" dirty="0" err="1">
                <a:latin typeface="JansonTextLT"/>
              </a:rPr>
              <a:t>embolizasyon</a:t>
            </a:r>
            <a:r>
              <a:rPr lang="tr-TR" sz="3600" dirty="0">
                <a:latin typeface="JansonTextLT"/>
              </a:rPr>
              <a:t> riskini azaltabileceği gösterilmiştir . </a:t>
            </a:r>
            <a:endParaRPr lang="tr-TR" sz="3600" dirty="0"/>
          </a:p>
        </p:txBody>
      </p:sp>
      <p:sp>
        <p:nvSpPr>
          <p:cNvPr id="3" name="Dikdörtgen 2">
            <a:extLst>
              <a:ext uri="{FF2B5EF4-FFF2-40B4-BE49-F238E27FC236}">
                <a16:creationId xmlns:a16="http://schemas.microsoft.com/office/drawing/2014/main" id="{5909E1AE-B496-644F-9EC6-980CCAF39321}"/>
              </a:ext>
            </a:extLst>
          </p:cNvPr>
          <p:cNvSpPr/>
          <p:nvPr/>
        </p:nvSpPr>
        <p:spPr>
          <a:xfrm>
            <a:off x="323528" y="5301208"/>
            <a:ext cx="8568952" cy="1200329"/>
          </a:xfrm>
          <a:prstGeom prst="rect">
            <a:avLst/>
          </a:prstGeom>
        </p:spPr>
        <p:txBody>
          <a:bodyPr wrap="square">
            <a:spAutoFit/>
          </a:bodyPr>
          <a:lstStyle/>
          <a:p>
            <a:r>
              <a:rPr lang="tr-TR" sz="2400" dirty="0" err="1">
                <a:latin typeface="JansonTextLT"/>
              </a:rPr>
              <a:t>Halstead</a:t>
            </a:r>
            <a:r>
              <a:rPr lang="tr-TR" sz="2400" dirty="0">
                <a:latin typeface="JansonTextLT"/>
              </a:rPr>
              <a:t> JC, </a:t>
            </a:r>
            <a:r>
              <a:rPr lang="tr-TR" sz="2400" dirty="0" err="1">
                <a:latin typeface="JansonTextLT"/>
              </a:rPr>
              <a:t>Spielvogel</a:t>
            </a:r>
            <a:r>
              <a:rPr lang="tr-TR" sz="2400" dirty="0">
                <a:latin typeface="JansonTextLT"/>
              </a:rPr>
              <a:t> D, </a:t>
            </a:r>
            <a:r>
              <a:rPr lang="tr-TR" sz="2400" dirty="0" err="1">
                <a:latin typeface="JansonTextLT"/>
              </a:rPr>
              <a:t>Meier</a:t>
            </a:r>
            <a:r>
              <a:rPr lang="tr-TR" sz="2400" dirty="0">
                <a:latin typeface="JansonTextLT"/>
              </a:rPr>
              <a:t> DM, et al. Optimal </a:t>
            </a:r>
            <a:r>
              <a:rPr lang="tr-TR" sz="2400" dirty="0" err="1">
                <a:latin typeface="JansonTextLT"/>
              </a:rPr>
              <a:t>pH</a:t>
            </a:r>
            <a:r>
              <a:rPr lang="tr-TR" sz="2400" dirty="0">
                <a:latin typeface="JansonTextLT"/>
              </a:rPr>
              <a:t> </a:t>
            </a:r>
            <a:r>
              <a:rPr lang="tr-TR" sz="2400" dirty="0" err="1">
                <a:latin typeface="JansonTextLT"/>
              </a:rPr>
              <a:t>strategy</a:t>
            </a:r>
            <a:r>
              <a:rPr lang="tr-TR" sz="2400" dirty="0">
                <a:latin typeface="JansonTextLT"/>
              </a:rPr>
              <a:t> </a:t>
            </a:r>
            <a:r>
              <a:rPr lang="tr-TR" sz="2400" dirty="0" err="1">
                <a:latin typeface="JansonTextLT"/>
              </a:rPr>
              <a:t>for</a:t>
            </a:r>
            <a:r>
              <a:rPr lang="tr-TR" sz="2400" dirty="0">
                <a:latin typeface="JansonTextLT"/>
              </a:rPr>
              <a:t> </a:t>
            </a:r>
            <a:r>
              <a:rPr lang="tr-TR" sz="2400" dirty="0" err="1">
                <a:latin typeface="JansonTextLT"/>
              </a:rPr>
              <a:t>selective</a:t>
            </a:r>
            <a:r>
              <a:rPr lang="tr-TR" sz="2400" dirty="0">
                <a:latin typeface="JansonTextLT"/>
              </a:rPr>
              <a:t> </a:t>
            </a:r>
            <a:r>
              <a:rPr lang="tr-TR" sz="2400" dirty="0" err="1">
                <a:latin typeface="JansonTextLT"/>
              </a:rPr>
              <a:t>cerebral</a:t>
            </a:r>
            <a:r>
              <a:rPr lang="tr-TR" sz="2400" dirty="0">
                <a:latin typeface="JansonTextLT"/>
              </a:rPr>
              <a:t> </a:t>
            </a:r>
            <a:r>
              <a:rPr lang="tr-TR" sz="2400" dirty="0" err="1">
                <a:latin typeface="JansonTextLT"/>
              </a:rPr>
              <a:t>perfusion</a:t>
            </a:r>
            <a:r>
              <a:rPr lang="tr-TR" sz="2400" dirty="0">
                <a:latin typeface="JansonTextLT"/>
              </a:rPr>
              <a:t>. </a:t>
            </a:r>
            <a:r>
              <a:rPr lang="tr-TR" sz="2400" dirty="0" err="1">
                <a:latin typeface="JansonTextLT"/>
              </a:rPr>
              <a:t>Eur</a:t>
            </a:r>
            <a:r>
              <a:rPr lang="tr-TR" sz="2400" dirty="0">
                <a:latin typeface="JansonTextLT"/>
              </a:rPr>
              <a:t> J </a:t>
            </a:r>
            <a:r>
              <a:rPr lang="tr-TR" sz="2400" dirty="0" err="1">
                <a:latin typeface="JansonTextLT"/>
              </a:rPr>
              <a:t>Cardiothorac</a:t>
            </a:r>
            <a:r>
              <a:rPr lang="tr-TR" sz="2400" dirty="0">
                <a:latin typeface="JansonTextLT"/>
              </a:rPr>
              <a:t> </a:t>
            </a:r>
            <a:r>
              <a:rPr lang="tr-TR" sz="2400" dirty="0" err="1">
                <a:latin typeface="JansonTextLT"/>
              </a:rPr>
              <a:t>Surg</a:t>
            </a:r>
            <a:r>
              <a:rPr lang="tr-TR" sz="2400" dirty="0">
                <a:latin typeface="JansonTextLT"/>
              </a:rPr>
              <a:t> 2005;28:266-73; </a:t>
            </a:r>
            <a:r>
              <a:rPr lang="tr-TR" sz="2400" dirty="0" err="1">
                <a:latin typeface="JansonTextLT"/>
              </a:rPr>
              <a:t>discussion</a:t>
            </a:r>
            <a:r>
              <a:rPr lang="tr-TR" sz="2400" dirty="0">
                <a:latin typeface="JansonTextLT"/>
              </a:rPr>
              <a:t> 273. </a:t>
            </a:r>
            <a:endParaRPr lang="tr-TR" sz="2400" dirty="0">
              <a:effectLst/>
              <a:latin typeface="JansonTextLT"/>
            </a:endParaRPr>
          </a:p>
        </p:txBody>
      </p:sp>
      <p:sp>
        <p:nvSpPr>
          <p:cNvPr id="4" name="Başlık 3">
            <a:extLst>
              <a:ext uri="{FF2B5EF4-FFF2-40B4-BE49-F238E27FC236}">
                <a16:creationId xmlns:a16="http://schemas.microsoft.com/office/drawing/2014/main" id="{6CA173A9-9C40-8E47-AA39-76A50572AC24}"/>
              </a:ext>
            </a:extLst>
          </p:cNvPr>
          <p:cNvSpPr>
            <a:spLocks noGrp="1"/>
          </p:cNvSpPr>
          <p:nvPr>
            <p:ph type="title"/>
          </p:nvPr>
        </p:nvSpPr>
        <p:spPr/>
        <p:txBody>
          <a:bodyPr/>
          <a:lstStyle/>
          <a:p>
            <a:r>
              <a:rPr lang="tr-TR" dirty="0" err="1"/>
              <a:t>pH</a:t>
            </a:r>
            <a:r>
              <a:rPr lang="tr-TR" dirty="0"/>
              <a:t> İdaresi</a:t>
            </a:r>
          </a:p>
        </p:txBody>
      </p:sp>
    </p:spTree>
    <p:extLst>
      <p:ext uri="{BB962C8B-B14F-4D97-AF65-F5344CB8AC3E}">
        <p14:creationId xmlns:p14="http://schemas.microsoft.com/office/powerpoint/2010/main" val="2245163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4B1933D9-3598-0A4F-BFB4-D6304FE4884C}"/>
              </a:ext>
            </a:extLst>
          </p:cNvPr>
          <p:cNvSpPr>
            <a:spLocks noGrp="1"/>
          </p:cNvSpPr>
          <p:nvPr>
            <p:ph type="title"/>
          </p:nvPr>
        </p:nvSpPr>
        <p:spPr/>
        <p:txBody>
          <a:bodyPr/>
          <a:lstStyle/>
          <a:p>
            <a:r>
              <a:rPr lang="tr-TR" dirty="0"/>
              <a:t>Optimum </a:t>
            </a:r>
            <a:r>
              <a:rPr lang="tr-TR" dirty="0" err="1"/>
              <a:t>Hematokrit</a:t>
            </a:r>
            <a:endParaRPr lang="tr-TR" dirty="0"/>
          </a:p>
        </p:txBody>
      </p:sp>
      <p:sp>
        <p:nvSpPr>
          <p:cNvPr id="4" name="İçerik Yer Tutucusu 3">
            <a:extLst>
              <a:ext uri="{FF2B5EF4-FFF2-40B4-BE49-F238E27FC236}">
                <a16:creationId xmlns:a16="http://schemas.microsoft.com/office/drawing/2014/main" id="{158B77BE-BE4B-1B40-B0F4-E5FA1E063F63}"/>
              </a:ext>
            </a:extLst>
          </p:cNvPr>
          <p:cNvSpPr>
            <a:spLocks noGrp="1"/>
          </p:cNvSpPr>
          <p:nvPr>
            <p:ph idx="1"/>
          </p:nvPr>
        </p:nvSpPr>
        <p:spPr/>
        <p:txBody>
          <a:bodyPr/>
          <a:lstStyle/>
          <a:p>
            <a:r>
              <a:rPr lang="tr-TR" dirty="0" err="1"/>
              <a:t>Hipotermik</a:t>
            </a:r>
            <a:r>
              <a:rPr lang="tr-TR" dirty="0"/>
              <a:t> </a:t>
            </a:r>
            <a:r>
              <a:rPr lang="tr-TR" dirty="0" err="1"/>
              <a:t>ASP;de</a:t>
            </a:r>
            <a:r>
              <a:rPr lang="tr-TR" dirty="0"/>
              <a:t> %20 ve %30 </a:t>
            </a:r>
            <a:r>
              <a:rPr lang="tr-TR" dirty="0" err="1"/>
              <a:t>hematokrit</a:t>
            </a:r>
            <a:r>
              <a:rPr lang="tr-TR" dirty="0"/>
              <a:t> değerleri karşılaştırılmış.</a:t>
            </a:r>
          </a:p>
          <a:p>
            <a:r>
              <a:rPr lang="tr-TR" dirty="0"/>
              <a:t>Beyinde </a:t>
            </a:r>
            <a:r>
              <a:rPr lang="tr-TR" dirty="0" err="1"/>
              <a:t>metabolik</a:t>
            </a:r>
            <a:r>
              <a:rPr lang="tr-TR" dirty="0"/>
              <a:t> baskılanma ve oksijen </a:t>
            </a:r>
            <a:r>
              <a:rPr lang="tr-TR" dirty="0" err="1"/>
              <a:t>ekstraksiyonu</a:t>
            </a:r>
            <a:r>
              <a:rPr lang="tr-TR" dirty="0"/>
              <a:t> her iki grupta aynı.</a:t>
            </a:r>
          </a:p>
          <a:p>
            <a:r>
              <a:rPr lang="tr-TR" dirty="0"/>
              <a:t>%20 </a:t>
            </a:r>
            <a:r>
              <a:rPr lang="tr-TR" dirty="0" err="1"/>
              <a:t>hematokrit</a:t>
            </a:r>
            <a:r>
              <a:rPr lang="tr-TR" dirty="0"/>
              <a:t> grubunda beyin kan akımı fazla &gt;&gt;&gt; Artmış </a:t>
            </a:r>
            <a:r>
              <a:rPr lang="tr-TR" dirty="0" err="1"/>
              <a:t>embolik</a:t>
            </a:r>
            <a:r>
              <a:rPr lang="tr-TR" dirty="0"/>
              <a:t> yük?</a:t>
            </a:r>
          </a:p>
        </p:txBody>
      </p:sp>
      <p:sp>
        <p:nvSpPr>
          <p:cNvPr id="6" name="Metin kutusu 5">
            <a:extLst>
              <a:ext uri="{FF2B5EF4-FFF2-40B4-BE49-F238E27FC236}">
                <a16:creationId xmlns:a16="http://schemas.microsoft.com/office/drawing/2014/main" id="{66792790-A74D-944A-9168-1F1F424AF80E}"/>
              </a:ext>
            </a:extLst>
          </p:cNvPr>
          <p:cNvSpPr txBox="1"/>
          <p:nvPr/>
        </p:nvSpPr>
        <p:spPr>
          <a:xfrm>
            <a:off x="390364" y="5187383"/>
            <a:ext cx="8363272" cy="1200329"/>
          </a:xfrm>
          <a:prstGeom prst="rect">
            <a:avLst/>
          </a:prstGeom>
          <a:noFill/>
        </p:spPr>
        <p:txBody>
          <a:bodyPr wrap="square">
            <a:spAutoFit/>
          </a:bodyPr>
          <a:lstStyle/>
          <a:p>
            <a:r>
              <a:rPr lang="tr-TR" dirty="0" err="1">
                <a:effectLst/>
                <a:latin typeface="Helvetica" pitchFamily="2" charset="0"/>
              </a:rPr>
              <a:t>Halstead</a:t>
            </a:r>
            <a:r>
              <a:rPr lang="tr-TR" dirty="0">
                <a:effectLst/>
                <a:latin typeface="Helvetica" pitchFamily="2" charset="0"/>
              </a:rPr>
              <a:t> JC, </a:t>
            </a:r>
            <a:r>
              <a:rPr lang="tr-TR" dirty="0" err="1">
                <a:effectLst/>
                <a:latin typeface="Helvetica" pitchFamily="2" charset="0"/>
              </a:rPr>
              <a:t>Wurm</a:t>
            </a:r>
            <a:r>
              <a:rPr lang="tr-TR" dirty="0">
                <a:effectLst/>
                <a:latin typeface="Helvetica" pitchFamily="2" charset="0"/>
              </a:rPr>
              <a:t> M, </a:t>
            </a:r>
            <a:r>
              <a:rPr lang="tr-TR" dirty="0" err="1">
                <a:effectLst/>
                <a:latin typeface="Helvetica" pitchFamily="2" charset="0"/>
              </a:rPr>
              <a:t>Meier</a:t>
            </a:r>
            <a:r>
              <a:rPr lang="tr-TR" dirty="0">
                <a:effectLst/>
                <a:latin typeface="Helvetica" pitchFamily="2" charset="0"/>
              </a:rPr>
              <a:t> DM, </a:t>
            </a:r>
            <a:r>
              <a:rPr lang="tr-TR" dirty="0" err="1">
                <a:effectLst/>
                <a:latin typeface="Helvetica" pitchFamily="2" charset="0"/>
              </a:rPr>
              <a:t>Zhang</a:t>
            </a:r>
            <a:r>
              <a:rPr lang="tr-TR" dirty="0">
                <a:effectLst/>
                <a:latin typeface="Helvetica" pitchFamily="2" charset="0"/>
              </a:rPr>
              <a:t> N, </a:t>
            </a:r>
            <a:r>
              <a:rPr lang="tr-TR" dirty="0" err="1">
                <a:effectLst/>
                <a:latin typeface="Helvetica" pitchFamily="2" charset="0"/>
              </a:rPr>
              <a:t>Spielvogel</a:t>
            </a:r>
            <a:r>
              <a:rPr lang="tr-TR" dirty="0">
                <a:effectLst/>
                <a:latin typeface="Helvetica" pitchFamily="2" charset="0"/>
              </a:rPr>
              <a:t> D, </a:t>
            </a:r>
            <a:r>
              <a:rPr lang="tr-TR" dirty="0" err="1">
                <a:effectLst/>
                <a:latin typeface="Helvetica" pitchFamily="2" charset="0"/>
              </a:rPr>
              <a:t>Weisz</a:t>
            </a:r>
            <a:r>
              <a:rPr lang="tr-TR" dirty="0">
                <a:effectLst/>
                <a:latin typeface="Helvetica" pitchFamily="2" charset="0"/>
              </a:rPr>
              <a:t> D, et al. </a:t>
            </a:r>
            <a:r>
              <a:rPr lang="tr-TR" dirty="0" err="1">
                <a:effectLst/>
                <a:latin typeface="Helvetica" pitchFamily="2" charset="0"/>
              </a:rPr>
              <a:t>Avoidance</a:t>
            </a:r>
            <a:r>
              <a:rPr lang="tr-TR" dirty="0">
                <a:effectLst/>
                <a:latin typeface="Helvetica" pitchFamily="2" charset="0"/>
              </a:rPr>
              <a:t> of </a:t>
            </a:r>
            <a:r>
              <a:rPr lang="tr-TR" dirty="0" err="1">
                <a:effectLst/>
                <a:latin typeface="Helvetica" pitchFamily="2" charset="0"/>
              </a:rPr>
              <a:t>hemodilution</a:t>
            </a:r>
            <a:r>
              <a:rPr lang="tr-TR" dirty="0">
                <a:effectLst/>
                <a:latin typeface="Helvetica" pitchFamily="2" charset="0"/>
              </a:rPr>
              <a:t> </a:t>
            </a:r>
            <a:r>
              <a:rPr lang="tr-TR" dirty="0" err="1">
                <a:effectLst/>
                <a:latin typeface="Helvetica" pitchFamily="2" charset="0"/>
              </a:rPr>
              <a:t>during</a:t>
            </a:r>
            <a:r>
              <a:rPr lang="tr-TR" dirty="0">
                <a:effectLst/>
                <a:latin typeface="Helvetica" pitchFamily="2" charset="0"/>
              </a:rPr>
              <a:t> </a:t>
            </a:r>
            <a:r>
              <a:rPr lang="tr-TR" dirty="0" err="1">
                <a:effectLst/>
                <a:latin typeface="Helvetica" pitchFamily="2" charset="0"/>
              </a:rPr>
              <a:t>selective</a:t>
            </a:r>
            <a:r>
              <a:rPr lang="tr-TR" dirty="0">
                <a:latin typeface="Helvetica" pitchFamily="2" charset="0"/>
              </a:rPr>
              <a:t> </a:t>
            </a:r>
            <a:r>
              <a:rPr lang="tr-TR" dirty="0" err="1">
                <a:effectLst/>
                <a:latin typeface="Helvetica" pitchFamily="2" charset="0"/>
              </a:rPr>
              <a:t>cerebral</a:t>
            </a:r>
            <a:r>
              <a:rPr lang="tr-TR" dirty="0">
                <a:effectLst/>
                <a:latin typeface="Helvetica" pitchFamily="2" charset="0"/>
              </a:rPr>
              <a:t> </a:t>
            </a:r>
            <a:r>
              <a:rPr lang="tr-TR" dirty="0" err="1">
                <a:effectLst/>
                <a:latin typeface="Helvetica" pitchFamily="2" charset="0"/>
              </a:rPr>
              <a:t>perfusion</a:t>
            </a:r>
            <a:r>
              <a:rPr lang="tr-TR" dirty="0">
                <a:effectLst/>
                <a:latin typeface="Helvetica" pitchFamily="2" charset="0"/>
              </a:rPr>
              <a:t> </a:t>
            </a:r>
            <a:r>
              <a:rPr lang="tr-TR" dirty="0" err="1">
                <a:effectLst/>
                <a:latin typeface="Helvetica" pitchFamily="2" charset="0"/>
              </a:rPr>
              <a:t>enhances</a:t>
            </a:r>
            <a:r>
              <a:rPr lang="tr-TR" dirty="0">
                <a:effectLst/>
                <a:latin typeface="Helvetica" pitchFamily="2" charset="0"/>
              </a:rPr>
              <a:t> </a:t>
            </a:r>
            <a:r>
              <a:rPr lang="tr-TR" dirty="0" err="1">
                <a:effectLst/>
                <a:latin typeface="Helvetica" pitchFamily="2" charset="0"/>
              </a:rPr>
              <a:t>neurobehavioral</a:t>
            </a:r>
            <a:r>
              <a:rPr lang="tr-TR" dirty="0">
                <a:effectLst/>
                <a:latin typeface="Helvetica" pitchFamily="2" charset="0"/>
              </a:rPr>
              <a:t> </a:t>
            </a:r>
            <a:r>
              <a:rPr lang="tr-TR" dirty="0" err="1">
                <a:effectLst/>
                <a:latin typeface="Helvetica" pitchFamily="2" charset="0"/>
              </a:rPr>
              <a:t>outcome</a:t>
            </a:r>
            <a:r>
              <a:rPr lang="tr-TR" dirty="0">
                <a:latin typeface="Helvetica" pitchFamily="2" charset="0"/>
              </a:rPr>
              <a:t> </a:t>
            </a:r>
            <a:r>
              <a:rPr lang="tr-TR" dirty="0">
                <a:effectLst/>
                <a:latin typeface="Helvetica" pitchFamily="2" charset="0"/>
              </a:rPr>
              <a:t>in a </a:t>
            </a:r>
            <a:r>
              <a:rPr lang="tr-TR" dirty="0" err="1">
                <a:effectLst/>
                <a:latin typeface="Helvetica" pitchFamily="2" charset="0"/>
              </a:rPr>
              <a:t>survival</a:t>
            </a:r>
            <a:r>
              <a:rPr lang="tr-TR" dirty="0">
                <a:effectLst/>
                <a:latin typeface="Helvetica" pitchFamily="2" charset="0"/>
              </a:rPr>
              <a:t> </a:t>
            </a:r>
            <a:r>
              <a:rPr lang="tr-TR" dirty="0" err="1">
                <a:effectLst/>
                <a:latin typeface="Helvetica" pitchFamily="2" charset="0"/>
              </a:rPr>
              <a:t>porcine</a:t>
            </a:r>
            <a:r>
              <a:rPr lang="tr-TR" dirty="0">
                <a:effectLst/>
                <a:latin typeface="Helvetica" pitchFamily="2" charset="0"/>
              </a:rPr>
              <a:t> model. </a:t>
            </a:r>
            <a:r>
              <a:rPr lang="tr-TR" dirty="0" err="1">
                <a:effectLst/>
                <a:latin typeface="Helvetica" pitchFamily="2" charset="0"/>
              </a:rPr>
              <a:t>Eur</a:t>
            </a:r>
            <a:r>
              <a:rPr lang="tr-TR" dirty="0">
                <a:effectLst/>
                <a:latin typeface="Helvetica" pitchFamily="2" charset="0"/>
              </a:rPr>
              <a:t> J </a:t>
            </a:r>
            <a:r>
              <a:rPr lang="tr-TR" dirty="0" err="1">
                <a:effectLst/>
                <a:latin typeface="Helvetica" pitchFamily="2" charset="0"/>
              </a:rPr>
              <a:t>Cardiothorac</a:t>
            </a:r>
            <a:r>
              <a:rPr lang="tr-TR" dirty="0">
                <a:effectLst/>
                <a:latin typeface="Helvetica" pitchFamily="2" charset="0"/>
              </a:rPr>
              <a:t> </a:t>
            </a:r>
            <a:r>
              <a:rPr lang="tr-TR" dirty="0" err="1">
                <a:effectLst/>
                <a:latin typeface="Helvetica" pitchFamily="2" charset="0"/>
              </a:rPr>
              <a:t>Surg</a:t>
            </a:r>
            <a:endParaRPr lang="tr-TR" dirty="0">
              <a:effectLst/>
              <a:latin typeface="Helvetica" pitchFamily="2" charset="0"/>
            </a:endParaRPr>
          </a:p>
          <a:p>
            <a:r>
              <a:rPr lang="tr-TR" dirty="0">
                <a:effectLst/>
                <a:latin typeface="Helvetica" pitchFamily="2" charset="0"/>
              </a:rPr>
              <a:t>2007;32:514-20.</a:t>
            </a:r>
          </a:p>
        </p:txBody>
      </p:sp>
    </p:spTree>
    <p:extLst>
      <p:ext uri="{BB962C8B-B14F-4D97-AF65-F5344CB8AC3E}">
        <p14:creationId xmlns:p14="http://schemas.microsoft.com/office/powerpoint/2010/main" val="3720407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65175"/>
            <a:ext cx="8572500" cy="545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08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086C7CC-B82F-F24E-A1B2-30C2F38CC04F}"/>
              </a:ext>
            </a:extLst>
          </p:cNvPr>
          <p:cNvPicPr>
            <a:picLocks noChangeAspect="1"/>
          </p:cNvPicPr>
          <p:nvPr/>
        </p:nvPicPr>
        <p:blipFill>
          <a:blip r:embed="rId2"/>
          <a:stretch>
            <a:fillRect/>
          </a:stretch>
        </p:blipFill>
        <p:spPr>
          <a:xfrm>
            <a:off x="490014" y="836712"/>
            <a:ext cx="8163971" cy="1372096"/>
          </a:xfrm>
          <a:prstGeom prst="rect">
            <a:avLst/>
          </a:prstGeom>
          <a:solidFill>
            <a:schemeClr val="tx1"/>
          </a:solidFill>
        </p:spPr>
      </p:pic>
      <p:pic>
        <p:nvPicPr>
          <p:cNvPr id="4" name="Resim 3">
            <a:extLst>
              <a:ext uri="{FF2B5EF4-FFF2-40B4-BE49-F238E27FC236}">
                <a16:creationId xmlns:a16="http://schemas.microsoft.com/office/drawing/2014/main" id="{262380DC-C8D7-584E-A425-B840D55CDA4B}"/>
              </a:ext>
            </a:extLst>
          </p:cNvPr>
          <p:cNvPicPr>
            <a:picLocks noChangeAspect="1"/>
          </p:cNvPicPr>
          <p:nvPr/>
        </p:nvPicPr>
        <p:blipFill>
          <a:blip r:embed="rId3"/>
          <a:stretch>
            <a:fillRect/>
          </a:stretch>
        </p:blipFill>
        <p:spPr>
          <a:xfrm>
            <a:off x="490013" y="2348879"/>
            <a:ext cx="8163971" cy="674257"/>
          </a:xfrm>
          <a:prstGeom prst="rect">
            <a:avLst/>
          </a:prstGeom>
          <a:solidFill>
            <a:schemeClr val="tx1"/>
          </a:solidFill>
        </p:spPr>
      </p:pic>
      <p:sp>
        <p:nvSpPr>
          <p:cNvPr id="5" name="Dikdörtgen 4">
            <a:extLst>
              <a:ext uri="{FF2B5EF4-FFF2-40B4-BE49-F238E27FC236}">
                <a16:creationId xmlns:a16="http://schemas.microsoft.com/office/drawing/2014/main" id="{A20153B6-58B5-6D46-A440-83CF9BA7F195}"/>
              </a:ext>
            </a:extLst>
          </p:cNvPr>
          <p:cNvSpPr/>
          <p:nvPr/>
        </p:nvSpPr>
        <p:spPr>
          <a:xfrm>
            <a:off x="490013" y="3645024"/>
            <a:ext cx="8163971" cy="1815882"/>
          </a:xfrm>
          <a:prstGeom prst="rect">
            <a:avLst/>
          </a:prstGeom>
        </p:spPr>
        <p:txBody>
          <a:bodyPr wrap="square">
            <a:spAutoFit/>
          </a:bodyPr>
          <a:lstStyle/>
          <a:p>
            <a:r>
              <a:rPr lang="tr-TR" sz="2800" dirty="0" err="1">
                <a:latin typeface="AdvPSA88A"/>
              </a:rPr>
              <a:t>Mortalite</a:t>
            </a:r>
            <a:r>
              <a:rPr lang="tr-TR" sz="2800" dirty="0">
                <a:latin typeface="AdvPSA88A"/>
              </a:rPr>
              <a:t>, kalıcı ve geçici nörolojik olay oranları benzer. Acil ameliyat, yüksek sıcaklıkta veya uzun dolaşım durdurulması uygulananlarda </a:t>
            </a:r>
            <a:r>
              <a:rPr lang="tr-TR" sz="2800" dirty="0" err="1">
                <a:latin typeface="AdvPSA88A"/>
              </a:rPr>
              <a:t>mortalite</a:t>
            </a:r>
            <a:r>
              <a:rPr lang="tr-TR" sz="2800" dirty="0">
                <a:latin typeface="AdvPSA88A"/>
              </a:rPr>
              <a:t> ve </a:t>
            </a:r>
            <a:r>
              <a:rPr lang="tr-TR" sz="2800" dirty="0" err="1">
                <a:latin typeface="AdvPSA88A"/>
              </a:rPr>
              <a:t>strok</a:t>
            </a:r>
            <a:r>
              <a:rPr lang="tr-TR" sz="2800" dirty="0">
                <a:latin typeface="AdvPSA88A"/>
              </a:rPr>
              <a:t> fazla bulunmuş. </a:t>
            </a:r>
            <a:endParaRPr lang="tr-TR" sz="2800" dirty="0"/>
          </a:p>
        </p:txBody>
      </p:sp>
    </p:spTree>
    <p:extLst>
      <p:ext uri="{BB962C8B-B14F-4D97-AF65-F5344CB8AC3E}">
        <p14:creationId xmlns:p14="http://schemas.microsoft.com/office/powerpoint/2010/main" val="3563726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431C3B6-7AD9-084D-98A0-014078A09D05}"/>
              </a:ext>
            </a:extLst>
          </p:cNvPr>
          <p:cNvSpPr/>
          <p:nvPr/>
        </p:nvSpPr>
        <p:spPr>
          <a:xfrm>
            <a:off x="467544" y="476672"/>
            <a:ext cx="8424936" cy="1323439"/>
          </a:xfrm>
          <a:prstGeom prst="rect">
            <a:avLst/>
          </a:prstGeom>
        </p:spPr>
        <p:txBody>
          <a:bodyPr wrap="square">
            <a:spAutoFit/>
          </a:bodyPr>
          <a:lstStyle/>
          <a:p>
            <a:r>
              <a:rPr lang="tr-TR" sz="2000" dirty="0" err="1"/>
              <a:t>Preventza</a:t>
            </a:r>
            <a:r>
              <a:rPr lang="tr-TR" sz="2000" dirty="0"/>
              <a:t> O, </a:t>
            </a:r>
            <a:r>
              <a:rPr lang="tr-TR" sz="2000" dirty="0" err="1"/>
              <a:t>Simpson</a:t>
            </a:r>
            <a:r>
              <a:rPr lang="tr-TR" sz="2000" dirty="0"/>
              <a:t> KH, </a:t>
            </a:r>
            <a:r>
              <a:rPr lang="tr-TR" sz="2000" dirty="0" err="1"/>
              <a:t>Cooley</a:t>
            </a:r>
            <a:r>
              <a:rPr lang="tr-TR" sz="2000" dirty="0"/>
              <a:t> DA, </a:t>
            </a:r>
            <a:r>
              <a:rPr lang="tr-TR" sz="2000" dirty="0" err="1"/>
              <a:t>Cornwell</a:t>
            </a:r>
            <a:r>
              <a:rPr lang="tr-TR" sz="2000" dirty="0"/>
              <a:t> L, </a:t>
            </a:r>
            <a:r>
              <a:rPr lang="tr-TR" sz="2000" dirty="0" err="1"/>
              <a:t>Bakaeen</a:t>
            </a:r>
            <a:r>
              <a:rPr lang="tr-TR" sz="2000" dirty="0"/>
              <a:t> FG, </a:t>
            </a:r>
            <a:r>
              <a:rPr lang="tr-TR" sz="2000" dirty="0" err="1"/>
              <a:t>Omer</a:t>
            </a:r>
            <a:r>
              <a:rPr lang="tr-TR" sz="2000" dirty="0"/>
              <a:t> S, et al. </a:t>
            </a:r>
            <a:r>
              <a:rPr lang="tr-TR" sz="2000" dirty="0" err="1"/>
              <a:t>Unilateral</a:t>
            </a:r>
            <a:r>
              <a:rPr lang="tr-TR" sz="2000" dirty="0"/>
              <a:t> </a:t>
            </a:r>
            <a:r>
              <a:rPr lang="tr-TR" sz="2000" dirty="0" err="1"/>
              <a:t>versus</a:t>
            </a:r>
            <a:r>
              <a:rPr lang="tr-TR" sz="2000" dirty="0"/>
              <a:t> </a:t>
            </a:r>
            <a:r>
              <a:rPr lang="tr-TR" sz="2000" dirty="0" err="1"/>
              <a:t>bilateral</a:t>
            </a:r>
            <a:r>
              <a:rPr lang="tr-TR" sz="2000" dirty="0"/>
              <a:t> </a:t>
            </a:r>
            <a:r>
              <a:rPr lang="tr-TR" sz="2000" dirty="0" err="1"/>
              <a:t>cerebral</a:t>
            </a:r>
            <a:r>
              <a:rPr lang="tr-TR" sz="2000" dirty="0"/>
              <a:t> </a:t>
            </a:r>
            <a:r>
              <a:rPr lang="tr-TR" sz="2000" dirty="0" err="1"/>
              <a:t>perfusion</a:t>
            </a:r>
            <a:r>
              <a:rPr lang="tr-TR" sz="2000" dirty="0"/>
              <a:t> </a:t>
            </a:r>
            <a:r>
              <a:rPr lang="tr-TR" sz="2000" dirty="0" err="1"/>
              <a:t>for</a:t>
            </a:r>
            <a:r>
              <a:rPr lang="tr-TR" sz="2000" dirty="0"/>
              <a:t> </a:t>
            </a:r>
            <a:r>
              <a:rPr lang="tr-TR" sz="2000" dirty="0" err="1"/>
              <a:t>acute</a:t>
            </a:r>
            <a:r>
              <a:rPr lang="tr-TR" sz="2000" dirty="0"/>
              <a:t> </a:t>
            </a:r>
            <a:r>
              <a:rPr lang="tr-TR" sz="2000" dirty="0" err="1"/>
              <a:t>type</a:t>
            </a:r>
            <a:r>
              <a:rPr lang="tr-TR" sz="2000" dirty="0"/>
              <a:t> A </a:t>
            </a:r>
            <a:r>
              <a:rPr lang="tr-TR" sz="2000" dirty="0" err="1"/>
              <a:t>aortic</a:t>
            </a:r>
            <a:r>
              <a:rPr lang="tr-TR" sz="2000" dirty="0"/>
              <a:t> </a:t>
            </a:r>
            <a:r>
              <a:rPr lang="tr-TR" sz="2000" dirty="0" err="1"/>
              <a:t>dissection</a:t>
            </a:r>
            <a:r>
              <a:rPr lang="tr-TR" sz="2000" dirty="0"/>
              <a:t>. </a:t>
            </a:r>
            <a:r>
              <a:rPr lang="tr-TR" sz="2000" dirty="0" err="1"/>
              <a:t>Ann</a:t>
            </a:r>
            <a:r>
              <a:rPr lang="tr-TR" sz="2000" dirty="0"/>
              <a:t> </a:t>
            </a:r>
            <a:r>
              <a:rPr lang="tr-TR" sz="2000" dirty="0" err="1"/>
              <a:t>Thorac</a:t>
            </a:r>
            <a:r>
              <a:rPr lang="tr-TR" sz="2000" dirty="0"/>
              <a:t> </a:t>
            </a:r>
            <a:r>
              <a:rPr lang="tr-TR" sz="2000" dirty="0" err="1"/>
              <a:t>Surg</a:t>
            </a:r>
            <a:r>
              <a:rPr lang="tr-TR" sz="2000" dirty="0"/>
              <a:t>. 2015;99:80-7.</a:t>
            </a:r>
          </a:p>
          <a:p>
            <a:endParaRPr lang="tr-TR" sz="2000" dirty="0"/>
          </a:p>
        </p:txBody>
      </p:sp>
      <p:sp>
        <p:nvSpPr>
          <p:cNvPr id="4" name="İçerik Yer Tutucusu 3">
            <a:extLst>
              <a:ext uri="{FF2B5EF4-FFF2-40B4-BE49-F238E27FC236}">
                <a16:creationId xmlns:a16="http://schemas.microsoft.com/office/drawing/2014/main" id="{F6B2A752-F9A4-8E4C-999E-8BD1842B7FED}"/>
              </a:ext>
            </a:extLst>
          </p:cNvPr>
          <p:cNvSpPr>
            <a:spLocks noGrp="1"/>
          </p:cNvSpPr>
          <p:nvPr>
            <p:ph idx="1"/>
          </p:nvPr>
        </p:nvSpPr>
        <p:spPr/>
        <p:txBody>
          <a:bodyPr/>
          <a:lstStyle/>
          <a:p>
            <a:r>
              <a:rPr lang="tr-TR" dirty="0"/>
              <a:t>ACP 34 ± 18 dk. 22°- 24°C</a:t>
            </a:r>
          </a:p>
          <a:p>
            <a:r>
              <a:rPr lang="tr-TR" dirty="0" err="1"/>
              <a:t>Mortalite</a:t>
            </a:r>
            <a:r>
              <a:rPr lang="tr-TR" dirty="0"/>
              <a:t> (%13), </a:t>
            </a:r>
            <a:r>
              <a:rPr lang="tr-TR" dirty="0" err="1"/>
              <a:t>sağkalanlarda</a:t>
            </a:r>
            <a:r>
              <a:rPr lang="tr-TR" dirty="0"/>
              <a:t> </a:t>
            </a:r>
            <a:r>
              <a:rPr lang="tr-TR" dirty="0" err="1"/>
              <a:t>strok</a:t>
            </a:r>
            <a:r>
              <a:rPr lang="tr-TR" dirty="0"/>
              <a:t> (%13), GNB (%10)</a:t>
            </a:r>
          </a:p>
          <a:p>
            <a:pPr marL="0" indent="0">
              <a:buNone/>
            </a:pPr>
            <a:r>
              <a:rPr lang="tr-TR" dirty="0"/>
              <a:t>          U-ASP = B-ASP</a:t>
            </a:r>
          </a:p>
          <a:p>
            <a:pPr marL="0" indent="0">
              <a:buNone/>
            </a:pPr>
            <a:r>
              <a:rPr lang="tr-TR" dirty="0"/>
              <a:t>ASP süresi           </a:t>
            </a:r>
            <a:r>
              <a:rPr lang="tr-TR" dirty="0" err="1"/>
              <a:t>Mortalite</a:t>
            </a:r>
            <a:endParaRPr lang="tr-TR" dirty="0"/>
          </a:p>
          <a:p>
            <a:pPr marL="0" indent="0">
              <a:buNone/>
            </a:pPr>
            <a:r>
              <a:rPr lang="tr-TR" dirty="0"/>
              <a:t>HSA &gt;30 </a:t>
            </a:r>
            <a:r>
              <a:rPr lang="tr-TR" dirty="0" err="1"/>
              <a:t>dk</a:t>
            </a:r>
            <a:r>
              <a:rPr lang="tr-TR" dirty="0"/>
              <a:t>            </a:t>
            </a:r>
            <a:r>
              <a:rPr lang="tr-TR" dirty="0" err="1"/>
              <a:t>Strok</a:t>
            </a:r>
            <a:endParaRPr lang="tr-TR" dirty="0"/>
          </a:p>
          <a:p>
            <a:pPr marL="0" indent="0">
              <a:buNone/>
            </a:pPr>
            <a:endParaRPr lang="tr-TR" dirty="0"/>
          </a:p>
        </p:txBody>
      </p:sp>
      <p:sp>
        <p:nvSpPr>
          <p:cNvPr id="5" name="Sağ Ok 4">
            <a:extLst>
              <a:ext uri="{FF2B5EF4-FFF2-40B4-BE49-F238E27FC236}">
                <a16:creationId xmlns:a16="http://schemas.microsoft.com/office/drawing/2014/main" id="{86E21C25-F098-7F4D-A463-BC9ED975CB45}"/>
              </a:ext>
            </a:extLst>
          </p:cNvPr>
          <p:cNvSpPr/>
          <p:nvPr/>
        </p:nvSpPr>
        <p:spPr>
          <a:xfrm>
            <a:off x="611560" y="328597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Sağ Ok 5">
            <a:extLst>
              <a:ext uri="{FF2B5EF4-FFF2-40B4-BE49-F238E27FC236}">
                <a16:creationId xmlns:a16="http://schemas.microsoft.com/office/drawing/2014/main" id="{0918D951-D2E9-C840-9C07-A9A1267367FA}"/>
              </a:ext>
            </a:extLst>
          </p:cNvPr>
          <p:cNvSpPr/>
          <p:nvPr/>
        </p:nvSpPr>
        <p:spPr>
          <a:xfrm>
            <a:off x="2699792" y="388202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Sağ Ok 6">
            <a:extLst>
              <a:ext uri="{FF2B5EF4-FFF2-40B4-BE49-F238E27FC236}">
                <a16:creationId xmlns:a16="http://schemas.microsoft.com/office/drawing/2014/main" id="{99CDC5E8-2F93-624F-BE62-D27B804FA5B1}"/>
              </a:ext>
            </a:extLst>
          </p:cNvPr>
          <p:cNvSpPr/>
          <p:nvPr/>
        </p:nvSpPr>
        <p:spPr>
          <a:xfrm>
            <a:off x="2987824" y="452184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339371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FFA5E9D-77A6-417A-A61E-6B00471095AB}"/>
              </a:ext>
            </a:extLst>
          </p:cNvPr>
          <p:cNvSpPr>
            <a:spLocks noGrp="1"/>
          </p:cNvSpPr>
          <p:nvPr>
            <p:ph type="title"/>
          </p:nvPr>
        </p:nvSpPr>
        <p:spPr>
          <a:xfrm>
            <a:off x="318356" y="120670"/>
            <a:ext cx="8507288" cy="1152129"/>
          </a:xfrm>
        </p:spPr>
        <p:txBody>
          <a:bodyPr/>
          <a:lstStyle/>
          <a:p>
            <a:r>
              <a:rPr lang="en-US" sz="2000" dirty="0"/>
              <a:t>Norton EL, Wu X, Kim KM, Patel HJ, </a:t>
            </a:r>
            <a:r>
              <a:rPr lang="en-US" sz="2000" dirty="0" err="1"/>
              <a:t>Deeb</a:t>
            </a:r>
            <a:r>
              <a:rPr lang="en-US" sz="2000" dirty="0"/>
              <a:t> GM, Yang B. Unilateral is comparable to bilateral antegrade cerebral perfusion in acute type A aortic dissection repair. J </a:t>
            </a:r>
            <a:r>
              <a:rPr lang="en-US" sz="2000" dirty="0" err="1"/>
              <a:t>Thorac</a:t>
            </a:r>
            <a:r>
              <a:rPr lang="en-US" sz="2000" dirty="0"/>
              <a:t> Cardiovasc Surg. 2020;160(3):617-625.e5. </a:t>
            </a:r>
          </a:p>
        </p:txBody>
      </p:sp>
      <p:pic>
        <p:nvPicPr>
          <p:cNvPr id="6" name="Resim 5">
            <a:extLst>
              <a:ext uri="{FF2B5EF4-FFF2-40B4-BE49-F238E27FC236}">
                <a16:creationId xmlns:a16="http://schemas.microsoft.com/office/drawing/2014/main" id="{636FAE5D-AAE5-E94B-875B-FCD76BE1BCA8}"/>
              </a:ext>
            </a:extLst>
          </p:cNvPr>
          <p:cNvPicPr>
            <a:picLocks noChangeAspect="1"/>
          </p:cNvPicPr>
          <p:nvPr/>
        </p:nvPicPr>
        <p:blipFill>
          <a:blip r:embed="rId2"/>
          <a:stretch>
            <a:fillRect/>
          </a:stretch>
        </p:blipFill>
        <p:spPr>
          <a:xfrm>
            <a:off x="61452" y="1274177"/>
            <a:ext cx="4366532" cy="2822808"/>
          </a:xfrm>
          <a:prstGeom prst="rect">
            <a:avLst/>
          </a:prstGeom>
          <a:solidFill>
            <a:schemeClr val="tx1"/>
          </a:solidFill>
        </p:spPr>
      </p:pic>
      <p:pic>
        <p:nvPicPr>
          <p:cNvPr id="5" name="Resim 4">
            <a:extLst>
              <a:ext uri="{FF2B5EF4-FFF2-40B4-BE49-F238E27FC236}">
                <a16:creationId xmlns:a16="http://schemas.microsoft.com/office/drawing/2014/main" id="{776DA9D1-0FB2-BF49-AE2F-8868AADE3425}"/>
              </a:ext>
            </a:extLst>
          </p:cNvPr>
          <p:cNvPicPr>
            <a:picLocks noChangeAspect="1"/>
          </p:cNvPicPr>
          <p:nvPr/>
        </p:nvPicPr>
        <p:blipFill rotWithShape="1">
          <a:blip r:embed="rId3"/>
          <a:srcRect r="5219"/>
          <a:stretch/>
        </p:blipFill>
        <p:spPr>
          <a:xfrm>
            <a:off x="4490948" y="4005065"/>
            <a:ext cx="4542963" cy="2721424"/>
          </a:xfrm>
          <a:prstGeom prst="rect">
            <a:avLst/>
          </a:prstGeom>
          <a:solidFill>
            <a:schemeClr val="tx1"/>
          </a:solidFill>
        </p:spPr>
      </p:pic>
      <p:sp>
        <p:nvSpPr>
          <p:cNvPr id="7" name="Metin kutusu 6">
            <a:extLst>
              <a:ext uri="{FF2B5EF4-FFF2-40B4-BE49-F238E27FC236}">
                <a16:creationId xmlns:a16="http://schemas.microsoft.com/office/drawing/2014/main" id="{8CF75E5E-559C-1F45-AF9F-F5B0DE129B78}"/>
              </a:ext>
            </a:extLst>
          </p:cNvPr>
          <p:cNvSpPr txBox="1"/>
          <p:nvPr/>
        </p:nvSpPr>
        <p:spPr>
          <a:xfrm>
            <a:off x="4752944" y="1979751"/>
            <a:ext cx="4169731" cy="461665"/>
          </a:xfrm>
          <a:prstGeom prst="rect">
            <a:avLst/>
          </a:prstGeom>
          <a:noFill/>
        </p:spPr>
        <p:txBody>
          <a:bodyPr wrap="none" rtlCol="0">
            <a:spAutoFit/>
          </a:bodyPr>
          <a:lstStyle/>
          <a:p>
            <a:r>
              <a:rPr lang="tr-TR" sz="2400" dirty="0" err="1"/>
              <a:t>Ort</a:t>
            </a:r>
            <a:r>
              <a:rPr lang="tr-TR" sz="2400" dirty="0"/>
              <a:t> HCA: </a:t>
            </a:r>
            <a:r>
              <a:rPr lang="tr-TR" sz="2400" dirty="0" err="1"/>
              <a:t>Unil</a:t>
            </a:r>
            <a:r>
              <a:rPr lang="tr-TR" sz="2400" dirty="0"/>
              <a:t>: 29 </a:t>
            </a:r>
            <a:r>
              <a:rPr lang="tr-TR" sz="2400" dirty="0" err="1"/>
              <a:t>Bilat</a:t>
            </a:r>
            <a:r>
              <a:rPr lang="tr-TR" sz="2400" dirty="0"/>
              <a:t>: 45dk </a:t>
            </a:r>
          </a:p>
        </p:txBody>
      </p:sp>
      <p:sp>
        <p:nvSpPr>
          <p:cNvPr id="8" name="Metin kutusu 7">
            <a:extLst>
              <a:ext uri="{FF2B5EF4-FFF2-40B4-BE49-F238E27FC236}">
                <a16:creationId xmlns:a16="http://schemas.microsoft.com/office/drawing/2014/main" id="{70A4C894-5FFA-4F40-8EB1-F79965B6B71A}"/>
              </a:ext>
            </a:extLst>
          </p:cNvPr>
          <p:cNvSpPr txBox="1"/>
          <p:nvPr/>
        </p:nvSpPr>
        <p:spPr>
          <a:xfrm>
            <a:off x="2123728" y="5122158"/>
            <a:ext cx="2031325" cy="461665"/>
          </a:xfrm>
          <a:prstGeom prst="rect">
            <a:avLst/>
          </a:prstGeom>
          <a:noFill/>
        </p:spPr>
        <p:txBody>
          <a:bodyPr wrap="none" rtlCol="0">
            <a:spAutoFit/>
          </a:bodyPr>
          <a:lstStyle/>
          <a:p>
            <a:r>
              <a:rPr lang="tr-TR" sz="2400" dirty="0" err="1"/>
              <a:t>Postop</a:t>
            </a:r>
            <a:r>
              <a:rPr lang="tr-TR" sz="2400" dirty="0"/>
              <a:t> </a:t>
            </a:r>
            <a:r>
              <a:rPr lang="tr-TR" sz="2400" dirty="0" err="1"/>
              <a:t>Strok</a:t>
            </a:r>
            <a:r>
              <a:rPr lang="tr-TR" sz="2400" dirty="0"/>
              <a:t> </a:t>
            </a:r>
          </a:p>
        </p:txBody>
      </p:sp>
      <p:sp>
        <p:nvSpPr>
          <p:cNvPr id="3" name="Dikdörtgen 2">
            <a:extLst>
              <a:ext uri="{FF2B5EF4-FFF2-40B4-BE49-F238E27FC236}">
                <a16:creationId xmlns:a16="http://schemas.microsoft.com/office/drawing/2014/main" id="{35DA2DD9-477C-564F-B78A-476CD4F72099}"/>
              </a:ext>
            </a:extLst>
          </p:cNvPr>
          <p:cNvSpPr/>
          <p:nvPr/>
        </p:nvSpPr>
        <p:spPr>
          <a:xfrm>
            <a:off x="4682576" y="2785749"/>
            <a:ext cx="3948517" cy="830997"/>
          </a:xfrm>
          <a:prstGeom prst="rect">
            <a:avLst/>
          </a:prstGeom>
        </p:spPr>
        <p:txBody>
          <a:bodyPr wrap="none">
            <a:spAutoFit/>
          </a:bodyPr>
          <a:lstStyle/>
          <a:p>
            <a:pPr marL="0" indent="0" algn="ctr">
              <a:buNone/>
            </a:pPr>
            <a:r>
              <a:rPr lang="tr-TR" sz="2400" dirty="0" err="1"/>
              <a:t>Mortalite</a:t>
            </a:r>
            <a:r>
              <a:rPr lang="tr-TR" sz="2400" dirty="0"/>
              <a:t> ve </a:t>
            </a:r>
            <a:r>
              <a:rPr lang="tr-TR" sz="2400" dirty="0" err="1"/>
              <a:t>strok</a:t>
            </a:r>
            <a:r>
              <a:rPr lang="tr-TR" sz="2400" dirty="0"/>
              <a:t> açısından</a:t>
            </a:r>
          </a:p>
          <a:p>
            <a:pPr marL="0" indent="0" algn="ctr">
              <a:buNone/>
            </a:pPr>
            <a:r>
              <a:rPr lang="tr-TR" sz="2400" dirty="0"/>
              <a:t>U-ASP = B-ASP</a:t>
            </a:r>
          </a:p>
        </p:txBody>
      </p:sp>
    </p:spTree>
    <p:extLst>
      <p:ext uri="{BB962C8B-B14F-4D97-AF65-F5344CB8AC3E}">
        <p14:creationId xmlns:p14="http://schemas.microsoft.com/office/powerpoint/2010/main" val="3176202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890428E-325F-134E-A6AA-81A870FBBDA1}"/>
              </a:ext>
            </a:extLst>
          </p:cNvPr>
          <p:cNvPicPr>
            <a:picLocks noChangeAspect="1"/>
          </p:cNvPicPr>
          <p:nvPr/>
        </p:nvPicPr>
        <p:blipFill>
          <a:blip r:embed="rId2"/>
          <a:stretch>
            <a:fillRect/>
          </a:stretch>
        </p:blipFill>
        <p:spPr>
          <a:xfrm>
            <a:off x="409770" y="2060848"/>
            <a:ext cx="8324456" cy="4360429"/>
          </a:xfrm>
          <a:prstGeom prst="rect">
            <a:avLst/>
          </a:prstGeom>
        </p:spPr>
      </p:pic>
      <p:pic>
        <p:nvPicPr>
          <p:cNvPr id="5" name="Resim 4">
            <a:extLst>
              <a:ext uri="{FF2B5EF4-FFF2-40B4-BE49-F238E27FC236}">
                <a16:creationId xmlns:a16="http://schemas.microsoft.com/office/drawing/2014/main" id="{A0C6BB1C-02F3-D048-AC66-B25ECD7BE13A}"/>
              </a:ext>
            </a:extLst>
          </p:cNvPr>
          <p:cNvPicPr>
            <a:picLocks noChangeAspect="1"/>
          </p:cNvPicPr>
          <p:nvPr/>
        </p:nvPicPr>
        <p:blipFill>
          <a:blip r:embed="rId3"/>
          <a:stretch>
            <a:fillRect/>
          </a:stretch>
        </p:blipFill>
        <p:spPr>
          <a:xfrm>
            <a:off x="1274661" y="1409943"/>
            <a:ext cx="6594675" cy="254394"/>
          </a:xfrm>
          <a:prstGeom prst="rect">
            <a:avLst/>
          </a:prstGeom>
        </p:spPr>
      </p:pic>
      <p:pic>
        <p:nvPicPr>
          <p:cNvPr id="6" name="Resim 5">
            <a:extLst>
              <a:ext uri="{FF2B5EF4-FFF2-40B4-BE49-F238E27FC236}">
                <a16:creationId xmlns:a16="http://schemas.microsoft.com/office/drawing/2014/main" id="{07933DEC-2216-894C-AEE9-E447F3229505}"/>
              </a:ext>
            </a:extLst>
          </p:cNvPr>
          <p:cNvPicPr>
            <a:picLocks noChangeAspect="1"/>
          </p:cNvPicPr>
          <p:nvPr/>
        </p:nvPicPr>
        <p:blipFill>
          <a:blip r:embed="rId4"/>
          <a:stretch>
            <a:fillRect/>
          </a:stretch>
        </p:blipFill>
        <p:spPr>
          <a:xfrm>
            <a:off x="1152654" y="271872"/>
            <a:ext cx="6838691" cy="1102534"/>
          </a:xfrm>
          <a:prstGeom prst="rect">
            <a:avLst/>
          </a:prstGeom>
        </p:spPr>
      </p:pic>
    </p:spTree>
    <p:extLst>
      <p:ext uri="{BB962C8B-B14F-4D97-AF65-F5344CB8AC3E}">
        <p14:creationId xmlns:p14="http://schemas.microsoft.com/office/powerpoint/2010/main" val="38653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052513"/>
            <a:ext cx="5018087" cy="334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450" y="115888"/>
            <a:ext cx="3090863" cy="339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2997200"/>
            <a:ext cx="3114675"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3" name="Text Box 7"/>
          <p:cNvSpPr txBox="1">
            <a:spLocks noChangeArrowheads="1"/>
          </p:cNvSpPr>
          <p:nvPr/>
        </p:nvSpPr>
        <p:spPr bwMode="auto">
          <a:xfrm>
            <a:off x="250825" y="4941888"/>
            <a:ext cx="48260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90000"/>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tr-TR" sz="1800"/>
              <a:t>Zürafa beyni kalpten 2.4 metre yukarda. Kan basıncı insanların 2-3 katı (280/180mmHg) nabız 170. Sol ventrikül duvarı çok kalın.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a:defRPr/>
            </a:pPr>
            <a:r>
              <a:rPr lang="tr-TR" altLang="tr-TR" sz="4000" dirty="0" err="1"/>
              <a:t>Antegrat</a:t>
            </a:r>
            <a:r>
              <a:rPr lang="tr-TR" altLang="tr-TR" sz="4000" dirty="0"/>
              <a:t> beyin </a:t>
            </a:r>
            <a:r>
              <a:rPr lang="tr-TR" altLang="tr-TR" sz="4000" dirty="0" err="1"/>
              <a:t>perfüzyonunda</a:t>
            </a:r>
            <a:r>
              <a:rPr lang="tr-TR" altLang="tr-TR" sz="4000" dirty="0"/>
              <a:t> uygulamamız</a:t>
            </a:r>
          </a:p>
        </p:txBody>
      </p:sp>
      <p:sp>
        <p:nvSpPr>
          <p:cNvPr id="107523" name="Rectangle 3"/>
          <p:cNvSpPr>
            <a:spLocks noGrp="1" noChangeArrowheads="1"/>
          </p:cNvSpPr>
          <p:nvPr>
            <p:ph type="body" idx="1"/>
          </p:nvPr>
        </p:nvSpPr>
        <p:spPr>
          <a:xfrm>
            <a:off x="251520" y="1628800"/>
            <a:ext cx="8784975" cy="5112568"/>
          </a:xfrm>
        </p:spPr>
        <p:txBody>
          <a:bodyPr/>
          <a:lstStyle/>
          <a:p>
            <a:pPr>
              <a:defRPr/>
            </a:pPr>
            <a:r>
              <a:rPr lang="tr-TR" altLang="tr-TR" sz="2800" dirty="0"/>
              <a:t>Akım: 10mL/kg/</a:t>
            </a:r>
            <a:r>
              <a:rPr lang="tr-TR" altLang="tr-TR" sz="2800" dirty="0" err="1"/>
              <a:t>dk</a:t>
            </a:r>
            <a:r>
              <a:rPr lang="tr-TR" altLang="tr-TR" sz="2800" dirty="0"/>
              <a:t> (</a:t>
            </a:r>
            <a:r>
              <a:rPr lang="tr-TR" altLang="tr-TR" sz="2800" dirty="0" err="1"/>
              <a:t>arkus</a:t>
            </a:r>
            <a:r>
              <a:rPr lang="tr-TR" altLang="tr-TR" sz="2800" dirty="0"/>
              <a:t> ada </a:t>
            </a:r>
            <a:r>
              <a:rPr lang="tr-TR" altLang="tr-TR" sz="2800" dirty="0" err="1"/>
              <a:t>perfüzyonu</a:t>
            </a:r>
            <a:r>
              <a:rPr lang="tr-TR" altLang="tr-TR" sz="2800" dirty="0"/>
              <a:t> 800-1200mL/</a:t>
            </a:r>
            <a:r>
              <a:rPr lang="tr-TR" altLang="tr-TR" sz="2800" dirty="0" err="1"/>
              <a:t>dk</a:t>
            </a:r>
            <a:r>
              <a:rPr lang="tr-TR" altLang="tr-TR" sz="2800" dirty="0"/>
              <a:t>)</a:t>
            </a:r>
          </a:p>
          <a:p>
            <a:pPr>
              <a:defRPr/>
            </a:pPr>
            <a:r>
              <a:rPr lang="tr-TR" altLang="tr-TR" sz="2800" dirty="0"/>
              <a:t>Sağ </a:t>
            </a:r>
            <a:r>
              <a:rPr lang="tr-TR" altLang="tr-TR" sz="2800" dirty="0" err="1"/>
              <a:t>subklaviyen</a:t>
            </a:r>
            <a:r>
              <a:rPr lang="tr-TR" altLang="tr-TR" sz="2800" dirty="0"/>
              <a:t> arterle tek taraflı, gerekirse sol </a:t>
            </a:r>
            <a:r>
              <a:rPr lang="tr-TR" altLang="tr-TR" sz="2800" dirty="0" err="1"/>
              <a:t>karotis</a:t>
            </a:r>
            <a:r>
              <a:rPr lang="tr-TR" altLang="tr-TR" sz="2800" dirty="0"/>
              <a:t> için </a:t>
            </a:r>
            <a:r>
              <a:rPr lang="tr-TR" altLang="tr-TR" sz="2800" dirty="0" err="1"/>
              <a:t>kardiyopleji</a:t>
            </a:r>
            <a:r>
              <a:rPr lang="tr-TR" altLang="tr-TR" sz="2800" dirty="0"/>
              <a:t> hattından (y hat) </a:t>
            </a:r>
            <a:r>
              <a:rPr lang="tr-TR" altLang="tr-TR" sz="2800" dirty="0" err="1"/>
              <a:t>perfüzyon</a:t>
            </a:r>
            <a:r>
              <a:rPr lang="tr-TR" altLang="tr-TR" sz="2800" dirty="0"/>
              <a:t> uygulama seçeneği</a:t>
            </a:r>
          </a:p>
          <a:p>
            <a:pPr>
              <a:defRPr/>
            </a:pPr>
            <a:r>
              <a:rPr lang="tr-TR" altLang="tr-TR" sz="2800" dirty="0"/>
              <a:t>Basınç: 50-60mmHg arası</a:t>
            </a:r>
          </a:p>
          <a:p>
            <a:pPr>
              <a:defRPr/>
            </a:pPr>
            <a:r>
              <a:rPr lang="tr-TR" altLang="tr-TR" sz="2800" dirty="0"/>
              <a:t>Sıcaklık: Vücut (</a:t>
            </a:r>
            <a:r>
              <a:rPr lang="tr-TR" altLang="tr-TR" sz="2800" dirty="0" err="1"/>
              <a:t>nazofarinks</a:t>
            </a:r>
            <a:r>
              <a:rPr lang="tr-TR" altLang="tr-TR" sz="2800" dirty="0"/>
              <a:t>); 20-24</a:t>
            </a:r>
            <a:r>
              <a:rPr lang="en-US" altLang="tr-TR" sz="2800" dirty="0">
                <a:cs typeface="Arial" pitchFamily="34" charset="0"/>
              </a:rPr>
              <a:t>°</a:t>
            </a:r>
            <a:r>
              <a:rPr lang="tr-TR" altLang="tr-TR" sz="2800" dirty="0">
                <a:cs typeface="Arial" pitchFamily="34" charset="0"/>
              </a:rPr>
              <a:t>C</a:t>
            </a:r>
            <a:r>
              <a:rPr lang="tr-TR" altLang="tr-TR" sz="2800" dirty="0"/>
              <a:t> </a:t>
            </a:r>
          </a:p>
          <a:p>
            <a:pPr marL="0" indent="0">
              <a:buNone/>
              <a:defRPr/>
            </a:pPr>
            <a:r>
              <a:rPr lang="tr-TR" altLang="tr-TR" sz="2800" dirty="0"/>
              <a:t>                  Kan; 20-24</a:t>
            </a:r>
            <a:r>
              <a:rPr lang="en-US" altLang="tr-TR" sz="2800" dirty="0">
                <a:cs typeface="Arial" pitchFamily="34" charset="0"/>
              </a:rPr>
              <a:t>°</a:t>
            </a:r>
            <a:r>
              <a:rPr lang="tr-TR" altLang="tr-TR" sz="2800" dirty="0">
                <a:cs typeface="Arial" pitchFamily="34" charset="0"/>
              </a:rPr>
              <a:t>C</a:t>
            </a:r>
          </a:p>
          <a:p>
            <a:pPr>
              <a:defRPr/>
            </a:pPr>
            <a:r>
              <a:rPr lang="tr-TR" altLang="tr-TR" sz="2800" dirty="0" err="1">
                <a:cs typeface="Arial" pitchFamily="34" charset="0"/>
              </a:rPr>
              <a:t>Hematokrit</a:t>
            </a:r>
            <a:r>
              <a:rPr lang="tr-TR" altLang="tr-TR" sz="2800" dirty="0">
                <a:cs typeface="Arial" pitchFamily="34" charset="0"/>
              </a:rPr>
              <a:t>: % 20-24</a:t>
            </a:r>
          </a:p>
          <a:p>
            <a:pPr>
              <a:defRPr/>
            </a:pPr>
            <a:r>
              <a:rPr lang="tr-TR" altLang="tr-TR" sz="2800" dirty="0" err="1">
                <a:cs typeface="Arial" pitchFamily="34" charset="0"/>
              </a:rPr>
              <a:t>pH</a:t>
            </a:r>
            <a:r>
              <a:rPr lang="tr-TR" altLang="tr-TR" sz="2800" dirty="0">
                <a:cs typeface="Arial" pitchFamily="34" charset="0"/>
              </a:rPr>
              <a:t>: alfa stat (sürekli)</a:t>
            </a:r>
          </a:p>
          <a:p>
            <a:pPr>
              <a:buFont typeface="Wingdings" panose="05000000000000000000" pitchFamily="2" charset="2"/>
              <a:buNone/>
              <a:defRPr/>
            </a:pPr>
            <a:endParaRPr lang="tr-TR" altLang="tr-TR" sz="2800" dirty="0">
              <a:cs typeface="Arial" pitchFamily="34" charset="0"/>
            </a:endParaRPr>
          </a:p>
          <a:p>
            <a:pPr>
              <a:buFont typeface="Wingdings" panose="05000000000000000000" pitchFamily="2" charset="2"/>
              <a:buNone/>
              <a:defRPr/>
            </a:pPr>
            <a:r>
              <a:rPr lang="tr-TR" altLang="tr-TR" sz="2800" dirty="0"/>
              <a:t> </a:t>
            </a:r>
          </a:p>
        </p:txBody>
      </p:sp>
    </p:spTree>
    <p:extLst>
      <p:ext uri="{BB962C8B-B14F-4D97-AF65-F5344CB8AC3E}">
        <p14:creationId xmlns:p14="http://schemas.microsoft.com/office/powerpoint/2010/main" val="3799363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a:extLst>
              <a:ext uri="{FF2B5EF4-FFF2-40B4-BE49-F238E27FC236}">
                <a16:creationId xmlns:a16="http://schemas.microsoft.com/office/drawing/2014/main" id="{E3F80FEF-8285-9C47-B751-9C7B8C8FD309}"/>
              </a:ext>
            </a:extLst>
          </p:cNvPr>
          <p:cNvGrpSpPr/>
          <p:nvPr/>
        </p:nvGrpSpPr>
        <p:grpSpPr>
          <a:xfrm>
            <a:off x="179512" y="1052736"/>
            <a:ext cx="4714875" cy="4543425"/>
            <a:chOff x="2528888" y="1157288"/>
            <a:chExt cx="4714875" cy="4543425"/>
          </a:xfrm>
        </p:grpSpPr>
        <p:pic>
          <p:nvPicPr>
            <p:cNvPr id="3" name="Resim 2">
              <a:extLst>
                <a:ext uri="{FF2B5EF4-FFF2-40B4-BE49-F238E27FC236}">
                  <a16:creationId xmlns:a16="http://schemas.microsoft.com/office/drawing/2014/main" id="{FF8338A2-6969-A04F-BB73-90D15FEDC955}"/>
                </a:ext>
              </a:extLst>
            </p:cNvPr>
            <p:cNvPicPr>
              <a:picLocks noChangeAspect="1"/>
            </p:cNvPicPr>
            <p:nvPr/>
          </p:nvPicPr>
          <p:blipFill rotWithShape="1">
            <a:blip r:embed="rId2"/>
            <a:srcRect l="32578" t="11667" r="15859"/>
            <a:stretch/>
          </p:blipFill>
          <p:spPr>
            <a:xfrm>
              <a:off x="2528888" y="1157288"/>
              <a:ext cx="4714875" cy="4543425"/>
            </a:xfrm>
            <a:prstGeom prst="rect">
              <a:avLst/>
            </a:prstGeom>
          </p:spPr>
        </p:pic>
        <p:sp>
          <p:nvSpPr>
            <p:cNvPr id="4" name="Aşağı Ok 3">
              <a:extLst>
                <a:ext uri="{FF2B5EF4-FFF2-40B4-BE49-F238E27FC236}">
                  <a16:creationId xmlns:a16="http://schemas.microsoft.com/office/drawing/2014/main" id="{8EA9AFC9-232B-D544-9DAB-3394A3717A04}"/>
                </a:ext>
              </a:extLst>
            </p:cNvPr>
            <p:cNvSpPr/>
            <p:nvPr/>
          </p:nvSpPr>
          <p:spPr>
            <a:xfrm>
              <a:off x="4612795" y="3214687"/>
              <a:ext cx="273530" cy="557213"/>
            </a:xfrm>
            <a:prstGeom prst="downArrow">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tr-TR" sz="1350">
                <a:solidFill>
                  <a:prstClr val="white"/>
                </a:solidFill>
                <a:latin typeface="Calibri" panose="020F0502020204030204"/>
              </a:endParaRPr>
            </a:p>
          </p:txBody>
        </p:sp>
        <p:sp>
          <p:nvSpPr>
            <p:cNvPr id="5" name="Aşağı Ok 4">
              <a:extLst>
                <a:ext uri="{FF2B5EF4-FFF2-40B4-BE49-F238E27FC236}">
                  <a16:creationId xmlns:a16="http://schemas.microsoft.com/office/drawing/2014/main" id="{FB49AEE4-1982-8343-B049-764493874AA4}"/>
                </a:ext>
              </a:extLst>
            </p:cNvPr>
            <p:cNvSpPr/>
            <p:nvPr/>
          </p:nvSpPr>
          <p:spPr>
            <a:xfrm>
              <a:off x="6372319" y="3960645"/>
              <a:ext cx="273530" cy="557213"/>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tr-TR" sz="1350">
                <a:solidFill>
                  <a:prstClr val="white"/>
                </a:solidFill>
                <a:latin typeface="Calibri" panose="020F0502020204030204"/>
              </a:endParaRPr>
            </a:p>
          </p:txBody>
        </p:sp>
      </p:grpSp>
      <p:grpSp>
        <p:nvGrpSpPr>
          <p:cNvPr id="6" name="Grup 5">
            <a:extLst>
              <a:ext uri="{FF2B5EF4-FFF2-40B4-BE49-F238E27FC236}">
                <a16:creationId xmlns:a16="http://schemas.microsoft.com/office/drawing/2014/main" id="{CAB47BB9-F66D-C742-BC5A-FE85EB9F9E88}"/>
              </a:ext>
            </a:extLst>
          </p:cNvPr>
          <p:cNvGrpSpPr/>
          <p:nvPr/>
        </p:nvGrpSpPr>
        <p:grpSpPr>
          <a:xfrm>
            <a:off x="5145287" y="1052736"/>
            <a:ext cx="3666014" cy="4521994"/>
            <a:chOff x="3287509" y="142875"/>
            <a:chExt cx="4888019" cy="6029325"/>
          </a:xfrm>
        </p:grpSpPr>
        <p:pic>
          <p:nvPicPr>
            <p:cNvPr id="7" name="Resim 6" descr="cihaz, kurutma makinesi içeren bir resim&#10;&#10;Açıklama otomatik olarak oluşturuldu">
              <a:extLst>
                <a:ext uri="{FF2B5EF4-FFF2-40B4-BE49-F238E27FC236}">
                  <a16:creationId xmlns:a16="http://schemas.microsoft.com/office/drawing/2014/main" id="{6863E277-7FC0-E74E-A4BF-B62E8D74DDF9}"/>
                </a:ext>
              </a:extLst>
            </p:cNvPr>
            <p:cNvPicPr>
              <a:picLocks noChangeAspect="1"/>
            </p:cNvPicPr>
            <p:nvPr/>
          </p:nvPicPr>
          <p:blipFill>
            <a:blip r:embed="rId3"/>
            <a:stretch>
              <a:fillRect/>
            </a:stretch>
          </p:blipFill>
          <p:spPr>
            <a:xfrm>
              <a:off x="3287509" y="142875"/>
              <a:ext cx="4888019" cy="6029325"/>
            </a:xfrm>
            <a:prstGeom prst="rect">
              <a:avLst/>
            </a:prstGeom>
          </p:spPr>
        </p:pic>
        <p:sp>
          <p:nvSpPr>
            <p:cNvPr id="8" name="Metin kutusu 7">
              <a:extLst>
                <a:ext uri="{FF2B5EF4-FFF2-40B4-BE49-F238E27FC236}">
                  <a16:creationId xmlns:a16="http://schemas.microsoft.com/office/drawing/2014/main" id="{5BCA2F00-96DF-7D4E-9FB3-AFFC989C8FE0}"/>
                </a:ext>
              </a:extLst>
            </p:cNvPr>
            <p:cNvSpPr txBox="1"/>
            <p:nvPr/>
          </p:nvSpPr>
          <p:spPr>
            <a:xfrm>
              <a:off x="3968914" y="3429000"/>
              <a:ext cx="444297" cy="677108"/>
            </a:xfrm>
            <a:prstGeom prst="rect">
              <a:avLst/>
            </a:prstGeom>
            <a:noFill/>
          </p:spPr>
          <p:txBody>
            <a:bodyPr wrap="square" rtlCol="0">
              <a:spAutoFit/>
            </a:bodyPr>
            <a:lstStyle/>
            <a:p>
              <a:pPr defTabSz="685800" fontAlgn="auto">
                <a:spcBef>
                  <a:spcPts val="0"/>
                </a:spcBef>
                <a:spcAft>
                  <a:spcPts val="0"/>
                </a:spcAft>
              </a:pPr>
              <a:r>
                <a:rPr lang="tr-TR" sz="1350" dirty="0">
                  <a:solidFill>
                    <a:prstClr val="black"/>
                  </a:solidFill>
                  <a:latin typeface="Calibri" panose="020F0502020204030204"/>
                </a:rPr>
                <a:t>CP</a:t>
              </a:r>
            </a:p>
          </p:txBody>
        </p:sp>
      </p:grpSp>
    </p:spTree>
    <p:extLst>
      <p:ext uri="{BB962C8B-B14F-4D97-AF65-F5344CB8AC3E}">
        <p14:creationId xmlns:p14="http://schemas.microsoft.com/office/powerpoint/2010/main" val="3224359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eklem bacaklı, omurgasız, ıstakoz içeren bir resim&#10;&#10;Açıklama otomatik olarak oluşturuldu">
            <a:extLst>
              <a:ext uri="{FF2B5EF4-FFF2-40B4-BE49-F238E27FC236}">
                <a16:creationId xmlns:a16="http://schemas.microsoft.com/office/drawing/2014/main" id="{2AB9FC68-84FE-9F46-BAE4-8A6A223DDE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00" y="947892"/>
            <a:ext cx="3251593" cy="2438695"/>
          </a:xfrm>
          <a:prstGeom prst="rect">
            <a:avLst/>
          </a:prstGeom>
        </p:spPr>
      </p:pic>
      <p:pic>
        <p:nvPicPr>
          <p:cNvPr id="5" name="Resim 4" descr="kişi, ıstakoz içeren bir resim&#10;&#10;Açıklama otomatik olarak oluşturuldu">
            <a:extLst>
              <a:ext uri="{FF2B5EF4-FFF2-40B4-BE49-F238E27FC236}">
                <a16:creationId xmlns:a16="http://schemas.microsoft.com/office/drawing/2014/main" id="{DB3433E1-D5BD-D948-BC55-414A5C5692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3208" y="930921"/>
            <a:ext cx="3184742" cy="2388557"/>
          </a:xfrm>
          <a:prstGeom prst="rect">
            <a:avLst/>
          </a:prstGeom>
        </p:spPr>
      </p:pic>
      <p:pic>
        <p:nvPicPr>
          <p:cNvPr id="7" name="Resim 6">
            <a:extLst>
              <a:ext uri="{FF2B5EF4-FFF2-40B4-BE49-F238E27FC236}">
                <a16:creationId xmlns:a16="http://schemas.microsoft.com/office/drawing/2014/main" id="{0258100B-64C5-E944-9644-D5EEAF1415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525" y="3502671"/>
            <a:ext cx="3293269" cy="2469952"/>
          </a:xfrm>
          <a:prstGeom prst="rect">
            <a:avLst/>
          </a:prstGeom>
        </p:spPr>
      </p:pic>
      <p:pic>
        <p:nvPicPr>
          <p:cNvPr id="9" name="Resim 8" descr="eklem bacaklı, iç mekan, omurgasız, ıstakoz içeren bir resim&#10;&#10;Açıklama otomatik olarak oluşturuldu">
            <a:extLst>
              <a:ext uri="{FF2B5EF4-FFF2-40B4-BE49-F238E27FC236}">
                <a16:creationId xmlns:a16="http://schemas.microsoft.com/office/drawing/2014/main" id="{EB7B6610-A181-A44D-9BE5-CE1042A7B2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208" y="3538522"/>
            <a:ext cx="3184742" cy="2388557"/>
          </a:xfrm>
          <a:prstGeom prst="rect">
            <a:avLst/>
          </a:prstGeom>
        </p:spPr>
      </p:pic>
    </p:spTree>
    <p:extLst>
      <p:ext uri="{BB962C8B-B14F-4D97-AF65-F5344CB8AC3E}">
        <p14:creationId xmlns:p14="http://schemas.microsoft.com/office/powerpoint/2010/main" val="861114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metin, anten içeren bir resim&#10;&#10;Açıklama otomatik olarak oluşturuldu">
            <a:extLst>
              <a:ext uri="{FF2B5EF4-FFF2-40B4-BE49-F238E27FC236}">
                <a16:creationId xmlns:a16="http://schemas.microsoft.com/office/drawing/2014/main" id="{EE745EF0-9D4E-CB4E-B64A-E1A868C02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37" y="1602749"/>
            <a:ext cx="3121343" cy="3243151"/>
          </a:xfrm>
          <a:prstGeom prst="rect">
            <a:avLst/>
          </a:prstGeom>
        </p:spPr>
      </p:pic>
      <p:pic>
        <p:nvPicPr>
          <p:cNvPr id="6" name="Resim 5">
            <a:extLst>
              <a:ext uri="{FF2B5EF4-FFF2-40B4-BE49-F238E27FC236}">
                <a16:creationId xmlns:a16="http://schemas.microsoft.com/office/drawing/2014/main" id="{A1D86884-47E1-AA48-9786-E5C84D8DF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568" y="1807424"/>
            <a:ext cx="2933700" cy="3038475"/>
          </a:xfrm>
          <a:prstGeom prst="rect">
            <a:avLst/>
          </a:prstGeom>
        </p:spPr>
      </p:pic>
    </p:spTree>
    <p:extLst>
      <p:ext uri="{BB962C8B-B14F-4D97-AF65-F5344CB8AC3E}">
        <p14:creationId xmlns:p14="http://schemas.microsoft.com/office/powerpoint/2010/main" val="131899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a:xfrm>
            <a:off x="468313" y="260350"/>
            <a:ext cx="8229600" cy="1139825"/>
          </a:xfrm>
        </p:spPr>
        <p:txBody>
          <a:bodyPr/>
          <a:lstStyle/>
          <a:p>
            <a:pPr eaLnBrk="1" hangingPunct="1">
              <a:defRPr/>
            </a:pPr>
            <a:r>
              <a:rPr lang="tr-TR" dirty="0" err="1"/>
              <a:t>Antegrat</a:t>
            </a:r>
            <a:r>
              <a:rPr lang="tr-TR" dirty="0"/>
              <a:t> </a:t>
            </a:r>
            <a:r>
              <a:rPr lang="tr-TR" dirty="0" err="1"/>
              <a:t>serebral</a:t>
            </a:r>
            <a:r>
              <a:rPr lang="tr-TR" dirty="0"/>
              <a:t> </a:t>
            </a:r>
            <a:r>
              <a:rPr lang="tr-TR" dirty="0" err="1"/>
              <a:t>perfüzyon</a:t>
            </a:r>
            <a:r>
              <a:rPr lang="tr-TR" dirty="0"/>
              <a:t> </a:t>
            </a:r>
          </a:p>
        </p:txBody>
      </p:sp>
      <p:sp>
        <p:nvSpPr>
          <p:cNvPr id="125955" name="Rectangle 3"/>
          <p:cNvSpPr>
            <a:spLocks noGrp="1" noChangeArrowheads="1"/>
          </p:cNvSpPr>
          <p:nvPr>
            <p:ph type="body" idx="4294967295"/>
          </p:nvPr>
        </p:nvSpPr>
        <p:spPr>
          <a:xfrm>
            <a:off x="611188" y="1557338"/>
            <a:ext cx="8229600" cy="5111750"/>
          </a:xfrm>
        </p:spPr>
        <p:txBody>
          <a:bodyPr/>
          <a:lstStyle/>
          <a:p>
            <a:pPr eaLnBrk="1" hangingPunct="1">
              <a:lnSpc>
                <a:spcPct val="90000"/>
              </a:lnSpc>
              <a:defRPr/>
            </a:pPr>
            <a:r>
              <a:rPr lang="tr-TR" sz="2400" dirty="0"/>
              <a:t>Sağ </a:t>
            </a:r>
            <a:r>
              <a:rPr lang="tr-TR" sz="2400" dirty="0" err="1"/>
              <a:t>subklaviyen</a:t>
            </a:r>
            <a:r>
              <a:rPr lang="tr-TR" sz="2400" dirty="0"/>
              <a:t> </a:t>
            </a:r>
            <a:r>
              <a:rPr lang="tr-TR" sz="2400" dirty="0" err="1"/>
              <a:t>kanülasyonu</a:t>
            </a:r>
            <a:r>
              <a:rPr lang="tr-TR" sz="2400" dirty="0"/>
              <a:t>; </a:t>
            </a:r>
          </a:p>
          <a:p>
            <a:pPr eaLnBrk="1" hangingPunct="1">
              <a:lnSpc>
                <a:spcPct val="90000"/>
              </a:lnSpc>
              <a:buFont typeface="Wingdings" panose="05000000000000000000" pitchFamily="2" charset="2"/>
              <a:buNone/>
              <a:defRPr/>
            </a:pPr>
            <a:r>
              <a:rPr lang="tr-TR" sz="2400" dirty="0"/>
              <a:t>   üstünlükleri var, </a:t>
            </a:r>
          </a:p>
          <a:p>
            <a:pPr eaLnBrk="1" hangingPunct="1">
              <a:lnSpc>
                <a:spcPct val="90000"/>
              </a:lnSpc>
              <a:buFont typeface="Wingdings" panose="05000000000000000000" pitchFamily="2" charset="2"/>
              <a:buNone/>
              <a:defRPr/>
            </a:pPr>
            <a:r>
              <a:rPr lang="tr-TR" sz="2400" dirty="0"/>
              <a:t>   hastayı erken ısıtmaya, </a:t>
            </a:r>
          </a:p>
          <a:p>
            <a:pPr eaLnBrk="1" hangingPunct="1">
              <a:lnSpc>
                <a:spcPct val="90000"/>
              </a:lnSpc>
              <a:buFont typeface="Wingdings" panose="05000000000000000000" pitchFamily="2" charset="2"/>
              <a:buNone/>
              <a:defRPr/>
            </a:pPr>
            <a:r>
              <a:rPr lang="tr-TR" sz="2400" dirty="0"/>
              <a:t>   alt vücudu </a:t>
            </a:r>
            <a:r>
              <a:rPr lang="tr-TR" sz="2400" dirty="0" err="1"/>
              <a:t>perfüze</a:t>
            </a:r>
            <a:r>
              <a:rPr lang="tr-TR" sz="2400" dirty="0"/>
              <a:t> etmeye uygun değil,</a:t>
            </a:r>
          </a:p>
          <a:p>
            <a:pPr eaLnBrk="1" hangingPunct="1">
              <a:lnSpc>
                <a:spcPct val="90000"/>
              </a:lnSpc>
              <a:buFont typeface="Wingdings" panose="05000000000000000000" pitchFamily="2" charset="2"/>
              <a:buNone/>
              <a:defRPr/>
            </a:pPr>
            <a:r>
              <a:rPr lang="tr-TR" sz="2400" dirty="0"/>
              <a:t>   şart değil (ASP </a:t>
            </a:r>
            <a:r>
              <a:rPr lang="tr-TR" sz="2400" dirty="0">
                <a:cs typeface="Arial" charset="0"/>
              </a:rPr>
              <a:t>≠ Sağ </a:t>
            </a:r>
            <a:r>
              <a:rPr lang="tr-TR" sz="2400" dirty="0" err="1">
                <a:cs typeface="Arial" charset="0"/>
              </a:rPr>
              <a:t>subklaviyen</a:t>
            </a:r>
            <a:r>
              <a:rPr lang="tr-TR" sz="2400" dirty="0">
                <a:cs typeface="Arial" charset="0"/>
              </a:rPr>
              <a:t> arterle </a:t>
            </a:r>
            <a:r>
              <a:rPr lang="tr-TR" sz="2400" dirty="0" err="1">
                <a:cs typeface="Arial" charset="0"/>
              </a:rPr>
              <a:t>perfüzyon</a:t>
            </a:r>
            <a:r>
              <a:rPr lang="tr-TR" sz="2400" dirty="0">
                <a:cs typeface="Arial" charset="0"/>
              </a:rPr>
              <a:t>).</a:t>
            </a:r>
          </a:p>
          <a:p>
            <a:pPr eaLnBrk="1" hangingPunct="1">
              <a:lnSpc>
                <a:spcPct val="90000"/>
              </a:lnSpc>
              <a:buFont typeface="Wingdings" panose="05000000000000000000" pitchFamily="2" charset="2"/>
              <a:buNone/>
              <a:defRPr/>
            </a:pPr>
            <a:endParaRPr lang="tr-TR" sz="2400" dirty="0"/>
          </a:p>
          <a:p>
            <a:pPr eaLnBrk="1" hangingPunct="1">
              <a:lnSpc>
                <a:spcPct val="90000"/>
              </a:lnSpc>
              <a:defRPr/>
            </a:pPr>
            <a:r>
              <a:rPr lang="tr-TR" sz="2400" dirty="0" err="1"/>
              <a:t>Replasman</a:t>
            </a:r>
            <a:r>
              <a:rPr lang="tr-TR" sz="2400" dirty="0"/>
              <a:t> tipine ve anatomiye göre farklı uygulamalar yapılabilir.</a:t>
            </a:r>
          </a:p>
          <a:p>
            <a:pPr eaLnBrk="1" hangingPunct="1">
              <a:lnSpc>
                <a:spcPct val="90000"/>
              </a:lnSpc>
              <a:defRPr/>
            </a:pPr>
            <a:r>
              <a:rPr lang="tr-TR" sz="2400" dirty="0" err="1"/>
              <a:t>Hiperperfüzyon</a:t>
            </a:r>
            <a:r>
              <a:rPr lang="tr-TR" sz="2400" dirty="0"/>
              <a:t> daha zararlı olabilir.</a:t>
            </a:r>
          </a:p>
          <a:p>
            <a:pPr eaLnBrk="1" hangingPunct="1">
              <a:lnSpc>
                <a:spcPct val="90000"/>
              </a:lnSpc>
              <a:defRPr/>
            </a:pPr>
            <a:r>
              <a:rPr lang="tr-TR" sz="2400" dirty="0" err="1"/>
              <a:t>Hipotermi+ASP</a:t>
            </a:r>
            <a:r>
              <a:rPr lang="tr-TR" sz="2400" dirty="0"/>
              <a:t> daha uzun </a:t>
            </a:r>
            <a:r>
              <a:rPr lang="tr-TR" sz="2400" dirty="0" err="1"/>
              <a:t>segment</a:t>
            </a:r>
            <a:r>
              <a:rPr lang="tr-TR" sz="2400" dirty="0"/>
              <a:t> aort </a:t>
            </a:r>
            <a:r>
              <a:rPr lang="tr-TR" sz="2400" dirty="0" err="1"/>
              <a:t>replasmanını</a:t>
            </a:r>
            <a:r>
              <a:rPr lang="tr-TR" sz="2400" dirty="0"/>
              <a:t> mümkün kılmaktadır.</a:t>
            </a:r>
          </a:p>
          <a:p>
            <a:pPr eaLnBrk="1" hangingPunct="1">
              <a:lnSpc>
                <a:spcPct val="90000"/>
              </a:lnSpc>
              <a:defRPr/>
            </a:pPr>
            <a:r>
              <a:rPr lang="tr-TR" sz="2400" dirty="0"/>
              <a:t>Beyin korunmasında, ASP temel değil, yardımcıdır.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468313" y="1844675"/>
            <a:ext cx="8229600" cy="1139825"/>
          </a:xfrm>
        </p:spPr>
        <p:txBody>
          <a:bodyPr/>
          <a:lstStyle/>
          <a:p>
            <a:pPr eaLnBrk="1" hangingPunct="1">
              <a:defRPr/>
            </a:pPr>
            <a:r>
              <a:rPr lang="tr-TR" dirty="0"/>
              <a:t>Teşekkür ederim.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defRPr/>
            </a:pPr>
            <a:r>
              <a:rPr lang="tr-TR"/>
              <a:t>Hangi durumda sadece HSA?</a:t>
            </a:r>
          </a:p>
        </p:txBody>
      </p:sp>
      <p:graphicFrame>
        <p:nvGraphicFramePr>
          <p:cNvPr id="54275" name="Object 3"/>
          <p:cNvGraphicFramePr>
            <a:graphicFrameLocks noGrp="1" noChangeAspect="1"/>
          </p:cNvGraphicFramePr>
          <p:nvPr>
            <p:ph sz="quarter" idx="4294967295"/>
          </p:nvPr>
        </p:nvGraphicFramePr>
        <p:xfrm>
          <a:off x="4284663" y="3149600"/>
          <a:ext cx="4679950" cy="3513138"/>
        </p:xfrm>
        <a:graphic>
          <a:graphicData uri="http://schemas.openxmlformats.org/presentationml/2006/ole">
            <mc:AlternateContent xmlns:mc="http://schemas.openxmlformats.org/markup-compatibility/2006">
              <mc:Choice xmlns:v="urn:schemas-microsoft-com:vml" Requires="v">
                <p:oleObj spid="_x0000_s55343" name="Photo Editor Fotoğrafı" r:id="rId3" imgW="15542857" imgH="11657143" progId="MSPhotoEd.3">
                  <p:embed/>
                </p:oleObj>
              </mc:Choice>
              <mc:Fallback>
                <p:oleObj name="Photo Editor Fotoğrafı" r:id="rId3" imgW="15542857" imgH="11657143" progId="MSPhotoEd.3">
                  <p:embed/>
                  <p:pic>
                    <p:nvPicPr>
                      <p:cNvPr id="5427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3149600"/>
                        <a:ext cx="4679950" cy="3513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54276" name="Object 4"/>
          <p:cNvGraphicFramePr>
            <a:graphicFrameLocks noGrp="1" noChangeAspect="1"/>
          </p:cNvGraphicFramePr>
          <p:nvPr>
            <p:ph sz="quarter" idx="4294967295"/>
          </p:nvPr>
        </p:nvGraphicFramePr>
        <p:xfrm>
          <a:off x="179388" y="1268413"/>
          <a:ext cx="4051300" cy="5399087"/>
        </p:xfrm>
        <a:graphic>
          <a:graphicData uri="http://schemas.openxmlformats.org/presentationml/2006/ole">
            <mc:AlternateContent xmlns:mc="http://schemas.openxmlformats.org/markup-compatibility/2006">
              <mc:Choice xmlns:v="urn:schemas-microsoft-com:vml" Requires="v">
                <p:oleObj spid="_x0000_s55344" name="Photo Editor Fotoğrafı" r:id="rId5" imgW="11657143" imgH="15542857" progId="MSPhotoEd.3">
                  <p:embed/>
                </p:oleObj>
              </mc:Choice>
              <mc:Fallback>
                <p:oleObj name="Photo Editor Fotoğrafı" r:id="rId5" imgW="11657143" imgH="15542857" progId="MSPhotoEd.3">
                  <p:embed/>
                  <p:pic>
                    <p:nvPicPr>
                      <p:cNvPr id="54276"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268413"/>
                        <a:ext cx="4051300" cy="539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729493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defRPr/>
            </a:pPr>
            <a:r>
              <a:rPr lang="tr-TR"/>
              <a:t>Hangi durumda Hipotermi+ASP</a:t>
            </a:r>
          </a:p>
        </p:txBody>
      </p:sp>
      <p:sp>
        <p:nvSpPr>
          <p:cNvPr id="99331" name="Rectangle 3"/>
          <p:cNvSpPr>
            <a:spLocks noGrp="1" noChangeArrowheads="1"/>
          </p:cNvSpPr>
          <p:nvPr>
            <p:ph type="body" idx="1"/>
          </p:nvPr>
        </p:nvSpPr>
        <p:spPr>
          <a:xfrm>
            <a:off x="323850" y="1341438"/>
            <a:ext cx="8229600" cy="1800225"/>
          </a:xfrm>
        </p:spPr>
        <p:txBody>
          <a:bodyPr/>
          <a:lstStyle/>
          <a:p>
            <a:pPr>
              <a:defRPr/>
            </a:pPr>
            <a:r>
              <a:rPr lang="tr-TR"/>
              <a:t>Beyin iskemi süresinin 35 dakikayı geçme olasılığının olduğu total veya parsiyel arkus aorta replasmanlarında.</a:t>
            </a:r>
          </a:p>
        </p:txBody>
      </p:sp>
      <p:pic>
        <p:nvPicPr>
          <p:cNvPr id="5530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3141663"/>
            <a:ext cx="4537075" cy="34036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2643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C19FF4C4-FA82-4E4D-BB31-593272538CE5}"/>
              </a:ext>
            </a:extLst>
          </p:cNvPr>
          <p:cNvSpPr>
            <a:spLocks noGrp="1"/>
          </p:cNvSpPr>
          <p:nvPr>
            <p:ph type="title"/>
          </p:nvPr>
        </p:nvSpPr>
        <p:spPr>
          <a:xfrm>
            <a:off x="467544" y="277813"/>
            <a:ext cx="8229600" cy="1143000"/>
          </a:xfrm>
        </p:spPr>
        <p:txBody>
          <a:bodyPr/>
          <a:lstStyle/>
          <a:p>
            <a:r>
              <a:rPr lang="tr-TR" dirty="0" err="1"/>
              <a:t>Otoregülasyon</a:t>
            </a:r>
            <a:endParaRPr lang="tr-TR" dirty="0"/>
          </a:p>
        </p:txBody>
      </p:sp>
      <p:sp>
        <p:nvSpPr>
          <p:cNvPr id="6" name="İçerik Yer Tutucusu 5">
            <a:extLst>
              <a:ext uri="{FF2B5EF4-FFF2-40B4-BE49-F238E27FC236}">
                <a16:creationId xmlns:a16="http://schemas.microsoft.com/office/drawing/2014/main" id="{E71F8CE3-526A-DB4E-831A-632ACC7C67EB}"/>
              </a:ext>
            </a:extLst>
          </p:cNvPr>
          <p:cNvSpPr>
            <a:spLocks noGrp="1"/>
          </p:cNvSpPr>
          <p:nvPr>
            <p:ph idx="1"/>
          </p:nvPr>
        </p:nvSpPr>
        <p:spPr/>
        <p:txBody>
          <a:bodyPr/>
          <a:lstStyle/>
          <a:p>
            <a:r>
              <a:rPr lang="tr-TR" dirty="0"/>
              <a:t>Soğuma esnasında 22-25 °C civarına kadar damar direnci arttırılarak </a:t>
            </a:r>
            <a:r>
              <a:rPr lang="tr-TR" dirty="0" err="1"/>
              <a:t>otoregülasyon</a:t>
            </a:r>
            <a:r>
              <a:rPr lang="tr-TR" dirty="0"/>
              <a:t> sürdürülebilir. </a:t>
            </a:r>
          </a:p>
          <a:p>
            <a:r>
              <a:rPr lang="tr-TR" dirty="0"/>
              <a:t>Daha düşük derecelerde pompa akımı ’aşırı </a:t>
            </a:r>
            <a:r>
              <a:rPr lang="tr-TR" dirty="0" err="1"/>
              <a:t>perfüzyon</a:t>
            </a:r>
            <a:r>
              <a:rPr lang="tr-TR" dirty="0"/>
              <a:t>’ ile sonuçlanabilir. Bu da artmış beyin içi basıncı ve sonucunda </a:t>
            </a:r>
            <a:r>
              <a:rPr lang="tr-TR" dirty="0" err="1"/>
              <a:t>endotel</a:t>
            </a:r>
            <a:r>
              <a:rPr lang="tr-TR" dirty="0"/>
              <a:t> hasarı ve beyin ödemi riskini taşır.</a:t>
            </a:r>
          </a:p>
        </p:txBody>
      </p:sp>
      <p:sp>
        <p:nvSpPr>
          <p:cNvPr id="7" name="Dikdörtgen 6">
            <a:extLst>
              <a:ext uri="{FF2B5EF4-FFF2-40B4-BE49-F238E27FC236}">
                <a16:creationId xmlns:a16="http://schemas.microsoft.com/office/drawing/2014/main" id="{104FF097-2F70-0442-BD48-40B4FBB10308}"/>
              </a:ext>
            </a:extLst>
          </p:cNvPr>
          <p:cNvSpPr/>
          <p:nvPr/>
        </p:nvSpPr>
        <p:spPr>
          <a:xfrm>
            <a:off x="1403648" y="5422130"/>
            <a:ext cx="6563072" cy="923330"/>
          </a:xfrm>
          <a:prstGeom prst="rect">
            <a:avLst/>
          </a:prstGeom>
        </p:spPr>
        <p:txBody>
          <a:bodyPr wrap="square">
            <a:spAutoFit/>
          </a:bodyPr>
          <a:lstStyle/>
          <a:p>
            <a:r>
              <a:rPr lang="tr-TR" dirty="0" err="1"/>
              <a:t>Ehrlich</a:t>
            </a:r>
            <a:r>
              <a:rPr lang="tr-TR" dirty="0"/>
              <a:t> MP, </a:t>
            </a:r>
            <a:r>
              <a:rPr lang="tr-TR" dirty="0" err="1"/>
              <a:t>McCullough</a:t>
            </a:r>
            <a:r>
              <a:rPr lang="tr-TR" dirty="0"/>
              <a:t> JN, </a:t>
            </a:r>
            <a:r>
              <a:rPr lang="tr-TR" dirty="0" err="1"/>
              <a:t>Zhang</a:t>
            </a:r>
            <a:r>
              <a:rPr lang="tr-TR" dirty="0"/>
              <a:t> N, et al. </a:t>
            </a:r>
            <a:r>
              <a:rPr lang="tr-TR" dirty="0" err="1"/>
              <a:t>Effect</a:t>
            </a:r>
            <a:r>
              <a:rPr lang="tr-TR" dirty="0"/>
              <a:t> of </a:t>
            </a:r>
            <a:r>
              <a:rPr lang="tr-TR" dirty="0" err="1"/>
              <a:t>hypothermia</a:t>
            </a:r>
            <a:r>
              <a:rPr lang="tr-TR" dirty="0"/>
              <a:t> on </a:t>
            </a:r>
            <a:r>
              <a:rPr lang="tr-TR" dirty="0" err="1"/>
              <a:t>cerebral</a:t>
            </a:r>
            <a:r>
              <a:rPr lang="tr-TR" dirty="0"/>
              <a:t> </a:t>
            </a:r>
            <a:r>
              <a:rPr lang="tr-TR" dirty="0" err="1"/>
              <a:t>blood</a:t>
            </a:r>
            <a:r>
              <a:rPr lang="tr-TR" dirty="0"/>
              <a:t> </a:t>
            </a:r>
            <a:r>
              <a:rPr lang="tr-TR" dirty="0" err="1"/>
              <a:t>flow</a:t>
            </a:r>
            <a:r>
              <a:rPr lang="tr-TR" dirty="0"/>
              <a:t> </a:t>
            </a:r>
            <a:r>
              <a:rPr lang="tr-TR" dirty="0" err="1"/>
              <a:t>and</a:t>
            </a:r>
            <a:r>
              <a:rPr lang="tr-TR" dirty="0"/>
              <a:t> </a:t>
            </a:r>
            <a:r>
              <a:rPr lang="tr-TR" dirty="0" err="1"/>
              <a:t>metabolism</a:t>
            </a:r>
            <a:r>
              <a:rPr lang="tr-TR" dirty="0"/>
              <a:t> in </a:t>
            </a:r>
            <a:r>
              <a:rPr lang="tr-TR" dirty="0" err="1"/>
              <a:t>the</a:t>
            </a:r>
            <a:r>
              <a:rPr lang="tr-TR" dirty="0"/>
              <a:t> </a:t>
            </a:r>
            <a:r>
              <a:rPr lang="tr-TR" dirty="0" err="1"/>
              <a:t>pig</a:t>
            </a:r>
            <a:r>
              <a:rPr lang="tr-TR" dirty="0"/>
              <a:t>. </a:t>
            </a:r>
            <a:r>
              <a:rPr lang="tr-TR" dirty="0" err="1"/>
              <a:t>Ann</a:t>
            </a:r>
            <a:r>
              <a:rPr lang="tr-TR" dirty="0"/>
              <a:t> </a:t>
            </a:r>
            <a:r>
              <a:rPr lang="tr-TR" dirty="0" err="1"/>
              <a:t>Thorac</a:t>
            </a:r>
            <a:r>
              <a:rPr lang="tr-TR" dirty="0"/>
              <a:t> </a:t>
            </a:r>
            <a:r>
              <a:rPr lang="tr-TR" dirty="0" err="1"/>
              <a:t>Surg</a:t>
            </a:r>
            <a:r>
              <a:rPr lang="tr-TR" dirty="0"/>
              <a:t> 2002;73:191-7</a:t>
            </a:r>
          </a:p>
        </p:txBody>
      </p:sp>
    </p:spTree>
    <p:extLst>
      <p:ext uri="{BB962C8B-B14F-4D97-AF65-F5344CB8AC3E}">
        <p14:creationId xmlns:p14="http://schemas.microsoft.com/office/powerpoint/2010/main" val="838399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116633"/>
            <a:ext cx="8229600" cy="864096"/>
          </a:xfrm>
        </p:spPr>
        <p:txBody>
          <a:bodyPr/>
          <a:lstStyle/>
          <a:p>
            <a:pPr eaLnBrk="1" hangingPunct="1">
              <a:defRPr/>
            </a:pPr>
            <a:r>
              <a:rPr lang="tr-TR" dirty="0"/>
              <a:t>Beyin korunmasında amaç</a:t>
            </a:r>
          </a:p>
        </p:txBody>
      </p:sp>
      <p:sp>
        <p:nvSpPr>
          <p:cNvPr id="181251" name="Rectangle 3"/>
          <p:cNvSpPr>
            <a:spLocks noGrp="1" noChangeArrowheads="1"/>
          </p:cNvSpPr>
          <p:nvPr>
            <p:ph type="body" sz="half" idx="1"/>
          </p:nvPr>
        </p:nvSpPr>
        <p:spPr>
          <a:xfrm>
            <a:off x="179388" y="1268760"/>
            <a:ext cx="6480844" cy="5311427"/>
          </a:xfrm>
        </p:spPr>
        <p:txBody>
          <a:bodyPr/>
          <a:lstStyle/>
          <a:p>
            <a:pPr eaLnBrk="1" hangingPunct="1">
              <a:defRPr/>
            </a:pPr>
            <a:r>
              <a:rPr lang="tr-TR" sz="2800" dirty="0"/>
              <a:t>Beynin kan ihtiyacını </a:t>
            </a:r>
          </a:p>
          <a:p>
            <a:pPr eaLnBrk="1" hangingPunct="1">
              <a:buFont typeface="Wingdings" panose="05000000000000000000" pitchFamily="2" charset="2"/>
              <a:buNone/>
              <a:defRPr/>
            </a:pPr>
            <a:r>
              <a:rPr lang="tr-TR" sz="2800" dirty="0"/>
              <a:t>   - azaltmak (</a:t>
            </a:r>
            <a:r>
              <a:rPr lang="tr-TR" sz="2800" dirty="0" err="1"/>
              <a:t>hipotermi</a:t>
            </a:r>
            <a:r>
              <a:rPr lang="tr-TR" sz="2800" dirty="0"/>
              <a:t>)</a:t>
            </a:r>
          </a:p>
          <a:p>
            <a:pPr eaLnBrk="1" hangingPunct="1">
              <a:buFont typeface="Wingdings" panose="05000000000000000000" pitchFamily="2" charset="2"/>
              <a:buNone/>
              <a:defRPr/>
            </a:pPr>
            <a:r>
              <a:rPr lang="tr-TR" sz="2800" dirty="0"/>
              <a:t>   - karşılamak (</a:t>
            </a:r>
            <a:r>
              <a:rPr lang="tr-TR" sz="2800" dirty="0" err="1"/>
              <a:t>perfüzyon</a:t>
            </a:r>
            <a:r>
              <a:rPr lang="tr-TR" sz="2800" dirty="0"/>
              <a:t>)</a:t>
            </a:r>
          </a:p>
          <a:p>
            <a:pPr eaLnBrk="1" hangingPunct="1">
              <a:buFont typeface="Wingdings" panose="05000000000000000000" pitchFamily="2" charset="2"/>
              <a:buNone/>
              <a:defRPr/>
            </a:pPr>
            <a:r>
              <a:rPr lang="tr-TR" sz="2800" dirty="0"/>
              <a:t>     Akım</a:t>
            </a:r>
          </a:p>
          <a:p>
            <a:pPr eaLnBrk="1" hangingPunct="1">
              <a:buFont typeface="Wingdings" panose="05000000000000000000" pitchFamily="2" charset="2"/>
              <a:buNone/>
              <a:defRPr/>
            </a:pPr>
            <a:r>
              <a:rPr lang="tr-TR" sz="2800" dirty="0"/>
              <a:t>     Basınç</a:t>
            </a:r>
          </a:p>
          <a:p>
            <a:pPr eaLnBrk="1" hangingPunct="1">
              <a:buFont typeface="Wingdings" panose="05000000000000000000" pitchFamily="2" charset="2"/>
              <a:buNone/>
              <a:defRPr/>
            </a:pPr>
            <a:r>
              <a:rPr lang="tr-TR" sz="2800" dirty="0"/>
              <a:t>     Sıcaklık (</a:t>
            </a:r>
            <a:r>
              <a:rPr lang="tr-TR" sz="2800" dirty="0" err="1"/>
              <a:t>perfüzat</a:t>
            </a:r>
            <a:r>
              <a:rPr lang="tr-TR" sz="2800" dirty="0"/>
              <a:t>-vücut)</a:t>
            </a:r>
          </a:p>
          <a:p>
            <a:pPr eaLnBrk="1" hangingPunct="1">
              <a:buFont typeface="Wingdings" panose="05000000000000000000" pitchFamily="2" charset="2"/>
              <a:buNone/>
              <a:defRPr/>
            </a:pPr>
            <a:r>
              <a:rPr lang="tr-TR" sz="2800" dirty="0"/>
              <a:t>     </a:t>
            </a:r>
            <a:r>
              <a:rPr lang="tr-TR" sz="2800" dirty="0" err="1"/>
              <a:t>Hematokrit</a:t>
            </a:r>
            <a:endParaRPr lang="tr-TR" sz="2800" dirty="0"/>
          </a:p>
          <a:p>
            <a:pPr eaLnBrk="1" hangingPunct="1">
              <a:buFont typeface="Wingdings" panose="05000000000000000000" pitchFamily="2" charset="2"/>
              <a:buNone/>
              <a:defRPr/>
            </a:pPr>
            <a:r>
              <a:rPr lang="tr-TR" sz="2800" dirty="0"/>
              <a:t>     </a:t>
            </a:r>
            <a:r>
              <a:rPr lang="tr-TR" sz="2800" dirty="0" err="1"/>
              <a:t>pH</a:t>
            </a:r>
            <a:r>
              <a:rPr lang="tr-TR" sz="2800" dirty="0"/>
              <a:t> idaresi</a:t>
            </a:r>
          </a:p>
          <a:p>
            <a:pPr eaLnBrk="1" hangingPunct="1">
              <a:buFont typeface="Wingdings" panose="05000000000000000000" pitchFamily="2" charset="2"/>
              <a:buNone/>
              <a:defRPr/>
            </a:pPr>
            <a:r>
              <a:rPr lang="tr-TR" sz="2800" dirty="0"/>
              <a:t>     </a:t>
            </a:r>
            <a:r>
              <a:rPr lang="tr-TR" sz="2800" dirty="0" err="1"/>
              <a:t>Kanülasyon</a:t>
            </a:r>
            <a:endParaRPr lang="tr-TR" sz="2800" dirty="0"/>
          </a:p>
          <a:p>
            <a:pPr eaLnBrk="1" hangingPunct="1">
              <a:buFont typeface="Wingdings" panose="05000000000000000000" pitchFamily="2" charset="2"/>
              <a:buNone/>
              <a:defRPr/>
            </a:pPr>
            <a:r>
              <a:rPr lang="tr-TR" sz="2800" dirty="0"/>
              <a:t>     Tek-Çift Taraflı</a:t>
            </a:r>
          </a:p>
          <a:p>
            <a:pPr eaLnBrk="1" hangingPunct="1">
              <a:buFont typeface="Wingdings" panose="05000000000000000000" pitchFamily="2" charset="2"/>
              <a:buNone/>
              <a:defRPr/>
            </a:pPr>
            <a:endParaRPr lang="tr-TR" sz="2800" dirty="0"/>
          </a:p>
          <a:p>
            <a:pPr eaLnBrk="1" hangingPunct="1">
              <a:buFont typeface="Wingdings" panose="05000000000000000000" pitchFamily="2" charset="2"/>
              <a:buNone/>
              <a:defRPr/>
            </a:pPr>
            <a:endParaRPr lang="tr-TR" sz="2800" dirty="0"/>
          </a:p>
        </p:txBody>
      </p:sp>
      <p:pic>
        <p:nvPicPr>
          <p:cNvPr id="8196" name="Picture 5" descr="DSC0076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51995" y="1952836"/>
            <a:ext cx="3935520" cy="2952328"/>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tr-TR" dirty="0"/>
              <a:t>Beyin Koruma Yöntemleri</a:t>
            </a:r>
          </a:p>
        </p:txBody>
      </p:sp>
      <p:sp>
        <p:nvSpPr>
          <p:cNvPr id="130051" name="Rectangle 3"/>
          <p:cNvSpPr>
            <a:spLocks noGrp="1" noChangeArrowheads="1"/>
          </p:cNvSpPr>
          <p:nvPr>
            <p:ph type="body" idx="1"/>
          </p:nvPr>
        </p:nvSpPr>
        <p:spPr>
          <a:xfrm>
            <a:off x="457200" y="1600200"/>
            <a:ext cx="8229600" cy="4925144"/>
          </a:xfrm>
        </p:spPr>
        <p:txBody>
          <a:bodyPr/>
          <a:lstStyle/>
          <a:p>
            <a:pPr eaLnBrk="1" hangingPunct="1">
              <a:lnSpc>
                <a:spcPct val="90000"/>
              </a:lnSpc>
              <a:defRPr/>
            </a:pPr>
            <a:r>
              <a:rPr lang="tr-TR" dirty="0">
                <a:cs typeface="Times New Roman" pitchFamily="18" charset="0"/>
              </a:rPr>
              <a:t>-Derin </a:t>
            </a:r>
            <a:r>
              <a:rPr lang="tr-TR" dirty="0" err="1">
                <a:cs typeface="Times New Roman" pitchFamily="18" charset="0"/>
              </a:rPr>
              <a:t>hipotermik</a:t>
            </a:r>
            <a:r>
              <a:rPr lang="tr-TR" dirty="0">
                <a:cs typeface="Times New Roman" pitchFamily="18" charset="0"/>
              </a:rPr>
              <a:t> </a:t>
            </a:r>
            <a:r>
              <a:rPr lang="tr-TR" dirty="0" err="1">
                <a:cs typeface="Times New Roman" pitchFamily="18" charset="0"/>
              </a:rPr>
              <a:t>sirkülatuvar</a:t>
            </a:r>
            <a:r>
              <a:rPr lang="tr-TR" dirty="0">
                <a:cs typeface="Times New Roman" pitchFamily="18" charset="0"/>
              </a:rPr>
              <a:t> </a:t>
            </a:r>
            <a:r>
              <a:rPr lang="tr-TR" dirty="0" err="1">
                <a:cs typeface="Times New Roman" pitchFamily="18" charset="0"/>
              </a:rPr>
              <a:t>arrest</a:t>
            </a:r>
            <a:r>
              <a:rPr lang="tr-TR" dirty="0">
                <a:cs typeface="Times New Roman" pitchFamily="18" charset="0"/>
              </a:rPr>
              <a:t> (</a:t>
            </a:r>
            <a:r>
              <a:rPr lang="tr-TR" dirty="0"/>
              <a:t>Griepp-1975)</a:t>
            </a:r>
          </a:p>
          <a:p>
            <a:pPr eaLnBrk="1" hangingPunct="1">
              <a:lnSpc>
                <a:spcPct val="90000"/>
              </a:lnSpc>
              <a:defRPr/>
            </a:pPr>
            <a:r>
              <a:rPr lang="tr-TR" dirty="0">
                <a:cs typeface="Times New Roman" pitchFamily="18" charset="0"/>
              </a:rPr>
              <a:t>-Derin </a:t>
            </a:r>
            <a:r>
              <a:rPr lang="tr-TR" dirty="0" err="1">
                <a:cs typeface="Times New Roman" pitchFamily="18" charset="0"/>
              </a:rPr>
              <a:t>hipotermiyle</a:t>
            </a:r>
            <a:r>
              <a:rPr lang="tr-TR" dirty="0">
                <a:cs typeface="Times New Roman" pitchFamily="18" charset="0"/>
              </a:rPr>
              <a:t> birlikte </a:t>
            </a:r>
            <a:r>
              <a:rPr lang="tr-TR" dirty="0" err="1">
                <a:cs typeface="Times New Roman" pitchFamily="18" charset="0"/>
              </a:rPr>
              <a:t>retrograt</a:t>
            </a:r>
            <a:r>
              <a:rPr lang="tr-TR" dirty="0">
                <a:cs typeface="Times New Roman" pitchFamily="18" charset="0"/>
              </a:rPr>
              <a:t> </a:t>
            </a:r>
            <a:r>
              <a:rPr lang="tr-TR" dirty="0" err="1">
                <a:cs typeface="Times New Roman" pitchFamily="18" charset="0"/>
              </a:rPr>
              <a:t>serebral</a:t>
            </a:r>
            <a:r>
              <a:rPr lang="tr-TR" dirty="0">
                <a:cs typeface="Times New Roman" pitchFamily="18" charset="0"/>
              </a:rPr>
              <a:t> </a:t>
            </a:r>
            <a:r>
              <a:rPr lang="tr-TR" dirty="0" err="1">
                <a:cs typeface="Times New Roman" pitchFamily="18" charset="0"/>
              </a:rPr>
              <a:t>perfüzyon</a:t>
            </a:r>
            <a:r>
              <a:rPr lang="tr-TR" dirty="0"/>
              <a:t> (Ueda-1990)</a:t>
            </a:r>
          </a:p>
          <a:p>
            <a:pPr eaLnBrk="1" hangingPunct="1">
              <a:lnSpc>
                <a:spcPct val="90000"/>
              </a:lnSpc>
              <a:defRPr/>
            </a:pPr>
            <a:r>
              <a:rPr lang="tr-TR" dirty="0">
                <a:cs typeface="Times New Roman" pitchFamily="18" charset="0"/>
              </a:rPr>
              <a:t>-Derin </a:t>
            </a:r>
            <a:r>
              <a:rPr lang="tr-TR" dirty="0" err="1">
                <a:cs typeface="Times New Roman" pitchFamily="18" charset="0"/>
              </a:rPr>
              <a:t>hipotermiyle</a:t>
            </a:r>
            <a:r>
              <a:rPr lang="tr-TR" dirty="0">
                <a:cs typeface="Times New Roman" pitchFamily="18" charset="0"/>
              </a:rPr>
              <a:t> birlikte </a:t>
            </a:r>
            <a:r>
              <a:rPr lang="tr-TR" dirty="0" err="1">
                <a:cs typeface="Times New Roman" pitchFamily="18" charset="0"/>
              </a:rPr>
              <a:t>greftten</a:t>
            </a:r>
            <a:r>
              <a:rPr lang="tr-TR" dirty="0">
                <a:cs typeface="Times New Roman" pitchFamily="18" charset="0"/>
              </a:rPr>
              <a:t> </a:t>
            </a:r>
            <a:r>
              <a:rPr lang="tr-TR" dirty="0" err="1">
                <a:cs typeface="Times New Roman" pitchFamily="18" charset="0"/>
              </a:rPr>
              <a:t>antegrat</a:t>
            </a:r>
            <a:r>
              <a:rPr lang="tr-TR" dirty="0">
                <a:cs typeface="Times New Roman" pitchFamily="18" charset="0"/>
              </a:rPr>
              <a:t> </a:t>
            </a:r>
            <a:r>
              <a:rPr lang="tr-TR" dirty="0" err="1">
                <a:cs typeface="Times New Roman" pitchFamily="18" charset="0"/>
              </a:rPr>
              <a:t>serebral</a:t>
            </a:r>
            <a:r>
              <a:rPr lang="tr-TR" dirty="0">
                <a:cs typeface="Times New Roman" pitchFamily="18" charset="0"/>
              </a:rPr>
              <a:t> </a:t>
            </a:r>
            <a:r>
              <a:rPr lang="tr-TR" dirty="0" err="1">
                <a:cs typeface="Times New Roman" pitchFamily="18" charset="0"/>
              </a:rPr>
              <a:t>perfüzyon</a:t>
            </a:r>
            <a:r>
              <a:rPr lang="tr-TR" dirty="0">
                <a:cs typeface="Times New Roman" pitchFamily="18" charset="0"/>
              </a:rPr>
              <a:t> </a:t>
            </a:r>
            <a:r>
              <a:rPr lang="tr-TR" dirty="0"/>
              <a:t>(Ergin-1994)</a:t>
            </a:r>
          </a:p>
          <a:p>
            <a:pPr eaLnBrk="1" hangingPunct="1">
              <a:lnSpc>
                <a:spcPct val="90000"/>
              </a:lnSpc>
              <a:defRPr/>
            </a:pPr>
            <a:r>
              <a:rPr lang="tr-TR" dirty="0">
                <a:cs typeface="Times New Roman" pitchFamily="18" charset="0"/>
              </a:rPr>
              <a:t>-Ilımlı (</a:t>
            </a:r>
            <a:r>
              <a:rPr lang="tr-TR" dirty="0" err="1">
                <a:cs typeface="Times New Roman" pitchFamily="18" charset="0"/>
              </a:rPr>
              <a:t>modere</a:t>
            </a:r>
            <a:r>
              <a:rPr lang="tr-TR" dirty="0">
                <a:cs typeface="Times New Roman" pitchFamily="18" charset="0"/>
              </a:rPr>
              <a:t>) </a:t>
            </a:r>
            <a:r>
              <a:rPr lang="tr-TR" dirty="0" err="1">
                <a:cs typeface="Times New Roman" pitchFamily="18" charset="0"/>
              </a:rPr>
              <a:t>hipotermiyle</a:t>
            </a:r>
            <a:r>
              <a:rPr lang="tr-TR" dirty="0">
                <a:cs typeface="Times New Roman" pitchFamily="18" charset="0"/>
              </a:rPr>
              <a:t> birlikte </a:t>
            </a:r>
            <a:r>
              <a:rPr lang="tr-TR" dirty="0" err="1">
                <a:cs typeface="Times New Roman" pitchFamily="18" charset="0"/>
              </a:rPr>
              <a:t>antegrat</a:t>
            </a:r>
            <a:r>
              <a:rPr lang="tr-TR" dirty="0">
                <a:cs typeface="Times New Roman" pitchFamily="18" charset="0"/>
              </a:rPr>
              <a:t> </a:t>
            </a:r>
            <a:r>
              <a:rPr lang="tr-TR" dirty="0" err="1">
                <a:cs typeface="Times New Roman" pitchFamily="18" charset="0"/>
              </a:rPr>
              <a:t>serebral</a:t>
            </a:r>
            <a:r>
              <a:rPr lang="tr-TR" dirty="0">
                <a:cs typeface="Times New Roman" pitchFamily="18" charset="0"/>
              </a:rPr>
              <a:t> </a:t>
            </a:r>
            <a:r>
              <a:rPr lang="tr-TR" dirty="0" err="1">
                <a:cs typeface="Times New Roman" pitchFamily="18" charset="0"/>
              </a:rPr>
              <a:t>perfüzyon</a:t>
            </a:r>
            <a:r>
              <a:rPr lang="tr-TR" dirty="0">
                <a:cs typeface="Times New Roman" pitchFamily="18" charset="0"/>
              </a:rPr>
              <a:t> </a:t>
            </a:r>
            <a:r>
              <a:rPr lang="tr-TR" dirty="0"/>
              <a:t>(Frist-1986, Matsuda-1989, Kazui-1986-89, Bachet-1986-91)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3" name="Rectangle 3"/>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4" name="Rectangle 4"/>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5" name="Rectangle 5"/>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6" name="Rectangle 6"/>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7" name="Rectangle 7"/>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8" name="Rectangle 8"/>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49" name="Rectangle 9"/>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0" name="Rectangle 10"/>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1" name="Rectangle 11"/>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2" name="Rectangle 12"/>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3" name="Rectangle 13"/>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4" name="Rectangle 14"/>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sp>
        <p:nvSpPr>
          <p:cNvPr id="10255" name="Rectangle 15"/>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1800"/>
          </a:p>
        </p:txBody>
      </p:sp>
      <p:pic>
        <p:nvPicPr>
          <p:cNvPr id="10256" name="Picture 16" descr="JTCVS 70 197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04800"/>
            <a:ext cx="5422900" cy="393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7" name="Rectangle 17"/>
          <p:cNvSpPr>
            <a:spLocks noChangeArrowheads="1"/>
          </p:cNvSpPr>
          <p:nvPr/>
        </p:nvSpPr>
        <p:spPr bwMode="auto">
          <a:xfrm>
            <a:off x="1371600" y="0"/>
            <a:ext cx="39925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tr-TR" sz="1600">
                <a:latin typeface="Times New Roman" panose="02020603050405020304" pitchFamily="18" charset="0"/>
                <a:cs typeface="Times New Roman" panose="02020603050405020304" pitchFamily="18" charset="0"/>
              </a:rPr>
              <a:t>J Thorac Cardiovasc Surg 1975 ,70:1051-1063</a:t>
            </a:r>
          </a:p>
        </p:txBody>
      </p:sp>
      <p:pic>
        <p:nvPicPr>
          <p:cNvPr id="10258" name="Picture 18" descr="JTCVS 70 1975 FIG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0650" y="3798888"/>
            <a:ext cx="24209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9" name="Picture 19" descr="fig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3663" y="177800"/>
            <a:ext cx="240347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0"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20800" y="4214813"/>
            <a:ext cx="3108325" cy="258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1066800" y="381000"/>
            <a:ext cx="670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altLang="tr-TR" sz="3600" dirty="0" err="1">
                <a:solidFill>
                  <a:schemeClr val="tx2"/>
                </a:solidFill>
                <a:effectLst>
                  <a:outerShdw blurRad="38100" dist="38100" dir="2700000" algn="tl">
                    <a:srgbClr val="000000"/>
                  </a:outerShdw>
                </a:effectLst>
              </a:rPr>
              <a:t>Antegrat</a:t>
            </a:r>
            <a:r>
              <a:rPr lang="en-US" altLang="tr-TR" sz="3600" dirty="0">
                <a:solidFill>
                  <a:schemeClr val="tx2"/>
                </a:solidFill>
                <a:effectLst>
                  <a:outerShdw blurRad="38100" dist="38100" dir="2700000" algn="tl">
                    <a:srgbClr val="000000"/>
                  </a:outerShdw>
                </a:effectLst>
                <a:latin typeface="Arial" panose="020B0604020202020204" pitchFamily="34" charset="0"/>
              </a:rPr>
              <a:t> </a:t>
            </a:r>
            <a:r>
              <a:rPr lang="tr-TR" altLang="tr-TR" sz="3600" dirty="0">
                <a:solidFill>
                  <a:schemeClr val="tx2"/>
                </a:solidFill>
                <a:effectLst>
                  <a:outerShdw blurRad="38100" dist="38100" dir="2700000" algn="tl">
                    <a:srgbClr val="000000"/>
                  </a:outerShdw>
                </a:effectLst>
                <a:latin typeface="Arial" panose="020B0604020202020204" pitchFamily="34" charset="0"/>
              </a:rPr>
              <a:t>S</a:t>
            </a:r>
            <a:r>
              <a:rPr lang="en-US" altLang="tr-TR" sz="3600" dirty="0" err="1">
                <a:solidFill>
                  <a:schemeClr val="tx2"/>
                </a:solidFill>
                <a:effectLst>
                  <a:outerShdw blurRad="38100" dist="38100" dir="2700000" algn="tl">
                    <a:srgbClr val="000000"/>
                  </a:outerShdw>
                </a:effectLst>
                <a:latin typeface="Arial" panose="020B0604020202020204" pitchFamily="34" charset="0"/>
              </a:rPr>
              <a:t>erebral</a:t>
            </a:r>
            <a:r>
              <a:rPr lang="en-US" altLang="tr-TR" sz="3600" dirty="0">
                <a:solidFill>
                  <a:schemeClr val="tx2"/>
                </a:solidFill>
                <a:effectLst>
                  <a:outerShdw blurRad="38100" dist="38100" dir="2700000" algn="tl">
                    <a:srgbClr val="000000"/>
                  </a:outerShdw>
                </a:effectLst>
                <a:latin typeface="Arial" panose="020B0604020202020204" pitchFamily="34" charset="0"/>
              </a:rPr>
              <a:t> Perf</a:t>
            </a:r>
            <a:r>
              <a:rPr lang="tr-TR" altLang="tr-TR" sz="3600" dirty="0" err="1">
                <a:solidFill>
                  <a:schemeClr val="tx2"/>
                </a:solidFill>
                <a:effectLst>
                  <a:outerShdw blurRad="38100" dist="38100" dir="2700000" algn="tl">
                    <a:srgbClr val="000000"/>
                  </a:outerShdw>
                </a:effectLst>
                <a:latin typeface="Arial" panose="020B0604020202020204" pitchFamily="34" charset="0"/>
              </a:rPr>
              <a:t>üzyon</a:t>
            </a:r>
            <a:endParaRPr lang="en-US" altLang="tr-TR" sz="3600" dirty="0">
              <a:solidFill>
                <a:schemeClr val="tx2"/>
              </a:solidFill>
              <a:effectLst>
                <a:outerShdw blurRad="38100" dist="38100" dir="2700000" algn="tl">
                  <a:srgbClr val="000000"/>
                </a:outerShdw>
              </a:effectLst>
              <a:latin typeface="Arial" panose="020B0604020202020204" pitchFamily="34" charset="0"/>
            </a:endParaRPr>
          </a:p>
        </p:txBody>
      </p:sp>
      <p:pic>
        <p:nvPicPr>
          <p:cNvPr id="29699" name="Picture 3" descr="Untitled-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209800"/>
            <a:ext cx="86868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ChangeArrowheads="1"/>
          </p:cNvSpPr>
          <p:nvPr/>
        </p:nvSpPr>
        <p:spPr bwMode="auto">
          <a:xfrm>
            <a:off x="685800" y="1143000"/>
            <a:ext cx="7696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tr-TR" sz="2800">
                <a:latin typeface="Times New Roman" panose="02020603050405020304" pitchFamily="18" charset="0"/>
                <a:cs typeface="Times New Roman" panose="02020603050405020304" pitchFamily="18" charset="0"/>
              </a:rPr>
              <a:t>Ann Thorac Surg. </a:t>
            </a:r>
            <a:r>
              <a:rPr lang="en-US" altLang="tr-TR" sz="3600">
                <a:latin typeface="Times New Roman" panose="02020603050405020304" pitchFamily="18" charset="0"/>
                <a:cs typeface="Times New Roman" panose="02020603050405020304" pitchFamily="18" charset="0"/>
              </a:rPr>
              <a:t>1986</a:t>
            </a:r>
            <a:r>
              <a:rPr lang="en-US" altLang="tr-TR" sz="2800">
                <a:latin typeface="Times New Roman" panose="02020603050405020304" pitchFamily="18" charset="0"/>
                <a:cs typeface="Times New Roman" panose="02020603050405020304" pitchFamily="18" charset="0"/>
              </a:rPr>
              <a:t> Sep;42(3):273-81</a:t>
            </a:r>
            <a:r>
              <a:rPr lang="en-US" altLang="tr-TR">
                <a:latin typeface="Times New Roman" panose="02020603050405020304" pitchFamily="18" charset="0"/>
              </a:rPr>
              <a:t> </a:t>
            </a:r>
            <a:endParaRPr lang="en-US" altLang="tr-TR" sz="5400">
              <a:latin typeface="Times New Roman" panose="02020603050405020304" pitchFamily="18" charset="0"/>
            </a:endParaRPr>
          </a:p>
        </p:txBody>
      </p:sp>
      <p:sp>
        <p:nvSpPr>
          <p:cNvPr id="2" name="Metin kutusu 1">
            <a:extLst>
              <a:ext uri="{FF2B5EF4-FFF2-40B4-BE49-F238E27FC236}">
                <a16:creationId xmlns:a16="http://schemas.microsoft.com/office/drawing/2014/main" id="{607A6486-C941-BC4B-B476-B65828155F8F}"/>
              </a:ext>
            </a:extLst>
          </p:cNvPr>
          <p:cNvSpPr txBox="1"/>
          <p:nvPr/>
        </p:nvSpPr>
        <p:spPr>
          <a:xfrm>
            <a:off x="5652120" y="4509120"/>
            <a:ext cx="2729880" cy="523220"/>
          </a:xfrm>
          <a:prstGeom prst="rect">
            <a:avLst/>
          </a:prstGeom>
          <a:noFill/>
        </p:spPr>
        <p:txBody>
          <a:bodyPr wrap="square" rtlCol="0">
            <a:spAutoFit/>
          </a:bodyPr>
          <a:lstStyle/>
          <a:p>
            <a:r>
              <a:rPr lang="tr-TR" sz="2800" dirty="0">
                <a:solidFill>
                  <a:srgbClr val="000000"/>
                </a:solidFill>
              </a:rPr>
              <a:t>% 30 </a:t>
            </a:r>
            <a:r>
              <a:rPr lang="tr-TR" sz="2800" dirty="0" err="1">
                <a:solidFill>
                  <a:srgbClr val="000000"/>
                </a:solidFill>
              </a:rPr>
              <a:t>mortalite</a:t>
            </a:r>
            <a:endParaRPr lang="tr-TR" sz="2800" dirty="0">
              <a:solidFill>
                <a:srgbClr val="000000"/>
              </a:solidFill>
            </a:endParaRPr>
          </a:p>
        </p:txBody>
      </p:sp>
    </p:spTree>
    <p:extLst>
      <p:ext uri="{BB962C8B-B14F-4D97-AF65-F5344CB8AC3E}">
        <p14:creationId xmlns:p14="http://schemas.microsoft.com/office/powerpoint/2010/main" val="3619380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68313" y="115888"/>
            <a:ext cx="8229600" cy="558800"/>
          </a:xfrm>
        </p:spPr>
        <p:txBody>
          <a:bodyPr/>
          <a:lstStyle/>
          <a:p>
            <a:pPr>
              <a:defRPr/>
            </a:pPr>
            <a:r>
              <a:rPr lang="tr-TR" sz="4000"/>
              <a:t>Ilımlı Hipotermi-Bilateral ASP</a:t>
            </a:r>
          </a:p>
        </p:txBody>
      </p:sp>
      <p:sp>
        <p:nvSpPr>
          <p:cNvPr id="101379" name="Rectangle 3"/>
          <p:cNvSpPr>
            <a:spLocks noGrp="1" noChangeArrowheads="1"/>
          </p:cNvSpPr>
          <p:nvPr>
            <p:ph type="body" sz="half" idx="1"/>
          </p:nvPr>
        </p:nvSpPr>
        <p:spPr>
          <a:xfrm>
            <a:off x="179388" y="981074"/>
            <a:ext cx="5040684" cy="5688285"/>
          </a:xfrm>
        </p:spPr>
        <p:txBody>
          <a:bodyPr/>
          <a:lstStyle/>
          <a:p>
            <a:pPr>
              <a:buFont typeface="Wingdings" panose="05000000000000000000" pitchFamily="2" charset="2"/>
              <a:buNone/>
              <a:defRPr/>
            </a:pPr>
            <a:r>
              <a:rPr lang="tr-TR" sz="2800" dirty="0"/>
              <a:t>* </a:t>
            </a:r>
            <a:r>
              <a:rPr lang="tr-TR" sz="2800" dirty="0" err="1"/>
              <a:t>Kazui</a:t>
            </a:r>
            <a:r>
              <a:rPr lang="tr-TR" sz="2800" dirty="0"/>
              <a:t>: Balonlu </a:t>
            </a:r>
            <a:r>
              <a:rPr lang="tr-TR" sz="2800" dirty="0" err="1"/>
              <a:t>kateterle</a:t>
            </a:r>
            <a:r>
              <a:rPr lang="tr-TR" sz="2800" dirty="0"/>
              <a:t> </a:t>
            </a:r>
            <a:r>
              <a:rPr lang="tr-TR" sz="2800" dirty="0" err="1"/>
              <a:t>perfüzyon</a:t>
            </a:r>
            <a:r>
              <a:rPr lang="tr-TR" sz="2800" dirty="0"/>
              <a:t>-</a:t>
            </a:r>
          </a:p>
          <a:p>
            <a:pPr>
              <a:buFont typeface="Wingdings" panose="05000000000000000000" pitchFamily="2" charset="2"/>
              <a:buNone/>
              <a:defRPr/>
            </a:pPr>
            <a:r>
              <a:rPr lang="tr-TR" sz="2800" dirty="0"/>
              <a:t>   2 damar  (25</a:t>
            </a:r>
            <a:r>
              <a:rPr lang="en-US" sz="2800" dirty="0"/>
              <a:t>º</a:t>
            </a:r>
            <a:r>
              <a:rPr lang="tr-TR" sz="2800" dirty="0"/>
              <a:t>C), </a:t>
            </a:r>
          </a:p>
          <a:p>
            <a:pPr>
              <a:buFont typeface="Wingdings" panose="05000000000000000000" pitchFamily="2" charset="2"/>
              <a:buNone/>
              <a:defRPr/>
            </a:pPr>
            <a:r>
              <a:rPr lang="tr-TR" sz="2800" dirty="0"/>
              <a:t>   tek damar (20</a:t>
            </a:r>
            <a:r>
              <a:rPr lang="en-US" sz="2800" dirty="0"/>
              <a:t>º</a:t>
            </a:r>
            <a:r>
              <a:rPr lang="tr-TR" sz="2800" dirty="0"/>
              <a:t>C), 10ml/kg/</a:t>
            </a:r>
            <a:r>
              <a:rPr lang="tr-TR" sz="2800" dirty="0" err="1"/>
              <a:t>dk</a:t>
            </a:r>
            <a:r>
              <a:rPr lang="tr-TR" sz="2800" dirty="0"/>
              <a:t>, 40-50 </a:t>
            </a:r>
            <a:r>
              <a:rPr lang="tr-TR" sz="2800" dirty="0" err="1"/>
              <a:t>mmHg</a:t>
            </a:r>
            <a:endParaRPr lang="tr-TR" sz="2800" dirty="0"/>
          </a:p>
          <a:p>
            <a:pPr>
              <a:buFont typeface="Wingdings" panose="05000000000000000000" pitchFamily="2" charset="2"/>
              <a:buNone/>
              <a:defRPr/>
            </a:pPr>
            <a:endParaRPr lang="tr-TR" sz="2800" dirty="0"/>
          </a:p>
          <a:p>
            <a:pPr>
              <a:buFont typeface="Arial" panose="020B0604020202020204" pitchFamily="34" charset="0"/>
              <a:buChar char="•"/>
              <a:defRPr/>
            </a:pPr>
            <a:r>
              <a:rPr lang="tr-TR" sz="2800" dirty="0" err="1"/>
              <a:t>Bachet</a:t>
            </a:r>
            <a:r>
              <a:rPr lang="tr-TR" sz="2800" dirty="0"/>
              <a:t>: </a:t>
            </a:r>
            <a:r>
              <a:rPr lang="tr-TR" sz="2800" dirty="0" err="1"/>
              <a:t>Brakiosefalik</a:t>
            </a:r>
            <a:r>
              <a:rPr lang="tr-TR" sz="2800" dirty="0"/>
              <a:t> arter </a:t>
            </a:r>
            <a:r>
              <a:rPr lang="tr-TR" sz="2800" dirty="0" err="1"/>
              <a:t>kanülasyonu</a:t>
            </a:r>
            <a:r>
              <a:rPr lang="tr-TR" sz="2800" dirty="0"/>
              <a:t> (vücut 25-28</a:t>
            </a:r>
            <a:r>
              <a:rPr lang="en-US" sz="2800" dirty="0"/>
              <a:t>º</a:t>
            </a:r>
            <a:r>
              <a:rPr lang="tr-TR" sz="2800" dirty="0"/>
              <a:t>C </a:t>
            </a:r>
            <a:r>
              <a:rPr lang="tr-TR" sz="2800" dirty="0" err="1"/>
              <a:t>Perfüzat</a:t>
            </a:r>
            <a:r>
              <a:rPr lang="tr-TR" sz="2800" dirty="0"/>
              <a:t> 6-12</a:t>
            </a:r>
            <a:r>
              <a:rPr lang="en-US" sz="2800" dirty="0"/>
              <a:t>º</a:t>
            </a:r>
            <a:r>
              <a:rPr lang="tr-TR" sz="2800" dirty="0"/>
              <a:t>C)</a:t>
            </a:r>
          </a:p>
          <a:p>
            <a:pPr>
              <a:buFont typeface="Arial" panose="020B0604020202020204" pitchFamily="34" charset="0"/>
              <a:buChar char="•"/>
              <a:defRPr/>
            </a:pPr>
            <a:r>
              <a:rPr lang="tr-TR" sz="2800" dirty="0"/>
              <a:t>3 teknikte de alt vücut </a:t>
            </a:r>
            <a:r>
              <a:rPr lang="tr-TR" sz="2800" dirty="0" err="1"/>
              <a:t>perfüze</a:t>
            </a:r>
            <a:r>
              <a:rPr lang="tr-TR" sz="2800" dirty="0"/>
              <a:t> edildi.</a:t>
            </a:r>
          </a:p>
        </p:txBody>
      </p:sp>
      <p:pic>
        <p:nvPicPr>
          <p:cNvPr id="21508"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716463" y="765175"/>
            <a:ext cx="3889375" cy="2954338"/>
          </a:xfrm>
          <a:noFill/>
        </p:spPr>
      </p:pic>
      <p:pic>
        <p:nvPicPr>
          <p:cNvPr id="21509" name="Picture 5"/>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202363" y="3357563"/>
            <a:ext cx="2138362" cy="3384550"/>
          </a:xfrm>
          <a:noFill/>
        </p:spPr>
      </p:pic>
    </p:spTree>
  </p:cSld>
  <p:clrMapOvr>
    <a:masterClrMapping/>
  </p:clrMapOvr>
</p:sld>
</file>

<file path=ppt/theme/theme1.xml><?xml version="1.0" encoding="utf-8"?>
<a:theme xmlns:a="http://schemas.openxmlformats.org/drawingml/2006/main" name="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3437</TotalTime>
  <Words>1547</Words>
  <Application>Microsoft Macintosh PowerPoint</Application>
  <PresentationFormat>Ekran Gösterisi (4:3)</PresentationFormat>
  <Paragraphs>238</Paragraphs>
  <Slides>37</Slides>
  <Notes>3</Notes>
  <HiddenSlides>0</HiddenSlides>
  <MMClips>0</MMClips>
  <ScaleCrop>false</ScaleCrop>
  <HeadingPairs>
    <vt:vector size="8" baseType="variant">
      <vt:variant>
        <vt:lpstr>Kullanılan Yazı Tipleri</vt:lpstr>
      </vt:variant>
      <vt:variant>
        <vt:i4>8</vt:i4>
      </vt:variant>
      <vt:variant>
        <vt:lpstr>Tema</vt:lpstr>
      </vt:variant>
      <vt:variant>
        <vt:i4>3</vt:i4>
      </vt:variant>
      <vt:variant>
        <vt:lpstr>Eklenmiş OLE Hizmet Programları</vt:lpstr>
      </vt:variant>
      <vt:variant>
        <vt:i4>2</vt:i4>
      </vt:variant>
      <vt:variant>
        <vt:lpstr>Slayt Başlıkları</vt:lpstr>
      </vt:variant>
      <vt:variant>
        <vt:i4>37</vt:i4>
      </vt:variant>
    </vt:vector>
  </HeadingPairs>
  <TitlesOfParts>
    <vt:vector size="50" baseType="lpstr">
      <vt:lpstr>AdvPSA88A</vt:lpstr>
      <vt:lpstr>Arial</vt:lpstr>
      <vt:lpstr>Calibri</vt:lpstr>
      <vt:lpstr>Calibri Light</vt:lpstr>
      <vt:lpstr>Helvetica</vt:lpstr>
      <vt:lpstr>JansonTextLT</vt:lpstr>
      <vt:lpstr>Times New Roman</vt:lpstr>
      <vt:lpstr>Wingdings</vt:lpstr>
      <vt:lpstr>Huzme</vt:lpstr>
      <vt:lpstr>Office Teması</vt:lpstr>
      <vt:lpstr>1_Office Teması</vt:lpstr>
      <vt:lpstr>Image</vt:lpstr>
      <vt:lpstr>Photo Editor Fotoğrafı</vt:lpstr>
      <vt:lpstr>Antegrat Beyin Perfüzyonu Uygulama Yöntemleri </vt:lpstr>
      <vt:lpstr>Boz madde</vt:lpstr>
      <vt:lpstr>PowerPoint Sunusu</vt:lpstr>
      <vt:lpstr>Otoregülasyon</vt:lpstr>
      <vt:lpstr>Beyin korunmasında amaç</vt:lpstr>
      <vt:lpstr>Beyin Koruma Yöntemleri</vt:lpstr>
      <vt:lpstr>PowerPoint Sunusu</vt:lpstr>
      <vt:lpstr>PowerPoint Sunusu</vt:lpstr>
      <vt:lpstr>Ilımlı Hipotermi-Bilateral ASP</vt:lpstr>
      <vt:lpstr>Ilımlı Hipotermi-Tek taraflı ASP </vt:lpstr>
      <vt:lpstr>HSA+Greftten Antegrat Beyin Perfüzyonu</vt:lpstr>
      <vt:lpstr>PowerPoint Sunusu</vt:lpstr>
      <vt:lpstr>PowerPoint Sunusu</vt:lpstr>
      <vt:lpstr>PowerPoint Sunusu</vt:lpstr>
      <vt:lpstr>HSA+Greftten Antegrat Beyin Perfüzyonu</vt:lpstr>
      <vt:lpstr>Deneysel-ASP-Literatür</vt:lpstr>
      <vt:lpstr>Ilımlı ASP-Literatür</vt:lpstr>
      <vt:lpstr>Klinik Uygulamalar</vt:lpstr>
      <vt:lpstr>PowerPoint Sunusu</vt:lpstr>
      <vt:lpstr>PowerPoint Sunusu</vt:lpstr>
      <vt:lpstr>PowerPoint Sunusu</vt:lpstr>
      <vt:lpstr>Alt vücut perfüzyonu gerekli mi?</vt:lpstr>
      <vt:lpstr>pH İdaresi</vt:lpstr>
      <vt:lpstr>Optimum Hematokrit</vt:lpstr>
      <vt:lpstr>PowerPoint Sunusu</vt:lpstr>
      <vt:lpstr>PowerPoint Sunusu</vt:lpstr>
      <vt:lpstr>PowerPoint Sunusu</vt:lpstr>
      <vt:lpstr>Norton EL, Wu X, Kim KM, Patel HJ, Deeb GM, Yang B. Unilateral is comparable to bilateral antegrade cerebral perfusion in acute type A aortic dissection repair. J Thorac Cardiovasc Surg. 2020;160(3):617-625.e5. </vt:lpstr>
      <vt:lpstr>PowerPoint Sunusu</vt:lpstr>
      <vt:lpstr>Antegrat beyin perfüzyonunda uygulamamız</vt:lpstr>
      <vt:lpstr>PowerPoint Sunusu</vt:lpstr>
      <vt:lpstr>PowerPoint Sunusu</vt:lpstr>
      <vt:lpstr>PowerPoint Sunusu</vt:lpstr>
      <vt:lpstr>Antegrat serebral perfüzyon </vt:lpstr>
      <vt:lpstr>Teşekkür ederim.</vt:lpstr>
      <vt:lpstr>Hangi durumda sadece HSA?</vt:lpstr>
      <vt:lpstr>Hangi durumda Hipotermi+ASP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Antegrat Beyin Perfüzyonu Uygulama Yöntemleri ve Klinik Sonuçları </dc:title>
  <dc:creator>ANIL APAYDIN</dc:creator>
  <cp:lastModifiedBy>ANIL APAYDIN</cp:lastModifiedBy>
  <cp:revision>69</cp:revision>
  <dcterms:created xsi:type="dcterms:W3CDTF">2020-08-25T12:18:32Z</dcterms:created>
  <dcterms:modified xsi:type="dcterms:W3CDTF">2021-11-04T16:47:59Z</dcterms:modified>
</cp:coreProperties>
</file>