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Lst>
  <p:sldSz cy="6858000" cx="9144000"/>
  <p:notesSz cx="6858000" cy="9144000"/>
  <p:embeddedFontLst>
    <p:embeddedFont>
      <p:font typeface="Century Schoolbook"/>
      <p:regular r:id="rId48"/>
      <p:bold r:id="rId49"/>
      <p:italic r:id="rId50"/>
      <p:boldItalic r:id="rId51"/>
    </p:embeddedFont>
    <p:embeddedFont>
      <p:font typeface="Arial Black"/>
      <p:regular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53" roundtripDataSignature="AMtx7mgOi/KBmZ+DuT6BcEixHTrIyC7CL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CenturySchoolbook-regular.fntdata"/><Relationship Id="rId47" Type="http://schemas.openxmlformats.org/officeDocument/2006/relationships/slide" Target="slides/slide42.xml"/><Relationship Id="rId49" Type="http://schemas.openxmlformats.org/officeDocument/2006/relationships/font" Target="fonts/CenturySchoolbook-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CenturySchoolbook-boldItalic.fntdata"/><Relationship Id="rId50" Type="http://schemas.openxmlformats.org/officeDocument/2006/relationships/font" Target="fonts/CenturySchoolbook-italic.fntdata"/><Relationship Id="rId53" Type="http://customschemas.google.com/relationships/presentationmetadata" Target="metadata"/><Relationship Id="rId52" Type="http://schemas.openxmlformats.org/officeDocument/2006/relationships/font" Target="fonts/ArialBlack-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tr-T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90" name="Google Shape;190;p8: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tr-TR"/>
              <a:t>NAMIK KEMAL ÜNİVERSİTESİ KALP DAMAR CERRAHİ ANABİLİM DALI 2018</a:t>
            </a:r>
            <a:endParaRPr/>
          </a:p>
        </p:txBody>
      </p:sp>
      <p:sp>
        <p:nvSpPr>
          <p:cNvPr id="191" name="Google Shape;191;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 name="Google Shape;374;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1" name="Google Shape;381;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9" name="Google Shape;409;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3" name="Google Shape;423;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 Slaydı" showMasterSp="0" type="title">
  <p:cSld name="TITLE">
    <p:bg>
      <p:bgPr>
        <a:solidFill>
          <a:schemeClr val="lt1"/>
        </a:solidFill>
      </p:bgPr>
    </p:bg>
    <p:spTree>
      <p:nvGrpSpPr>
        <p:cNvPr id="21" name="Shape 21"/>
        <p:cNvGrpSpPr/>
        <p:nvPr/>
      </p:nvGrpSpPr>
      <p:grpSpPr>
        <a:xfrm>
          <a:off x="0" y="0"/>
          <a:ext cx="0" cy="0"/>
          <a:chOff x="0" y="0"/>
          <a:chExt cx="0" cy="0"/>
        </a:xfrm>
      </p:grpSpPr>
      <p:sp>
        <p:nvSpPr>
          <p:cNvPr id="22" name="Google Shape;22;p44"/>
          <p:cNvSpPr txBox="1"/>
          <p:nvPr>
            <p:ph type="ctrTitle"/>
          </p:nvPr>
        </p:nvSpPr>
        <p:spPr>
          <a:xfrm>
            <a:off x="2286000" y="3124200"/>
            <a:ext cx="6172200" cy="1894362"/>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3000"/>
              <a:buFont typeface="Century Schoolbook"/>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4"/>
          <p:cNvSpPr txBox="1"/>
          <p:nvPr>
            <p:ph idx="1" type="subTitle"/>
          </p:nvPr>
        </p:nvSpPr>
        <p:spPr>
          <a:xfrm>
            <a:off x="2286000" y="5003322"/>
            <a:ext cx="6172200" cy="1371600"/>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260"/>
              <a:buNone/>
              <a:defRPr b="1" sz="1800">
                <a:solidFill>
                  <a:schemeClr val="dk2"/>
                </a:solidFill>
              </a:defRPr>
            </a:lvl1pPr>
            <a:lvl2pPr lvl="1" algn="ctr">
              <a:spcBef>
                <a:spcPts val="360"/>
              </a:spcBef>
              <a:spcAft>
                <a:spcPts val="0"/>
              </a:spcAft>
              <a:buSzPts val="1440"/>
              <a:buNone/>
              <a:defRPr/>
            </a:lvl2pPr>
            <a:lvl3pPr lvl="2" algn="ctr">
              <a:spcBef>
                <a:spcPts val="360"/>
              </a:spcBef>
              <a:spcAft>
                <a:spcPts val="0"/>
              </a:spcAft>
              <a:buSzPts val="1080"/>
              <a:buNone/>
              <a:defRPr/>
            </a:lvl3pPr>
            <a:lvl4pPr lvl="3" algn="ctr">
              <a:spcBef>
                <a:spcPts val="360"/>
              </a:spcBef>
              <a:spcAft>
                <a:spcPts val="0"/>
              </a:spcAft>
              <a:buSzPts val="1080"/>
              <a:buNone/>
              <a:defRPr/>
            </a:lvl4pPr>
            <a:lvl5pPr lvl="4" algn="ctr">
              <a:spcBef>
                <a:spcPts val="360"/>
              </a:spcBef>
              <a:spcAft>
                <a:spcPts val="0"/>
              </a:spcAft>
              <a:buSzPts val="1224"/>
              <a:buNone/>
              <a:defRPr/>
            </a:lvl5pPr>
            <a:lvl6pPr lvl="5" algn="ctr">
              <a:spcBef>
                <a:spcPts val="360"/>
              </a:spcBef>
              <a:spcAft>
                <a:spcPts val="0"/>
              </a:spcAft>
              <a:buSzPts val="1800"/>
              <a:buNone/>
              <a:defRPr/>
            </a:lvl6pPr>
            <a:lvl7pPr lvl="6" algn="ctr">
              <a:spcBef>
                <a:spcPts val="360"/>
              </a:spcBef>
              <a:spcAft>
                <a:spcPts val="0"/>
              </a:spcAft>
              <a:buSzPts val="108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p:txBody>
      </p:sp>
      <p:sp>
        <p:nvSpPr>
          <p:cNvPr id="24" name="Google Shape;24;p44"/>
          <p:cNvSpPr txBox="1"/>
          <p:nvPr>
            <p:ph idx="10" type="dt"/>
          </p:nvPr>
        </p:nvSpPr>
        <p:spPr>
          <a:xfrm rot="5400000">
            <a:off x="7764621" y="1174097"/>
            <a:ext cx="2286000" cy="3810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4"/>
          <p:cNvSpPr txBox="1"/>
          <p:nvPr>
            <p:ph idx="11" type="ftr"/>
          </p:nvPr>
        </p:nvSpPr>
        <p:spPr>
          <a:xfrm rot="5400000">
            <a:off x="7077269" y="4181669"/>
            <a:ext cx="36576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4"/>
          <p:cNvSpPr/>
          <p:nvPr/>
        </p:nvSpPr>
        <p:spPr>
          <a:xfrm>
            <a:off x="381000" y="0"/>
            <a:ext cx="609600" cy="6858000"/>
          </a:xfrm>
          <a:prstGeom prst="rect">
            <a:avLst/>
          </a:prstGeom>
          <a:solidFill>
            <a:srgbClr val="FEC2AC">
              <a:alpha val="5372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7" name="Google Shape;27;p44"/>
          <p:cNvSpPr/>
          <p:nvPr/>
        </p:nvSpPr>
        <p:spPr>
          <a:xfrm>
            <a:off x="276336" y="0"/>
            <a:ext cx="104664" cy="6858000"/>
          </a:xfrm>
          <a:prstGeom prst="rect">
            <a:avLst/>
          </a:prstGeom>
          <a:solidFill>
            <a:srgbClr val="FFD8CC">
              <a:alpha val="3568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8" name="Google Shape;28;p44"/>
          <p:cNvSpPr/>
          <p:nvPr/>
        </p:nvSpPr>
        <p:spPr>
          <a:xfrm>
            <a:off x="990600" y="0"/>
            <a:ext cx="181872" cy="6858000"/>
          </a:xfrm>
          <a:prstGeom prst="rect">
            <a:avLst/>
          </a:prstGeom>
          <a:solidFill>
            <a:srgbClr val="FFD8CC">
              <a:alpha val="6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9" name="Google Shape;29;p44"/>
          <p:cNvSpPr/>
          <p:nvPr/>
        </p:nvSpPr>
        <p:spPr>
          <a:xfrm>
            <a:off x="1141320" y="0"/>
            <a:ext cx="230280" cy="6858000"/>
          </a:xfrm>
          <a:prstGeom prst="rect">
            <a:avLst/>
          </a:prstGeom>
          <a:solidFill>
            <a:srgbClr val="FFEDE7">
              <a:alpha val="7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30" name="Google Shape;30;p44"/>
          <p:cNvCxnSpPr/>
          <p:nvPr/>
        </p:nvCxnSpPr>
        <p:spPr>
          <a:xfrm>
            <a:off x="106344" y="0"/>
            <a:ext cx="0" cy="6858000"/>
          </a:xfrm>
          <a:prstGeom prst="straightConnector1">
            <a:avLst/>
          </a:prstGeom>
          <a:noFill/>
          <a:ln cap="flat" cmpd="sng" w="57150">
            <a:solidFill>
              <a:srgbClr val="FEC2AC">
                <a:alpha val="72941"/>
              </a:srgbClr>
            </a:solidFill>
            <a:prstDash val="solid"/>
            <a:round/>
            <a:headEnd len="sm" w="sm" type="none"/>
            <a:tailEnd len="sm" w="sm" type="none"/>
          </a:ln>
        </p:spPr>
      </p:cxnSp>
      <p:cxnSp>
        <p:nvCxnSpPr>
          <p:cNvPr id="31" name="Google Shape;31;p44"/>
          <p:cNvCxnSpPr/>
          <p:nvPr/>
        </p:nvCxnSpPr>
        <p:spPr>
          <a:xfrm>
            <a:off x="914400" y="0"/>
            <a:ext cx="0" cy="6858000"/>
          </a:xfrm>
          <a:prstGeom prst="straightConnector1">
            <a:avLst/>
          </a:prstGeom>
          <a:noFill/>
          <a:ln cap="flat" cmpd="sng" w="57150">
            <a:solidFill>
              <a:srgbClr val="FFEDE7">
                <a:alpha val="82745"/>
              </a:srgbClr>
            </a:solidFill>
            <a:prstDash val="solid"/>
            <a:round/>
            <a:headEnd len="sm" w="sm" type="none"/>
            <a:tailEnd len="sm" w="sm" type="none"/>
          </a:ln>
        </p:spPr>
      </p:cxnSp>
      <p:cxnSp>
        <p:nvCxnSpPr>
          <p:cNvPr id="32" name="Google Shape;32;p44"/>
          <p:cNvCxnSpPr/>
          <p:nvPr/>
        </p:nvCxnSpPr>
        <p:spPr>
          <a:xfrm>
            <a:off x="854112" y="0"/>
            <a:ext cx="0" cy="6858000"/>
          </a:xfrm>
          <a:prstGeom prst="straightConnector1">
            <a:avLst/>
          </a:prstGeom>
          <a:noFill/>
          <a:ln cap="flat" cmpd="sng" w="57150">
            <a:solidFill>
              <a:srgbClr val="FEC2AC"/>
            </a:solidFill>
            <a:prstDash val="solid"/>
            <a:round/>
            <a:headEnd len="sm" w="sm" type="none"/>
            <a:tailEnd len="sm" w="sm" type="none"/>
          </a:ln>
        </p:spPr>
      </p:cxnSp>
      <p:cxnSp>
        <p:nvCxnSpPr>
          <p:cNvPr id="33" name="Google Shape;33;p44"/>
          <p:cNvCxnSpPr/>
          <p:nvPr/>
        </p:nvCxnSpPr>
        <p:spPr>
          <a:xfrm>
            <a:off x="1726640" y="0"/>
            <a:ext cx="0" cy="6858000"/>
          </a:xfrm>
          <a:prstGeom prst="straightConnector1">
            <a:avLst/>
          </a:prstGeom>
          <a:noFill/>
          <a:ln cap="flat" cmpd="sng" w="28575">
            <a:solidFill>
              <a:srgbClr val="FEC2AC">
                <a:alpha val="81960"/>
              </a:srgbClr>
            </a:solidFill>
            <a:prstDash val="solid"/>
            <a:round/>
            <a:headEnd len="sm" w="sm" type="none"/>
            <a:tailEnd len="sm" w="sm" type="none"/>
          </a:ln>
        </p:spPr>
      </p:cxnSp>
      <p:cxnSp>
        <p:nvCxnSpPr>
          <p:cNvPr id="34" name="Google Shape;34;p44"/>
          <p:cNvCxnSpPr/>
          <p:nvPr/>
        </p:nvCxnSpPr>
        <p:spPr>
          <a:xfrm>
            <a:off x="1066800" y="0"/>
            <a:ext cx="0" cy="6858000"/>
          </a:xfrm>
          <a:prstGeom prst="straightConnector1">
            <a:avLst/>
          </a:prstGeom>
          <a:noFill/>
          <a:ln cap="flat" cmpd="sng" w="9525">
            <a:solidFill>
              <a:srgbClr val="FEC2AC"/>
            </a:solidFill>
            <a:prstDash val="solid"/>
            <a:round/>
            <a:headEnd len="sm" w="sm" type="none"/>
            <a:tailEnd len="sm" w="sm" type="none"/>
          </a:ln>
        </p:spPr>
      </p:cxnSp>
      <p:cxnSp>
        <p:nvCxnSpPr>
          <p:cNvPr id="35" name="Google Shape;35;p44"/>
          <p:cNvCxnSpPr/>
          <p:nvPr/>
        </p:nvCxnSpPr>
        <p:spPr>
          <a:xfrm>
            <a:off x="9113856" y="0"/>
            <a:ext cx="0" cy="6858000"/>
          </a:xfrm>
          <a:prstGeom prst="straightConnector1">
            <a:avLst/>
          </a:prstGeom>
          <a:noFill/>
          <a:ln cap="flat" cmpd="thickThin" w="57150">
            <a:solidFill>
              <a:srgbClr val="FEC2AC"/>
            </a:solidFill>
            <a:prstDash val="solid"/>
            <a:round/>
            <a:headEnd len="sm" w="sm" type="none"/>
            <a:tailEnd len="sm" w="sm" type="none"/>
          </a:ln>
        </p:spPr>
      </p:cxnSp>
      <p:sp>
        <p:nvSpPr>
          <p:cNvPr id="36" name="Google Shape;36;p44"/>
          <p:cNvSpPr/>
          <p:nvPr/>
        </p:nvSpPr>
        <p:spPr>
          <a:xfrm>
            <a:off x="1219200" y="0"/>
            <a:ext cx="76200" cy="6858000"/>
          </a:xfrm>
          <a:prstGeom prst="rect">
            <a:avLst/>
          </a:prstGeom>
          <a:solidFill>
            <a:srgbClr val="FEC2AC">
              <a:alpha val="5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7" name="Google Shape;37;p44"/>
          <p:cNvSpPr/>
          <p:nvPr/>
        </p:nvSpPr>
        <p:spPr>
          <a:xfrm>
            <a:off x="609600" y="3429000"/>
            <a:ext cx="1295400" cy="129540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8" name="Google Shape;38;p44"/>
          <p:cNvSpPr/>
          <p:nvPr/>
        </p:nvSpPr>
        <p:spPr>
          <a:xfrm>
            <a:off x="1309632" y="4866752"/>
            <a:ext cx="641424" cy="64142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9" name="Google Shape;39;p44"/>
          <p:cNvSpPr/>
          <p:nvPr/>
        </p:nvSpPr>
        <p:spPr>
          <a:xfrm>
            <a:off x="1091080" y="5500632"/>
            <a:ext cx="137160" cy="13716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40" name="Google Shape;40;p44"/>
          <p:cNvSpPr/>
          <p:nvPr/>
        </p:nvSpPr>
        <p:spPr>
          <a:xfrm>
            <a:off x="1664208" y="5788152"/>
            <a:ext cx="274320" cy="27432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41" name="Google Shape;41;p44"/>
          <p:cNvSpPr/>
          <p:nvPr/>
        </p:nvSpPr>
        <p:spPr>
          <a:xfrm>
            <a:off x="1905000" y="4495800"/>
            <a:ext cx="365760" cy="36576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42" name="Google Shape;42;p44"/>
          <p:cNvSpPr txBox="1"/>
          <p:nvPr>
            <p:ph idx="12" type="sldNum"/>
          </p:nvPr>
        </p:nvSpPr>
        <p:spPr>
          <a:xfrm>
            <a:off x="1325544" y="4928702"/>
            <a:ext cx="609600" cy="51752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 ve İçerik" type="obj">
  <p:cSld name="OBJECT">
    <p:spTree>
      <p:nvGrpSpPr>
        <p:cNvPr id="43" name="Shape 43"/>
        <p:cNvGrpSpPr/>
        <p:nvPr/>
      </p:nvGrpSpPr>
      <p:grpSpPr>
        <a:xfrm>
          <a:off x="0" y="0"/>
          <a:ext cx="0" cy="0"/>
          <a:chOff x="0" y="0"/>
          <a:chExt cx="0" cy="0"/>
        </a:xfrm>
      </p:grpSpPr>
      <p:sp>
        <p:nvSpPr>
          <p:cNvPr id="44" name="Google Shape;44;p45"/>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45"/>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6" name="Google Shape;46;p45"/>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45"/>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tr-TR"/>
              <a:t>‹#›</a:t>
            </a:fld>
            <a:endParaRPr/>
          </a:p>
        </p:txBody>
      </p:sp>
      <p:sp>
        <p:nvSpPr>
          <p:cNvPr id="48" name="Google Shape;48;p45"/>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ölüm Üstbilgisi" showMasterSp="0" type="secHead">
  <p:cSld name="SECTION_HEADER">
    <p:bg>
      <p:bgPr>
        <a:solidFill>
          <a:schemeClr val="dk2"/>
        </a:solidFill>
      </p:bgPr>
    </p:bg>
    <p:spTree>
      <p:nvGrpSpPr>
        <p:cNvPr id="49" name="Shape 49"/>
        <p:cNvGrpSpPr/>
        <p:nvPr/>
      </p:nvGrpSpPr>
      <p:grpSpPr>
        <a:xfrm>
          <a:off x="0" y="0"/>
          <a:ext cx="0" cy="0"/>
          <a:chOff x="0" y="0"/>
          <a:chExt cx="0" cy="0"/>
        </a:xfrm>
      </p:grpSpPr>
      <p:sp>
        <p:nvSpPr>
          <p:cNvPr id="50" name="Google Shape;50;p46"/>
          <p:cNvSpPr txBox="1"/>
          <p:nvPr>
            <p:ph type="title"/>
          </p:nvPr>
        </p:nvSpPr>
        <p:spPr>
          <a:xfrm>
            <a:off x="2286000" y="2895600"/>
            <a:ext cx="6172200" cy="205359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3000"/>
              <a:buFont typeface="Century Schoolbook"/>
              <a:buNone/>
              <a:defRPr b="1" sz="3000" cap="small"/>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46"/>
          <p:cNvSpPr txBox="1"/>
          <p:nvPr>
            <p:ph idx="1" type="body"/>
          </p:nvPr>
        </p:nvSpPr>
        <p:spPr>
          <a:xfrm>
            <a:off x="2286000" y="5010150"/>
            <a:ext cx="6172200" cy="1371600"/>
          </a:xfrm>
          <a:prstGeom prst="rect">
            <a:avLst/>
          </a:prstGeom>
          <a:noFill/>
          <a:ln>
            <a:noFill/>
          </a:ln>
        </p:spPr>
        <p:txBody>
          <a:bodyPr anchorCtr="0" anchor="t" bIns="45700" lIns="91425" spcFirstLastPara="1" rIns="91425" wrap="square" tIns="45700">
            <a:normAutofit/>
          </a:bodyPr>
          <a:lstStyle>
            <a:lvl1pPr indent="-228600" lvl="0" marL="457200" algn="l">
              <a:spcBef>
                <a:spcPts val="600"/>
              </a:spcBef>
              <a:spcAft>
                <a:spcPts val="0"/>
              </a:spcAft>
              <a:buSzPts val="1260"/>
              <a:buNone/>
              <a:defRPr b="1" sz="1800">
                <a:solidFill>
                  <a:schemeClr val="lt2"/>
                </a:solidFill>
              </a:defRPr>
            </a:lvl1pPr>
            <a:lvl2pPr indent="-228600" lvl="1" marL="914400" algn="l">
              <a:spcBef>
                <a:spcPts val="360"/>
              </a:spcBef>
              <a:spcAft>
                <a:spcPts val="0"/>
              </a:spcAft>
              <a:buSzPts val="1440"/>
              <a:buNone/>
              <a:defRPr sz="1800">
                <a:solidFill>
                  <a:schemeClr val="lt1"/>
                </a:solidFill>
              </a:defRPr>
            </a:lvl2pPr>
            <a:lvl3pPr indent="-228600" lvl="2" marL="1371600" algn="l">
              <a:spcBef>
                <a:spcPts val="320"/>
              </a:spcBef>
              <a:spcAft>
                <a:spcPts val="0"/>
              </a:spcAft>
              <a:buSzPts val="960"/>
              <a:buNone/>
              <a:defRPr sz="1600">
                <a:solidFill>
                  <a:schemeClr val="lt1"/>
                </a:solidFill>
              </a:defRPr>
            </a:lvl3pPr>
            <a:lvl4pPr indent="-228600" lvl="3" marL="1828800" algn="l">
              <a:spcBef>
                <a:spcPts val="280"/>
              </a:spcBef>
              <a:spcAft>
                <a:spcPts val="0"/>
              </a:spcAft>
              <a:buSzPts val="840"/>
              <a:buNone/>
              <a:defRPr sz="1400">
                <a:solidFill>
                  <a:schemeClr val="lt1"/>
                </a:solidFill>
              </a:defRPr>
            </a:lvl4pPr>
            <a:lvl5pPr indent="-228600" lvl="4" marL="2286000" algn="l">
              <a:spcBef>
                <a:spcPts val="280"/>
              </a:spcBef>
              <a:spcAft>
                <a:spcPts val="0"/>
              </a:spcAft>
              <a:buSzPts val="952"/>
              <a:buNone/>
              <a:defRPr sz="1400">
                <a:solidFill>
                  <a:schemeClr val="lt1"/>
                </a:solidFill>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2" name="Google Shape;52;p46"/>
          <p:cNvSpPr txBox="1"/>
          <p:nvPr>
            <p:ph idx="10" type="dt"/>
          </p:nvPr>
        </p:nvSpPr>
        <p:spPr>
          <a:xfrm rot="5400000">
            <a:off x="7763256" y="1170432"/>
            <a:ext cx="2286000" cy="3810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46"/>
          <p:cNvSpPr txBox="1"/>
          <p:nvPr>
            <p:ph idx="11" type="ftr"/>
          </p:nvPr>
        </p:nvSpPr>
        <p:spPr>
          <a:xfrm rot="5400000">
            <a:off x="7077456" y="4178808"/>
            <a:ext cx="36576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46"/>
          <p:cNvSpPr/>
          <p:nvPr/>
        </p:nvSpPr>
        <p:spPr>
          <a:xfrm>
            <a:off x="381000" y="0"/>
            <a:ext cx="609600" cy="6858000"/>
          </a:xfrm>
          <a:prstGeom prst="rect">
            <a:avLst/>
          </a:prstGeom>
          <a:solidFill>
            <a:srgbClr val="FEC2AC">
              <a:alpha val="5372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55" name="Google Shape;55;p46"/>
          <p:cNvSpPr/>
          <p:nvPr/>
        </p:nvSpPr>
        <p:spPr>
          <a:xfrm>
            <a:off x="276336" y="0"/>
            <a:ext cx="104664" cy="6858000"/>
          </a:xfrm>
          <a:prstGeom prst="rect">
            <a:avLst/>
          </a:prstGeom>
          <a:solidFill>
            <a:srgbClr val="FFD8CC">
              <a:alpha val="3568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56" name="Google Shape;56;p46"/>
          <p:cNvSpPr/>
          <p:nvPr/>
        </p:nvSpPr>
        <p:spPr>
          <a:xfrm>
            <a:off x="990600" y="0"/>
            <a:ext cx="181872" cy="6858000"/>
          </a:xfrm>
          <a:prstGeom prst="rect">
            <a:avLst/>
          </a:prstGeom>
          <a:solidFill>
            <a:srgbClr val="FFD8CC">
              <a:alpha val="6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57" name="Google Shape;57;p46"/>
          <p:cNvSpPr/>
          <p:nvPr/>
        </p:nvSpPr>
        <p:spPr>
          <a:xfrm>
            <a:off x="1141320" y="0"/>
            <a:ext cx="230280" cy="6858000"/>
          </a:xfrm>
          <a:prstGeom prst="rect">
            <a:avLst/>
          </a:prstGeom>
          <a:solidFill>
            <a:srgbClr val="FFEDE7">
              <a:alpha val="7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58" name="Google Shape;58;p46"/>
          <p:cNvCxnSpPr/>
          <p:nvPr/>
        </p:nvCxnSpPr>
        <p:spPr>
          <a:xfrm>
            <a:off x="106344" y="0"/>
            <a:ext cx="0" cy="6858000"/>
          </a:xfrm>
          <a:prstGeom prst="straightConnector1">
            <a:avLst/>
          </a:prstGeom>
          <a:noFill/>
          <a:ln cap="flat" cmpd="sng" w="57150">
            <a:solidFill>
              <a:srgbClr val="FEC2AC">
                <a:alpha val="72941"/>
              </a:srgbClr>
            </a:solidFill>
            <a:prstDash val="solid"/>
            <a:round/>
            <a:headEnd len="sm" w="sm" type="none"/>
            <a:tailEnd len="sm" w="sm" type="none"/>
          </a:ln>
        </p:spPr>
      </p:cxnSp>
      <p:cxnSp>
        <p:nvCxnSpPr>
          <p:cNvPr id="59" name="Google Shape;59;p46"/>
          <p:cNvCxnSpPr/>
          <p:nvPr/>
        </p:nvCxnSpPr>
        <p:spPr>
          <a:xfrm>
            <a:off x="914400" y="0"/>
            <a:ext cx="0" cy="6858000"/>
          </a:xfrm>
          <a:prstGeom prst="straightConnector1">
            <a:avLst/>
          </a:prstGeom>
          <a:noFill/>
          <a:ln cap="flat" cmpd="sng" w="57150">
            <a:solidFill>
              <a:srgbClr val="FFEDE7">
                <a:alpha val="82745"/>
              </a:srgbClr>
            </a:solidFill>
            <a:prstDash val="solid"/>
            <a:round/>
            <a:headEnd len="sm" w="sm" type="none"/>
            <a:tailEnd len="sm" w="sm" type="none"/>
          </a:ln>
        </p:spPr>
      </p:cxnSp>
      <p:cxnSp>
        <p:nvCxnSpPr>
          <p:cNvPr id="60" name="Google Shape;60;p46"/>
          <p:cNvCxnSpPr/>
          <p:nvPr/>
        </p:nvCxnSpPr>
        <p:spPr>
          <a:xfrm>
            <a:off x="854112" y="0"/>
            <a:ext cx="0" cy="6858000"/>
          </a:xfrm>
          <a:prstGeom prst="straightConnector1">
            <a:avLst/>
          </a:prstGeom>
          <a:noFill/>
          <a:ln cap="flat" cmpd="sng" w="57150">
            <a:solidFill>
              <a:srgbClr val="FEC2AC"/>
            </a:solidFill>
            <a:prstDash val="solid"/>
            <a:round/>
            <a:headEnd len="sm" w="sm" type="none"/>
            <a:tailEnd len="sm" w="sm" type="none"/>
          </a:ln>
        </p:spPr>
      </p:cxnSp>
      <p:cxnSp>
        <p:nvCxnSpPr>
          <p:cNvPr id="61" name="Google Shape;61;p46"/>
          <p:cNvCxnSpPr/>
          <p:nvPr/>
        </p:nvCxnSpPr>
        <p:spPr>
          <a:xfrm>
            <a:off x="1726640" y="0"/>
            <a:ext cx="0" cy="6858000"/>
          </a:xfrm>
          <a:prstGeom prst="straightConnector1">
            <a:avLst/>
          </a:prstGeom>
          <a:noFill/>
          <a:ln cap="flat" cmpd="sng" w="28575">
            <a:solidFill>
              <a:srgbClr val="FEC2AC">
                <a:alpha val="81960"/>
              </a:srgbClr>
            </a:solidFill>
            <a:prstDash val="solid"/>
            <a:round/>
            <a:headEnd len="sm" w="sm" type="none"/>
            <a:tailEnd len="sm" w="sm" type="none"/>
          </a:ln>
        </p:spPr>
      </p:cxnSp>
      <p:cxnSp>
        <p:nvCxnSpPr>
          <p:cNvPr id="62" name="Google Shape;62;p46"/>
          <p:cNvCxnSpPr/>
          <p:nvPr/>
        </p:nvCxnSpPr>
        <p:spPr>
          <a:xfrm>
            <a:off x="1066800" y="0"/>
            <a:ext cx="0" cy="6858000"/>
          </a:xfrm>
          <a:prstGeom prst="straightConnector1">
            <a:avLst/>
          </a:prstGeom>
          <a:noFill/>
          <a:ln cap="flat" cmpd="sng" w="9525">
            <a:solidFill>
              <a:srgbClr val="FEC2AC"/>
            </a:solidFill>
            <a:prstDash val="solid"/>
            <a:round/>
            <a:headEnd len="sm" w="sm" type="none"/>
            <a:tailEnd len="sm" w="sm" type="none"/>
          </a:ln>
        </p:spPr>
      </p:cxnSp>
      <p:sp>
        <p:nvSpPr>
          <p:cNvPr id="63" name="Google Shape;63;p46"/>
          <p:cNvSpPr/>
          <p:nvPr/>
        </p:nvSpPr>
        <p:spPr>
          <a:xfrm>
            <a:off x="1219200" y="0"/>
            <a:ext cx="76200" cy="6858000"/>
          </a:xfrm>
          <a:prstGeom prst="rect">
            <a:avLst/>
          </a:prstGeom>
          <a:solidFill>
            <a:srgbClr val="FEC2AC">
              <a:alpha val="5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64" name="Google Shape;64;p46"/>
          <p:cNvSpPr/>
          <p:nvPr/>
        </p:nvSpPr>
        <p:spPr>
          <a:xfrm>
            <a:off x="609600" y="3429000"/>
            <a:ext cx="1295400" cy="129540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65" name="Google Shape;65;p46"/>
          <p:cNvSpPr/>
          <p:nvPr/>
        </p:nvSpPr>
        <p:spPr>
          <a:xfrm>
            <a:off x="1324704" y="4866752"/>
            <a:ext cx="641424" cy="64142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66" name="Google Shape;66;p46"/>
          <p:cNvSpPr/>
          <p:nvPr/>
        </p:nvSpPr>
        <p:spPr>
          <a:xfrm>
            <a:off x="1091080" y="5500632"/>
            <a:ext cx="137160" cy="13716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67" name="Google Shape;67;p46"/>
          <p:cNvSpPr/>
          <p:nvPr/>
        </p:nvSpPr>
        <p:spPr>
          <a:xfrm>
            <a:off x="1664208" y="5791200"/>
            <a:ext cx="274320" cy="27432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68" name="Google Shape;68;p46"/>
          <p:cNvSpPr/>
          <p:nvPr/>
        </p:nvSpPr>
        <p:spPr>
          <a:xfrm>
            <a:off x="1879040" y="4479888"/>
            <a:ext cx="365760" cy="36576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69" name="Google Shape;69;p46"/>
          <p:cNvCxnSpPr/>
          <p:nvPr/>
        </p:nvCxnSpPr>
        <p:spPr>
          <a:xfrm>
            <a:off x="9097944" y="0"/>
            <a:ext cx="0" cy="6858000"/>
          </a:xfrm>
          <a:prstGeom prst="straightConnector1">
            <a:avLst/>
          </a:prstGeom>
          <a:noFill/>
          <a:ln cap="flat" cmpd="thickThin" w="57150">
            <a:solidFill>
              <a:srgbClr val="FEC2AC"/>
            </a:solidFill>
            <a:prstDash val="solid"/>
            <a:round/>
            <a:headEnd len="sm" w="sm" type="none"/>
            <a:tailEnd len="sm" w="sm" type="none"/>
          </a:ln>
        </p:spPr>
      </p:cxnSp>
      <p:sp>
        <p:nvSpPr>
          <p:cNvPr id="70" name="Google Shape;70;p46"/>
          <p:cNvSpPr txBox="1"/>
          <p:nvPr>
            <p:ph idx="12" type="sldNum"/>
          </p:nvPr>
        </p:nvSpPr>
        <p:spPr>
          <a:xfrm>
            <a:off x="1340616" y="4928702"/>
            <a:ext cx="609600" cy="51752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ki İçerik" type="twoObj">
  <p:cSld name="TWO_OBJECTS">
    <p:spTree>
      <p:nvGrpSpPr>
        <p:cNvPr id="71" name="Shape 71"/>
        <p:cNvGrpSpPr/>
        <p:nvPr/>
      </p:nvGrpSpPr>
      <p:grpSpPr>
        <a:xfrm>
          <a:off x="0" y="0"/>
          <a:ext cx="0" cy="0"/>
          <a:chOff x="0" y="0"/>
          <a:chExt cx="0" cy="0"/>
        </a:xfrm>
      </p:grpSpPr>
      <p:sp>
        <p:nvSpPr>
          <p:cNvPr id="72" name="Google Shape;72;p47"/>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47"/>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47"/>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47"/>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tr-TR"/>
              <a:t>‹#›</a:t>
            </a:fld>
            <a:endParaRPr/>
          </a:p>
        </p:txBody>
      </p:sp>
      <p:sp>
        <p:nvSpPr>
          <p:cNvPr id="76" name="Google Shape;76;p47"/>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rm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7" name="Google Shape;77;p47"/>
          <p:cNvSpPr txBox="1"/>
          <p:nvPr>
            <p:ph idx="2" type="body"/>
          </p:nvPr>
        </p:nvSpPr>
        <p:spPr>
          <a:xfrm>
            <a:off x="4270248" y="1600200"/>
            <a:ext cx="3657600" cy="4572000"/>
          </a:xfrm>
          <a:prstGeom prst="rect">
            <a:avLst/>
          </a:prstGeom>
          <a:noFill/>
          <a:ln>
            <a:noFill/>
          </a:ln>
        </p:spPr>
        <p:txBody>
          <a:bodyPr anchorCtr="0" anchor="t" bIns="45700" lIns="91425" spcFirstLastPara="1" rIns="91425" wrap="square" tIns="45700">
            <a:norm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arşılaştırma" type="twoTxTwoObj">
  <p:cSld name="TWO_OBJECTS_WITH_TEXT">
    <p:spTree>
      <p:nvGrpSpPr>
        <p:cNvPr id="78" name="Shape 78"/>
        <p:cNvGrpSpPr/>
        <p:nvPr/>
      </p:nvGrpSpPr>
      <p:grpSpPr>
        <a:xfrm>
          <a:off x="0" y="0"/>
          <a:ext cx="0" cy="0"/>
          <a:chOff x="0" y="0"/>
          <a:chExt cx="0" cy="0"/>
        </a:xfrm>
      </p:grpSpPr>
      <p:sp>
        <p:nvSpPr>
          <p:cNvPr id="79" name="Google Shape;79;p48"/>
          <p:cNvSpPr txBox="1"/>
          <p:nvPr>
            <p:ph type="title"/>
          </p:nvPr>
        </p:nvSpPr>
        <p:spPr>
          <a:xfrm>
            <a:off x="457200" y="273050"/>
            <a:ext cx="75438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3000"/>
              <a:buFont typeface="Century Schoolboo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48"/>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48"/>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8"/>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tr-TR"/>
              <a:t>‹#›</a:t>
            </a:fld>
            <a:endParaRPr/>
          </a:p>
        </p:txBody>
      </p:sp>
      <p:sp>
        <p:nvSpPr>
          <p:cNvPr id="83" name="Google Shape;83;p48"/>
          <p:cNvSpPr txBox="1"/>
          <p:nvPr>
            <p:ph idx="1" type="body"/>
          </p:nvPr>
        </p:nvSpPr>
        <p:spPr>
          <a:xfrm>
            <a:off x="457200" y="2362200"/>
            <a:ext cx="3657600" cy="3886200"/>
          </a:xfrm>
          <a:prstGeom prst="rect">
            <a:avLst/>
          </a:prstGeom>
          <a:noFill/>
          <a:ln>
            <a:noFill/>
          </a:ln>
        </p:spPr>
        <p:txBody>
          <a:bodyPr anchorCtr="0" anchor="t" bIns="45700" lIns="91425" spcFirstLastPara="1" rIns="91425" wrap="square" tIns="45700">
            <a:norm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4" name="Google Shape;84;p48"/>
          <p:cNvSpPr txBox="1"/>
          <p:nvPr>
            <p:ph idx="2" type="body"/>
          </p:nvPr>
        </p:nvSpPr>
        <p:spPr>
          <a:xfrm>
            <a:off x="4371975" y="2362200"/>
            <a:ext cx="3657600" cy="3886200"/>
          </a:xfrm>
          <a:prstGeom prst="rect">
            <a:avLst/>
          </a:prstGeom>
          <a:noFill/>
          <a:ln>
            <a:noFill/>
          </a:ln>
        </p:spPr>
        <p:txBody>
          <a:bodyPr anchorCtr="0" anchor="t" bIns="45700" lIns="91425" spcFirstLastPara="1" rIns="91425" wrap="square" tIns="45700">
            <a:norm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5" name="Google Shape;85;p48"/>
          <p:cNvSpPr/>
          <p:nvPr>
            <p:ph idx="3" type="body"/>
          </p:nvPr>
        </p:nvSpPr>
        <p:spPr>
          <a:xfrm>
            <a:off x="457200" y="1569720"/>
            <a:ext cx="3657600" cy="658368"/>
          </a:xfrm>
          <a:prstGeom prst="roundRect">
            <a:avLst>
              <a:gd fmla="val 16667" name="adj"/>
            </a:avLst>
          </a:prstGeom>
          <a:solidFill>
            <a:schemeClr val="accent1"/>
          </a:solidFill>
          <a:ln>
            <a:noFill/>
          </a:ln>
        </p:spPr>
        <p:txBody>
          <a:bodyPr anchorCtr="0" anchor="ctr" bIns="45700" lIns="91425" spcFirstLastPara="1" rIns="91425" wrap="square" tIns="45700">
            <a:normAutofit/>
          </a:bodyPr>
          <a:lstStyle>
            <a:lvl1pPr indent="-228600" lvl="0" marL="457200" algn="l">
              <a:spcBef>
                <a:spcPts val="600"/>
              </a:spcBef>
              <a:spcAft>
                <a:spcPts val="0"/>
              </a:spcAft>
              <a:buSzPts val="1400"/>
              <a:buFont typeface="Century Schoolbook"/>
              <a:buNone/>
              <a:defRPr b="1" sz="2000">
                <a:solidFill>
                  <a:srgbClr val="FFFFFF"/>
                </a:solidFill>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6" name="Google Shape;86;p48"/>
          <p:cNvSpPr/>
          <p:nvPr>
            <p:ph idx="4" type="body"/>
          </p:nvPr>
        </p:nvSpPr>
        <p:spPr>
          <a:xfrm>
            <a:off x="4343400" y="1569720"/>
            <a:ext cx="3657600" cy="658368"/>
          </a:xfrm>
          <a:prstGeom prst="roundRect">
            <a:avLst>
              <a:gd fmla="val 16667" name="adj"/>
            </a:avLst>
          </a:prstGeom>
          <a:solidFill>
            <a:schemeClr val="accent1"/>
          </a:solidFill>
          <a:ln>
            <a:noFill/>
          </a:ln>
        </p:spPr>
        <p:txBody>
          <a:bodyPr anchorCtr="0" anchor="ctr" bIns="45700" lIns="91425" spcFirstLastPara="1" rIns="91425" wrap="square" tIns="45700">
            <a:normAutofit/>
          </a:bodyPr>
          <a:lstStyle>
            <a:lvl1pPr indent="-228600" lvl="0" marL="457200" algn="l">
              <a:spcBef>
                <a:spcPts val="600"/>
              </a:spcBef>
              <a:spcAft>
                <a:spcPts val="0"/>
              </a:spcAft>
              <a:buSzPts val="1400"/>
              <a:buFont typeface="Century Schoolbook"/>
              <a:buNone/>
              <a:defRPr b="1" sz="2000">
                <a:solidFill>
                  <a:srgbClr val="FFFFFF"/>
                </a:solidFill>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alnızca Başlık" type="titleOnly">
  <p:cSld name="TITLE_ONLY">
    <p:spTree>
      <p:nvGrpSpPr>
        <p:cNvPr id="87" name="Shape 87"/>
        <p:cNvGrpSpPr/>
        <p:nvPr/>
      </p:nvGrpSpPr>
      <p:grpSpPr>
        <a:xfrm>
          <a:off x="0" y="0"/>
          <a:ext cx="0" cy="0"/>
          <a:chOff x="0" y="0"/>
          <a:chExt cx="0" cy="0"/>
        </a:xfrm>
      </p:grpSpPr>
      <p:sp>
        <p:nvSpPr>
          <p:cNvPr id="88" name="Google Shape;88;p49"/>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 name="Google Shape;89;p49"/>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49"/>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tr-TR"/>
              <a:t>‹#›</a:t>
            </a:fld>
            <a:endParaRPr/>
          </a:p>
        </p:txBody>
      </p:sp>
      <p:sp>
        <p:nvSpPr>
          <p:cNvPr id="91" name="Google Shape;91;p49"/>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ş" type="blank">
  <p:cSld name="BLANK">
    <p:spTree>
      <p:nvGrpSpPr>
        <p:cNvPr id="92" name="Shape 92"/>
        <p:cNvGrpSpPr/>
        <p:nvPr/>
      </p:nvGrpSpPr>
      <p:grpSpPr>
        <a:xfrm>
          <a:off x="0" y="0"/>
          <a:ext cx="0" cy="0"/>
          <a:chOff x="0" y="0"/>
          <a:chExt cx="0" cy="0"/>
        </a:xfrm>
      </p:grpSpPr>
      <p:sp>
        <p:nvSpPr>
          <p:cNvPr id="93" name="Google Shape;93;p50"/>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50"/>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50"/>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lı İçerik" showMasterSp="0" type="objTx">
  <p:cSld name="OBJECT_WITH_CAPTION_TEXT">
    <p:bg>
      <p:bgPr>
        <a:solidFill>
          <a:schemeClr val="lt1"/>
        </a:solidFill>
      </p:bgPr>
    </p:bg>
    <p:spTree>
      <p:nvGrpSpPr>
        <p:cNvPr id="96" name="Shape 96"/>
        <p:cNvGrpSpPr/>
        <p:nvPr/>
      </p:nvGrpSpPr>
      <p:grpSpPr>
        <a:xfrm>
          <a:off x="0" y="0"/>
          <a:ext cx="0" cy="0"/>
          <a:chOff x="0" y="0"/>
          <a:chExt cx="0" cy="0"/>
        </a:xfrm>
      </p:grpSpPr>
      <p:cxnSp>
        <p:nvCxnSpPr>
          <p:cNvPr id="97" name="Google Shape;97;p51"/>
          <p:cNvCxnSpPr/>
          <p:nvPr/>
        </p:nvCxnSpPr>
        <p:spPr>
          <a:xfrm>
            <a:off x="8763000" y="0"/>
            <a:ext cx="0" cy="6858000"/>
          </a:xfrm>
          <a:prstGeom prst="straightConnector1">
            <a:avLst/>
          </a:prstGeom>
          <a:noFill/>
          <a:ln cap="flat" cmpd="sng" w="38100">
            <a:solidFill>
              <a:srgbClr val="FEC2AC">
                <a:alpha val="92941"/>
              </a:srgbClr>
            </a:solidFill>
            <a:prstDash val="solid"/>
            <a:round/>
            <a:headEnd len="sm" w="sm" type="none"/>
            <a:tailEnd len="sm" w="sm" type="none"/>
          </a:ln>
        </p:spPr>
      </p:cxnSp>
      <p:sp>
        <p:nvSpPr>
          <p:cNvPr id="98" name="Google Shape;98;p51"/>
          <p:cNvSpPr txBox="1"/>
          <p:nvPr>
            <p:ph type="title"/>
          </p:nvPr>
        </p:nvSpPr>
        <p:spPr>
          <a:xfrm rot="5400000">
            <a:off x="3371850" y="3200400"/>
            <a:ext cx="6309360" cy="457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2000"/>
              <a:buFont typeface="Century Schoolbook"/>
              <a:buNone/>
              <a:defRPr b="1" sz="2000" cap="small"/>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 name="Google Shape;99;p51"/>
          <p:cNvSpPr txBox="1"/>
          <p:nvPr>
            <p:ph idx="1" type="body"/>
          </p:nvPr>
        </p:nvSpPr>
        <p:spPr>
          <a:xfrm>
            <a:off x="6812280" y="274320"/>
            <a:ext cx="1527048" cy="498348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SzPts val="840"/>
              <a:buNone/>
              <a:defRPr sz="1200"/>
            </a:lvl1pPr>
            <a:lvl2pPr indent="-228600" lvl="1" marL="914400" algn="l">
              <a:spcBef>
                <a:spcPts val="1000"/>
              </a:spcBef>
              <a:spcAft>
                <a:spcPts val="0"/>
              </a:spcAft>
              <a:buSzPts val="960"/>
              <a:buNone/>
              <a:defRPr sz="1200"/>
            </a:lvl2pPr>
            <a:lvl3pPr indent="-228600" lvl="2" marL="1371600" algn="l">
              <a:spcBef>
                <a:spcPts val="200"/>
              </a:spcBef>
              <a:spcAft>
                <a:spcPts val="0"/>
              </a:spcAft>
              <a:buSzPts val="600"/>
              <a:buNone/>
              <a:defRPr sz="1000"/>
            </a:lvl3pPr>
            <a:lvl4pPr indent="-228600" lvl="3" marL="1828800" algn="l">
              <a:spcBef>
                <a:spcPts val="180"/>
              </a:spcBef>
              <a:spcAft>
                <a:spcPts val="0"/>
              </a:spcAft>
              <a:buSzPts val="540"/>
              <a:buNone/>
              <a:defRPr sz="900"/>
            </a:lvl4pPr>
            <a:lvl5pPr indent="-228600" lvl="4" marL="2286000" algn="l">
              <a:spcBef>
                <a:spcPts val="180"/>
              </a:spcBef>
              <a:spcAft>
                <a:spcPts val="0"/>
              </a:spcAft>
              <a:buSzPts val="612"/>
              <a:buNone/>
              <a:defRPr sz="900"/>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cxnSp>
        <p:nvCxnSpPr>
          <p:cNvPr id="100" name="Google Shape;100;p51"/>
          <p:cNvCxnSpPr/>
          <p:nvPr/>
        </p:nvCxnSpPr>
        <p:spPr>
          <a:xfrm>
            <a:off x="6248400" y="0"/>
            <a:ext cx="0" cy="6858000"/>
          </a:xfrm>
          <a:prstGeom prst="straightConnector1">
            <a:avLst/>
          </a:prstGeom>
          <a:noFill/>
          <a:ln cap="flat" cmpd="sng" w="38100">
            <a:solidFill>
              <a:srgbClr val="FEC2AC"/>
            </a:solidFill>
            <a:prstDash val="solid"/>
            <a:round/>
            <a:headEnd len="sm" w="sm" type="none"/>
            <a:tailEnd len="sm" w="sm" type="none"/>
          </a:ln>
        </p:spPr>
      </p:cxnSp>
      <p:cxnSp>
        <p:nvCxnSpPr>
          <p:cNvPr id="101" name="Google Shape;101;p51"/>
          <p:cNvCxnSpPr/>
          <p:nvPr/>
        </p:nvCxnSpPr>
        <p:spPr>
          <a:xfrm>
            <a:off x="6192296" y="0"/>
            <a:ext cx="0" cy="6858000"/>
          </a:xfrm>
          <a:prstGeom prst="straightConnector1">
            <a:avLst/>
          </a:prstGeom>
          <a:noFill/>
          <a:ln cap="flat" cmpd="sng" w="12700">
            <a:solidFill>
              <a:schemeClr val="accent1"/>
            </a:solidFill>
            <a:prstDash val="solid"/>
            <a:round/>
            <a:headEnd len="sm" w="sm" type="none"/>
            <a:tailEnd len="sm" w="sm" type="none"/>
          </a:ln>
        </p:spPr>
      </p:cxnSp>
      <p:cxnSp>
        <p:nvCxnSpPr>
          <p:cNvPr id="102" name="Google Shape;102;p51"/>
          <p:cNvCxnSpPr/>
          <p:nvPr/>
        </p:nvCxnSpPr>
        <p:spPr>
          <a:xfrm>
            <a:off x="8991600" y="0"/>
            <a:ext cx="0" cy="6858000"/>
          </a:xfrm>
          <a:prstGeom prst="straightConnector1">
            <a:avLst/>
          </a:prstGeom>
          <a:noFill/>
          <a:ln cap="flat" cmpd="sng" w="19050">
            <a:solidFill>
              <a:schemeClr val="accent1"/>
            </a:solidFill>
            <a:prstDash val="solid"/>
            <a:round/>
            <a:headEnd len="sm" w="sm" type="none"/>
            <a:tailEnd len="sm" w="sm" type="none"/>
          </a:ln>
        </p:spPr>
      </p:cxnSp>
      <p:sp>
        <p:nvSpPr>
          <p:cNvPr id="103" name="Google Shape;103;p51"/>
          <p:cNvSpPr/>
          <p:nvPr/>
        </p:nvSpPr>
        <p:spPr>
          <a:xfrm>
            <a:off x="8839200" y="0"/>
            <a:ext cx="304800" cy="6858000"/>
          </a:xfrm>
          <a:prstGeom prst="rect">
            <a:avLst/>
          </a:prstGeom>
          <a:solidFill>
            <a:srgbClr val="FEC2AC">
              <a:alpha val="8666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104" name="Google Shape;104;p51"/>
          <p:cNvCxnSpPr/>
          <p:nvPr/>
        </p:nvCxnSpPr>
        <p:spPr>
          <a:xfrm>
            <a:off x="8915400" y="0"/>
            <a:ext cx="0" cy="6858000"/>
          </a:xfrm>
          <a:prstGeom prst="straightConnector1">
            <a:avLst/>
          </a:prstGeom>
          <a:noFill/>
          <a:ln cap="flat" cmpd="sng" w="9525">
            <a:solidFill>
              <a:schemeClr val="accent1"/>
            </a:solidFill>
            <a:prstDash val="solid"/>
            <a:round/>
            <a:headEnd len="sm" w="sm" type="none"/>
            <a:tailEnd len="sm" w="sm" type="none"/>
          </a:ln>
        </p:spPr>
      </p:cxnSp>
      <p:sp>
        <p:nvSpPr>
          <p:cNvPr id="105" name="Google Shape;105;p51"/>
          <p:cNvSpPr/>
          <p:nvPr/>
        </p:nvSpPr>
        <p:spPr>
          <a:xfrm>
            <a:off x="8156448" y="5715000"/>
            <a:ext cx="548640" cy="54864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106" name="Google Shape;106;p51"/>
          <p:cNvSpPr txBox="1"/>
          <p:nvPr>
            <p:ph idx="2" type="body"/>
          </p:nvPr>
        </p:nvSpPr>
        <p:spPr>
          <a:xfrm>
            <a:off x="304800" y="274320"/>
            <a:ext cx="5638800" cy="6327648"/>
          </a:xfrm>
          <a:prstGeom prst="rect">
            <a:avLst/>
          </a:prstGeom>
          <a:noFill/>
          <a:ln>
            <a:noFill/>
          </a:ln>
        </p:spPr>
        <p:txBody>
          <a:bodyPr anchorCtr="0" anchor="t" bIns="45700" lIns="91425" spcFirstLastPara="1" rIns="91425" wrap="square" tIns="45700">
            <a:norm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7" name="Google Shape;107;p51"/>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51"/>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tr-TR"/>
              <a:t>‹#›</a:t>
            </a:fld>
            <a:endParaRPr/>
          </a:p>
        </p:txBody>
      </p:sp>
      <p:sp>
        <p:nvSpPr>
          <p:cNvPr id="109" name="Google Shape;109;p51"/>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lı Resim" showMasterSp="0" type="picTx">
  <p:cSld name="PICTURE_WITH_CAPTION_TEXT">
    <p:spTree>
      <p:nvGrpSpPr>
        <p:cNvPr id="110" name="Shape 110"/>
        <p:cNvGrpSpPr/>
        <p:nvPr/>
      </p:nvGrpSpPr>
      <p:grpSpPr>
        <a:xfrm>
          <a:off x="0" y="0"/>
          <a:ext cx="0" cy="0"/>
          <a:chOff x="0" y="0"/>
          <a:chExt cx="0" cy="0"/>
        </a:xfrm>
      </p:grpSpPr>
      <p:cxnSp>
        <p:nvCxnSpPr>
          <p:cNvPr id="111" name="Google Shape;111;p52"/>
          <p:cNvCxnSpPr/>
          <p:nvPr/>
        </p:nvCxnSpPr>
        <p:spPr>
          <a:xfrm>
            <a:off x="8763000" y="0"/>
            <a:ext cx="0" cy="6858000"/>
          </a:xfrm>
          <a:prstGeom prst="straightConnector1">
            <a:avLst/>
          </a:prstGeom>
          <a:noFill/>
          <a:ln cap="flat" cmpd="sng" w="38100">
            <a:solidFill>
              <a:srgbClr val="FEC2AC"/>
            </a:solidFill>
            <a:prstDash val="solid"/>
            <a:round/>
            <a:headEnd len="sm" w="sm" type="none"/>
            <a:tailEnd len="sm" w="sm" type="none"/>
          </a:ln>
        </p:spPr>
      </p:cxnSp>
      <p:sp>
        <p:nvSpPr>
          <p:cNvPr id="112" name="Google Shape;112;p52"/>
          <p:cNvSpPr/>
          <p:nvPr/>
        </p:nvSpPr>
        <p:spPr>
          <a:xfrm>
            <a:off x="8156448" y="5715000"/>
            <a:ext cx="548640" cy="54864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113" name="Google Shape;113;p52"/>
          <p:cNvSpPr txBox="1"/>
          <p:nvPr>
            <p:ph type="title"/>
          </p:nvPr>
        </p:nvSpPr>
        <p:spPr>
          <a:xfrm rot="5400000">
            <a:off x="3350133" y="3200400"/>
            <a:ext cx="6309360" cy="457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2000"/>
              <a:buFont typeface="Century Schoolbook"/>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 name="Google Shape;114;p52"/>
          <p:cNvSpPr/>
          <p:nvPr>
            <p:ph idx="2" type="pic"/>
          </p:nvPr>
        </p:nvSpPr>
        <p:spPr>
          <a:xfrm>
            <a:off x="0" y="0"/>
            <a:ext cx="6172200" cy="6858000"/>
          </a:xfrm>
          <a:prstGeom prst="rect">
            <a:avLst/>
          </a:prstGeom>
          <a:solidFill>
            <a:schemeClr val="lt2"/>
          </a:solidFill>
          <a:ln>
            <a:noFill/>
          </a:ln>
        </p:spPr>
      </p:sp>
      <p:sp>
        <p:nvSpPr>
          <p:cNvPr id="115" name="Google Shape;115;p52"/>
          <p:cNvSpPr txBox="1"/>
          <p:nvPr>
            <p:ph idx="1" type="body"/>
          </p:nvPr>
        </p:nvSpPr>
        <p:spPr>
          <a:xfrm>
            <a:off x="6765798" y="264795"/>
            <a:ext cx="1524000" cy="4956048"/>
          </a:xfrm>
          <a:prstGeom prst="rect">
            <a:avLst/>
          </a:prstGeom>
          <a:noFill/>
          <a:ln>
            <a:noFill/>
          </a:ln>
        </p:spPr>
        <p:txBody>
          <a:bodyPr anchorCtr="0" anchor="t" bIns="45700" lIns="91425" spcFirstLastPara="1" rIns="91425" wrap="square" tIns="45700">
            <a:normAutofit/>
          </a:bodyPr>
          <a:lstStyle>
            <a:lvl1pPr indent="-228600" lvl="0" marL="457200" algn="l">
              <a:spcBef>
                <a:spcPts val="100"/>
              </a:spcBef>
              <a:spcAft>
                <a:spcPts val="0"/>
              </a:spcAft>
              <a:buSzPts val="840"/>
              <a:buFont typeface="Century Schoolbook"/>
              <a:buNone/>
              <a:defRPr sz="1200"/>
            </a:lvl1pPr>
            <a:lvl2pPr indent="-289560" lvl="1" marL="914400" algn="l">
              <a:spcBef>
                <a:spcPts val="400"/>
              </a:spcBef>
              <a:spcAft>
                <a:spcPts val="0"/>
              </a:spcAft>
              <a:buSzPts val="960"/>
              <a:buChar char="⚫"/>
              <a:defRPr sz="1200"/>
            </a:lvl2pPr>
            <a:lvl3pPr indent="-266700" lvl="2" marL="1371600" algn="l">
              <a:spcBef>
                <a:spcPts val="200"/>
              </a:spcBef>
              <a:spcAft>
                <a:spcPts val="0"/>
              </a:spcAft>
              <a:buSzPts val="600"/>
              <a:buChar char="🞆"/>
              <a:defRPr sz="1000"/>
            </a:lvl3pPr>
            <a:lvl4pPr indent="-262889" lvl="3" marL="1828800" algn="l">
              <a:spcBef>
                <a:spcPts val="180"/>
              </a:spcBef>
              <a:spcAft>
                <a:spcPts val="0"/>
              </a:spcAft>
              <a:buSzPts val="540"/>
              <a:buChar char="🞆"/>
              <a:defRPr sz="900"/>
            </a:lvl4pPr>
            <a:lvl5pPr indent="-267461" lvl="4" marL="2286000" algn="l">
              <a:spcBef>
                <a:spcPts val="180"/>
              </a:spcBef>
              <a:spcAft>
                <a:spcPts val="0"/>
              </a:spcAft>
              <a:buSzPts val="612"/>
              <a:buChar char="⚫"/>
              <a:defRPr sz="900"/>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cxnSp>
        <p:nvCxnSpPr>
          <p:cNvPr id="116" name="Google Shape;116;p52"/>
          <p:cNvCxnSpPr/>
          <p:nvPr/>
        </p:nvCxnSpPr>
        <p:spPr>
          <a:xfrm>
            <a:off x="8991600" y="0"/>
            <a:ext cx="0" cy="6858000"/>
          </a:xfrm>
          <a:prstGeom prst="straightConnector1">
            <a:avLst/>
          </a:prstGeom>
          <a:noFill/>
          <a:ln cap="flat" cmpd="sng" w="9525">
            <a:solidFill>
              <a:schemeClr val="dk1"/>
            </a:solidFill>
            <a:prstDash val="solid"/>
            <a:round/>
            <a:headEnd len="sm" w="sm" type="none"/>
            <a:tailEnd len="sm" w="sm" type="none"/>
          </a:ln>
        </p:spPr>
      </p:cxnSp>
      <p:sp>
        <p:nvSpPr>
          <p:cNvPr id="117" name="Google Shape;117;p52"/>
          <p:cNvSpPr/>
          <p:nvPr/>
        </p:nvSpPr>
        <p:spPr>
          <a:xfrm>
            <a:off x="8839200" y="0"/>
            <a:ext cx="304800" cy="6858000"/>
          </a:xfrm>
          <a:prstGeom prst="rect">
            <a:avLst/>
          </a:prstGeom>
          <a:solidFill>
            <a:srgbClr val="FEC2A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118" name="Google Shape;118;p52"/>
          <p:cNvCxnSpPr/>
          <p:nvPr/>
        </p:nvCxnSpPr>
        <p:spPr>
          <a:xfrm>
            <a:off x="8915400" y="0"/>
            <a:ext cx="0" cy="6858000"/>
          </a:xfrm>
          <a:prstGeom prst="straightConnector1">
            <a:avLst/>
          </a:prstGeom>
          <a:noFill/>
          <a:ln cap="flat" cmpd="sng" w="9525">
            <a:solidFill>
              <a:schemeClr val="accent1"/>
            </a:solidFill>
            <a:prstDash val="solid"/>
            <a:round/>
            <a:headEnd len="sm" w="sm" type="none"/>
            <a:tailEnd len="sm" w="sm" type="none"/>
          </a:ln>
        </p:spPr>
      </p:cxnSp>
      <p:cxnSp>
        <p:nvCxnSpPr>
          <p:cNvPr id="119" name="Google Shape;119;p52"/>
          <p:cNvCxnSpPr/>
          <p:nvPr/>
        </p:nvCxnSpPr>
        <p:spPr>
          <a:xfrm>
            <a:off x="6248400" y="0"/>
            <a:ext cx="0" cy="6858000"/>
          </a:xfrm>
          <a:prstGeom prst="straightConnector1">
            <a:avLst/>
          </a:prstGeom>
          <a:noFill/>
          <a:ln cap="flat" cmpd="sng" w="38100">
            <a:solidFill>
              <a:srgbClr val="FEC2AC"/>
            </a:solidFill>
            <a:prstDash val="solid"/>
            <a:round/>
            <a:headEnd len="sm" w="sm" type="none"/>
            <a:tailEnd len="sm" w="sm" type="none"/>
          </a:ln>
        </p:spPr>
      </p:cxnSp>
      <p:cxnSp>
        <p:nvCxnSpPr>
          <p:cNvPr id="120" name="Google Shape;120;p52"/>
          <p:cNvCxnSpPr/>
          <p:nvPr/>
        </p:nvCxnSpPr>
        <p:spPr>
          <a:xfrm>
            <a:off x="6192296" y="0"/>
            <a:ext cx="0" cy="6858000"/>
          </a:xfrm>
          <a:prstGeom prst="straightConnector1">
            <a:avLst/>
          </a:prstGeom>
          <a:noFill/>
          <a:ln cap="flat" cmpd="sng" w="12700">
            <a:solidFill>
              <a:schemeClr val="accent1"/>
            </a:solidFill>
            <a:prstDash val="solid"/>
            <a:round/>
            <a:headEnd len="sm" w="sm" type="none"/>
            <a:tailEnd len="sm" w="sm" type="none"/>
          </a:ln>
        </p:spPr>
      </p:cxnSp>
      <p:sp>
        <p:nvSpPr>
          <p:cNvPr id="121" name="Google Shape;121;p52"/>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52"/>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tr-TR"/>
              <a:t>‹#›</a:t>
            </a:fld>
            <a:endParaRPr/>
          </a:p>
        </p:txBody>
      </p:sp>
      <p:sp>
        <p:nvSpPr>
          <p:cNvPr id="123" name="Google Shape;123;p52"/>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 Dikey Metin" type="vertTx">
  <p:cSld name="VERTICAL_TEXT">
    <p:spTree>
      <p:nvGrpSpPr>
        <p:cNvPr id="124" name="Shape 124"/>
        <p:cNvGrpSpPr/>
        <p:nvPr/>
      </p:nvGrpSpPr>
      <p:grpSpPr>
        <a:xfrm>
          <a:off x="0" y="0"/>
          <a:ext cx="0" cy="0"/>
          <a:chOff x="0" y="0"/>
          <a:chExt cx="0" cy="0"/>
        </a:xfrm>
      </p:grpSpPr>
      <p:sp>
        <p:nvSpPr>
          <p:cNvPr id="125" name="Google Shape;125;p53"/>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53"/>
          <p:cNvSpPr txBox="1"/>
          <p:nvPr>
            <p:ph idx="1" type="body"/>
          </p:nvPr>
        </p:nvSpPr>
        <p:spPr>
          <a:xfrm rot="5400000">
            <a:off x="1754124" y="303276"/>
            <a:ext cx="4873752" cy="7467600"/>
          </a:xfrm>
          <a:prstGeom prst="rect">
            <a:avLst/>
          </a:prstGeom>
          <a:noFill/>
          <a:ln>
            <a:noFill/>
          </a:ln>
        </p:spPr>
        <p:txBody>
          <a:bodyPr anchorCtr="0" anchor="t" bIns="45700" lIns="91425" spcFirstLastPara="1" rIns="91425" wrap="square" tIns="45700">
            <a:norm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27" name="Google Shape;127;p53"/>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3"/>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3"/>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key Başlık ve Metin" type="vertTitleAndTx">
  <p:cSld name="VERTICAL_TITLE_AND_VERTICAL_TEXT">
    <p:spTree>
      <p:nvGrpSpPr>
        <p:cNvPr id="130" name="Shape 130"/>
        <p:cNvGrpSpPr/>
        <p:nvPr/>
      </p:nvGrpSpPr>
      <p:grpSpPr>
        <a:xfrm>
          <a:off x="0" y="0"/>
          <a:ext cx="0" cy="0"/>
          <a:chOff x="0" y="0"/>
          <a:chExt cx="0" cy="0"/>
        </a:xfrm>
      </p:grpSpPr>
      <p:sp>
        <p:nvSpPr>
          <p:cNvPr id="131" name="Google Shape;131;p54"/>
          <p:cNvSpPr txBox="1"/>
          <p:nvPr>
            <p:ph type="title"/>
          </p:nvPr>
        </p:nvSpPr>
        <p:spPr>
          <a:xfrm rot="5400000">
            <a:off x="4541838" y="2362202"/>
            <a:ext cx="5851525" cy="1676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5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08610" lvl="0" marL="457200" algn="l">
              <a:spcBef>
                <a:spcPts val="600"/>
              </a:spcBef>
              <a:spcAft>
                <a:spcPts val="0"/>
              </a:spcAft>
              <a:buSzPts val="1260"/>
              <a:buChar char="🞆"/>
              <a:defRPr/>
            </a:lvl1pPr>
            <a:lvl2pPr indent="-320040" lvl="1" marL="914400" algn="l">
              <a:spcBef>
                <a:spcPts val="360"/>
              </a:spcBef>
              <a:spcAft>
                <a:spcPts val="0"/>
              </a:spcAft>
              <a:buSzPts val="1440"/>
              <a:buChar char="⚫"/>
              <a:defRPr/>
            </a:lvl2pPr>
            <a:lvl3pPr indent="-297180" lvl="2" marL="1371600" algn="l">
              <a:spcBef>
                <a:spcPts val="360"/>
              </a:spcBef>
              <a:spcAft>
                <a:spcPts val="0"/>
              </a:spcAft>
              <a:buSzPts val="1080"/>
              <a:buChar char="🞆"/>
              <a:defRPr/>
            </a:lvl3pPr>
            <a:lvl4pPr indent="-297180" lvl="3" marL="1828800" algn="l">
              <a:spcBef>
                <a:spcPts val="360"/>
              </a:spcBef>
              <a:spcAft>
                <a:spcPts val="0"/>
              </a:spcAft>
              <a:buSzPts val="1080"/>
              <a:buChar char="🞆"/>
              <a:defRPr/>
            </a:lvl4pPr>
            <a:lvl5pPr indent="-306323" lvl="4" marL="2286000" algn="l">
              <a:spcBef>
                <a:spcPts val="360"/>
              </a:spcBef>
              <a:spcAft>
                <a:spcPts val="0"/>
              </a:spcAft>
              <a:buSzPts val="1224"/>
              <a:buChar char="⚫"/>
              <a:defRPr/>
            </a:lvl5pPr>
            <a:lvl6pPr indent="-342900" lvl="5" marL="2743200" algn="l">
              <a:spcBef>
                <a:spcPts val="360"/>
              </a:spcBef>
              <a:spcAft>
                <a:spcPts val="0"/>
              </a:spcAft>
              <a:buSzPts val="1800"/>
              <a:buChar char="•"/>
              <a:defRPr/>
            </a:lvl6pPr>
            <a:lvl7pPr indent="-297179" lvl="6" marL="3200400" algn="l">
              <a:spcBef>
                <a:spcPts val="360"/>
              </a:spcBef>
              <a:spcAft>
                <a:spcPts val="0"/>
              </a:spcAft>
              <a:buSzPts val="108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33" name="Google Shape;133;p54"/>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54"/>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54"/>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tr-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cxnSp>
        <p:nvCxnSpPr>
          <p:cNvPr id="10" name="Google Shape;10;p43"/>
          <p:cNvCxnSpPr/>
          <p:nvPr/>
        </p:nvCxnSpPr>
        <p:spPr>
          <a:xfrm>
            <a:off x="8763000" y="0"/>
            <a:ext cx="0" cy="6858000"/>
          </a:xfrm>
          <a:prstGeom prst="straightConnector1">
            <a:avLst/>
          </a:prstGeom>
          <a:noFill/>
          <a:ln cap="flat" cmpd="sng" w="38100">
            <a:solidFill>
              <a:srgbClr val="FEC2AC">
                <a:alpha val="92941"/>
              </a:srgbClr>
            </a:solidFill>
            <a:prstDash val="solid"/>
            <a:round/>
            <a:headEnd len="sm" w="sm" type="none"/>
            <a:tailEnd len="sm" w="sm" type="none"/>
          </a:ln>
        </p:spPr>
      </p:cxnSp>
      <p:sp>
        <p:nvSpPr>
          <p:cNvPr id="11" name="Google Shape;11;p43"/>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lvl1pPr lvl="0" marR="0" rtl="0" algn="l">
              <a:spcBef>
                <a:spcPts val="0"/>
              </a:spcBef>
              <a:spcAft>
                <a:spcPts val="0"/>
              </a:spcAft>
              <a:buClr>
                <a:schemeClr val="dk2"/>
              </a:buClr>
              <a:buSzPts val="3000"/>
              <a:buFont typeface="Century Schoolbook"/>
              <a:buNone/>
              <a:defRPr b="0" i="0" sz="3000" u="none" cap="small" strike="noStrike">
                <a:solidFill>
                  <a:schemeClr val="dk2"/>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43"/>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a:bodyPr>
          <a:lstStyle>
            <a:lvl1pPr indent="-335280" lvl="0" marL="457200" marR="0" rtl="0" algn="l">
              <a:spcBef>
                <a:spcPts val="600"/>
              </a:spcBef>
              <a:spcAft>
                <a:spcPts val="0"/>
              </a:spcAft>
              <a:buClr>
                <a:schemeClr val="accent1"/>
              </a:buClr>
              <a:buSzPts val="1680"/>
              <a:buFont typeface="Noto Sans Symbols"/>
              <a:buChar char="🞆"/>
              <a:defRPr b="0" i="0" sz="2400" u="none" cap="none" strike="noStrike">
                <a:solidFill>
                  <a:schemeClr val="dk1"/>
                </a:solidFill>
                <a:latin typeface="Century Schoolbook"/>
                <a:ea typeface="Century Schoolbook"/>
                <a:cs typeface="Century Schoolbook"/>
                <a:sym typeface="Century Schoolbook"/>
              </a:defRPr>
            </a:lvl1pPr>
            <a:lvl2pPr indent="-335280" lvl="1" marL="914400" marR="0" rtl="0" algn="l">
              <a:spcBef>
                <a:spcPts val="420"/>
              </a:spcBef>
              <a:spcAft>
                <a:spcPts val="0"/>
              </a:spcAft>
              <a:buClr>
                <a:schemeClr val="accent1"/>
              </a:buClr>
              <a:buSzPts val="1680"/>
              <a:buFont typeface="Noto Sans Symbols"/>
              <a:buChar char="⚫"/>
              <a:defRPr b="0" i="0" sz="2100" u="none" cap="none" strike="noStrike">
                <a:solidFill>
                  <a:schemeClr val="dk1"/>
                </a:solidFill>
                <a:latin typeface="Century Schoolbook"/>
                <a:ea typeface="Century Schoolbook"/>
                <a:cs typeface="Century Schoolbook"/>
                <a:sym typeface="Century Schoolbook"/>
              </a:defRPr>
            </a:lvl2pPr>
            <a:lvl3pPr indent="-297180" lvl="2" marL="1371600" marR="0" rtl="0" algn="l">
              <a:spcBef>
                <a:spcPts val="360"/>
              </a:spcBef>
              <a:spcAft>
                <a:spcPts val="0"/>
              </a:spcAft>
              <a:buClr>
                <a:srgbClr val="DE7530"/>
              </a:buClr>
              <a:buSzPts val="1080"/>
              <a:buFont typeface="Noto Sans Symbols"/>
              <a:buChar char="🞆"/>
              <a:defRPr b="0" i="0" sz="1800" u="none" cap="none" strike="noStrike">
                <a:solidFill>
                  <a:schemeClr val="dk1"/>
                </a:solidFill>
                <a:latin typeface="Century Schoolbook"/>
                <a:ea typeface="Century Schoolbook"/>
                <a:cs typeface="Century Schoolbook"/>
                <a:sym typeface="Century Schoolbook"/>
              </a:defRPr>
            </a:lvl3pPr>
            <a:lvl4pPr indent="-297180" lvl="3" marL="1828800" marR="0" rtl="0" algn="l">
              <a:spcBef>
                <a:spcPts val="360"/>
              </a:spcBef>
              <a:spcAft>
                <a:spcPts val="0"/>
              </a:spcAft>
              <a:buClr>
                <a:srgbClr val="FEC2AC"/>
              </a:buClr>
              <a:buSzPts val="1080"/>
              <a:buFont typeface="Noto Sans Symbols"/>
              <a:buChar char="🞆"/>
              <a:defRPr b="0" i="0" sz="1800" u="none" cap="none" strike="noStrike">
                <a:solidFill>
                  <a:schemeClr val="dk1"/>
                </a:solidFill>
                <a:latin typeface="Century Schoolbook"/>
                <a:ea typeface="Century Schoolbook"/>
                <a:cs typeface="Century Schoolbook"/>
                <a:sym typeface="Century Schoolbook"/>
              </a:defRPr>
            </a:lvl4pPr>
            <a:lvl5pPr indent="-297688" lvl="4" marL="2286000" marR="0" rtl="0" algn="l">
              <a:spcBef>
                <a:spcPts val="320"/>
              </a:spcBef>
              <a:spcAft>
                <a:spcPts val="0"/>
              </a:spcAft>
              <a:buClr>
                <a:srgbClr val="BBC9E9"/>
              </a:buClr>
              <a:buSzPts val="1088"/>
              <a:buFont typeface="Noto Sans Symbols"/>
              <a:buChar char="⚫"/>
              <a:defRPr b="0" i="0" sz="1600" u="none" cap="none" strike="noStrike">
                <a:solidFill>
                  <a:schemeClr val="dk1"/>
                </a:solidFill>
                <a:latin typeface="Century Schoolbook"/>
                <a:ea typeface="Century Schoolbook"/>
                <a:cs typeface="Century Schoolbook"/>
                <a:sym typeface="Century Schoolbook"/>
              </a:defRPr>
            </a:lvl5pPr>
            <a:lvl6pPr indent="-330200" lvl="5" marL="2743200" marR="0" rtl="0" algn="l">
              <a:spcBef>
                <a:spcPts val="320"/>
              </a:spcBef>
              <a:spcAft>
                <a:spcPts val="0"/>
              </a:spcAft>
              <a:buClr>
                <a:schemeClr val="accent1"/>
              </a:buClr>
              <a:buSzPts val="1600"/>
              <a:buFont typeface="Century Schoolbook"/>
              <a:buChar char="•"/>
              <a:defRPr b="0" i="0" sz="1600" u="none" cap="none" strike="noStrike">
                <a:solidFill>
                  <a:schemeClr val="dk2"/>
                </a:solidFill>
                <a:latin typeface="Century Schoolbook"/>
                <a:ea typeface="Century Schoolbook"/>
                <a:cs typeface="Century Schoolbook"/>
                <a:sym typeface="Century Schoolbook"/>
              </a:defRPr>
            </a:lvl6pPr>
            <a:lvl7pPr indent="-281939" lvl="6" marL="3200400" marR="0" rtl="0" algn="l">
              <a:spcBef>
                <a:spcPts val="280"/>
              </a:spcBef>
              <a:spcAft>
                <a:spcPts val="0"/>
              </a:spcAft>
              <a:buClr>
                <a:srgbClr val="FEC2AC"/>
              </a:buClr>
              <a:buSzPts val="840"/>
              <a:buFont typeface="Noto Sans Symbols"/>
              <a:buChar char="⚪"/>
              <a:defRPr b="0" i="0" sz="1400" u="none" cap="none" strike="noStrike">
                <a:solidFill>
                  <a:schemeClr val="dk2"/>
                </a:solidFill>
                <a:latin typeface="Century Schoolbook"/>
                <a:ea typeface="Century Schoolbook"/>
                <a:cs typeface="Century Schoolbook"/>
                <a:sym typeface="Century Schoolbook"/>
              </a:defRPr>
            </a:lvl7pPr>
            <a:lvl8pPr indent="-317500" lvl="7" marL="3657600" marR="0" rtl="0" algn="l">
              <a:spcBef>
                <a:spcPts val="280"/>
              </a:spcBef>
              <a:spcAft>
                <a:spcPts val="0"/>
              </a:spcAft>
              <a:buClr>
                <a:schemeClr val="accent2"/>
              </a:buClr>
              <a:buSzPts val="1400"/>
              <a:buFont typeface="Century Schoolbook"/>
              <a:buChar char="•"/>
              <a:defRPr b="0" i="0" sz="1400" u="none" cap="small" strike="noStrike">
                <a:solidFill>
                  <a:schemeClr val="dk2"/>
                </a:solidFill>
                <a:latin typeface="Century Schoolbook"/>
                <a:ea typeface="Century Schoolbook"/>
                <a:cs typeface="Century Schoolbook"/>
                <a:sym typeface="Century Schoolbook"/>
              </a:defRPr>
            </a:lvl8pPr>
            <a:lvl9pPr indent="-317500" lvl="8" marL="4114800" marR="0" rtl="0" algn="l">
              <a:spcBef>
                <a:spcPts val="280"/>
              </a:spcBef>
              <a:spcAft>
                <a:spcPts val="0"/>
              </a:spcAft>
              <a:buClr>
                <a:srgbClr val="DE7530"/>
              </a:buClr>
              <a:buSzPts val="1400"/>
              <a:buFont typeface="Century Schoolbook"/>
              <a:buChar char="•"/>
              <a:defRPr b="0" i="0" sz="1400" u="none" cap="none" strike="noStrike">
                <a:solidFill>
                  <a:schemeClr val="dk2"/>
                </a:solidFill>
                <a:latin typeface="Century Schoolbook"/>
                <a:ea typeface="Century Schoolbook"/>
                <a:cs typeface="Century Schoolbook"/>
                <a:sym typeface="Century Schoolbook"/>
              </a:defRPr>
            </a:lvl9pPr>
          </a:lstStyle>
          <a:p/>
        </p:txBody>
      </p:sp>
      <p:sp>
        <p:nvSpPr>
          <p:cNvPr id="13" name="Google Shape;13;p43"/>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2"/>
                </a:solidFill>
                <a:latin typeface="Century Schoolbook"/>
                <a:ea typeface="Century Schoolbook"/>
                <a:cs typeface="Century Schoolbook"/>
                <a:sym typeface="Century Schoolbook"/>
              </a:defRPr>
            </a:lvl1pPr>
            <a:lvl2pPr lvl="1"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2pPr>
            <a:lvl3pPr lvl="2"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3pPr>
            <a:lvl4pPr lvl="3"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4pPr>
            <a:lvl5pPr lvl="4"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5pPr>
            <a:lvl6pPr lvl="5"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6pPr>
            <a:lvl7pPr lvl="6"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7pPr>
            <a:lvl8pPr lvl="7"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8pPr>
            <a:lvl9pPr lvl="8"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9pPr>
          </a:lstStyle>
          <a:p/>
        </p:txBody>
      </p:sp>
      <p:sp>
        <p:nvSpPr>
          <p:cNvPr id="14" name="Google Shape;14;p43"/>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2"/>
                </a:solidFill>
                <a:latin typeface="Century Schoolbook"/>
                <a:ea typeface="Century Schoolbook"/>
                <a:cs typeface="Century Schoolbook"/>
                <a:sym typeface="Century Schoolbook"/>
              </a:defRPr>
            </a:lvl1pPr>
            <a:lvl2pPr lvl="1"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2pPr>
            <a:lvl3pPr lvl="2"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3pPr>
            <a:lvl4pPr lvl="3"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4pPr>
            <a:lvl5pPr lvl="4"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5pPr>
            <a:lvl6pPr lvl="5"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6pPr>
            <a:lvl7pPr lvl="6"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7pPr>
            <a:lvl8pPr lvl="7"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8pPr>
            <a:lvl9pPr lvl="8" marR="0" rtl="0" algn="l">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9pPr>
          </a:lstStyle>
          <a:p/>
        </p:txBody>
      </p:sp>
      <p:cxnSp>
        <p:nvCxnSpPr>
          <p:cNvPr id="15" name="Google Shape;15;p43"/>
          <p:cNvCxnSpPr/>
          <p:nvPr/>
        </p:nvCxnSpPr>
        <p:spPr>
          <a:xfrm>
            <a:off x="76200" y="0"/>
            <a:ext cx="0" cy="6858000"/>
          </a:xfrm>
          <a:prstGeom prst="straightConnector1">
            <a:avLst/>
          </a:prstGeom>
          <a:noFill/>
          <a:ln cap="flat" cmpd="thickThin" w="57150">
            <a:solidFill>
              <a:srgbClr val="FEC2AC"/>
            </a:solidFill>
            <a:prstDash val="solid"/>
            <a:round/>
            <a:headEnd len="sm" w="sm" type="none"/>
            <a:tailEnd len="sm" w="sm" type="none"/>
          </a:ln>
        </p:spPr>
      </p:cxnSp>
      <p:cxnSp>
        <p:nvCxnSpPr>
          <p:cNvPr id="16" name="Google Shape;16;p43"/>
          <p:cNvCxnSpPr/>
          <p:nvPr/>
        </p:nvCxnSpPr>
        <p:spPr>
          <a:xfrm>
            <a:off x="8991600" y="0"/>
            <a:ext cx="0" cy="6858000"/>
          </a:xfrm>
          <a:prstGeom prst="straightConnector1">
            <a:avLst/>
          </a:prstGeom>
          <a:noFill/>
          <a:ln cap="flat" cmpd="sng" w="19050">
            <a:solidFill>
              <a:schemeClr val="accent1"/>
            </a:solidFill>
            <a:prstDash val="solid"/>
            <a:round/>
            <a:headEnd len="sm" w="sm" type="none"/>
            <a:tailEnd len="sm" w="sm" type="none"/>
          </a:ln>
        </p:spPr>
      </p:cxnSp>
      <p:sp>
        <p:nvSpPr>
          <p:cNvPr id="17" name="Google Shape;17;p43"/>
          <p:cNvSpPr/>
          <p:nvPr/>
        </p:nvSpPr>
        <p:spPr>
          <a:xfrm>
            <a:off x="8839200" y="0"/>
            <a:ext cx="304800" cy="6858000"/>
          </a:xfrm>
          <a:prstGeom prst="rect">
            <a:avLst/>
          </a:prstGeom>
          <a:solidFill>
            <a:srgbClr val="FEC2AC">
              <a:alpha val="8666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18" name="Google Shape;18;p43"/>
          <p:cNvCxnSpPr/>
          <p:nvPr/>
        </p:nvCxnSpPr>
        <p:spPr>
          <a:xfrm>
            <a:off x="8915400" y="0"/>
            <a:ext cx="0" cy="6858000"/>
          </a:xfrm>
          <a:prstGeom prst="straightConnector1">
            <a:avLst/>
          </a:prstGeom>
          <a:noFill/>
          <a:ln cap="flat" cmpd="sng" w="9525">
            <a:solidFill>
              <a:schemeClr val="accent1"/>
            </a:solidFill>
            <a:prstDash val="solid"/>
            <a:round/>
            <a:headEnd len="sm" w="sm" type="none"/>
            <a:tailEnd len="sm" w="sm" type="none"/>
          </a:ln>
        </p:spPr>
      </p:cxnSp>
      <p:sp>
        <p:nvSpPr>
          <p:cNvPr id="19" name="Google Shape;19;p43"/>
          <p:cNvSpPr/>
          <p:nvPr/>
        </p:nvSpPr>
        <p:spPr>
          <a:xfrm>
            <a:off x="8156448" y="5715000"/>
            <a:ext cx="548640" cy="54864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0" name="Google Shape;20;p43"/>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Century Schoolbook"/>
                <a:ea typeface="Century Schoolbook"/>
                <a:cs typeface="Century Schoolbook"/>
                <a:sym typeface="Century Schoolbook"/>
              </a:defRPr>
            </a:lvl1pPr>
            <a:lvl2pPr indent="0" lvl="1" marL="0" marR="0" rtl="0" algn="ctr">
              <a:spcBef>
                <a:spcPts val="0"/>
              </a:spcBef>
              <a:buNone/>
              <a:defRPr b="1" i="0" sz="1400" u="none" cap="none" strike="noStrike">
                <a:solidFill>
                  <a:srgbClr val="FFFFFF"/>
                </a:solidFill>
                <a:latin typeface="Century Schoolbook"/>
                <a:ea typeface="Century Schoolbook"/>
                <a:cs typeface="Century Schoolbook"/>
                <a:sym typeface="Century Schoolbook"/>
              </a:defRPr>
            </a:lvl2pPr>
            <a:lvl3pPr indent="0" lvl="2" marL="0" marR="0" rtl="0" algn="ctr">
              <a:spcBef>
                <a:spcPts val="0"/>
              </a:spcBef>
              <a:buNone/>
              <a:defRPr b="1" i="0" sz="1400" u="none" cap="none" strike="noStrike">
                <a:solidFill>
                  <a:srgbClr val="FFFFFF"/>
                </a:solidFill>
                <a:latin typeface="Century Schoolbook"/>
                <a:ea typeface="Century Schoolbook"/>
                <a:cs typeface="Century Schoolbook"/>
                <a:sym typeface="Century Schoolbook"/>
              </a:defRPr>
            </a:lvl3pPr>
            <a:lvl4pPr indent="0" lvl="3" marL="0" marR="0" rtl="0" algn="ctr">
              <a:spcBef>
                <a:spcPts val="0"/>
              </a:spcBef>
              <a:buNone/>
              <a:defRPr b="1" i="0" sz="1400" u="none" cap="none" strike="noStrike">
                <a:solidFill>
                  <a:srgbClr val="FFFFFF"/>
                </a:solidFill>
                <a:latin typeface="Century Schoolbook"/>
                <a:ea typeface="Century Schoolbook"/>
                <a:cs typeface="Century Schoolbook"/>
                <a:sym typeface="Century Schoolbook"/>
              </a:defRPr>
            </a:lvl4pPr>
            <a:lvl5pPr indent="0" lvl="4" marL="0" marR="0" rtl="0" algn="ctr">
              <a:spcBef>
                <a:spcPts val="0"/>
              </a:spcBef>
              <a:buNone/>
              <a:defRPr b="1" i="0" sz="1400" u="none" cap="none" strike="noStrike">
                <a:solidFill>
                  <a:srgbClr val="FFFFFF"/>
                </a:solidFill>
                <a:latin typeface="Century Schoolbook"/>
                <a:ea typeface="Century Schoolbook"/>
                <a:cs typeface="Century Schoolbook"/>
                <a:sym typeface="Century Schoolbook"/>
              </a:defRPr>
            </a:lvl5pPr>
            <a:lvl6pPr indent="0" lvl="5" marL="0" marR="0" rtl="0" algn="ctr">
              <a:spcBef>
                <a:spcPts val="0"/>
              </a:spcBef>
              <a:buNone/>
              <a:defRPr b="1" i="0" sz="1400" u="none" cap="none" strike="noStrike">
                <a:solidFill>
                  <a:srgbClr val="FFFFFF"/>
                </a:solidFill>
                <a:latin typeface="Century Schoolbook"/>
                <a:ea typeface="Century Schoolbook"/>
                <a:cs typeface="Century Schoolbook"/>
                <a:sym typeface="Century Schoolbook"/>
              </a:defRPr>
            </a:lvl6pPr>
            <a:lvl7pPr indent="0" lvl="6" marL="0" marR="0" rtl="0" algn="ctr">
              <a:spcBef>
                <a:spcPts val="0"/>
              </a:spcBef>
              <a:buNone/>
              <a:defRPr b="1" i="0" sz="1400" u="none" cap="none" strike="noStrike">
                <a:solidFill>
                  <a:srgbClr val="FFFFFF"/>
                </a:solidFill>
                <a:latin typeface="Century Schoolbook"/>
                <a:ea typeface="Century Schoolbook"/>
                <a:cs typeface="Century Schoolbook"/>
                <a:sym typeface="Century Schoolbook"/>
              </a:defRPr>
            </a:lvl7pPr>
            <a:lvl8pPr indent="0" lvl="7" marL="0" marR="0" rtl="0" algn="ctr">
              <a:spcBef>
                <a:spcPts val="0"/>
              </a:spcBef>
              <a:buNone/>
              <a:defRPr b="1" i="0" sz="1400" u="none" cap="none" strike="noStrike">
                <a:solidFill>
                  <a:srgbClr val="FFFFFF"/>
                </a:solidFill>
                <a:latin typeface="Century Schoolbook"/>
                <a:ea typeface="Century Schoolbook"/>
                <a:cs typeface="Century Schoolbook"/>
                <a:sym typeface="Century Schoolbook"/>
              </a:defRPr>
            </a:lvl8pPr>
            <a:lvl9pPr indent="0" lvl="8" marL="0" marR="0" rtl="0" algn="ctr">
              <a:spcBef>
                <a:spcPts val="0"/>
              </a:spcBef>
              <a:buNone/>
              <a:defRPr b="1" i="0" sz="1400" u="none" cap="none" strike="noStrike">
                <a:solidFill>
                  <a:srgbClr val="FFFFFF"/>
                </a:solidFill>
                <a:latin typeface="Century Schoolbook"/>
                <a:ea typeface="Century Schoolbook"/>
                <a:cs typeface="Century Schoolbook"/>
                <a:sym typeface="Century Schoolbook"/>
              </a:defRPr>
            </a:lvl9pPr>
          </a:lstStyle>
          <a:p>
            <a:pPr indent="0" lvl="0" marL="0" rtl="0" algn="ctr">
              <a:spcBef>
                <a:spcPts val="0"/>
              </a:spcBef>
              <a:spcAft>
                <a:spcPts val="0"/>
              </a:spcAft>
              <a:buNone/>
            </a:pPr>
            <a:fld id="{00000000-1234-1234-1234-123412341234}" type="slidenum">
              <a:rPr lang="tr-T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who.int/patientsafety/safesurgery/ss_checklist/en/"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
          <p:cNvSpPr txBox="1"/>
          <p:nvPr>
            <p:ph type="ctrTitle"/>
          </p:nvPr>
        </p:nvSpPr>
        <p:spPr>
          <a:xfrm>
            <a:off x="2286000" y="3896275"/>
            <a:ext cx="6172200" cy="18402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dk2"/>
              </a:buClr>
              <a:buSzPct val="100000"/>
              <a:buFont typeface="Century Schoolbook"/>
              <a:buNone/>
            </a:pPr>
            <a:r>
              <a:rPr lang="tr-TR"/>
              <a:t> </a:t>
            </a:r>
            <a:br>
              <a:rPr lang="tr-TR"/>
            </a:br>
            <a:r>
              <a:rPr lang="tr-TR"/>
              <a:t> </a:t>
            </a:r>
            <a:br>
              <a:rPr lang="tr-TR"/>
            </a:br>
            <a:r>
              <a:rPr lang="tr-TR" sz="2200"/>
              <a:t> </a:t>
            </a:r>
            <a:br>
              <a:rPr lang="tr-TR" sz="2200"/>
            </a:br>
            <a:r>
              <a:rPr lang="tr-TR" sz="2200"/>
              <a:t> </a:t>
            </a:r>
            <a:br>
              <a:rPr lang="tr-TR" sz="2200"/>
            </a:br>
            <a:r>
              <a:rPr lang="tr-TR" sz="2200"/>
              <a:t> </a:t>
            </a:r>
            <a:br>
              <a:rPr lang="tr-TR" sz="2200"/>
            </a:br>
            <a:r>
              <a:rPr b="1" lang="tr-TR"/>
              <a:t> </a:t>
            </a:r>
            <a:br>
              <a:rPr lang="tr-TR"/>
            </a:br>
            <a:r>
              <a:rPr b="1" lang="tr-TR"/>
              <a:t> </a:t>
            </a:r>
            <a:br>
              <a:rPr lang="tr-TR"/>
            </a:br>
            <a:r>
              <a:rPr b="1" lang="tr-TR"/>
              <a:t> </a:t>
            </a:r>
            <a:br>
              <a:rPr lang="tr-TR"/>
            </a:br>
            <a:r>
              <a:rPr b="1" lang="tr-TR"/>
              <a:t> </a:t>
            </a:r>
            <a:br>
              <a:rPr lang="tr-TR"/>
            </a:br>
            <a:r>
              <a:rPr b="1" lang="tr-TR" sz="2700"/>
              <a:t> </a:t>
            </a:r>
            <a:br>
              <a:rPr lang="tr-TR" sz="2700"/>
            </a:br>
            <a:r>
              <a:rPr b="1" lang="tr-TR" sz="2700"/>
              <a:t> </a:t>
            </a:r>
            <a:br>
              <a:rPr lang="tr-TR" sz="2700"/>
            </a:br>
            <a:br>
              <a:rPr lang="tr-TR" sz="2700"/>
            </a:br>
            <a:br>
              <a:rPr lang="tr-TR" sz="2700"/>
            </a:br>
            <a:br>
              <a:rPr lang="tr-TR" sz="2700"/>
            </a:br>
            <a:br>
              <a:rPr lang="tr-TR" sz="2700"/>
            </a:br>
            <a:br>
              <a:rPr lang="tr-TR" sz="2700"/>
            </a:br>
            <a:br>
              <a:rPr lang="tr-TR"/>
            </a:br>
            <a:r>
              <a:rPr b="1" lang="tr-TR"/>
              <a:t> </a:t>
            </a:r>
            <a:br>
              <a:rPr b="1" lang="tr-TR"/>
            </a:br>
            <a:br>
              <a:rPr b="1" lang="tr-TR"/>
            </a:br>
            <a:br>
              <a:rPr b="1" lang="tr-TR"/>
            </a:br>
            <a:br>
              <a:rPr lang="tr-TR"/>
            </a:br>
            <a:r>
              <a:rPr b="1" lang="tr-TR"/>
              <a:t> </a:t>
            </a:r>
            <a:br>
              <a:rPr lang="tr-TR"/>
            </a:br>
            <a:r>
              <a:rPr b="1" lang="tr-TR"/>
              <a:t> </a:t>
            </a:r>
            <a:br>
              <a:rPr lang="tr-TR"/>
            </a:br>
            <a:r>
              <a:rPr b="1" lang="tr-TR"/>
              <a:t> </a:t>
            </a:r>
            <a:br>
              <a:rPr lang="tr-TR"/>
            </a:br>
            <a:r>
              <a:rPr b="1" lang="tr-TR"/>
              <a:t> </a:t>
            </a:r>
            <a:br>
              <a:rPr lang="tr-TR"/>
            </a:br>
            <a:r>
              <a:rPr b="1" lang="tr-TR"/>
              <a:t> </a:t>
            </a:r>
            <a:br>
              <a:rPr lang="tr-TR"/>
            </a:br>
            <a:r>
              <a:rPr b="1" lang="tr-TR"/>
              <a:t> </a:t>
            </a:r>
            <a:br>
              <a:rPr lang="tr-TR"/>
            </a:br>
            <a:br>
              <a:rPr lang="tr-TR"/>
            </a:br>
            <a:endParaRPr/>
          </a:p>
        </p:txBody>
      </p:sp>
      <p:sp>
        <p:nvSpPr>
          <p:cNvPr id="141" name="Google Shape;141;p1"/>
          <p:cNvSpPr txBox="1"/>
          <p:nvPr>
            <p:ph idx="1" type="subTitle"/>
          </p:nvPr>
        </p:nvSpPr>
        <p:spPr>
          <a:xfrm>
            <a:off x="2286000" y="5003322"/>
            <a:ext cx="6172200" cy="1371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260"/>
              <a:buNone/>
            </a:pPr>
            <a:r>
              <a:t/>
            </a:r>
            <a:endParaRPr/>
          </a:p>
          <a:p>
            <a:pPr indent="0" lvl="0" marL="0" rtl="0" algn="l">
              <a:spcBef>
                <a:spcPts val="600"/>
              </a:spcBef>
              <a:spcAft>
                <a:spcPts val="0"/>
              </a:spcAft>
              <a:buSzPts val="1260"/>
              <a:buNone/>
            </a:pPr>
            <a:r>
              <a:t/>
            </a:r>
            <a:endParaRPr/>
          </a:p>
        </p:txBody>
      </p:sp>
      <p:sp>
        <p:nvSpPr>
          <p:cNvPr id="142" name="Google Shape;142;p1"/>
          <p:cNvSpPr txBox="1"/>
          <p:nvPr>
            <p:ph idx="11" type="ftr"/>
          </p:nvPr>
        </p:nvSpPr>
        <p:spPr>
          <a:xfrm>
            <a:off x="4380072" y="6407945"/>
            <a:ext cx="3144256" cy="33342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tr-TR"/>
              <a:t>Perfüzyon Bölge Toplantısı ,ANTALYA</a:t>
            </a:r>
            <a:endParaRPr/>
          </a:p>
        </p:txBody>
      </p:sp>
      <p:sp>
        <p:nvSpPr>
          <p:cNvPr id="143" name="Google Shape;143;p1"/>
          <p:cNvSpPr/>
          <p:nvPr/>
        </p:nvSpPr>
        <p:spPr>
          <a:xfrm>
            <a:off x="1655675" y="2435172"/>
            <a:ext cx="7164900" cy="1112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tr-TR" sz="1800" u="none" cap="none" strike="noStrike">
                <a:solidFill>
                  <a:schemeClr val="dk1"/>
                </a:solidFill>
                <a:latin typeface="Century Schoolbook"/>
                <a:ea typeface="Century Schoolbook"/>
                <a:cs typeface="Century Schoolbook"/>
                <a:sym typeface="Century Schoolbook"/>
              </a:rPr>
              <a:t> PERFÜZYONİSTLERİN MESLEK KALİTE STANDARTLARININ BELİRLENMESİ VE İYİLEŞTİRİLMESİ</a:t>
            </a:r>
            <a:br>
              <a:rPr b="0" i="0" lang="tr-TR" sz="1800" u="none" cap="none" strike="noStrike">
                <a:solidFill>
                  <a:schemeClr val="dk1"/>
                </a:solidFill>
                <a:latin typeface="Century Schoolbook"/>
                <a:ea typeface="Century Schoolbook"/>
                <a:cs typeface="Century Schoolbook"/>
                <a:sym typeface="Century Schoolbook"/>
              </a:rPr>
            </a:br>
            <a:br>
              <a:rPr b="0" i="0" lang="tr-TR" sz="1800" u="none" cap="none" strike="noStrike">
                <a:solidFill>
                  <a:schemeClr val="dk1"/>
                </a:solidFill>
                <a:latin typeface="Century Schoolbook"/>
                <a:ea typeface="Century Schoolbook"/>
                <a:cs typeface="Century Schoolbook"/>
                <a:sym typeface="Century Schoolbook"/>
              </a:rPr>
            </a:br>
            <a:r>
              <a:rPr b="1" i="0" lang="tr-TR" sz="1800" u="none" cap="none" strike="noStrike">
                <a:solidFill>
                  <a:schemeClr val="dk1"/>
                </a:solidFill>
                <a:latin typeface="Century Schoolbook"/>
                <a:ea typeface="Century Schoolbook"/>
                <a:cs typeface="Century Schoolbook"/>
                <a:sym typeface="Century Schoolbook"/>
              </a:rPr>
              <a:t> </a:t>
            </a:r>
            <a:br>
              <a:rPr b="0" i="0" lang="tr-TR" sz="1800" u="none" cap="none" strike="noStrike">
                <a:solidFill>
                  <a:schemeClr val="dk1"/>
                </a:solidFill>
                <a:latin typeface="Century Schoolbook"/>
                <a:ea typeface="Century Schoolbook"/>
                <a:cs typeface="Century Schoolbook"/>
                <a:sym typeface="Century Schoolbook"/>
              </a:rPr>
            </a:br>
            <a:endParaRPr b="0" i="0" sz="1800" u="none" cap="none" strike="noStrike">
              <a:solidFill>
                <a:schemeClr val="dk1"/>
              </a:solidFill>
              <a:latin typeface="Century Schoolbook"/>
              <a:ea typeface="Century Schoolbook"/>
              <a:cs typeface="Century Schoolbook"/>
              <a:sym typeface="Century Schoolbook"/>
            </a:endParaRPr>
          </a:p>
          <a:p>
            <a:pPr indent="0" lvl="0" marL="0" marR="0" rtl="0" algn="ctr">
              <a:spcBef>
                <a:spcPts val="0"/>
              </a:spcBef>
              <a:spcAft>
                <a:spcPts val="0"/>
              </a:spcAft>
              <a:buNone/>
            </a:pPr>
            <a:r>
              <a:rPr b="1" i="0" lang="tr-TR" sz="1800" u="none" cap="none" strike="noStrike">
                <a:solidFill>
                  <a:schemeClr val="dk1"/>
                </a:solidFill>
                <a:latin typeface="Century Schoolbook"/>
                <a:ea typeface="Century Schoolbook"/>
                <a:cs typeface="Century Schoolbook"/>
                <a:sym typeface="Century Schoolbook"/>
              </a:rPr>
              <a:t>Perf. Ahmet Ali ÇOBAN</a:t>
            </a:r>
            <a:endParaRPr b="1" i="0" sz="1800" u="none" cap="none" strike="noStrike">
              <a:solidFill>
                <a:schemeClr val="dk1"/>
              </a:solidFill>
              <a:latin typeface="Century Schoolbook"/>
              <a:ea typeface="Century Schoolbook"/>
              <a:cs typeface="Century Schoolbook"/>
              <a:sym typeface="Century Schoolbook"/>
            </a:endParaRPr>
          </a:p>
          <a:p>
            <a:pPr indent="0" lvl="0" marL="0" marR="0" rtl="0" algn="ctr">
              <a:spcBef>
                <a:spcPts val="0"/>
              </a:spcBef>
              <a:spcAft>
                <a:spcPts val="0"/>
              </a:spcAft>
              <a:buNone/>
            </a:pPr>
            <a:r>
              <a:rPr b="1" lang="tr-TR" sz="1800">
                <a:solidFill>
                  <a:schemeClr val="dk1"/>
                </a:solidFill>
                <a:latin typeface="Century Schoolbook"/>
                <a:ea typeface="Century Schoolbook"/>
                <a:cs typeface="Century Schoolbook"/>
                <a:sym typeface="Century Schoolbook"/>
              </a:rPr>
              <a:t>Adana Şehir Eğitim ve Araştırma Hastanesi</a:t>
            </a:r>
            <a:endParaRPr b="1" sz="1800">
              <a:solidFill>
                <a:schemeClr val="dk1"/>
              </a:solidFill>
              <a:latin typeface="Century Schoolbook"/>
              <a:ea typeface="Century Schoolbook"/>
              <a:cs typeface="Century Schoolbook"/>
              <a:sym typeface="Century Schoolbook"/>
            </a:endParaRPr>
          </a:p>
          <a:p>
            <a:pPr indent="0" lvl="0" marL="0" marR="0" rtl="0" algn="ctr">
              <a:spcBef>
                <a:spcPts val="0"/>
              </a:spcBef>
              <a:spcAft>
                <a:spcPts val="0"/>
              </a:spcAft>
              <a:buNone/>
            </a:pPr>
            <a:r>
              <a:t/>
            </a:r>
            <a:endParaRPr b="1" sz="1800">
              <a:solidFill>
                <a:schemeClr val="dk1"/>
              </a:solidFill>
              <a:latin typeface="Century Schoolbook"/>
              <a:ea typeface="Century Schoolbook"/>
              <a:cs typeface="Century Schoolbook"/>
              <a:sym typeface="Century Schoolbook"/>
            </a:endParaRPr>
          </a:p>
        </p:txBody>
      </p:sp>
      <p:pic>
        <p:nvPicPr>
          <p:cNvPr descr="Perfüzyonistler Derneği" id="144" name="Google Shape;144;p1"/>
          <p:cNvPicPr preferRelativeResize="0"/>
          <p:nvPr/>
        </p:nvPicPr>
        <p:blipFill rotWithShape="1">
          <a:blip r:embed="rId3">
            <a:alphaModFix/>
          </a:blip>
          <a:srcRect b="0" l="0" r="0" t="0"/>
          <a:stretch/>
        </p:blipFill>
        <p:spPr>
          <a:xfrm>
            <a:off x="3707904" y="404664"/>
            <a:ext cx="2232248" cy="163529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lang="tr-TR"/>
              <a:t>GİRİŞ</a:t>
            </a:r>
            <a:endParaRPr/>
          </a:p>
        </p:txBody>
      </p:sp>
      <p:sp>
        <p:nvSpPr>
          <p:cNvPr id="150" name="Google Shape;150;p2"/>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a:bodyPr>
          <a:lstStyle/>
          <a:p>
            <a:pPr indent="457200" lvl="0" marL="0" rtl="0" algn="just">
              <a:spcBef>
                <a:spcPts val="0"/>
              </a:spcBef>
              <a:spcAft>
                <a:spcPts val="0"/>
              </a:spcAft>
              <a:buSzPts val="1680"/>
              <a:buNone/>
            </a:pPr>
            <a:r>
              <a:rPr lang="tr-TR"/>
              <a:t>Ülkemizde, kalp damar cerrahi ameliyatlarında çalışan perfüzyonistlerin, meslek kalite standartlarını ölçmek ve geliştirebilmek için, mevcut durumun doğru bir şekilde belirlenmesini gerekmektedir.</a:t>
            </a:r>
            <a:endParaRPr/>
          </a:p>
        </p:txBody>
      </p:sp>
      <p:sp>
        <p:nvSpPr>
          <p:cNvPr id="151" name="Google Shape;151;p2"/>
          <p:cNvSpPr txBox="1"/>
          <p:nvPr>
            <p:ph idx="11" type="ftr"/>
          </p:nvPr>
        </p:nvSpPr>
        <p:spPr>
          <a:xfrm>
            <a:off x="4380072" y="6407944"/>
            <a:ext cx="4584416" cy="450056"/>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tr-TR"/>
              <a:t>Perfüzyon Bölge Toplantısı ,ANTALYA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3"/>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lang="tr-TR"/>
              <a:t>AMAÇ</a:t>
            </a:r>
            <a:endParaRPr/>
          </a:p>
        </p:txBody>
      </p:sp>
      <p:sp>
        <p:nvSpPr>
          <p:cNvPr id="157" name="Google Shape;157;p3"/>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a:bodyPr>
          <a:lstStyle/>
          <a:p>
            <a:pPr indent="0" lvl="0" marL="274320" rtl="0" algn="just">
              <a:spcBef>
                <a:spcPts val="0"/>
              </a:spcBef>
              <a:spcAft>
                <a:spcPts val="0"/>
              </a:spcAft>
              <a:buNone/>
            </a:pPr>
            <a:r>
              <a:rPr lang="tr-TR"/>
              <a:t> </a:t>
            </a:r>
            <a:endParaRPr/>
          </a:p>
          <a:p>
            <a:pPr indent="0" lvl="0" marL="274320" rtl="0" algn="just">
              <a:spcBef>
                <a:spcPts val="0"/>
              </a:spcBef>
              <a:spcAft>
                <a:spcPts val="0"/>
              </a:spcAft>
              <a:buNone/>
            </a:pPr>
            <a:r>
              <a:t/>
            </a:r>
            <a:endParaRPr/>
          </a:p>
          <a:p>
            <a:pPr indent="-274320" lvl="0" marL="274320" rtl="0" algn="just">
              <a:spcBef>
                <a:spcPts val="0"/>
              </a:spcBef>
              <a:spcAft>
                <a:spcPts val="0"/>
              </a:spcAft>
              <a:buSzPts val="1680"/>
              <a:buChar char="🞆"/>
            </a:pPr>
            <a:r>
              <a:rPr lang="tr-TR"/>
              <a:t> Meslek kalite standartlarının amacı, kardiyopulmoner baypas makinesinin kullanımından kaynaklanan sıkıntıları, riskleri azaltarak, güvenli perfüzyon uygulamaları ile hastalara sunulan hizmet kalitesini arttırmaktır. </a:t>
            </a:r>
            <a:endParaRPr/>
          </a:p>
        </p:txBody>
      </p:sp>
      <p:sp>
        <p:nvSpPr>
          <p:cNvPr id="158" name="Google Shape;158;p3"/>
          <p:cNvSpPr txBox="1"/>
          <p:nvPr>
            <p:ph idx="11" type="ftr"/>
          </p:nvPr>
        </p:nvSpPr>
        <p:spPr>
          <a:xfrm>
            <a:off x="5076056" y="6477656"/>
            <a:ext cx="3816424" cy="38034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tr-TR"/>
              <a:t>Perfüzyon Bölge Toplantısı ,ANTALYA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4"/>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t/>
            </a:r>
            <a:endParaRPr/>
          </a:p>
        </p:txBody>
      </p:sp>
      <p:sp>
        <p:nvSpPr>
          <p:cNvPr id="164" name="Google Shape;164;p4"/>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a:bodyPr>
          <a:lstStyle/>
          <a:p>
            <a:pPr indent="-274320" lvl="0" marL="274320" rtl="0" algn="just">
              <a:spcBef>
                <a:spcPts val="0"/>
              </a:spcBef>
              <a:spcAft>
                <a:spcPts val="0"/>
              </a:spcAft>
              <a:buSzPts val="1680"/>
              <a:buChar char="🞆"/>
            </a:pPr>
            <a:r>
              <a:rPr lang="tr-TR"/>
              <a:t>    Aynı zamanda ; perfüzyonistlerin eğitim standartları  / çalışma koşulları / ameliyat sırasında meydana gelebilecek istenmeyen olaylara yönelik standart algoritmaları  /  ameliyat  ekibi arasında doğru ve etkili bir iletişim kurmalarını da kapsayan birçok önemli konuyu içermektedir.</a:t>
            </a:r>
            <a:endParaRPr/>
          </a:p>
          <a:p>
            <a:pPr indent="-167640" lvl="0" marL="274320" rtl="0" algn="l">
              <a:spcBef>
                <a:spcPts val="600"/>
              </a:spcBef>
              <a:spcAft>
                <a:spcPts val="0"/>
              </a:spcAft>
              <a:buSzPts val="1680"/>
              <a:buNone/>
            </a:pPr>
            <a:r>
              <a:t/>
            </a:r>
            <a:endParaRPr/>
          </a:p>
        </p:txBody>
      </p:sp>
      <p:sp>
        <p:nvSpPr>
          <p:cNvPr id="165" name="Google Shape;165;p4"/>
          <p:cNvSpPr txBox="1"/>
          <p:nvPr>
            <p:ph idx="11" type="ftr"/>
          </p:nvPr>
        </p:nvSpPr>
        <p:spPr>
          <a:xfrm>
            <a:off x="4380072" y="6407945"/>
            <a:ext cx="4440400" cy="189408"/>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tr-TR"/>
              <a:t>Perfüzyon Bölge Toplantısı ,ANTALYA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5"/>
          <p:cNvSpPr txBox="1"/>
          <p:nvPr>
            <p:ph type="title"/>
          </p:nvPr>
        </p:nvSpPr>
        <p:spPr>
          <a:xfrm>
            <a:off x="251520" y="1412776"/>
            <a:ext cx="5987008" cy="580926"/>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dk2"/>
              </a:buClr>
              <a:buSzPct val="100000"/>
              <a:buFont typeface="Century Schoolbook"/>
              <a:buNone/>
            </a:pPr>
            <a:br>
              <a:rPr lang="tr-TR"/>
            </a:br>
            <a:br>
              <a:rPr lang="tr-TR"/>
            </a:br>
            <a:r>
              <a:rPr lang="tr-TR"/>
              <a:t>YÖNTEM</a:t>
            </a:r>
            <a:br>
              <a:rPr lang="tr-TR"/>
            </a:br>
            <a:br>
              <a:rPr lang="tr-TR"/>
            </a:br>
            <a:endParaRPr/>
          </a:p>
        </p:txBody>
      </p:sp>
      <p:sp>
        <p:nvSpPr>
          <p:cNvPr id="171" name="Google Shape;171;p5"/>
          <p:cNvSpPr txBox="1"/>
          <p:nvPr>
            <p:ph idx="1" type="body"/>
          </p:nvPr>
        </p:nvSpPr>
        <p:spPr>
          <a:xfrm>
            <a:off x="395536" y="1268760"/>
            <a:ext cx="7467600" cy="4873752"/>
          </a:xfrm>
          <a:prstGeom prst="rect">
            <a:avLst/>
          </a:prstGeom>
          <a:noFill/>
          <a:ln>
            <a:noFill/>
          </a:ln>
        </p:spPr>
        <p:txBody>
          <a:bodyPr anchorCtr="0" anchor="t" bIns="45700" lIns="91425" spcFirstLastPara="1" rIns="91425" wrap="square" tIns="45700">
            <a:normAutofit/>
          </a:bodyPr>
          <a:lstStyle/>
          <a:p>
            <a:pPr indent="-274320" lvl="0" marL="274320" rtl="0" algn="just">
              <a:spcBef>
                <a:spcPts val="0"/>
              </a:spcBef>
              <a:spcAft>
                <a:spcPts val="0"/>
              </a:spcAft>
              <a:buSzPts val="1680"/>
              <a:buChar char="🞆"/>
            </a:pPr>
            <a:r>
              <a:rPr lang="tr-TR"/>
              <a:t>Proje kapsamında ;</a:t>
            </a:r>
            <a:endParaRPr/>
          </a:p>
          <a:p>
            <a:pPr indent="-274320" lvl="0" marL="274320" rtl="0" algn="just">
              <a:spcBef>
                <a:spcPts val="600"/>
              </a:spcBef>
              <a:spcAft>
                <a:spcPts val="0"/>
              </a:spcAft>
              <a:buSzPts val="1680"/>
              <a:buChar char="🞆"/>
            </a:pPr>
            <a:r>
              <a:rPr lang="tr-TR"/>
              <a:t>Türkiye’de perfüzyon uygulamaları ve standartları izlenmeye çalışılmıştır. Bu nedenle, uluslararası perfüzyon meslek standartları incelenmiştir. Türkiye’deki uygulamalar ile karşılaştırılmıştır. Yapılan karşılaştırma ile çıkan sonuçlar neticesinde Türkiye’de Çalışan Perfüzyonistlerin Meslek Kalite Standartlarının Belirlenmesi ve İyileştirilmesine yönelik yapılabilecek değerlendirmeler ele alınmaya çalışılmıştır.</a:t>
            </a:r>
            <a:endParaRPr/>
          </a:p>
          <a:p>
            <a:pPr indent="-167640" lvl="0" marL="274320" rtl="0" algn="just">
              <a:spcBef>
                <a:spcPts val="600"/>
              </a:spcBef>
              <a:spcAft>
                <a:spcPts val="0"/>
              </a:spcAft>
              <a:buSzPts val="1680"/>
              <a:buNone/>
            </a:pPr>
            <a:r>
              <a:t/>
            </a:r>
            <a:endParaRPr/>
          </a:p>
        </p:txBody>
      </p:sp>
      <p:sp>
        <p:nvSpPr>
          <p:cNvPr id="172" name="Google Shape;172;p5"/>
          <p:cNvSpPr txBox="1"/>
          <p:nvPr>
            <p:ph idx="11" type="ftr"/>
          </p:nvPr>
        </p:nvSpPr>
        <p:spPr>
          <a:xfrm>
            <a:off x="4860032" y="6237312"/>
            <a:ext cx="3200400" cy="36576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tr-TR"/>
              <a:t>Perfüzyon Bölge Toplantısı ,ANTALYA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6"/>
          <p:cNvSpPr txBox="1"/>
          <p:nvPr>
            <p:ph type="title"/>
          </p:nvPr>
        </p:nvSpPr>
        <p:spPr>
          <a:xfrm>
            <a:off x="395536" y="476672"/>
            <a:ext cx="8506192" cy="1143000"/>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chemeClr val="dk2"/>
              </a:buClr>
              <a:buSzPct val="100000"/>
              <a:buFont typeface="Century Schoolbook"/>
              <a:buNone/>
            </a:pPr>
            <a:r>
              <a:rPr b="1" lang="tr-TR"/>
              <a:t>Perfüzyon Uygulaması için Taslak Standartlar ve Yönergeler</a:t>
            </a:r>
            <a:br>
              <a:rPr lang="tr-TR"/>
            </a:br>
            <a:endParaRPr/>
          </a:p>
        </p:txBody>
      </p:sp>
      <p:sp>
        <p:nvSpPr>
          <p:cNvPr id="178" name="Google Shape;178;p6"/>
          <p:cNvSpPr txBox="1"/>
          <p:nvPr>
            <p:ph idx="1" type="body"/>
          </p:nvPr>
        </p:nvSpPr>
        <p:spPr>
          <a:xfrm>
            <a:off x="611560" y="1556792"/>
            <a:ext cx="7920880" cy="4691608"/>
          </a:xfrm>
          <a:prstGeom prst="rect">
            <a:avLst/>
          </a:prstGeom>
          <a:noFill/>
          <a:ln>
            <a:noFill/>
          </a:ln>
        </p:spPr>
        <p:txBody>
          <a:bodyPr anchorCtr="0" anchor="t" bIns="45700" lIns="91425" spcFirstLastPara="1" rIns="91425" wrap="square" tIns="45700">
            <a:normAutofit fontScale="77500" lnSpcReduction="10000"/>
          </a:bodyPr>
          <a:lstStyle/>
          <a:p>
            <a:pPr indent="-274320" lvl="0" marL="274320" rtl="0" algn="just">
              <a:spcBef>
                <a:spcPts val="0"/>
              </a:spcBef>
              <a:spcAft>
                <a:spcPts val="0"/>
              </a:spcAft>
              <a:buSzPct val="56000"/>
              <a:buNone/>
            </a:pPr>
            <a:r>
              <a:rPr lang="tr-TR"/>
              <a:t>      </a:t>
            </a:r>
            <a:r>
              <a:rPr lang="tr-TR" sz="3000"/>
              <a:t>Perfüzyonistler Derneği; klinik kanıtlara ve   şu anda kabul gören perfüzyon uygulamalarına dayanan standartları üzerinde çalışmaktadır. </a:t>
            </a:r>
            <a:endParaRPr sz="3000"/>
          </a:p>
          <a:p>
            <a:pPr indent="-274320" lvl="0" marL="274320" rtl="0" algn="just">
              <a:spcBef>
                <a:spcPts val="0"/>
              </a:spcBef>
              <a:spcAft>
                <a:spcPts val="0"/>
              </a:spcAft>
              <a:buSzPct val="56000"/>
              <a:buNone/>
            </a:pPr>
            <a:r>
              <a:t/>
            </a:r>
            <a:endParaRPr sz="3000"/>
          </a:p>
          <a:p>
            <a:pPr indent="0" lvl="0" marL="0" rtl="0" algn="just">
              <a:spcBef>
                <a:spcPts val="0"/>
              </a:spcBef>
              <a:spcAft>
                <a:spcPts val="0"/>
              </a:spcAft>
              <a:buSzPct val="56000"/>
              <a:buNone/>
            </a:pPr>
            <a:r>
              <a:rPr lang="tr-TR" sz="3000"/>
              <a:t>       Derneğimiz tarafından klavuz hazırlama komisyonu kurularak çalışmalar başlatılması planlanmaktadır.</a:t>
            </a:r>
            <a:endParaRPr/>
          </a:p>
          <a:p>
            <a:pPr indent="-274320" lvl="0" marL="274320" rtl="0" algn="just">
              <a:spcBef>
                <a:spcPts val="600"/>
              </a:spcBef>
              <a:spcAft>
                <a:spcPts val="0"/>
              </a:spcAft>
              <a:buSzPct val="70000"/>
              <a:buNone/>
            </a:pPr>
            <a:r>
              <a:rPr lang="tr-TR" sz="3000"/>
              <a:t>   </a:t>
            </a:r>
            <a:endParaRPr sz="3000"/>
          </a:p>
          <a:p>
            <a:pPr indent="-274320" lvl="0" marL="274320" rtl="0" algn="just">
              <a:spcBef>
                <a:spcPts val="600"/>
              </a:spcBef>
              <a:spcAft>
                <a:spcPts val="0"/>
              </a:spcAft>
              <a:buSzPct val="70000"/>
              <a:buNone/>
            </a:pPr>
            <a:r>
              <a:rPr lang="tr-TR" sz="3000"/>
              <a:t>     Standartlar ve taslak yönergeler ile; ekstrakorporeal destek hizmetlerinin güvenilirliğini, güvenliğini ve etkililiğini iyileştirmek için kuruma özel protokoller geliştiren ekipler için yararlı bir kılavuz görevi görmesi amaçlanmıştır.</a:t>
            </a:r>
            <a:endParaRPr/>
          </a:p>
          <a:p>
            <a:pPr indent="-150971" lvl="0" marL="274320" rtl="0" algn="just">
              <a:spcBef>
                <a:spcPts val="600"/>
              </a:spcBef>
              <a:spcAft>
                <a:spcPts val="0"/>
              </a:spcAft>
              <a:buSzPct val="70000"/>
              <a:buNone/>
            </a:pPr>
            <a:r>
              <a:t/>
            </a:r>
            <a:endParaRPr sz="3000"/>
          </a:p>
        </p:txBody>
      </p:sp>
      <p:sp>
        <p:nvSpPr>
          <p:cNvPr id="179" name="Google Shape;179;p6"/>
          <p:cNvSpPr txBox="1"/>
          <p:nvPr>
            <p:ph idx="11" type="ftr"/>
          </p:nvPr>
        </p:nvSpPr>
        <p:spPr>
          <a:xfrm>
            <a:off x="5220072" y="6143644"/>
            <a:ext cx="3390536" cy="4762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tr-TR"/>
              <a:t>Perfüzyon Bölge Toplantısı ,ANTALYA</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7"/>
          <p:cNvSpPr txBox="1"/>
          <p:nvPr>
            <p:ph type="title"/>
          </p:nvPr>
        </p:nvSpPr>
        <p:spPr>
          <a:xfrm>
            <a:off x="683568" y="274638"/>
            <a:ext cx="8250120" cy="11430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dk2"/>
              </a:buClr>
              <a:buSzPts val="3000"/>
              <a:buFont typeface="Century Schoolbook"/>
              <a:buNone/>
            </a:pPr>
            <a:r>
              <a:rPr lang="tr-TR"/>
              <a:t>Perfüzyon Uygulaması için Standartlar ve Yönergeler</a:t>
            </a:r>
            <a:endParaRPr/>
          </a:p>
        </p:txBody>
      </p:sp>
      <p:sp>
        <p:nvSpPr>
          <p:cNvPr id="185" name="Google Shape;185;p7"/>
          <p:cNvSpPr txBox="1"/>
          <p:nvPr>
            <p:ph idx="1" type="body"/>
          </p:nvPr>
        </p:nvSpPr>
        <p:spPr>
          <a:xfrm>
            <a:off x="611560" y="1484784"/>
            <a:ext cx="7160840" cy="4752528"/>
          </a:xfrm>
          <a:prstGeom prst="rect">
            <a:avLst/>
          </a:prstGeom>
          <a:noFill/>
          <a:ln>
            <a:noFill/>
          </a:ln>
        </p:spPr>
        <p:txBody>
          <a:bodyPr anchorCtr="0" anchor="t" bIns="45700" lIns="91425" spcFirstLastPara="1" rIns="91425" wrap="square" tIns="45700">
            <a:normAutofit fontScale="62500" lnSpcReduction="20000"/>
          </a:bodyPr>
          <a:lstStyle/>
          <a:p>
            <a:pPr indent="-274320" lvl="0" marL="274320" rtl="0" algn="l">
              <a:spcBef>
                <a:spcPts val="0"/>
              </a:spcBef>
              <a:spcAft>
                <a:spcPts val="0"/>
              </a:spcAft>
              <a:buSzPct val="70000"/>
              <a:buChar char="🞆"/>
            </a:pPr>
            <a:r>
              <a:rPr lang="tr-TR">
                <a:solidFill>
                  <a:srgbClr val="FF0000"/>
                </a:solidFill>
              </a:rPr>
              <a:t>Standart 1: </a:t>
            </a:r>
            <a:r>
              <a:rPr lang="tr-TR"/>
              <a:t>Kurumsal Temel Protokollerin Geliştirilmesi </a:t>
            </a:r>
            <a:endParaRPr/>
          </a:p>
          <a:p>
            <a:pPr indent="-274320" lvl="0" marL="274320" rtl="0" algn="l">
              <a:spcBef>
                <a:spcPts val="600"/>
              </a:spcBef>
              <a:spcAft>
                <a:spcPts val="0"/>
              </a:spcAft>
              <a:buSzPct val="70000"/>
              <a:buChar char="🞆"/>
            </a:pPr>
            <a:r>
              <a:rPr lang="tr-TR">
                <a:solidFill>
                  <a:srgbClr val="FF0000"/>
                </a:solidFill>
              </a:rPr>
              <a:t>Standart 2: </a:t>
            </a:r>
            <a:r>
              <a:rPr lang="tr-TR"/>
              <a:t>Nitelik, Yetkinlik ve Destek Personeli </a:t>
            </a:r>
            <a:endParaRPr/>
          </a:p>
          <a:p>
            <a:pPr indent="-274320" lvl="0" marL="274320" rtl="0" algn="l">
              <a:spcBef>
                <a:spcPts val="600"/>
              </a:spcBef>
              <a:spcAft>
                <a:spcPts val="0"/>
              </a:spcAft>
              <a:buSzPct val="70000"/>
              <a:buChar char="🞆"/>
            </a:pPr>
            <a:r>
              <a:rPr lang="tr-TR">
                <a:solidFill>
                  <a:srgbClr val="FF0000"/>
                </a:solidFill>
              </a:rPr>
              <a:t>Standart 3: </a:t>
            </a:r>
            <a:r>
              <a:rPr lang="tr-TR"/>
              <a:t>İletişim</a:t>
            </a:r>
            <a:endParaRPr/>
          </a:p>
          <a:p>
            <a:pPr indent="-274320" lvl="0" marL="274320" rtl="0" algn="l">
              <a:spcBef>
                <a:spcPts val="600"/>
              </a:spcBef>
              <a:spcAft>
                <a:spcPts val="0"/>
              </a:spcAft>
              <a:buSzPct val="70000"/>
              <a:buChar char="🞆"/>
            </a:pPr>
            <a:r>
              <a:rPr lang="tr-TR">
                <a:solidFill>
                  <a:srgbClr val="FF0000"/>
                </a:solidFill>
              </a:rPr>
              <a:t>Standart 4: </a:t>
            </a:r>
            <a:r>
              <a:rPr lang="tr-TR"/>
              <a:t>Perfüzyon Kaydı</a:t>
            </a:r>
            <a:endParaRPr/>
          </a:p>
          <a:p>
            <a:pPr indent="-274320" lvl="0" marL="274320" rtl="0" algn="l">
              <a:spcBef>
                <a:spcPts val="600"/>
              </a:spcBef>
              <a:spcAft>
                <a:spcPts val="0"/>
              </a:spcAft>
              <a:buSzPct val="70000"/>
              <a:buChar char="🞆"/>
            </a:pPr>
            <a:r>
              <a:rPr lang="tr-TR">
                <a:solidFill>
                  <a:srgbClr val="FF0000"/>
                </a:solidFill>
              </a:rPr>
              <a:t>Standart 5:</a:t>
            </a:r>
            <a:r>
              <a:rPr lang="tr-TR"/>
              <a:t> Kontrol Listesi </a:t>
            </a:r>
            <a:endParaRPr/>
          </a:p>
          <a:p>
            <a:pPr indent="-274320" lvl="0" marL="274320" rtl="0" algn="l">
              <a:spcBef>
                <a:spcPts val="600"/>
              </a:spcBef>
              <a:spcAft>
                <a:spcPts val="0"/>
              </a:spcAft>
              <a:buSzPct val="70000"/>
              <a:buChar char="🞆"/>
            </a:pPr>
            <a:r>
              <a:rPr lang="tr-TR">
                <a:solidFill>
                  <a:srgbClr val="FF0000"/>
                </a:solidFill>
              </a:rPr>
              <a:t>Standart 6: </a:t>
            </a:r>
            <a:r>
              <a:rPr lang="tr-TR"/>
              <a:t>Güvenlik Cihazları </a:t>
            </a:r>
            <a:endParaRPr/>
          </a:p>
          <a:p>
            <a:pPr indent="-274320" lvl="0" marL="274320" rtl="0" algn="l">
              <a:spcBef>
                <a:spcPts val="600"/>
              </a:spcBef>
              <a:spcAft>
                <a:spcPts val="0"/>
              </a:spcAft>
              <a:buSzPct val="70000"/>
              <a:buChar char="🞆"/>
            </a:pPr>
            <a:r>
              <a:rPr lang="tr-TR">
                <a:solidFill>
                  <a:srgbClr val="FF0000"/>
                </a:solidFill>
              </a:rPr>
              <a:t>Standart 7: </a:t>
            </a:r>
            <a:r>
              <a:rPr lang="tr-TR"/>
              <a:t>İzleme</a:t>
            </a:r>
            <a:endParaRPr/>
          </a:p>
          <a:p>
            <a:pPr indent="-274320" lvl="0" marL="274320" rtl="0" algn="l">
              <a:spcBef>
                <a:spcPts val="600"/>
              </a:spcBef>
              <a:spcAft>
                <a:spcPts val="0"/>
              </a:spcAft>
              <a:buSzPct val="70000"/>
              <a:buChar char="🞆"/>
            </a:pPr>
            <a:r>
              <a:rPr lang="tr-TR">
                <a:solidFill>
                  <a:srgbClr val="FF0000"/>
                </a:solidFill>
              </a:rPr>
              <a:t>Standart 8: </a:t>
            </a:r>
            <a:r>
              <a:rPr lang="tr-TR"/>
              <a:t>Antikoagülasyon </a:t>
            </a:r>
            <a:endParaRPr/>
          </a:p>
          <a:p>
            <a:pPr indent="-274320" lvl="0" marL="274320" rtl="0" algn="l">
              <a:spcBef>
                <a:spcPts val="600"/>
              </a:spcBef>
              <a:spcAft>
                <a:spcPts val="0"/>
              </a:spcAft>
              <a:buSzPct val="70000"/>
              <a:buChar char="🞆"/>
            </a:pPr>
            <a:r>
              <a:rPr lang="tr-TR">
                <a:solidFill>
                  <a:srgbClr val="FF0000"/>
                </a:solidFill>
              </a:rPr>
              <a:t>Standart 9: </a:t>
            </a:r>
            <a:r>
              <a:rPr lang="tr-TR"/>
              <a:t>Gaz Değişimi </a:t>
            </a:r>
            <a:endParaRPr/>
          </a:p>
          <a:p>
            <a:pPr indent="-274320" lvl="0" marL="274320" rtl="0" algn="l">
              <a:spcBef>
                <a:spcPts val="600"/>
              </a:spcBef>
              <a:spcAft>
                <a:spcPts val="0"/>
              </a:spcAft>
              <a:buSzPct val="70000"/>
              <a:buChar char="🞆"/>
            </a:pPr>
            <a:r>
              <a:rPr lang="tr-TR">
                <a:solidFill>
                  <a:srgbClr val="FF0000"/>
                </a:solidFill>
              </a:rPr>
              <a:t>Standart 10: </a:t>
            </a:r>
            <a:r>
              <a:rPr lang="tr-TR"/>
              <a:t>Kan Akışı </a:t>
            </a:r>
            <a:endParaRPr/>
          </a:p>
          <a:p>
            <a:pPr indent="-274320" lvl="0" marL="274320" rtl="0" algn="l">
              <a:spcBef>
                <a:spcPts val="600"/>
              </a:spcBef>
              <a:spcAft>
                <a:spcPts val="0"/>
              </a:spcAft>
              <a:buSzPct val="70000"/>
              <a:buChar char="🞆"/>
            </a:pPr>
            <a:r>
              <a:rPr lang="tr-TR">
                <a:solidFill>
                  <a:srgbClr val="FF0000"/>
                </a:solidFill>
              </a:rPr>
              <a:t>Standart 11: </a:t>
            </a:r>
            <a:r>
              <a:rPr lang="tr-TR"/>
              <a:t>Kan Basıncı</a:t>
            </a:r>
            <a:endParaRPr/>
          </a:p>
          <a:p>
            <a:pPr indent="-274320" lvl="0" marL="274320" rtl="0" algn="l">
              <a:spcBef>
                <a:spcPts val="600"/>
              </a:spcBef>
              <a:spcAft>
                <a:spcPts val="0"/>
              </a:spcAft>
              <a:buSzPct val="70000"/>
              <a:buChar char="🞆"/>
            </a:pPr>
            <a:r>
              <a:rPr lang="tr-TR">
                <a:solidFill>
                  <a:srgbClr val="FF0000"/>
                </a:solidFill>
              </a:rPr>
              <a:t>Standart 12: </a:t>
            </a:r>
            <a:r>
              <a:rPr lang="tr-TR"/>
              <a:t>Protamin ve Kardiyotomi Emme</a:t>
            </a:r>
            <a:endParaRPr/>
          </a:p>
          <a:p>
            <a:pPr indent="-274320" lvl="0" marL="274320" rtl="0" algn="l">
              <a:spcBef>
                <a:spcPts val="600"/>
              </a:spcBef>
              <a:spcAft>
                <a:spcPts val="0"/>
              </a:spcAft>
              <a:buSzPct val="70000"/>
              <a:buChar char="🞆"/>
            </a:pPr>
            <a:r>
              <a:rPr lang="tr-TR">
                <a:solidFill>
                  <a:srgbClr val="FF0000"/>
                </a:solidFill>
              </a:rPr>
              <a:t>Standart 13: </a:t>
            </a:r>
            <a:r>
              <a:rPr lang="tr-TR"/>
              <a:t>Kan Yönetimi</a:t>
            </a:r>
            <a:endParaRPr/>
          </a:p>
          <a:p>
            <a:pPr indent="-274320" lvl="0" marL="274320" rtl="0" algn="l">
              <a:spcBef>
                <a:spcPts val="600"/>
              </a:spcBef>
              <a:spcAft>
                <a:spcPts val="0"/>
              </a:spcAft>
              <a:buSzPct val="70000"/>
              <a:buChar char="🞆"/>
            </a:pPr>
            <a:r>
              <a:rPr lang="tr-TR">
                <a:solidFill>
                  <a:srgbClr val="FF0000"/>
                </a:solidFill>
              </a:rPr>
              <a:t>Standart 14: </a:t>
            </a:r>
            <a:r>
              <a:rPr lang="tr-TR"/>
              <a:t>Hazırlık Seviyesi</a:t>
            </a:r>
            <a:endParaRPr/>
          </a:p>
          <a:p>
            <a:pPr indent="-274320" lvl="0" marL="274320" rtl="0" algn="l">
              <a:spcBef>
                <a:spcPts val="600"/>
              </a:spcBef>
              <a:spcAft>
                <a:spcPts val="0"/>
              </a:spcAft>
              <a:buSzPct val="70000"/>
              <a:buChar char="🞆"/>
            </a:pPr>
            <a:r>
              <a:rPr lang="tr-TR">
                <a:solidFill>
                  <a:srgbClr val="FF0000"/>
                </a:solidFill>
              </a:rPr>
              <a:t>Standart 15: </a:t>
            </a:r>
            <a:r>
              <a:rPr lang="tr-TR"/>
              <a:t>Personel </a:t>
            </a:r>
            <a:endParaRPr/>
          </a:p>
          <a:p>
            <a:pPr indent="-274320" lvl="0" marL="274320" rtl="0" algn="l">
              <a:spcBef>
                <a:spcPts val="600"/>
              </a:spcBef>
              <a:spcAft>
                <a:spcPts val="0"/>
              </a:spcAft>
              <a:buSzPct val="70000"/>
              <a:buChar char="🞆"/>
            </a:pPr>
            <a:r>
              <a:rPr lang="tr-TR">
                <a:solidFill>
                  <a:srgbClr val="FF0000"/>
                </a:solidFill>
              </a:rPr>
              <a:t>Standart 16: </a:t>
            </a:r>
            <a:r>
              <a:rPr lang="tr-TR"/>
              <a:t>Görev Saatleri</a:t>
            </a:r>
            <a:endParaRPr/>
          </a:p>
          <a:p>
            <a:pPr indent="-274320" lvl="0" marL="274320" rtl="0" algn="l">
              <a:spcBef>
                <a:spcPts val="600"/>
              </a:spcBef>
              <a:spcAft>
                <a:spcPts val="0"/>
              </a:spcAft>
              <a:buSzPct val="70000"/>
              <a:buChar char="🞆"/>
            </a:pPr>
            <a:r>
              <a:rPr lang="tr-TR">
                <a:solidFill>
                  <a:srgbClr val="FF0000"/>
                </a:solidFill>
              </a:rPr>
              <a:t>Standart 17: </a:t>
            </a:r>
            <a:r>
              <a:rPr lang="tr-TR"/>
              <a:t>Kalite Güvence ve İyileştirme </a:t>
            </a:r>
            <a:endParaRPr/>
          </a:p>
          <a:p>
            <a:pPr indent="-274320" lvl="0" marL="274320" rtl="0" algn="l">
              <a:spcBef>
                <a:spcPts val="600"/>
              </a:spcBef>
              <a:spcAft>
                <a:spcPts val="0"/>
              </a:spcAft>
              <a:buSzPct val="70000"/>
              <a:buChar char="🞆"/>
            </a:pPr>
            <a:r>
              <a:rPr lang="tr-TR">
                <a:solidFill>
                  <a:srgbClr val="FF0000"/>
                </a:solidFill>
              </a:rPr>
              <a:t>Standart 18: </a:t>
            </a:r>
            <a:r>
              <a:rPr lang="tr-TR"/>
              <a:t>Bakım</a:t>
            </a:r>
            <a:endParaRPr/>
          </a:p>
          <a:p>
            <a:pPr indent="-207645" lvl="0" marL="274320" rtl="0" algn="l">
              <a:spcBef>
                <a:spcPts val="600"/>
              </a:spcBef>
              <a:spcAft>
                <a:spcPts val="0"/>
              </a:spcAft>
              <a:buSzPct val="70000"/>
              <a:buNone/>
            </a:pPr>
            <a:r>
              <a:t/>
            </a:r>
            <a:endParaRPr/>
          </a:p>
        </p:txBody>
      </p:sp>
      <p:sp>
        <p:nvSpPr>
          <p:cNvPr id="186" name="Google Shape;186;p7"/>
          <p:cNvSpPr txBox="1"/>
          <p:nvPr>
            <p:ph idx="11" type="ftr"/>
          </p:nvPr>
        </p:nvSpPr>
        <p:spPr>
          <a:xfrm>
            <a:off x="4932040" y="6309320"/>
            <a:ext cx="3456384"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tr-TR"/>
              <a:t>Perfüzyon Bölge Toplantısı ,ANTALYA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8"/>
          <p:cNvSpPr txBox="1"/>
          <p:nvPr>
            <p:ph type="title"/>
          </p:nvPr>
        </p:nvSpPr>
        <p:spPr>
          <a:xfrm>
            <a:off x="539552" y="116632"/>
            <a:ext cx="9145016" cy="150304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7F7F7F"/>
              </a:buClr>
              <a:buSzPts val="2800"/>
              <a:buFont typeface="Century Schoolbook"/>
              <a:buNone/>
            </a:pPr>
            <a:r>
              <a:rPr b="1" lang="tr-TR" sz="2800">
                <a:solidFill>
                  <a:srgbClr val="7F7F7F"/>
                </a:solidFill>
              </a:rPr>
              <a:t>Standart 1: Kurumsal Temel Protokollerin Geliştirilmesi</a:t>
            </a:r>
            <a:br>
              <a:rPr lang="tr-TR" sz="2800">
                <a:solidFill>
                  <a:srgbClr val="7F7F7F"/>
                </a:solidFill>
              </a:rPr>
            </a:br>
            <a:endParaRPr sz="2800">
              <a:solidFill>
                <a:srgbClr val="7F7F7F"/>
              </a:solidFill>
            </a:endParaRPr>
          </a:p>
        </p:txBody>
      </p:sp>
      <p:sp>
        <p:nvSpPr>
          <p:cNvPr id="194" name="Google Shape;194;p8"/>
          <p:cNvSpPr txBox="1"/>
          <p:nvPr>
            <p:ph idx="1" type="body"/>
          </p:nvPr>
        </p:nvSpPr>
        <p:spPr>
          <a:xfrm>
            <a:off x="467544" y="1412776"/>
            <a:ext cx="7776864" cy="468052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just">
              <a:spcBef>
                <a:spcPts val="0"/>
              </a:spcBef>
              <a:spcAft>
                <a:spcPts val="0"/>
              </a:spcAft>
              <a:buSzPct val="70000"/>
              <a:buChar char="🞆"/>
            </a:pPr>
            <a:r>
              <a:rPr lang="tr-TR">
                <a:solidFill>
                  <a:srgbClr val="FF0000"/>
                </a:solidFill>
              </a:rPr>
              <a:t>Standart 1.1: </a:t>
            </a:r>
            <a:r>
              <a:rPr lang="tr-TR"/>
              <a:t>Her standardın klinik uygulanmasına yönelik bir mekanizma olarak, bir kurum veya hizmet sağlayıcısı, her bir standart için bir işlem prosedürü (protokolü) geliştirmeli ve uygulamalıdır. </a:t>
            </a:r>
            <a:endParaRPr/>
          </a:p>
          <a:p>
            <a:pPr indent="0" lvl="0" marL="274320" rtl="0" algn="l">
              <a:spcBef>
                <a:spcPts val="600"/>
              </a:spcBef>
              <a:spcAft>
                <a:spcPts val="0"/>
              </a:spcAft>
              <a:buNone/>
            </a:pPr>
            <a:r>
              <a:t/>
            </a:r>
            <a:endParaRPr>
              <a:solidFill>
                <a:srgbClr val="FF0000"/>
              </a:solidFill>
            </a:endParaRPr>
          </a:p>
          <a:p>
            <a:pPr indent="-274320" lvl="0" marL="274320" rtl="0" algn="l">
              <a:spcBef>
                <a:spcPts val="600"/>
              </a:spcBef>
              <a:spcAft>
                <a:spcPts val="0"/>
              </a:spcAft>
              <a:buSzPct val="70000"/>
              <a:buChar char="🞆"/>
            </a:pPr>
            <a:r>
              <a:rPr lang="tr-TR">
                <a:solidFill>
                  <a:srgbClr val="FF0000"/>
                </a:solidFill>
              </a:rPr>
              <a:t>Standart 1.2: </a:t>
            </a:r>
            <a:r>
              <a:rPr lang="tr-TR"/>
              <a:t>Protokol şöyle olmalıdır:</a:t>
            </a:r>
            <a:endParaRPr/>
          </a:p>
          <a:p>
            <a:pPr indent="-274320" lvl="0" marL="274320" rtl="0" algn="just">
              <a:spcBef>
                <a:spcPts val="600"/>
              </a:spcBef>
              <a:spcAft>
                <a:spcPts val="0"/>
              </a:spcAft>
              <a:buSzPct val="70000"/>
              <a:buNone/>
            </a:pPr>
            <a:r>
              <a:rPr lang="tr-TR"/>
              <a:t>   Kalp Cerrahisi Başkanı veya görevlisi, Perfüzyon Direktörü veya eşdeğeri ve varsa diğer ilgili klinik yönetim komiteleri tarafından onaylanır. Gerekli görüldüğünde yıllık olarak veya daha sık gözden geçirilir ve revize edilir.</a:t>
            </a:r>
            <a:endParaRPr/>
          </a:p>
          <a:p>
            <a:pPr indent="-274320" lvl="0" marL="274320" rtl="0" algn="just">
              <a:spcBef>
                <a:spcPts val="600"/>
              </a:spcBef>
              <a:spcAft>
                <a:spcPts val="0"/>
              </a:spcAft>
              <a:buSzPct val="70000"/>
              <a:buNone/>
            </a:pPr>
            <a:r>
              <a:t/>
            </a:r>
            <a:endParaRPr/>
          </a:p>
          <a:p>
            <a:pPr indent="-274320" lvl="0" marL="274320" rtl="0" algn="l">
              <a:spcBef>
                <a:spcPts val="600"/>
              </a:spcBef>
              <a:spcAft>
                <a:spcPts val="0"/>
              </a:spcAft>
              <a:buSzPct val="70000"/>
              <a:buChar char="🞆"/>
            </a:pPr>
            <a:r>
              <a:rPr i="1" lang="tr-TR">
                <a:solidFill>
                  <a:srgbClr val="FF0000"/>
                </a:solidFill>
              </a:rPr>
              <a:t>Kılavuz 1.1: </a:t>
            </a:r>
            <a:r>
              <a:rPr i="1" lang="tr-TR"/>
              <a:t>Protokolden sapma, Cerrahi Bakım Ekibinin takdirine bağlı olabilir ve perfüzyon kaydında belgelenmelidir.</a:t>
            </a:r>
            <a:endParaRPr/>
          </a:p>
        </p:txBody>
      </p:sp>
      <p:sp>
        <p:nvSpPr>
          <p:cNvPr id="195" name="Google Shape;195;p8"/>
          <p:cNvSpPr txBox="1"/>
          <p:nvPr>
            <p:ph idx="11" type="ftr"/>
          </p:nvPr>
        </p:nvSpPr>
        <p:spPr>
          <a:xfrm>
            <a:off x="5436096" y="6165304"/>
            <a:ext cx="3395666" cy="476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9"/>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chemeClr val="dk2"/>
              </a:buClr>
              <a:buSzPct val="100000"/>
              <a:buFont typeface="Century Schoolbook"/>
              <a:buNone/>
            </a:pPr>
            <a:r>
              <a:rPr b="1" lang="tr-TR"/>
              <a:t>Standart 2: Nitelik, Yetkinlik ve Destek Personeli</a:t>
            </a:r>
            <a:br>
              <a:rPr b="1" lang="tr-TR"/>
            </a:br>
            <a:endParaRPr/>
          </a:p>
        </p:txBody>
      </p:sp>
      <p:sp>
        <p:nvSpPr>
          <p:cNvPr id="201" name="Google Shape;201;p9"/>
          <p:cNvSpPr txBox="1"/>
          <p:nvPr>
            <p:ph idx="1" type="body"/>
          </p:nvPr>
        </p:nvSpPr>
        <p:spPr>
          <a:xfrm>
            <a:off x="315150" y="1124750"/>
            <a:ext cx="8073300" cy="4928100"/>
          </a:xfrm>
          <a:prstGeom prst="rect">
            <a:avLst/>
          </a:prstGeom>
          <a:noFill/>
          <a:ln>
            <a:noFill/>
          </a:ln>
        </p:spPr>
        <p:txBody>
          <a:bodyPr anchorCtr="0" anchor="t" bIns="45700" lIns="91425" spcFirstLastPara="1" rIns="91425" wrap="square" tIns="45700">
            <a:normAutofit lnSpcReduction="10000"/>
          </a:bodyPr>
          <a:lstStyle/>
          <a:p>
            <a:pPr indent="-274320" lvl="0" marL="274320" rtl="0" algn="just">
              <a:spcBef>
                <a:spcPts val="0"/>
              </a:spcBef>
              <a:spcAft>
                <a:spcPts val="0"/>
              </a:spcAft>
              <a:buSzPts val="1680"/>
              <a:buChar char="🞆"/>
            </a:pPr>
            <a:r>
              <a:rPr lang="tr-TR">
                <a:solidFill>
                  <a:srgbClr val="FF0000"/>
                </a:solidFill>
              </a:rPr>
              <a:t>Standart 2.1: </a:t>
            </a:r>
            <a:r>
              <a:rPr lang="tr-TR"/>
              <a:t>Sağlık Bakanlığı tarafından  yetkilendirilmiş veya perfüzyon lisans veya perfüzyon alanında yüksek lisans bitirmiş kişiler Perfüzyonist olarak kardiyopulmoner baypası (CPB)    gerçekleştirecektir.</a:t>
            </a:r>
            <a:endParaRPr/>
          </a:p>
          <a:p>
            <a:pPr indent="0" lvl="0" marL="274320" rtl="0" algn="just">
              <a:spcBef>
                <a:spcPts val="0"/>
              </a:spcBef>
              <a:spcAft>
                <a:spcPts val="0"/>
              </a:spcAft>
              <a:buNone/>
            </a:pPr>
            <a:r>
              <a:t/>
            </a:r>
            <a:endParaRPr/>
          </a:p>
          <a:p>
            <a:pPr indent="-274320" lvl="0" marL="274320" rtl="0" algn="just">
              <a:spcBef>
                <a:spcPts val="600"/>
              </a:spcBef>
              <a:spcAft>
                <a:spcPts val="0"/>
              </a:spcAft>
              <a:buSzPts val="1680"/>
              <a:buChar char="🞆"/>
            </a:pPr>
            <a:r>
              <a:rPr lang="tr-TR">
                <a:solidFill>
                  <a:srgbClr val="FF0000"/>
                </a:solidFill>
              </a:rPr>
              <a:t>Standart 2.2: </a:t>
            </a:r>
            <a:r>
              <a:rPr lang="tr-TR"/>
              <a:t>Perfüzyon uzmanlığı, departman protokollerine uyumu değerlendirmek için yıllık olarak değerlendirilmelidir.</a:t>
            </a:r>
            <a:endParaRPr/>
          </a:p>
          <a:p>
            <a:pPr indent="0" lvl="0" marL="274320" rtl="0" algn="just">
              <a:spcBef>
                <a:spcPts val="600"/>
              </a:spcBef>
              <a:spcAft>
                <a:spcPts val="0"/>
              </a:spcAft>
              <a:buNone/>
            </a:pPr>
            <a:r>
              <a:t/>
            </a:r>
            <a:endParaRPr/>
          </a:p>
          <a:p>
            <a:pPr indent="-274320" lvl="0" marL="274320" rtl="0" algn="just">
              <a:spcBef>
                <a:spcPts val="600"/>
              </a:spcBef>
              <a:spcAft>
                <a:spcPts val="0"/>
              </a:spcAft>
              <a:buSzPts val="1680"/>
              <a:buChar char="🞆"/>
            </a:pPr>
            <a:r>
              <a:rPr lang="tr-TR">
                <a:solidFill>
                  <a:srgbClr val="FF0000"/>
                </a:solidFill>
              </a:rPr>
              <a:t>Standart 2.3: </a:t>
            </a:r>
            <a:r>
              <a:rPr lang="tr-TR"/>
              <a:t>Perfüzyonist, yıllık bazda perfüzyonla ilgili sürekli eğitim kurslarına katılır ve bununla meşgul olur.</a:t>
            </a:r>
            <a:endParaRPr/>
          </a:p>
        </p:txBody>
      </p:sp>
      <p:sp>
        <p:nvSpPr>
          <p:cNvPr id="202" name="Google Shape;202;p9"/>
          <p:cNvSpPr txBox="1"/>
          <p:nvPr>
            <p:ph idx="11" type="ftr"/>
          </p:nvPr>
        </p:nvSpPr>
        <p:spPr>
          <a:xfrm>
            <a:off x="4784048" y="6225064"/>
            <a:ext cx="3200400" cy="36576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tr-TR"/>
              <a:t>Perfüzyon Bölge Toplantısı ,ANTALYA</a:t>
            </a:r>
            <a:endParaRPr/>
          </a:p>
        </p:txBody>
      </p:sp>
      <p:sp>
        <p:nvSpPr>
          <p:cNvPr id="203" name="Google Shape;203;p9"/>
          <p:cNvSpPr txBox="1"/>
          <p:nvPr/>
        </p:nvSpPr>
        <p:spPr>
          <a:xfrm>
            <a:off x="4380072" y="6407944"/>
            <a:ext cx="4008352" cy="450056"/>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DDCB4E"/>
              </a:solidFill>
              <a:latin typeface="Century Schoolbook"/>
              <a:ea typeface="Century Schoolbook"/>
              <a:cs typeface="Century Schoolbook"/>
              <a:sym typeface="Century Schoolbook"/>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0"/>
          <p:cNvSpPr txBox="1"/>
          <p:nvPr>
            <p:ph type="title"/>
          </p:nvPr>
        </p:nvSpPr>
        <p:spPr>
          <a:xfrm>
            <a:off x="755576" y="404664"/>
            <a:ext cx="8146152" cy="1143000"/>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chemeClr val="dk2"/>
              </a:buClr>
              <a:buSzPct val="100000"/>
              <a:buFont typeface="Century Schoolbook"/>
              <a:buNone/>
            </a:pPr>
            <a:r>
              <a:rPr b="1" lang="tr-TR"/>
              <a:t>Standart 2: N</a:t>
            </a:r>
            <a:r>
              <a:rPr b="1" lang="tr-TR">
                <a:latin typeface="Arial Black"/>
                <a:ea typeface="Arial Black"/>
                <a:cs typeface="Arial Black"/>
                <a:sym typeface="Arial Black"/>
              </a:rPr>
              <a:t>i</a:t>
            </a:r>
            <a:r>
              <a:rPr b="1" lang="tr-TR"/>
              <a:t>telik, Yetkinlik ve Destek Personeli</a:t>
            </a:r>
            <a:br>
              <a:rPr b="1" lang="tr-TR"/>
            </a:br>
            <a:endParaRPr/>
          </a:p>
        </p:txBody>
      </p:sp>
      <p:sp>
        <p:nvSpPr>
          <p:cNvPr id="209" name="Google Shape;209;p10"/>
          <p:cNvSpPr txBox="1"/>
          <p:nvPr>
            <p:ph idx="1" type="body"/>
          </p:nvPr>
        </p:nvSpPr>
        <p:spPr>
          <a:xfrm>
            <a:off x="539552" y="1268760"/>
            <a:ext cx="7992888" cy="5077544"/>
          </a:xfrm>
          <a:prstGeom prst="rect">
            <a:avLst/>
          </a:prstGeom>
          <a:noFill/>
          <a:ln>
            <a:noFill/>
          </a:ln>
        </p:spPr>
        <p:txBody>
          <a:bodyPr anchorCtr="0" anchor="t" bIns="45700" lIns="91425" spcFirstLastPara="1" rIns="91425" wrap="square" tIns="45700">
            <a:normAutofit fontScale="77500" lnSpcReduction="20000"/>
          </a:bodyPr>
          <a:lstStyle/>
          <a:p>
            <a:pPr indent="-266319" lvl="0" marL="274320" rtl="0" algn="just">
              <a:spcBef>
                <a:spcPts val="0"/>
              </a:spcBef>
              <a:spcAft>
                <a:spcPts val="0"/>
              </a:spcAft>
              <a:buSzPct val="70000"/>
              <a:buChar char="🞆"/>
            </a:pPr>
            <a:r>
              <a:rPr lang="tr-TR">
                <a:solidFill>
                  <a:srgbClr val="FF0000"/>
                </a:solidFill>
              </a:rPr>
              <a:t>Standart 2.4: </a:t>
            </a:r>
            <a:r>
              <a:rPr lang="tr-TR"/>
              <a:t>CPB prosedürleri sırasında birincil perfüzyoniste yardımcı olmak için sahada destek personeli bulunacaktır.</a:t>
            </a:r>
            <a:endParaRPr/>
          </a:p>
          <a:p>
            <a:pPr indent="0" lvl="0" marL="274320" rtl="0" algn="just">
              <a:spcBef>
                <a:spcPts val="0"/>
              </a:spcBef>
              <a:spcAft>
                <a:spcPts val="0"/>
              </a:spcAft>
              <a:buNone/>
            </a:pPr>
            <a:r>
              <a:t/>
            </a:r>
            <a:endParaRPr/>
          </a:p>
          <a:p>
            <a:pPr indent="-266319" lvl="0" marL="274320" rtl="0" algn="just">
              <a:spcBef>
                <a:spcPts val="600"/>
              </a:spcBef>
              <a:spcAft>
                <a:spcPts val="0"/>
              </a:spcAft>
              <a:buSzPct val="70000"/>
              <a:buChar char="🞆"/>
            </a:pPr>
            <a:r>
              <a:rPr lang="tr-TR">
                <a:solidFill>
                  <a:srgbClr val="FF0000"/>
                </a:solidFill>
              </a:rPr>
              <a:t>Standart 2.5: </a:t>
            </a:r>
            <a:r>
              <a:rPr lang="tr-TR"/>
              <a:t>Perfüzyon personelini  eğitmek ve yıllık olarak değerlendirmek için bir süreç geliştirilmeli ve uygulanmalıdır.</a:t>
            </a:r>
            <a:endParaRPr/>
          </a:p>
          <a:p>
            <a:pPr indent="0" lvl="0" marL="274320" rtl="0" algn="just">
              <a:spcBef>
                <a:spcPts val="600"/>
              </a:spcBef>
              <a:spcAft>
                <a:spcPts val="0"/>
              </a:spcAft>
              <a:buNone/>
            </a:pPr>
            <a:r>
              <a:t/>
            </a:r>
            <a:endParaRPr/>
          </a:p>
          <a:p>
            <a:pPr indent="-266319" lvl="0" marL="274320" rtl="0" algn="just">
              <a:spcBef>
                <a:spcPts val="600"/>
              </a:spcBef>
              <a:spcAft>
                <a:spcPts val="0"/>
              </a:spcAft>
              <a:buSzPct val="70000"/>
              <a:buChar char="🞆"/>
            </a:pPr>
            <a:r>
              <a:rPr i="1" lang="tr-TR">
                <a:solidFill>
                  <a:srgbClr val="FF0000"/>
                </a:solidFill>
              </a:rPr>
              <a:t>Tavsiye </a:t>
            </a:r>
            <a:r>
              <a:rPr i="1" lang="tr-TR">
                <a:solidFill>
                  <a:srgbClr val="FF0000"/>
                </a:solidFill>
              </a:rPr>
              <a:t>2.1: </a:t>
            </a:r>
            <a:r>
              <a:rPr i="1" lang="tr-TR"/>
              <a:t>Akredite perfüzyon eğitim programından mezun olan bir kişi, mezuniyet sonrası 3 yıl içinde Europen Board of Cardiovascular Perfusion sertifikasyonunu tamamlamalıdır.</a:t>
            </a:r>
            <a:endParaRPr i="1"/>
          </a:p>
          <a:p>
            <a:pPr indent="0" lvl="0" marL="274320" rtl="0" algn="just">
              <a:spcBef>
                <a:spcPts val="600"/>
              </a:spcBef>
              <a:spcAft>
                <a:spcPts val="0"/>
              </a:spcAft>
              <a:buNone/>
            </a:pPr>
            <a:r>
              <a:t/>
            </a:r>
            <a:endParaRPr i="1"/>
          </a:p>
          <a:p>
            <a:pPr indent="-266319" lvl="0" marL="274320" rtl="0" algn="just">
              <a:spcBef>
                <a:spcPts val="600"/>
              </a:spcBef>
              <a:spcAft>
                <a:spcPts val="0"/>
              </a:spcAft>
              <a:buSzPct val="70000"/>
              <a:buChar char="🞆"/>
            </a:pPr>
            <a:r>
              <a:rPr i="1" lang="tr-TR">
                <a:solidFill>
                  <a:srgbClr val="FF0000"/>
                </a:solidFill>
              </a:rPr>
              <a:t>Tavsiye </a:t>
            </a:r>
            <a:r>
              <a:rPr i="1" lang="tr-TR">
                <a:solidFill>
                  <a:srgbClr val="FF0000"/>
                </a:solidFill>
              </a:rPr>
              <a:t>2.2: </a:t>
            </a:r>
            <a:r>
              <a:rPr i="1" lang="tr-TR"/>
              <a:t>Perfüzyonist tarafından gerçekleştirilen görevler hakkında genel bilgi sahibi olmalarını sağlamak için destek personelini belirlemek, yönlendirmek ve eğitmek, CPB sırasında gereken birincil ve yardımcı öğelerin işleyişi ve konumunu belirlemek için standart bir süreç geliştirilmeli ve takip edilmelidir. Destek personeli ikinci bir perfüzyonist  olmalıdır.</a:t>
            </a:r>
            <a:endParaRPr/>
          </a:p>
          <a:p>
            <a:pPr indent="-274320" lvl="0" marL="274320" rtl="0" algn="just">
              <a:spcBef>
                <a:spcPts val="600"/>
              </a:spcBef>
              <a:spcAft>
                <a:spcPts val="0"/>
              </a:spcAft>
              <a:buSzPct val="70000"/>
              <a:buNone/>
            </a:pPr>
            <a:br>
              <a:rPr lang="tr-TR"/>
            </a:br>
            <a:endParaRPr/>
          </a:p>
        </p:txBody>
      </p:sp>
      <p:sp>
        <p:nvSpPr>
          <p:cNvPr id="210" name="Google Shape;210;p10"/>
          <p:cNvSpPr txBox="1"/>
          <p:nvPr>
            <p:ph idx="11" type="ftr"/>
          </p:nvPr>
        </p:nvSpPr>
        <p:spPr>
          <a:xfrm>
            <a:off x="5715000" y="6305550"/>
            <a:ext cx="3214718" cy="476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1"/>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3: İletişim</a:t>
            </a:r>
            <a:br>
              <a:rPr lang="tr-TR"/>
            </a:br>
            <a:endParaRPr/>
          </a:p>
        </p:txBody>
      </p:sp>
      <p:sp>
        <p:nvSpPr>
          <p:cNvPr id="216" name="Google Shape;216;p11"/>
          <p:cNvSpPr txBox="1"/>
          <p:nvPr>
            <p:ph idx="1" type="body"/>
          </p:nvPr>
        </p:nvSpPr>
        <p:spPr>
          <a:xfrm>
            <a:off x="323528" y="1196752"/>
            <a:ext cx="7920880" cy="4968552"/>
          </a:xfrm>
          <a:prstGeom prst="rect">
            <a:avLst/>
          </a:prstGeom>
          <a:noFill/>
          <a:ln>
            <a:noFill/>
          </a:ln>
        </p:spPr>
        <p:txBody>
          <a:bodyPr anchorCtr="0" anchor="t" bIns="45700" lIns="91425" spcFirstLastPara="1" rIns="91425" wrap="square" tIns="45700">
            <a:normAutofit lnSpcReduction="20000"/>
          </a:bodyPr>
          <a:lstStyle/>
          <a:p>
            <a:pPr indent="-274320" lvl="0" marL="274320" rtl="0" algn="just">
              <a:spcBef>
                <a:spcPts val="0"/>
              </a:spcBef>
              <a:spcAft>
                <a:spcPts val="0"/>
              </a:spcAft>
              <a:buSzPts val="1680"/>
              <a:buChar char="🞆"/>
            </a:pPr>
            <a:r>
              <a:rPr lang="tr-TR">
                <a:solidFill>
                  <a:srgbClr val="FF0000"/>
                </a:solidFill>
              </a:rPr>
              <a:t>Standart 3.1: </a:t>
            </a:r>
            <a:r>
              <a:rPr lang="tr-TR"/>
              <a:t>Kardiyopulmoner baypas (KPB) prosedürü için hastaya özel bir yönetim planı hazırlanmalı ve ameliyat öncesi brifing sırasında veya prosedür başlamadan önce cerrahi ekibine iletilmelidir.( Dünya Sağlık Örgütü cerrahi güvenlik kontrol listesi ve uygulama kılavuzu.</a:t>
            </a:r>
            <a:endParaRPr/>
          </a:p>
          <a:p>
            <a:pPr indent="-274320" lvl="0" marL="274320" rtl="0" algn="l">
              <a:spcBef>
                <a:spcPts val="600"/>
              </a:spcBef>
              <a:spcAft>
                <a:spcPts val="0"/>
              </a:spcAft>
              <a:buSzPts val="1680"/>
              <a:buNone/>
            </a:pPr>
            <a:r>
              <a:rPr lang="tr-TR"/>
              <a:t>    Dünya Sağlık Örgütü, </a:t>
            </a:r>
            <a:r>
              <a:rPr lang="tr-TR" sz="3300" u="sng">
                <a:solidFill>
                  <a:srgbClr val="C00000"/>
                </a:solidFill>
                <a:hlinkClick r:id="rId3">
                  <a:extLst>
                    <a:ext uri="{A12FA001-AC4F-418D-AE19-62706E023703}">
                      <ahyp:hlinkClr val="tx"/>
                    </a:ext>
                  </a:extLst>
                </a:hlinkClick>
              </a:rPr>
              <a:t>http://www.who.int/patientsafety/safesurgery/ss_checklist/en/</a:t>
            </a:r>
            <a:r>
              <a:rPr lang="tr-TR" sz="3300">
                <a:solidFill>
                  <a:srgbClr val="C00000"/>
                </a:solidFill>
              </a:rPr>
              <a:t> </a:t>
            </a:r>
            <a:r>
              <a:rPr lang="tr-TR"/>
              <a:t>(30 Kasım 2016 tarihinde erişilmiştir)</a:t>
            </a:r>
            <a:endParaRPr/>
          </a:p>
          <a:p>
            <a:pPr indent="-274320" lvl="0" marL="274320" rtl="0" algn="just">
              <a:spcBef>
                <a:spcPts val="600"/>
              </a:spcBef>
              <a:spcAft>
                <a:spcPts val="0"/>
              </a:spcAft>
              <a:buSzPts val="1680"/>
              <a:buChar char="🞆"/>
            </a:pPr>
            <a:r>
              <a:rPr lang="tr-TR">
                <a:solidFill>
                  <a:srgbClr val="FF0000"/>
                </a:solidFill>
              </a:rPr>
              <a:t>Standart 3.2: </a:t>
            </a:r>
            <a:r>
              <a:rPr lang="tr-TR"/>
              <a:t>Birincil perfüzyonist, yönetimini ikinci bir perfüzyoniste aktarırken  bir aktarma protokolünü kullanmalıdır. </a:t>
            </a:r>
            <a:endParaRPr/>
          </a:p>
          <a:p>
            <a:pPr indent="-167640" lvl="0" marL="274320" rtl="0" algn="just">
              <a:spcBef>
                <a:spcPts val="600"/>
              </a:spcBef>
              <a:spcAft>
                <a:spcPts val="0"/>
              </a:spcAft>
              <a:buSzPts val="1680"/>
              <a:buNone/>
            </a:pPr>
            <a:r>
              <a:t/>
            </a:r>
            <a:endParaRPr/>
          </a:p>
        </p:txBody>
      </p:sp>
      <p:sp>
        <p:nvSpPr>
          <p:cNvPr id="217" name="Google Shape;217;p11"/>
          <p:cNvSpPr txBox="1"/>
          <p:nvPr>
            <p:ph idx="11" type="ftr"/>
          </p:nvPr>
        </p:nvSpPr>
        <p:spPr>
          <a:xfrm>
            <a:off x="4380072" y="6407945"/>
            <a:ext cx="4008352" cy="18940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2"/>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4: Perfüzyon Kaydi</a:t>
            </a:r>
            <a:br>
              <a:rPr lang="tr-TR"/>
            </a:br>
            <a:endParaRPr/>
          </a:p>
        </p:txBody>
      </p:sp>
      <p:sp>
        <p:nvSpPr>
          <p:cNvPr id="223" name="Google Shape;223;p12"/>
          <p:cNvSpPr txBox="1"/>
          <p:nvPr>
            <p:ph idx="1" type="body"/>
          </p:nvPr>
        </p:nvSpPr>
        <p:spPr>
          <a:xfrm>
            <a:off x="395536" y="1052736"/>
            <a:ext cx="7818072" cy="5267672"/>
          </a:xfrm>
          <a:prstGeom prst="rect">
            <a:avLst/>
          </a:prstGeom>
          <a:noFill/>
          <a:ln>
            <a:noFill/>
          </a:ln>
        </p:spPr>
        <p:txBody>
          <a:bodyPr anchorCtr="0" anchor="t" bIns="45700" lIns="91425" spcFirstLastPara="1" rIns="91425" wrap="square" tIns="45700">
            <a:normAutofit fontScale="85000" lnSpcReduction="20000"/>
          </a:bodyPr>
          <a:lstStyle/>
          <a:p>
            <a:pPr indent="-266319" lvl="0" marL="274320" rtl="0" algn="just">
              <a:spcBef>
                <a:spcPts val="0"/>
              </a:spcBef>
              <a:spcAft>
                <a:spcPts val="0"/>
              </a:spcAft>
              <a:buSzPct val="70000"/>
              <a:buChar char="🞆"/>
            </a:pPr>
            <a:r>
              <a:rPr lang="tr-TR">
                <a:solidFill>
                  <a:srgbClr val="FF0000"/>
                </a:solidFill>
              </a:rPr>
              <a:t>Standart 4.1: </a:t>
            </a:r>
            <a:r>
              <a:rPr lang="tr-TR"/>
              <a:t>Her kardiyopulmoner baypas (CPB) prosedürü için perfüzyon kaydı (yazılı ve / veya elektronik) hastanın kalıcı tıbbi kaydının bir parçası olarak dahil edilmelidir. Perfüzyon kayıtları, hastanın tıbbi kayıtlarını tutmak için kurum politikasına göre muhafaza edilmeli ve saklanmalıdır.</a:t>
            </a:r>
            <a:endParaRPr/>
          </a:p>
          <a:p>
            <a:pPr indent="0" lvl="0" marL="274320" rtl="0" algn="just">
              <a:spcBef>
                <a:spcPts val="0"/>
              </a:spcBef>
              <a:spcAft>
                <a:spcPts val="0"/>
              </a:spcAft>
              <a:buNone/>
            </a:pPr>
            <a:r>
              <a:t/>
            </a:r>
            <a:endParaRPr/>
          </a:p>
          <a:p>
            <a:pPr indent="-266319" lvl="0" marL="274320" rtl="0" algn="l">
              <a:spcBef>
                <a:spcPts val="600"/>
              </a:spcBef>
              <a:spcAft>
                <a:spcPts val="0"/>
              </a:spcAft>
              <a:buSzPct val="70000"/>
              <a:buChar char="🞆"/>
            </a:pPr>
            <a:r>
              <a:rPr lang="tr-TR">
                <a:solidFill>
                  <a:srgbClr val="FF0000"/>
                </a:solidFill>
              </a:rPr>
              <a:t>Standart 4.2: </a:t>
            </a:r>
            <a:r>
              <a:rPr lang="tr-TR"/>
              <a:t>Kayıt aşağıdakileri içermelidir:</a:t>
            </a:r>
            <a:endParaRPr/>
          </a:p>
          <a:p>
            <a:pPr indent="-266344" lvl="1" marL="640080" rtl="0" algn="just">
              <a:spcBef>
                <a:spcPts val="388"/>
              </a:spcBef>
              <a:spcAft>
                <a:spcPts val="0"/>
              </a:spcAft>
              <a:buSzPct val="70000"/>
              <a:buChar char="⚫"/>
            </a:pPr>
            <a:r>
              <a:rPr lang="tr-TR"/>
              <a:t>Demografik bilgileri ve ameliyat öncesi risk faktörlerini içeren hasta bilgileri (Ek A).</a:t>
            </a:r>
            <a:endParaRPr sz="2400"/>
          </a:p>
          <a:p>
            <a:pPr indent="-266344" lvl="1" marL="640080" rtl="0" algn="just">
              <a:spcBef>
                <a:spcPts val="388"/>
              </a:spcBef>
              <a:spcAft>
                <a:spcPts val="0"/>
              </a:spcAft>
              <a:buSzPct val="70000"/>
              <a:buChar char="⚫"/>
            </a:pPr>
            <a:r>
              <a:rPr lang="tr-TR"/>
              <a:t>Prosedürü, personeli ve ekipmanı doğru şekilde tanımlamak için yeterli bilgi (Ek B).</a:t>
            </a:r>
            <a:endParaRPr sz="2400"/>
          </a:p>
          <a:p>
            <a:pPr indent="-266344" lvl="1" marL="640080" rtl="0" algn="just">
              <a:spcBef>
                <a:spcPts val="388"/>
              </a:spcBef>
              <a:spcAft>
                <a:spcPts val="0"/>
              </a:spcAft>
              <a:buSzPct val="70000"/>
              <a:buChar char="⚫"/>
            </a:pPr>
            <a:r>
              <a:rPr lang="tr-TR"/>
              <a:t>Kurumsal fizyolojik parametreler, kurumsal protokol tarafından belirlenen bir sıklıkta belgelenmiştir (Ek C).</a:t>
            </a:r>
            <a:endParaRPr sz="2400"/>
          </a:p>
          <a:p>
            <a:pPr indent="-266344" lvl="1" marL="640080" rtl="0" algn="just">
              <a:spcBef>
                <a:spcPts val="388"/>
              </a:spcBef>
              <a:spcAft>
                <a:spcPts val="0"/>
              </a:spcAft>
              <a:buSzPct val="70000"/>
              <a:buChar char="⚫"/>
            </a:pPr>
            <a:r>
              <a:rPr lang="tr-TR"/>
              <a:t>Kan gazı ve antikoagülasyon izleme sonuçları (Ek D).</a:t>
            </a:r>
            <a:endParaRPr sz="2400"/>
          </a:p>
          <a:p>
            <a:pPr indent="-266344" lvl="1" marL="640080" rtl="0" algn="just">
              <a:spcBef>
                <a:spcPts val="388"/>
              </a:spcBef>
              <a:spcAft>
                <a:spcPts val="0"/>
              </a:spcAft>
              <a:buSzPct val="70000"/>
              <a:buChar char="⚫"/>
            </a:pPr>
            <a:r>
              <a:rPr lang="tr-TR"/>
              <a:t>İşlemi gerçekleştiren perfüzyonistin (ve tüm yedek perfüzyonistlerinin) imzası.</a:t>
            </a:r>
            <a:endParaRPr sz="2400"/>
          </a:p>
          <a:p>
            <a:pPr indent="0" lvl="0" marL="82296" rtl="0" algn="l">
              <a:spcBef>
                <a:spcPts val="600"/>
              </a:spcBef>
              <a:spcAft>
                <a:spcPts val="0"/>
              </a:spcAft>
              <a:buSzPct val="70000"/>
              <a:buNone/>
            </a:pPr>
            <a:r>
              <a:rPr lang="tr-TR"/>
              <a:t> </a:t>
            </a:r>
            <a:endParaRPr sz="2400"/>
          </a:p>
          <a:p>
            <a:pPr indent="0" lvl="0" marL="82296" rtl="0" algn="l">
              <a:spcBef>
                <a:spcPts val="600"/>
              </a:spcBef>
              <a:spcAft>
                <a:spcPts val="0"/>
              </a:spcAft>
              <a:buSzPct val="59999"/>
              <a:buNone/>
            </a:pPr>
            <a:r>
              <a:rPr lang="tr-TR"/>
              <a:t> </a:t>
            </a:r>
            <a:endParaRPr sz="2800"/>
          </a:p>
          <a:p>
            <a:pPr indent="-175641" lvl="0" marL="274320" rtl="0" algn="l">
              <a:spcBef>
                <a:spcPts val="600"/>
              </a:spcBef>
              <a:spcAft>
                <a:spcPts val="0"/>
              </a:spcAft>
              <a:buSzPct val="70000"/>
              <a:buNone/>
            </a:pPr>
            <a:r>
              <a:t/>
            </a:r>
            <a:endParaRPr/>
          </a:p>
        </p:txBody>
      </p:sp>
      <p:sp>
        <p:nvSpPr>
          <p:cNvPr id="224" name="Google Shape;224;p12"/>
          <p:cNvSpPr txBox="1"/>
          <p:nvPr>
            <p:ph idx="11" type="ftr"/>
          </p:nvPr>
        </p:nvSpPr>
        <p:spPr>
          <a:xfrm>
            <a:off x="4788024" y="6165304"/>
            <a:ext cx="3615680" cy="476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3"/>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5: Kontrol Listesi</a:t>
            </a:r>
            <a:br>
              <a:rPr lang="tr-TR"/>
            </a:br>
            <a:endParaRPr/>
          </a:p>
        </p:txBody>
      </p:sp>
      <p:sp>
        <p:nvSpPr>
          <p:cNvPr id="230" name="Google Shape;230;p13"/>
          <p:cNvSpPr txBox="1"/>
          <p:nvPr>
            <p:ph idx="1" type="body"/>
          </p:nvPr>
        </p:nvSpPr>
        <p:spPr>
          <a:xfrm>
            <a:off x="539552" y="1124744"/>
            <a:ext cx="7818072" cy="4800600"/>
          </a:xfrm>
          <a:prstGeom prst="rect">
            <a:avLst/>
          </a:prstGeom>
          <a:noFill/>
          <a:ln>
            <a:noFill/>
          </a:ln>
        </p:spPr>
        <p:txBody>
          <a:bodyPr anchorCtr="0" anchor="t" bIns="45700" lIns="91425" spcFirstLastPara="1" rIns="91425" wrap="square" tIns="45700">
            <a:normAutofit fontScale="92500" lnSpcReduction="20000"/>
          </a:bodyPr>
          <a:lstStyle/>
          <a:p>
            <a:pPr indent="-266319" lvl="0" marL="274320" rtl="0" algn="just">
              <a:spcBef>
                <a:spcPts val="0"/>
              </a:spcBef>
              <a:spcAft>
                <a:spcPts val="0"/>
              </a:spcAft>
              <a:buSzPct val="70000"/>
              <a:buChar char="🞆"/>
            </a:pPr>
            <a:r>
              <a:rPr lang="tr-TR">
                <a:solidFill>
                  <a:srgbClr val="FF0000"/>
                </a:solidFill>
              </a:rPr>
              <a:t>Standart 5.1: </a:t>
            </a:r>
            <a:r>
              <a:rPr lang="tr-TR"/>
              <a:t>Perfüzyonist, her kardiyopulmoner baypas (CPB) prosedürü için bir kontrol</a:t>
            </a:r>
            <a:endParaRPr/>
          </a:p>
          <a:p>
            <a:pPr indent="-274320" lvl="0" marL="274320" rtl="0" algn="just">
              <a:spcBef>
                <a:spcPts val="600"/>
              </a:spcBef>
              <a:spcAft>
                <a:spcPts val="0"/>
              </a:spcAft>
              <a:buSzPct val="70000"/>
              <a:buNone/>
            </a:pPr>
            <a:r>
              <a:rPr lang="tr-TR"/>
              <a:t>    listesi kullanmalıdır.</a:t>
            </a:r>
            <a:endParaRPr/>
          </a:p>
          <a:p>
            <a:pPr indent="-274320" lvl="0" marL="274320" rtl="0" algn="just">
              <a:spcBef>
                <a:spcPts val="600"/>
              </a:spcBef>
              <a:spcAft>
                <a:spcPts val="0"/>
              </a:spcAft>
              <a:buSzPct val="70000"/>
              <a:buNone/>
            </a:pPr>
            <a:r>
              <a:t/>
            </a:r>
            <a:endParaRPr/>
          </a:p>
          <a:p>
            <a:pPr indent="-274320" lvl="0" marL="274320" rtl="0" algn="just">
              <a:spcBef>
                <a:spcPts val="600"/>
              </a:spcBef>
              <a:spcAft>
                <a:spcPts val="0"/>
              </a:spcAft>
              <a:buSzPct val="70000"/>
              <a:buNone/>
            </a:pPr>
            <a:r>
              <a:rPr lang="tr-TR"/>
              <a:t> </a:t>
            </a:r>
            <a:r>
              <a:rPr lang="tr-TR">
                <a:solidFill>
                  <a:srgbClr val="FF0000"/>
                </a:solidFill>
              </a:rPr>
              <a:t>Standart 5.2:</a:t>
            </a:r>
            <a:r>
              <a:rPr lang="tr-TR"/>
              <a:t> Kontrol listeleri hastanın kalıcı tıbbi kaydının bir parçası olarak dahil edilmelidir.</a:t>
            </a:r>
            <a:endParaRPr/>
          </a:p>
          <a:p>
            <a:pPr indent="-274320" lvl="0" marL="274320" rtl="0" algn="l">
              <a:spcBef>
                <a:spcPts val="600"/>
              </a:spcBef>
              <a:spcAft>
                <a:spcPts val="0"/>
              </a:spcAft>
              <a:buSzPct val="70000"/>
              <a:buNone/>
            </a:pPr>
            <a:r>
              <a:t/>
            </a:r>
            <a:endParaRPr/>
          </a:p>
          <a:p>
            <a:pPr indent="-266319" lvl="0" marL="274320" rtl="0" algn="just">
              <a:spcBef>
                <a:spcPts val="600"/>
              </a:spcBef>
              <a:spcAft>
                <a:spcPts val="0"/>
              </a:spcAft>
              <a:buSzPct val="70000"/>
              <a:buChar char="🞆"/>
            </a:pPr>
            <a:r>
              <a:rPr lang="tr-TR">
                <a:solidFill>
                  <a:srgbClr val="FF0000"/>
                </a:solidFill>
              </a:rPr>
              <a:t>Standart 5.3 : </a:t>
            </a:r>
            <a:r>
              <a:rPr lang="tr-TR"/>
              <a:t>Perfüzyonist, kontrol listelerini, gerçekleştirilmesi gereken kritik adımların onaylandığı bir okuma-doğrulama şeklinde kullanmalıdır. Kontrol listesinin tamamlanması iki kişi tarafından yapılmalıdır, bir kişi intraoperatif dönemde kalp akciğer makinesinin ameliyatından sorumlu birincil perfüzyonisttir.</a:t>
            </a:r>
            <a:endParaRPr/>
          </a:p>
          <a:p>
            <a:pPr indent="-167640" lvl="0" marL="274320" rtl="0" algn="l">
              <a:spcBef>
                <a:spcPts val="600"/>
              </a:spcBef>
              <a:spcAft>
                <a:spcPts val="0"/>
              </a:spcAft>
              <a:buSzPct val="70000"/>
              <a:buNone/>
            </a:pPr>
            <a:r>
              <a:t/>
            </a:r>
            <a:endParaRPr/>
          </a:p>
        </p:txBody>
      </p:sp>
      <p:sp>
        <p:nvSpPr>
          <p:cNvPr id="231" name="Google Shape;231;p13"/>
          <p:cNvSpPr txBox="1"/>
          <p:nvPr>
            <p:ph idx="11" type="ftr"/>
          </p:nvPr>
        </p:nvSpPr>
        <p:spPr>
          <a:xfrm>
            <a:off x="4380072" y="6407945"/>
            <a:ext cx="3576304" cy="261416"/>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tr-TR"/>
              <a:t>Perfüzyon Bölge Toplantısı ,ANTALYA</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14"/>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5: Kontrol Listesi</a:t>
            </a:r>
            <a:br>
              <a:rPr lang="tr-TR"/>
            </a:br>
            <a:endParaRPr/>
          </a:p>
        </p:txBody>
      </p:sp>
      <p:sp>
        <p:nvSpPr>
          <p:cNvPr id="237" name="Google Shape;237;p14"/>
          <p:cNvSpPr txBox="1"/>
          <p:nvPr>
            <p:ph idx="1" type="body"/>
          </p:nvPr>
        </p:nvSpPr>
        <p:spPr>
          <a:xfrm>
            <a:off x="575100" y="1212525"/>
            <a:ext cx="8166300" cy="4789500"/>
          </a:xfrm>
          <a:prstGeom prst="rect">
            <a:avLst/>
          </a:prstGeom>
          <a:noFill/>
          <a:ln>
            <a:noFill/>
          </a:ln>
        </p:spPr>
        <p:txBody>
          <a:bodyPr anchorCtr="0" anchor="t" bIns="45700" lIns="91425" spcFirstLastPara="1" rIns="91425" wrap="square" tIns="45700">
            <a:normAutofit/>
          </a:bodyPr>
          <a:lstStyle/>
          <a:p>
            <a:pPr indent="-274320" lvl="0" marL="274320" rtl="0" algn="just">
              <a:spcBef>
                <a:spcPts val="0"/>
              </a:spcBef>
              <a:spcAft>
                <a:spcPts val="0"/>
              </a:spcAft>
              <a:buSzPts val="1680"/>
              <a:buChar char="🞆"/>
            </a:pPr>
            <a:r>
              <a:rPr i="1" lang="tr-TR">
                <a:solidFill>
                  <a:srgbClr val="FF0000"/>
                </a:solidFill>
              </a:rPr>
              <a:t>Tavsiye</a:t>
            </a:r>
            <a:r>
              <a:rPr i="1" lang="tr-TR">
                <a:solidFill>
                  <a:srgbClr val="FF0000"/>
                </a:solidFill>
              </a:rPr>
              <a:t> 5.2: </a:t>
            </a:r>
            <a:r>
              <a:rPr i="1" lang="tr-TR"/>
              <a:t>Perfüzyonist, tüm peri-operatif periyot boyunca bir kontrol listesi kullanmalıdır (örneğin, bypass öncesi, bypass, bypass başlangıcı, bypass kesilmesinden önce, baypas sonrası ve / veya bypass'a geri dönüş).</a:t>
            </a:r>
            <a:endParaRPr i="1"/>
          </a:p>
          <a:p>
            <a:pPr indent="0" lvl="0" marL="274320" rtl="0" algn="just">
              <a:spcBef>
                <a:spcPts val="0"/>
              </a:spcBef>
              <a:spcAft>
                <a:spcPts val="0"/>
              </a:spcAft>
              <a:buNone/>
            </a:pPr>
            <a:r>
              <a:t/>
            </a:r>
            <a:endParaRPr i="1"/>
          </a:p>
          <a:p>
            <a:pPr indent="-274320" lvl="0" marL="274320" rtl="0" algn="just">
              <a:spcBef>
                <a:spcPts val="600"/>
              </a:spcBef>
              <a:spcAft>
                <a:spcPts val="0"/>
              </a:spcAft>
              <a:buSzPts val="1680"/>
              <a:buChar char="🞆"/>
            </a:pPr>
            <a:r>
              <a:rPr i="1" lang="tr-TR">
                <a:solidFill>
                  <a:srgbClr val="FF0000"/>
                </a:solidFill>
              </a:rPr>
              <a:t>Tavsiye</a:t>
            </a:r>
            <a:r>
              <a:rPr i="1" lang="tr-TR">
                <a:solidFill>
                  <a:srgbClr val="FF0000"/>
                </a:solidFill>
              </a:rPr>
              <a:t> 5.3: </a:t>
            </a:r>
            <a:r>
              <a:rPr i="1" lang="tr-TR"/>
              <a:t>Perfüzyonist diğer yardımcı perfüzyon hizmetleri için bir kontrol listesi kullanmalıdır (örn. Hücre kurtarma, intra-aortik balon pompası, ekstrakorporeal membran oksijenasyonu).</a:t>
            </a:r>
            <a:endParaRPr/>
          </a:p>
          <a:p>
            <a:pPr indent="-167640" lvl="0" marL="274320" rtl="0" algn="just">
              <a:spcBef>
                <a:spcPts val="600"/>
              </a:spcBef>
              <a:spcAft>
                <a:spcPts val="0"/>
              </a:spcAft>
              <a:buSzPts val="1680"/>
              <a:buNone/>
            </a:pPr>
            <a:r>
              <a:t/>
            </a:r>
            <a:endParaRPr/>
          </a:p>
        </p:txBody>
      </p:sp>
      <p:sp>
        <p:nvSpPr>
          <p:cNvPr id="238" name="Google Shape;238;p14"/>
          <p:cNvSpPr txBox="1"/>
          <p:nvPr>
            <p:ph idx="11" type="ftr"/>
          </p:nvPr>
        </p:nvSpPr>
        <p:spPr>
          <a:xfrm>
            <a:off x="5580112" y="6093296"/>
            <a:ext cx="3070761" cy="432048"/>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tr-TR"/>
              <a:t>Perfüzyon Bölge Toplantısı ,ANTALYA</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15"/>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6: Güvenlik Cihazları</a:t>
            </a:r>
            <a:br>
              <a:rPr lang="tr-TR"/>
            </a:br>
            <a:endParaRPr/>
          </a:p>
        </p:txBody>
      </p:sp>
      <p:sp>
        <p:nvSpPr>
          <p:cNvPr id="244" name="Google Shape;244;p15"/>
          <p:cNvSpPr txBox="1"/>
          <p:nvPr>
            <p:ph idx="1" type="body"/>
          </p:nvPr>
        </p:nvSpPr>
        <p:spPr>
          <a:xfrm>
            <a:off x="391875" y="963375"/>
            <a:ext cx="8180700" cy="4962000"/>
          </a:xfrm>
          <a:prstGeom prst="rect">
            <a:avLst/>
          </a:prstGeom>
          <a:noFill/>
          <a:ln>
            <a:noFill/>
          </a:ln>
        </p:spPr>
        <p:txBody>
          <a:bodyPr anchorCtr="0" anchor="t" bIns="45700" lIns="91425" spcFirstLastPara="1" rIns="91425" wrap="square" tIns="45700">
            <a:normAutofit fontScale="77500" lnSpcReduction="20000"/>
          </a:bodyPr>
          <a:lstStyle/>
          <a:p>
            <a:pPr indent="-258318" lvl="0" marL="274320" rtl="0" algn="just">
              <a:spcBef>
                <a:spcPts val="0"/>
              </a:spcBef>
              <a:spcAft>
                <a:spcPts val="0"/>
              </a:spcAft>
              <a:buSzPct val="70000"/>
              <a:buChar char="🞆"/>
            </a:pPr>
            <a:r>
              <a:rPr lang="tr-TR">
                <a:solidFill>
                  <a:srgbClr val="FF0000"/>
                </a:solidFill>
              </a:rPr>
              <a:t>Standart 6.1: </a:t>
            </a:r>
            <a:r>
              <a:rPr b="1" lang="tr-TR"/>
              <a:t>Arter hattının basınç takibi</a:t>
            </a:r>
            <a:r>
              <a:rPr lang="tr-TR"/>
              <a:t>, kardiyopleji  uygulaması sırasında , venöz rezervuara (artırılmış venöz</a:t>
            </a:r>
            <a:r>
              <a:rPr lang="tr-TR"/>
              <a:t> drenaj uygulandığınd</a:t>
            </a:r>
            <a:r>
              <a:rPr lang="tr-TR"/>
              <a:t>a), kardiyopulmoner baypas (CPB)  prosedürleri sırasında kullanılacaktır.</a:t>
            </a:r>
            <a:endParaRPr/>
          </a:p>
          <a:p>
            <a:pPr indent="0" lvl="0" marL="274320" rtl="0" algn="just">
              <a:spcBef>
                <a:spcPts val="0"/>
              </a:spcBef>
              <a:spcAft>
                <a:spcPts val="0"/>
              </a:spcAft>
              <a:buNone/>
            </a:pPr>
            <a:r>
              <a:t/>
            </a:r>
            <a:endParaRPr/>
          </a:p>
          <a:p>
            <a:pPr indent="-172593" lvl="2" marL="914400" rtl="0" algn="just">
              <a:spcBef>
                <a:spcPts val="333"/>
              </a:spcBef>
              <a:spcAft>
                <a:spcPts val="0"/>
              </a:spcAft>
              <a:buSzPct val="60000"/>
              <a:buChar char="🞆"/>
            </a:pPr>
            <a:r>
              <a:rPr lang="tr-TR"/>
              <a:t>Basınç monitörü, arteriyel / kardiyopleji pompasını kontrol etmeli veya arteriyel / kardiyopleji akımına müdahale etmek için servo regüle/otomatik regüle edilmelidir.</a:t>
            </a:r>
            <a:endParaRPr/>
          </a:p>
          <a:p>
            <a:pPr indent="0" lvl="0" marL="914400" rtl="0" algn="just">
              <a:spcBef>
                <a:spcPts val="333"/>
              </a:spcBef>
              <a:spcAft>
                <a:spcPts val="0"/>
              </a:spcAft>
              <a:buNone/>
            </a:pPr>
            <a:r>
              <a:t/>
            </a:r>
            <a:endParaRPr/>
          </a:p>
          <a:p>
            <a:pPr indent="-172593" lvl="2" marL="914400" rtl="0" algn="l">
              <a:spcBef>
                <a:spcPts val="333"/>
              </a:spcBef>
              <a:spcAft>
                <a:spcPts val="0"/>
              </a:spcAft>
              <a:buSzPct val="54000"/>
              <a:buChar char="🞆"/>
            </a:pPr>
            <a:r>
              <a:rPr lang="tr-TR"/>
              <a:t>Basınç monitörü sesli ve görsel bir alarmı içermelidir.</a:t>
            </a:r>
            <a:endParaRPr sz="2000"/>
          </a:p>
          <a:p>
            <a:pPr indent="-159194" lvl="0" marL="274320" rtl="0" algn="l">
              <a:spcBef>
                <a:spcPts val="600"/>
              </a:spcBef>
              <a:spcAft>
                <a:spcPts val="0"/>
              </a:spcAft>
              <a:buSzPct val="70000"/>
              <a:buNone/>
            </a:pPr>
            <a:r>
              <a:t/>
            </a:r>
            <a:endParaRPr sz="2800"/>
          </a:p>
          <a:p>
            <a:pPr indent="-258318" lvl="0" marL="274320" rtl="0" algn="just">
              <a:spcBef>
                <a:spcPts val="600"/>
              </a:spcBef>
              <a:spcAft>
                <a:spcPts val="0"/>
              </a:spcAft>
              <a:buSzPct val="70000"/>
              <a:buChar char="🞆"/>
            </a:pPr>
            <a:r>
              <a:rPr lang="tr-TR">
                <a:solidFill>
                  <a:srgbClr val="FF0000"/>
                </a:solidFill>
              </a:rPr>
              <a:t>Standart 6.2: </a:t>
            </a:r>
            <a:r>
              <a:rPr lang="tr-TR"/>
              <a:t>CPB prosedürleri sırasında bir </a:t>
            </a:r>
            <a:r>
              <a:rPr b="1" lang="tr-TR"/>
              <a:t>kabarcık dedektörü</a:t>
            </a:r>
            <a:r>
              <a:rPr lang="tr-TR"/>
              <a:t> kullanılacaktır.</a:t>
            </a:r>
            <a:endParaRPr/>
          </a:p>
          <a:p>
            <a:pPr indent="0" lvl="0" marL="274320" rtl="0" algn="just">
              <a:spcBef>
                <a:spcPts val="600"/>
              </a:spcBef>
              <a:spcAft>
                <a:spcPts val="0"/>
              </a:spcAft>
              <a:buNone/>
            </a:pPr>
            <a:r>
              <a:t/>
            </a:r>
            <a:endParaRPr/>
          </a:p>
          <a:p>
            <a:pPr indent="-172593" lvl="2" marL="914400" rtl="0" algn="just">
              <a:spcBef>
                <a:spcPts val="333"/>
              </a:spcBef>
              <a:spcAft>
                <a:spcPts val="0"/>
              </a:spcAft>
              <a:buSzPct val="60000"/>
              <a:buChar char="🞆"/>
            </a:pPr>
            <a:r>
              <a:rPr lang="tr-TR"/>
              <a:t>Arter pompasını kontrol etmek veya arteryel kan akışının kesilmesine izin vermek için brüt / makro kabarcık detektörü kullanılmalıdır.</a:t>
            </a:r>
            <a:endParaRPr/>
          </a:p>
          <a:p>
            <a:pPr indent="0" lvl="0" marL="914400" rtl="0" algn="just">
              <a:spcBef>
                <a:spcPts val="333"/>
              </a:spcBef>
              <a:spcAft>
                <a:spcPts val="0"/>
              </a:spcAft>
              <a:buNone/>
            </a:pPr>
            <a:r>
              <a:t/>
            </a:r>
            <a:endParaRPr/>
          </a:p>
          <a:p>
            <a:pPr indent="-172593" lvl="2" marL="914400" rtl="0" algn="just">
              <a:spcBef>
                <a:spcPts val="333"/>
              </a:spcBef>
              <a:spcAft>
                <a:spcPts val="0"/>
              </a:spcAft>
              <a:buSzPct val="54000"/>
              <a:buChar char="🞆"/>
            </a:pPr>
            <a:r>
              <a:rPr lang="tr-TR"/>
              <a:t>Dedektör sistemi sesli ve görsel bir alarmı içerecek ve zamanında tanımlamayı ve eylemi mümkün kılmak için üretici talimatlarına göre konumlandırılacaktır.</a:t>
            </a:r>
            <a:endParaRPr sz="2000"/>
          </a:p>
          <a:p>
            <a:pPr indent="-175641" lvl="0" marL="274320" rtl="0" algn="l">
              <a:spcBef>
                <a:spcPts val="600"/>
              </a:spcBef>
              <a:spcAft>
                <a:spcPts val="0"/>
              </a:spcAft>
              <a:buSzPct val="70000"/>
              <a:buNone/>
            </a:pPr>
            <a:r>
              <a:t/>
            </a:r>
            <a:endParaRPr/>
          </a:p>
        </p:txBody>
      </p:sp>
      <p:sp>
        <p:nvSpPr>
          <p:cNvPr id="245" name="Google Shape;245;p15"/>
          <p:cNvSpPr txBox="1"/>
          <p:nvPr>
            <p:ph idx="11" type="ftr"/>
          </p:nvPr>
        </p:nvSpPr>
        <p:spPr>
          <a:xfrm flipH="1">
            <a:off x="5076056" y="6021288"/>
            <a:ext cx="3201521" cy="57606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tr-TR"/>
              <a:t>Perfüzyon Bölge Toplantısı ,ANTALYA</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16"/>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6: Güvenlik Cihazları</a:t>
            </a:r>
            <a:br>
              <a:rPr lang="tr-TR"/>
            </a:br>
            <a:endParaRPr/>
          </a:p>
        </p:txBody>
      </p:sp>
      <p:sp>
        <p:nvSpPr>
          <p:cNvPr id="251" name="Google Shape;251;p16"/>
          <p:cNvSpPr txBox="1"/>
          <p:nvPr>
            <p:ph idx="1" type="body"/>
          </p:nvPr>
        </p:nvSpPr>
        <p:spPr>
          <a:xfrm>
            <a:off x="755576" y="1124744"/>
            <a:ext cx="7818072" cy="5123656"/>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1680"/>
              <a:buChar char="🞆"/>
            </a:pPr>
            <a:r>
              <a:rPr lang="tr-TR">
                <a:solidFill>
                  <a:srgbClr val="FF0000"/>
                </a:solidFill>
              </a:rPr>
              <a:t>Standart 6.3:</a:t>
            </a:r>
            <a:r>
              <a:rPr lang="tr-TR"/>
              <a:t>	CPB	prosedürleri	sırasında	(sert	kaplamalı)	 rezervuarı kullananlar  her  rezervuar için bir seviye sensörü kullanılacaktır.</a:t>
            </a:r>
            <a:endParaRPr/>
          </a:p>
          <a:p>
            <a:pPr indent="-182880" lvl="2" marL="914400" rtl="0" algn="l">
              <a:spcBef>
                <a:spcPts val="360"/>
              </a:spcBef>
              <a:spcAft>
                <a:spcPts val="0"/>
              </a:spcAft>
              <a:buSzPts val="1080"/>
              <a:buChar char="🞆"/>
            </a:pPr>
            <a:r>
              <a:rPr lang="tr-TR"/>
              <a:t>Seviye sensörü, arteriyel pompayı kontrol etmek veya arteriyel kan akışının kesilmesine izin vermek için servo regüle/ otomatik regüle edilmelidir.</a:t>
            </a:r>
            <a:endParaRPr sz="2000"/>
          </a:p>
          <a:p>
            <a:pPr indent="-182880" lvl="2" marL="914400" rtl="0" algn="l">
              <a:spcBef>
                <a:spcPts val="360"/>
              </a:spcBef>
              <a:spcAft>
                <a:spcPts val="0"/>
              </a:spcAft>
              <a:buSzPts val="1080"/>
              <a:buChar char="🞆"/>
            </a:pPr>
            <a:r>
              <a:rPr lang="tr-TR"/>
              <a:t>Seviye sensörü sesli ve görsel bir alarm içermeli ve uygun bir reaksiyon süresine ve güvenli çalışma hacmine izin vermek için üreticinin talimatlarına göre konumlandırılmalıdır.</a:t>
            </a:r>
            <a:endParaRPr sz="2000"/>
          </a:p>
          <a:p>
            <a:pPr indent="-274320" lvl="0" marL="274320" rtl="0" algn="l">
              <a:spcBef>
                <a:spcPts val="600"/>
              </a:spcBef>
              <a:spcAft>
                <a:spcPts val="0"/>
              </a:spcAft>
              <a:buSzPts val="1680"/>
              <a:buChar char="🞆"/>
            </a:pPr>
            <a:r>
              <a:rPr lang="tr-TR">
                <a:solidFill>
                  <a:srgbClr val="FF0000"/>
                </a:solidFill>
              </a:rPr>
              <a:t>Standart 6.4: </a:t>
            </a:r>
            <a:r>
              <a:rPr lang="tr-TR"/>
              <a:t>CPB prosedürleri sırasında oksijeneratörün arteriyel çıkışı sıcaklık izlemesi kullanılacaktır.</a:t>
            </a:r>
            <a:endParaRPr/>
          </a:p>
          <a:p>
            <a:pPr indent="-182880" lvl="2" marL="914400" rtl="0" algn="l">
              <a:spcBef>
                <a:spcPts val="360"/>
              </a:spcBef>
              <a:spcAft>
                <a:spcPts val="0"/>
              </a:spcAft>
              <a:buSzPts val="1080"/>
              <a:buChar char="🞆"/>
            </a:pPr>
            <a:r>
              <a:rPr lang="tr-TR"/>
              <a:t>Sıcaklık sensörü, yüksek arter çıkış sıcaklıklarını önlemek için sesli ve görsel bir alarm içermelidir.</a:t>
            </a:r>
            <a:endParaRPr sz="2000"/>
          </a:p>
        </p:txBody>
      </p:sp>
      <p:sp>
        <p:nvSpPr>
          <p:cNvPr id="252" name="Google Shape;252;p16"/>
          <p:cNvSpPr txBox="1"/>
          <p:nvPr>
            <p:ph idx="11" type="ftr"/>
          </p:nvPr>
        </p:nvSpPr>
        <p:spPr>
          <a:xfrm>
            <a:off x="4644008" y="6466974"/>
            <a:ext cx="4000396" cy="39102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7"/>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6: Güvenlik Cihazlari</a:t>
            </a:r>
            <a:br>
              <a:rPr lang="tr-TR"/>
            </a:br>
            <a:endParaRPr/>
          </a:p>
        </p:txBody>
      </p:sp>
      <p:sp>
        <p:nvSpPr>
          <p:cNvPr id="258" name="Google Shape;258;p17"/>
          <p:cNvSpPr txBox="1"/>
          <p:nvPr>
            <p:ph idx="1" type="body"/>
          </p:nvPr>
        </p:nvSpPr>
        <p:spPr>
          <a:xfrm>
            <a:off x="517575" y="1121425"/>
            <a:ext cx="8166300" cy="5118300"/>
          </a:xfrm>
          <a:prstGeom prst="rect">
            <a:avLst/>
          </a:prstGeom>
          <a:noFill/>
          <a:ln>
            <a:noFill/>
          </a:ln>
        </p:spPr>
        <p:txBody>
          <a:bodyPr anchorCtr="0" anchor="t" bIns="45700" lIns="91425" spcFirstLastPara="1" rIns="91425" wrap="square" tIns="45700">
            <a:normAutofit fontScale="85000" lnSpcReduction="20000"/>
          </a:bodyPr>
          <a:lstStyle/>
          <a:p>
            <a:pPr indent="-266319" lvl="0" marL="274320" rtl="0" algn="just">
              <a:spcBef>
                <a:spcPts val="0"/>
              </a:spcBef>
              <a:spcAft>
                <a:spcPts val="0"/>
              </a:spcAft>
              <a:buSzPct val="70000"/>
              <a:buChar char="🞆"/>
            </a:pPr>
            <a:r>
              <a:rPr lang="tr-TR">
                <a:solidFill>
                  <a:srgbClr val="FF0000"/>
                </a:solidFill>
              </a:rPr>
              <a:t>Standart 6.5: </a:t>
            </a:r>
            <a:r>
              <a:rPr lang="tr-TR"/>
              <a:t>CPB prosedürleri sırasında bir arteriyel filtre kullanılacaktır.</a:t>
            </a:r>
            <a:endParaRPr/>
          </a:p>
          <a:p>
            <a:pPr indent="0" lvl="0" marL="274320" rtl="0" algn="just">
              <a:spcBef>
                <a:spcPts val="0"/>
              </a:spcBef>
              <a:spcAft>
                <a:spcPts val="0"/>
              </a:spcAft>
              <a:buNone/>
            </a:pPr>
            <a:r>
              <a:t/>
            </a:r>
            <a:endParaRPr/>
          </a:p>
          <a:p>
            <a:pPr indent="-266319" lvl="0" marL="274320" rtl="0" algn="just">
              <a:spcBef>
                <a:spcPts val="600"/>
              </a:spcBef>
              <a:spcAft>
                <a:spcPts val="0"/>
              </a:spcAft>
              <a:buSzPct val="70000"/>
              <a:buChar char="🞆"/>
            </a:pPr>
            <a:r>
              <a:rPr lang="tr-TR">
                <a:solidFill>
                  <a:srgbClr val="FF0000"/>
                </a:solidFill>
              </a:rPr>
              <a:t>Standart 6.6: </a:t>
            </a:r>
            <a:r>
              <a:rPr lang="tr-TR"/>
              <a:t>CPB prosedürleri sırasında havalandırma/vent hattında tek yönlü bir valf/vana kullanılacaktır.</a:t>
            </a:r>
            <a:endParaRPr/>
          </a:p>
          <a:p>
            <a:pPr indent="0" lvl="0" marL="274320" rtl="0" algn="just">
              <a:spcBef>
                <a:spcPts val="600"/>
              </a:spcBef>
              <a:spcAft>
                <a:spcPts val="0"/>
              </a:spcAft>
              <a:buNone/>
            </a:pPr>
            <a:r>
              <a:t/>
            </a:r>
            <a:endParaRPr/>
          </a:p>
          <a:p>
            <a:pPr indent="-266319" lvl="0" marL="274320" rtl="0" algn="just">
              <a:spcBef>
                <a:spcPts val="600"/>
              </a:spcBef>
              <a:spcAft>
                <a:spcPts val="0"/>
              </a:spcAft>
              <a:buSzPct val="70000"/>
              <a:buChar char="🞆"/>
            </a:pPr>
            <a:r>
              <a:rPr lang="tr-TR">
                <a:solidFill>
                  <a:srgbClr val="FF0000"/>
                </a:solidFill>
              </a:rPr>
              <a:t>Standart 6.7: </a:t>
            </a:r>
            <a:r>
              <a:rPr lang="tr-TR"/>
              <a:t>CPB prosedürleri sırasında bir santrifüj pompası kullanıldığında geriye doğru akımdan kaçınma yöntemi uygulanacaktır.</a:t>
            </a:r>
            <a:endParaRPr/>
          </a:p>
          <a:p>
            <a:pPr indent="0" lvl="0" marL="274320" rtl="0" algn="just">
              <a:spcBef>
                <a:spcPts val="600"/>
              </a:spcBef>
              <a:spcAft>
                <a:spcPts val="0"/>
              </a:spcAft>
              <a:buNone/>
            </a:pPr>
            <a:r>
              <a:t/>
            </a:r>
            <a:endParaRPr/>
          </a:p>
          <a:p>
            <a:pPr indent="-266319" lvl="0" marL="274320" rtl="0" algn="just">
              <a:spcBef>
                <a:spcPts val="600"/>
              </a:spcBef>
              <a:spcAft>
                <a:spcPts val="0"/>
              </a:spcAft>
              <a:buSzPct val="70000"/>
              <a:buChar char="🞆"/>
            </a:pPr>
            <a:r>
              <a:rPr lang="tr-TR"/>
              <a:t>Retrograd akım kaçınma sistemlerinin örnekleri aşağıdakileri içerebilir:</a:t>
            </a:r>
            <a:endParaRPr/>
          </a:p>
          <a:p>
            <a:pPr indent="-177736" lvl="2" marL="914400" rtl="0" algn="l">
              <a:spcBef>
                <a:spcPts val="333"/>
              </a:spcBef>
              <a:spcAft>
                <a:spcPts val="0"/>
              </a:spcAft>
              <a:buSzPct val="54000"/>
              <a:buChar char="🞆"/>
            </a:pPr>
            <a:r>
              <a:rPr lang="tr-TR"/>
              <a:t>Tek yönlü akış valfleri/vanaları</a:t>
            </a:r>
            <a:endParaRPr sz="2000"/>
          </a:p>
          <a:p>
            <a:pPr indent="-177736" lvl="2" marL="914400" rtl="0" algn="l">
              <a:spcBef>
                <a:spcPts val="333"/>
              </a:spcBef>
              <a:spcAft>
                <a:spcPts val="0"/>
              </a:spcAft>
              <a:buSzPct val="54000"/>
              <a:buChar char="🞆"/>
            </a:pPr>
            <a:r>
              <a:rPr lang="tr-TR"/>
              <a:t>Pompa hızındaki yanlışlıkla azalmayı önlemek için sabit durdurma kilitleme kontrolleri</a:t>
            </a:r>
            <a:endParaRPr sz="2000"/>
          </a:p>
          <a:p>
            <a:pPr indent="-177736" lvl="2" marL="914400" rtl="0" algn="l">
              <a:spcBef>
                <a:spcPts val="333"/>
              </a:spcBef>
              <a:spcAft>
                <a:spcPts val="0"/>
              </a:spcAft>
              <a:buSzPct val="54000"/>
              <a:buChar char="🞆"/>
            </a:pPr>
            <a:r>
              <a:rPr lang="tr-TR"/>
              <a:t>Elektronik olarak aktive edilmiş arteriyel hat klempleri/kelepçeleri</a:t>
            </a:r>
            <a:endParaRPr sz="2000"/>
          </a:p>
          <a:p>
            <a:pPr indent="-177736" lvl="2" marL="914400" rtl="0" algn="l">
              <a:spcBef>
                <a:spcPts val="333"/>
              </a:spcBef>
              <a:spcAft>
                <a:spcPts val="0"/>
              </a:spcAft>
              <a:buSzPct val="54000"/>
              <a:buChar char="🞆"/>
            </a:pPr>
            <a:r>
              <a:rPr lang="tr-TR"/>
              <a:t>Düşük hızlı görsel ve sesli alarm.</a:t>
            </a:r>
            <a:endParaRPr sz="2000"/>
          </a:p>
          <a:p>
            <a:pPr indent="-175641" lvl="0" marL="274320" rtl="0" algn="l">
              <a:spcBef>
                <a:spcPts val="600"/>
              </a:spcBef>
              <a:spcAft>
                <a:spcPts val="0"/>
              </a:spcAft>
              <a:buSzPct val="70000"/>
              <a:buNone/>
            </a:pPr>
            <a:r>
              <a:t/>
            </a:r>
            <a:endParaRPr/>
          </a:p>
        </p:txBody>
      </p:sp>
      <p:sp>
        <p:nvSpPr>
          <p:cNvPr id="259" name="Google Shape;259;p17"/>
          <p:cNvSpPr txBox="1"/>
          <p:nvPr>
            <p:ph idx="11" type="ftr"/>
          </p:nvPr>
        </p:nvSpPr>
        <p:spPr>
          <a:xfrm>
            <a:off x="4380072" y="6407945"/>
            <a:ext cx="4008352" cy="26141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8"/>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6: Güvenlik Cihazlari</a:t>
            </a:r>
            <a:br>
              <a:rPr lang="tr-TR"/>
            </a:br>
            <a:endParaRPr/>
          </a:p>
        </p:txBody>
      </p:sp>
      <p:sp>
        <p:nvSpPr>
          <p:cNvPr id="265" name="Google Shape;265;p18"/>
          <p:cNvSpPr txBox="1"/>
          <p:nvPr>
            <p:ph idx="1" type="body"/>
          </p:nvPr>
        </p:nvSpPr>
        <p:spPr>
          <a:xfrm>
            <a:off x="611560" y="1340768"/>
            <a:ext cx="7818072" cy="4763616"/>
          </a:xfrm>
          <a:prstGeom prst="rect">
            <a:avLst/>
          </a:prstGeom>
          <a:noFill/>
          <a:ln>
            <a:noFill/>
          </a:ln>
        </p:spPr>
        <p:txBody>
          <a:bodyPr anchorCtr="0" anchor="t" bIns="45700" lIns="91425" spcFirstLastPara="1" rIns="91425" wrap="square" tIns="45700">
            <a:normAutofit lnSpcReduction="20000"/>
          </a:bodyPr>
          <a:lstStyle/>
          <a:p>
            <a:pPr indent="-274320" lvl="0" marL="274320" rtl="0" algn="just">
              <a:spcBef>
                <a:spcPts val="0"/>
              </a:spcBef>
              <a:spcAft>
                <a:spcPts val="0"/>
              </a:spcAft>
              <a:buSzPts val="1680"/>
              <a:buChar char="🞆"/>
            </a:pPr>
            <a:r>
              <a:rPr lang="tr-TR">
                <a:solidFill>
                  <a:srgbClr val="FF0000"/>
                </a:solidFill>
              </a:rPr>
              <a:t>Standart 6.8: </a:t>
            </a:r>
            <a:r>
              <a:rPr lang="tr-TR"/>
              <a:t>CPB prosedürleri sırasında inhalasyon ajanları devreye sokulduğunda anestezik gaz tutucu hattı kullanılmalıdır.</a:t>
            </a:r>
            <a:endParaRPr/>
          </a:p>
          <a:p>
            <a:pPr indent="0" lvl="0" marL="274320" rtl="0" algn="just">
              <a:spcBef>
                <a:spcPts val="0"/>
              </a:spcBef>
              <a:spcAft>
                <a:spcPts val="0"/>
              </a:spcAft>
              <a:buNone/>
            </a:pPr>
            <a:r>
              <a:t/>
            </a:r>
            <a:endParaRPr/>
          </a:p>
          <a:p>
            <a:pPr indent="-274320" lvl="0" marL="274320" rtl="0" algn="just">
              <a:spcBef>
                <a:spcPts val="600"/>
              </a:spcBef>
              <a:spcAft>
                <a:spcPts val="0"/>
              </a:spcAft>
              <a:buSzPts val="1680"/>
              <a:buChar char="🞆"/>
            </a:pPr>
            <a:r>
              <a:rPr lang="tr-TR">
                <a:solidFill>
                  <a:srgbClr val="FF0000"/>
                </a:solidFill>
              </a:rPr>
              <a:t>Standart 6.9: </a:t>
            </a:r>
            <a:r>
              <a:rPr lang="tr-TR"/>
              <a:t>El krankları CPB prosedürleri sırasında kolayca bulunacaktır. </a:t>
            </a:r>
            <a:endParaRPr/>
          </a:p>
          <a:p>
            <a:pPr indent="0" lvl="0" marL="274320" rtl="0" algn="just">
              <a:spcBef>
                <a:spcPts val="600"/>
              </a:spcBef>
              <a:spcAft>
                <a:spcPts val="0"/>
              </a:spcAft>
              <a:buNone/>
            </a:pPr>
            <a:r>
              <a:t/>
            </a:r>
            <a:endParaRPr/>
          </a:p>
          <a:p>
            <a:pPr indent="-274320" lvl="0" marL="274320" rtl="0" algn="just">
              <a:spcBef>
                <a:spcPts val="600"/>
              </a:spcBef>
              <a:spcAft>
                <a:spcPts val="0"/>
              </a:spcAft>
              <a:buSzPts val="1680"/>
              <a:buChar char="🞆"/>
            </a:pPr>
            <a:r>
              <a:rPr lang="tr-TR">
                <a:solidFill>
                  <a:srgbClr val="FF0000"/>
                </a:solidFill>
              </a:rPr>
              <a:t>Standart 6.10</a:t>
            </a:r>
            <a:r>
              <a:rPr lang="tr-TR"/>
              <a:t>: CPB prosedürleri sırasında bir yedek gaz kaynağı bulunacaktır.</a:t>
            </a:r>
            <a:endParaRPr/>
          </a:p>
          <a:p>
            <a:pPr indent="0" lvl="0" marL="274320" rtl="0" algn="just">
              <a:spcBef>
                <a:spcPts val="600"/>
              </a:spcBef>
              <a:spcAft>
                <a:spcPts val="0"/>
              </a:spcAft>
              <a:buNone/>
            </a:pPr>
            <a:r>
              <a:t/>
            </a:r>
            <a:endParaRPr/>
          </a:p>
          <a:p>
            <a:pPr indent="-274320" lvl="0" marL="274320" rtl="0" algn="just">
              <a:spcBef>
                <a:spcPts val="600"/>
              </a:spcBef>
              <a:spcAft>
                <a:spcPts val="0"/>
              </a:spcAft>
              <a:buSzPts val="1680"/>
              <a:buChar char="🞆"/>
            </a:pPr>
            <a:r>
              <a:rPr lang="tr-TR">
                <a:solidFill>
                  <a:srgbClr val="FF0000"/>
                </a:solidFill>
              </a:rPr>
              <a:t>Standart 6.11: </a:t>
            </a:r>
            <a:r>
              <a:rPr lang="tr-TR"/>
              <a:t>CPB prosedürleri sırasında CPB makinesi için bir yedek akü kaynağı bulunacaktır.</a:t>
            </a:r>
            <a:endParaRPr/>
          </a:p>
          <a:p>
            <a:pPr indent="-274320" lvl="0" marL="274320" rtl="0" algn="l">
              <a:spcBef>
                <a:spcPts val="600"/>
              </a:spcBef>
              <a:spcAft>
                <a:spcPts val="0"/>
              </a:spcAft>
              <a:buSzPts val="1680"/>
              <a:buNone/>
            </a:pPr>
            <a:r>
              <a:rPr lang="tr-TR"/>
              <a:t> </a:t>
            </a:r>
            <a:endParaRPr/>
          </a:p>
          <a:p>
            <a:pPr indent="-167640" lvl="0" marL="274320" rtl="0" algn="l">
              <a:spcBef>
                <a:spcPts val="600"/>
              </a:spcBef>
              <a:spcAft>
                <a:spcPts val="0"/>
              </a:spcAft>
              <a:buSzPts val="1680"/>
              <a:buNone/>
            </a:pPr>
            <a:r>
              <a:t/>
            </a:r>
            <a:endParaRPr/>
          </a:p>
        </p:txBody>
      </p:sp>
      <p:sp>
        <p:nvSpPr>
          <p:cNvPr id="266" name="Google Shape;266;p18"/>
          <p:cNvSpPr txBox="1"/>
          <p:nvPr>
            <p:ph idx="11" type="ftr"/>
          </p:nvPr>
        </p:nvSpPr>
        <p:spPr>
          <a:xfrm>
            <a:off x="5076056" y="6072206"/>
            <a:ext cx="3605990" cy="476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19"/>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6: Güvenlik Cihazları</a:t>
            </a:r>
            <a:br>
              <a:rPr lang="tr-TR"/>
            </a:br>
            <a:endParaRPr/>
          </a:p>
        </p:txBody>
      </p:sp>
      <p:sp>
        <p:nvSpPr>
          <p:cNvPr id="272" name="Google Shape;272;p19"/>
          <p:cNvSpPr txBox="1"/>
          <p:nvPr>
            <p:ph idx="1" type="body"/>
          </p:nvPr>
        </p:nvSpPr>
        <p:spPr>
          <a:xfrm>
            <a:off x="661350" y="1268750"/>
            <a:ext cx="7984200" cy="5077500"/>
          </a:xfrm>
          <a:prstGeom prst="rect">
            <a:avLst/>
          </a:prstGeom>
          <a:noFill/>
          <a:ln>
            <a:noFill/>
          </a:ln>
        </p:spPr>
        <p:txBody>
          <a:bodyPr anchorCtr="0" anchor="t" bIns="45700" lIns="91425" spcFirstLastPara="1" rIns="91425" wrap="square" tIns="45700">
            <a:normAutofit lnSpcReduction="20000"/>
          </a:bodyPr>
          <a:lstStyle/>
          <a:p>
            <a:pPr indent="-274320" lvl="0" marL="274320" rtl="0" algn="just">
              <a:spcBef>
                <a:spcPts val="0"/>
              </a:spcBef>
              <a:spcAft>
                <a:spcPts val="0"/>
              </a:spcAft>
              <a:buSzPts val="1680"/>
              <a:buChar char="🞆"/>
            </a:pPr>
            <a:r>
              <a:rPr i="1" lang="tr-TR">
                <a:solidFill>
                  <a:srgbClr val="FF0000"/>
                </a:solidFill>
              </a:rPr>
              <a:t>Tavsiye</a:t>
            </a:r>
            <a:r>
              <a:rPr i="1" lang="tr-TR">
                <a:solidFill>
                  <a:srgbClr val="FF0000"/>
                </a:solidFill>
              </a:rPr>
              <a:t> 6.1: </a:t>
            </a:r>
            <a:r>
              <a:rPr i="1" lang="tr-TR"/>
              <a:t>CPB prosedürleri sırasında bir havalandırma gaz oksijen analizörü kullanılmalıdır.</a:t>
            </a:r>
            <a:endParaRPr i="1"/>
          </a:p>
          <a:p>
            <a:pPr indent="0" lvl="0" marL="274320" rtl="0" algn="just">
              <a:spcBef>
                <a:spcPts val="0"/>
              </a:spcBef>
              <a:spcAft>
                <a:spcPts val="0"/>
              </a:spcAft>
              <a:buNone/>
            </a:pPr>
            <a:r>
              <a:t/>
            </a:r>
            <a:endParaRPr i="1"/>
          </a:p>
          <a:p>
            <a:pPr indent="-274320" lvl="0" marL="274320" rtl="0" algn="just">
              <a:spcBef>
                <a:spcPts val="600"/>
              </a:spcBef>
              <a:spcAft>
                <a:spcPts val="0"/>
              </a:spcAft>
              <a:buSzPts val="1680"/>
              <a:buChar char="🞆"/>
            </a:pPr>
            <a:r>
              <a:rPr i="1" lang="tr-TR">
                <a:solidFill>
                  <a:srgbClr val="FF0000"/>
                </a:solidFill>
              </a:rPr>
              <a:t>Tavsiye</a:t>
            </a:r>
            <a:r>
              <a:rPr i="1" lang="tr-TR">
                <a:solidFill>
                  <a:srgbClr val="FF0000"/>
                </a:solidFill>
              </a:rPr>
              <a:t> 6.2: </a:t>
            </a:r>
            <a:r>
              <a:rPr i="1" lang="tr-TR"/>
              <a:t>CPB prosedürleri sırasında yumuşak kaplamalı rezervuar için bir seviye sensörü kullanılmalıdır.</a:t>
            </a:r>
            <a:endParaRPr sz="2800"/>
          </a:p>
          <a:p>
            <a:pPr indent="-182880" lvl="2" marL="914400" rtl="0" algn="just">
              <a:spcBef>
                <a:spcPts val="360"/>
              </a:spcBef>
              <a:spcAft>
                <a:spcPts val="0"/>
              </a:spcAft>
              <a:buSzPts val="1080"/>
              <a:buChar char="🞆"/>
            </a:pPr>
            <a:r>
              <a:rPr i="1" lang="tr-TR"/>
              <a:t>Seviye sensörü, arteriyel pompayı kontrol etmek veya arteriyel kan akışının kesilmesine izin vermek için servo regüle/otomatik regüle edilmelidir.</a:t>
            </a:r>
            <a:endParaRPr i="1"/>
          </a:p>
          <a:p>
            <a:pPr indent="0" lvl="0" marL="914400" rtl="0" algn="just">
              <a:spcBef>
                <a:spcPts val="360"/>
              </a:spcBef>
              <a:spcAft>
                <a:spcPts val="0"/>
              </a:spcAft>
              <a:buNone/>
            </a:pPr>
            <a:r>
              <a:t/>
            </a:r>
            <a:endParaRPr i="1"/>
          </a:p>
          <a:p>
            <a:pPr indent="-182880" lvl="2" marL="914400" rtl="0" algn="just">
              <a:spcBef>
                <a:spcPts val="360"/>
              </a:spcBef>
              <a:spcAft>
                <a:spcPts val="0"/>
              </a:spcAft>
              <a:buSzPts val="1080"/>
              <a:buChar char="🞆"/>
            </a:pPr>
            <a:r>
              <a:rPr i="1" lang="tr-TR"/>
              <a:t>Seviye sensörü sesli ve görsel bir alarm içermeli ve uygun bir reaksiyon süresine ve güvenli bir çalışma hacmine izin vermek için üreticinin talimatlarına göre konumlandırılmalıdır.</a:t>
            </a:r>
            <a:endParaRPr i="1"/>
          </a:p>
          <a:p>
            <a:pPr indent="0" lvl="0" marL="914400" rtl="0" algn="just">
              <a:spcBef>
                <a:spcPts val="360"/>
              </a:spcBef>
              <a:spcAft>
                <a:spcPts val="0"/>
              </a:spcAft>
              <a:buNone/>
            </a:pPr>
            <a:r>
              <a:t/>
            </a:r>
            <a:endParaRPr i="1"/>
          </a:p>
          <a:p>
            <a:pPr indent="-182880" lvl="2" marL="914400" rtl="0" algn="just">
              <a:spcBef>
                <a:spcPts val="360"/>
              </a:spcBef>
              <a:spcAft>
                <a:spcPts val="0"/>
              </a:spcAft>
              <a:buSzPts val="1080"/>
              <a:buChar char="🞆"/>
            </a:pPr>
            <a:r>
              <a:rPr i="1" lang="tr-TR"/>
              <a:t>Çıkışa uzak bir hava kabarcığı detektörünün kullanımı seviye detektörü yerine geçecek şekilde kullanılabilir.</a:t>
            </a:r>
            <a:endParaRPr sz="2000"/>
          </a:p>
          <a:p>
            <a:pPr indent="-167640" lvl="0" marL="274320" rtl="0" algn="l">
              <a:spcBef>
                <a:spcPts val="600"/>
              </a:spcBef>
              <a:spcAft>
                <a:spcPts val="0"/>
              </a:spcAft>
              <a:buSzPts val="1680"/>
              <a:buNone/>
            </a:pPr>
            <a:r>
              <a:t/>
            </a:r>
            <a:endParaRPr/>
          </a:p>
        </p:txBody>
      </p:sp>
      <p:sp>
        <p:nvSpPr>
          <p:cNvPr id="273" name="Google Shape;273;p19"/>
          <p:cNvSpPr txBox="1"/>
          <p:nvPr>
            <p:ph idx="11" type="ftr"/>
          </p:nvPr>
        </p:nvSpPr>
        <p:spPr>
          <a:xfrm>
            <a:off x="5715000" y="6305550"/>
            <a:ext cx="3286156" cy="476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20"/>
          <p:cNvSpPr txBox="1"/>
          <p:nvPr>
            <p:ph type="title"/>
          </p:nvPr>
        </p:nvSpPr>
        <p:spPr>
          <a:xfrm>
            <a:off x="1403648" y="260648"/>
            <a:ext cx="749808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7: Monitörizasyon/İzleme</a:t>
            </a:r>
            <a:endParaRPr/>
          </a:p>
        </p:txBody>
      </p:sp>
      <p:sp>
        <p:nvSpPr>
          <p:cNvPr id="279" name="Google Shape;279;p20"/>
          <p:cNvSpPr txBox="1"/>
          <p:nvPr>
            <p:ph idx="1" type="body"/>
          </p:nvPr>
        </p:nvSpPr>
        <p:spPr>
          <a:xfrm>
            <a:off x="636825" y="1268750"/>
            <a:ext cx="8164200" cy="4979700"/>
          </a:xfrm>
          <a:prstGeom prst="rect">
            <a:avLst/>
          </a:prstGeom>
          <a:noFill/>
          <a:ln>
            <a:noFill/>
          </a:ln>
        </p:spPr>
        <p:txBody>
          <a:bodyPr anchorCtr="0" anchor="t" bIns="45700" lIns="91425" spcFirstLastPara="1" rIns="91425" wrap="square" tIns="45700">
            <a:normAutofit/>
          </a:bodyPr>
          <a:lstStyle/>
          <a:p>
            <a:pPr indent="0" lvl="0" marL="82296" rtl="0" algn="l">
              <a:spcBef>
                <a:spcPts val="0"/>
              </a:spcBef>
              <a:spcAft>
                <a:spcPts val="0"/>
              </a:spcAft>
              <a:buSzPts val="1680"/>
              <a:buNone/>
            </a:pPr>
            <a:r>
              <a:t/>
            </a:r>
            <a:endParaRPr b="1"/>
          </a:p>
          <a:p>
            <a:pPr indent="-274320" lvl="0" marL="274320" rtl="0" algn="just">
              <a:spcBef>
                <a:spcPts val="600"/>
              </a:spcBef>
              <a:spcAft>
                <a:spcPts val="0"/>
              </a:spcAft>
              <a:buSzPts val="1680"/>
              <a:buChar char="🞆"/>
            </a:pPr>
            <a:r>
              <a:rPr lang="tr-TR">
                <a:solidFill>
                  <a:srgbClr val="FF0000"/>
                </a:solidFill>
              </a:rPr>
              <a:t>Standart 7.1: </a:t>
            </a:r>
            <a:r>
              <a:rPr lang="tr-TR"/>
              <a:t>Kardiyopulmoner baypas (CPB) sırasında hasta arteriyel kan basıncı sürekli izlenmelidir</a:t>
            </a:r>
            <a:r>
              <a:rPr i="1" lang="tr-TR"/>
              <a:t>.</a:t>
            </a:r>
            <a:endParaRPr/>
          </a:p>
          <a:p>
            <a:pPr indent="-274320" lvl="0" marL="274320" rtl="0" algn="just">
              <a:spcBef>
                <a:spcPts val="600"/>
              </a:spcBef>
              <a:spcAft>
                <a:spcPts val="0"/>
              </a:spcAft>
              <a:buSzPts val="1680"/>
              <a:buChar char="🞆"/>
            </a:pPr>
            <a:r>
              <a:rPr lang="tr-TR">
                <a:solidFill>
                  <a:srgbClr val="FF0000"/>
                </a:solidFill>
              </a:rPr>
              <a:t>Standart 7.2: </a:t>
            </a:r>
            <a:r>
              <a:rPr lang="tr-TR"/>
              <a:t>CPB sırasında arteriyel hat basıncı sürekli olarak izlenmelidir.</a:t>
            </a:r>
            <a:endParaRPr/>
          </a:p>
          <a:p>
            <a:pPr indent="-274320" lvl="0" marL="274320" rtl="0" algn="just">
              <a:spcBef>
                <a:spcPts val="600"/>
              </a:spcBef>
              <a:spcAft>
                <a:spcPts val="0"/>
              </a:spcAft>
              <a:buSzPts val="1680"/>
              <a:buChar char="🞆"/>
            </a:pPr>
            <a:r>
              <a:rPr lang="tr-TR">
                <a:solidFill>
                  <a:srgbClr val="FF0000"/>
                </a:solidFill>
              </a:rPr>
              <a:t>Standart 7.3: </a:t>
            </a:r>
            <a:r>
              <a:rPr lang="tr-TR"/>
              <a:t>CPB sırasında arteriyel kan akışı sürekli olarak izlenmelidir.</a:t>
            </a:r>
            <a:endParaRPr/>
          </a:p>
          <a:p>
            <a:pPr indent="-274320" lvl="0" marL="274320" rtl="0" algn="just">
              <a:spcBef>
                <a:spcPts val="600"/>
              </a:spcBef>
              <a:spcAft>
                <a:spcPts val="0"/>
              </a:spcAft>
              <a:buSzPts val="1680"/>
              <a:buChar char="🞆"/>
            </a:pPr>
            <a:r>
              <a:rPr lang="tr-TR">
                <a:solidFill>
                  <a:srgbClr val="FF0000"/>
                </a:solidFill>
              </a:rPr>
              <a:t>Standart 7.4: </a:t>
            </a:r>
            <a:r>
              <a:rPr lang="tr-TR"/>
              <a:t>CPB sırasında kardiyoplej dozu, iletim şekli, hat basıncı (antegrad), koroner sinüs basıncı (retrograd) ve iskemik aralıklar sürekli olarak izlenmelidir.</a:t>
            </a:r>
            <a:endParaRPr/>
          </a:p>
        </p:txBody>
      </p:sp>
      <p:sp>
        <p:nvSpPr>
          <p:cNvPr id="280" name="Google Shape;280;p20"/>
          <p:cNvSpPr txBox="1"/>
          <p:nvPr>
            <p:ph idx="11" type="ftr"/>
          </p:nvPr>
        </p:nvSpPr>
        <p:spPr>
          <a:xfrm>
            <a:off x="5715000" y="6305550"/>
            <a:ext cx="3429000" cy="476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21"/>
          <p:cNvSpPr txBox="1"/>
          <p:nvPr>
            <p:ph type="title"/>
          </p:nvPr>
        </p:nvSpPr>
        <p:spPr>
          <a:xfrm>
            <a:off x="539552" y="0"/>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8: Antikoagülasyon</a:t>
            </a:r>
            <a:endParaRPr/>
          </a:p>
        </p:txBody>
      </p:sp>
      <p:sp>
        <p:nvSpPr>
          <p:cNvPr id="286" name="Google Shape;286;p21"/>
          <p:cNvSpPr txBox="1"/>
          <p:nvPr>
            <p:ph idx="1" type="body"/>
          </p:nvPr>
        </p:nvSpPr>
        <p:spPr>
          <a:xfrm>
            <a:off x="633704" y="1416269"/>
            <a:ext cx="7992888" cy="5005536"/>
          </a:xfrm>
          <a:prstGeom prst="rect">
            <a:avLst/>
          </a:prstGeom>
          <a:noFill/>
          <a:ln>
            <a:noFill/>
          </a:ln>
        </p:spPr>
        <p:txBody>
          <a:bodyPr anchorCtr="0" anchor="t" bIns="45700" lIns="91425" spcFirstLastPara="1" rIns="91425" wrap="square" tIns="45700">
            <a:normAutofit lnSpcReduction="10000"/>
          </a:bodyPr>
          <a:lstStyle/>
          <a:p>
            <a:pPr indent="-274320" lvl="0" marL="274320" rtl="0" algn="just">
              <a:spcBef>
                <a:spcPts val="0"/>
              </a:spcBef>
              <a:spcAft>
                <a:spcPts val="0"/>
              </a:spcAft>
              <a:buSzPts val="1680"/>
              <a:buChar char="🞆"/>
            </a:pPr>
            <a:r>
              <a:rPr lang="tr-TR">
                <a:solidFill>
                  <a:srgbClr val="FF0000"/>
                </a:solidFill>
              </a:rPr>
              <a:t>Standart 8.1: </a:t>
            </a:r>
            <a:r>
              <a:rPr lang="tr-TR"/>
              <a:t>Perfüzyonist, sorumlu doktorla işbirliği içinde, antikoagülasyon yönetimi (heparin) için amaçlanan tedavi algoritmasını ve ACT için kabul edilebilir aralıklar dahil olmak üzere heparin uygun olmadığı zaman için alternatif bir algoritmayı tanımlayacaktır.</a:t>
            </a:r>
            <a:endParaRPr/>
          </a:p>
          <a:p>
            <a:pPr indent="0" lvl="0" marL="274320" rtl="0" algn="just">
              <a:spcBef>
                <a:spcPts val="0"/>
              </a:spcBef>
              <a:spcAft>
                <a:spcPts val="0"/>
              </a:spcAft>
              <a:buNone/>
            </a:pPr>
            <a:r>
              <a:t/>
            </a:r>
            <a:endParaRPr/>
          </a:p>
          <a:p>
            <a:pPr indent="-274320" lvl="0" marL="274320" rtl="0" algn="just">
              <a:spcBef>
                <a:spcPts val="600"/>
              </a:spcBef>
              <a:spcAft>
                <a:spcPts val="0"/>
              </a:spcAft>
              <a:buSzPts val="1680"/>
              <a:buChar char="🞆"/>
            </a:pPr>
            <a:r>
              <a:rPr lang="tr-TR">
                <a:solidFill>
                  <a:srgbClr val="FF0000"/>
                </a:solidFill>
              </a:rPr>
              <a:t>Standart 8.2: </a:t>
            </a:r>
            <a:r>
              <a:rPr lang="tr-TR"/>
              <a:t>Perfüzyonist, hastanın antikoagülasyon durumunu kardiyopulmoner  baypas (CPB) öncesi, sırası ve sonrasında izlemek ve tedavi etmek için cerrahi bakım ekibi ile yakın bir şekilde çalışacaktır.</a:t>
            </a:r>
            <a:endParaRPr/>
          </a:p>
          <a:p>
            <a:pPr indent="0" lvl="0" marL="82296" rtl="0" algn="l">
              <a:spcBef>
                <a:spcPts val="600"/>
              </a:spcBef>
              <a:spcAft>
                <a:spcPts val="0"/>
              </a:spcAft>
              <a:buSzPts val="1680"/>
              <a:buNone/>
            </a:pPr>
            <a:r>
              <a:rPr lang="tr-TR"/>
              <a:t> </a:t>
            </a:r>
            <a:endParaRPr/>
          </a:p>
          <a:p>
            <a:pPr indent="-167640" lvl="0" marL="274320" rtl="0" algn="l">
              <a:spcBef>
                <a:spcPts val="600"/>
              </a:spcBef>
              <a:spcAft>
                <a:spcPts val="0"/>
              </a:spcAft>
              <a:buSzPts val="1680"/>
              <a:buNone/>
            </a:pPr>
            <a:r>
              <a:t/>
            </a:r>
            <a:endParaRPr/>
          </a:p>
        </p:txBody>
      </p:sp>
      <p:sp>
        <p:nvSpPr>
          <p:cNvPr id="287" name="Google Shape;287;p21"/>
          <p:cNvSpPr txBox="1"/>
          <p:nvPr>
            <p:ph idx="11" type="ftr"/>
          </p:nvPr>
        </p:nvSpPr>
        <p:spPr>
          <a:xfrm>
            <a:off x="5715000" y="6305550"/>
            <a:ext cx="3214718" cy="47625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tr-TR"/>
              <a:t>Perfüzyon Bölge Toplantısı ,ANTALYA</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22"/>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8: Antikoagülasyon</a:t>
            </a:r>
            <a:endParaRPr/>
          </a:p>
        </p:txBody>
      </p:sp>
      <p:sp>
        <p:nvSpPr>
          <p:cNvPr id="293" name="Google Shape;293;p22"/>
          <p:cNvSpPr txBox="1"/>
          <p:nvPr>
            <p:ph idx="1" type="body"/>
          </p:nvPr>
        </p:nvSpPr>
        <p:spPr>
          <a:xfrm>
            <a:off x="632600" y="1447800"/>
            <a:ext cx="8151900" cy="4861500"/>
          </a:xfrm>
          <a:prstGeom prst="rect">
            <a:avLst/>
          </a:prstGeom>
          <a:noFill/>
          <a:ln>
            <a:noFill/>
          </a:ln>
        </p:spPr>
        <p:txBody>
          <a:bodyPr anchorCtr="0" anchor="t" bIns="45700" lIns="91425" spcFirstLastPara="1" rIns="91425" wrap="square" tIns="45700">
            <a:normAutofit lnSpcReduction="10000"/>
          </a:bodyPr>
          <a:lstStyle/>
          <a:p>
            <a:pPr indent="-274320" lvl="0" marL="274320" rtl="0" algn="just">
              <a:spcBef>
                <a:spcPts val="0"/>
              </a:spcBef>
              <a:spcAft>
                <a:spcPts val="0"/>
              </a:spcAft>
              <a:buSzPts val="1680"/>
              <a:buChar char="🞆"/>
            </a:pPr>
            <a:r>
              <a:rPr i="1" lang="tr-TR">
                <a:solidFill>
                  <a:srgbClr val="FF0000"/>
                </a:solidFill>
              </a:rPr>
              <a:t>Tavsiye</a:t>
            </a:r>
            <a:r>
              <a:rPr i="1" lang="tr-TR">
                <a:solidFill>
                  <a:srgbClr val="FF0000"/>
                </a:solidFill>
              </a:rPr>
              <a:t> 8.1: </a:t>
            </a:r>
            <a:r>
              <a:rPr i="1" lang="tr-TR"/>
              <a:t>Cerrahi bakım ekibi, ilgili faktörleri göz önünde bulundurarak hedef aktif pıhtılaşma süresini belirlemelidir; cihazın performans özelliklerine atfedilen aktif pıhtılaşma süresinin (ACT) ölçümlerindeki değişkenlik dahil edilmelidir.</a:t>
            </a:r>
            <a:endParaRPr i="1"/>
          </a:p>
          <a:p>
            <a:pPr indent="0" lvl="0" marL="274320" rtl="0" algn="just">
              <a:spcBef>
                <a:spcPts val="0"/>
              </a:spcBef>
              <a:spcAft>
                <a:spcPts val="0"/>
              </a:spcAft>
              <a:buNone/>
            </a:pPr>
            <a:r>
              <a:t/>
            </a:r>
            <a:endParaRPr i="1"/>
          </a:p>
          <a:p>
            <a:pPr indent="-274320" lvl="0" marL="274320" rtl="0" algn="just">
              <a:spcBef>
                <a:spcPts val="600"/>
              </a:spcBef>
              <a:spcAft>
                <a:spcPts val="0"/>
              </a:spcAft>
              <a:buSzPts val="1680"/>
              <a:buChar char="🞆"/>
            </a:pPr>
            <a:r>
              <a:rPr i="1" lang="tr-TR">
                <a:solidFill>
                  <a:srgbClr val="FF0000"/>
                </a:solidFill>
              </a:rPr>
              <a:t>Tavsiye</a:t>
            </a:r>
            <a:r>
              <a:rPr i="1" lang="tr-TR">
                <a:solidFill>
                  <a:srgbClr val="FF0000"/>
                </a:solidFill>
              </a:rPr>
              <a:t> 8.2: </a:t>
            </a:r>
            <a:r>
              <a:rPr i="1" lang="tr-TR"/>
              <a:t>Hastaya özgü başlangıç heparin dozu, aşağıdaki yöntemlerden biri ile belirlenmelidir:</a:t>
            </a:r>
            <a:endParaRPr sz="2800"/>
          </a:p>
          <a:p>
            <a:pPr indent="-182880" lvl="2" marL="914400" rtl="0" algn="l">
              <a:spcBef>
                <a:spcPts val="360"/>
              </a:spcBef>
              <a:spcAft>
                <a:spcPts val="0"/>
              </a:spcAft>
              <a:buSzPts val="1080"/>
              <a:buChar char="🞆"/>
            </a:pPr>
            <a:r>
              <a:rPr i="1" lang="tr-TR"/>
              <a:t>Ağırlık</a:t>
            </a:r>
            <a:endParaRPr sz="2000"/>
          </a:p>
          <a:p>
            <a:pPr indent="-182880" lvl="2" marL="914400" rtl="0" algn="l">
              <a:spcBef>
                <a:spcPts val="360"/>
              </a:spcBef>
              <a:spcAft>
                <a:spcPts val="0"/>
              </a:spcAft>
              <a:buSzPts val="1080"/>
              <a:buChar char="🞆"/>
            </a:pPr>
            <a:r>
              <a:rPr i="1" lang="tr-TR"/>
              <a:t>Doz Tepki Eğrisi (otomatik veya manuel)</a:t>
            </a:r>
            <a:endParaRPr sz="2000"/>
          </a:p>
          <a:p>
            <a:pPr indent="-182880" lvl="2" marL="914400" rtl="0" algn="l">
              <a:spcBef>
                <a:spcPts val="360"/>
              </a:spcBef>
              <a:spcAft>
                <a:spcPts val="0"/>
              </a:spcAft>
              <a:buSzPts val="1080"/>
              <a:buChar char="🞆"/>
            </a:pPr>
            <a:r>
              <a:rPr i="1" lang="tr-TR"/>
              <a:t>Kan Hacmi</a:t>
            </a:r>
            <a:endParaRPr sz="2000"/>
          </a:p>
          <a:p>
            <a:pPr indent="-182880" lvl="2" marL="914400" rtl="0" algn="l">
              <a:spcBef>
                <a:spcPts val="360"/>
              </a:spcBef>
              <a:spcAft>
                <a:spcPts val="0"/>
              </a:spcAft>
              <a:buSzPts val="1080"/>
              <a:buChar char="🞆"/>
            </a:pPr>
            <a:r>
              <a:rPr i="1" lang="tr-TR"/>
              <a:t>Vücut Yüzey Alanı</a:t>
            </a:r>
            <a:endParaRPr sz="2000"/>
          </a:p>
          <a:p>
            <a:pPr indent="-167640" lvl="0" marL="274320" rtl="0" algn="l">
              <a:spcBef>
                <a:spcPts val="600"/>
              </a:spcBef>
              <a:spcAft>
                <a:spcPts val="0"/>
              </a:spcAft>
              <a:buSzPts val="1680"/>
              <a:buNone/>
            </a:pPr>
            <a:r>
              <a:t/>
            </a:r>
            <a:endParaRPr sz="2400"/>
          </a:p>
          <a:p>
            <a:pPr indent="-167640" lvl="0" marL="274320" rtl="0" algn="l">
              <a:spcBef>
                <a:spcPts val="600"/>
              </a:spcBef>
              <a:spcAft>
                <a:spcPts val="0"/>
              </a:spcAft>
              <a:buSzPts val="1680"/>
              <a:buNone/>
            </a:pPr>
            <a:r>
              <a:t/>
            </a:r>
            <a:endParaRPr/>
          </a:p>
        </p:txBody>
      </p:sp>
      <p:sp>
        <p:nvSpPr>
          <p:cNvPr id="294" name="Google Shape;294;p22"/>
          <p:cNvSpPr txBox="1"/>
          <p:nvPr>
            <p:ph idx="11" type="ftr"/>
          </p:nvPr>
        </p:nvSpPr>
        <p:spPr>
          <a:xfrm>
            <a:off x="4932040" y="6237312"/>
            <a:ext cx="3200400" cy="36576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23"/>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8: Antikoagülasyon</a:t>
            </a:r>
            <a:endParaRPr/>
          </a:p>
        </p:txBody>
      </p:sp>
      <p:sp>
        <p:nvSpPr>
          <p:cNvPr id="300" name="Google Shape;300;p23"/>
          <p:cNvSpPr txBox="1"/>
          <p:nvPr>
            <p:ph idx="1" type="body"/>
          </p:nvPr>
        </p:nvSpPr>
        <p:spPr>
          <a:xfrm>
            <a:off x="457200" y="1480875"/>
            <a:ext cx="8298600" cy="4690200"/>
          </a:xfrm>
          <a:prstGeom prst="rect">
            <a:avLst/>
          </a:prstGeom>
          <a:noFill/>
          <a:ln>
            <a:noFill/>
          </a:ln>
        </p:spPr>
        <p:txBody>
          <a:bodyPr anchorCtr="0" anchor="t" bIns="45700" lIns="91425" spcFirstLastPara="1" rIns="91425" wrap="square" tIns="45700">
            <a:normAutofit/>
          </a:bodyPr>
          <a:lstStyle/>
          <a:p>
            <a:pPr indent="-274320" lvl="0" marL="274320" rtl="0" algn="just">
              <a:spcBef>
                <a:spcPts val="0"/>
              </a:spcBef>
              <a:spcAft>
                <a:spcPts val="0"/>
              </a:spcAft>
              <a:buSzPts val="1680"/>
              <a:buChar char="🞆"/>
            </a:pPr>
            <a:r>
              <a:rPr i="1" lang="tr-TR">
                <a:solidFill>
                  <a:srgbClr val="FF0000"/>
                </a:solidFill>
              </a:rPr>
              <a:t>Tavsiye</a:t>
            </a:r>
            <a:r>
              <a:rPr i="1" lang="tr-TR">
                <a:solidFill>
                  <a:srgbClr val="FF0000"/>
                </a:solidFill>
              </a:rPr>
              <a:t> 8.3: </a:t>
            </a:r>
            <a:r>
              <a:rPr i="1" lang="tr-TR"/>
              <a:t>Antikoagülasyon izleme, ACT testini içermelidir. Ek izleme testleri şunları içerebilir:</a:t>
            </a:r>
            <a:endParaRPr i="1"/>
          </a:p>
          <a:p>
            <a:pPr indent="0" lvl="0" marL="274320" rtl="0" algn="just">
              <a:spcBef>
                <a:spcPts val="0"/>
              </a:spcBef>
              <a:spcAft>
                <a:spcPts val="0"/>
              </a:spcAft>
              <a:buNone/>
            </a:pPr>
            <a:r>
              <a:t/>
            </a:r>
            <a:endParaRPr i="1"/>
          </a:p>
          <a:p>
            <a:pPr indent="-182880" lvl="2" marL="914400" rtl="0" algn="l">
              <a:spcBef>
                <a:spcPts val="360"/>
              </a:spcBef>
              <a:spcAft>
                <a:spcPts val="0"/>
              </a:spcAft>
              <a:buSzPts val="1080"/>
              <a:buChar char="🞆"/>
            </a:pPr>
            <a:r>
              <a:rPr i="1" lang="tr-TR"/>
              <a:t>Heparin seviyesi ölçümü (örn. Heparin / protamin titrasyonu veya fraksiyone olmayan heparin seviyesi)</a:t>
            </a:r>
            <a:endParaRPr sz="2000"/>
          </a:p>
          <a:p>
            <a:pPr indent="-182880" lvl="2" marL="914400" rtl="0" algn="l">
              <a:spcBef>
                <a:spcPts val="360"/>
              </a:spcBef>
              <a:spcAft>
                <a:spcPts val="0"/>
              </a:spcAft>
              <a:buSzPts val="1080"/>
              <a:buChar char="🞆"/>
            </a:pPr>
            <a:r>
              <a:rPr i="1" lang="tr-TR"/>
              <a:t>Kısmi tromboplastin zamanı(PTT)</a:t>
            </a:r>
            <a:endParaRPr sz="2000"/>
          </a:p>
          <a:p>
            <a:pPr indent="-182880" lvl="2" marL="914400" rtl="0" algn="l">
              <a:spcBef>
                <a:spcPts val="360"/>
              </a:spcBef>
              <a:spcAft>
                <a:spcPts val="0"/>
              </a:spcAft>
              <a:buSzPts val="1080"/>
              <a:buChar char="🞆"/>
            </a:pPr>
            <a:r>
              <a:rPr i="1" lang="tr-TR"/>
              <a:t>Thromboelastograph</a:t>
            </a:r>
            <a:endParaRPr sz="2000"/>
          </a:p>
          <a:p>
            <a:pPr indent="-182880" lvl="2" marL="914400" rtl="0" algn="l">
              <a:spcBef>
                <a:spcPts val="360"/>
              </a:spcBef>
              <a:spcAft>
                <a:spcPts val="0"/>
              </a:spcAft>
              <a:buSzPts val="1080"/>
              <a:buChar char="🞆"/>
            </a:pPr>
            <a:r>
              <a:rPr i="1" lang="tr-TR"/>
              <a:t>Trombin Zamanı</a:t>
            </a:r>
            <a:endParaRPr sz="2000"/>
          </a:p>
          <a:p>
            <a:pPr indent="-182880" lvl="2" marL="914400" rtl="0" algn="l">
              <a:spcBef>
                <a:spcPts val="360"/>
              </a:spcBef>
              <a:spcAft>
                <a:spcPts val="0"/>
              </a:spcAft>
              <a:buSzPts val="1080"/>
              <a:buChar char="🞆"/>
            </a:pPr>
            <a:r>
              <a:rPr i="1" lang="tr-TR"/>
              <a:t>Anti Xa</a:t>
            </a:r>
            <a:endParaRPr sz="2000"/>
          </a:p>
          <a:p>
            <a:pPr indent="-167640" lvl="0" marL="274320" rtl="0" algn="l">
              <a:spcBef>
                <a:spcPts val="600"/>
              </a:spcBef>
              <a:spcAft>
                <a:spcPts val="0"/>
              </a:spcAft>
              <a:buSzPts val="1680"/>
              <a:buNone/>
            </a:pPr>
            <a:r>
              <a:t/>
            </a:r>
            <a:endParaRPr/>
          </a:p>
        </p:txBody>
      </p:sp>
      <p:sp>
        <p:nvSpPr>
          <p:cNvPr id="301" name="Google Shape;301;p23"/>
          <p:cNvSpPr txBox="1"/>
          <p:nvPr>
            <p:ph idx="11" type="ftr"/>
          </p:nvPr>
        </p:nvSpPr>
        <p:spPr>
          <a:xfrm>
            <a:off x="4788024" y="6237312"/>
            <a:ext cx="3200400" cy="36576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24"/>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8: Antikoagülasyon</a:t>
            </a:r>
            <a:endParaRPr/>
          </a:p>
        </p:txBody>
      </p:sp>
      <p:sp>
        <p:nvSpPr>
          <p:cNvPr id="307" name="Google Shape;307;p24"/>
          <p:cNvSpPr txBox="1"/>
          <p:nvPr>
            <p:ph idx="1" type="body"/>
          </p:nvPr>
        </p:nvSpPr>
        <p:spPr>
          <a:xfrm>
            <a:off x="457200" y="1484775"/>
            <a:ext cx="8284500" cy="4800600"/>
          </a:xfrm>
          <a:prstGeom prst="rect">
            <a:avLst/>
          </a:prstGeom>
          <a:noFill/>
          <a:ln>
            <a:noFill/>
          </a:ln>
        </p:spPr>
        <p:txBody>
          <a:bodyPr anchorCtr="0" anchor="t" bIns="45700" lIns="91425" spcFirstLastPara="1" rIns="91425" wrap="square" tIns="45700">
            <a:normAutofit lnSpcReduction="20000"/>
          </a:bodyPr>
          <a:lstStyle/>
          <a:p>
            <a:pPr indent="-274320" lvl="0" marL="274320" rtl="0" algn="just">
              <a:spcBef>
                <a:spcPts val="0"/>
              </a:spcBef>
              <a:spcAft>
                <a:spcPts val="0"/>
              </a:spcAft>
              <a:buSzPts val="1680"/>
              <a:buChar char="🞆"/>
            </a:pPr>
            <a:r>
              <a:rPr i="1" lang="tr-TR">
                <a:solidFill>
                  <a:srgbClr val="FF0000"/>
                </a:solidFill>
              </a:rPr>
              <a:t>Tavsiye</a:t>
            </a:r>
            <a:r>
              <a:rPr i="1" lang="tr-TR">
                <a:solidFill>
                  <a:srgbClr val="FF0000"/>
                </a:solidFill>
              </a:rPr>
              <a:t> 8.4: </a:t>
            </a:r>
            <a:r>
              <a:rPr i="1" lang="tr-TR"/>
              <a:t>CPB sırasında ek heparin dozları, bir ACT ve / veya Heparin / Protamin titrasyonu kullanılarak belirlenmelidir.( Daha uzun CPB süreleri gerektiren hastalarda (&gt; 2 ila 3 saat), CPB sırasında daha yüksek ve / veya hastaya özgü heparin konsantrasyonlarının korunması, hemostatik sistem aktivasyonunu azaltmak, trombosit ve pıhtılaşma proteinlerinin tüketimini azaltmak ve kan transfüzyonunu azaltmak için düşünülebilir. </a:t>
            </a:r>
            <a:endParaRPr i="1"/>
          </a:p>
          <a:p>
            <a:pPr indent="0" lvl="0" marL="274320" rtl="0" algn="just">
              <a:spcBef>
                <a:spcPts val="0"/>
              </a:spcBef>
              <a:spcAft>
                <a:spcPts val="0"/>
              </a:spcAft>
              <a:buNone/>
            </a:pPr>
            <a:r>
              <a:t/>
            </a:r>
            <a:endParaRPr i="1"/>
          </a:p>
          <a:p>
            <a:pPr indent="-274320" lvl="0" marL="274320" rtl="0" algn="just">
              <a:spcBef>
                <a:spcPts val="600"/>
              </a:spcBef>
              <a:spcAft>
                <a:spcPts val="0"/>
              </a:spcAft>
              <a:buSzPts val="1680"/>
              <a:buChar char="🞆"/>
            </a:pPr>
            <a:r>
              <a:rPr i="1" lang="tr-TR">
                <a:solidFill>
                  <a:srgbClr val="FF0000"/>
                </a:solidFill>
              </a:rPr>
              <a:t>Tavsiye</a:t>
            </a:r>
            <a:r>
              <a:rPr i="1" lang="tr-TR">
                <a:solidFill>
                  <a:srgbClr val="FF0000"/>
                </a:solidFill>
              </a:rPr>
              <a:t> 8.5 </a:t>
            </a:r>
            <a:r>
              <a:rPr i="1" lang="tr-TR"/>
              <a:t>: Heparin tersine çevirme/nötralize etme ACT tarafından ve / veya heparin / protamin titrasyonu doğrulanmalıdır.</a:t>
            </a:r>
            <a:endParaRPr/>
          </a:p>
          <a:p>
            <a:pPr indent="-167640" lvl="0" marL="274320" rtl="0" algn="l">
              <a:spcBef>
                <a:spcPts val="600"/>
              </a:spcBef>
              <a:spcAft>
                <a:spcPts val="0"/>
              </a:spcAft>
              <a:buSzPts val="1680"/>
              <a:buNone/>
            </a:pPr>
            <a:r>
              <a:t/>
            </a:r>
            <a:endParaRPr/>
          </a:p>
        </p:txBody>
      </p:sp>
      <p:sp>
        <p:nvSpPr>
          <p:cNvPr id="308" name="Google Shape;308;p24"/>
          <p:cNvSpPr txBox="1"/>
          <p:nvPr>
            <p:ph idx="11" type="ftr"/>
          </p:nvPr>
        </p:nvSpPr>
        <p:spPr>
          <a:xfrm flipH="1">
            <a:off x="4499992" y="5733256"/>
            <a:ext cx="3384376" cy="154650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5"/>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9: Gaz Değişimi</a:t>
            </a:r>
            <a:br>
              <a:rPr lang="tr-TR"/>
            </a:br>
            <a:endParaRPr/>
          </a:p>
        </p:txBody>
      </p:sp>
      <p:sp>
        <p:nvSpPr>
          <p:cNvPr id="314" name="Google Shape;314;p25"/>
          <p:cNvSpPr txBox="1"/>
          <p:nvPr>
            <p:ph idx="1" type="body"/>
          </p:nvPr>
        </p:nvSpPr>
        <p:spPr>
          <a:xfrm>
            <a:off x="555175" y="1124750"/>
            <a:ext cx="8143200" cy="5028900"/>
          </a:xfrm>
          <a:prstGeom prst="rect">
            <a:avLst/>
          </a:prstGeom>
          <a:noFill/>
          <a:ln>
            <a:noFill/>
          </a:ln>
        </p:spPr>
        <p:txBody>
          <a:bodyPr anchorCtr="0" anchor="t" bIns="45700" lIns="91425" spcFirstLastPara="1" rIns="91425" wrap="square" tIns="45700">
            <a:normAutofit lnSpcReduction="20000"/>
          </a:bodyPr>
          <a:lstStyle/>
          <a:p>
            <a:pPr indent="-274320" lvl="0" marL="274320" rtl="0" algn="just">
              <a:spcBef>
                <a:spcPts val="0"/>
              </a:spcBef>
              <a:spcAft>
                <a:spcPts val="0"/>
              </a:spcAft>
              <a:buSzPts val="1680"/>
              <a:buChar char="🞆"/>
            </a:pPr>
            <a:r>
              <a:rPr lang="tr-TR">
                <a:solidFill>
                  <a:srgbClr val="FF0000"/>
                </a:solidFill>
              </a:rPr>
              <a:t>Standart 9.1: </a:t>
            </a:r>
            <a:r>
              <a:rPr lang="tr-TR"/>
              <a:t>Protokol uyarınca kardiyopulmoner baypas (CPB) sırasında gaz değişimi aşağıdakilere göre sağlanmalıdır;</a:t>
            </a:r>
            <a:endParaRPr/>
          </a:p>
          <a:p>
            <a:pPr indent="0" lvl="0" marL="274320" rtl="0" algn="l">
              <a:spcBef>
                <a:spcPts val="0"/>
              </a:spcBef>
              <a:spcAft>
                <a:spcPts val="0"/>
              </a:spcAft>
              <a:buNone/>
            </a:pPr>
            <a:r>
              <a:t/>
            </a:r>
            <a:endParaRPr/>
          </a:p>
          <a:p>
            <a:pPr indent="-182880" lvl="2" marL="914400" rtl="0" algn="l">
              <a:spcBef>
                <a:spcPts val="360"/>
              </a:spcBef>
              <a:spcAft>
                <a:spcPts val="0"/>
              </a:spcAft>
              <a:buSzPts val="1080"/>
              <a:buChar char="🞆"/>
            </a:pPr>
            <a:r>
              <a:rPr lang="tr-TR"/>
              <a:t>Hastanın bireysel özellikleri / risk profili</a:t>
            </a:r>
            <a:endParaRPr sz="2000"/>
          </a:p>
          <a:p>
            <a:pPr indent="-182880" lvl="2" marL="914400" rtl="0" algn="l">
              <a:spcBef>
                <a:spcPts val="360"/>
              </a:spcBef>
              <a:spcAft>
                <a:spcPts val="0"/>
              </a:spcAft>
              <a:buSzPts val="1080"/>
              <a:buChar char="🞆"/>
            </a:pPr>
            <a:r>
              <a:rPr lang="tr-TR"/>
              <a:t>Oksijenatör tipi, tasarım ve kullanım talimatları</a:t>
            </a:r>
            <a:endParaRPr sz="2000"/>
          </a:p>
          <a:p>
            <a:pPr indent="-182880" lvl="2" marL="914400" rtl="0" algn="l">
              <a:spcBef>
                <a:spcPts val="360"/>
              </a:spcBef>
              <a:spcAft>
                <a:spcPts val="0"/>
              </a:spcAft>
              <a:buSzPts val="1080"/>
              <a:buChar char="🞆"/>
            </a:pPr>
            <a:r>
              <a:rPr lang="tr-TR"/>
              <a:t>Kan akımı, sıcaklık , anestezi derinliği ve metabolik talep</a:t>
            </a:r>
            <a:endParaRPr/>
          </a:p>
          <a:p>
            <a:pPr indent="0" lvl="0" marL="914400" rtl="0" algn="l">
              <a:spcBef>
                <a:spcPts val="360"/>
              </a:spcBef>
              <a:spcAft>
                <a:spcPts val="0"/>
              </a:spcAft>
              <a:buNone/>
            </a:pPr>
            <a:r>
              <a:t/>
            </a:r>
            <a:endParaRPr/>
          </a:p>
          <a:p>
            <a:pPr indent="-274320" lvl="0" marL="274320" rtl="0" algn="just">
              <a:spcBef>
                <a:spcPts val="600"/>
              </a:spcBef>
              <a:spcAft>
                <a:spcPts val="0"/>
              </a:spcAft>
              <a:buSzPts val="1680"/>
              <a:buChar char="🞆"/>
            </a:pPr>
            <a:r>
              <a:rPr lang="tr-TR">
                <a:solidFill>
                  <a:srgbClr val="FF0000"/>
                </a:solidFill>
              </a:rPr>
              <a:t>Standart 9.2: </a:t>
            </a:r>
            <a:r>
              <a:rPr lang="tr-TR"/>
              <a:t>Gaz değişimini ölçmek için kullanılan cihazlar, üreticinin kullanım talimatlarına göre kalibre edilmelidir.</a:t>
            </a:r>
            <a:endParaRPr/>
          </a:p>
          <a:p>
            <a:pPr indent="0" lvl="0" marL="274320" rtl="0" algn="l">
              <a:spcBef>
                <a:spcPts val="600"/>
              </a:spcBef>
              <a:spcAft>
                <a:spcPts val="0"/>
              </a:spcAft>
              <a:buNone/>
            </a:pPr>
            <a:r>
              <a:t/>
            </a:r>
            <a:endParaRPr/>
          </a:p>
          <a:p>
            <a:pPr indent="-274320" lvl="0" marL="274320" rtl="0" algn="just">
              <a:spcBef>
                <a:spcPts val="600"/>
              </a:spcBef>
              <a:spcAft>
                <a:spcPts val="0"/>
              </a:spcAft>
              <a:buSzPts val="1680"/>
              <a:buChar char="🞆"/>
            </a:pPr>
            <a:r>
              <a:rPr lang="tr-TR">
                <a:solidFill>
                  <a:srgbClr val="FF0000"/>
                </a:solidFill>
              </a:rPr>
              <a:t>Standart 9.3: </a:t>
            </a:r>
            <a:r>
              <a:rPr lang="tr-TR"/>
              <a:t>Kan gazı analizi protokollere göre yapılmalı ve kaydedilmelidir.</a:t>
            </a:r>
            <a:endParaRPr/>
          </a:p>
          <a:p>
            <a:pPr indent="-167640" lvl="0" marL="274320" rtl="0" algn="l">
              <a:spcBef>
                <a:spcPts val="600"/>
              </a:spcBef>
              <a:spcAft>
                <a:spcPts val="0"/>
              </a:spcAft>
              <a:buSzPts val="1680"/>
              <a:buNone/>
            </a:pPr>
            <a:r>
              <a:t/>
            </a:r>
            <a:endParaRPr/>
          </a:p>
        </p:txBody>
      </p:sp>
      <p:sp>
        <p:nvSpPr>
          <p:cNvPr id="315" name="Google Shape;315;p25"/>
          <p:cNvSpPr txBox="1"/>
          <p:nvPr>
            <p:ph idx="11" type="ftr"/>
          </p:nvPr>
        </p:nvSpPr>
        <p:spPr>
          <a:xfrm>
            <a:off x="4380072" y="6407945"/>
            <a:ext cx="3360280" cy="33342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26"/>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9: Gaz Değişimi</a:t>
            </a:r>
            <a:br>
              <a:rPr lang="tr-TR"/>
            </a:br>
            <a:endParaRPr/>
          </a:p>
        </p:txBody>
      </p:sp>
      <p:sp>
        <p:nvSpPr>
          <p:cNvPr id="321" name="Google Shape;321;p26"/>
          <p:cNvSpPr txBox="1"/>
          <p:nvPr>
            <p:ph idx="1" type="body"/>
          </p:nvPr>
        </p:nvSpPr>
        <p:spPr>
          <a:xfrm>
            <a:off x="395525" y="1124750"/>
            <a:ext cx="8187900" cy="5043000"/>
          </a:xfrm>
          <a:prstGeom prst="rect">
            <a:avLst/>
          </a:prstGeom>
          <a:noFill/>
          <a:ln>
            <a:noFill/>
          </a:ln>
        </p:spPr>
        <p:txBody>
          <a:bodyPr anchorCtr="0" anchor="t" bIns="45700" lIns="91425" spcFirstLastPara="1" rIns="91425" wrap="square" tIns="45700">
            <a:normAutofit fontScale="70000" lnSpcReduction="20000"/>
          </a:bodyPr>
          <a:lstStyle/>
          <a:p>
            <a:pPr indent="-258318" lvl="0" marL="274320" rtl="0" algn="just">
              <a:spcBef>
                <a:spcPts val="0"/>
              </a:spcBef>
              <a:spcAft>
                <a:spcPts val="0"/>
              </a:spcAft>
              <a:buSzPct val="70000"/>
              <a:buChar char="🞆"/>
            </a:pPr>
            <a:r>
              <a:rPr i="1" lang="tr-TR">
                <a:solidFill>
                  <a:srgbClr val="FF0000"/>
                </a:solidFill>
              </a:rPr>
              <a:t>Tavsiye</a:t>
            </a:r>
            <a:r>
              <a:rPr i="1" lang="tr-TR">
                <a:solidFill>
                  <a:srgbClr val="FF0000"/>
                </a:solidFill>
              </a:rPr>
              <a:t> 9.1: </a:t>
            </a:r>
            <a:r>
              <a:rPr i="1" lang="tr-TR"/>
              <a:t>Hasta başı testi (Point-of-Care), kan gazı analizi için doğru ve zamanında bilgi sağlamak amacıyla düşünülmelidir.</a:t>
            </a:r>
            <a:endParaRPr i="1"/>
          </a:p>
          <a:p>
            <a:pPr indent="0" lvl="0" marL="274320" rtl="0" algn="just">
              <a:spcBef>
                <a:spcPts val="0"/>
              </a:spcBef>
              <a:spcAft>
                <a:spcPts val="0"/>
              </a:spcAft>
              <a:buNone/>
            </a:pPr>
            <a:r>
              <a:t/>
            </a:r>
            <a:endParaRPr i="1"/>
          </a:p>
          <a:p>
            <a:pPr indent="-258318" lvl="0" marL="274320" rtl="0" algn="l">
              <a:spcBef>
                <a:spcPts val="600"/>
              </a:spcBef>
              <a:spcAft>
                <a:spcPts val="0"/>
              </a:spcAft>
              <a:buSzPct val="70000"/>
              <a:buChar char="🞆"/>
            </a:pPr>
            <a:r>
              <a:rPr i="1" lang="tr-TR">
                <a:solidFill>
                  <a:srgbClr val="FF0000"/>
                </a:solidFill>
              </a:rPr>
              <a:t>Tavsiye </a:t>
            </a:r>
            <a:r>
              <a:rPr i="1" lang="tr-TR">
                <a:solidFill>
                  <a:srgbClr val="FF0000"/>
                </a:solidFill>
              </a:rPr>
              <a:t> 9.2: </a:t>
            </a:r>
            <a:r>
              <a:rPr i="1" lang="tr-TR"/>
              <a:t>Gaz değişimini değerlendirmek ve optimize etmek için oksijen iletimi ve tüketim hesaplamaları kullanılmalıdır</a:t>
            </a:r>
            <a:endParaRPr/>
          </a:p>
          <a:p>
            <a:pPr indent="-258318" lvl="0" marL="274320" rtl="0" algn="l">
              <a:spcBef>
                <a:spcPts val="600"/>
              </a:spcBef>
              <a:spcAft>
                <a:spcPts val="0"/>
              </a:spcAft>
              <a:buSzPct val="70000"/>
              <a:buChar char="🞆"/>
            </a:pPr>
            <a:r>
              <a:rPr i="1" lang="tr-TR"/>
              <a:t>Oksijen İletimi: DO2 = 10 x CI x CaO2</a:t>
            </a:r>
            <a:endParaRPr/>
          </a:p>
          <a:p>
            <a:pPr indent="-258318" lvl="0" marL="274320" rtl="0" algn="l">
              <a:spcBef>
                <a:spcPts val="600"/>
              </a:spcBef>
              <a:spcAft>
                <a:spcPts val="0"/>
              </a:spcAft>
              <a:buSzPct val="70000"/>
              <a:buChar char="🞆"/>
            </a:pPr>
            <a:r>
              <a:rPr i="1" lang="tr-TR"/>
              <a:t>Oksijen Tüketimi: VO2 = 10 x CI x (CaO2 - CvO2)</a:t>
            </a:r>
            <a:endParaRPr i="1"/>
          </a:p>
          <a:p>
            <a:pPr indent="0" lvl="0" marL="274320" rtl="0" algn="l">
              <a:spcBef>
                <a:spcPts val="600"/>
              </a:spcBef>
              <a:spcAft>
                <a:spcPts val="0"/>
              </a:spcAft>
              <a:buNone/>
            </a:pPr>
            <a:r>
              <a:t/>
            </a:r>
            <a:endParaRPr i="1"/>
          </a:p>
          <a:p>
            <a:pPr indent="-258318" lvl="0" marL="274320" rtl="0" algn="l">
              <a:spcBef>
                <a:spcPts val="600"/>
              </a:spcBef>
              <a:spcAft>
                <a:spcPts val="0"/>
              </a:spcAft>
              <a:buSzPct val="70000"/>
              <a:buChar char="🞆"/>
            </a:pPr>
            <a:r>
              <a:rPr i="1" lang="tr-TR"/>
              <a:t> </a:t>
            </a:r>
            <a:r>
              <a:rPr b="1" i="1" lang="tr-TR"/>
              <a:t>Nasıl hesaplanır:</a:t>
            </a:r>
            <a:endParaRPr b="1"/>
          </a:p>
          <a:p>
            <a:pPr indent="-258318" lvl="0" marL="274320" rtl="0" algn="l">
              <a:spcBef>
                <a:spcPts val="600"/>
              </a:spcBef>
              <a:spcAft>
                <a:spcPts val="0"/>
              </a:spcAft>
              <a:buSzPct val="70000"/>
              <a:buChar char="🞆"/>
            </a:pPr>
            <a:r>
              <a:rPr i="1" lang="tr-TR"/>
              <a:t>CaO2 (arteriyel oksijen içeriği) = (Hb x 1.36 x SaO2) + (0.0031 x PaO2) ve CvO2 (karışık venöz oksijen içeriği) = (Hb x 1.36 x SvO2) + (0.0031 x PvO2) CI = kardiyak endeksi</a:t>
            </a:r>
            <a:endParaRPr/>
          </a:p>
          <a:p>
            <a:pPr indent="-258318" lvl="0" marL="274320" rtl="0" algn="l">
              <a:spcBef>
                <a:spcPts val="600"/>
              </a:spcBef>
              <a:spcAft>
                <a:spcPts val="0"/>
              </a:spcAft>
              <a:buSzPct val="70000"/>
              <a:buChar char="🞆"/>
            </a:pPr>
            <a:r>
              <a:rPr i="1" lang="tr-TR"/>
              <a:t>HB = hemoglobin</a:t>
            </a:r>
            <a:endParaRPr/>
          </a:p>
          <a:p>
            <a:pPr indent="-258318" lvl="0" marL="274320" rtl="0" algn="l">
              <a:spcBef>
                <a:spcPts val="600"/>
              </a:spcBef>
              <a:spcAft>
                <a:spcPts val="0"/>
              </a:spcAft>
              <a:buSzPct val="70000"/>
              <a:buChar char="🞆"/>
            </a:pPr>
            <a:r>
              <a:rPr i="1" lang="tr-TR"/>
              <a:t>SaO2 = arteriyel oksijen doygunluğu</a:t>
            </a:r>
            <a:endParaRPr/>
          </a:p>
          <a:p>
            <a:pPr indent="-258318" lvl="0" marL="274320" rtl="0" algn="l">
              <a:spcBef>
                <a:spcPts val="600"/>
              </a:spcBef>
              <a:spcAft>
                <a:spcPts val="0"/>
              </a:spcAft>
              <a:buSzPct val="70000"/>
              <a:buChar char="🞆"/>
            </a:pPr>
            <a:r>
              <a:rPr i="1" lang="tr-TR"/>
              <a:t>PaO2 = arteryel kanda kısmi oksijen basıncı</a:t>
            </a:r>
            <a:endParaRPr/>
          </a:p>
          <a:p>
            <a:pPr indent="-258318" lvl="0" marL="274320" rtl="0" algn="l">
              <a:spcBef>
                <a:spcPts val="600"/>
              </a:spcBef>
              <a:spcAft>
                <a:spcPts val="0"/>
              </a:spcAft>
              <a:buSzPct val="70000"/>
              <a:buChar char="🞆"/>
            </a:pPr>
            <a:r>
              <a:rPr i="1" lang="tr-TR"/>
              <a:t>SvO2 = venöz oksijen doygunluğu</a:t>
            </a:r>
            <a:endParaRPr/>
          </a:p>
          <a:p>
            <a:pPr indent="-258318" lvl="0" marL="274320" rtl="0" algn="l">
              <a:spcBef>
                <a:spcPts val="600"/>
              </a:spcBef>
              <a:spcAft>
                <a:spcPts val="0"/>
              </a:spcAft>
              <a:buSzPct val="70000"/>
              <a:buChar char="🞆"/>
            </a:pPr>
            <a:r>
              <a:rPr i="1" lang="tr-TR"/>
              <a:t>PvO2 = venöz kanda kısmi oksijen basıncı</a:t>
            </a:r>
            <a:endParaRPr/>
          </a:p>
          <a:p>
            <a:pPr indent="-183642" lvl="0" marL="274320" rtl="0" algn="l">
              <a:spcBef>
                <a:spcPts val="600"/>
              </a:spcBef>
              <a:spcAft>
                <a:spcPts val="0"/>
              </a:spcAft>
              <a:buSzPct val="70000"/>
              <a:buNone/>
            </a:pPr>
            <a:r>
              <a:t/>
            </a:r>
            <a:endParaRPr/>
          </a:p>
        </p:txBody>
      </p:sp>
      <p:sp>
        <p:nvSpPr>
          <p:cNvPr id="322" name="Google Shape;322;p26"/>
          <p:cNvSpPr txBox="1"/>
          <p:nvPr>
            <p:ph idx="11" type="ftr"/>
          </p:nvPr>
        </p:nvSpPr>
        <p:spPr>
          <a:xfrm>
            <a:off x="4932040" y="6309320"/>
            <a:ext cx="3200400" cy="36576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7"/>
          <p:cNvSpPr txBox="1"/>
          <p:nvPr>
            <p:ph type="title"/>
          </p:nvPr>
        </p:nvSpPr>
        <p:spPr>
          <a:xfrm>
            <a:off x="1907704" y="404664"/>
            <a:ext cx="7498080" cy="11430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dk2"/>
              </a:buClr>
              <a:buSzPct val="100000"/>
              <a:buFont typeface="Century Schoolbook"/>
              <a:buNone/>
            </a:pPr>
            <a:r>
              <a:rPr b="1" lang="tr-TR"/>
              <a:t>Standart 10: Kan Akışı</a:t>
            </a:r>
            <a:br>
              <a:rPr lang="tr-TR"/>
            </a:br>
            <a:br>
              <a:rPr lang="tr-TR"/>
            </a:br>
            <a:endParaRPr/>
          </a:p>
        </p:txBody>
      </p:sp>
      <p:sp>
        <p:nvSpPr>
          <p:cNvPr id="328" name="Google Shape;328;p27"/>
          <p:cNvSpPr txBox="1"/>
          <p:nvPr>
            <p:ph idx="1" type="body"/>
          </p:nvPr>
        </p:nvSpPr>
        <p:spPr>
          <a:xfrm>
            <a:off x="489850" y="764700"/>
            <a:ext cx="8251800" cy="5244900"/>
          </a:xfrm>
          <a:prstGeom prst="rect">
            <a:avLst/>
          </a:prstGeom>
          <a:noFill/>
          <a:ln>
            <a:noFill/>
          </a:ln>
        </p:spPr>
        <p:txBody>
          <a:bodyPr anchorCtr="0" anchor="t" bIns="45700" lIns="91425" spcFirstLastPara="1" rIns="91425" wrap="square" tIns="45700">
            <a:normAutofit/>
          </a:bodyPr>
          <a:lstStyle/>
          <a:p>
            <a:pPr indent="-274320" lvl="0" marL="274320" rtl="0" algn="just">
              <a:spcBef>
                <a:spcPts val="0"/>
              </a:spcBef>
              <a:spcAft>
                <a:spcPts val="0"/>
              </a:spcAft>
              <a:buSzPts val="1680"/>
              <a:buChar char="🞆"/>
            </a:pPr>
            <a:r>
              <a:rPr lang="tr-TR">
                <a:solidFill>
                  <a:srgbClr val="FF0000"/>
                </a:solidFill>
              </a:rPr>
              <a:t>Standart 10.1: </a:t>
            </a:r>
            <a:r>
              <a:rPr lang="tr-TR"/>
              <a:t>Hedef kan akış hızları, protokole göre kardiyopulmoner baypastan (CPB) önce belirlenmelidir.</a:t>
            </a:r>
            <a:endParaRPr/>
          </a:p>
          <a:p>
            <a:pPr indent="0" lvl="0" marL="274320" rtl="0" algn="just">
              <a:spcBef>
                <a:spcPts val="0"/>
              </a:spcBef>
              <a:spcAft>
                <a:spcPts val="0"/>
              </a:spcAft>
              <a:buNone/>
            </a:pPr>
            <a:r>
              <a:t/>
            </a:r>
            <a:endParaRPr/>
          </a:p>
          <a:p>
            <a:pPr indent="-274320" lvl="0" marL="274320" rtl="0" algn="just">
              <a:spcBef>
                <a:spcPts val="600"/>
              </a:spcBef>
              <a:spcAft>
                <a:spcPts val="0"/>
              </a:spcAft>
              <a:buSzPts val="1680"/>
              <a:buChar char="🞆"/>
            </a:pPr>
            <a:r>
              <a:rPr lang="tr-TR">
                <a:solidFill>
                  <a:srgbClr val="FF0000"/>
                </a:solidFill>
              </a:rPr>
              <a:t>Standart 10.2: </a:t>
            </a:r>
            <a:r>
              <a:rPr lang="tr-TR"/>
              <a:t>Perfüzyonist, CPB sırasında hedeflenen kan akış hızını korumak için cerrahi bakım ekibi ile yakın bir şekilde çalışacaktır.</a:t>
            </a:r>
            <a:endParaRPr/>
          </a:p>
          <a:p>
            <a:pPr indent="0" lvl="0" marL="274320" rtl="0" algn="l">
              <a:spcBef>
                <a:spcPts val="600"/>
              </a:spcBef>
              <a:spcAft>
                <a:spcPts val="0"/>
              </a:spcAft>
              <a:buNone/>
            </a:pPr>
            <a:r>
              <a:t/>
            </a:r>
            <a:endParaRPr/>
          </a:p>
          <a:p>
            <a:pPr indent="-274320" lvl="0" marL="274320" rtl="0" algn="l">
              <a:spcBef>
                <a:spcPts val="600"/>
              </a:spcBef>
              <a:spcAft>
                <a:spcPts val="0"/>
              </a:spcAft>
              <a:buSzPts val="1680"/>
              <a:buChar char="🞆"/>
            </a:pPr>
            <a:r>
              <a:rPr i="1" lang="tr-TR">
                <a:solidFill>
                  <a:srgbClr val="FF0000"/>
                </a:solidFill>
              </a:rPr>
              <a:t>Tavsiye</a:t>
            </a:r>
            <a:r>
              <a:rPr i="1" lang="tr-TR">
                <a:solidFill>
                  <a:srgbClr val="FF0000"/>
                </a:solidFill>
              </a:rPr>
              <a:t> 10.1: </a:t>
            </a:r>
            <a:r>
              <a:rPr i="1" lang="tr-TR"/>
              <a:t>Amaçlanan ve hedeflenen kan akışından sapma, sorumlu hekime bildirilmelidir</a:t>
            </a:r>
            <a:endParaRPr/>
          </a:p>
        </p:txBody>
      </p:sp>
      <p:sp>
        <p:nvSpPr>
          <p:cNvPr id="329" name="Google Shape;329;p27"/>
          <p:cNvSpPr txBox="1"/>
          <p:nvPr>
            <p:ph idx="11" type="ftr"/>
          </p:nvPr>
        </p:nvSpPr>
        <p:spPr>
          <a:xfrm>
            <a:off x="5148064" y="6237312"/>
            <a:ext cx="3200400" cy="36576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tr-TR"/>
              <a:t>Perfüzyon Bölge Toplantısı ,ANTALYA</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28"/>
          <p:cNvSpPr txBox="1"/>
          <p:nvPr>
            <p:ph type="title"/>
          </p:nvPr>
        </p:nvSpPr>
        <p:spPr>
          <a:xfrm>
            <a:off x="1907704" y="764704"/>
            <a:ext cx="7498080" cy="648072"/>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dk2"/>
              </a:buClr>
              <a:buSzPct val="100000"/>
              <a:buFont typeface="Century Schoolbook"/>
              <a:buNone/>
            </a:pPr>
            <a:r>
              <a:rPr b="1" lang="tr-TR"/>
              <a:t>Standart 10: Kan Akışı</a:t>
            </a:r>
            <a:br>
              <a:rPr lang="tr-TR"/>
            </a:br>
            <a:br>
              <a:rPr lang="tr-TR"/>
            </a:br>
            <a:endParaRPr/>
          </a:p>
        </p:txBody>
      </p:sp>
      <p:sp>
        <p:nvSpPr>
          <p:cNvPr id="335" name="Google Shape;335;p28"/>
          <p:cNvSpPr txBox="1"/>
          <p:nvPr>
            <p:ph idx="1" type="body"/>
          </p:nvPr>
        </p:nvSpPr>
        <p:spPr>
          <a:xfrm>
            <a:off x="1115625" y="836700"/>
            <a:ext cx="7582800" cy="541170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l">
              <a:spcBef>
                <a:spcPts val="0"/>
              </a:spcBef>
              <a:spcAft>
                <a:spcPts val="0"/>
              </a:spcAft>
              <a:buSzPct val="59999"/>
              <a:buChar char="🞆"/>
            </a:pPr>
            <a:r>
              <a:rPr i="1" lang="tr-TR">
                <a:solidFill>
                  <a:srgbClr val="FF0000"/>
                </a:solidFill>
              </a:rPr>
              <a:t>Tavsiye</a:t>
            </a:r>
            <a:r>
              <a:rPr i="1" lang="tr-TR">
                <a:solidFill>
                  <a:srgbClr val="FF0000"/>
                </a:solidFill>
              </a:rPr>
              <a:t> 10.2: </a:t>
            </a:r>
            <a:r>
              <a:rPr i="1" lang="tr-TR"/>
              <a:t>Uygun kan akış hızı aşağıdakilerin değerlendirilmesiyle belirlenmelidir:</a:t>
            </a:r>
            <a:endParaRPr sz="2800"/>
          </a:p>
          <a:p>
            <a:pPr indent="-242792" lvl="2" marL="914400" rtl="0" algn="l">
              <a:spcBef>
                <a:spcPts val="333"/>
              </a:spcBef>
              <a:spcAft>
                <a:spcPts val="0"/>
              </a:spcAft>
              <a:buSzPct val="100000"/>
              <a:buChar char="🞆"/>
            </a:pPr>
            <a:r>
              <a:rPr i="1" lang="tr-TR" sz="2100"/>
              <a:t>Asit baz dengesi</a:t>
            </a:r>
            <a:endParaRPr i="1" sz="2100"/>
          </a:p>
          <a:p>
            <a:pPr indent="0" lvl="0" marL="0" rtl="0" algn="l">
              <a:spcBef>
                <a:spcPts val="600"/>
              </a:spcBef>
              <a:spcAft>
                <a:spcPts val="0"/>
              </a:spcAft>
              <a:buNone/>
            </a:pPr>
            <a:r>
              <a:rPr i="1" lang="tr-TR" sz="2100"/>
              <a:t>            Baz Fazlalığı</a:t>
            </a:r>
            <a:endParaRPr sz="2100"/>
          </a:p>
          <a:p>
            <a:pPr indent="-242792" lvl="2" marL="914400" rtl="0" algn="l">
              <a:spcBef>
                <a:spcPts val="333"/>
              </a:spcBef>
              <a:spcAft>
                <a:spcPts val="0"/>
              </a:spcAft>
              <a:buSzPct val="100000"/>
              <a:buChar char="🞆"/>
            </a:pPr>
            <a:r>
              <a:rPr i="1" lang="tr-TR" sz="2100"/>
              <a:t>Anestezi seviyesi</a:t>
            </a:r>
            <a:endParaRPr sz="2100"/>
          </a:p>
          <a:p>
            <a:pPr indent="-242792" lvl="2" marL="914400" rtl="0" algn="l">
              <a:spcBef>
                <a:spcPts val="333"/>
              </a:spcBef>
              <a:spcAft>
                <a:spcPts val="0"/>
              </a:spcAft>
              <a:buSzPct val="100000"/>
              <a:buChar char="🞆"/>
            </a:pPr>
            <a:r>
              <a:rPr i="1" lang="tr-TR" sz="2100"/>
              <a:t>Arteriyel kan basıncı</a:t>
            </a:r>
            <a:endParaRPr sz="2100"/>
          </a:p>
          <a:p>
            <a:pPr indent="-242792" lvl="2" marL="914400" rtl="0" algn="l">
              <a:spcBef>
                <a:spcPts val="333"/>
              </a:spcBef>
              <a:spcAft>
                <a:spcPts val="0"/>
              </a:spcAft>
              <a:buSzPct val="100000"/>
              <a:buChar char="🞆"/>
            </a:pPr>
            <a:r>
              <a:rPr i="1" lang="tr-TR" sz="2100"/>
              <a:t>Serebral oksimetre</a:t>
            </a:r>
            <a:endParaRPr sz="2100"/>
          </a:p>
          <a:p>
            <a:pPr indent="-242792" lvl="2" marL="914400" rtl="0" algn="l">
              <a:spcBef>
                <a:spcPts val="333"/>
              </a:spcBef>
              <a:spcAft>
                <a:spcPts val="0"/>
              </a:spcAft>
              <a:buSzPct val="100000"/>
              <a:buChar char="🞆"/>
            </a:pPr>
            <a:r>
              <a:rPr i="1" lang="tr-TR" sz="2100"/>
              <a:t>Laktat yükü</a:t>
            </a:r>
            <a:endParaRPr sz="2100"/>
          </a:p>
          <a:p>
            <a:pPr indent="-242792" lvl="2" marL="914400" rtl="0" algn="l">
              <a:spcBef>
                <a:spcPts val="333"/>
              </a:spcBef>
              <a:spcAft>
                <a:spcPts val="0"/>
              </a:spcAft>
              <a:buSzPct val="100000"/>
              <a:buChar char="🞆"/>
            </a:pPr>
            <a:r>
              <a:rPr i="1" lang="tr-TR" sz="2100"/>
              <a:t>Oksijen iletimi ve tüketimi (formül için kılavuz 10.2'ye bakın)</a:t>
            </a:r>
            <a:endParaRPr i="1" sz="2100"/>
          </a:p>
          <a:p>
            <a:pPr indent="-298989" lvl="0" marL="274320" rtl="0" algn="l">
              <a:spcBef>
                <a:spcPts val="600"/>
              </a:spcBef>
              <a:spcAft>
                <a:spcPts val="0"/>
              </a:spcAft>
              <a:buSzPct val="100000"/>
              <a:buChar char="🞆"/>
            </a:pPr>
            <a:r>
              <a:rPr i="1" lang="tr-TR" sz="2100"/>
              <a:t>- Venöz pO2</a:t>
            </a:r>
            <a:endParaRPr i="1" sz="2100"/>
          </a:p>
          <a:p>
            <a:pPr indent="-298989" lvl="0" marL="274320" rtl="0" algn="l">
              <a:spcBef>
                <a:spcPts val="600"/>
              </a:spcBef>
              <a:spcAft>
                <a:spcPts val="0"/>
              </a:spcAft>
              <a:buSzPct val="100000"/>
              <a:buChar char="🞆"/>
            </a:pPr>
            <a:r>
              <a:rPr i="1" lang="tr-TR" sz="2100"/>
              <a:t>-Arterial pO2</a:t>
            </a:r>
            <a:endParaRPr sz="2100"/>
          </a:p>
          <a:p>
            <a:pPr indent="-298989" lvl="0" marL="274320" rtl="0" algn="l">
              <a:spcBef>
                <a:spcPts val="600"/>
              </a:spcBef>
              <a:spcAft>
                <a:spcPts val="0"/>
              </a:spcAft>
              <a:buSzPct val="100000"/>
              <a:buChar char="🞆"/>
            </a:pPr>
            <a:r>
              <a:rPr i="1" lang="tr-TR" sz="2100"/>
              <a:t>-Hemoglobin konsantrasyonu</a:t>
            </a:r>
            <a:endParaRPr sz="2100"/>
          </a:p>
          <a:p>
            <a:pPr indent="-298989" lvl="0" marL="274320" rtl="0" algn="l">
              <a:spcBef>
                <a:spcPts val="600"/>
              </a:spcBef>
              <a:spcAft>
                <a:spcPts val="0"/>
              </a:spcAft>
              <a:buSzPct val="100000"/>
              <a:buChar char="🞆"/>
            </a:pPr>
            <a:r>
              <a:rPr i="1" lang="tr-TR" sz="2100"/>
              <a:t>-Arteriyel  oksijen doygunluğu</a:t>
            </a:r>
            <a:endParaRPr sz="2100"/>
          </a:p>
          <a:p>
            <a:pPr indent="-242792" lvl="2" marL="914400" rtl="0" algn="l">
              <a:spcBef>
                <a:spcPts val="333"/>
              </a:spcBef>
              <a:spcAft>
                <a:spcPts val="0"/>
              </a:spcAft>
              <a:buSzPct val="100000"/>
              <a:buChar char="🞆"/>
            </a:pPr>
            <a:r>
              <a:rPr i="1" lang="tr-TR" sz="2100"/>
              <a:t>Sistemik vasküler direnç (SVR)</a:t>
            </a:r>
            <a:endParaRPr sz="2100"/>
          </a:p>
          <a:p>
            <a:pPr indent="-242792" lvl="2" marL="914400" rtl="0" algn="l">
              <a:spcBef>
                <a:spcPts val="333"/>
              </a:spcBef>
              <a:spcAft>
                <a:spcPts val="0"/>
              </a:spcAft>
              <a:buSzPct val="100000"/>
              <a:buChar char="🞆"/>
            </a:pPr>
            <a:r>
              <a:rPr i="1" lang="tr-TR" sz="2100"/>
              <a:t>Sıcaklık</a:t>
            </a:r>
            <a:endParaRPr sz="2100"/>
          </a:p>
          <a:p>
            <a:pPr indent="-242792" lvl="2" marL="914400" rtl="0" algn="l">
              <a:spcBef>
                <a:spcPts val="333"/>
              </a:spcBef>
              <a:spcAft>
                <a:spcPts val="0"/>
              </a:spcAft>
              <a:buSzPct val="100000"/>
              <a:buChar char="🞆"/>
            </a:pPr>
            <a:r>
              <a:rPr i="1" lang="tr-TR" sz="2100"/>
              <a:t>Venöz oksijen doygunluğu</a:t>
            </a:r>
            <a:endParaRPr sz="2100"/>
          </a:p>
          <a:p>
            <a:pPr indent="-175641" lvl="0" marL="274320" rtl="0" algn="l">
              <a:spcBef>
                <a:spcPts val="600"/>
              </a:spcBef>
              <a:spcAft>
                <a:spcPts val="0"/>
              </a:spcAft>
              <a:buSzPct val="79999"/>
              <a:buNone/>
            </a:pPr>
            <a:r>
              <a:t/>
            </a:r>
            <a:endParaRPr sz="2100"/>
          </a:p>
        </p:txBody>
      </p:sp>
      <p:sp>
        <p:nvSpPr>
          <p:cNvPr id="336" name="Google Shape;336;p28"/>
          <p:cNvSpPr txBox="1"/>
          <p:nvPr>
            <p:ph idx="11" type="ftr"/>
          </p:nvPr>
        </p:nvSpPr>
        <p:spPr>
          <a:xfrm>
            <a:off x="4860032" y="6237312"/>
            <a:ext cx="3200400" cy="36576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29"/>
          <p:cNvSpPr txBox="1"/>
          <p:nvPr>
            <p:ph type="title"/>
          </p:nvPr>
        </p:nvSpPr>
        <p:spPr>
          <a:xfrm>
            <a:off x="1835696" y="260648"/>
            <a:ext cx="749808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11: Kan Basıncı</a:t>
            </a:r>
            <a:br>
              <a:rPr lang="tr-TR"/>
            </a:br>
            <a:endParaRPr/>
          </a:p>
        </p:txBody>
      </p:sp>
      <p:sp>
        <p:nvSpPr>
          <p:cNvPr id="342" name="Google Shape;342;p29"/>
          <p:cNvSpPr txBox="1"/>
          <p:nvPr>
            <p:ph idx="1" type="body"/>
          </p:nvPr>
        </p:nvSpPr>
        <p:spPr>
          <a:xfrm>
            <a:off x="316300" y="1124750"/>
            <a:ext cx="8295600" cy="5071800"/>
          </a:xfrm>
          <a:prstGeom prst="rect">
            <a:avLst/>
          </a:prstGeom>
          <a:noFill/>
          <a:ln>
            <a:noFill/>
          </a:ln>
        </p:spPr>
        <p:txBody>
          <a:bodyPr anchorCtr="0" anchor="t" bIns="45700" lIns="91425" spcFirstLastPara="1" rIns="91425" wrap="square" tIns="45700">
            <a:normAutofit fontScale="77500" lnSpcReduction="10000"/>
          </a:bodyPr>
          <a:lstStyle/>
          <a:p>
            <a:pPr indent="-258318" lvl="0" marL="274320" rtl="0" algn="just">
              <a:spcBef>
                <a:spcPts val="0"/>
              </a:spcBef>
              <a:spcAft>
                <a:spcPts val="0"/>
              </a:spcAft>
              <a:buSzPct val="70000"/>
              <a:buChar char="🞆"/>
            </a:pPr>
            <a:r>
              <a:rPr lang="tr-TR">
                <a:solidFill>
                  <a:srgbClr val="FF0000"/>
                </a:solidFill>
              </a:rPr>
              <a:t>Standart 11.1: </a:t>
            </a:r>
            <a:r>
              <a:rPr lang="tr-TR"/>
              <a:t>Perfüzyonist, sorumlu doktorla işbirliği içinde, kan basıncı için kabul edilebilir aralıklar da dahil olmak üzere, kardiyopulmoner baypastan (CPB) önce kan basıncı yönetimi için amaçlanan tedavi algoritmasını tanımlamalı ve bildirmelidir.( Birçok durumda, sorumlu doktor, perfüzyonistin CPB prosedürü sırasında ortaya çıkan durumları ele almak için amaçlanan kan basıncı yönetimini değiştirmesine yönlendirebilir.)</a:t>
            </a:r>
            <a:endParaRPr/>
          </a:p>
          <a:p>
            <a:pPr indent="0" lvl="0" marL="274320" rtl="0" algn="just">
              <a:spcBef>
                <a:spcPts val="0"/>
              </a:spcBef>
              <a:spcAft>
                <a:spcPts val="0"/>
              </a:spcAft>
              <a:buNone/>
            </a:pPr>
            <a:r>
              <a:t/>
            </a:r>
            <a:endParaRPr/>
          </a:p>
          <a:p>
            <a:pPr indent="-258318" lvl="0" marL="274320" rtl="0" algn="just">
              <a:spcBef>
                <a:spcPts val="600"/>
              </a:spcBef>
              <a:spcAft>
                <a:spcPts val="0"/>
              </a:spcAft>
              <a:buSzPct val="70000"/>
              <a:buChar char="🞆"/>
            </a:pPr>
            <a:r>
              <a:rPr lang="tr-TR">
                <a:solidFill>
                  <a:srgbClr val="FF0000"/>
                </a:solidFill>
              </a:rPr>
              <a:t>Standart 11.2: </a:t>
            </a:r>
            <a:r>
              <a:rPr lang="tr-TR"/>
              <a:t>Perfüzyonist, CPB sırasında protokole göre kan basıncını korumak için cerrahi bakım ekibi ile yakın bir şekilde çalışacaktır.</a:t>
            </a:r>
            <a:endParaRPr/>
          </a:p>
          <a:p>
            <a:pPr indent="0" lvl="0" marL="274320" rtl="0" algn="just">
              <a:spcBef>
                <a:spcPts val="600"/>
              </a:spcBef>
              <a:spcAft>
                <a:spcPts val="0"/>
              </a:spcAft>
              <a:buNone/>
            </a:pPr>
            <a:r>
              <a:t/>
            </a:r>
            <a:endParaRPr/>
          </a:p>
          <a:p>
            <a:pPr indent="-258318" lvl="0" marL="274320" rtl="0" algn="just">
              <a:spcBef>
                <a:spcPts val="600"/>
              </a:spcBef>
              <a:spcAft>
                <a:spcPts val="0"/>
              </a:spcAft>
              <a:buSzPct val="70000"/>
              <a:buChar char="🞆"/>
            </a:pPr>
            <a:r>
              <a:rPr i="1" lang="tr-TR">
                <a:solidFill>
                  <a:srgbClr val="FF0000"/>
                </a:solidFill>
              </a:rPr>
              <a:t>Tavsiye</a:t>
            </a:r>
            <a:r>
              <a:rPr i="1" lang="tr-TR">
                <a:solidFill>
                  <a:srgbClr val="FF0000"/>
                </a:solidFill>
              </a:rPr>
              <a:t> 11.1: </a:t>
            </a:r>
            <a:r>
              <a:rPr i="1" lang="tr-TR"/>
              <a:t>Amaçlanan ve hedeflenen kan basıncından sapma belgelenmeli ve kan basıncı yönetim planında değişiklik yapılmasına izin vermek için sorumlu hekime bildirilmelidir</a:t>
            </a:r>
            <a:endParaRPr/>
          </a:p>
          <a:p>
            <a:pPr indent="0" lvl="0" marL="82296" rtl="0" algn="just">
              <a:spcBef>
                <a:spcPts val="600"/>
              </a:spcBef>
              <a:spcAft>
                <a:spcPts val="0"/>
              </a:spcAft>
              <a:buSzPct val="70000"/>
              <a:buNone/>
            </a:pPr>
            <a:r>
              <a:rPr lang="tr-TR"/>
              <a:t> </a:t>
            </a:r>
            <a:endParaRPr/>
          </a:p>
          <a:p>
            <a:pPr indent="-175641" lvl="0" marL="274320" rtl="0" algn="l">
              <a:spcBef>
                <a:spcPts val="600"/>
              </a:spcBef>
              <a:spcAft>
                <a:spcPts val="0"/>
              </a:spcAft>
              <a:buSzPct val="70000"/>
              <a:buNone/>
            </a:pPr>
            <a:r>
              <a:t/>
            </a:r>
            <a:endParaRPr/>
          </a:p>
        </p:txBody>
      </p:sp>
      <p:sp>
        <p:nvSpPr>
          <p:cNvPr id="343" name="Google Shape;343;p29"/>
          <p:cNvSpPr txBox="1"/>
          <p:nvPr>
            <p:ph idx="11" type="ftr"/>
          </p:nvPr>
        </p:nvSpPr>
        <p:spPr>
          <a:xfrm>
            <a:off x="5715000" y="6305550"/>
            <a:ext cx="3286156" cy="476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30"/>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dk2"/>
              </a:buClr>
              <a:buSzPct val="100000"/>
              <a:buFont typeface="Century Schoolbook"/>
              <a:buNone/>
            </a:pPr>
            <a:br>
              <a:rPr lang="tr-TR"/>
            </a:br>
            <a:r>
              <a:rPr b="1" lang="tr-TR"/>
              <a:t>Standart 12. Protamin ve Kardiyotomi Emme/Suction</a:t>
            </a:r>
            <a:endParaRPr/>
          </a:p>
        </p:txBody>
      </p:sp>
      <p:sp>
        <p:nvSpPr>
          <p:cNvPr id="349" name="Google Shape;349;p30"/>
          <p:cNvSpPr txBox="1"/>
          <p:nvPr>
            <p:ph idx="1" type="body"/>
          </p:nvPr>
        </p:nvSpPr>
        <p:spPr>
          <a:xfrm>
            <a:off x="683568" y="1844824"/>
            <a:ext cx="7885540" cy="4512568"/>
          </a:xfrm>
          <a:prstGeom prst="rect">
            <a:avLst/>
          </a:prstGeom>
          <a:noFill/>
          <a:ln>
            <a:noFill/>
          </a:ln>
        </p:spPr>
        <p:txBody>
          <a:bodyPr anchorCtr="0" anchor="t" bIns="45700" lIns="91425" spcFirstLastPara="1" rIns="91425" wrap="square" tIns="45700">
            <a:normAutofit/>
          </a:bodyPr>
          <a:lstStyle/>
          <a:p>
            <a:pPr indent="-274320" lvl="0" marL="274320" rtl="0" algn="just">
              <a:spcBef>
                <a:spcPts val="0"/>
              </a:spcBef>
              <a:spcAft>
                <a:spcPts val="0"/>
              </a:spcAft>
              <a:buSzPts val="1680"/>
              <a:buChar char="🞆"/>
            </a:pPr>
            <a:r>
              <a:rPr lang="tr-TR">
                <a:solidFill>
                  <a:srgbClr val="FF0000"/>
                </a:solidFill>
              </a:rPr>
              <a:t>Standart 12.1: </a:t>
            </a:r>
            <a:r>
              <a:rPr lang="tr-TR" sz="2800"/>
              <a:t>CPB devresi içinde pıhtılaşmayı önlemek için protamin uygulamasının başlangıcında kardiyotomi aspirasyonu kesilmelidir.</a:t>
            </a:r>
            <a:endParaRPr/>
          </a:p>
          <a:p>
            <a:pPr indent="-167640" lvl="0" marL="274320" rtl="0" algn="l">
              <a:spcBef>
                <a:spcPts val="600"/>
              </a:spcBef>
              <a:spcAft>
                <a:spcPts val="0"/>
              </a:spcAft>
              <a:buSzPts val="1680"/>
              <a:buNone/>
            </a:pPr>
            <a:r>
              <a:t/>
            </a:r>
            <a:endParaRPr/>
          </a:p>
        </p:txBody>
      </p:sp>
      <p:sp>
        <p:nvSpPr>
          <p:cNvPr id="350" name="Google Shape;350;p30"/>
          <p:cNvSpPr txBox="1"/>
          <p:nvPr>
            <p:ph idx="11" type="ftr"/>
          </p:nvPr>
        </p:nvSpPr>
        <p:spPr>
          <a:xfrm>
            <a:off x="4499992" y="6237312"/>
            <a:ext cx="3216264" cy="261416"/>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tr-TR"/>
              <a:t>Perfüzyon Bölge Toplantısı ,ANTALYA</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31"/>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13: Kan Yönetimi</a:t>
            </a:r>
            <a:br>
              <a:rPr b="1" lang="tr-TR"/>
            </a:br>
            <a:endParaRPr/>
          </a:p>
        </p:txBody>
      </p:sp>
      <p:sp>
        <p:nvSpPr>
          <p:cNvPr id="356" name="Google Shape;356;p31"/>
          <p:cNvSpPr txBox="1"/>
          <p:nvPr>
            <p:ph idx="1" type="body"/>
          </p:nvPr>
        </p:nvSpPr>
        <p:spPr>
          <a:xfrm>
            <a:off x="457200" y="1142975"/>
            <a:ext cx="8341800" cy="4800600"/>
          </a:xfrm>
          <a:prstGeom prst="rect">
            <a:avLst/>
          </a:prstGeom>
          <a:noFill/>
          <a:ln>
            <a:noFill/>
          </a:ln>
        </p:spPr>
        <p:txBody>
          <a:bodyPr anchorCtr="0" anchor="t" bIns="45700" lIns="91425" spcFirstLastPara="1" rIns="91425" wrap="square" tIns="45700">
            <a:normAutofit/>
          </a:bodyPr>
          <a:lstStyle/>
          <a:p>
            <a:pPr indent="-274320" lvl="0" marL="274320" rtl="0" algn="just">
              <a:spcBef>
                <a:spcPts val="0"/>
              </a:spcBef>
              <a:spcAft>
                <a:spcPts val="0"/>
              </a:spcAft>
              <a:buSzPts val="1680"/>
              <a:buChar char="🞆"/>
            </a:pPr>
            <a:r>
              <a:rPr lang="tr-TR">
                <a:solidFill>
                  <a:srgbClr val="FF0000"/>
                </a:solidFill>
              </a:rPr>
              <a:t>Standart 13.1: </a:t>
            </a:r>
            <a:r>
              <a:rPr lang="tr-TR"/>
              <a:t>Perfüzyonist, hemodilüsyonu en aza indirmeye ve gereksiz kan transfüzyonlarından kaçınmaya yönelik çabalara ortak olacak/katılacaktır</a:t>
            </a:r>
            <a:endParaRPr/>
          </a:p>
          <a:p>
            <a:pPr indent="0" lvl="0" marL="0" rtl="0" algn="just">
              <a:spcBef>
                <a:spcPts val="0"/>
              </a:spcBef>
              <a:spcAft>
                <a:spcPts val="0"/>
              </a:spcAft>
              <a:buNone/>
            </a:pPr>
            <a:r>
              <a:t/>
            </a:r>
            <a:endParaRPr/>
          </a:p>
          <a:p>
            <a:pPr indent="-274320" lvl="0" marL="274320" rtl="0" algn="just">
              <a:spcBef>
                <a:spcPts val="600"/>
              </a:spcBef>
              <a:spcAft>
                <a:spcPts val="0"/>
              </a:spcAft>
              <a:buSzPts val="1680"/>
              <a:buChar char="🞆"/>
            </a:pPr>
            <a:r>
              <a:rPr lang="tr-TR">
                <a:solidFill>
                  <a:srgbClr val="FF0000"/>
                </a:solidFill>
              </a:rPr>
              <a:t>Standart 13.2: </a:t>
            </a:r>
            <a:r>
              <a:rPr lang="tr-TR"/>
              <a:t>Perfüzyonist, ana hacmin/prime volümün azaltılması için kardiyopulmoner baypas (CPB) devre büyüklüğünü en aza indirecektir.</a:t>
            </a:r>
            <a:endParaRPr/>
          </a:p>
          <a:p>
            <a:pPr indent="-167640" lvl="0" marL="274320" rtl="0" algn="just">
              <a:spcBef>
                <a:spcPts val="600"/>
              </a:spcBef>
              <a:spcAft>
                <a:spcPts val="0"/>
              </a:spcAft>
              <a:buSzPts val="1680"/>
              <a:buNone/>
            </a:pPr>
            <a:r>
              <a:t/>
            </a:r>
            <a:endParaRPr/>
          </a:p>
          <a:p>
            <a:pPr indent="-167640" lvl="0" marL="274320" rtl="0" algn="just">
              <a:spcBef>
                <a:spcPts val="600"/>
              </a:spcBef>
              <a:spcAft>
                <a:spcPts val="0"/>
              </a:spcAft>
              <a:buSzPts val="1680"/>
              <a:buNone/>
            </a:pPr>
            <a:r>
              <a:t/>
            </a:r>
            <a:endParaRPr/>
          </a:p>
        </p:txBody>
      </p:sp>
      <p:sp>
        <p:nvSpPr>
          <p:cNvPr id="357" name="Google Shape;357;p31"/>
          <p:cNvSpPr txBox="1"/>
          <p:nvPr>
            <p:ph idx="11" type="ftr"/>
          </p:nvPr>
        </p:nvSpPr>
        <p:spPr>
          <a:xfrm>
            <a:off x="5715000" y="6305550"/>
            <a:ext cx="3286156" cy="476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32"/>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13: Kan Yönetimi</a:t>
            </a:r>
            <a:br>
              <a:rPr b="1" lang="tr-TR"/>
            </a:br>
            <a:endParaRPr/>
          </a:p>
        </p:txBody>
      </p:sp>
      <p:sp>
        <p:nvSpPr>
          <p:cNvPr id="363" name="Google Shape;363;p32"/>
          <p:cNvSpPr txBox="1"/>
          <p:nvPr>
            <p:ph idx="1" type="body"/>
          </p:nvPr>
        </p:nvSpPr>
        <p:spPr>
          <a:xfrm>
            <a:off x="560725" y="1124750"/>
            <a:ext cx="8195100" cy="5123700"/>
          </a:xfrm>
          <a:prstGeom prst="rect">
            <a:avLst/>
          </a:prstGeom>
          <a:noFill/>
          <a:ln>
            <a:noFill/>
          </a:ln>
        </p:spPr>
        <p:txBody>
          <a:bodyPr anchorCtr="0" anchor="t" bIns="45700" lIns="91425" spcFirstLastPara="1" rIns="91425" wrap="square" tIns="45700">
            <a:normAutofit fontScale="77500" lnSpcReduction="20000"/>
          </a:bodyPr>
          <a:lstStyle/>
          <a:p>
            <a:pPr indent="-266319" lvl="0" marL="274320" rtl="0" algn="just">
              <a:spcBef>
                <a:spcPts val="0"/>
              </a:spcBef>
              <a:spcAft>
                <a:spcPts val="0"/>
              </a:spcAft>
              <a:buSzPct val="70000"/>
              <a:buChar char="🞆"/>
            </a:pPr>
            <a:r>
              <a:rPr lang="tr-TR">
                <a:solidFill>
                  <a:srgbClr val="FF0000"/>
                </a:solidFill>
              </a:rPr>
              <a:t>Standart 13.3: </a:t>
            </a:r>
            <a:r>
              <a:rPr lang="tr-TR"/>
              <a:t>Perfüzyonist, hastanın önceden tahmin edilen post-dilüsyonel hemoglobin veya hematokriti CPB'yi başlatmadan önce hesaplar ve cerrahi ekibe bildirir.</a:t>
            </a:r>
            <a:endParaRPr/>
          </a:p>
          <a:p>
            <a:pPr indent="0" lvl="0" marL="82296" rtl="0" algn="l">
              <a:spcBef>
                <a:spcPts val="600"/>
              </a:spcBef>
              <a:spcAft>
                <a:spcPts val="0"/>
              </a:spcAft>
              <a:buSzPct val="70000"/>
              <a:buNone/>
            </a:pPr>
            <a:r>
              <a:rPr lang="tr-TR"/>
              <a:t> </a:t>
            </a:r>
            <a:endParaRPr sz="2400"/>
          </a:p>
          <a:p>
            <a:pPr indent="-266319" lvl="0" marL="274320" rtl="0" algn="l">
              <a:spcBef>
                <a:spcPts val="600"/>
              </a:spcBef>
              <a:spcAft>
                <a:spcPts val="0"/>
              </a:spcAft>
              <a:buSzPct val="59999"/>
              <a:buChar char="🞆"/>
            </a:pPr>
            <a:r>
              <a:rPr i="1" lang="tr-TR">
                <a:solidFill>
                  <a:srgbClr val="FF0000"/>
                </a:solidFill>
              </a:rPr>
              <a:t>Tavsiye</a:t>
            </a:r>
            <a:r>
              <a:rPr i="1" lang="tr-TR">
                <a:solidFill>
                  <a:srgbClr val="FF0000"/>
                </a:solidFill>
              </a:rPr>
              <a:t> 13.1: </a:t>
            </a:r>
            <a:r>
              <a:rPr i="1" lang="tr-TR"/>
              <a:t>Kan yönetimi çabaları aşağıdakileri içermelidir:</a:t>
            </a:r>
            <a:endParaRPr sz="2800"/>
          </a:p>
          <a:p>
            <a:pPr indent="-250078" lvl="2" marL="914400" rtl="0" algn="l">
              <a:spcBef>
                <a:spcPts val="306"/>
              </a:spcBef>
              <a:spcAft>
                <a:spcPts val="0"/>
              </a:spcAft>
              <a:buSzPct val="100000"/>
              <a:buChar char="🞆"/>
            </a:pPr>
            <a:r>
              <a:rPr i="1" lang="tr-TR" sz="2550"/>
              <a:t>Transfüzyon stratejileri ve hedef hematokrit değerleri ile ilgili cerrahi bakım ekibi (Standart 3.1) ile ameliyat öncesi brifinglere (tartışmalar) katılım.</a:t>
            </a:r>
            <a:endParaRPr sz="2550"/>
          </a:p>
          <a:p>
            <a:pPr indent="-250078" lvl="2" marL="914400" rtl="0" algn="l">
              <a:spcBef>
                <a:spcPts val="306"/>
              </a:spcBef>
              <a:spcAft>
                <a:spcPts val="0"/>
              </a:spcAft>
              <a:buSzPct val="100000"/>
              <a:buChar char="🞆"/>
            </a:pPr>
            <a:r>
              <a:rPr i="1" lang="tr-TR" sz="2550"/>
              <a:t>Multidisipliner bir kan yönetim ekibine katılım.</a:t>
            </a:r>
            <a:endParaRPr sz="2550"/>
          </a:p>
          <a:p>
            <a:pPr indent="-250078" lvl="2" marL="914400" rtl="0" algn="l">
              <a:spcBef>
                <a:spcPts val="306"/>
              </a:spcBef>
              <a:spcAft>
                <a:spcPts val="0"/>
              </a:spcAft>
              <a:buSzPct val="100000"/>
              <a:buChar char="🞆"/>
            </a:pPr>
            <a:r>
              <a:rPr i="1" lang="tr-TR" sz="2550"/>
              <a:t>Hemodilüsyonu en aza indirir:</a:t>
            </a:r>
            <a:endParaRPr i="1" sz="2550"/>
          </a:p>
          <a:p>
            <a:pPr indent="-266319" lvl="0" marL="274320" rtl="0" algn="l">
              <a:spcBef>
                <a:spcPts val="600"/>
              </a:spcBef>
              <a:spcAft>
                <a:spcPts val="0"/>
              </a:spcAft>
              <a:buSzPct val="59999"/>
              <a:buChar char="🞆"/>
            </a:pPr>
            <a:r>
              <a:rPr i="1" lang="tr-TR"/>
              <a:t>-CPB devresinin büyüklüğünü hastanın büyüklüğü ile eşleştirme</a:t>
            </a:r>
            <a:endParaRPr sz="2800"/>
          </a:p>
          <a:p>
            <a:pPr indent="-266319" lvl="0" marL="274320" rtl="0" algn="just">
              <a:spcBef>
                <a:spcPts val="600"/>
              </a:spcBef>
              <a:spcAft>
                <a:spcPts val="0"/>
              </a:spcAft>
              <a:buSzPct val="59999"/>
              <a:buChar char="🞆"/>
            </a:pPr>
            <a:r>
              <a:rPr i="1" lang="tr-TR"/>
              <a:t>-Retrograd arteriyel ve antegrad venöz astarlama/hazırlama dahil olmak üzere CPB devresinin otolog olarak hazırlanması</a:t>
            </a:r>
            <a:endParaRPr sz="2800"/>
          </a:p>
          <a:p>
            <a:pPr indent="-266319" lvl="0" marL="274320" rtl="0" algn="just">
              <a:spcBef>
                <a:spcPts val="600"/>
              </a:spcBef>
              <a:spcAft>
                <a:spcPts val="0"/>
              </a:spcAft>
              <a:buSzPct val="59999"/>
              <a:buChar char="🞆"/>
            </a:pPr>
            <a:r>
              <a:rPr i="1" lang="tr-TR"/>
              <a:t>-Tüm CPB bileşenlerinin yüzeyinde biyolojik olarak uyumlu kaplama</a:t>
            </a:r>
            <a:endParaRPr sz="2800"/>
          </a:p>
          <a:p>
            <a:pPr indent="-266319" lvl="0" marL="274320" rtl="0" algn="just">
              <a:spcBef>
                <a:spcPts val="600"/>
              </a:spcBef>
              <a:spcAft>
                <a:spcPts val="0"/>
              </a:spcAft>
              <a:buSzPct val="59999"/>
              <a:buChar char="🞆"/>
            </a:pPr>
            <a:r>
              <a:rPr i="1" lang="tr-TR"/>
              <a:t>-Uygun şekilde işlendikten sonra perioperatif kan hücresi iyileşmesi ve reinfüzyon. İşlemin sonunda CPB devresi kanı kurtarma</a:t>
            </a:r>
            <a:endParaRPr sz="2800"/>
          </a:p>
          <a:p>
            <a:pPr indent="-183642" lvl="0" marL="274320" rtl="0" algn="l">
              <a:spcBef>
                <a:spcPts val="600"/>
              </a:spcBef>
              <a:spcAft>
                <a:spcPts val="0"/>
              </a:spcAft>
              <a:buSzPct val="70000"/>
              <a:buNone/>
            </a:pPr>
            <a:r>
              <a:t/>
            </a:r>
            <a:endParaRPr/>
          </a:p>
        </p:txBody>
      </p:sp>
      <p:sp>
        <p:nvSpPr>
          <p:cNvPr id="364" name="Google Shape;364;p32"/>
          <p:cNvSpPr txBox="1"/>
          <p:nvPr>
            <p:ph idx="11" type="ftr"/>
          </p:nvPr>
        </p:nvSpPr>
        <p:spPr>
          <a:xfrm>
            <a:off x="4380072" y="6407944"/>
            <a:ext cx="4224376" cy="333423"/>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33"/>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13: Kan Yönetimi</a:t>
            </a:r>
            <a:br>
              <a:rPr b="1" lang="tr-TR"/>
            </a:br>
            <a:endParaRPr/>
          </a:p>
        </p:txBody>
      </p:sp>
      <p:sp>
        <p:nvSpPr>
          <p:cNvPr id="370" name="Google Shape;370;p33"/>
          <p:cNvSpPr txBox="1"/>
          <p:nvPr>
            <p:ph idx="1" type="body"/>
          </p:nvPr>
        </p:nvSpPr>
        <p:spPr>
          <a:xfrm>
            <a:off x="1115616" y="1447800"/>
            <a:ext cx="7818072" cy="48006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1680"/>
              <a:buChar char="🞆"/>
            </a:pPr>
            <a:r>
              <a:rPr i="1" lang="tr-TR">
                <a:solidFill>
                  <a:srgbClr val="FF0000"/>
                </a:solidFill>
              </a:rPr>
              <a:t>Tavsiye</a:t>
            </a:r>
            <a:r>
              <a:rPr i="1" lang="tr-TR">
                <a:solidFill>
                  <a:srgbClr val="FF0000"/>
                </a:solidFill>
              </a:rPr>
              <a:t> 13.2: </a:t>
            </a:r>
            <a:r>
              <a:rPr i="1" lang="tr-TR"/>
              <a:t>Kan kaybı en aza indirmek için hasta başı hemostaz monitörizasyonu kullanılmalıdır.</a:t>
            </a:r>
            <a:endParaRPr i="1"/>
          </a:p>
          <a:p>
            <a:pPr indent="0" lvl="0" marL="274320" rtl="0" algn="l">
              <a:spcBef>
                <a:spcPts val="0"/>
              </a:spcBef>
              <a:spcAft>
                <a:spcPts val="0"/>
              </a:spcAft>
              <a:buNone/>
            </a:pPr>
            <a:r>
              <a:t/>
            </a:r>
            <a:endParaRPr i="1"/>
          </a:p>
          <a:p>
            <a:pPr indent="-274320" lvl="0" marL="274320" rtl="0" algn="l">
              <a:spcBef>
                <a:spcPts val="600"/>
              </a:spcBef>
              <a:spcAft>
                <a:spcPts val="0"/>
              </a:spcAft>
              <a:buSzPts val="1680"/>
              <a:buChar char="🞆"/>
            </a:pPr>
            <a:r>
              <a:rPr i="1" lang="tr-TR"/>
              <a:t>İzleme şunları içerebilir:</a:t>
            </a:r>
            <a:endParaRPr sz="2800"/>
          </a:p>
          <a:p>
            <a:pPr indent="-182880" lvl="2" marL="914400" rtl="0" algn="l">
              <a:spcBef>
                <a:spcPts val="360"/>
              </a:spcBef>
              <a:spcAft>
                <a:spcPts val="0"/>
              </a:spcAft>
              <a:buSzPts val="1080"/>
              <a:buChar char="🞆"/>
            </a:pPr>
            <a:r>
              <a:rPr i="1" lang="tr-TR"/>
              <a:t>Uluslararası normalleştirilmiş oran</a:t>
            </a:r>
            <a:endParaRPr sz="2000"/>
          </a:p>
          <a:p>
            <a:pPr indent="-182880" lvl="2" marL="914400" rtl="0" algn="l">
              <a:spcBef>
                <a:spcPts val="360"/>
              </a:spcBef>
              <a:spcAft>
                <a:spcPts val="0"/>
              </a:spcAft>
              <a:buSzPts val="1080"/>
              <a:buChar char="🞆"/>
            </a:pPr>
            <a:r>
              <a:rPr i="1" lang="tr-TR"/>
              <a:t>Kısmi tromboplastin zamanı(PTT)</a:t>
            </a:r>
            <a:endParaRPr sz="2000"/>
          </a:p>
          <a:p>
            <a:pPr indent="-182880" lvl="2" marL="914400" rtl="0" algn="l">
              <a:spcBef>
                <a:spcPts val="360"/>
              </a:spcBef>
              <a:spcAft>
                <a:spcPts val="0"/>
              </a:spcAft>
              <a:buSzPts val="1080"/>
              <a:buChar char="🞆"/>
            </a:pPr>
            <a:r>
              <a:rPr i="1" lang="tr-TR"/>
              <a:t>Protrombin zamanı</a:t>
            </a:r>
            <a:endParaRPr sz="2000"/>
          </a:p>
          <a:p>
            <a:pPr indent="-182880" lvl="2" marL="914400" rtl="0" algn="l">
              <a:spcBef>
                <a:spcPts val="360"/>
              </a:spcBef>
              <a:spcAft>
                <a:spcPts val="0"/>
              </a:spcAft>
              <a:buSzPts val="1080"/>
              <a:buChar char="🞆"/>
            </a:pPr>
            <a:r>
              <a:rPr i="1" lang="tr-TR"/>
              <a:t>Trombin zamanı</a:t>
            </a:r>
            <a:endParaRPr sz="2000"/>
          </a:p>
          <a:p>
            <a:pPr indent="-182880" lvl="2" marL="914400" rtl="0" algn="l">
              <a:spcBef>
                <a:spcPts val="360"/>
              </a:spcBef>
              <a:spcAft>
                <a:spcPts val="0"/>
              </a:spcAft>
              <a:buSzPts val="1080"/>
              <a:buChar char="🞆"/>
            </a:pPr>
            <a:r>
              <a:rPr i="1" lang="tr-TR"/>
              <a:t>Tromboelastografi / Thromboelastometry</a:t>
            </a:r>
            <a:endParaRPr sz="2000"/>
          </a:p>
          <a:p>
            <a:pPr indent="-182880" lvl="2" marL="914400" rtl="0" algn="l">
              <a:spcBef>
                <a:spcPts val="360"/>
              </a:spcBef>
              <a:spcAft>
                <a:spcPts val="0"/>
              </a:spcAft>
              <a:buSzPts val="1080"/>
              <a:buChar char="🞆"/>
            </a:pPr>
            <a:r>
              <a:rPr i="1" lang="tr-TR"/>
              <a:t>Trombosit sayımı</a:t>
            </a:r>
            <a:endParaRPr sz="2000"/>
          </a:p>
          <a:p>
            <a:pPr indent="-182880" lvl="2" marL="914400" rtl="0" algn="l">
              <a:spcBef>
                <a:spcPts val="360"/>
              </a:spcBef>
              <a:spcAft>
                <a:spcPts val="0"/>
              </a:spcAft>
              <a:buSzPts val="1080"/>
              <a:buChar char="🞆"/>
            </a:pPr>
            <a:r>
              <a:rPr i="1" lang="tr-TR"/>
              <a:t>Trombosit fonksiyon analizi</a:t>
            </a:r>
            <a:endParaRPr sz="2000"/>
          </a:p>
          <a:p>
            <a:pPr indent="-167640" lvl="0" marL="274320" rtl="0" algn="l">
              <a:spcBef>
                <a:spcPts val="600"/>
              </a:spcBef>
              <a:spcAft>
                <a:spcPts val="0"/>
              </a:spcAft>
              <a:buSzPts val="1680"/>
              <a:buNone/>
            </a:pPr>
            <a:r>
              <a:t/>
            </a:r>
            <a:endParaRPr/>
          </a:p>
        </p:txBody>
      </p:sp>
      <p:sp>
        <p:nvSpPr>
          <p:cNvPr id="371" name="Google Shape;371;p33"/>
          <p:cNvSpPr txBox="1"/>
          <p:nvPr>
            <p:ph idx="11" type="ftr"/>
          </p:nvPr>
        </p:nvSpPr>
        <p:spPr>
          <a:xfrm>
            <a:off x="4427984" y="6381328"/>
            <a:ext cx="3888432" cy="476672"/>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34"/>
          <p:cNvSpPr txBox="1"/>
          <p:nvPr>
            <p:ph type="title"/>
          </p:nvPr>
        </p:nvSpPr>
        <p:spPr>
          <a:xfrm>
            <a:off x="1266698" y="548680"/>
            <a:ext cx="7890080" cy="11430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dk2"/>
              </a:buClr>
              <a:buSzPct val="100000"/>
              <a:buFont typeface="Century Schoolbook"/>
              <a:buNone/>
            </a:pPr>
            <a:r>
              <a:rPr b="1" lang="tr-TR"/>
              <a:t>Standart 14: Kardiyopulmoner Baypas Gerektirebilecek Prosedürler için Hazırlık Seviyesi</a:t>
            </a:r>
            <a:br>
              <a:rPr lang="tr-TR"/>
            </a:br>
            <a:endParaRPr/>
          </a:p>
        </p:txBody>
      </p:sp>
      <p:sp>
        <p:nvSpPr>
          <p:cNvPr id="377" name="Google Shape;377;p34"/>
          <p:cNvSpPr txBox="1"/>
          <p:nvPr>
            <p:ph idx="1" type="body"/>
          </p:nvPr>
        </p:nvSpPr>
        <p:spPr>
          <a:xfrm>
            <a:off x="445700" y="1380225"/>
            <a:ext cx="8295600" cy="4672800"/>
          </a:xfrm>
          <a:prstGeom prst="rect">
            <a:avLst/>
          </a:prstGeom>
          <a:noFill/>
          <a:ln>
            <a:noFill/>
          </a:ln>
        </p:spPr>
        <p:txBody>
          <a:bodyPr anchorCtr="0" anchor="t" bIns="45700" lIns="91425" spcFirstLastPara="1" rIns="91425" wrap="square" tIns="45700">
            <a:normAutofit lnSpcReduction="20000"/>
          </a:bodyPr>
          <a:lstStyle/>
          <a:p>
            <a:pPr indent="-274320" lvl="0" marL="274320" rtl="0" algn="just">
              <a:spcBef>
                <a:spcPts val="0"/>
              </a:spcBef>
              <a:spcAft>
                <a:spcPts val="0"/>
              </a:spcAft>
              <a:buSzPts val="1680"/>
              <a:buChar char="🞆"/>
            </a:pPr>
            <a:r>
              <a:rPr lang="tr-TR">
                <a:solidFill>
                  <a:srgbClr val="FF0000"/>
                </a:solidFill>
              </a:rPr>
              <a:t>Standart 14.1: </a:t>
            </a:r>
            <a:r>
              <a:rPr lang="tr-TR"/>
              <a:t>Preoperatif olarak kardiyopulmoner baypas (CPB) 'a dönüşümü gerektirme riski yüksek olan prosedürlerin CPB'ye geçişi için bir protokolü olacaktır.</a:t>
            </a:r>
            <a:endParaRPr/>
          </a:p>
          <a:p>
            <a:pPr indent="0" lvl="0" marL="274320" rtl="0" algn="l">
              <a:spcBef>
                <a:spcPts val="0"/>
              </a:spcBef>
              <a:spcAft>
                <a:spcPts val="0"/>
              </a:spcAft>
              <a:buNone/>
            </a:pPr>
            <a:r>
              <a:t/>
            </a:r>
            <a:endParaRPr/>
          </a:p>
          <a:p>
            <a:pPr indent="-274320" lvl="0" marL="274320" rtl="0" algn="just">
              <a:spcBef>
                <a:spcPts val="600"/>
              </a:spcBef>
              <a:spcAft>
                <a:spcPts val="0"/>
              </a:spcAft>
              <a:buSzPts val="1680"/>
              <a:buChar char="🞆"/>
            </a:pPr>
            <a:r>
              <a:rPr lang="tr-TR">
                <a:solidFill>
                  <a:srgbClr val="FF0000"/>
                </a:solidFill>
              </a:rPr>
              <a:t>Standart 14.2: </a:t>
            </a:r>
            <a:r>
              <a:rPr lang="tr-TR"/>
              <a:t>Her bir prosedür için bir perfüzyonist atanacaktır.</a:t>
            </a:r>
            <a:endParaRPr/>
          </a:p>
          <a:p>
            <a:pPr indent="0" lvl="0" marL="274320" rtl="0" algn="l">
              <a:spcBef>
                <a:spcPts val="600"/>
              </a:spcBef>
              <a:spcAft>
                <a:spcPts val="0"/>
              </a:spcAft>
              <a:buNone/>
            </a:pPr>
            <a:r>
              <a:t/>
            </a:r>
            <a:endParaRPr/>
          </a:p>
          <a:p>
            <a:pPr indent="-274320" lvl="0" marL="274320" rtl="0" algn="just">
              <a:spcBef>
                <a:spcPts val="600"/>
              </a:spcBef>
              <a:spcAft>
                <a:spcPts val="0"/>
              </a:spcAft>
              <a:buSzPts val="1680"/>
              <a:buChar char="🞆"/>
            </a:pPr>
            <a:r>
              <a:rPr lang="tr-TR">
                <a:solidFill>
                  <a:srgbClr val="FF0000"/>
                </a:solidFill>
              </a:rPr>
              <a:t>Standart 14.3: </a:t>
            </a:r>
            <a:r>
              <a:rPr lang="tr-TR"/>
              <a:t>Steril ekstrakorporeal kurulum ve yardımcı ekipmandan oluşan bir kalp-akciğer makinesi (Ref: Ek B) prosedür için hazır bulunacaktır.</a:t>
            </a:r>
            <a:endParaRPr/>
          </a:p>
          <a:p>
            <a:pPr indent="-167640" lvl="0" marL="274320" rtl="0" algn="just">
              <a:spcBef>
                <a:spcPts val="600"/>
              </a:spcBef>
              <a:spcAft>
                <a:spcPts val="0"/>
              </a:spcAft>
              <a:buSzPts val="1680"/>
              <a:buNone/>
            </a:pPr>
            <a:r>
              <a:t/>
            </a:r>
            <a:endParaRPr/>
          </a:p>
          <a:p>
            <a:pPr indent="-167640" lvl="0" marL="274320" rtl="0" algn="l">
              <a:spcBef>
                <a:spcPts val="600"/>
              </a:spcBef>
              <a:spcAft>
                <a:spcPts val="0"/>
              </a:spcAft>
              <a:buSzPts val="1680"/>
              <a:buNone/>
            </a:pPr>
            <a:r>
              <a:t/>
            </a:r>
            <a:endParaRPr/>
          </a:p>
        </p:txBody>
      </p:sp>
      <p:sp>
        <p:nvSpPr>
          <p:cNvPr id="378" name="Google Shape;378;p34"/>
          <p:cNvSpPr txBox="1"/>
          <p:nvPr>
            <p:ph idx="11" type="ftr"/>
          </p:nvPr>
        </p:nvSpPr>
        <p:spPr>
          <a:xfrm>
            <a:off x="5580112" y="6381750"/>
            <a:ext cx="3286156" cy="476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35"/>
          <p:cNvSpPr txBox="1"/>
          <p:nvPr>
            <p:ph type="title"/>
          </p:nvPr>
        </p:nvSpPr>
        <p:spPr>
          <a:xfrm>
            <a:off x="683568" y="620688"/>
            <a:ext cx="8218160" cy="11430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dk2"/>
              </a:buClr>
              <a:buSzPct val="100000"/>
              <a:buFont typeface="Century Schoolbook"/>
              <a:buNone/>
            </a:pPr>
            <a:r>
              <a:rPr b="1" lang="tr-TR"/>
              <a:t>Standart 14: Kardiyopulmoner Baypas Gerektirebilecek Prosedürler için Hazırlık Seviyesi</a:t>
            </a:r>
            <a:br>
              <a:rPr lang="tr-TR"/>
            </a:br>
            <a:endParaRPr/>
          </a:p>
        </p:txBody>
      </p:sp>
      <p:sp>
        <p:nvSpPr>
          <p:cNvPr id="384" name="Google Shape;384;p35"/>
          <p:cNvSpPr txBox="1"/>
          <p:nvPr>
            <p:ph idx="1" type="body"/>
          </p:nvPr>
        </p:nvSpPr>
        <p:spPr>
          <a:xfrm>
            <a:off x="431325" y="1380225"/>
            <a:ext cx="8358300" cy="4730100"/>
          </a:xfrm>
          <a:prstGeom prst="rect">
            <a:avLst/>
          </a:prstGeom>
          <a:noFill/>
          <a:ln>
            <a:noFill/>
          </a:ln>
        </p:spPr>
        <p:txBody>
          <a:bodyPr anchorCtr="0" anchor="t" bIns="45700" lIns="91425" spcFirstLastPara="1" rIns="91425" wrap="square" tIns="45700">
            <a:normAutofit/>
          </a:bodyPr>
          <a:lstStyle/>
          <a:p>
            <a:pPr indent="-274320" lvl="0" marL="274320" rtl="0" algn="just">
              <a:spcBef>
                <a:spcPts val="0"/>
              </a:spcBef>
              <a:spcAft>
                <a:spcPts val="0"/>
              </a:spcAft>
              <a:buSzPts val="1680"/>
              <a:buChar char="🞆"/>
            </a:pPr>
            <a:r>
              <a:rPr i="1" lang="tr-TR">
                <a:solidFill>
                  <a:srgbClr val="FF0000"/>
                </a:solidFill>
              </a:rPr>
              <a:t>Tavsiye</a:t>
            </a:r>
            <a:r>
              <a:rPr i="1" lang="tr-TR">
                <a:solidFill>
                  <a:srgbClr val="FF0000"/>
                </a:solidFill>
              </a:rPr>
              <a:t> 14.1: </a:t>
            </a:r>
            <a:r>
              <a:rPr i="1" lang="tr-TR"/>
              <a:t>Cerrahi işlem sırasında CPB kullanımı için hazır bulunma seviyesi, cerrahi ekiple görüşülerek belirlenmelidir.</a:t>
            </a:r>
            <a:endParaRPr i="1"/>
          </a:p>
          <a:p>
            <a:pPr indent="0" lvl="0" marL="274320" rtl="0" algn="just">
              <a:spcBef>
                <a:spcPts val="0"/>
              </a:spcBef>
              <a:spcAft>
                <a:spcPts val="0"/>
              </a:spcAft>
              <a:buNone/>
            </a:pPr>
            <a:r>
              <a:t/>
            </a:r>
            <a:endParaRPr i="1"/>
          </a:p>
          <a:p>
            <a:pPr indent="-274320" lvl="0" marL="274320" rtl="0" algn="just">
              <a:spcBef>
                <a:spcPts val="600"/>
              </a:spcBef>
              <a:spcAft>
                <a:spcPts val="0"/>
              </a:spcAft>
              <a:buSzPts val="1680"/>
              <a:buChar char="🞆"/>
            </a:pPr>
            <a:r>
              <a:rPr i="1" lang="tr-TR">
                <a:solidFill>
                  <a:srgbClr val="FF0000"/>
                </a:solidFill>
              </a:rPr>
              <a:t>Tavsiye </a:t>
            </a:r>
            <a:r>
              <a:rPr i="1" lang="tr-TR">
                <a:solidFill>
                  <a:srgbClr val="FF0000"/>
                </a:solidFill>
              </a:rPr>
              <a:t>14.2: </a:t>
            </a:r>
            <a:r>
              <a:rPr i="1" lang="tr-TR"/>
              <a:t>Steril bir ekstrakorporeal kurulum ve yardımcı ekipmandan oluşan bir kalp-akciğer makinesi (Ref: Ek B) acil durum prosedürleri için veya olağanüstü durum/afet planlama protokollerinin bir parçası olarak hazır bulunmalıdır</a:t>
            </a:r>
            <a:endParaRPr/>
          </a:p>
        </p:txBody>
      </p:sp>
      <p:sp>
        <p:nvSpPr>
          <p:cNvPr id="385" name="Google Shape;385;p35"/>
          <p:cNvSpPr txBox="1"/>
          <p:nvPr>
            <p:ph idx="11" type="ftr"/>
          </p:nvPr>
        </p:nvSpPr>
        <p:spPr>
          <a:xfrm>
            <a:off x="5715000" y="6305550"/>
            <a:ext cx="3286156" cy="476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36"/>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15: Personel ve Çağrı</a:t>
            </a:r>
            <a:br>
              <a:rPr lang="tr-TR"/>
            </a:br>
            <a:endParaRPr/>
          </a:p>
        </p:txBody>
      </p:sp>
      <p:sp>
        <p:nvSpPr>
          <p:cNvPr id="391" name="Google Shape;391;p36"/>
          <p:cNvSpPr txBox="1"/>
          <p:nvPr>
            <p:ph idx="1" type="body"/>
          </p:nvPr>
        </p:nvSpPr>
        <p:spPr>
          <a:xfrm>
            <a:off x="457200" y="1028700"/>
            <a:ext cx="8180700" cy="5276700"/>
          </a:xfrm>
          <a:prstGeom prst="rect">
            <a:avLst/>
          </a:prstGeom>
          <a:noFill/>
          <a:ln>
            <a:noFill/>
          </a:ln>
        </p:spPr>
        <p:txBody>
          <a:bodyPr anchorCtr="0" anchor="t" bIns="45700" lIns="91425" spcFirstLastPara="1" rIns="91425" wrap="square" tIns="45700">
            <a:normAutofit fontScale="70000" lnSpcReduction="20000"/>
          </a:bodyPr>
          <a:lstStyle/>
          <a:p>
            <a:pPr indent="0" lvl="0" marL="274320" rtl="0" algn="just">
              <a:spcBef>
                <a:spcPts val="0"/>
              </a:spcBef>
              <a:spcAft>
                <a:spcPts val="0"/>
              </a:spcAft>
              <a:buNone/>
            </a:pPr>
            <a:r>
              <a:t/>
            </a:r>
            <a:endParaRPr i="1">
              <a:solidFill>
                <a:srgbClr val="FF0000"/>
              </a:solidFill>
            </a:endParaRPr>
          </a:p>
          <a:p>
            <a:pPr indent="-258318" lvl="0" marL="274320" rtl="0" algn="just">
              <a:spcBef>
                <a:spcPts val="0"/>
              </a:spcBef>
              <a:spcAft>
                <a:spcPts val="0"/>
              </a:spcAft>
              <a:buSzPct val="70000"/>
              <a:buChar char="🞆"/>
            </a:pPr>
            <a:r>
              <a:rPr i="1" lang="tr-TR">
                <a:solidFill>
                  <a:srgbClr val="FF0000"/>
                </a:solidFill>
              </a:rPr>
              <a:t>Tavsiye</a:t>
            </a:r>
            <a:r>
              <a:rPr i="1" lang="tr-TR">
                <a:solidFill>
                  <a:srgbClr val="FF0000"/>
                </a:solidFill>
              </a:rPr>
              <a:t> 15.1: </a:t>
            </a:r>
            <a:r>
              <a:rPr i="1" lang="tr-TR"/>
              <a:t>“n + 1” personel modeli her zaman kullanılmalıdır; burada “n”, herhangi bir zamanda herhangi bir zamanda kullanılan işletme / prosedür odalarının sayısına eşittir.</a:t>
            </a:r>
            <a:endParaRPr i="1"/>
          </a:p>
          <a:p>
            <a:pPr indent="0" lvl="0" marL="274320" rtl="0" algn="just">
              <a:spcBef>
                <a:spcPts val="0"/>
              </a:spcBef>
              <a:spcAft>
                <a:spcPts val="0"/>
              </a:spcAft>
              <a:buNone/>
            </a:pPr>
            <a:r>
              <a:t/>
            </a:r>
            <a:endParaRPr i="1"/>
          </a:p>
          <a:p>
            <a:pPr indent="-258318" lvl="0" marL="274320" rtl="0" algn="just">
              <a:spcBef>
                <a:spcPts val="600"/>
              </a:spcBef>
              <a:spcAft>
                <a:spcPts val="0"/>
              </a:spcAft>
              <a:buSzPct val="70000"/>
              <a:buChar char="🞆"/>
            </a:pPr>
            <a:r>
              <a:rPr i="1" lang="tr-TR"/>
              <a:t>(Genel olarak, asgari güvenli perfüzyon personel sayısı: n + 1 olarak tanımlanır, burada n, herhangi bir zamanda herhangi bir zamanda kullanımda olan işletme / prosedür odalarının sayısına eşittir.( Eğer üç işletme / operasyon odası aynı anda kullanılıyorsa, bu seviyedeki faaliyeti karşılayacak asgari güvenli klinik perfüzyonist sayısı dört olarak sayılır. Nitelikli olmayan personel (örneğin, aktiviteyi yerine getirmek için yeterli eğitimi tamamlamayan öğrenciler veya personel) asgari güvenli personel sayısının hesaplanmasına dahil edilmemelidir.) </a:t>
            </a:r>
            <a:endParaRPr i="1"/>
          </a:p>
          <a:p>
            <a:pPr indent="0" lvl="0" marL="82296" rtl="0" algn="just">
              <a:spcBef>
                <a:spcPts val="600"/>
              </a:spcBef>
              <a:spcAft>
                <a:spcPts val="0"/>
              </a:spcAft>
              <a:buSzPct val="70000"/>
              <a:buNone/>
            </a:pPr>
            <a:r>
              <a:t/>
            </a:r>
            <a:endParaRPr i="1"/>
          </a:p>
          <a:p>
            <a:pPr indent="-258318" lvl="0" marL="274320" rtl="0" algn="just">
              <a:spcBef>
                <a:spcPts val="600"/>
              </a:spcBef>
              <a:spcAft>
                <a:spcPts val="0"/>
              </a:spcAft>
              <a:buSzPct val="70000"/>
              <a:buChar char="🞆"/>
            </a:pPr>
            <a:r>
              <a:rPr i="1" lang="tr-TR">
                <a:solidFill>
                  <a:srgbClr val="FF0000"/>
                </a:solidFill>
              </a:rPr>
              <a:t>Tavsiye</a:t>
            </a:r>
            <a:r>
              <a:rPr i="1" lang="tr-TR">
                <a:solidFill>
                  <a:srgbClr val="FF0000"/>
                </a:solidFill>
              </a:rPr>
              <a:t> 15.2: </a:t>
            </a:r>
            <a:r>
              <a:rPr i="1" lang="tr-TR"/>
              <a:t>Bir çağrı üzerine perfüzyonist mevcut ve klinik olarak, planlanmamış ve acil durum prosedürleri için 60 dakika içinde hazır bulunmalıdır.</a:t>
            </a:r>
            <a:endParaRPr/>
          </a:p>
          <a:p>
            <a:pPr indent="0" lvl="0" marL="82296" rtl="0" algn="just">
              <a:spcBef>
                <a:spcPts val="600"/>
              </a:spcBef>
              <a:spcAft>
                <a:spcPts val="0"/>
              </a:spcAft>
              <a:buSzPct val="70000"/>
              <a:buNone/>
            </a:pPr>
            <a:r>
              <a:rPr i="1" lang="tr-TR"/>
              <a:t> </a:t>
            </a:r>
            <a:endParaRPr/>
          </a:p>
          <a:p>
            <a:pPr indent="-183642" lvl="0" marL="274320" rtl="0" algn="l">
              <a:spcBef>
                <a:spcPts val="600"/>
              </a:spcBef>
              <a:spcAft>
                <a:spcPts val="0"/>
              </a:spcAft>
              <a:buSzPct val="70000"/>
              <a:buNone/>
            </a:pPr>
            <a:r>
              <a:t/>
            </a:r>
            <a:endParaRPr i="1"/>
          </a:p>
          <a:p>
            <a:pPr indent="-183642" lvl="0" marL="274320" rtl="0" algn="l">
              <a:spcBef>
                <a:spcPts val="600"/>
              </a:spcBef>
              <a:spcAft>
                <a:spcPts val="0"/>
              </a:spcAft>
              <a:buSzPct val="70000"/>
              <a:buNone/>
            </a:pPr>
            <a:r>
              <a:t/>
            </a:r>
            <a:endParaRPr/>
          </a:p>
          <a:p>
            <a:pPr indent="-183642" lvl="0" marL="274320" rtl="0" algn="l">
              <a:spcBef>
                <a:spcPts val="600"/>
              </a:spcBef>
              <a:spcAft>
                <a:spcPts val="0"/>
              </a:spcAft>
              <a:buSzPct val="70000"/>
              <a:buNone/>
            </a:pPr>
            <a:r>
              <a:t/>
            </a:r>
            <a:endParaRPr/>
          </a:p>
        </p:txBody>
      </p:sp>
      <p:sp>
        <p:nvSpPr>
          <p:cNvPr id="392" name="Google Shape;392;p36"/>
          <p:cNvSpPr txBox="1"/>
          <p:nvPr>
            <p:ph idx="11" type="ftr"/>
          </p:nvPr>
        </p:nvSpPr>
        <p:spPr>
          <a:xfrm>
            <a:off x="5715000" y="6305550"/>
            <a:ext cx="3429000" cy="476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37"/>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16: Görev Saatleri</a:t>
            </a:r>
            <a:br>
              <a:rPr b="1" lang="tr-TR"/>
            </a:br>
            <a:endParaRPr/>
          </a:p>
        </p:txBody>
      </p:sp>
      <p:sp>
        <p:nvSpPr>
          <p:cNvPr id="398" name="Google Shape;398;p37"/>
          <p:cNvSpPr txBox="1"/>
          <p:nvPr>
            <p:ph idx="1" type="body"/>
          </p:nvPr>
        </p:nvSpPr>
        <p:spPr>
          <a:xfrm>
            <a:off x="457200" y="1308350"/>
            <a:ext cx="8298600" cy="4940100"/>
          </a:xfrm>
          <a:prstGeom prst="rect">
            <a:avLst/>
          </a:prstGeom>
          <a:noFill/>
          <a:ln>
            <a:noFill/>
          </a:ln>
        </p:spPr>
        <p:txBody>
          <a:bodyPr anchorCtr="0" anchor="t" bIns="45700" lIns="91425" spcFirstLastPara="1" rIns="91425" wrap="square" tIns="45700">
            <a:normAutofit/>
          </a:bodyPr>
          <a:lstStyle/>
          <a:p>
            <a:pPr indent="-274320" lvl="0" marL="274320" rtl="0" algn="just">
              <a:spcBef>
                <a:spcPts val="0"/>
              </a:spcBef>
              <a:spcAft>
                <a:spcPts val="0"/>
              </a:spcAft>
              <a:buSzPts val="1680"/>
              <a:buChar char="🞆"/>
            </a:pPr>
            <a:r>
              <a:rPr lang="tr-TR">
                <a:solidFill>
                  <a:srgbClr val="FF0000"/>
                </a:solidFill>
              </a:rPr>
              <a:t>Standart 16.1: </a:t>
            </a:r>
            <a:r>
              <a:rPr lang="tr-TR"/>
              <a:t>Perfüzyonistin uygun bakım sağlaması için, planlanan çalışma saatleri arasında yeterli bir dinlenme süresine sahip olması gerekir. </a:t>
            </a:r>
            <a:endParaRPr/>
          </a:p>
          <a:p>
            <a:pPr indent="0" lvl="0" marL="274320" rtl="0" algn="just">
              <a:spcBef>
                <a:spcPts val="0"/>
              </a:spcBef>
              <a:spcAft>
                <a:spcPts val="0"/>
              </a:spcAft>
              <a:buNone/>
            </a:pPr>
            <a:r>
              <a:t/>
            </a:r>
            <a:endParaRPr/>
          </a:p>
          <a:p>
            <a:pPr indent="-274320" lvl="0" marL="274320" rtl="0" algn="just">
              <a:spcBef>
                <a:spcPts val="600"/>
              </a:spcBef>
              <a:spcAft>
                <a:spcPts val="0"/>
              </a:spcAft>
              <a:buSzPts val="1680"/>
              <a:buChar char="🞆"/>
            </a:pPr>
            <a:r>
              <a:rPr i="1" lang="tr-TR">
                <a:solidFill>
                  <a:srgbClr val="FF0000"/>
                </a:solidFill>
              </a:rPr>
              <a:t>Tavsiye</a:t>
            </a:r>
            <a:r>
              <a:rPr i="1" lang="tr-TR">
                <a:solidFill>
                  <a:srgbClr val="FF0000"/>
                </a:solidFill>
              </a:rPr>
              <a:t> 16.1: </a:t>
            </a:r>
            <a:r>
              <a:rPr i="1" lang="tr-TR"/>
              <a:t>Perfüzyonist, her 16 saatlik ardışık çalışma dönemi için en az 8 saatlik dinlenme süresi almalıdır.</a:t>
            </a:r>
            <a:endParaRPr/>
          </a:p>
          <a:p>
            <a:pPr indent="-167640" lvl="0" marL="274320" rtl="0" algn="just">
              <a:spcBef>
                <a:spcPts val="600"/>
              </a:spcBef>
              <a:spcAft>
                <a:spcPts val="0"/>
              </a:spcAft>
              <a:buSzPts val="1680"/>
              <a:buNone/>
            </a:pPr>
            <a:r>
              <a:t/>
            </a:r>
            <a:endParaRPr/>
          </a:p>
        </p:txBody>
      </p:sp>
      <p:sp>
        <p:nvSpPr>
          <p:cNvPr id="399" name="Google Shape;399;p37"/>
          <p:cNvSpPr txBox="1"/>
          <p:nvPr>
            <p:ph idx="11" type="ftr"/>
          </p:nvPr>
        </p:nvSpPr>
        <p:spPr>
          <a:xfrm>
            <a:off x="4932040" y="6237312"/>
            <a:ext cx="3200400" cy="36576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38"/>
          <p:cNvSpPr txBox="1"/>
          <p:nvPr>
            <p:ph type="title"/>
          </p:nvPr>
        </p:nvSpPr>
        <p:spPr>
          <a:xfrm>
            <a:off x="1178950" y="476675"/>
            <a:ext cx="7866900" cy="11430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dk2"/>
              </a:buClr>
              <a:buSzPct val="100000"/>
              <a:buFont typeface="Century Schoolbook"/>
              <a:buNone/>
            </a:pPr>
            <a:r>
              <a:rPr b="1" lang="tr-TR"/>
              <a:t>Standart 17: Kalite Güvence ve İyileştirme</a:t>
            </a:r>
            <a:br>
              <a:rPr lang="tr-TR"/>
            </a:br>
            <a:endParaRPr/>
          </a:p>
        </p:txBody>
      </p:sp>
      <p:sp>
        <p:nvSpPr>
          <p:cNvPr id="405" name="Google Shape;405;p38"/>
          <p:cNvSpPr txBox="1"/>
          <p:nvPr>
            <p:ph idx="1" type="body"/>
          </p:nvPr>
        </p:nvSpPr>
        <p:spPr>
          <a:xfrm>
            <a:off x="632600" y="1412775"/>
            <a:ext cx="8037000" cy="4835700"/>
          </a:xfrm>
          <a:prstGeom prst="rect">
            <a:avLst/>
          </a:prstGeom>
          <a:noFill/>
          <a:ln>
            <a:noFill/>
          </a:ln>
        </p:spPr>
        <p:txBody>
          <a:bodyPr anchorCtr="0" anchor="t" bIns="45700" lIns="91425" spcFirstLastPara="1" rIns="91425" wrap="square" tIns="45700">
            <a:normAutofit/>
          </a:bodyPr>
          <a:lstStyle/>
          <a:p>
            <a:pPr indent="-274320" lvl="0" marL="274320" rtl="0" algn="just">
              <a:spcBef>
                <a:spcPts val="0"/>
              </a:spcBef>
              <a:spcAft>
                <a:spcPts val="0"/>
              </a:spcAft>
              <a:buSzPts val="1680"/>
              <a:buChar char="🞆"/>
            </a:pPr>
            <a:r>
              <a:rPr lang="tr-TR">
                <a:solidFill>
                  <a:srgbClr val="FF0000"/>
                </a:solidFill>
              </a:rPr>
              <a:t>Standart 17.1: </a:t>
            </a:r>
            <a:r>
              <a:rPr lang="tr-TR"/>
              <a:t>Perfüzyonist, hem kurumsal hem de departman kalite güvence ve iyileştirme programlarına aktif olarak katılacaktır.</a:t>
            </a:r>
            <a:endParaRPr/>
          </a:p>
          <a:p>
            <a:pPr indent="0" lvl="0" marL="274320" rtl="0" algn="just">
              <a:spcBef>
                <a:spcPts val="0"/>
              </a:spcBef>
              <a:spcAft>
                <a:spcPts val="0"/>
              </a:spcAft>
              <a:buNone/>
            </a:pPr>
            <a:r>
              <a:t/>
            </a:r>
            <a:endParaRPr/>
          </a:p>
          <a:p>
            <a:pPr indent="-274320" lvl="0" marL="274320" rtl="0" algn="just">
              <a:spcBef>
                <a:spcPts val="600"/>
              </a:spcBef>
              <a:spcAft>
                <a:spcPts val="0"/>
              </a:spcAft>
              <a:buSzPts val="1680"/>
              <a:buChar char="🞆"/>
            </a:pPr>
            <a:r>
              <a:rPr i="1" lang="tr-TR">
                <a:solidFill>
                  <a:srgbClr val="FF0000"/>
                </a:solidFill>
              </a:rPr>
              <a:t>Tavsiye</a:t>
            </a:r>
            <a:r>
              <a:rPr i="1" lang="tr-TR">
                <a:solidFill>
                  <a:srgbClr val="FF0000"/>
                </a:solidFill>
              </a:rPr>
              <a:t> 17.1: </a:t>
            </a:r>
            <a:r>
              <a:rPr i="1" lang="tr-TR"/>
              <a:t>Perfüzyonist, bir klinik kayıt veya veri tabanı yoluyla perfüzyonun yürütülmesine ilişkin verileri toplamalıdır</a:t>
            </a:r>
            <a:r>
              <a:rPr lang="tr-TR"/>
              <a:t>.</a:t>
            </a:r>
            <a:endParaRPr/>
          </a:p>
          <a:p>
            <a:pPr indent="0" lvl="0" marL="274320" rtl="0" algn="just">
              <a:spcBef>
                <a:spcPts val="600"/>
              </a:spcBef>
              <a:spcAft>
                <a:spcPts val="0"/>
              </a:spcAft>
              <a:buNone/>
            </a:pPr>
            <a:r>
              <a:t/>
            </a:r>
            <a:endParaRPr/>
          </a:p>
          <a:p>
            <a:pPr indent="-274320" lvl="0" marL="274320" rtl="0" algn="just">
              <a:spcBef>
                <a:spcPts val="600"/>
              </a:spcBef>
              <a:spcAft>
                <a:spcPts val="0"/>
              </a:spcAft>
              <a:buSzPts val="1680"/>
              <a:buChar char="🞆"/>
            </a:pPr>
            <a:r>
              <a:rPr i="1" lang="tr-TR">
                <a:solidFill>
                  <a:srgbClr val="FF0000"/>
                </a:solidFill>
              </a:rPr>
              <a:t>Tavsiye</a:t>
            </a:r>
            <a:r>
              <a:rPr i="1" lang="tr-TR">
                <a:solidFill>
                  <a:srgbClr val="FF0000"/>
                </a:solidFill>
              </a:rPr>
              <a:t> 17.2: </a:t>
            </a:r>
            <a:r>
              <a:rPr i="1" lang="tr-TR"/>
              <a:t>Perfüzyonist, kalite güvence ve iyileştirme projeleri için bu verileri kullanmalıdır</a:t>
            </a:r>
            <a:endParaRPr/>
          </a:p>
        </p:txBody>
      </p:sp>
      <p:sp>
        <p:nvSpPr>
          <p:cNvPr id="406" name="Google Shape;406;p38"/>
          <p:cNvSpPr txBox="1"/>
          <p:nvPr>
            <p:ph idx="11" type="ftr"/>
          </p:nvPr>
        </p:nvSpPr>
        <p:spPr>
          <a:xfrm>
            <a:off x="5292080" y="6481790"/>
            <a:ext cx="3200400" cy="36576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39"/>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b="1" lang="tr-TR"/>
              <a:t>Standart 18: Bakım</a:t>
            </a:r>
            <a:br>
              <a:rPr lang="tr-TR"/>
            </a:br>
            <a:endParaRPr/>
          </a:p>
        </p:txBody>
      </p:sp>
      <p:sp>
        <p:nvSpPr>
          <p:cNvPr id="412" name="Google Shape;412;p39"/>
          <p:cNvSpPr txBox="1"/>
          <p:nvPr>
            <p:ph idx="1" type="body"/>
          </p:nvPr>
        </p:nvSpPr>
        <p:spPr>
          <a:xfrm>
            <a:off x="531950" y="980725"/>
            <a:ext cx="8195100" cy="540060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just">
              <a:spcBef>
                <a:spcPts val="0"/>
              </a:spcBef>
              <a:spcAft>
                <a:spcPts val="0"/>
              </a:spcAft>
              <a:buSzPct val="70000"/>
              <a:buChar char="🞆"/>
            </a:pPr>
            <a:r>
              <a:rPr lang="tr-TR">
                <a:solidFill>
                  <a:srgbClr val="FF0000"/>
                </a:solidFill>
              </a:rPr>
              <a:t>Standart 18.1: </a:t>
            </a:r>
            <a:r>
              <a:rPr lang="tr-TR"/>
              <a:t>Perfüzyonist, (ancak bunlarla sınırlı olmamak kaydıyla) kardiyopulmoner baypasın (CPB) yürütülmesinde düzgün bir şekilde muhafaza edilen ve çalışan ekipmanın kullanılmasını sağlayacaktır.</a:t>
            </a:r>
            <a:endParaRPr/>
          </a:p>
          <a:p>
            <a:pPr indent="-182880" lvl="2" marL="914400" rtl="0" algn="l">
              <a:spcBef>
                <a:spcPts val="333"/>
              </a:spcBef>
              <a:spcAft>
                <a:spcPts val="0"/>
              </a:spcAft>
              <a:buSzPct val="54000"/>
              <a:buChar char="🞆"/>
            </a:pPr>
            <a:r>
              <a:rPr lang="tr-TR"/>
              <a:t>Kalp akciğer makinesi</a:t>
            </a:r>
            <a:endParaRPr sz="2000"/>
          </a:p>
          <a:p>
            <a:pPr indent="-182880" lvl="3" marL="1188720" rtl="0" algn="l">
              <a:spcBef>
                <a:spcPts val="333"/>
              </a:spcBef>
              <a:spcAft>
                <a:spcPts val="0"/>
              </a:spcAft>
              <a:buSzPct val="60000"/>
              <a:buChar char="🞆"/>
            </a:pPr>
            <a:r>
              <a:rPr lang="tr-TR"/>
              <a:t>Pompalar</a:t>
            </a:r>
            <a:endParaRPr sz="1800"/>
          </a:p>
          <a:p>
            <a:pPr indent="-182880" lvl="3" marL="1188720" rtl="0" algn="l">
              <a:spcBef>
                <a:spcPts val="333"/>
              </a:spcBef>
              <a:spcAft>
                <a:spcPts val="0"/>
              </a:spcAft>
              <a:buSzPct val="60000"/>
              <a:buChar char="🞆"/>
            </a:pPr>
            <a:r>
              <a:rPr lang="tr-TR"/>
              <a:t>Zamanlayıcılar</a:t>
            </a:r>
            <a:endParaRPr sz="1800"/>
          </a:p>
          <a:p>
            <a:pPr indent="-182880" lvl="3" marL="1188720" rtl="0" algn="l">
              <a:spcBef>
                <a:spcPts val="333"/>
              </a:spcBef>
              <a:spcAft>
                <a:spcPts val="0"/>
              </a:spcAft>
              <a:buSzPct val="60000"/>
              <a:buChar char="🞆"/>
            </a:pPr>
            <a:r>
              <a:rPr lang="tr-TR"/>
              <a:t>Basınç monitörleri</a:t>
            </a:r>
            <a:endParaRPr sz="1800"/>
          </a:p>
          <a:p>
            <a:pPr indent="-182880" lvl="3" marL="1188720" rtl="0" algn="l">
              <a:spcBef>
                <a:spcPts val="333"/>
              </a:spcBef>
              <a:spcAft>
                <a:spcPts val="0"/>
              </a:spcAft>
              <a:buSzPct val="60000"/>
              <a:buChar char="🞆"/>
            </a:pPr>
            <a:r>
              <a:rPr lang="tr-TR"/>
              <a:t>Sıcaklık monitörleri</a:t>
            </a:r>
            <a:endParaRPr sz="1800"/>
          </a:p>
          <a:p>
            <a:pPr indent="-182880" lvl="3" marL="1188720" rtl="0" algn="l">
              <a:spcBef>
                <a:spcPts val="333"/>
              </a:spcBef>
              <a:spcAft>
                <a:spcPts val="0"/>
              </a:spcAft>
              <a:buSzPct val="60000"/>
              <a:buChar char="🞆"/>
            </a:pPr>
            <a:r>
              <a:rPr lang="tr-TR"/>
              <a:t>Düşük Seviye alarmı</a:t>
            </a:r>
            <a:endParaRPr sz="1800"/>
          </a:p>
          <a:p>
            <a:pPr indent="-182880" lvl="3" marL="1188720" rtl="0" algn="l">
              <a:spcBef>
                <a:spcPts val="333"/>
              </a:spcBef>
              <a:spcAft>
                <a:spcPts val="0"/>
              </a:spcAft>
              <a:buSzPct val="60000"/>
              <a:buChar char="🞆"/>
            </a:pPr>
            <a:r>
              <a:rPr lang="tr-TR"/>
              <a:t>Hava kabarcığı dedektörü (dedektörler)</a:t>
            </a:r>
            <a:endParaRPr sz="1800"/>
          </a:p>
          <a:p>
            <a:pPr indent="-182880" lvl="3" marL="1188720" rtl="0" algn="l">
              <a:spcBef>
                <a:spcPts val="333"/>
              </a:spcBef>
              <a:spcAft>
                <a:spcPts val="0"/>
              </a:spcAft>
              <a:buSzPct val="60000"/>
              <a:buChar char="🞆"/>
            </a:pPr>
            <a:r>
              <a:rPr lang="tr-TR"/>
              <a:t>Kan akış sensörleri</a:t>
            </a:r>
            <a:endParaRPr sz="1800"/>
          </a:p>
          <a:p>
            <a:pPr indent="-182880" lvl="2" marL="914400" rtl="0" algn="l">
              <a:spcBef>
                <a:spcPts val="333"/>
              </a:spcBef>
              <a:spcAft>
                <a:spcPts val="0"/>
              </a:spcAft>
              <a:buSzPct val="54000"/>
              <a:buChar char="🞆"/>
            </a:pPr>
            <a:r>
              <a:rPr lang="tr-TR"/>
              <a:t>Isıtıcı / Soğutucu</a:t>
            </a:r>
            <a:endParaRPr sz="2000"/>
          </a:p>
          <a:p>
            <a:pPr indent="-182880" lvl="2" marL="914400" rtl="0" algn="l">
              <a:spcBef>
                <a:spcPts val="333"/>
              </a:spcBef>
              <a:spcAft>
                <a:spcPts val="0"/>
              </a:spcAft>
              <a:buSzPct val="54000"/>
              <a:buChar char="🞆"/>
            </a:pPr>
            <a:r>
              <a:rPr lang="tr-TR"/>
              <a:t>Anestezik buharlaştırıcı/vaporizatör</a:t>
            </a:r>
            <a:endParaRPr sz="2000"/>
          </a:p>
          <a:p>
            <a:pPr indent="-182880" lvl="2" marL="914400" rtl="0" algn="l">
              <a:spcBef>
                <a:spcPts val="333"/>
              </a:spcBef>
              <a:spcAft>
                <a:spcPts val="0"/>
              </a:spcAft>
              <a:buSzPct val="54000"/>
              <a:buChar char="🞆"/>
            </a:pPr>
            <a:r>
              <a:rPr lang="tr-TR"/>
              <a:t>Oksijen Blender / Akış Ölçer</a:t>
            </a:r>
            <a:endParaRPr sz="2000"/>
          </a:p>
          <a:p>
            <a:pPr indent="-182880" lvl="2" marL="914400" rtl="0" algn="l">
              <a:spcBef>
                <a:spcPts val="333"/>
              </a:spcBef>
              <a:spcAft>
                <a:spcPts val="0"/>
              </a:spcAft>
              <a:buSzPct val="54000"/>
              <a:buChar char="🞆"/>
            </a:pPr>
            <a:r>
              <a:rPr lang="tr-TR"/>
              <a:t>Oksijen analizörü</a:t>
            </a:r>
            <a:endParaRPr sz="2000"/>
          </a:p>
          <a:p>
            <a:pPr indent="-182880" lvl="2" marL="914400" rtl="0" algn="l">
              <a:spcBef>
                <a:spcPts val="333"/>
              </a:spcBef>
              <a:spcAft>
                <a:spcPts val="0"/>
              </a:spcAft>
              <a:buSzPct val="54000"/>
              <a:buChar char="🞆"/>
            </a:pPr>
            <a:r>
              <a:rPr lang="tr-TR"/>
              <a:t>Yardımcı Ekipmanlar</a:t>
            </a:r>
            <a:endParaRPr sz="2000"/>
          </a:p>
          <a:p>
            <a:pPr indent="-182880" lvl="3" marL="1188720" rtl="0" algn="l">
              <a:spcBef>
                <a:spcPts val="333"/>
              </a:spcBef>
              <a:spcAft>
                <a:spcPts val="0"/>
              </a:spcAft>
              <a:buSzPct val="60000"/>
              <a:buChar char="🞆"/>
            </a:pPr>
            <a:r>
              <a:rPr lang="tr-TR"/>
              <a:t>IABP</a:t>
            </a:r>
            <a:endParaRPr sz="1800"/>
          </a:p>
          <a:p>
            <a:pPr indent="-182880" lvl="3" marL="1188720" rtl="0" algn="l">
              <a:spcBef>
                <a:spcPts val="333"/>
              </a:spcBef>
              <a:spcAft>
                <a:spcPts val="0"/>
              </a:spcAft>
              <a:buSzPct val="60000"/>
              <a:buChar char="🞆"/>
            </a:pPr>
            <a:r>
              <a:rPr lang="tr-TR"/>
              <a:t>VAD cihazı</a:t>
            </a:r>
            <a:endParaRPr sz="1800"/>
          </a:p>
          <a:p>
            <a:pPr indent="-182880" lvl="3" marL="1188720" rtl="0" algn="l">
              <a:spcBef>
                <a:spcPts val="333"/>
              </a:spcBef>
              <a:spcAft>
                <a:spcPts val="0"/>
              </a:spcAft>
              <a:buSzPct val="60000"/>
              <a:buChar char="🞆"/>
            </a:pPr>
            <a:r>
              <a:rPr lang="tr-TR"/>
              <a:t>Hücre kurtarma cihazı</a:t>
            </a:r>
            <a:endParaRPr sz="1800"/>
          </a:p>
        </p:txBody>
      </p:sp>
      <p:sp>
        <p:nvSpPr>
          <p:cNvPr id="413" name="Google Shape;413;p39"/>
          <p:cNvSpPr txBox="1"/>
          <p:nvPr>
            <p:ph idx="11" type="ftr"/>
          </p:nvPr>
        </p:nvSpPr>
        <p:spPr>
          <a:xfrm>
            <a:off x="5715000" y="6305550"/>
            <a:ext cx="3143280" cy="476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40"/>
          <p:cNvSpPr txBox="1"/>
          <p:nvPr>
            <p:ph type="title"/>
          </p:nvPr>
        </p:nvSpPr>
        <p:spPr>
          <a:xfrm>
            <a:off x="1619672" y="274638"/>
            <a:ext cx="7314016" cy="70609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dk2"/>
              </a:buClr>
              <a:buSzPct val="100000"/>
              <a:buFont typeface="Century Schoolbook"/>
              <a:buNone/>
            </a:pPr>
            <a:r>
              <a:rPr b="1" lang="tr-TR"/>
              <a:t>Standart 18: Bakım</a:t>
            </a:r>
            <a:br>
              <a:rPr lang="tr-TR"/>
            </a:br>
            <a:endParaRPr/>
          </a:p>
        </p:txBody>
      </p:sp>
      <p:sp>
        <p:nvSpPr>
          <p:cNvPr id="419" name="Google Shape;419;p40"/>
          <p:cNvSpPr txBox="1"/>
          <p:nvPr>
            <p:ph idx="1" type="body"/>
          </p:nvPr>
        </p:nvSpPr>
        <p:spPr>
          <a:xfrm>
            <a:off x="467550" y="836700"/>
            <a:ext cx="8288400" cy="5483700"/>
          </a:xfrm>
          <a:prstGeom prst="rect">
            <a:avLst/>
          </a:prstGeom>
          <a:noFill/>
          <a:ln>
            <a:noFill/>
          </a:ln>
        </p:spPr>
        <p:txBody>
          <a:bodyPr anchorCtr="0" anchor="t" bIns="45700" lIns="91425" spcFirstLastPara="1" rIns="91425" wrap="square" tIns="45700">
            <a:normAutofit fontScale="92500" lnSpcReduction="20000"/>
          </a:bodyPr>
          <a:lstStyle/>
          <a:p>
            <a:pPr indent="-274320" lvl="0" marL="274320" rtl="0" algn="just">
              <a:spcBef>
                <a:spcPts val="0"/>
              </a:spcBef>
              <a:spcAft>
                <a:spcPts val="0"/>
              </a:spcAft>
              <a:buSzPct val="70000"/>
              <a:buChar char="🞆"/>
            </a:pPr>
            <a:r>
              <a:rPr lang="tr-TR">
                <a:solidFill>
                  <a:srgbClr val="FF0000"/>
                </a:solidFill>
              </a:rPr>
              <a:t>Standart 18.2: </a:t>
            </a:r>
            <a:r>
              <a:rPr lang="tr-TR"/>
              <a:t>Perfüzyon ekipmanında önleyici bakım, uygun şekilde eğitilmiş ve kalifiye üretici teknisyenler, temsilciler veya biyomedikal teknisyenler tarafından yapılmalıdır.</a:t>
            </a:r>
            <a:endParaRPr/>
          </a:p>
          <a:p>
            <a:pPr indent="-274320" lvl="0" marL="274320" rtl="0" algn="just">
              <a:spcBef>
                <a:spcPts val="600"/>
              </a:spcBef>
              <a:spcAft>
                <a:spcPts val="0"/>
              </a:spcAft>
              <a:buSzPct val="70000"/>
              <a:buChar char="🞆"/>
            </a:pPr>
            <a:r>
              <a:rPr lang="tr-TR"/>
              <a:t>Düzenli olarak planlanan bakım, perfüzyon bölümü ve / veya biyomedikal mühendislik personeli tarafından belgelenmelidir. Bu bakımın aralığı üretici tavsiyeleri, geçerli dış akreditasyon ajansı yönergeleri ve kurumsal gerekliliklerle uyumlu olmalıdır.</a:t>
            </a:r>
            <a:endParaRPr/>
          </a:p>
          <a:p>
            <a:pPr indent="-274320" lvl="0" marL="274320" rtl="0" algn="just">
              <a:spcBef>
                <a:spcPts val="600"/>
              </a:spcBef>
              <a:spcAft>
                <a:spcPts val="0"/>
              </a:spcAft>
              <a:buSzPct val="70000"/>
              <a:buChar char="🞆"/>
            </a:pPr>
            <a:r>
              <a:rPr lang="tr-TR">
                <a:solidFill>
                  <a:srgbClr val="FF0000"/>
                </a:solidFill>
              </a:rPr>
              <a:t>Standart 18.3: </a:t>
            </a:r>
            <a:r>
              <a:rPr lang="tr-TR"/>
              <a:t>Organizasyon, perfüzyon ekipmanı arızaları için bir protokol takip etmelidir.</a:t>
            </a:r>
            <a:endParaRPr/>
          </a:p>
          <a:p>
            <a:pPr indent="-274320" lvl="0" marL="274320" rtl="0" algn="just">
              <a:spcBef>
                <a:spcPts val="600"/>
              </a:spcBef>
              <a:spcAft>
                <a:spcPts val="0"/>
              </a:spcAft>
              <a:buSzPct val="70000"/>
              <a:buChar char="🞆"/>
            </a:pPr>
            <a:r>
              <a:rPr lang="tr-TR">
                <a:solidFill>
                  <a:srgbClr val="FF0000"/>
                </a:solidFill>
              </a:rPr>
              <a:t>Standart 18.4: </a:t>
            </a:r>
            <a:r>
              <a:rPr lang="tr-TR"/>
              <a:t>Uygun yedek perfüzyon malzemeleri kolayca bulunabilir olmalıdır.</a:t>
            </a:r>
            <a:endParaRPr/>
          </a:p>
          <a:p>
            <a:pPr indent="-274320" lvl="0" marL="274320" rtl="0" algn="just">
              <a:spcBef>
                <a:spcPts val="600"/>
              </a:spcBef>
              <a:spcAft>
                <a:spcPts val="0"/>
              </a:spcAft>
              <a:buSzPct val="70000"/>
              <a:buChar char="🞆"/>
            </a:pPr>
            <a:r>
              <a:rPr lang="tr-TR">
                <a:solidFill>
                  <a:srgbClr val="FF0000"/>
                </a:solidFill>
              </a:rPr>
              <a:t>Standart 18.5: </a:t>
            </a:r>
            <a:r>
              <a:rPr lang="tr-TR"/>
              <a:t>Organizasyon, perfüzyon ekipmanı bildirimlerini kabul etmek ve ele almak için bir protokolü takip etmelidir (örneğin, hatırlatmalar, uyarılar ve tavsiyeler).</a:t>
            </a:r>
            <a:endParaRPr/>
          </a:p>
          <a:p>
            <a:pPr indent="-175641" lvl="0" marL="274320" rtl="0" algn="l">
              <a:spcBef>
                <a:spcPts val="600"/>
              </a:spcBef>
              <a:spcAft>
                <a:spcPts val="0"/>
              </a:spcAft>
              <a:buSzPct val="70000"/>
              <a:buNone/>
            </a:pPr>
            <a:r>
              <a:t/>
            </a:r>
            <a:endParaRPr/>
          </a:p>
        </p:txBody>
      </p:sp>
      <p:sp>
        <p:nvSpPr>
          <p:cNvPr id="420" name="Google Shape;420;p40"/>
          <p:cNvSpPr txBox="1"/>
          <p:nvPr>
            <p:ph idx="11" type="ftr"/>
          </p:nvPr>
        </p:nvSpPr>
        <p:spPr>
          <a:xfrm>
            <a:off x="5724128" y="6237312"/>
            <a:ext cx="3168352" cy="50405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tr-TR"/>
              <a:t>Perfüzyon Bölge Toplantısı ,ANTALYA</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41"/>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r>
              <a:rPr lang="tr-TR"/>
              <a:t>SONUÇ</a:t>
            </a:r>
            <a:br>
              <a:rPr lang="tr-TR"/>
            </a:br>
            <a:endParaRPr/>
          </a:p>
        </p:txBody>
      </p:sp>
      <p:sp>
        <p:nvSpPr>
          <p:cNvPr id="426" name="Google Shape;426;p41"/>
          <p:cNvSpPr txBox="1"/>
          <p:nvPr>
            <p:ph idx="1" type="body"/>
          </p:nvPr>
        </p:nvSpPr>
        <p:spPr>
          <a:xfrm>
            <a:off x="457200" y="1716550"/>
            <a:ext cx="8001000" cy="4341600"/>
          </a:xfrm>
          <a:prstGeom prst="rect">
            <a:avLst/>
          </a:prstGeom>
          <a:noFill/>
          <a:ln>
            <a:noFill/>
          </a:ln>
        </p:spPr>
        <p:txBody>
          <a:bodyPr anchorCtr="0" anchor="t" bIns="45700" lIns="91425" spcFirstLastPara="1" rIns="91425" wrap="square" tIns="45700">
            <a:normAutofit/>
          </a:bodyPr>
          <a:lstStyle/>
          <a:p>
            <a:pPr indent="-274320" lvl="0" marL="274320" rtl="0" algn="just">
              <a:spcBef>
                <a:spcPts val="0"/>
              </a:spcBef>
              <a:spcAft>
                <a:spcPts val="0"/>
              </a:spcAft>
              <a:buSzPts val="1680"/>
              <a:buChar char="🞆"/>
            </a:pPr>
            <a:r>
              <a:rPr lang="tr-TR"/>
              <a:t>Kalite ve standartlar ; sürekli iyileştirme ve geliştirme anlayışıdır. </a:t>
            </a:r>
            <a:endParaRPr/>
          </a:p>
          <a:p>
            <a:pPr indent="0" lvl="0" marL="0" rtl="0" algn="just">
              <a:spcBef>
                <a:spcPts val="0"/>
              </a:spcBef>
              <a:spcAft>
                <a:spcPts val="0"/>
              </a:spcAft>
              <a:buNone/>
            </a:pPr>
            <a:r>
              <a:t/>
            </a:r>
            <a:endParaRPr/>
          </a:p>
          <a:p>
            <a:pPr indent="0" lvl="0" marL="0" rtl="0" algn="just">
              <a:spcBef>
                <a:spcPts val="0"/>
              </a:spcBef>
              <a:spcAft>
                <a:spcPts val="0"/>
              </a:spcAft>
              <a:buNone/>
            </a:pPr>
            <a:r>
              <a:t/>
            </a:r>
            <a:endParaRPr/>
          </a:p>
          <a:p>
            <a:pPr indent="0" lvl="0" marL="0" rtl="0" algn="just">
              <a:spcBef>
                <a:spcPts val="0"/>
              </a:spcBef>
              <a:spcAft>
                <a:spcPts val="0"/>
              </a:spcAft>
              <a:buNone/>
            </a:pPr>
            <a:r>
              <a:t/>
            </a:r>
            <a:endParaRPr/>
          </a:p>
          <a:p>
            <a:pPr indent="-247650" lvl="0" marL="274320" rtl="0" algn="just">
              <a:spcBef>
                <a:spcPts val="0"/>
              </a:spcBef>
              <a:spcAft>
                <a:spcPts val="0"/>
              </a:spcAft>
              <a:buSzPts val="1260"/>
              <a:buChar char="🞆"/>
            </a:pPr>
            <a:r>
              <a:rPr lang="tr-TR"/>
              <a:t>Burada amaç  </a:t>
            </a:r>
            <a:r>
              <a:rPr lang="tr-TR"/>
              <a:t>hasta ve çalışan güvenliğini sağlamak</a:t>
            </a:r>
            <a:endParaRPr/>
          </a:p>
          <a:p>
            <a:pPr indent="0" lvl="0" marL="0" rtl="0" algn="just">
              <a:spcBef>
                <a:spcPts val="0"/>
              </a:spcBef>
              <a:spcAft>
                <a:spcPts val="0"/>
              </a:spcAft>
              <a:buNone/>
            </a:pPr>
            <a:r>
              <a:t/>
            </a:r>
            <a:endParaRPr/>
          </a:p>
          <a:p>
            <a:pPr indent="0" lvl="0" marL="0" rtl="0" algn="just">
              <a:spcBef>
                <a:spcPts val="0"/>
              </a:spcBef>
              <a:spcAft>
                <a:spcPts val="0"/>
              </a:spcAft>
              <a:buNone/>
            </a:pPr>
            <a:r>
              <a:rPr lang="tr-TR"/>
              <a:t>hasta ve</a:t>
            </a:r>
            <a:r>
              <a:rPr lang="tr-TR"/>
              <a:t> çalışan memnuniyetini en üst seviye çıkarmaktır.</a:t>
            </a:r>
            <a:endParaRPr/>
          </a:p>
        </p:txBody>
      </p:sp>
      <p:sp>
        <p:nvSpPr>
          <p:cNvPr id="427" name="Google Shape;427;p41"/>
          <p:cNvSpPr txBox="1"/>
          <p:nvPr>
            <p:ph idx="11" type="ftr"/>
          </p:nvPr>
        </p:nvSpPr>
        <p:spPr>
          <a:xfrm>
            <a:off x="4380072" y="6407944"/>
            <a:ext cx="4008352" cy="450056"/>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tr-TR"/>
              <a:t>Perfüzyon Bölge Toplantısı ,ANTALYA</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42"/>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dk2"/>
              </a:buClr>
              <a:buSzPts val="3000"/>
              <a:buFont typeface="Century Schoolbook"/>
              <a:buNone/>
            </a:pPr>
            <a:br>
              <a:rPr lang="tr-TR"/>
            </a:br>
            <a:endParaRPr/>
          </a:p>
        </p:txBody>
      </p:sp>
      <p:sp>
        <p:nvSpPr>
          <p:cNvPr id="433" name="Google Shape;433;p42"/>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a:bodyPr>
          <a:lstStyle/>
          <a:p>
            <a:pPr indent="-167640" lvl="0" marL="274320" rtl="0" algn="l">
              <a:spcBef>
                <a:spcPts val="0"/>
              </a:spcBef>
              <a:spcAft>
                <a:spcPts val="0"/>
              </a:spcAft>
              <a:buSzPts val="1680"/>
              <a:buNone/>
            </a:pPr>
            <a:r>
              <a:t/>
            </a:r>
            <a:endParaRPr/>
          </a:p>
        </p:txBody>
      </p:sp>
      <p:sp>
        <p:nvSpPr>
          <p:cNvPr id="434" name="Google Shape;434;p42"/>
          <p:cNvSpPr txBox="1"/>
          <p:nvPr>
            <p:ph idx="11" type="ftr"/>
          </p:nvPr>
        </p:nvSpPr>
        <p:spPr>
          <a:xfrm>
            <a:off x="5076056" y="6309321"/>
            <a:ext cx="3168352" cy="36004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tr-TR"/>
              <a:t>Perfüzyon Bölge Toplantısı ,ANTALYA</a:t>
            </a:r>
            <a:endParaRPr/>
          </a:p>
        </p:txBody>
      </p:sp>
      <p:sp>
        <p:nvSpPr>
          <p:cNvPr id="435" name="Google Shape;435;p42"/>
          <p:cNvSpPr/>
          <p:nvPr/>
        </p:nvSpPr>
        <p:spPr>
          <a:xfrm>
            <a:off x="442680" y="980728"/>
            <a:ext cx="8136904" cy="1754326"/>
          </a:xfrm>
          <a:prstGeom prst="rect">
            <a:avLst/>
          </a:prstGeom>
          <a:solidFill>
            <a:schemeClr val="accen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tr-TR" sz="5400" u="none" cap="none" strike="noStrike">
                <a:solidFill>
                  <a:srgbClr val="FFFF9A"/>
                </a:solidFill>
                <a:latin typeface="Century Schoolbook"/>
                <a:ea typeface="Century Schoolbook"/>
                <a:cs typeface="Century Schoolbook"/>
                <a:sym typeface="Century Schoolbook"/>
              </a:rPr>
              <a:t>DİNLEDİĞİNİZ İÇİN TEŞEKKÜRLER.</a:t>
            </a:r>
            <a:endParaRPr b="1" i="0" sz="5400" u="none" cap="none" strike="noStrike">
              <a:solidFill>
                <a:srgbClr val="FFFF9A"/>
              </a:solidFill>
              <a:latin typeface="Century Schoolbook"/>
              <a:ea typeface="Century Schoolbook"/>
              <a:cs typeface="Century Schoolbook"/>
              <a:sym typeface="Century Schoolbook"/>
            </a:endParaRPr>
          </a:p>
        </p:txBody>
      </p:sp>
      <p:pic>
        <p:nvPicPr>
          <p:cNvPr descr="Perfüzyonistler Derneği" id="436" name="Google Shape;436;p42"/>
          <p:cNvPicPr preferRelativeResize="0"/>
          <p:nvPr/>
        </p:nvPicPr>
        <p:blipFill rotWithShape="1">
          <a:blip r:embed="rId3">
            <a:alphaModFix/>
          </a:blip>
          <a:srcRect b="0" l="0" r="0" t="0"/>
          <a:stretch/>
        </p:blipFill>
        <p:spPr>
          <a:xfrm>
            <a:off x="3034968" y="2852936"/>
            <a:ext cx="2952328" cy="2398767"/>
          </a:xfrm>
          <a:prstGeom prst="rect">
            <a:avLst/>
          </a:prstGeom>
          <a:noFill/>
          <a:ln>
            <a:noFill/>
          </a:ln>
        </p:spPr>
      </p:pic>
      <p:sp>
        <p:nvSpPr>
          <p:cNvPr id="437" name="Google Shape;437;p42"/>
          <p:cNvSpPr txBox="1"/>
          <p:nvPr/>
        </p:nvSpPr>
        <p:spPr>
          <a:xfrm>
            <a:off x="444883" y="188640"/>
            <a:ext cx="7467600" cy="1143000"/>
          </a:xfrm>
          <a:prstGeom prst="rect">
            <a:avLst/>
          </a:prstGeom>
          <a:noFill/>
          <a:ln>
            <a:noFill/>
          </a:ln>
        </p:spPr>
        <p:txBody>
          <a:bodyPr anchorCtr="0" anchor="b" bIns="45700" lIns="91425" spcFirstLastPara="1" rIns="91425" wrap="square" tIns="45700">
            <a:normAutofit/>
          </a:bodyPr>
          <a:lstStyle/>
          <a:p>
            <a:pPr indent="0" lvl="0" marL="0" marR="0" rtl="0" algn="l">
              <a:spcBef>
                <a:spcPts val="0"/>
              </a:spcBef>
              <a:spcAft>
                <a:spcPts val="0"/>
              </a:spcAft>
              <a:buClr>
                <a:schemeClr val="dk2"/>
              </a:buClr>
              <a:buSzPts val="3000"/>
              <a:buFont typeface="Century Schoolbook"/>
              <a:buNone/>
            </a:pPr>
            <a:br>
              <a:rPr b="0" i="0" lang="tr-TR" sz="3000" u="none" cap="small" strike="noStrike">
                <a:solidFill>
                  <a:schemeClr val="dk2"/>
                </a:solidFill>
                <a:latin typeface="Century Schoolbook"/>
                <a:ea typeface="Century Schoolbook"/>
                <a:cs typeface="Century Schoolbook"/>
                <a:sym typeface="Century Schoolbook"/>
              </a:rPr>
            </a:br>
            <a:endParaRPr b="0" i="0" sz="3000" u="none" cap="small" strike="noStrike">
              <a:solidFill>
                <a:schemeClr val="dk2"/>
              </a:solidFill>
              <a:latin typeface="Century Schoolbook"/>
              <a:ea typeface="Century Schoolbook"/>
              <a:cs typeface="Century Schoolbook"/>
              <a:sym typeface="Century Schoolbook"/>
            </a:endParaRPr>
          </a:p>
        </p:txBody>
      </p:sp>
    </p:spTree>
  </p:cSld>
  <p:clrMapOvr>
    <a:masterClrMapping/>
  </p:clrMapOvr>
</p:sld>
</file>

<file path=ppt/theme/theme1.xml><?xml version="1.0" encoding="utf-8"?>
<a:theme xmlns:a="http://schemas.openxmlformats.org/drawingml/2006/main" xmlns:r="http://schemas.openxmlformats.org/officeDocument/2006/relationships" name="Ofis Teması">
  <a:themeElements>
    <a:clrScheme name="Ofis">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mba">
  <a:themeElements>
    <a:clrScheme name="Cumba">
      <a:dk1>
        <a:srgbClr val="000000"/>
      </a:dk1>
      <a:lt1>
        <a:srgbClr val="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2020-06-02T08:35:55Z</dcterms:created>
  <dc:creator>eozcanli</dc:creator>
</cp:coreProperties>
</file>